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40288" cy="42479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9" d="100"/>
          <a:sy n="19" d="100"/>
        </p:scale>
        <p:origin x="304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22" y="6952156"/>
            <a:ext cx="25704245" cy="14789303"/>
          </a:xfrm>
        </p:spPr>
        <p:txBody>
          <a:bodyPr anchor="b"/>
          <a:lstStyle>
            <a:lvl1pPr algn="ctr">
              <a:defRPr sz="198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036" y="22311791"/>
            <a:ext cx="22680216" cy="10256143"/>
          </a:xfrm>
        </p:spPr>
        <p:txBody>
          <a:bodyPr/>
          <a:lstStyle>
            <a:lvl1pPr marL="0" indent="0" algn="ctr">
              <a:buNone/>
              <a:defRPr sz="7937"/>
            </a:lvl1pPr>
            <a:lvl2pPr marL="1512006" indent="0" algn="ctr">
              <a:buNone/>
              <a:defRPr sz="6614"/>
            </a:lvl2pPr>
            <a:lvl3pPr marL="3024012" indent="0" algn="ctr">
              <a:buNone/>
              <a:defRPr sz="5953"/>
            </a:lvl3pPr>
            <a:lvl4pPr marL="4536018" indent="0" algn="ctr">
              <a:buNone/>
              <a:defRPr sz="5291"/>
            </a:lvl4pPr>
            <a:lvl5pPr marL="6048024" indent="0" algn="ctr">
              <a:buNone/>
              <a:defRPr sz="5291"/>
            </a:lvl5pPr>
            <a:lvl6pPr marL="7560031" indent="0" algn="ctr">
              <a:buNone/>
              <a:defRPr sz="5291"/>
            </a:lvl6pPr>
            <a:lvl7pPr marL="9072037" indent="0" algn="ctr">
              <a:buNone/>
              <a:defRPr sz="5291"/>
            </a:lvl7pPr>
            <a:lvl8pPr marL="10584043" indent="0" algn="ctr">
              <a:buNone/>
              <a:defRPr sz="5291"/>
            </a:lvl8pPr>
            <a:lvl9pPr marL="12096049" indent="0" algn="ctr">
              <a:buNone/>
              <a:defRPr sz="52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A5D1-AEE8-4769-967D-BA49E042033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4A39-9D0F-484B-A231-2489CC47A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9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A5D1-AEE8-4769-967D-BA49E042033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4A39-9D0F-484B-A231-2489CC47A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0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0708" y="2261662"/>
            <a:ext cx="6520562" cy="3599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021" y="2261662"/>
            <a:ext cx="19183683" cy="35999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A5D1-AEE8-4769-967D-BA49E042033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4A39-9D0F-484B-A231-2489CC47A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5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A5D1-AEE8-4769-967D-BA49E042033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4A39-9D0F-484B-A231-2489CC47A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2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272" y="10590491"/>
            <a:ext cx="26082248" cy="17670461"/>
          </a:xfrm>
        </p:spPr>
        <p:txBody>
          <a:bodyPr anchor="b"/>
          <a:lstStyle>
            <a:lvl1pPr>
              <a:defRPr sz="198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272" y="28428121"/>
            <a:ext cx="26082248" cy="9292478"/>
          </a:xfrm>
        </p:spPr>
        <p:txBody>
          <a:bodyPr/>
          <a:lstStyle>
            <a:lvl1pPr marL="0" indent="0">
              <a:buNone/>
              <a:defRPr sz="7937">
                <a:solidFill>
                  <a:schemeClr val="tx1"/>
                </a:solidFill>
              </a:defRPr>
            </a:lvl1pPr>
            <a:lvl2pPr marL="1512006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2pPr>
            <a:lvl3pPr marL="3024012" indent="0">
              <a:buNone/>
              <a:defRPr sz="5953">
                <a:solidFill>
                  <a:schemeClr val="tx1">
                    <a:tint val="75000"/>
                  </a:schemeClr>
                </a:solidFill>
              </a:defRPr>
            </a:lvl3pPr>
            <a:lvl4pPr marL="4536018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4pPr>
            <a:lvl5pPr marL="6048024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5pPr>
            <a:lvl6pPr marL="7560031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6pPr>
            <a:lvl7pPr marL="9072037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7pPr>
            <a:lvl8pPr marL="10584043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8pPr>
            <a:lvl9pPr marL="12096049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A5D1-AEE8-4769-967D-BA49E042033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4A39-9D0F-484B-A231-2489CC47A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1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020" y="11308310"/>
            <a:ext cx="12852122" cy="26953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146" y="11308310"/>
            <a:ext cx="12852122" cy="26953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A5D1-AEE8-4769-967D-BA49E042033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4A39-9D0F-484B-A231-2489CC47A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0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261671"/>
            <a:ext cx="26082248" cy="82108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962" y="10413482"/>
            <a:ext cx="12793057" cy="5103486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962" y="15516968"/>
            <a:ext cx="12793057" cy="228231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148" y="10413482"/>
            <a:ext cx="12856061" cy="5103486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148" y="15516968"/>
            <a:ext cx="12856061" cy="228231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A5D1-AEE8-4769-967D-BA49E042033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4A39-9D0F-484B-A231-2489CC47A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7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A5D1-AEE8-4769-967D-BA49E042033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4A39-9D0F-484B-A231-2489CC47A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0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A5D1-AEE8-4769-967D-BA49E042033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4A39-9D0F-484B-A231-2489CC47A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3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31994"/>
            <a:ext cx="9753280" cy="9911980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061" y="6116330"/>
            <a:ext cx="15309146" cy="30188272"/>
          </a:xfrm>
        </p:spPr>
        <p:txBody>
          <a:bodyPr/>
          <a:lstStyle>
            <a:lvl1pPr>
              <a:defRPr sz="10583"/>
            </a:lvl1pPr>
            <a:lvl2pPr>
              <a:defRPr sz="9260"/>
            </a:lvl2pPr>
            <a:lvl3pPr>
              <a:defRPr sz="7937"/>
            </a:lvl3pPr>
            <a:lvl4pPr>
              <a:defRPr sz="6614"/>
            </a:lvl4pPr>
            <a:lvl5pPr>
              <a:defRPr sz="6614"/>
            </a:lvl5pPr>
            <a:lvl6pPr>
              <a:defRPr sz="6614"/>
            </a:lvl6pPr>
            <a:lvl7pPr>
              <a:defRPr sz="6614"/>
            </a:lvl7pPr>
            <a:lvl8pPr>
              <a:defRPr sz="6614"/>
            </a:lvl8pPr>
            <a:lvl9pPr>
              <a:defRPr sz="661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743974"/>
            <a:ext cx="9753280" cy="23609788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A5D1-AEE8-4769-967D-BA49E042033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4A39-9D0F-484B-A231-2489CC47A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6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31994"/>
            <a:ext cx="9753280" cy="9911980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061" y="6116330"/>
            <a:ext cx="15309146" cy="30188272"/>
          </a:xfrm>
        </p:spPr>
        <p:txBody>
          <a:bodyPr anchor="t"/>
          <a:lstStyle>
            <a:lvl1pPr marL="0" indent="0">
              <a:buNone/>
              <a:defRPr sz="10583"/>
            </a:lvl1pPr>
            <a:lvl2pPr marL="1512006" indent="0">
              <a:buNone/>
              <a:defRPr sz="9260"/>
            </a:lvl2pPr>
            <a:lvl3pPr marL="3024012" indent="0">
              <a:buNone/>
              <a:defRPr sz="7937"/>
            </a:lvl3pPr>
            <a:lvl4pPr marL="4536018" indent="0">
              <a:buNone/>
              <a:defRPr sz="6614"/>
            </a:lvl4pPr>
            <a:lvl5pPr marL="6048024" indent="0">
              <a:buNone/>
              <a:defRPr sz="6614"/>
            </a:lvl5pPr>
            <a:lvl6pPr marL="7560031" indent="0">
              <a:buNone/>
              <a:defRPr sz="6614"/>
            </a:lvl6pPr>
            <a:lvl7pPr marL="9072037" indent="0">
              <a:buNone/>
              <a:defRPr sz="6614"/>
            </a:lvl7pPr>
            <a:lvl8pPr marL="10584043" indent="0">
              <a:buNone/>
              <a:defRPr sz="6614"/>
            </a:lvl8pPr>
            <a:lvl9pPr marL="12096049" indent="0">
              <a:buNone/>
              <a:defRPr sz="66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743974"/>
            <a:ext cx="9753280" cy="23609788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A5D1-AEE8-4769-967D-BA49E042033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4A39-9D0F-484B-A231-2489CC47A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6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020" y="2261671"/>
            <a:ext cx="26082248" cy="82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020" y="11308310"/>
            <a:ext cx="26082248" cy="2695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020" y="39372595"/>
            <a:ext cx="6804065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7A5D1-AEE8-4769-967D-BA49E042033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096" y="39372595"/>
            <a:ext cx="10206097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7203" y="39372595"/>
            <a:ext cx="6804065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14A39-9D0F-484B-A231-2489CC47A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5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4012" rtl="0" eaLnBrk="1" latinLnBrk="0" hangingPunct="1">
        <a:lnSpc>
          <a:spcPct val="90000"/>
        </a:lnSpc>
        <a:spcBef>
          <a:spcPct val="0"/>
        </a:spcBef>
        <a:buNone/>
        <a:defRPr sz="145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003" indent="-756003" algn="l" defTabSz="3024012" rtl="0" eaLnBrk="1" latinLnBrk="0" hangingPunct="1">
        <a:lnSpc>
          <a:spcPct val="90000"/>
        </a:lnSpc>
        <a:spcBef>
          <a:spcPts val="3307"/>
        </a:spcBef>
        <a:buFont typeface="Arial" panose="020B0604020202020204" pitchFamily="34" charset="0"/>
        <a:buChar char="•"/>
        <a:defRPr sz="9260" kern="1200">
          <a:solidFill>
            <a:schemeClr val="tx1"/>
          </a:solidFill>
          <a:latin typeface="+mn-lt"/>
          <a:ea typeface="+mn-ea"/>
          <a:cs typeface="+mn-cs"/>
        </a:defRPr>
      </a:lvl1pPr>
      <a:lvl2pPr marL="2268009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3780015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292021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804028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8316034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828040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1340046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852052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512006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3024012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3pPr>
      <a:lvl4pPr marL="4536018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048024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7560031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072037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0584043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096049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mailto:dbaird16@bloomberg.net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2B83347-8D63-4540-B682-74B5EE6EE107}"/>
              </a:ext>
            </a:extLst>
          </p:cNvPr>
          <p:cNvSpPr/>
          <p:nvPr/>
        </p:nvSpPr>
        <p:spPr>
          <a:xfrm>
            <a:off x="1159139" y="30586003"/>
            <a:ext cx="13200328" cy="9444397"/>
          </a:xfrm>
          <a:prstGeom prst="rect">
            <a:avLst/>
          </a:prstGeom>
          <a:solidFill>
            <a:srgbClr val="BCB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2F4FDC-BBB6-42E8-A259-31E2EFEB5702}"/>
              </a:ext>
            </a:extLst>
          </p:cNvPr>
          <p:cNvSpPr txBox="1">
            <a:spLocks/>
          </p:cNvSpPr>
          <p:nvPr/>
        </p:nvSpPr>
        <p:spPr>
          <a:xfrm>
            <a:off x="8816979" y="1731962"/>
            <a:ext cx="19270133" cy="433017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l" defTabSz="302401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55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9200" cap="all" dirty="0">
                <a:latin typeface="Arial Black" panose="020B0A04020102020204" pitchFamily="34" charset="0"/>
              </a:rPr>
              <a:t>Multilingual Software Analysis</a:t>
            </a:r>
            <a:br>
              <a:rPr lang="en-US" b="1" cap="all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66776E-46A1-4DFF-987B-217414313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39" y="1731962"/>
            <a:ext cx="7657840" cy="520197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B704CF1-33A9-4BA5-A9FC-241E23A65920}"/>
              </a:ext>
            </a:extLst>
          </p:cNvPr>
          <p:cNvSpPr txBox="1">
            <a:spLocks/>
          </p:cNvSpPr>
          <p:nvPr/>
        </p:nvSpPr>
        <p:spPr>
          <a:xfrm>
            <a:off x="7119204" y="4683512"/>
            <a:ext cx="22123814" cy="6695688"/>
          </a:xfrm>
          <a:prstGeom prst="rect">
            <a:avLst/>
          </a:prstGeom>
        </p:spPr>
        <p:txBody>
          <a:bodyPr>
            <a:normAutofit/>
          </a:bodyPr>
          <a:lstStyle>
            <a:lvl1pPr marL="756003" indent="-756003" algn="l" defTabSz="3024012" rtl="0" eaLnBrk="1" latinLnBrk="0" hangingPunct="1">
              <a:lnSpc>
                <a:spcPct val="90000"/>
              </a:lnSpc>
              <a:spcBef>
                <a:spcPts val="3307"/>
              </a:spcBef>
              <a:buFont typeface="Arial" panose="020B0604020202020204" pitchFamily="34" charset="0"/>
              <a:buChar char="•"/>
              <a:defRPr sz="9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68009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79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0015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6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2021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04028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16034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28040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40046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52052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t">
              <a:buNone/>
            </a:pPr>
            <a:r>
              <a:rPr lang="en-GB" sz="6000" dirty="0"/>
              <a:t>Damian M. Lyons</a:t>
            </a:r>
            <a:r>
              <a:rPr lang="en-GB" sz="6000" baseline="30000" dirty="0"/>
              <a:t>1</a:t>
            </a:r>
            <a:r>
              <a:rPr lang="en-GB" sz="6000" dirty="0"/>
              <a:t>, </a:t>
            </a:r>
            <a:r>
              <a:rPr lang="en-GB" sz="6000" u="sng" dirty="0"/>
              <a:t>Anne Marie Bogar</a:t>
            </a:r>
            <a:r>
              <a:rPr lang="en-GB" sz="6000" u="sng" baseline="30000" dirty="0"/>
              <a:t>1</a:t>
            </a:r>
            <a:r>
              <a:rPr lang="en-GB" sz="6000" u="sng" dirty="0"/>
              <a:t> </a:t>
            </a:r>
            <a:r>
              <a:rPr lang="en-GB" sz="6000" dirty="0"/>
              <a:t>and David Baird</a:t>
            </a:r>
            <a:r>
              <a:rPr lang="en-GB" sz="6000" baseline="30000" dirty="0"/>
              <a:t>2</a:t>
            </a:r>
          </a:p>
          <a:p>
            <a:pPr marL="0" indent="0" algn="ctr" fontAlgn="t">
              <a:buNone/>
            </a:pPr>
            <a:r>
              <a:rPr lang="en-GB" sz="6000" dirty="0"/>
              <a:t>MLSA Research group</a:t>
            </a:r>
            <a:br>
              <a:rPr lang="en-GB" sz="4800" baseline="30000" dirty="0"/>
            </a:br>
            <a:endParaRPr lang="en-GB" sz="4800" baseline="30000" dirty="0"/>
          </a:p>
          <a:p>
            <a:pPr marL="0" indent="0" algn="ctr" fontAlgn="t">
              <a:spcBef>
                <a:spcPts val="1200"/>
              </a:spcBef>
              <a:buNone/>
            </a:pPr>
            <a:r>
              <a:rPr lang="en-GB" sz="4400" baseline="30000" dirty="0"/>
              <a:t>1</a:t>
            </a:r>
            <a:r>
              <a:rPr lang="en-GB" sz="4400" dirty="0"/>
              <a:t>Department of Computer &amp; Information Science, Fordham University, New York NY USA</a:t>
            </a:r>
            <a:endParaRPr lang="en-US" sz="4400" dirty="0"/>
          </a:p>
          <a:p>
            <a:pPr marL="0" indent="0" algn="ctr" fontAlgn="t">
              <a:spcBef>
                <a:spcPts val="1200"/>
              </a:spcBef>
              <a:buNone/>
            </a:pPr>
            <a:r>
              <a:rPr lang="en-GB" sz="4400" baseline="30000" dirty="0"/>
              <a:t>2</a:t>
            </a:r>
            <a:r>
              <a:rPr lang="en-GB" sz="4400" dirty="0"/>
              <a:t>Bloomberg L.P., New York NY USA</a:t>
            </a:r>
            <a:endParaRPr lang="en-US" sz="4400" dirty="0"/>
          </a:p>
          <a:p>
            <a:pPr marL="0" indent="0" algn="ctr" fontAlgn="t">
              <a:spcBef>
                <a:spcPts val="1200"/>
              </a:spcBef>
              <a:buNone/>
            </a:pPr>
            <a:r>
              <a:rPr lang="en-GB" sz="4400" dirty="0"/>
              <a:t>{</a:t>
            </a:r>
            <a:r>
              <a:rPr lang="en-GB" sz="4400" dirty="0" err="1"/>
              <a:t>dlyons,abogar</a:t>
            </a:r>
            <a:r>
              <a:rPr lang="en-GB" sz="4400" dirty="0"/>
              <a:t>}@fordham.edu, </a:t>
            </a:r>
            <a:r>
              <a:rPr lang="en-GB" sz="4400" dirty="0">
                <a:hlinkClick r:id="rId3"/>
              </a:rPr>
              <a:t>dbaird16@bloomberg.net</a:t>
            </a:r>
            <a:endParaRPr lang="en-GB" sz="1200" dirty="0"/>
          </a:p>
          <a:p>
            <a:pPr marL="0" indent="0" fontAlgn="t">
              <a:buNone/>
            </a:pPr>
            <a:r>
              <a:rPr lang="en-GB" sz="3600" dirty="0"/>
              <a:t>                                                    Partially supported by grant DL-47359-15016 from Bloomberg L.P. 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4FEBB0-90F3-4F4B-AB94-A1E9FFA5789C}"/>
              </a:ext>
            </a:extLst>
          </p:cNvPr>
          <p:cNvSpPr txBox="1">
            <a:spLocks/>
          </p:cNvSpPr>
          <p:nvPr/>
        </p:nvSpPr>
        <p:spPr>
          <a:xfrm>
            <a:off x="1369543" y="11484362"/>
            <a:ext cx="12403667" cy="5692775"/>
          </a:xfrm>
          <a:prstGeom prst="rect">
            <a:avLst/>
          </a:prstGeom>
        </p:spPr>
        <p:txBody>
          <a:bodyPr/>
          <a:lstStyle>
            <a:lvl1pPr marL="756003" indent="-756003" algn="l" defTabSz="3024012" rtl="0" eaLnBrk="1" latinLnBrk="0" hangingPunct="1">
              <a:lnSpc>
                <a:spcPct val="90000"/>
              </a:lnSpc>
              <a:spcBef>
                <a:spcPts val="3307"/>
              </a:spcBef>
              <a:buFont typeface="Arial" panose="020B0604020202020204" pitchFamily="34" charset="0"/>
              <a:buChar char="•"/>
              <a:defRPr sz="9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68009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79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0015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6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2021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04028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16034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28040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40046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52052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5400" b="1" dirty="0">
                <a:solidFill>
                  <a:schemeClr val="accent1">
                    <a:lumMod val="50000"/>
                  </a:schemeClr>
                </a:solidFill>
              </a:rPr>
              <a:t>MOTIVATION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5400" dirty="0"/>
              <a:t>Companies with a large software base:</a:t>
            </a:r>
          </a:p>
          <a:p>
            <a:pPr>
              <a:spcBef>
                <a:spcPts val="600"/>
              </a:spcBef>
            </a:pPr>
            <a:r>
              <a:rPr lang="en-GB" sz="5400" dirty="0"/>
              <a:t>have to manage software architectures and libraries </a:t>
            </a:r>
          </a:p>
          <a:p>
            <a:pPr>
              <a:spcBef>
                <a:spcPts val="600"/>
              </a:spcBef>
            </a:pPr>
            <a:r>
              <a:rPr lang="en-GB" sz="5400" dirty="0"/>
              <a:t>By different developers (in &amp; out house)</a:t>
            </a:r>
          </a:p>
          <a:p>
            <a:pPr>
              <a:spcBef>
                <a:spcPts val="600"/>
              </a:spcBef>
            </a:pPr>
            <a:r>
              <a:rPr lang="en-GB" sz="5400" dirty="0"/>
              <a:t>Over many decades</a:t>
            </a:r>
          </a:p>
          <a:p>
            <a:pPr>
              <a:spcBef>
                <a:spcPts val="600"/>
              </a:spcBef>
            </a:pPr>
            <a:r>
              <a:rPr lang="en-GB" sz="5400" dirty="0"/>
              <a:t>In different languages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E4DA68-BB27-449B-BC2A-E719853E9F13}"/>
              </a:ext>
            </a:extLst>
          </p:cNvPr>
          <p:cNvSpPr txBox="1">
            <a:spLocks/>
          </p:cNvSpPr>
          <p:nvPr/>
        </p:nvSpPr>
        <p:spPr>
          <a:xfrm>
            <a:off x="1369542" y="17665029"/>
            <a:ext cx="12403667" cy="5692775"/>
          </a:xfrm>
          <a:prstGeom prst="rect">
            <a:avLst/>
          </a:prstGeom>
        </p:spPr>
        <p:txBody>
          <a:bodyPr/>
          <a:lstStyle>
            <a:lvl1pPr marL="756003" indent="-756003" algn="l" defTabSz="3024012" rtl="0" eaLnBrk="1" latinLnBrk="0" hangingPunct="1">
              <a:lnSpc>
                <a:spcPct val="90000"/>
              </a:lnSpc>
              <a:spcBef>
                <a:spcPts val="3307"/>
              </a:spcBef>
              <a:buFont typeface="Arial" panose="020B0604020202020204" pitchFamily="34" charset="0"/>
              <a:buChar char="•"/>
              <a:defRPr sz="9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68009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79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0015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6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2021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04028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16034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28040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40046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52052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5400" dirty="0">
                <a:solidFill>
                  <a:schemeClr val="accent1">
                    <a:lumMod val="50000"/>
                  </a:schemeClr>
                </a:solidFill>
              </a:rPr>
              <a:t>PROBLEM</a:t>
            </a:r>
          </a:p>
          <a:p>
            <a:pPr marL="0" indent="0">
              <a:buNone/>
            </a:pPr>
            <a:r>
              <a:rPr lang="en-GB" sz="5400" dirty="0"/>
              <a:t>A multilingual codebase gives rise to many software engineering issues at </a:t>
            </a:r>
            <a:r>
              <a:rPr lang="en-GB" sz="5400" b="1" dirty="0"/>
              <a:t>language boundaries</a:t>
            </a:r>
            <a:r>
              <a:rPr lang="en-GB" sz="5400" dirty="0"/>
              <a:t>, including</a:t>
            </a:r>
            <a:endParaRPr lang="en-US" sz="5400" dirty="0"/>
          </a:p>
          <a:p>
            <a:pPr>
              <a:spcBef>
                <a:spcPts val="600"/>
              </a:spcBef>
            </a:pPr>
            <a:r>
              <a:rPr lang="en-GB" sz="5400" dirty="0"/>
              <a:t>Redundancy</a:t>
            </a:r>
          </a:p>
          <a:p>
            <a:pPr>
              <a:spcBef>
                <a:spcPts val="600"/>
              </a:spcBef>
            </a:pPr>
            <a:r>
              <a:rPr lang="en-GB" sz="5400" dirty="0"/>
              <a:t>Debugging complexity</a:t>
            </a:r>
          </a:p>
          <a:p>
            <a:pPr>
              <a:spcBef>
                <a:spcPts val="600"/>
              </a:spcBef>
            </a:pPr>
            <a:r>
              <a:rPr lang="en-GB" sz="5400" dirty="0"/>
              <a:t>Security issues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B376C-7597-4F81-9E28-15E547B53E64}"/>
              </a:ext>
            </a:extLst>
          </p:cNvPr>
          <p:cNvSpPr/>
          <p:nvPr/>
        </p:nvSpPr>
        <p:spPr>
          <a:xfrm>
            <a:off x="1257304" y="23845696"/>
            <a:ext cx="1251590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5400" dirty="0">
                <a:solidFill>
                  <a:srgbClr val="FF0000"/>
                </a:solidFill>
              </a:rPr>
              <a:t>BUT Multilingual will always be with us!</a:t>
            </a:r>
          </a:p>
          <a:p>
            <a:endParaRPr lang="en-GB" sz="5400" dirty="0"/>
          </a:p>
          <a:p>
            <a:r>
              <a:rPr lang="en-GB" sz="5400" dirty="0"/>
              <a:t>=&gt; </a:t>
            </a:r>
            <a:r>
              <a:rPr lang="en-GB" sz="5400" b="1" dirty="0">
                <a:solidFill>
                  <a:schemeClr val="accent1">
                    <a:lumMod val="50000"/>
                  </a:schemeClr>
                </a:solidFill>
              </a:rPr>
              <a:t>MLSA Research Group</a:t>
            </a:r>
            <a:r>
              <a:rPr lang="en-GB" sz="5400" dirty="0"/>
              <a:t>: </a:t>
            </a:r>
            <a:br>
              <a:rPr lang="en-GB" sz="5400" dirty="0"/>
            </a:br>
            <a:endParaRPr lang="en-GB" sz="5400" dirty="0"/>
          </a:p>
          <a:p>
            <a:r>
              <a:rPr lang="en-GB" sz="5400" dirty="0"/>
              <a:t>Develop lightweight tools to process multilingual codebase into </a:t>
            </a:r>
            <a:r>
              <a:rPr lang="en-GB" sz="5400" b="1" dirty="0"/>
              <a:t>unified common representations</a:t>
            </a:r>
            <a:r>
              <a:rPr lang="en-GB" sz="5400" dirty="0"/>
              <a:t> such as </a:t>
            </a:r>
            <a:r>
              <a:rPr lang="en-GB" sz="5400" dirty="0" err="1"/>
              <a:t>callgraphs</a:t>
            </a:r>
            <a:r>
              <a:rPr lang="en-GB" sz="5400" dirty="0"/>
              <a:t>, flowgraphs, etc.</a:t>
            </a:r>
            <a:endParaRPr lang="en-US" sz="5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B7F7C9-96D8-470E-9A99-86EB4358E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046" y="25241965"/>
            <a:ext cx="2121954" cy="14414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3FE18F-7DEE-4513-9971-8A2914199B10}"/>
              </a:ext>
            </a:extLst>
          </p:cNvPr>
          <p:cNvPicPr/>
          <p:nvPr/>
        </p:nvPicPr>
        <p:blipFill rotWithShape="1">
          <a:blip r:embed="rId4"/>
          <a:srcRect r="1089"/>
          <a:stretch/>
        </p:blipFill>
        <p:spPr bwMode="auto">
          <a:xfrm>
            <a:off x="1381188" y="30916700"/>
            <a:ext cx="12403667" cy="73672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4C6FC17-B7A1-4DB1-A20C-C155DCB654ED}"/>
              </a:ext>
            </a:extLst>
          </p:cNvPr>
          <p:cNvSpPr/>
          <p:nvPr/>
        </p:nvSpPr>
        <p:spPr>
          <a:xfrm>
            <a:off x="4000493" y="38283999"/>
            <a:ext cx="838883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Open Source, Lightweight Architecture</a:t>
            </a:r>
          </a:p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For Multilingual Software Analysis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3F80488-1C04-47CF-831D-96ABA3090E8C}"/>
              </a:ext>
            </a:extLst>
          </p:cNvPr>
          <p:cNvSpPr txBox="1">
            <a:spLocks/>
          </p:cNvSpPr>
          <p:nvPr/>
        </p:nvSpPr>
        <p:spPr>
          <a:xfrm>
            <a:off x="15683445" y="11505856"/>
            <a:ext cx="12403667" cy="1126412"/>
          </a:xfrm>
          <a:prstGeom prst="rect">
            <a:avLst/>
          </a:prstGeom>
        </p:spPr>
        <p:txBody>
          <a:bodyPr/>
          <a:lstStyle>
            <a:lvl1pPr marL="756003" indent="-756003" algn="l" defTabSz="3024012" rtl="0" eaLnBrk="1" latinLnBrk="0" hangingPunct="1">
              <a:lnSpc>
                <a:spcPct val="90000"/>
              </a:lnSpc>
              <a:spcBef>
                <a:spcPts val="3307"/>
              </a:spcBef>
              <a:buFont typeface="Arial" panose="020B0604020202020204" pitchFamily="34" charset="0"/>
              <a:buChar char="•"/>
              <a:defRPr sz="9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68009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79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0015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6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2021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04028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16034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28040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40046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52052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5400" b="1" dirty="0">
                <a:solidFill>
                  <a:schemeClr val="accent1">
                    <a:lumMod val="50000"/>
                  </a:schemeClr>
                </a:solidFill>
              </a:rPr>
              <a:t>EXAMPLE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DDB31B-18C6-4E61-A0D1-437471422139}"/>
              </a:ext>
            </a:extLst>
          </p:cNvPr>
          <p:cNvSpPr/>
          <p:nvPr/>
        </p:nvSpPr>
        <p:spPr>
          <a:xfrm>
            <a:off x="15683444" y="12363535"/>
            <a:ext cx="9885889" cy="9141797"/>
          </a:xfrm>
          <a:prstGeom prst="rect">
            <a:avLst/>
          </a:prstGeom>
          <a:solidFill>
            <a:srgbClr val="BCB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DA66BBD-50F8-43BD-9813-41BC4BB68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78005" y="12695716"/>
            <a:ext cx="8562418" cy="4200427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F4A2FC3-FFF1-4C6C-A319-345F81A71624}"/>
              </a:ext>
            </a:extLst>
          </p:cNvPr>
          <p:cNvSpPr txBox="1">
            <a:spLocks/>
          </p:cNvSpPr>
          <p:nvPr/>
        </p:nvSpPr>
        <p:spPr>
          <a:xfrm>
            <a:off x="15683445" y="22482392"/>
            <a:ext cx="12403667" cy="1126412"/>
          </a:xfrm>
          <a:prstGeom prst="rect">
            <a:avLst/>
          </a:prstGeom>
        </p:spPr>
        <p:txBody>
          <a:bodyPr/>
          <a:lstStyle>
            <a:lvl1pPr marL="756003" indent="-756003" algn="l" defTabSz="3024012" rtl="0" eaLnBrk="1" latinLnBrk="0" hangingPunct="1">
              <a:lnSpc>
                <a:spcPct val="90000"/>
              </a:lnSpc>
              <a:spcBef>
                <a:spcPts val="3307"/>
              </a:spcBef>
              <a:buFont typeface="Arial" panose="020B0604020202020204" pitchFamily="34" charset="0"/>
              <a:buChar char="•"/>
              <a:defRPr sz="9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68009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79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0015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6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2021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04028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16034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28040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40046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52052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5400" b="1" dirty="0">
                <a:solidFill>
                  <a:schemeClr val="accent1">
                    <a:lumMod val="50000"/>
                  </a:schemeClr>
                </a:solidFill>
              </a:rPr>
              <a:t>Identifying Security Issues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6707A-062F-48C2-A924-A9FFE271A1D8}"/>
              </a:ext>
            </a:extLst>
          </p:cNvPr>
          <p:cNvSpPr/>
          <p:nvPr/>
        </p:nvSpPr>
        <p:spPr>
          <a:xfrm>
            <a:off x="15683444" y="23543521"/>
            <a:ext cx="9885889" cy="11099170"/>
          </a:xfrm>
          <a:prstGeom prst="rect">
            <a:avLst/>
          </a:prstGeom>
          <a:solidFill>
            <a:srgbClr val="BCB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ED8D533-A480-4D82-8C56-130A59710C8F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b="10648"/>
          <a:stretch/>
        </p:blipFill>
        <p:spPr bwMode="auto">
          <a:xfrm>
            <a:off x="16378005" y="23922833"/>
            <a:ext cx="7924800" cy="28899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5DF4807-000A-475B-8D23-F74459543DE7}"/>
              </a:ext>
            </a:extLst>
          </p:cNvPr>
          <p:cNvSpPr/>
          <p:nvPr/>
        </p:nvSpPr>
        <p:spPr>
          <a:xfrm>
            <a:off x="16378005" y="27159668"/>
            <a:ext cx="74045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Statically unresolved call from Python </a:t>
            </a:r>
          </a:p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to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Javascript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64E5693-4DDE-4CD1-9B90-CE04ED762DE8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" t="1" b="4935"/>
          <a:stretch/>
        </p:blipFill>
        <p:spPr bwMode="auto">
          <a:xfrm>
            <a:off x="16378005" y="28412996"/>
            <a:ext cx="8499973" cy="50060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E546F0D-0C87-4C27-AD41-92302DCDE384}"/>
              </a:ext>
            </a:extLst>
          </p:cNvPr>
          <p:cNvSpPr/>
          <p:nvPr/>
        </p:nvSpPr>
        <p:spPr>
          <a:xfrm>
            <a:off x="16378005" y="33619021"/>
            <a:ext cx="769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Multilingual Call Graph with Circularity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2F1B2C3-DD9B-47E9-A2BD-AE362AD7F47C}"/>
              </a:ext>
            </a:extLst>
          </p:cNvPr>
          <p:cNvPicPr/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003" r="906" b="1490"/>
          <a:stretch/>
        </p:blipFill>
        <p:spPr bwMode="auto">
          <a:xfrm>
            <a:off x="18863682" y="17016725"/>
            <a:ext cx="6043192" cy="43335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A17B516-164C-486F-8671-AFB086322CBF}"/>
              </a:ext>
            </a:extLst>
          </p:cNvPr>
          <p:cNvSpPr/>
          <p:nvPr/>
        </p:nvSpPr>
        <p:spPr>
          <a:xfrm>
            <a:off x="16858173" y="18796305"/>
            <a:ext cx="380104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Codebase with</a:t>
            </a:r>
          </a:p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multiple languages </a:t>
            </a:r>
          </a:p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 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one </a:t>
            </a:r>
            <a:r>
              <a:rPr lang="en-US" sz="36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callgraph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9738B0A-872D-49AA-8981-C9B86374D5FD}"/>
              </a:ext>
            </a:extLst>
          </p:cNvPr>
          <p:cNvSpPr txBox="1">
            <a:spLocks/>
          </p:cNvSpPr>
          <p:nvPr/>
        </p:nvSpPr>
        <p:spPr>
          <a:xfrm>
            <a:off x="15782375" y="34966512"/>
            <a:ext cx="12403667" cy="5692775"/>
          </a:xfrm>
          <a:prstGeom prst="rect">
            <a:avLst/>
          </a:prstGeom>
        </p:spPr>
        <p:txBody>
          <a:bodyPr/>
          <a:lstStyle>
            <a:lvl1pPr marL="756003" indent="-756003" algn="l" defTabSz="3024012" rtl="0" eaLnBrk="1" latinLnBrk="0" hangingPunct="1">
              <a:lnSpc>
                <a:spcPct val="90000"/>
              </a:lnSpc>
              <a:spcBef>
                <a:spcPts val="3307"/>
              </a:spcBef>
              <a:buFont typeface="Arial" panose="020B0604020202020204" pitchFamily="34" charset="0"/>
              <a:buChar char="•"/>
              <a:defRPr sz="9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68009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79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0015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66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2021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04028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16034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28040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40046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52052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5400" b="1" dirty="0">
                <a:solidFill>
                  <a:schemeClr val="accent1">
                    <a:lumMod val="50000"/>
                  </a:schemeClr>
                </a:solidFill>
              </a:rPr>
              <a:t>CONTACT 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5400" dirty="0"/>
              <a:t>Looking for open-source collaboration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5400" dirty="0"/>
              <a:t>To download MLSA: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5400" dirty="0"/>
              <a:t>       &lt;ADD GITHUB URL HERE&gt;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5400" dirty="0"/>
              <a:t>Email: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5400" dirty="0"/>
              <a:t>	multilingualSA@gmail.com</a:t>
            </a:r>
          </a:p>
        </p:txBody>
      </p:sp>
    </p:spTree>
    <p:extLst>
      <p:ext uri="{BB962C8B-B14F-4D97-AF65-F5344CB8AC3E}">
        <p14:creationId xmlns:p14="http://schemas.microsoft.com/office/powerpoint/2010/main" val="73987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131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SimSun</vt:lpstr>
      <vt:lpstr>Arial</vt:lpstr>
      <vt:lpstr>Arial Black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Damian Lyons</dc:creator>
  <cp:lastModifiedBy>Damian Lyons</cp:lastModifiedBy>
  <cp:revision>5</cp:revision>
  <dcterms:created xsi:type="dcterms:W3CDTF">2017-07-08T01:07:25Z</dcterms:created>
  <dcterms:modified xsi:type="dcterms:W3CDTF">2017-07-08T01:43:42Z</dcterms:modified>
</cp:coreProperties>
</file>