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7" r:id="rId23"/>
    <p:sldId id="278" r:id="rId24"/>
    <p:sldId id="279" r:id="rId25"/>
    <p:sldId id="282" r:id="rId26"/>
    <p:sldId id="275" r:id="rId27"/>
    <p:sldId id="276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8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29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8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7299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343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28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7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1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5658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A66554D-D55B-44F2-B2E8-652E1D79BBF3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CECF17-6B26-485F-AF57-86F7A2E14E6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90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Графические форматы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группы ИУК4-42Б Карельский </a:t>
            </a:r>
            <a:r>
              <a:rPr lang="ru-RU" dirty="0" err="1" smtClean="0"/>
              <a:t>М.к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95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r>
              <a:rPr lang="ru-RU" dirty="0"/>
              <a:t> </a:t>
            </a:r>
            <a:r>
              <a:rPr lang="ru-RU" dirty="0" smtClean="0"/>
              <a:t>– сжатие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200" dirty="0">
                <a:solidFill>
                  <a:schemeClr val="tx1"/>
                </a:solidFill>
              </a:rPr>
              <a:t>Этап первый – перевод в другое цветовое пространство, в котором разделены яркостная и цветовая составляющие. На этом шаге потерь не происходит, ведь каждый пиксель по-прежнему состоит из трех компонентов</a:t>
            </a:r>
            <a:r>
              <a:rPr lang="ru-RU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2200" dirty="0" smtClean="0">
                <a:solidFill>
                  <a:schemeClr val="tx1"/>
                </a:solidFill>
              </a:rPr>
              <a:t>Второй этап </a:t>
            </a:r>
            <a:r>
              <a:rPr lang="ru-RU" sz="2200" dirty="0">
                <a:solidFill>
                  <a:schemeClr val="tx1"/>
                </a:solidFill>
              </a:rPr>
              <a:t>– </a:t>
            </a:r>
            <a:r>
              <a:rPr lang="ru-RU" sz="2200" dirty="0" err="1" smtClean="0">
                <a:solidFill>
                  <a:schemeClr val="tx1"/>
                </a:solidFill>
              </a:rPr>
              <a:t>ресэмплинг</a:t>
            </a:r>
            <a:r>
              <a:rPr lang="ru-RU" sz="2200" dirty="0" smtClean="0">
                <a:solidFill>
                  <a:schemeClr val="tx1"/>
                </a:solidFill>
              </a:rPr>
              <a:t>. </a:t>
            </a:r>
            <a:r>
              <a:rPr lang="ru-RU" sz="2200" dirty="0">
                <a:solidFill>
                  <a:schemeClr val="tx1"/>
                </a:solidFill>
              </a:rPr>
              <a:t>Каждые 4 цветовых пикселя объединяются в </a:t>
            </a:r>
            <a:r>
              <a:rPr lang="ru-RU" sz="2200" dirty="0" smtClean="0">
                <a:solidFill>
                  <a:schemeClr val="tx1"/>
                </a:solidFill>
              </a:rPr>
              <a:t>один. Происходит </a:t>
            </a:r>
            <a:r>
              <a:rPr lang="ru-RU" sz="2200" dirty="0">
                <a:solidFill>
                  <a:schemeClr val="tx1"/>
                </a:solidFill>
              </a:rPr>
              <a:t>потеря некоторых деталей, </a:t>
            </a:r>
            <a:r>
              <a:rPr lang="ru-RU" sz="2200" dirty="0" smtClean="0">
                <a:solidFill>
                  <a:schemeClr val="tx1"/>
                </a:solidFill>
              </a:rPr>
              <a:t>но </a:t>
            </a:r>
            <a:r>
              <a:rPr lang="ru-RU" sz="2200" dirty="0">
                <a:solidFill>
                  <a:schemeClr val="tx1"/>
                </a:solidFill>
              </a:rPr>
              <a:t>это практически </a:t>
            </a:r>
            <a:r>
              <a:rPr lang="ru-RU" sz="2200" dirty="0" smtClean="0">
                <a:solidFill>
                  <a:schemeClr val="tx1"/>
                </a:solidFill>
              </a:rPr>
              <a:t>незаметно, так как человеческий </a:t>
            </a:r>
            <a:r>
              <a:rPr lang="ru-RU" sz="2200" dirty="0">
                <a:solidFill>
                  <a:schemeClr val="tx1"/>
                </a:solidFill>
              </a:rPr>
              <a:t>глаз менее чувствителен к изменениям цвета, чем к изменениям </a:t>
            </a:r>
            <a:r>
              <a:rPr lang="ru-RU" sz="2200" dirty="0" smtClean="0">
                <a:solidFill>
                  <a:schemeClr val="tx1"/>
                </a:solidFill>
              </a:rPr>
              <a:t>яркости.</a:t>
            </a:r>
            <a:endParaRPr lang="ru-RU" sz="2200" dirty="0">
              <a:solidFill>
                <a:schemeClr val="tx1"/>
              </a:solidFill>
            </a:endParaRPr>
          </a:p>
          <a:p>
            <a:pPr algn="just"/>
            <a:r>
              <a:rPr lang="ru-RU" sz="2200" dirty="0" smtClean="0">
                <a:solidFill>
                  <a:schemeClr val="tx1"/>
                </a:solidFill>
              </a:rPr>
              <a:t>На </a:t>
            </a:r>
            <a:r>
              <a:rPr lang="ru-RU" sz="2200" dirty="0">
                <a:solidFill>
                  <a:schemeClr val="tx1"/>
                </a:solidFill>
              </a:rPr>
              <a:t>следующем шаге картинка разбивается на блоки 8 на 8 пикселей.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– </a:t>
            </a:r>
            <a:r>
              <a:rPr lang="ru-RU" dirty="0" smtClean="0"/>
              <a:t>сжатие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286001"/>
            <a:ext cx="6255546" cy="3593591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Алгоритм должен каким-то образом понять, насколько много деталей в каждом </a:t>
            </a:r>
            <a:r>
              <a:rPr lang="ru-RU" dirty="0" smtClean="0">
                <a:solidFill>
                  <a:schemeClr val="tx1"/>
                </a:solidFill>
              </a:rPr>
              <a:t>блоке. Делается </a:t>
            </a:r>
            <a:r>
              <a:rPr lang="ru-RU" dirty="0">
                <a:solidFill>
                  <a:schemeClr val="tx1"/>
                </a:solidFill>
              </a:rPr>
              <a:t>такой анализ с помощью дискретного косинусного преобразования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Рассмотрим </a:t>
            </a:r>
            <a:r>
              <a:rPr lang="ru-RU" dirty="0">
                <a:solidFill>
                  <a:schemeClr val="tx1"/>
                </a:solidFill>
              </a:rPr>
              <a:t>блок 8 на 8 пикселей. </a:t>
            </a:r>
            <a:r>
              <a:rPr lang="ru-RU" dirty="0" smtClean="0">
                <a:solidFill>
                  <a:schemeClr val="tx1"/>
                </a:solidFill>
              </a:rPr>
              <a:t>Так как он </a:t>
            </a:r>
            <a:r>
              <a:rPr lang="ru-RU" dirty="0">
                <a:solidFill>
                  <a:schemeClr val="tx1"/>
                </a:solidFill>
              </a:rPr>
              <a:t>уже разбит на </a:t>
            </a:r>
            <a:r>
              <a:rPr lang="ru-RU" dirty="0" err="1">
                <a:solidFill>
                  <a:schemeClr val="tx1"/>
                </a:solidFill>
              </a:rPr>
              <a:t>яркостный</a:t>
            </a:r>
            <a:r>
              <a:rPr lang="ru-RU" dirty="0">
                <a:solidFill>
                  <a:schemeClr val="tx1"/>
                </a:solidFill>
              </a:rPr>
              <a:t> и цветовые </a:t>
            </a:r>
            <a:r>
              <a:rPr lang="ru-RU" dirty="0" smtClean="0">
                <a:solidFill>
                  <a:schemeClr val="tx1"/>
                </a:solidFill>
              </a:rPr>
              <a:t>каналы </a:t>
            </a:r>
            <a:r>
              <a:rPr lang="ru-RU" dirty="0">
                <a:solidFill>
                  <a:schemeClr val="tx1"/>
                </a:solidFill>
              </a:rPr>
              <a:t>и преобразование проводится над каждым </a:t>
            </a:r>
            <a:r>
              <a:rPr lang="ru-RU" dirty="0" smtClean="0">
                <a:solidFill>
                  <a:schemeClr val="tx1"/>
                </a:solidFill>
              </a:rPr>
              <a:t>отдельно, мы </a:t>
            </a:r>
            <a:r>
              <a:rPr lang="ru-RU" dirty="0">
                <a:solidFill>
                  <a:schemeClr val="tx1"/>
                </a:solidFill>
              </a:rPr>
              <a:t>работаем уже с монохромными </a:t>
            </a:r>
            <a:r>
              <a:rPr lang="ru-RU" dirty="0" smtClean="0">
                <a:solidFill>
                  <a:schemeClr val="tx1"/>
                </a:solidFill>
              </a:rPr>
              <a:t>блоками.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Любое </a:t>
            </a:r>
            <a:r>
              <a:rPr lang="ru-RU" dirty="0">
                <a:solidFill>
                  <a:schemeClr val="tx1"/>
                </a:solidFill>
              </a:rPr>
              <a:t>монохромное изображение 8 на 8 пикселей можно представить как смесь из 64 </a:t>
            </a:r>
            <a:r>
              <a:rPr lang="ru-RU" dirty="0" smtClean="0">
                <a:solidFill>
                  <a:schemeClr val="tx1"/>
                </a:solidFill>
              </a:rPr>
              <a:t>картинок: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70" y="2286762"/>
            <a:ext cx="3592830" cy="35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– </a:t>
            </a:r>
            <a:r>
              <a:rPr lang="ru-RU" dirty="0" smtClean="0"/>
              <a:t>сжатие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286001"/>
            <a:ext cx="4298730" cy="3593591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Если накладывать такие базовые картинки друг на друга, а точнее прибавлять или вычитать с определенным коэффициентом каждую, то мы сможем получить что </a:t>
            </a:r>
            <a:r>
              <a:rPr lang="ru-RU" dirty="0" smtClean="0">
                <a:solidFill>
                  <a:schemeClr val="tx1"/>
                </a:solidFill>
              </a:rPr>
              <a:t>угодно. Дискретное </a:t>
            </a:r>
            <a:r>
              <a:rPr lang="ru-RU" dirty="0">
                <a:solidFill>
                  <a:schemeClr val="tx1"/>
                </a:solidFill>
              </a:rPr>
              <a:t>косинусное </a:t>
            </a:r>
            <a:r>
              <a:rPr lang="ru-RU" dirty="0" smtClean="0">
                <a:solidFill>
                  <a:schemeClr val="tx1"/>
                </a:solidFill>
              </a:rPr>
              <a:t>преобразование как </a:t>
            </a:r>
            <a:r>
              <a:rPr lang="ru-RU" dirty="0">
                <a:solidFill>
                  <a:schemeClr val="tx1"/>
                </a:solidFill>
              </a:rPr>
              <a:t>раз вычисляет коэффициенты для наложения каждой такой базовой </a:t>
            </a:r>
            <a:r>
              <a:rPr lang="ru-RU" dirty="0" smtClean="0">
                <a:solidFill>
                  <a:schemeClr val="tx1"/>
                </a:solidFill>
              </a:rPr>
              <a:t>картинки.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148" y="2286001"/>
            <a:ext cx="5689852" cy="3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– </a:t>
            </a:r>
            <a:r>
              <a:rPr lang="ru-RU" dirty="0" smtClean="0"/>
              <a:t>сжатие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286001"/>
            <a:ext cx="6319554" cy="359359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Начинается этап </a:t>
            </a:r>
            <a:r>
              <a:rPr lang="ru-RU" sz="2400" dirty="0" smtClean="0">
                <a:solidFill>
                  <a:schemeClr val="tx1"/>
                </a:solidFill>
              </a:rPr>
              <a:t>квантования. Например</a:t>
            </a:r>
            <a:r>
              <a:rPr lang="ru-RU" sz="2400" dirty="0">
                <a:solidFill>
                  <a:schemeClr val="tx1"/>
                </a:solidFill>
              </a:rPr>
              <a:t>, если вы сохраняете JPEG со 100% сжатием, каждый коэффициент делится на 1 (то есть остается таким же). Если вы сохраняете с меньшим качеством, то каждый коэффициент делится на определенное число </a:t>
            </a:r>
            <a:r>
              <a:rPr lang="ru-RU" sz="2400" dirty="0" smtClean="0">
                <a:solidFill>
                  <a:schemeClr val="tx1"/>
                </a:solidFill>
              </a:rPr>
              <a:t>(в </a:t>
            </a:r>
            <a:r>
              <a:rPr lang="ru-RU" sz="2400" dirty="0">
                <a:solidFill>
                  <a:schemeClr val="tx1"/>
                </a:solidFill>
              </a:rPr>
              <a:t>зависимости от выбранного качества</a:t>
            </a:r>
            <a:r>
              <a:rPr lang="ru-RU" sz="2400" dirty="0" smtClean="0">
                <a:solidFill>
                  <a:schemeClr val="tx1"/>
                </a:solidFill>
              </a:rPr>
              <a:t>).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Далее </a:t>
            </a:r>
            <a:r>
              <a:rPr lang="ru-RU" sz="2400" dirty="0">
                <a:solidFill>
                  <a:schemeClr val="tx1"/>
                </a:solidFill>
              </a:rPr>
              <a:t>производится округление поделенных коэффициентов до целого значения. И при сильном сжатии многие из них округляются до нуля: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08" y="2286001"/>
            <a:ext cx="3593592" cy="35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8" y="5188620"/>
            <a:ext cx="4169664" cy="6909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68" y="4362015"/>
            <a:ext cx="4169663" cy="7803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– </a:t>
            </a:r>
            <a:r>
              <a:rPr lang="ru-RU" dirty="0" smtClean="0"/>
              <a:t>сжатие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286001"/>
            <a:ext cx="6401850" cy="3593591"/>
          </a:xfrm>
        </p:spPr>
        <p:txBody>
          <a:bodyPr>
            <a:normAutofit/>
          </a:bodyPr>
          <a:lstStyle/>
          <a:p>
            <a:pPr algn="just"/>
            <a:r>
              <a:rPr lang="ru-RU" sz="1500" dirty="0" smtClean="0">
                <a:solidFill>
                  <a:schemeClr val="tx1"/>
                </a:solidFill>
              </a:rPr>
              <a:t>В конце происходит финальное сжатие. Сначала </a:t>
            </a:r>
            <a:r>
              <a:rPr lang="ru-RU" sz="1500" dirty="0">
                <a:solidFill>
                  <a:schemeClr val="tx1"/>
                </a:solidFill>
              </a:rPr>
              <a:t>матрица коэффициентов сканируется </a:t>
            </a:r>
            <a:r>
              <a:rPr lang="ru-RU" sz="1500" dirty="0" smtClean="0">
                <a:solidFill>
                  <a:schemeClr val="tx1"/>
                </a:solidFill>
              </a:rPr>
              <a:t>зигзагом. Получается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smtClean="0">
                <a:solidFill>
                  <a:schemeClr val="tx1"/>
                </a:solidFill>
              </a:rPr>
              <a:t>последовательность </a:t>
            </a:r>
            <a:r>
              <a:rPr lang="ru-RU" sz="1500" dirty="0">
                <a:solidFill>
                  <a:schemeClr val="tx1"/>
                </a:solidFill>
              </a:rPr>
              <a:t>чисел в конце которой зачастую одни </a:t>
            </a:r>
            <a:r>
              <a:rPr lang="ru-RU" sz="1500" dirty="0" smtClean="0">
                <a:solidFill>
                  <a:schemeClr val="tx1"/>
                </a:solidFill>
              </a:rPr>
              <a:t>нули</a:t>
            </a:r>
            <a:r>
              <a:rPr lang="en-US" sz="1500" dirty="0" smtClean="0">
                <a:solidFill>
                  <a:schemeClr val="tx1"/>
                </a:solidFill>
              </a:rPr>
              <a:t>. </a:t>
            </a:r>
            <a:r>
              <a:rPr lang="ru-RU" sz="1500" dirty="0" smtClean="0">
                <a:solidFill>
                  <a:schemeClr val="tx1"/>
                </a:solidFill>
              </a:rPr>
              <a:t>Затем</a:t>
            </a:r>
            <a:r>
              <a:rPr lang="en-US" sz="1500" dirty="0" smtClean="0">
                <a:solidFill>
                  <a:schemeClr val="tx1"/>
                </a:solidFill>
              </a:rPr>
              <a:t> </a:t>
            </a:r>
            <a:r>
              <a:rPr lang="ru-RU" sz="1500" dirty="0" smtClean="0">
                <a:solidFill>
                  <a:schemeClr val="tx1"/>
                </a:solidFill>
              </a:rPr>
              <a:t>последовательность пакуется. </a:t>
            </a:r>
            <a:r>
              <a:rPr lang="ru-RU" sz="1500" dirty="0">
                <a:solidFill>
                  <a:schemeClr val="tx1"/>
                </a:solidFill>
              </a:rPr>
              <a:t>Если в ней есть длинная череда нулей, </a:t>
            </a:r>
            <a:r>
              <a:rPr lang="ru-RU" sz="1500" dirty="0" smtClean="0">
                <a:solidFill>
                  <a:schemeClr val="tx1"/>
                </a:solidFill>
              </a:rPr>
              <a:t>каждый из них не кодируется. </a:t>
            </a:r>
            <a:r>
              <a:rPr lang="ru-RU" sz="1500" dirty="0">
                <a:solidFill>
                  <a:schemeClr val="tx1"/>
                </a:solidFill>
              </a:rPr>
              <a:t>Вместо этого просто указывается одно число, </a:t>
            </a:r>
            <a:r>
              <a:rPr lang="ru-RU" sz="1500" dirty="0" smtClean="0">
                <a:solidFill>
                  <a:schemeClr val="tx1"/>
                </a:solidFill>
              </a:rPr>
              <a:t>обозначающее их количество.</a:t>
            </a:r>
            <a:r>
              <a:rPr lang="ru-RU" sz="1500" dirty="0">
                <a:solidFill>
                  <a:schemeClr val="tx1"/>
                </a:solidFill>
              </a:rPr>
              <a:t>  Ну и в конце сжатая последовательность кодируется кодом </a:t>
            </a:r>
            <a:r>
              <a:rPr lang="ru-RU" sz="1500" dirty="0" smtClean="0">
                <a:solidFill>
                  <a:schemeClr val="tx1"/>
                </a:solidFill>
              </a:rPr>
              <a:t>Хаффмана. Каждому символу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smtClean="0">
                <a:solidFill>
                  <a:schemeClr val="tx1"/>
                </a:solidFill>
              </a:rPr>
              <a:t>присваивается по степени встречаемости </a:t>
            </a:r>
            <a:r>
              <a:rPr lang="ru-RU" sz="1500" dirty="0">
                <a:solidFill>
                  <a:schemeClr val="tx1"/>
                </a:solidFill>
              </a:rPr>
              <a:t>в </a:t>
            </a:r>
            <a:r>
              <a:rPr lang="ru-RU" sz="1500" dirty="0" smtClean="0">
                <a:solidFill>
                  <a:schemeClr val="tx1"/>
                </a:solidFill>
              </a:rPr>
              <a:t>файле определенный код. Чем чаще появляется    символ,				            тем    короче   у   него			</a:t>
            </a:r>
            <a:r>
              <a:rPr lang="ru-RU" sz="1500" dirty="0">
                <a:solidFill>
                  <a:schemeClr val="tx1"/>
                </a:solidFill>
              </a:rPr>
              <a:t>	 </a:t>
            </a:r>
            <a:r>
              <a:rPr lang="ru-RU" sz="1500" dirty="0" smtClean="0">
                <a:solidFill>
                  <a:schemeClr val="tx1"/>
                </a:solidFill>
              </a:rPr>
              <a:t>          код</a:t>
            </a:r>
            <a:r>
              <a:rPr lang="ru-RU" sz="1500" dirty="0">
                <a:solidFill>
                  <a:schemeClr val="tx1"/>
                </a:solidFill>
              </a:rPr>
              <a:t>.</a:t>
            </a:r>
            <a:endParaRPr lang="ru-RU" sz="15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1" y="2372052"/>
            <a:ext cx="3502151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</a:t>
            </a:r>
            <a:r>
              <a:rPr lang="ru-RU" dirty="0" smtClean="0"/>
              <a:t>и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sz="2100" b="1" dirty="0">
                <a:solidFill>
                  <a:schemeClr val="tx1"/>
                </a:solidFill>
              </a:rPr>
              <a:t>GIF</a:t>
            </a:r>
            <a:r>
              <a:rPr lang="ru-RU" sz="2100" dirty="0">
                <a:solidFill>
                  <a:schemeClr val="tx1"/>
                </a:solidFill>
              </a:rPr>
              <a:t> (англ. </a:t>
            </a:r>
            <a:r>
              <a:rPr lang="ru-RU" sz="2100" b="1" dirty="0" err="1">
                <a:solidFill>
                  <a:schemeClr val="tx1"/>
                </a:solidFill>
              </a:rPr>
              <a:t>Graphics</a:t>
            </a:r>
            <a:r>
              <a:rPr lang="ru-RU" sz="2100" b="1" dirty="0">
                <a:solidFill>
                  <a:schemeClr val="tx1"/>
                </a:solidFill>
              </a:rPr>
              <a:t> </a:t>
            </a:r>
            <a:r>
              <a:rPr lang="ru-RU" sz="2100" b="1" dirty="0" err="1">
                <a:solidFill>
                  <a:schemeClr val="tx1"/>
                </a:solidFill>
              </a:rPr>
              <a:t>Interchange</a:t>
            </a:r>
            <a:r>
              <a:rPr lang="ru-RU" sz="2100" b="1" dirty="0">
                <a:solidFill>
                  <a:schemeClr val="tx1"/>
                </a:solidFill>
              </a:rPr>
              <a:t> </a:t>
            </a:r>
            <a:r>
              <a:rPr lang="ru-RU" sz="2100" b="1" dirty="0" err="1">
                <a:solidFill>
                  <a:schemeClr val="tx1"/>
                </a:solidFill>
              </a:rPr>
              <a:t>Format</a:t>
            </a:r>
            <a:r>
              <a:rPr lang="ru-RU" sz="2100" dirty="0">
                <a:solidFill>
                  <a:schemeClr val="tx1"/>
                </a:solidFill>
              </a:rPr>
              <a:t> «формат для обмена изображениями</a:t>
            </a:r>
            <a:r>
              <a:rPr lang="ru-RU" sz="2100" dirty="0" smtClean="0">
                <a:solidFill>
                  <a:schemeClr val="tx1"/>
                </a:solidFill>
              </a:rPr>
              <a:t>») </a:t>
            </a:r>
            <a:r>
              <a:rPr lang="ru-RU" sz="2100" dirty="0">
                <a:solidFill>
                  <a:schemeClr val="tx1"/>
                </a:solidFill>
              </a:rPr>
              <a:t>– </a:t>
            </a:r>
            <a:r>
              <a:rPr lang="ru-RU" sz="2100" dirty="0" smtClean="0">
                <a:solidFill>
                  <a:schemeClr val="tx1"/>
                </a:solidFill>
              </a:rPr>
              <a:t>растровый</a:t>
            </a:r>
            <a:r>
              <a:rPr lang="ru-RU" sz="2100" dirty="0">
                <a:solidFill>
                  <a:schemeClr val="tx1"/>
                </a:solidFill>
              </a:rPr>
              <a:t> формат графических изображений. </a:t>
            </a:r>
            <a:r>
              <a:rPr lang="ru-RU" sz="2100" dirty="0" smtClean="0">
                <a:solidFill>
                  <a:schemeClr val="tx1"/>
                </a:solidFill>
              </a:rPr>
              <a:t>Долгое </a:t>
            </a:r>
            <a:r>
              <a:rPr lang="ru-RU" sz="2100" dirty="0">
                <a:solidFill>
                  <a:schemeClr val="tx1"/>
                </a:solidFill>
              </a:rPr>
              <a:t>время GIF был одним из наиболее распространённых форматов в </a:t>
            </a:r>
            <a:r>
              <a:rPr lang="ru-RU" sz="2100" dirty="0" smtClean="0">
                <a:solidFill>
                  <a:schemeClr val="tx1"/>
                </a:solidFill>
              </a:rPr>
              <a:t>Интернете.</a:t>
            </a:r>
            <a:endParaRPr lang="en-US" sz="2100" dirty="0" smtClean="0">
              <a:solidFill>
                <a:schemeClr val="tx1"/>
              </a:solidFill>
            </a:endParaRPr>
          </a:p>
          <a:p>
            <a:pPr algn="just"/>
            <a:r>
              <a:rPr lang="ru-RU" sz="2100" dirty="0">
                <a:solidFill>
                  <a:schemeClr val="tx1"/>
                </a:solidFill>
              </a:rPr>
              <a:t>Создатели формата произносили его название как «</a:t>
            </a:r>
            <a:r>
              <a:rPr lang="ru-RU" sz="2100" dirty="0" err="1">
                <a:solidFill>
                  <a:schemeClr val="tx1"/>
                </a:solidFill>
              </a:rPr>
              <a:t>джиф</a:t>
            </a:r>
            <a:r>
              <a:rPr lang="ru-RU" sz="2100" dirty="0" smtClean="0">
                <a:solidFill>
                  <a:schemeClr val="tx1"/>
                </a:solidFill>
              </a:rPr>
              <a:t>». </a:t>
            </a:r>
            <a:r>
              <a:rPr lang="ru-RU" sz="2100" dirty="0">
                <a:solidFill>
                  <a:schemeClr val="tx1"/>
                </a:solidFill>
              </a:rPr>
              <a:t>Тем не менее, в англоязычном мире широко используется и произношение «гиф</a:t>
            </a:r>
            <a:r>
              <a:rPr lang="ru-RU" sz="2100" dirty="0" smtClean="0">
                <a:solidFill>
                  <a:schemeClr val="tx1"/>
                </a:solidFill>
              </a:rPr>
              <a:t>», </a:t>
            </a:r>
            <a:r>
              <a:rPr lang="ru-RU" sz="2100" dirty="0">
                <a:solidFill>
                  <a:schemeClr val="tx1"/>
                </a:solidFill>
              </a:rPr>
              <a:t>основанное на том, что GIF </a:t>
            </a:r>
            <a:r>
              <a:rPr lang="ru-RU" sz="2100" dirty="0">
                <a:solidFill>
                  <a:schemeClr val="tx1"/>
                </a:solidFill>
              </a:rPr>
              <a:t> –</a:t>
            </a:r>
            <a:r>
              <a:rPr lang="ru-RU" sz="2100" dirty="0" smtClean="0">
                <a:solidFill>
                  <a:schemeClr val="tx1"/>
                </a:solidFill>
              </a:rPr>
              <a:t> </a:t>
            </a:r>
            <a:r>
              <a:rPr lang="ru-RU" sz="2100" dirty="0">
                <a:solidFill>
                  <a:schemeClr val="tx1"/>
                </a:solidFill>
              </a:rPr>
              <a:t>сокращение от </a:t>
            </a:r>
            <a:r>
              <a:rPr lang="ru-RU" sz="2100" dirty="0" err="1">
                <a:solidFill>
                  <a:schemeClr val="tx1"/>
                </a:solidFill>
              </a:rPr>
              <a:t>Graphics</a:t>
            </a:r>
            <a:r>
              <a:rPr lang="ru-RU" sz="2100" dirty="0">
                <a:solidFill>
                  <a:schemeClr val="tx1"/>
                </a:solidFill>
              </a:rPr>
              <a:t> </a:t>
            </a:r>
            <a:r>
              <a:rPr lang="ru-RU" sz="2100" dirty="0" err="1">
                <a:solidFill>
                  <a:schemeClr val="tx1"/>
                </a:solidFill>
              </a:rPr>
              <a:t>Interchange</a:t>
            </a:r>
            <a:r>
              <a:rPr lang="ru-RU" sz="2100" dirty="0">
                <a:solidFill>
                  <a:schemeClr val="tx1"/>
                </a:solidFill>
              </a:rPr>
              <a:t> </a:t>
            </a:r>
            <a:r>
              <a:rPr lang="ru-RU" sz="2100" dirty="0" err="1" smtClean="0">
                <a:solidFill>
                  <a:schemeClr val="tx1"/>
                </a:solidFill>
              </a:rPr>
              <a:t>Format</a:t>
            </a:r>
            <a:r>
              <a:rPr lang="ru-RU" sz="2100" dirty="0" smtClean="0">
                <a:solidFill>
                  <a:schemeClr val="tx1"/>
                </a:solidFill>
              </a:rPr>
              <a:t>. </a:t>
            </a:r>
            <a:r>
              <a:rPr lang="ru-RU" sz="2100" dirty="0">
                <a:solidFill>
                  <a:schemeClr val="tx1"/>
                </a:solidFill>
              </a:rPr>
              <a:t>Оба варианта произношения указаны как правильные словарями </a:t>
            </a:r>
            <a:r>
              <a:rPr lang="ru-RU" sz="2100" dirty="0" err="1">
                <a:solidFill>
                  <a:schemeClr val="tx1"/>
                </a:solidFill>
              </a:rPr>
              <a:t>Oxford</a:t>
            </a:r>
            <a:r>
              <a:rPr lang="ru-RU" sz="2100" dirty="0">
                <a:solidFill>
                  <a:schemeClr val="tx1"/>
                </a:solidFill>
              </a:rPr>
              <a:t> </a:t>
            </a:r>
            <a:r>
              <a:rPr lang="ru-RU" sz="2100" dirty="0" err="1">
                <a:solidFill>
                  <a:schemeClr val="tx1"/>
                </a:solidFill>
              </a:rPr>
              <a:t>English</a:t>
            </a:r>
            <a:r>
              <a:rPr lang="ru-RU" sz="2100" dirty="0">
                <a:solidFill>
                  <a:schemeClr val="tx1"/>
                </a:solidFill>
              </a:rPr>
              <a:t> </a:t>
            </a:r>
            <a:r>
              <a:rPr lang="ru-RU" sz="2100" dirty="0" err="1" smtClean="0">
                <a:solidFill>
                  <a:schemeClr val="tx1"/>
                </a:solidFill>
              </a:rPr>
              <a:t>Dictionary</a:t>
            </a:r>
            <a:r>
              <a:rPr lang="ru-RU" sz="2100" dirty="0">
                <a:solidFill>
                  <a:schemeClr val="tx1"/>
                </a:solidFill>
              </a:rPr>
              <a:t> и </a:t>
            </a:r>
            <a:r>
              <a:rPr lang="ru-RU" sz="2100" dirty="0" err="1">
                <a:solidFill>
                  <a:schemeClr val="tx1"/>
                </a:solidFill>
              </a:rPr>
              <a:t>American</a:t>
            </a:r>
            <a:r>
              <a:rPr lang="ru-RU" sz="2100" dirty="0">
                <a:solidFill>
                  <a:schemeClr val="tx1"/>
                </a:solidFill>
              </a:rPr>
              <a:t> </a:t>
            </a:r>
            <a:r>
              <a:rPr lang="ru-RU" sz="2100" dirty="0" err="1">
                <a:solidFill>
                  <a:schemeClr val="tx1"/>
                </a:solidFill>
              </a:rPr>
              <a:t>Heritage</a:t>
            </a:r>
            <a:r>
              <a:rPr lang="ru-RU" sz="2100" dirty="0">
                <a:solidFill>
                  <a:schemeClr val="tx1"/>
                </a:solidFill>
              </a:rPr>
              <a:t> </a:t>
            </a:r>
            <a:r>
              <a:rPr lang="ru-RU" sz="2100" dirty="0" err="1" smtClean="0">
                <a:solidFill>
                  <a:schemeClr val="tx1"/>
                </a:solidFill>
              </a:rPr>
              <a:t>Dictionary</a:t>
            </a:r>
            <a:r>
              <a:rPr lang="ru-RU" sz="21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2100" dirty="0">
                <a:solidFill>
                  <a:schemeClr val="tx1"/>
                </a:solidFill>
              </a:rPr>
              <a:t>Изображение в формате GIF хранится построчно, поддерживается только формат с индексированной палитрой цветов. Стандарт разрабатывался только для поддержки 256-цветовой палитры.</a:t>
            </a:r>
          </a:p>
          <a:p>
            <a:pPr algn="just"/>
            <a:r>
              <a:rPr lang="ru-RU" sz="2100" dirty="0">
                <a:solidFill>
                  <a:schemeClr val="tx1"/>
                </a:solidFill>
              </a:rPr>
              <a:t>Один из цветов в палитре может быть объявлен «прозрачным». В этом случае в программах, которые поддерживают прозрачность </a:t>
            </a:r>
            <a:r>
              <a:rPr lang="ru-RU" sz="2100" dirty="0" smtClean="0">
                <a:solidFill>
                  <a:schemeClr val="tx1"/>
                </a:solidFill>
              </a:rPr>
              <a:t>GIF </a:t>
            </a:r>
            <a:r>
              <a:rPr lang="ru-RU" sz="2100" dirty="0">
                <a:solidFill>
                  <a:schemeClr val="tx1"/>
                </a:solidFill>
              </a:rPr>
              <a:t>сквозь пиксели, окрашенные «прозрачным» цветом, будет виден фон. «Полупрозрачность» пикселей (технология альфа-канала) не поддерживается.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1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</a:t>
            </a:r>
            <a:r>
              <a:rPr lang="ru-RU" dirty="0" smtClean="0"/>
              <a:t>и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200" dirty="0">
                <a:solidFill>
                  <a:schemeClr val="tx1"/>
                </a:solidFill>
              </a:rPr>
              <a:t>Формат GIF поддерживает анимационные изображения. Они представляют собой последовательность из нескольких статичных кадров, а также информацию о том, сколько времени каждый кадр должен быть показан на экране. Анимацию можно сделать </a:t>
            </a:r>
            <a:r>
              <a:rPr lang="ru-RU" sz="2200" dirty="0" smtClean="0">
                <a:solidFill>
                  <a:schemeClr val="tx1"/>
                </a:solidFill>
              </a:rPr>
              <a:t>цикличной, </a:t>
            </a:r>
            <a:r>
              <a:rPr lang="ru-RU" sz="2200" dirty="0">
                <a:solidFill>
                  <a:schemeClr val="tx1"/>
                </a:solidFill>
              </a:rPr>
              <a:t>тогда вслед за последним кадром начнётся воспроизведение первого кадра и т. д</a:t>
            </a:r>
            <a:r>
              <a:rPr lang="ru-RU" sz="2200" dirty="0" smtClean="0">
                <a:solidFill>
                  <a:schemeClr val="tx1"/>
                </a:solidFill>
              </a:rPr>
              <a:t>.</a:t>
            </a:r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ru-RU" sz="2200" dirty="0">
                <a:solidFill>
                  <a:schemeClr val="tx1"/>
                </a:solidFill>
              </a:rPr>
              <a:t>GIF использует формат сжатия LZW. Таким образом хорошо сжимаются изображения, строки которых имеют повторяющиеся участки. В особенности изображения, в которых много пикселей одного цвета по </a:t>
            </a:r>
            <a:r>
              <a:rPr lang="ru-RU" sz="2200" dirty="0" smtClean="0">
                <a:solidFill>
                  <a:schemeClr val="tx1"/>
                </a:solidFill>
              </a:rPr>
              <a:t>горизонтали.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 smtClean="0">
                <a:solidFill>
                  <a:schemeClr val="tx1"/>
                </a:solidFill>
              </a:rPr>
              <a:t>Алгоритм </a:t>
            </a:r>
            <a:r>
              <a:rPr lang="ru-RU" sz="2200" dirty="0">
                <a:solidFill>
                  <a:schemeClr val="tx1"/>
                </a:solidFill>
              </a:rPr>
              <a:t>сжатия LZW относится к форматам сжатия без потерь</a:t>
            </a:r>
            <a:r>
              <a:rPr lang="ru-RU" sz="2200" dirty="0" smtClean="0">
                <a:solidFill>
                  <a:schemeClr val="tx1"/>
                </a:solidFill>
              </a:rPr>
              <a:t>.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</a:t>
            </a:r>
            <a:r>
              <a:rPr lang="ru-RU" dirty="0" smtClean="0"/>
              <a:t>и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500" b="1" dirty="0">
                <a:solidFill>
                  <a:schemeClr val="tx1"/>
                </a:solidFill>
              </a:rPr>
              <a:t>PNG</a:t>
            </a:r>
            <a:r>
              <a:rPr lang="ru-RU" sz="2500" dirty="0">
                <a:solidFill>
                  <a:schemeClr val="tx1"/>
                </a:solidFill>
              </a:rPr>
              <a:t> (англ. </a:t>
            </a:r>
            <a:r>
              <a:rPr lang="ru-RU" sz="2500" b="1" dirty="0" err="1">
                <a:solidFill>
                  <a:schemeClr val="tx1"/>
                </a:solidFill>
              </a:rPr>
              <a:t>portable</a:t>
            </a:r>
            <a:r>
              <a:rPr lang="ru-RU" sz="2500" b="1" dirty="0">
                <a:solidFill>
                  <a:schemeClr val="tx1"/>
                </a:solidFill>
              </a:rPr>
              <a:t> </a:t>
            </a:r>
            <a:r>
              <a:rPr lang="ru-RU" sz="2500" b="1" dirty="0" err="1">
                <a:solidFill>
                  <a:schemeClr val="tx1"/>
                </a:solidFill>
              </a:rPr>
              <a:t>network</a:t>
            </a:r>
            <a:r>
              <a:rPr lang="ru-RU" sz="2500" b="1" dirty="0">
                <a:solidFill>
                  <a:schemeClr val="tx1"/>
                </a:solidFill>
              </a:rPr>
              <a:t> </a:t>
            </a:r>
            <a:r>
              <a:rPr lang="ru-RU" sz="2500" b="1" dirty="0" err="1" smtClean="0">
                <a:solidFill>
                  <a:schemeClr val="tx1"/>
                </a:solidFill>
              </a:rPr>
              <a:t>graphics</a:t>
            </a:r>
            <a:r>
              <a:rPr lang="ru-RU" sz="2500" dirty="0" smtClean="0">
                <a:solidFill>
                  <a:schemeClr val="tx1"/>
                </a:solidFill>
              </a:rPr>
              <a:t>) </a:t>
            </a:r>
            <a:r>
              <a:rPr lang="ru-RU" sz="2500" dirty="0">
                <a:solidFill>
                  <a:schemeClr val="tx1"/>
                </a:solidFill>
              </a:rPr>
              <a:t>– </a:t>
            </a:r>
            <a:r>
              <a:rPr lang="ru-RU" sz="2500" dirty="0" smtClean="0">
                <a:solidFill>
                  <a:schemeClr val="tx1"/>
                </a:solidFill>
              </a:rPr>
              <a:t>растровый</a:t>
            </a:r>
            <a:r>
              <a:rPr lang="ru-RU" sz="2500" dirty="0">
                <a:solidFill>
                  <a:schemeClr val="tx1"/>
                </a:solidFill>
              </a:rPr>
              <a:t> формат хранения графической информации, использующий сжатие без потерь по алгоритму </a:t>
            </a:r>
            <a:r>
              <a:rPr lang="ru-RU" sz="2500" dirty="0" err="1">
                <a:solidFill>
                  <a:schemeClr val="tx1"/>
                </a:solidFill>
              </a:rPr>
              <a:t>Deflate</a:t>
            </a:r>
            <a:r>
              <a:rPr lang="ru-RU" sz="25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2500" dirty="0">
                <a:solidFill>
                  <a:schemeClr val="tx1"/>
                </a:solidFill>
              </a:rPr>
              <a:t>PNG был создан как свободный формат для замены GIF, поэтому в Интернете появился рекурсивный акроним «</a:t>
            </a:r>
            <a:r>
              <a:rPr lang="ru-RU" sz="2500" u="sng" dirty="0">
                <a:solidFill>
                  <a:schemeClr val="tx1"/>
                </a:solidFill>
              </a:rPr>
              <a:t>P</a:t>
            </a:r>
            <a:r>
              <a:rPr lang="ru-RU" sz="2500" dirty="0">
                <a:solidFill>
                  <a:schemeClr val="tx1"/>
                </a:solidFill>
              </a:rPr>
              <a:t>NG </a:t>
            </a:r>
            <a:r>
              <a:rPr lang="ru-RU" sz="2500" dirty="0" err="1">
                <a:solidFill>
                  <a:schemeClr val="tx1"/>
                </a:solidFill>
              </a:rPr>
              <a:t>is</a:t>
            </a:r>
            <a:r>
              <a:rPr lang="ru-RU" sz="2500" dirty="0">
                <a:solidFill>
                  <a:schemeClr val="tx1"/>
                </a:solidFill>
              </a:rPr>
              <a:t> </a:t>
            </a:r>
            <a:r>
              <a:rPr lang="ru-RU" sz="2500" u="sng" dirty="0" err="1">
                <a:solidFill>
                  <a:schemeClr val="tx1"/>
                </a:solidFill>
              </a:rPr>
              <a:t>N</a:t>
            </a:r>
            <a:r>
              <a:rPr lang="ru-RU" sz="2500" dirty="0" err="1">
                <a:solidFill>
                  <a:schemeClr val="tx1"/>
                </a:solidFill>
              </a:rPr>
              <a:t>ot</a:t>
            </a:r>
            <a:r>
              <a:rPr lang="ru-RU" sz="2500" dirty="0">
                <a:solidFill>
                  <a:schemeClr val="tx1"/>
                </a:solidFill>
              </a:rPr>
              <a:t> </a:t>
            </a:r>
            <a:r>
              <a:rPr lang="ru-RU" sz="2500" u="sng" dirty="0" smtClean="0">
                <a:solidFill>
                  <a:schemeClr val="tx1"/>
                </a:solidFill>
              </a:rPr>
              <a:t>G</a:t>
            </a:r>
            <a:r>
              <a:rPr lang="ru-RU" sz="2500" dirty="0" smtClean="0">
                <a:solidFill>
                  <a:schemeClr val="tx1"/>
                </a:solidFill>
              </a:rPr>
              <a:t>IF».</a:t>
            </a:r>
            <a:endParaRPr lang="en-US" sz="2500" dirty="0" smtClean="0">
              <a:solidFill>
                <a:schemeClr val="tx1"/>
              </a:solidFill>
            </a:endParaRPr>
          </a:p>
          <a:p>
            <a:pPr algn="just"/>
            <a:r>
              <a:rPr lang="ru-RU" sz="2500" dirty="0">
                <a:solidFill>
                  <a:schemeClr val="tx1"/>
                </a:solidFill>
              </a:rPr>
              <a:t>Формат PNG хранит графическую информацию в сжатом виде. Причём это сжатие производится без потерь, в отличие, например, от JPEG</a:t>
            </a:r>
            <a:r>
              <a:rPr lang="ru-RU" sz="2500" dirty="0" smtClean="0">
                <a:solidFill>
                  <a:schemeClr val="tx1"/>
                </a:solidFill>
              </a:rPr>
              <a:t>.</a:t>
            </a:r>
            <a:endParaRPr lang="ru-RU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 </a:t>
            </a:r>
            <a:r>
              <a:rPr lang="ru-RU" dirty="0" smtClean="0"/>
              <a:t>и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1700" dirty="0">
                <a:solidFill>
                  <a:schemeClr val="tx1"/>
                </a:solidFill>
              </a:rPr>
              <a:t>Существует одна особенность GIF, которая в PNG не реализована: поддержка нескольких изображений в одном файле, и в частности </a:t>
            </a:r>
            <a:r>
              <a:rPr lang="ru-RU" sz="1800" dirty="0">
                <a:solidFill>
                  <a:schemeClr val="tx1"/>
                </a:solidFill>
              </a:rPr>
              <a:t>–</a:t>
            </a:r>
            <a:r>
              <a:rPr lang="ru-RU" sz="1700" dirty="0" smtClean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анимации; PNG изначально был предназначен лишь для хранения одного изображения в одном файле.</a:t>
            </a:r>
            <a:endParaRPr lang="ru-RU" sz="1700" dirty="0" smtClean="0">
              <a:solidFill>
                <a:schemeClr val="tx1"/>
              </a:solidFill>
            </a:endParaRPr>
          </a:p>
          <a:p>
            <a:pPr algn="just"/>
            <a:r>
              <a:rPr lang="en-US" sz="1700" dirty="0" smtClean="0">
                <a:solidFill>
                  <a:schemeClr val="tx1"/>
                </a:solidFill>
              </a:rPr>
              <a:t>PNG</a:t>
            </a:r>
            <a:r>
              <a:rPr lang="ru-RU" sz="1700" dirty="0" smtClean="0">
                <a:solidFill>
                  <a:schemeClr val="tx1"/>
                </a:solidFill>
              </a:rPr>
              <a:t> </a:t>
            </a:r>
            <a:r>
              <a:rPr lang="ru-RU" sz="1700" dirty="0">
                <a:solidFill>
                  <a:schemeClr val="tx1"/>
                </a:solidFill>
              </a:rPr>
              <a:t>имеет следующие основные преимущества перед GIF:</a:t>
            </a:r>
          </a:p>
          <a:p>
            <a:pPr lvl="1" algn="just"/>
            <a:r>
              <a:rPr lang="ru-RU" sz="1700" dirty="0">
                <a:solidFill>
                  <a:schemeClr val="tx1"/>
                </a:solidFill>
              </a:rPr>
              <a:t>практически </a:t>
            </a:r>
            <a:r>
              <a:rPr lang="ru-RU" sz="1700" dirty="0" smtClean="0">
                <a:solidFill>
                  <a:schemeClr val="tx1"/>
                </a:solidFill>
              </a:rPr>
              <a:t>неограниченное</a:t>
            </a:r>
            <a:r>
              <a:rPr lang="ru-RU" sz="1700" dirty="0">
                <a:solidFill>
                  <a:schemeClr val="tx1"/>
                </a:solidFill>
              </a:rPr>
              <a:t> количество цветов в </a:t>
            </a:r>
            <a:r>
              <a:rPr lang="ru-RU" sz="1700" dirty="0" smtClean="0">
                <a:solidFill>
                  <a:schemeClr val="tx1"/>
                </a:solidFill>
              </a:rPr>
              <a:t>изображении;</a:t>
            </a:r>
            <a:endParaRPr lang="ru-RU" sz="1700" dirty="0">
              <a:solidFill>
                <a:schemeClr val="tx1"/>
              </a:solidFill>
            </a:endParaRPr>
          </a:p>
          <a:p>
            <a:pPr lvl="1" algn="just"/>
            <a:r>
              <a:rPr lang="ru-RU" sz="1700" dirty="0">
                <a:solidFill>
                  <a:schemeClr val="tx1"/>
                </a:solidFill>
              </a:rPr>
              <a:t>опциональная поддержка альфа-канала;</a:t>
            </a:r>
          </a:p>
          <a:p>
            <a:pPr lvl="1" algn="just"/>
            <a:r>
              <a:rPr lang="ru-RU" sz="1700" dirty="0">
                <a:solidFill>
                  <a:schemeClr val="tx1"/>
                </a:solidFill>
              </a:rPr>
              <a:t>возможность гамма-коррекции;</a:t>
            </a:r>
          </a:p>
          <a:p>
            <a:pPr lvl="1" algn="just"/>
            <a:r>
              <a:rPr lang="ru-RU" sz="1700" dirty="0">
                <a:solidFill>
                  <a:schemeClr val="tx1"/>
                </a:solidFill>
              </a:rPr>
              <a:t>обладает более высокой степенью сжатия для файлов с большим количеством цветов, чем GIF, но разница составляет около 5-25 %, что недостаточно для абсолютного преобладания формата, так как небольшие 2-16-цветные файлы формат GIF сжимает с не меньшей </a:t>
            </a:r>
            <a:r>
              <a:rPr lang="ru-RU" sz="1700" dirty="0" smtClean="0">
                <a:solidFill>
                  <a:schemeClr val="tx1"/>
                </a:solidFill>
              </a:rPr>
              <a:t>эффективностью.</a:t>
            </a:r>
          </a:p>
        </p:txBody>
      </p:sp>
    </p:spTree>
    <p:extLst>
      <p:ext uri="{BB962C8B-B14F-4D97-AF65-F5344CB8AC3E}">
        <p14:creationId xmlns:p14="http://schemas.microsoft.com/office/powerpoint/2010/main" val="21591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313433"/>
            <a:ext cx="10178322" cy="3593591"/>
          </a:xfrm>
        </p:spPr>
        <p:txBody>
          <a:bodyPr>
            <a:noAutofit/>
          </a:bodyPr>
          <a:lstStyle/>
          <a:p>
            <a:pPr algn="just"/>
            <a:r>
              <a:rPr lang="ru-RU" sz="3500" dirty="0">
                <a:solidFill>
                  <a:schemeClr val="tx1"/>
                </a:solidFill>
              </a:rPr>
              <a:t>BMP (от англ. </a:t>
            </a:r>
            <a:r>
              <a:rPr lang="ru-RU" sz="3500" b="1" dirty="0" err="1">
                <a:solidFill>
                  <a:schemeClr val="tx1"/>
                </a:solidFill>
              </a:rPr>
              <a:t>Bitmap</a:t>
            </a:r>
            <a:r>
              <a:rPr lang="ru-RU" sz="3500" b="1" dirty="0">
                <a:solidFill>
                  <a:schemeClr val="tx1"/>
                </a:solidFill>
              </a:rPr>
              <a:t> </a:t>
            </a:r>
            <a:r>
              <a:rPr lang="ru-RU" sz="3500" b="1" dirty="0" err="1">
                <a:solidFill>
                  <a:schemeClr val="tx1"/>
                </a:solidFill>
              </a:rPr>
              <a:t>Picture</a:t>
            </a:r>
            <a:r>
              <a:rPr lang="ru-RU" sz="3500" dirty="0">
                <a:solidFill>
                  <a:schemeClr val="tx1"/>
                </a:solidFill>
              </a:rPr>
              <a:t>) –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ru-RU" sz="3500" dirty="0">
                <a:solidFill>
                  <a:schemeClr val="tx1"/>
                </a:solidFill>
              </a:rPr>
              <a:t>формат хранения растровых изображений, разработанный компанией </a:t>
            </a:r>
            <a:r>
              <a:rPr lang="ru-RU" sz="3500" dirty="0" err="1">
                <a:solidFill>
                  <a:schemeClr val="tx1"/>
                </a:solidFill>
              </a:rPr>
              <a:t>Microsoft</a:t>
            </a:r>
            <a:r>
              <a:rPr lang="ru-RU" sz="3500" dirty="0">
                <a:solidFill>
                  <a:schemeClr val="tx1"/>
                </a:solidFill>
              </a:rPr>
              <a:t>. С форматом BMP работает огромное количество программ, так как его поддержка интегрирована в операционные системы </a:t>
            </a:r>
            <a:r>
              <a:rPr lang="ru-RU" sz="3500" dirty="0" err="1">
                <a:solidFill>
                  <a:schemeClr val="tx1"/>
                </a:solidFill>
              </a:rPr>
              <a:t>Windows</a:t>
            </a:r>
            <a:r>
              <a:rPr lang="ru-RU" sz="3500" dirty="0">
                <a:solidFill>
                  <a:schemeClr val="tx1"/>
                </a:solidFill>
              </a:rPr>
              <a:t> и OS/2</a:t>
            </a:r>
            <a:r>
              <a:rPr lang="ru-RU" sz="35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4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800" b="1" dirty="0" smtClean="0">
                <a:solidFill>
                  <a:schemeClr val="tx1"/>
                </a:solidFill>
              </a:rPr>
              <a:t>Графический формат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– это </a:t>
            </a:r>
            <a:r>
              <a:rPr lang="ru-RU" sz="2800" dirty="0">
                <a:solidFill>
                  <a:schemeClr val="tx1"/>
                </a:solidFill>
              </a:rPr>
              <a:t>способ записи графической информации. Графические форматы файлов предназначены для хранения изображений, таких как фотографии и рисунки.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</a:rPr>
              <a:t>Графические форматы делятся на векторные и растровые. Большинство графических форматов реализуют сжатие данных (</a:t>
            </a:r>
            <a:r>
              <a:rPr lang="ru-RU" sz="2800" dirty="0" smtClean="0">
                <a:solidFill>
                  <a:schemeClr val="tx1"/>
                </a:solidFill>
              </a:rPr>
              <a:t>одни –</a:t>
            </a:r>
            <a:r>
              <a:rPr lang="ru-RU" sz="2800" dirty="0">
                <a:solidFill>
                  <a:schemeClr val="tx1"/>
                </a:solidFill>
              </a:rPr>
              <a:t> с потерями, </a:t>
            </a:r>
            <a:r>
              <a:rPr lang="ru-RU" sz="2800" dirty="0" smtClean="0">
                <a:solidFill>
                  <a:schemeClr val="tx1"/>
                </a:solidFill>
              </a:rPr>
              <a:t>другие </a:t>
            </a:r>
            <a:r>
              <a:rPr lang="ru-RU" sz="2800" dirty="0">
                <a:solidFill>
                  <a:schemeClr val="tx1"/>
                </a:solidFill>
              </a:rPr>
              <a:t>– </a:t>
            </a:r>
            <a:r>
              <a:rPr lang="ru-RU" sz="2800" dirty="0" smtClean="0">
                <a:solidFill>
                  <a:schemeClr val="tx1"/>
                </a:solidFill>
              </a:rPr>
              <a:t>без).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03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Примерно в 1994 году разработчикам понадобился новый формат изображений, для использования в программных продуктах. В скором времени был представлен формат BMP. Это было настоящим прорывом на то время. Он массово использовался практически везде. Даже в компании </a:t>
            </a:r>
            <a:r>
              <a:rPr lang="en-US" sz="2400" dirty="0" smtClean="0">
                <a:solidFill>
                  <a:schemeClr val="tx1"/>
                </a:solidFill>
              </a:rPr>
              <a:t>Microsoft</a:t>
            </a:r>
            <a:r>
              <a:rPr lang="ru-RU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которая его и разработала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</a:rPr>
              <a:t>Однако </a:t>
            </a:r>
            <a:r>
              <a:rPr lang="ru-RU" sz="2400" dirty="0">
                <a:solidFill>
                  <a:schemeClr val="tx1"/>
                </a:solidFill>
              </a:rPr>
              <a:t>шли года, и данный формат перестал быть востребованным. Появились куда более продвинутые технологии компрессии. При этом качество цвета у новых форматов было куда </a:t>
            </a:r>
            <a:r>
              <a:rPr lang="ru-RU" sz="2400" dirty="0" smtClean="0">
                <a:solidFill>
                  <a:schemeClr val="tx1"/>
                </a:solidFill>
              </a:rPr>
              <a:t>лучше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sz="3600" dirty="0">
                <a:solidFill>
                  <a:schemeClr val="tx1"/>
                </a:solidFill>
              </a:rPr>
              <a:t>Хоть формат BMP и устарел морально, но он все равно может использоваться в некоторых случаях. Достаточно того факта, что весь интерфейс </a:t>
            </a:r>
            <a:r>
              <a:rPr lang="en-US" sz="3600" dirty="0" smtClean="0">
                <a:solidFill>
                  <a:schemeClr val="tx1"/>
                </a:solidFill>
              </a:rPr>
              <a:t>Windows</a:t>
            </a:r>
            <a:r>
              <a:rPr lang="ru-RU" sz="3600" dirty="0" smtClean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основан на данном растровом формате. </a:t>
            </a:r>
            <a:r>
              <a:rPr lang="ru-RU" sz="3600" dirty="0" smtClean="0">
                <a:solidFill>
                  <a:schemeClr val="tx1"/>
                </a:solidFill>
              </a:rPr>
              <a:t>Объясняется это тем, </a:t>
            </a:r>
            <a:r>
              <a:rPr lang="ru-RU" sz="3600" dirty="0">
                <a:solidFill>
                  <a:schemeClr val="tx1"/>
                </a:solidFill>
              </a:rPr>
              <a:t>что использовать BMP очень удобно. Он обладает хорошей цветностью и полным отсутствием компрессии. Также изображения в этом формате можно редактировать какое угодно количество </a:t>
            </a:r>
            <a:r>
              <a:rPr lang="ru-RU" sz="3600" dirty="0" smtClean="0">
                <a:solidFill>
                  <a:schemeClr val="tx1"/>
                </a:solidFill>
              </a:rPr>
              <a:t>раз, и </a:t>
            </a:r>
            <a:r>
              <a:rPr lang="ru-RU" sz="3600" dirty="0">
                <a:solidFill>
                  <a:schemeClr val="tx1"/>
                </a:solidFill>
              </a:rPr>
              <a:t>качество ничуть не </a:t>
            </a:r>
            <a:r>
              <a:rPr lang="ru-RU" sz="3600" dirty="0" smtClean="0">
                <a:solidFill>
                  <a:schemeClr val="tx1"/>
                </a:solidFill>
              </a:rPr>
              <a:t>пострадает. Этим </a:t>
            </a:r>
            <a:r>
              <a:rPr lang="ru-RU" sz="3600" dirty="0">
                <a:solidFill>
                  <a:schemeClr val="tx1"/>
                </a:solidFill>
              </a:rPr>
              <a:t>и объясняется </a:t>
            </a:r>
            <a:r>
              <a:rPr lang="ru-RU" sz="3600" dirty="0" smtClean="0">
                <a:solidFill>
                  <a:schemeClr val="tx1"/>
                </a:solidFill>
              </a:rPr>
              <a:t>«живучесть» </a:t>
            </a:r>
            <a:r>
              <a:rPr lang="ru-RU" sz="3600" dirty="0">
                <a:solidFill>
                  <a:schemeClr val="tx1"/>
                </a:solidFill>
              </a:rPr>
              <a:t>этого формата. Многие разработчики программ под </a:t>
            </a:r>
            <a:r>
              <a:rPr lang="en-US" sz="3600" dirty="0" smtClean="0">
                <a:solidFill>
                  <a:schemeClr val="tx1"/>
                </a:solidFill>
              </a:rPr>
              <a:t>Windows </a:t>
            </a:r>
            <a:r>
              <a:rPr lang="ru-RU" sz="3600" dirty="0" smtClean="0">
                <a:solidFill>
                  <a:schemeClr val="tx1"/>
                </a:solidFill>
              </a:rPr>
              <a:t>также </a:t>
            </a:r>
            <a:r>
              <a:rPr lang="ru-RU" sz="3600" dirty="0">
                <a:solidFill>
                  <a:schemeClr val="tx1"/>
                </a:solidFill>
              </a:rPr>
              <a:t>активно используют изображения BMP в своих продуктах.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8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600" b="1" dirty="0">
                <a:solidFill>
                  <a:schemeClr val="tx1"/>
                </a:solidFill>
              </a:rPr>
              <a:t>SVG</a:t>
            </a:r>
            <a:r>
              <a:rPr lang="ru-RU" sz="2600" dirty="0">
                <a:solidFill>
                  <a:schemeClr val="tx1"/>
                </a:solidFill>
              </a:rPr>
              <a:t> (от англ. </a:t>
            </a:r>
            <a:r>
              <a:rPr lang="ru-RU" sz="2600" b="1" dirty="0" err="1">
                <a:solidFill>
                  <a:schemeClr val="tx1"/>
                </a:solidFill>
              </a:rPr>
              <a:t>Scalable</a:t>
            </a:r>
            <a:r>
              <a:rPr lang="ru-RU" sz="2600" b="1" dirty="0">
                <a:solidFill>
                  <a:schemeClr val="tx1"/>
                </a:solidFill>
              </a:rPr>
              <a:t> </a:t>
            </a:r>
            <a:r>
              <a:rPr lang="ru-RU" sz="2600" b="1" dirty="0" err="1">
                <a:solidFill>
                  <a:schemeClr val="tx1"/>
                </a:solidFill>
              </a:rPr>
              <a:t>Vector</a:t>
            </a:r>
            <a:r>
              <a:rPr lang="ru-RU" sz="2600" b="1" dirty="0">
                <a:solidFill>
                  <a:schemeClr val="tx1"/>
                </a:solidFill>
              </a:rPr>
              <a:t> </a:t>
            </a:r>
            <a:r>
              <a:rPr lang="ru-RU" sz="2600" b="1" dirty="0" err="1">
                <a:solidFill>
                  <a:schemeClr val="tx1"/>
                </a:solidFill>
              </a:rPr>
              <a:t>Graphics</a:t>
            </a:r>
            <a:r>
              <a:rPr lang="ru-RU" sz="2600" dirty="0">
                <a:solidFill>
                  <a:schemeClr val="tx1"/>
                </a:solidFill>
              </a:rPr>
              <a:t> </a:t>
            </a:r>
            <a:r>
              <a:rPr lang="ru-RU" sz="2600" dirty="0" smtClean="0">
                <a:solidFill>
                  <a:schemeClr val="tx1"/>
                </a:solidFill>
              </a:rPr>
              <a:t>–</a:t>
            </a:r>
            <a:r>
              <a:rPr lang="ru-RU" sz="2600" dirty="0">
                <a:solidFill>
                  <a:schemeClr val="tx1"/>
                </a:solidFill>
              </a:rPr>
              <a:t> масштабируемая векторная графика) </a:t>
            </a:r>
            <a:r>
              <a:rPr lang="ru-RU" sz="2600" dirty="0" smtClean="0">
                <a:solidFill>
                  <a:schemeClr val="tx1"/>
                </a:solidFill>
              </a:rPr>
              <a:t>– язык </a:t>
            </a:r>
            <a:r>
              <a:rPr lang="ru-RU" sz="2600" dirty="0">
                <a:solidFill>
                  <a:schemeClr val="tx1"/>
                </a:solidFill>
              </a:rPr>
              <a:t>разметки масштабируемой векторной графики, созданный Консорциумом Всемирной </a:t>
            </a:r>
            <a:r>
              <a:rPr lang="ru-RU" sz="2600" dirty="0" smtClean="0">
                <a:solidFill>
                  <a:schemeClr val="tx1"/>
                </a:solidFill>
              </a:rPr>
              <a:t>паутины</a:t>
            </a:r>
            <a:r>
              <a:rPr lang="ru-RU" sz="2600" dirty="0">
                <a:solidFill>
                  <a:schemeClr val="tx1"/>
                </a:solidFill>
              </a:rPr>
              <a:t> и входящий в подмножество расширяемого языка разметки XML, предназначен для описания двумерной векторной и </a:t>
            </a:r>
            <a:r>
              <a:rPr lang="ru-RU" sz="2600" dirty="0" smtClean="0">
                <a:solidFill>
                  <a:schemeClr val="tx1"/>
                </a:solidFill>
              </a:rPr>
              <a:t>смешанной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err="1" smtClean="0">
                <a:solidFill>
                  <a:schemeClr val="tx1"/>
                </a:solidFill>
              </a:rPr>
              <a:t>векторно</a:t>
            </a:r>
            <a:r>
              <a:rPr lang="ru-RU" sz="2600" dirty="0" smtClean="0">
                <a:solidFill>
                  <a:schemeClr val="tx1"/>
                </a:solidFill>
              </a:rPr>
              <a:t>/растровой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графики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в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формате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 smtClean="0">
                <a:solidFill>
                  <a:schemeClr val="tx1"/>
                </a:solidFill>
              </a:rPr>
              <a:t>XML</a:t>
            </a:r>
            <a:r>
              <a:rPr lang="ru-RU" sz="2600" dirty="0">
                <a:solidFill>
                  <a:schemeClr val="tx1"/>
                </a:solidFill>
              </a:rPr>
              <a:t>. Поддерживает как неподвижную, так и анимированную интерактивную </a:t>
            </a:r>
            <a:r>
              <a:rPr lang="ru-RU" sz="2600" dirty="0" smtClean="0">
                <a:solidFill>
                  <a:schemeClr val="tx1"/>
                </a:solidFill>
              </a:rPr>
              <a:t>графику </a:t>
            </a:r>
            <a:r>
              <a:rPr lang="ru-RU" sz="2600" dirty="0">
                <a:solidFill>
                  <a:schemeClr val="tx1"/>
                </a:solidFill>
              </a:rPr>
              <a:t>–</a:t>
            </a:r>
            <a:r>
              <a:rPr lang="ru-RU" sz="2600" dirty="0" smtClean="0">
                <a:solidFill>
                  <a:schemeClr val="tx1"/>
                </a:solidFill>
              </a:rPr>
              <a:t> </a:t>
            </a:r>
            <a:r>
              <a:rPr lang="ru-RU" sz="2600" dirty="0">
                <a:solidFill>
                  <a:schemeClr val="tx1"/>
                </a:solidFill>
              </a:rPr>
              <a:t>или, в иных терминах, декларативную и скриптовую</a:t>
            </a:r>
            <a:r>
              <a:rPr lang="ru-RU" sz="2600" dirty="0" smtClean="0">
                <a:solidFill>
                  <a:schemeClr val="tx1"/>
                </a:solidFill>
              </a:rPr>
              <a:t>.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63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2871215"/>
          </a:xfrm>
        </p:spPr>
        <p:txBody>
          <a:bodyPr>
            <a:noAutofit/>
          </a:bodyPr>
          <a:lstStyle/>
          <a:p>
            <a:pPr algn="just"/>
            <a:r>
              <a:rPr lang="en-US" sz="2150" dirty="0" smtClean="0">
                <a:solidFill>
                  <a:schemeClr val="tx1"/>
                </a:solidFill>
              </a:rPr>
              <a:t>SVG </a:t>
            </a:r>
            <a:r>
              <a:rPr lang="ru-RU" sz="2150" dirty="0">
                <a:solidFill>
                  <a:schemeClr val="tx1"/>
                </a:solidFill>
              </a:rPr>
              <a:t>п</a:t>
            </a:r>
            <a:r>
              <a:rPr lang="ru-RU" sz="2150" dirty="0" smtClean="0">
                <a:solidFill>
                  <a:schemeClr val="tx1"/>
                </a:solidFill>
              </a:rPr>
              <a:t>озволяет </a:t>
            </a:r>
            <a:r>
              <a:rPr lang="ru-RU" sz="2150" dirty="0">
                <a:solidFill>
                  <a:schemeClr val="tx1"/>
                </a:solidFill>
              </a:rPr>
              <a:t>задать любую фигуру компактной строкой, описывающей путь от начальной точки до конечной через любые промежуточные координаты. Строка с данными задаётся атрибутом </a:t>
            </a:r>
            <a:r>
              <a:rPr lang="ru-RU" sz="2150" b="1" dirty="0">
                <a:solidFill>
                  <a:schemeClr val="tx1"/>
                </a:solidFill>
              </a:rPr>
              <a:t>d</a:t>
            </a:r>
            <a:r>
              <a:rPr lang="ru-RU" sz="2150" dirty="0">
                <a:solidFill>
                  <a:schemeClr val="tx1"/>
                </a:solidFill>
              </a:rPr>
              <a:t> тега </a:t>
            </a:r>
            <a:r>
              <a:rPr lang="ru-RU" sz="2150" b="1" dirty="0" err="1">
                <a:solidFill>
                  <a:schemeClr val="tx1"/>
                </a:solidFill>
              </a:rPr>
              <a:t>path</a:t>
            </a:r>
            <a:r>
              <a:rPr lang="ru-RU" sz="2150" dirty="0">
                <a:solidFill>
                  <a:schemeClr val="tx1"/>
                </a:solidFill>
              </a:rPr>
              <a:t> и содержит команды, закодированные набором букв и чисел. Буква определяет тип команды, числа – </a:t>
            </a:r>
            <a:r>
              <a:rPr lang="ru-RU" sz="2150" dirty="0" smtClean="0">
                <a:solidFill>
                  <a:schemeClr val="tx1"/>
                </a:solidFill>
              </a:rPr>
              <a:t>её </a:t>
            </a:r>
            <a:r>
              <a:rPr lang="ru-RU" sz="2150" dirty="0">
                <a:solidFill>
                  <a:schemeClr val="tx1"/>
                </a:solidFill>
              </a:rPr>
              <a:t>параметры (чаще всего – </a:t>
            </a:r>
            <a:r>
              <a:rPr lang="ru-RU" sz="2150" dirty="0" smtClean="0">
                <a:solidFill>
                  <a:schemeClr val="tx1"/>
                </a:solidFill>
              </a:rPr>
              <a:t>координаты</a:t>
            </a:r>
            <a:r>
              <a:rPr lang="ru-RU" sz="2150" dirty="0">
                <a:solidFill>
                  <a:schemeClr val="tx1"/>
                </a:solidFill>
              </a:rPr>
              <a:t>). </a:t>
            </a:r>
            <a:r>
              <a:rPr lang="ru-RU" sz="2150" dirty="0" smtClean="0">
                <a:solidFill>
                  <a:schemeClr val="tx1"/>
                </a:solidFill>
              </a:rPr>
              <a:t>Пример</a:t>
            </a:r>
            <a:r>
              <a:rPr lang="ru-RU" sz="2150" dirty="0">
                <a:solidFill>
                  <a:schemeClr val="tx1"/>
                </a:solidFill>
              </a:rPr>
              <a:t>, описывающий звезду из 5 линий, содержит строку данных с командами M (англ. </a:t>
            </a:r>
            <a:r>
              <a:rPr lang="ru-RU" sz="2150" dirty="0" err="1">
                <a:solidFill>
                  <a:schemeClr val="tx1"/>
                </a:solidFill>
              </a:rPr>
              <a:t>moveto</a:t>
            </a:r>
            <a:r>
              <a:rPr lang="ru-RU" sz="2150" dirty="0">
                <a:solidFill>
                  <a:schemeClr val="tx1"/>
                </a:solidFill>
              </a:rPr>
              <a:t> – </a:t>
            </a:r>
            <a:r>
              <a:rPr lang="ru-RU" sz="2150" dirty="0" smtClean="0">
                <a:solidFill>
                  <a:schemeClr val="tx1"/>
                </a:solidFill>
              </a:rPr>
              <a:t>переместиться </a:t>
            </a:r>
            <a:r>
              <a:rPr lang="ru-RU" sz="2150" dirty="0">
                <a:solidFill>
                  <a:schemeClr val="tx1"/>
                </a:solidFill>
              </a:rPr>
              <a:t>к) и L (англ. </a:t>
            </a:r>
            <a:r>
              <a:rPr lang="ru-RU" sz="2150" dirty="0" err="1">
                <a:solidFill>
                  <a:schemeClr val="tx1"/>
                </a:solidFill>
              </a:rPr>
              <a:t>lineto</a:t>
            </a:r>
            <a:r>
              <a:rPr lang="ru-RU" sz="2150" dirty="0">
                <a:solidFill>
                  <a:schemeClr val="tx1"/>
                </a:solidFill>
              </a:rPr>
              <a:t> – </a:t>
            </a:r>
            <a:r>
              <a:rPr lang="ru-RU" sz="2150" dirty="0" smtClean="0">
                <a:solidFill>
                  <a:schemeClr val="tx1"/>
                </a:solidFill>
              </a:rPr>
              <a:t>нарисовать </a:t>
            </a:r>
            <a:r>
              <a:rPr lang="ru-RU" sz="2150" dirty="0">
                <a:solidFill>
                  <a:schemeClr val="tx1"/>
                </a:solidFill>
              </a:rPr>
              <a:t>линию к), содержащими в качестве аргументов координаты точек по X и </a:t>
            </a:r>
            <a:r>
              <a:rPr lang="ru-RU" sz="2150" dirty="0" smtClean="0">
                <a:solidFill>
                  <a:schemeClr val="tx1"/>
                </a:solidFill>
              </a:rPr>
              <a:t>Y</a:t>
            </a:r>
            <a:r>
              <a:rPr lang="en-US" sz="2150" dirty="0" smtClean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5263120"/>
            <a:ext cx="10178322" cy="61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100" dirty="0" smtClean="0">
                <a:solidFill>
                  <a:schemeClr val="tx1"/>
                </a:solidFill>
              </a:rPr>
              <a:t>Достоинства:</a:t>
            </a:r>
            <a:endParaRPr lang="en-US" sz="2100" dirty="0" smtClean="0">
              <a:solidFill>
                <a:schemeClr val="tx1"/>
              </a:solidFill>
            </a:endParaRPr>
          </a:p>
          <a:p>
            <a:pPr lvl="1" algn="just"/>
            <a:r>
              <a:rPr lang="ru-RU" sz="2100" dirty="0" smtClean="0">
                <a:solidFill>
                  <a:schemeClr val="tx1"/>
                </a:solidFill>
              </a:rPr>
              <a:t>Текстовый формат </a:t>
            </a:r>
            <a:r>
              <a:rPr lang="ru-RU" sz="2100" dirty="0">
                <a:solidFill>
                  <a:schemeClr val="tx1"/>
                </a:solidFill>
              </a:rPr>
              <a:t>– </a:t>
            </a:r>
            <a:r>
              <a:rPr lang="ru-RU" sz="2100" dirty="0" smtClean="0">
                <a:solidFill>
                  <a:schemeClr val="tx1"/>
                </a:solidFill>
              </a:rPr>
              <a:t>файлы </a:t>
            </a:r>
            <a:r>
              <a:rPr lang="ru-RU" sz="2100" dirty="0">
                <a:solidFill>
                  <a:schemeClr val="tx1"/>
                </a:solidFill>
              </a:rPr>
              <a:t>SVG можно читать и </a:t>
            </a:r>
            <a:r>
              <a:rPr lang="ru-RU" sz="2100" dirty="0" smtClean="0">
                <a:solidFill>
                  <a:schemeClr val="tx1"/>
                </a:solidFill>
              </a:rPr>
              <a:t>редактировать </a:t>
            </a:r>
            <a:r>
              <a:rPr lang="ru-RU" sz="2100" dirty="0">
                <a:solidFill>
                  <a:schemeClr val="tx1"/>
                </a:solidFill>
              </a:rPr>
              <a:t>при помощи обычных текстовых редакторов. </a:t>
            </a:r>
            <a:r>
              <a:rPr lang="ru-RU" sz="2100" dirty="0" smtClean="0">
                <a:solidFill>
                  <a:schemeClr val="tx1"/>
                </a:solidFill>
              </a:rPr>
              <a:t>Кроме </a:t>
            </a:r>
            <a:r>
              <a:rPr lang="ru-RU" sz="2100" dirty="0">
                <a:solidFill>
                  <a:schemeClr val="tx1"/>
                </a:solidFill>
              </a:rPr>
              <a:t>того, SVG-файлы обычно получаются меньше по размеру, чем сравнимые по качеству изображения в форматах JPEG или GIF, а также хорошо поддаются сжатию.</a:t>
            </a:r>
          </a:p>
          <a:p>
            <a:pPr lvl="1" algn="just"/>
            <a:r>
              <a:rPr lang="ru-RU" sz="2100" dirty="0" smtClean="0">
                <a:solidFill>
                  <a:schemeClr val="tx1"/>
                </a:solidFill>
              </a:rPr>
              <a:t>Масштабируемость</a:t>
            </a:r>
            <a:r>
              <a:rPr lang="en-US" sz="2100" dirty="0" smtClean="0">
                <a:solidFill>
                  <a:schemeClr val="tx1"/>
                </a:solidFill>
              </a:rPr>
              <a:t>.</a:t>
            </a:r>
            <a:endParaRPr lang="en-US" sz="2100" dirty="0">
              <a:solidFill>
                <a:schemeClr val="tx1"/>
              </a:solidFill>
            </a:endParaRPr>
          </a:p>
          <a:p>
            <a:pPr lvl="1" algn="just"/>
            <a:r>
              <a:rPr lang="ru-RU" sz="2100" dirty="0" smtClean="0">
                <a:solidFill>
                  <a:schemeClr val="tx1"/>
                </a:solidFill>
              </a:rPr>
              <a:t>Широко </a:t>
            </a:r>
            <a:r>
              <a:rPr lang="ru-RU" sz="2100" dirty="0">
                <a:solidFill>
                  <a:schemeClr val="tx1"/>
                </a:solidFill>
              </a:rPr>
              <a:t>доступно использование растровой графики в </a:t>
            </a:r>
            <a:r>
              <a:rPr lang="ru-RU" sz="2100" dirty="0" smtClean="0">
                <a:solidFill>
                  <a:schemeClr val="tx1"/>
                </a:solidFill>
              </a:rPr>
              <a:t>SVG-документах.</a:t>
            </a:r>
          </a:p>
          <a:p>
            <a:pPr lvl="1" algn="just"/>
            <a:r>
              <a:rPr lang="ru-RU" sz="2100" dirty="0" smtClean="0">
                <a:solidFill>
                  <a:schemeClr val="tx1"/>
                </a:solidFill>
              </a:rPr>
              <a:t>Текст </a:t>
            </a:r>
            <a:r>
              <a:rPr lang="ru-RU" sz="2100" dirty="0">
                <a:solidFill>
                  <a:schemeClr val="tx1"/>
                </a:solidFill>
              </a:rPr>
              <a:t>в графике SVG является текстом, а не изображением, поэтому его можно выделять и </a:t>
            </a:r>
            <a:r>
              <a:rPr lang="ru-RU" sz="2100" dirty="0" smtClean="0">
                <a:solidFill>
                  <a:schemeClr val="tx1"/>
                </a:solidFill>
              </a:rPr>
              <a:t>копировать.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6209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100" dirty="0" smtClean="0">
                <a:solidFill>
                  <a:schemeClr val="tx1"/>
                </a:solidFill>
              </a:rPr>
              <a:t>Достоинства:</a:t>
            </a:r>
          </a:p>
          <a:p>
            <a:pPr lvl="1" algn="just"/>
            <a:r>
              <a:rPr lang="ru-RU" sz="2100" dirty="0">
                <a:solidFill>
                  <a:schemeClr val="tx1"/>
                </a:solidFill>
              </a:rPr>
              <a:t>Применение скриптов и анимации в SVG позволяет создавать динамичную и интерактивную графику. У каждого элемента есть свои собственные события, к которым можно привязывать отдельные скрипты.</a:t>
            </a:r>
          </a:p>
          <a:p>
            <a:pPr lvl="1" algn="just"/>
            <a:r>
              <a:rPr lang="ru-RU" sz="2100" dirty="0">
                <a:solidFill>
                  <a:schemeClr val="tx1"/>
                </a:solidFill>
              </a:rPr>
              <a:t>SVG  – открытый стандарт.</a:t>
            </a:r>
          </a:p>
          <a:p>
            <a:pPr lvl="1" algn="just"/>
            <a:r>
              <a:rPr lang="ru-RU" sz="2100" dirty="0">
                <a:solidFill>
                  <a:schemeClr val="tx1"/>
                </a:solidFill>
              </a:rPr>
              <a:t>SVG-документы легко интегрируются с HTML- и XHTML-документами.</a:t>
            </a:r>
          </a:p>
          <a:p>
            <a:pPr lvl="1" algn="just"/>
            <a:r>
              <a:rPr lang="ru-RU" sz="2100" dirty="0">
                <a:solidFill>
                  <a:schemeClr val="tx1"/>
                </a:solidFill>
              </a:rPr>
              <a:t>Совместимость с CSS.</a:t>
            </a:r>
          </a:p>
          <a:p>
            <a:pPr lvl="1" algn="just"/>
            <a:r>
              <a:rPr lang="ru-RU" sz="2100" dirty="0">
                <a:solidFill>
                  <a:schemeClr val="tx1"/>
                </a:solidFill>
              </a:rPr>
              <a:t>SVG предоставляет все преимущества XML</a:t>
            </a:r>
            <a:r>
              <a:rPr lang="ru-RU" sz="2100" dirty="0" smtClean="0">
                <a:solidFill>
                  <a:schemeClr val="tx1"/>
                </a:solidFill>
              </a:rPr>
              <a:t>.</a:t>
            </a:r>
            <a:endParaRPr lang="ru-RU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1800" b="1" dirty="0" err="1">
                <a:solidFill>
                  <a:schemeClr val="tx1"/>
                </a:solidFill>
              </a:rPr>
              <a:t>Raw</a:t>
            </a:r>
            <a:r>
              <a:rPr lang="ru-RU" sz="1800" b="1" dirty="0">
                <a:solidFill>
                  <a:schemeClr val="tx1"/>
                </a:solidFill>
              </a:rPr>
              <a:t> (</a:t>
            </a:r>
            <a:r>
              <a:rPr lang="ru-RU" sz="1800" dirty="0">
                <a:solidFill>
                  <a:schemeClr val="tx1"/>
                </a:solidFill>
              </a:rPr>
              <a:t>от </a:t>
            </a:r>
            <a:r>
              <a:rPr lang="ru-RU" sz="1800" dirty="0" smtClean="0">
                <a:solidFill>
                  <a:schemeClr val="tx1"/>
                </a:solidFill>
              </a:rPr>
              <a:t>англ.</a:t>
            </a:r>
            <a:r>
              <a:rPr lang="ru-RU" sz="1800" dirty="0">
                <a:solidFill>
                  <a:schemeClr val="tx1"/>
                </a:solidFill>
              </a:rPr>
              <a:t> </a:t>
            </a:r>
            <a:r>
              <a:rPr lang="ru-RU" sz="1800" dirty="0" smtClean="0">
                <a:solidFill>
                  <a:schemeClr val="tx1"/>
                </a:solidFill>
              </a:rPr>
              <a:t>«</a:t>
            </a:r>
            <a:r>
              <a:rPr lang="ru-RU" sz="1800" dirty="0">
                <a:solidFill>
                  <a:schemeClr val="tx1"/>
                </a:solidFill>
              </a:rPr>
              <a:t>сырой</a:t>
            </a:r>
            <a:r>
              <a:rPr lang="ru-RU" sz="1800" dirty="0" smtClean="0">
                <a:solidFill>
                  <a:schemeClr val="tx1"/>
                </a:solidFill>
              </a:rPr>
              <a:t>»</a:t>
            </a:r>
            <a:r>
              <a:rPr lang="ru-RU" sz="1800" b="1" dirty="0" smtClean="0">
                <a:solidFill>
                  <a:schemeClr val="tx1"/>
                </a:solidFill>
              </a:rPr>
              <a:t>)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–</a:t>
            </a:r>
            <a:r>
              <a:rPr lang="ru-RU" sz="1800" dirty="0">
                <a:solidFill>
                  <a:schemeClr val="tx1"/>
                </a:solidFill>
              </a:rPr>
              <a:t> формат цифровых файлов изображения, содержащий необработанные данные об электрических сигналах с </a:t>
            </a:r>
            <a:r>
              <a:rPr lang="ru-RU" sz="1800" dirty="0" err="1">
                <a:solidFill>
                  <a:schemeClr val="tx1"/>
                </a:solidFill>
              </a:rPr>
              <a:t>фотоматрицы</a:t>
            </a:r>
            <a:r>
              <a:rPr lang="ru-RU" sz="1800" dirty="0">
                <a:solidFill>
                  <a:schemeClr val="tx1"/>
                </a:solidFill>
              </a:rPr>
              <a:t> цифрового фотоаппарата, цифровой кинокамеры, а также сканеров неподвижных изображений или киноплёнки.</a:t>
            </a:r>
          </a:p>
          <a:p>
            <a:pPr algn="just"/>
            <a:r>
              <a:rPr lang="ru-RU" sz="1800" dirty="0">
                <a:solidFill>
                  <a:schemeClr val="tx1"/>
                </a:solidFill>
              </a:rPr>
              <a:t>В таких файлах содержится информация, полученная непосредственно с </a:t>
            </a:r>
            <a:r>
              <a:rPr lang="ru-RU" sz="1800" dirty="0" smtClean="0">
                <a:solidFill>
                  <a:schemeClr val="tx1"/>
                </a:solidFill>
              </a:rPr>
              <a:t>аналого-цифрового преобразователя (АЦП)</a:t>
            </a:r>
            <a:r>
              <a:rPr lang="ru-RU" sz="1800" dirty="0">
                <a:solidFill>
                  <a:schemeClr val="tx1"/>
                </a:solidFill>
              </a:rPr>
              <a:t> об электрических сигналах матрицы, не имеющая какой-либо общепринятой </a:t>
            </a:r>
            <a:r>
              <a:rPr lang="ru-RU" sz="1800" dirty="0" smtClean="0">
                <a:solidFill>
                  <a:schemeClr val="tx1"/>
                </a:solidFill>
              </a:rPr>
              <a:t>спецификации. </a:t>
            </a:r>
            <a:r>
              <a:rPr lang="ru-RU" sz="1800" dirty="0">
                <a:solidFill>
                  <a:schemeClr val="tx1"/>
                </a:solidFill>
              </a:rPr>
              <a:t>Из-за технических особенностей матриц и АЦП разных производителей всеобщего стандарта RAW не существует, и файлы с разных устройств отличаются друг от друга. Поэтому их чтение и конвертация требуют специальных приложений, часто непригодных для работы с файлами RAW других производителей, и даже моделей камер тех же брендов. По этой же причине расширение файла RAW может быть разным у разных типов фото- и видеоаппаратуры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09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</a:rPr>
              <a:t>Файлы типа RAW иногда называют «цифровым негативом», поскольку они играют роль, похожую на роль негатива в аналоговых фотографии и кинематографе. Как фотографический, так и </a:t>
            </a:r>
            <a:r>
              <a:rPr lang="ru-RU" sz="1800" dirty="0" err="1">
                <a:solidFill>
                  <a:schemeClr val="tx1"/>
                </a:solidFill>
              </a:rPr>
              <a:t>кинонегатив</a:t>
            </a:r>
            <a:r>
              <a:rPr lang="ru-RU" sz="1800" dirty="0">
                <a:solidFill>
                  <a:schemeClr val="tx1"/>
                </a:solidFill>
              </a:rPr>
              <a:t> не являются конечным изображением, но содержат всю необходимую информацию для его создания. Похожий смысл несёт и процесс конвертации файлов RAW, называемый в большинстве приложений «проявлением», поскольку по аналогии с обработкой фотоматериалов, позволяет так или иначе интерпретировать заложенную в скрытом изображении информацию.</a:t>
            </a:r>
          </a:p>
          <a:p>
            <a:pPr algn="just"/>
            <a:r>
              <a:rPr lang="ru-RU" sz="1800" dirty="0">
                <a:solidFill>
                  <a:schemeClr val="tx1"/>
                </a:solidFill>
              </a:rPr>
              <a:t>При конвертации сам файл RAW никак не изменяется, а служит исходным материалом для создания другого файла, пригодного для визуализации и печати. Однако, процесс приводит к необратимой потере информации, которая не может быть восстановлена из полученных таким образом файлов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Векторная 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sz="2500" b="1" dirty="0" smtClean="0">
                <a:solidFill>
                  <a:schemeClr val="tx1"/>
                </a:solidFill>
              </a:rPr>
              <a:t>Векторная графика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>
                <a:solidFill>
                  <a:schemeClr val="tx1"/>
                </a:solidFill>
              </a:rPr>
              <a:t>–</a:t>
            </a:r>
            <a:r>
              <a:rPr lang="ru-RU" sz="2500" dirty="0" smtClean="0">
                <a:solidFill>
                  <a:schemeClr val="tx1"/>
                </a:solidFill>
              </a:rPr>
              <a:t> </a:t>
            </a:r>
            <a:r>
              <a:rPr lang="ru-RU" sz="2500" dirty="0">
                <a:solidFill>
                  <a:schemeClr val="tx1"/>
                </a:solidFill>
              </a:rPr>
              <a:t>способ представления графических объектов и </a:t>
            </a:r>
            <a:r>
              <a:rPr lang="ru-RU" sz="2500" dirty="0" smtClean="0">
                <a:solidFill>
                  <a:schemeClr val="tx1"/>
                </a:solidFill>
              </a:rPr>
              <a:t>изображений в</a:t>
            </a:r>
            <a:r>
              <a:rPr lang="ru-RU" sz="2500" dirty="0">
                <a:solidFill>
                  <a:schemeClr val="tx1"/>
                </a:solidFill>
              </a:rPr>
              <a:t> компьютерной графике, основанный на математическом описании элементарных геометрических объектов, обычно называемых примитивами, таких как: точки, линии, сплайны, кривые Безье, круги, окружности, эллипсы, многоугольники.</a:t>
            </a:r>
          </a:p>
          <a:p>
            <a:pPr algn="just"/>
            <a:r>
              <a:rPr lang="ru-RU" sz="2500" dirty="0" smtClean="0">
                <a:solidFill>
                  <a:schemeClr val="tx1"/>
                </a:solidFill>
              </a:rPr>
              <a:t>Объекты векторной графики описываются совокупностью</a:t>
            </a:r>
            <a:r>
              <a:rPr lang="ru-RU" sz="2500" dirty="0">
                <a:solidFill>
                  <a:schemeClr val="tx1"/>
                </a:solidFill>
              </a:rPr>
              <a:t> </a:t>
            </a:r>
            <a:r>
              <a:rPr lang="ru-RU" sz="2500" dirty="0" smtClean="0">
                <a:solidFill>
                  <a:schemeClr val="tx1"/>
                </a:solidFill>
              </a:rPr>
              <a:t>координат, параметров</a:t>
            </a:r>
            <a:r>
              <a:rPr lang="ru-RU" sz="2500" dirty="0">
                <a:solidFill>
                  <a:schemeClr val="tx1"/>
                </a:solidFill>
              </a:rPr>
              <a:t> </a:t>
            </a:r>
            <a:r>
              <a:rPr lang="ru-RU" sz="2500" dirty="0" smtClean="0">
                <a:solidFill>
                  <a:schemeClr val="tx1"/>
                </a:solidFill>
              </a:rPr>
              <a:t>и</a:t>
            </a:r>
            <a:r>
              <a:rPr lang="ru-RU" sz="2500" dirty="0">
                <a:solidFill>
                  <a:schemeClr val="tx1"/>
                </a:solidFill>
              </a:rPr>
              <a:t> </a:t>
            </a:r>
            <a:r>
              <a:rPr lang="ru-RU" sz="2500" dirty="0" smtClean="0">
                <a:solidFill>
                  <a:schemeClr val="tx1"/>
                </a:solidFill>
              </a:rPr>
              <a:t>атрибутов.</a:t>
            </a:r>
          </a:p>
          <a:p>
            <a:pPr algn="just"/>
            <a:r>
              <a:rPr lang="ru-RU" sz="2500" dirty="0" smtClean="0">
                <a:solidFill>
                  <a:schemeClr val="tx1"/>
                </a:solidFill>
              </a:rPr>
              <a:t>При выводе на матричные устройства отображения (мониторы, механические устройства </a:t>
            </a:r>
            <a:r>
              <a:rPr lang="ru-RU" sz="2500" dirty="0">
                <a:solidFill>
                  <a:schemeClr val="tx1"/>
                </a:solidFill>
              </a:rPr>
              <a:t>–</a:t>
            </a:r>
            <a:r>
              <a:rPr lang="ru-RU" sz="2500" dirty="0" smtClean="0">
                <a:solidFill>
                  <a:schemeClr val="tx1"/>
                </a:solidFill>
              </a:rPr>
              <a:t> принтеры, и пр.) векторная графика предварительно преобразуется в растровую графику. Для плоттеров и векторных мониторов преобразование из векторного в растровый формат не требуется, так как в таких устройствах примитивы строятся перемещением пера или электронного луча.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2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Векторная 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200" dirty="0">
                <a:solidFill>
                  <a:schemeClr val="tx1"/>
                </a:solidFill>
              </a:rPr>
              <a:t>Математически векторная графика основана на аналитической геометрии. В векторной графике примитивы описываются совокупностью координат опорных точек, параметрами примитива, к которым </a:t>
            </a:r>
            <a:r>
              <a:rPr lang="ru-RU" sz="2200" dirty="0" smtClean="0">
                <a:solidFill>
                  <a:schemeClr val="tx1"/>
                </a:solidFill>
              </a:rPr>
              <a:t>относятся, </a:t>
            </a:r>
            <a:r>
              <a:rPr lang="ru-RU" sz="2200" dirty="0">
                <a:solidFill>
                  <a:schemeClr val="tx1"/>
                </a:solidFill>
              </a:rPr>
              <a:t>например, исходные координаты, коэффициенты масштабирования, повороты, коэффициенты растяжения по осям. К атрибутам относят цвет и тип цветовой заливки областей, толщину и цвет линий.</a:t>
            </a:r>
          </a:p>
          <a:p>
            <a:pPr algn="just"/>
            <a:r>
              <a:rPr lang="ru-RU" sz="2200" dirty="0">
                <a:solidFill>
                  <a:schemeClr val="tx1"/>
                </a:solidFill>
              </a:rPr>
              <a:t>В анимированной векторной графике при отображении на устройстве вывода координаты, атрибуты и параметры могут динамически изменяться во времени по заданным функциям от времени, создавая движущееся изображение</a:t>
            </a:r>
            <a:r>
              <a:rPr lang="ru-RU" sz="2200" dirty="0" smtClean="0">
                <a:solidFill>
                  <a:schemeClr val="tx1"/>
                </a:solidFill>
              </a:rPr>
              <a:t>.</a:t>
            </a:r>
            <a:endParaRPr lang="ru-RU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Растровая 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1600" b="1" dirty="0">
                <a:solidFill>
                  <a:schemeClr val="tx1"/>
                </a:solidFill>
              </a:rPr>
              <a:t>Растровое </a:t>
            </a:r>
            <a:r>
              <a:rPr lang="ru-RU" sz="1600" b="1" dirty="0" smtClean="0">
                <a:solidFill>
                  <a:schemeClr val="tx1"/>
                </a:solidFill>
              </a:rPr>
              <a:t>изображение </a:t>
            </a:r>
            <a:r>
              <a:rPr lang="ru-RU" sz="1600" dirty="0">
                <a:solidFill>
                  <a:schemeClr val="tx1"/>
                </a:solidFill>
              </a:rPr>
              <a:t>–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изображение, представляющее собой сетку (мозаику) пикселей –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цветных </a:t>
            </a:r>
            <a:r>
              <a:rPr lang="ru-RU" sz="1600" dirty="0" smtClean="0">
                <a:solidFill>
                  <a:schemeClr val="tx1"/>
                </a:solidFill>
              </a:rPr>
              <a:t>точек </a:t>
            </a:r>
            <a:r>
              <a:rPr lang="ru-RU" sz="1600" dirty="0">
                <a:solidFill>
                  <a:schemeClr val="tx1"/>
                </a:solidFill>
              </a:rPr>
              <a:t>на мониторе, бумаге и других отображающих устройствах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Важными характеристиками изображения являются</a:t>
            </a:r>
            <a:r>
              <a:rPr lang="ru-RU" sz="1600" dirty="0" smtClean="0">
                <a:solidFill>
                  <a:schemeClr val="tx1"/>
                </a:solidFill>
              </a:rPr>
              <a:t>:</a:t>
            </a:r>
            <a:endParaRPr lang="ru-RU" sz="1600" dirty="0">
              <a:solidFill>
                <a:schemeClr val="tx1"/>
              </a:solidFill>
            </a:endParaRPr>
          </a:p>
          <a:p>
            <a:pPr lvl="1" algn="just"/>
            <a:r>
              <a:rPr lang="ru-RU" sz="1600" dirty="0">
                <a:solidFill>
                  <a:schemeClr val="tx1"/>
                </a:solidFill>
              </a:rPr>
              <a:t>Размер изображения в пикселях –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может выражаться в виде количества пикселей по ширине и по </a:t>
            </a:r>
            <a:r>
              <a:rPr lang="ru-RU" sz="1600" dirty="0" smtClean="0">
                <a:solidFill>
                  <a:schemeClr val="tx1"/>
                </a:solidFill>
              </a:rPr>
              <a:t>высоте </a:t>
            </a:r>
            <a:r>
              <a:rPr lang="ru-RU" sz="1600" dirty="0">
                <a:solidFill>
                  <a:schemeClr val="tx1"/>
                </a:solidFill>
              </a:rPr>
              <a:t>или же в виде общего количества </a:t>
            </a:r>
            <a:r>
              <a:rPr lang="ru-RU" sz="1600" dirty="0" smtClean="0">
                <a:solidFill>
                  <a:schemeClr val="tx1"/>
                </a:solidFill>
              </a:rPr>
              <a:t>пикселей;</a:t>
            </a:r>
            <a:endParaRPr lang="ru-RU" sz="1600" dirty="0">
              <a:solidFill>
                <a:schemeClr val="tx1"/>
              </a:solidFill>
            </a:endParaRPr>
          </a:p>
          <a:p>
            <a:pPr lvl="1" algn="just"/>
            <a:r>
              <a:rPr lang="ru-RU" sz="1600" dirty="0">
                <a:solidFill>
                  <a:schemeClr val="tx1"/>
                </a:solidFill>
              </a:rPr>
              <a:t>Количество используемых цветов или глубина цвета </a:t>
            </a:r>
            <a:r>
              <a:rPr lang="ru-RU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N = 2</a:t>
            </a:r>
            <a:r>
              <a:rPr lang="en-US" sz="1600" baseline="30000" dirty="0" smtClean="0">
                <a:solidFill>
                  <a:schemeClr val="tx1"/>
                </a:solidFill>
              </a:rPr>
              <a:t>k</a:t>
            </a:r>
            <a:r>
              <a:rPr lang="en-US" sz="1600" dirty="0" smtClean="0">
                <a:solidFill>
                  <a:schemeClr val="tx1"/>
                </a:solidFill>
              </a:rPr>
              <a:t>, N – </a:t>
            </a:r>
            <a:r>
              <a:rPr lang="ru-RU" sz="1600" dirty="0" smtClean="0">
                <a:solidFill>
                  <a:schemeClr val="tx1"/>
                </a:solidFill>
              </a:rPr>
              <a:t>количество цветов, </a:t>
            </a:r>
            <a:r>
              <a:rPr lang="en-US" sz="1600" dirty="0" smtClean="0">
                <a:solidFill>
                  <a:schemeClr val="tx1"/>
                </a:solidFill>
              </a:rPr>
              <a:t>k – </a:t>
            </a:r>
            <a:r>
              <a:rPr lang="ru-RU" sz="1600" dirty="0" smtClean="0">
                <a:solidFill>
                  <a:schemeClr val="tx1"/>
                </a:solidFill>
              </a:rPr>
              <a:t>глубина цвета);</a:t>
            </a:r>
            <a:endParaRPr lang="ru-RU" sz="1600" dirty="0">
              <a:solidFill>
                <a:schemeClr val="tx1"/>
              </a:solidFill>
            </a:endParaRPr>
          </a:p>
          <a:p>
            <a:pPr lvl="1" algn="just"/>
            <a:r>
              <a:rPr lang="ru-RU" sz="1600" dirty="0">
                <a:solidFill>
                  <a:schemeClr val="tx1"/>
                </a:solidFill>
              </a:rPr>
              <a:t>Цветовое пространство (цветовая модель)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ru-RU" sz="1600" dirty="0" smtClean="0">
                <a:solidFill>
                  <a:schemeClr val="tx1"/>
                </a:solidFill>
              </a:rPr>
              <a:t>RGB</a:t>
            </a:r>
            <a:r>
              <a:rPr lang="ru-RU" sz="1600" dirty="0">
                <a:solidFill>
                  <a:schemeClr val="tx1"/>
                </a:solidFill>
              </a:rPr>
              <a:t>, CMYK, XYZ, </a:t>
            </a:r>
            <a:r>
              <a:rPr lang="ru-RU" sz="1600" dirty="0" err="1">
                <a:solidFill>
                  <a:schemeClr val="tx1"/>
                </a:solidFill>
              </a:rPr>
              <a:t>YCbCr</a:t>
            </a:r>
            <a:r>
              <a:rPr lang="ru-RU" sz="1600" dirty="0">
                <a:solidFill>
                  <a:schemeClr val="tx1"/>
                </a:solidFill>
              </a:rPr>
              <a:t> и др.;</a:t>
            </a:r>
          </a:p>
          <a:p>
            <a:pPr lvl="1" algn="just"/>
            <a:r>
              <a:rPr lang="ru-RU" sz="1600" dirty="0">
                <a:solidFill>
                  <a:schemeClr val="tx1"/>
                </a:solidFill>
              </a:rPr>
              <a:t>Разрешение изображения </a:t>
            </a:r>
            <a:r>
              <a:rPr lang="en-US" sz="1600" dirty="0">
                <a:solidFill>
                  <a:schemeClr val="tx1"/>
                </a:solidFill>
              </a:rPr>
              <a:t>– </a:t>
            </a:r>
            <a:r>
              <a:rPr lang="ru-RU" sz="1600" dirty="0" smtClean="0">
                <a:solidFill>
                  <a:schemeClr val="tx1"/>
                </a:solidFill>
              </a:rPr>
              <a:t>величина</a:t>
            </a:r>
            <a:r>
              <a:rPr lang="ru-RU" sz="1600" dirty="0">
                <a:solidFill>
                  <a:schemeClr val="tx1"/>
                </a:solidFill>
              </a:rPr>
              <a:t>, определяющая количество </a:t>
            </a:r>
            <a:r>
              <a:rPr lang="ru-RU" sz="1600" dirty="0" smtClean="0">
                <a:solidFill>
                  <a:schemeClr val="tx1"/>
                </a:solidFill>
              </a:rPr>
              <a:t>точек </a:t>
            </a:r>
            <a:r>
              <a:rPr lang="ru-RU" sz="1600" dirty="0">
                <a:solidFill>
                  <a:schemeClr val="tx1"/>
                </a:solidFill>
              </a:rPr>
              <a:t>на единицу </a:t>
            </a:r>
            <a:r>
              <a:rPr lang="ru-RU" sz="1600" dirty="0" smtClean="0">
                <a:solidFill>
                  <a:schemeClr val="tx1"/>
                </a:solidFill>
              </a:rPr>
              <a:t>площади.</a:t>
            </a: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Растровую графику редактируют с помощью растровых графических редакторов. Создаётся растровая графика фотоаппаратами, сканерами, непосредственно в растровом редакторе, а также путём экспорта из векторного редактора или в виде снимков экрана.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Растровая 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1900" b="1" dirty="0" smtClean="0">
                <a:solidFill>
                  <a:schemeClr val="tx1"/>
                </a:solidFill>
              </a:rPr>
              <a:t>Преимущества:</a:t>
            </a:r>
          </a:p>
          <a:p>
            <a:pPr lvl="1" algn="just"/>
            <a:r>
              <a:rPr lang="ru-RU" sz="1900" dirty="0" smtClean="0">
                <a:solidFill>
                  <a:schemeClr val="tx1"/>
                </a:solidFill>
              </a:rPr>
              <a:t>Растровая </a:t>
            </a:r>
            <a:r>
              <a:rPr lang="ru-RU" sz="1900" dirty="0">
                <a:solidFill>
                  <a:schemeClr val="tx1"/>
                </a:solidFill>
              </a:rPr>
              <a:t>графика позволяет создать практически любой рисунок, вне зависимости от сложности, в </a:t>
            </a:r>
            <a:r>
              <a:rPr lang="ru-RU" sz="1900" dirty="0" smtClean="0">
                <a:solidFill>
                  <a:schemeClr val="tx1"/>
                </a:solidFill>
              </a:rPr>
              <a:t>отличие </a:t>
            </a:r>
            <a:r>
              <a:rPr lang="ru-RU" sz="1900" dirty="0">
                <a:solidFill>
                  <a:schemeClr val="tx1"/>
                </a:solidFill>
              </a:rPr>
              <a:t>от векторной, где невозможно точно передать эффект перехода от одного цвета к другому без потерь в размере файла;</a:t>
            </a:r>
          </a:p>
          <a:p>
            <a:pPr lvl="1" algn="just"/>
            <a:r>
              <a:rPr lang="ru-RU" sz="1900" dirty="0" smtClean="0">
                <a:solidFill>
                  <a:schemeClr val="tx1"/>
                </a:solidFill>
              </a:rPr>
              <a:t>Распространённость;</a:t>
            </a:r>
          </a:p>
          <a:p>
            <a:pPr lvl="1" algn="just"/>
            <a:r>
              <a:rPr lang="ru-RU" sz="1900" dirty="0" smtClean="0">
                <a:solidFill>
                  <a:schemeClr val="tx1"/>
                </a:solidFill>
              </a:rPr>
              <a:t>Высокая скорость обработки сложных изображений, если не нужно масштабирование;</a:t>
            </a:r>
          </a:p>
          <a:p>
            <a:pPr lvl="1" algn="just"/>
            <a:r>
              <a:rPr lang="ru-RU" sz="1900" dirty="0" smtClean="0">
                <a:solidFill>
                  <a:schemeClr val="tx1"/>
                </a:solidFill>
              </a:rPr>
              <a:t>Растровое </a:t>
            </a:r>
            <a:r>
              <a:rPr lang="ru-RU" sz="1900" dirty="0">
                <a:solidFill>
                  <a:schemeClr val="tx1"/>
                </a:solidFill>
              </a:rPr>
              <a:t>представление изображения естественно для большинства устройств ввода-вывода графической информации, таких как </a:t>
            </a:r>
            <a:r>
              <a:rPr lang="ru-RU" sz="1900" dirty="0" smtClean="0">
                <a:solidFill>
                  <a:schemeClr val="tx1"/>
                </a:solidFill>
              </a:rPr>
              <a:t>мониторы, </a:t>
            </a:r>
            <a:r>
              <a:rPr lang="ru-RU" sz="1900" dirty="0">
                <a:solidFill>
                  <a:schemeClr val="tx1"/>
                </a:solidFill>
              </a:rPr>
              <a:t>матричные и струйные принтеры, цифровые фотоаппараты, сканеры, а также сотовые телефоны</a:t>
            </a:r>
            <a:r>
              <a:rPr lang="ru-RU" sz="19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1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Растровая графика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200" b="1" dirty="0">
                <a:solidFill>
                  <a:schemeClr val="tx1"/>
                </a:solidFill>
              </a:rPr>
              <a:t>Недостатки</a:t>
            </a:r>
          </a:p>
          <a:p>
            <a:pPr lvl="1" algn="just"/>
            <a:r>
              <a:rPr lang="ru-RU" sz="3200" dirty="0">
                <a:solidFill>
                  <a:schemeClr val="tx1"/>
                </a:solidFill>
              </a:rPr>
              <a:t>Большой размер файлов у простых изображений из большого количества точек;</a:t>
            </a:r>
          </a:p>
          <a:p>
            <a:pPr lvl="1" algn="just"/>
            <a:r>
              <a:rPr lang="ru-RU" sz="3200" dirty="0">
                <a:solidFill>
                  <a:schemeClr val="tx1"/>
                </a:solidFill>
              </a:rPr>
              <a:t>Невозможность идеального масштабирования;</a:t>
            </a:r>
          </a:p>
          <a:p>
            <a:pPr lvl="1" algn="just"/>
            <a:r>
              <a:rPr lang="ru-RU" sz="3200" dirty="0">
                <a:solidFill>
                  <a:schemeClr val="tx1"/>
                </a:solidFill>
              </a:rPr>
              <a:t>Невозможность вывода на печать на векторный графопостроитель</a:t>
            </a:r>
            <a:r>
              <a:rPr lang="ru-RU" sz="3200" dirty="0" smtClean="0">
                <a:solidFill>
                  <a:schemeClr val="tx1"/>
                </a:solidFill>
              </a:rPr>
              <a:t>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300" b="1" dirty="0">
                <a:solidFill>
                  <a:schemeClr val="tx1"/>
                </a:solidFill>
              </a:rPr>
              <a:t>JPEG</a:t>
            </a:r>
            <a:r>
              <a:rPr lang="ru-RU" sz="2300" dirty="0">
                <a:solidFill>
                  <a:schemeClr val="tx1"/>
                </a:solidFill>
              </a:rPr>
              <a:t> </a:t>
            </a:r>
            <a:r>
              <a:rPr lang="ru-RU" sz="2300" dirty="0" smtClean="0">
                <a:solidFill>
                  <a:schemeClr val="tx1"/>
                </a:solidFill>
              </a:rPr>
              <a:t>(англ</a:t>
            </a:r>
            <a:r>
              <a:rPr lang="ru-RU" sz="2300" dirty="0">
                <a:solidFill>
                  <a:schemeClr val="tx1"/>
                </a:solidFill>
              </a:rPr>
              <a:t>. </a:t>
            </a:r>
            <a:r>
              <a:rPr lang="ru-RU" sz="2300" b="1" dirty="0" err="1">
                <a:solidFill>
                  <a:schemeClr val="tx1"/>
                </a:solidFill>
              </a:rPr>
              <a:t>Joint</a:t>
            </a:r>
            <a:r>
              <a:rPr lang="ru-RU" sz="2300" b="1" dirty="0">
                <a:solidFill>
                  <a:schemeClr val="tx1"/>
                </a:solidFill>
              </a:rPr>
              <a:t> </a:t>
            </a:r>
            <a:r>
              <a:rPr lang="ru-RU" sz="2300" b="1" dirty="0" err="1">
                <a:solidFill>
                  <a:schemeClr val="tx1"/>
                </a:solidFill>
              </a:rPr>
              <a:t>Photographic</a:t>
            </a:r>
            <a:r>
              <a:rPr lang="ru-RU" sz="2300" b="1" dirty="0">
                <a:solidFill>
                  <a:schemeClr val="tx1"/>
                </a:solidFill>
              </a:rPr>
              <a:t> </a:t>
            </a:r>
            <a:r>
              <a:rPr lang="ru-RU" sz="2300" b="1" dirty="0" err="1">
                <a:solidFill>
                  <a:schemeClr val="tx1"/>
                </a:solidFill>
              </a:rPr>
              <a:t>Experts</a:t>
            </a:r>
            <a:r>
              <a:rPr lang="ru-RU" sz="2300" b="1" dirty="0">
                <a:solidFill>
                  <a:schemeClr val="tx1"/>
                </a:solidFill>
              </a:rPr>
              <a:t> </a:t>
            </a:r>
            <a:r>
              <a:rPr lang="ru-RU" sz="2300" b="1" dirty="0" err="1">
                <a:solidFill>
                  <a:schemeClr val="tx1"/>
                </a:solidFill>
              </a:rPr>
              <a:t>Group</a:t>
            </a:r>
            <a:r>
              <a:rPr lang="ru-RU" sz="2300" dirty="0">
                <a:solidFill>
                  <a:schemeClr val="tx1"/>
                </a:solidFill>
              </a:rPr>
              <a:t>, по названию организации-разработчика</a:t>
            </a:r>
            <a:r>
              <a:rPr lang="ru-RU" sz="2300" dirty="0" smtClean="0">
                <a:solidFill>
                  <a:schemeClr val="tx1"/>
                </a:solidFill>
              </a:rPr>
              <a:t>)</a:t>
            </a:r>
            <a:r>
              <a:rPr lang="en-US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>
                <a:solidFill>
                  <a:schemeClr val="tx1"/>
                </a:solidFill>
              </a:rPr>
              <a:t>–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>
                <a:solidFill>
                  <a:schemeClr val="tx1"/>
                </a:solidFill>
              </a:rPr>
              <a:t>один из популярных растровых графических форматов, применяемый для хранения фотографий и подобных им изображений. </a:t>
            </a:r>
            <a:r>
              <a:rPr lang="ru-RU" sz="2300" dirty="0" smtClean="0">
                <a:solidFill>
                  <a:schemeClr val="tx1"/>
                </a:solidFill>
              </a:rPr>
              <a:t>Самое популярное расширение файлов, содержащих данные </a:t>
            </a:r>
            <a:r>
              <a:rPr lang="en-US" sz="2300" dirty="0" smtClean="0">
                <a:solidFill>
                  <a:schemeClr val="tx1"/>
                </a:solidFill>
              </a:rPr>
              <a:t>JPEG</a:t>
            </a:r>
            <a:r>
              <a:rPr lang="ru-RU" sz="2300" dirty="0" smtClean="0">
                <a:solidFill>
                  <a:schemeClr val="tx1"/>
                </a:solidFill>
              </a:rPr>
              <a:t>, – </a:t>
            </a:r>
            <a:r>
              <a:rPr lang="en-US" sz="2300" dirty="0" smtClean="0">
                <a:solidFill>
                  <a:schemeClr val="tx1"/>
                </a:solidFill>
              </a:rPr>
              <a:t>.jpg </a:t>
            </a:r>
            <a:r>
              <a:rPr lang="ru-RU" sz="2300" dirty="0" smtClean="0">
                <a:solidFill>
                  <a:schemeClr val="tx1"/>
                </a:solidFill>
              </a:rPr>
              <a:t>или </a:t>
            </a:r>
            <a:r>
              <a:rPr lang="en-US" sz="2300" dirty="0">
                <a:solidFill>
                  <a:schemeClr val="tx1"/>
                </a:solidFill>
              </a:rPr>
              <a:t>.</a:t>
            </a:r>
            <a:r>
              <a:rPr lang="en-US" sz="2300" dirty="0" smtClean="0">
                <a:solidFill>
                  <a:schemeClr val="tx1"/>
                </a:solidFill>
              </a:rPr>
              <a:t>jpeg.</a:t>
            </a:r>
          </a:p>
          <a:p>
            <a:pPr algn="just"/>
            <a:r>
              <a:rPr lang="ru-RU" sz="2300" dirty="0">
                <a:solidFill>
                  <a:schemeClr val="tx1"/>
                </a:solidFill>
              </a:rPr>
              <a:t>В 2010 году с целью сохранения для потомков информации о популярных в начале XXI века цифровых форматах учёные из проекта PLANETS заложили инструкции по чтению формата JPEG в специальную капсулу, которую поместили в специальное хранилище в швейцарских </a:t>
            </a:r>
            <a:r>
              <a:rPr lang="ru-RU" sz="2300" dirty="0" smtClean="0">
                <a:solidFill>
                  <a:schemeClr val="tx1"/>
                </a:solidFill>
              </a:rPr>
              <a:t>Альпах.</a:t>
            </a:r>
            <a:endParaRPr lang="ru-RU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Алгоритм JPEG наиболее эффективен для сжатия фотографий и картин, содержащих реалистичные сцены с плавными переходами яркости и цвета. Наибольшее распространение JPEG получил в цифровой фотографии и для хранения и передачи изображений с использованием Интернета.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Формат JPEG в режиме сжатия с потерями малопригоден для сжатия чертежей, текстовой и знаковой графики, где резкий контраст между соседними пикселами приводит к появлению заметных </a:t>
            </a:r>
            <a:r>
              <a:rPr lang="ru-RU" dirty="0" smtClean="0">
                <a:solidFill>
                  <a:schemeClr val="tx1"/>
                </a:solidFill>
              </a:rPr>
              <a:t>артефактов.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JPEG (как и другие форматы сжатия с потерями) не подходит для сжатия изображений при многоэтапной обработке, так как искажения в изображения будут вноситься каждый раз при сохранении промежуточных результатов обработки.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JPEG </a:t>
            </a:r>
            <a:r>
              <a:rPr lang="ru-RU" dirty="0">
                <a:solidFill>
                  <a:schemeClr val="tx1"/>
                </a:solidFill>
              </a:rPr>
              <a:t>не должен использоваться и в тех случаях, когда недопустимы даже минимальные потери, например при сжатии астрономических или медицинских изображений. </a:t>
            </a:r>
          </a:p>
        </p:txBody>
      </p:sp>
    </p:spTree>
    <p:extLst>
      <p:ext uri="{BB962C8B-B14F-4D97-AF65-F5344CB8AC3E}">
        <p14:creationId xmlns:p14="http://schemas.microsoft.com/office/powerpoint/2010/main" val="192385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237</TotalTime>
  <Words>1053</Words>
  <Application>Microsoft Office PowerPoint</Application>
  <PresentationFormat>Широкоэкранный</PresentationFormat>
  <Paragraphs>101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Corbel</vt:lpstr>
      <vt:lpstr>Gill Sans MT</vt:lpstr>
      <vt:lpstr>Impact</vt:lpstr>
      <vt:lpstr>Badge</vt:lpstr>
      <vt:lpstr>Графические форматы</vt:lpstr>
      <vt:lpstr>определение</vt:lpstr>
      <vt:lpstr>Векторная графика</vt:lpstr>
      <vt:lpstr>Векторная графика</vt:lpstr>
      <vt:lpstr>Растровая графика</vt:lpstr>
      <vt:lpstr>Растровая графика</vt:lpstr>
      <vt:lpstr>Растровая графика</vt:lpstr>
      <vt:lpstr>JPEG</vt:lpstr>
      <vt:lpstr>JPEG</vt:lpstr>
      <vt:lpstr>JPEG – сжатие</vt:lpstr>
      <vt:lpstr>JPEG – сжатие</vt:lpstr>
      <vt:lpstr>JPEG – сжатие</vt:lpstr>
      <vt:lpstr>JPEG – сжатие</vt:lpstr>
      <vt:lpstr>JPEG – сжатие</vt:lpstr>
      <vt:lpstr>Gif и png</vt:lpstr>
      <vt:lpstr>Gif и png</vt:lpstr>
      <vt:lpstr>Gif и png</vt:lpstr>
      <vt:lpstr>Gif и png</vt:lpstr>
      <vt:lpstr>bmp</vt:lpstr>
      <vt:lpstr>bmp</vt:lpstr>
      <vt:lpstr>bmp</vt:lpstr>
      <vt:lpstr>svg</vt:lpstr>
      <vt:lpstr>svg</vt:lpstr>
      <vt:lpstr>svg</vt:lpstr>
      <vt:lpstr>SVG</vt:lpstr>
      <vt:lpstr>raw</vt:lpstr>
      <vt:lpstr>RAW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Графические форматы</dc:title>
  <dc:creator>Multiname -</dc:creator>
  <cp:lastModifiedBy>Multiname -</cp:lastModifiedBy>
  <cp:revision>162</cp:revision>
  <dcterms:created xsi:type="dcterms:W3CDTF">2022-05-11T11:45:11Z</dcterms:created>
  <dcterms:modified xsi:type="dcterms:W3CDTF">2022-05-11T15:42:23Z</dcterms:modified>
</cp:coreProperties>
</file>