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3" r:id="rId7"/>
    <p:sldId id="264" r:id="rId8"/>
    <p:sldId id="265" r:id="rId9"/>
    <p:sldId id="267" r:id="rId10"/>
    <p:sldId id="262" r:id="rId11"/>
    <p:sldId id="268" r:id="rId12"/>
    <p:sldId id="269" r:id="rId13"/>
    <p:sldId id="273" r:id="rId14"/>
    <p:sldId id="271" r:id="rId15"/>
    <p:sldId id="272" r:id="rId16"/>
    <p:sldId id="261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5BBD-1FF5-40EF-A3C4-29EE4E6156CB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5B3-3C5B-4628-BFF8-3A02D18FC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63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5BBD-1FF5-40EF-A3C4-29EE4E6156CB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5B3-3C5B-4628-BFF8-3A02D18FC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3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5BBD-1FF5-40EF-A3C4-29EE4E6156CB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5B3-3C5B-4628-BFF8-3A02D18FC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02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5BBD-1FF5-40EF-A3C4-29EE4E6156CB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5B3-3C5B-4628-BFF8-3A02D18FC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2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5BBD-1FF5-40EF-A3C4-29EE4E6156CB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5B3-3C5B-4628-BFF8-3A02D18FC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58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5BBD-1FF5-40EF-A3C4-29EE4E6156CB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5B3-3C5B-4628-BFF8-3A02D18FC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8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5BBD-1FF5-40EF-A3C4-29EE4E6156CB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5B3-3C5B-4628-BFF8-3A02D18FC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88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5BBD-1FF5-40EF-A3C4-29EE4E6156CB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5B3-3C5B-4628-BFF8-3A02D18FC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27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5BBD-1FF5-40EF-A3C4-29EE4E6156CB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5B3-3C5B-4628-BFF8-3A02D18FC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5BBD-1FF5-40EF-A3C4-29EE4E6156CB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5B3-3C5B-4628-BFF8-3A02D18FC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02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5BBD-1FF5-40EF-A3C4-29EE4E6156CB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5B3-3C5B-4628-BFF8-3A02D18FC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64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5BBD-1FF5-40EF-A3C4-29EE4E6156CB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D5B3-3C5B-4628-BFF8-3A02D18FC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86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Теоретическая информатика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6015" y="188640"/>
            <a:ext cx="4414555" cy="52567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Лекция № 1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4311"/>
            <a:ext cx="9144000" cy="614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22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291" y="-22375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информатика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04664"/>
            <a:ext cx="8856984" cy="6336704"/>
          </a:xfrm>
        </p:spPr>
        <p:txBody>
          <a:bodyPr>
            <a:normAutofit fontScale="62500" lnSpcReduction="20000"/>
          </a:bodyPr>
          <a:lstStyle/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rgbClr val="373A3C"/>
                </a:solidFill>
                <a:latin typeface="Times New Roman"/>
                <a:ea typeface="Times New Roman"/>
              </a:rPr>
              <a:t>Теоретическая информатика </a:t>
            </a:r>
            <a:r>
              <a:rPr lang="ru-RU" dirty="0">
                <a:solidFill>
                  <a:srgbClr val="373A3C"/>
                </a:solidFill>
                <a:latin typeface="Times New Roman"/>
                <a:ea typeface="Times New Roman"/>
              </a:rPr>
              <a:t>— это наука, которая изучает общие свойства информации и информационных процессов, а также законы и закономерности протекания информационных процессов.</a:t>
            </a:r>
          </a:p>
          <a:p>
            <a:pPr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Объекты изучения теоретической информатики:</a:t>
            </a:r>
          </a:p>
          <a:p>
            <a:pPr marL="8001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информация;</a:t>
            </a:r>
          </a:p>
          <a:p>
            <a:pPr marL="8001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информационные процессы.</a:t>
            </a:r>
          </a:p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Предполагается, что</a:t>
            </a:r>
            <a:r>
              <a:rPr lang="ru-RU" b="1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 информация </a:t>
            </a:r>
            <a:r>
              <a:rPr lang="ru-RU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представляет собой пригодные для обеспечения активных действий результаты процесса отражения, протекающего при любом взаимодействии любых объектов, а также сведения о ком-нибудь, о чем-нибудь.</a:t>
            </a:r>
          </a:p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Информационный процесс </a:t>
            </a:r>
            <a:r>
              <a:rPr lang="ru-RU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— это процесс сбора, накопления, хранения, обработки, распределения, распространения, представления, восприятия и использования информации.</a:t>
            </a:r>
          </a:p>
          <a:p>
            <a:pPr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 Предметы изучения теоретической информатики:</a:t>
            </a:r>
          </a:p>
          <a:p>
            <a:pPr marL="8001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общие свойства информации и информационных процессов;</a:t>
            </a:r>
          </a:p>
          <a:p>
            <a:pPr marL="8001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законы и закономерности протекания информационных процессов.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36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7833" y="188640"/>
            <a:ext cx="8229600" cy="79208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</a:t>
            </a:r>
            <a:r>
              <a:rPr lang="ru-RU" sz="2800" i="1" dirty="0" smtClean="0">
                <a:solidFill>
                  <a:prstClr val="black"/>
                </a:solidFill>
              </a:rPr>
              <a:t>информатика</a:t>
            </a:r>
            <a:br>
              <a:rPr lang="ru-RU" sz="2800" i="1" dirty="0" smtClean="0">
                <a:solidFill>
                  <a:prstClr val="black"/>
                </a:solidFill>
              </a:rPr>
            </a:br>
            <a:r>
              <a:rPr lang="ru-RU" sz="2800" b="1" i="1" dirty="0" smtClean="0">
                <a:solidFill>
                  <a:prstClr val="black"/>
                </a:solidFill>
              </a:rPr>
              <a:t>Математические основы теории информации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Теоретическая информатика складывается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из ряда разделов математики: 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marL="1077913" lvl="0" indent="-363538" algn="just">
              <a:spcBef>
                <a:spcPts val="600"/>
              </a:spcBef>
              <a:buFont typeface="Symbol"/>
              <a:buChar char=""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теории информации,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marL="1077913" lvl="0" indent="-363538" algn="just">
              <a:buFont typeface="Symbol"/>
              <a:buChar char=""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математической логики, 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marL="1077913" lvl="0" indent="-363538" algn="just">
              <a:buFont typeface="Symbol"/>
              <a:buChar char=""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теории алгоритмов,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marL="1077913" lvl="0" indent="-363538" algn="just">
              <a:buFont typeface="Symbol"/>
              <a:buChar char=""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теории автоматов, 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marL="1077913" lvl="0" indent="-363538" algn="just">
              <a:buFont typeface="Symbol"/>
              <a:buChar char=""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системный анализ, 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marL="1077913" lvl="0" indent="-363538" algn="just">
              <a:buFont typeface="Symbol"/>
              <a:buChar char=""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теория принятия решений и др.</a:t>
            </a:r>
            <a:endParaRPr lang="ru-RU" sz="2800" dirty="0"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74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7833" y="188640"/>
            <a:ext cx="8229600" cy="79208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</a:t>
            </a:r>
            <a:r>
              <a:rPr lang="ru-RU" sz="2800" i="1" dirty="0" smtClean="0">
                <a:solidFill>
                  <a:prstClr val="black"/>
                </a:solidFill>
              </a:rPr>
              <a:t>информатика</a:t>
            </a:r>
            <a:br>
              <a:rPr lang="ru-RU" sz="2800" i="1" dirty="0" smtClean="0">
                <a:solidFill>
                  <a:prstClr val="black"/>
                </a:solidFill>
              </a:rPr>
            </a:br>
            <a:r>
              <a:rPr lang="ru-RU" sz="2800" b="1" i="1" dirty="0" smtClean="0">
                <a:solidFill>
                  <a:prstClr val="black"/>
                </a:solidFill>
              </a:rPr>
              <a:t>Математические основы теории информации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rmAutofit fontScale="92500" lnSpcReduction="10000"/>
          </a:bodyPr>
          <a:lstStyle/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Теории информации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В рамках теории информации 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изучаются вопросы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ее (информации) измерения, формы представления и преобразования, сжатия и передачи.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! Причем 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информация рассматривается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в качестве абстрактного объекта без привязки к конкретному содержанию.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Основные вопросы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, которыми занимается теория информации – кодирование информации, обнаружение и устранение ошибок передачи информации.</a:t>
            </a:r>
            <a:endParaRPr lang="ru-RU" sz="2800" dirty="0"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647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9208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</a:t>
            </a:r>
            <a:r>
              <a:rPr lang="ru-RU" sz="2800" i="1" dirty="0" smtClean="0">
                <a:solidFill>
                  <a:prstClr val="black"/>
                </a:solidFill>
              </a:rPr>
              <a:t>информатика</a:t>
            </a:r>
            <a:br>
              <a:rPr lang="ru-RU" sz="2800" i="1" dirty="0" smtClean="0">
                <a:solidFill>
                  <a:prstClr val="black"/>
                </a:solidFill>
              </a:rPr>
            </a:br>
            <a:r>
              <a:rPr lang="ru-RU" sz="2800" b="1" i="1" dirty="0" smtClean="0">
                <a:solidFill>
                  <a:prstClr val="black"/>
                </a:solidFill>
              </a:rPr>
              <a:t>Математические основы теории информации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</p:spPr>
        <p:txBody>
          <a:bodyPr>
            <a:normAutofit fontScale="55000" lnSpcReduction="20000"/>
          </a:bodyPr>
          <a:lstStyle/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5800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Математическая логика</a:t>
            </a:r>
            <a:endParaRPr lang="ru-RU" sz="44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Изучает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формальные законы, связанные с мышлением, построением доказательств и логических выводов.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Основные вопросы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, исчисления высказываний и предикатов, теория доказательств.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Предикат -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это высказывание, содержащее неопределенность. О предикате невозможно судить, является он истинным или ложным. 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В программировании 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предикат - </a:t>
            </a:r>
            <a:r>
              <a:rPr lang="ru-RU" b="1" dirty="0" smtClean="0">
                <a:solidFill>
                  <a:srgbClr val="222222"/>
                </a:solidFill>
                <a:effectLst/>
                <a:latin typeface="Times New Roman"/>
                <a:ea typeface="Calibri"/>
              </a:rPr>
              <a:t>выражение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/>
                <a:ea typeface="Calibri"/>
              </a:rPr>
              <a:t>, использующее одну или более величину с результатом булева типа.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3300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Примеры: </a:t>
            </a:r>
            <a:r>
              <a:rPr lang="ru-RU" sz="3300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1. "Некто - знаток" </a:t>
            </a:r>
            <a:endParaRPr lang="ru-RU" sz="33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3300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                   2. "</a:t>
            </a:r>
            <a:r>
              <a:rPr lang="ru-RU" sz="3300" dirty="0" err="1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х+2</a:t>
            </a:r>
            <a:r>
              <a:rPr lang="ru-RU" sz="3300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=3" </a:t>
            </a:r>
            <a:endParaRPr lang="ru-RU" sz="3300" dirty="0" smtClean="0">
              <a:effectLst/>
              <a:latin typeface="Times New Roman"/>
              <a:ea typeface="Calibri"/>
            </a:endParaRPr>
          </a:p>
          <a:p>
            <a:pPr marL="984250" indent="269875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3300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   3. "кто-то любит кого-то" </a:t>
            </a:r>
            <a:endParaRPr lang="ru-RU" sz="33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Если вместо неопределенности подставить конкретное значение, то получаем 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высказывания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,  для которых уже возможно определить значение истинности. 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marL="1527175" indent="-1163638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3300" b="1" dirty="0">
                <a:solidFill>
                  <a:srgbClr val="000000"/>
                </a:solidFill>
                <a:latin typeface="Times New Roman"/>
                <a:ea typeface="Calibri"/>
              </a:rPr>
              <a:t>Примеры: </a:t>
            </a:r>
            <a:r>
              <a:rPr lang="ru-RU" sz="3300" dirty="0">
                <a:solidFill>
                  <a:srgbClr val="000000"/>
                </a:solidFill>
                <a:latin typeface="Times New Roman"/>
                <a:ea typeface="Calibri"/>
              </a:rPr>
              <a:t>"11 - знаток" - истинно </a:t>
            </a:r>
          </a:p>
          <a:p>
            <a:pPr marL="1527175" indent="-1163638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3300" dirty="0" smtClean="0">
                <a:solidFill>
                  <a:srgbClr val="000000"/>
                </a:solidFill>
                <a:latin typeface="Times New Roman"/>
                <a:ea typeface="Calibri"/>
              </a:rPr>
              <a:t>	" </a:t>
            </a:r>
            <a:r>
              <a:rPr lang="ru-RU" sz="3300" dirty="0">
                <a:solidFill>
                  <a:srgbClr val="000000"/>
                </a:solidFill>
                <a:latin typeface="Times New Roman"/>
                <a:ea typeface="Calibri"/>
              </a:rPr>
              <a:t>2+2=3" - ложно </a:t>
            </a:r>
          </a:p>
          <a:p>
            <a:pPr marL="1527175" indent="-1163638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3300" dirty="0" smtClean="0">
                <a:solidFill>
                  <a:srgbClr val="000000"/>
                </a:solidFill>
                <a:latin typeface="Times New Roman"/>
                <a:ea typeface="Calibri"/>
              </a:rPr>
              <a:t>	"</a:t>
            </a:r>
            <a:r>
              <a:rPr lang="ru-RU" sz="3300" dirty="0">
                <a:solidFill>
                  <a:srgbClr val="000000"/>
                </a:solidFill>
                <a:latin typeface="Times New Roman"/>
                <a:ea typeface="Calibri"/>
              </a:rPr>
              <a:t>Саша любит Машу" - </a:t>
            </a:r>
            <a:r>
              <a:rPr lang="ru-RU" sz="3300" dirty="0" smtClean="0">
                <a:solidFill>
                  <a:srgbClr val="000000"/>
                </a:solidFill>
                <a:latin typeface="Times New Roman"/>
                <a:ea typeface="Calibri"/>
              </a:rPr>
              <a:t>истинно </a:t>
            </a:r>
            <a:r>
              <a:rPr lang="ru-RU" sz="3300" i="1" dirty="0" smtClean="0">
                <a:solidFill>
                  <a:srgbClr val="000000"/>
                </a:solidFill>
                <a:latin typeface="Times New Roman"/>
                <a:ea typeface="Calibri"/>
              </a:rPr>
              <a:t>(будем считать)</a:t>
            </a:r>
            <a:endParaRPr lang="ru-RU" sz="3300" i="1" dirty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597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9208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</a:t>
            </a:r>
            <a:r>
              <a:rPr lang="ru-RU" sz="2800" i="1" dirty="0" smtClean="0">
                <a:solidFill>
                  <a:prstClr val="black"/>
                </a:solidFill>
              </a:rPr>
              <a:t>информатика</a:t>
            </a:r>
            <a:br>
              <a:rPr lang="ru-RU" sz="2800" i="1" dirty="0" smtClean="0">
                <a:solidFill>
                  <a:prstClr val="black"/>
                </a:solidFill>
              </a:rPr>
            </a:br>
            <a:r>
              <a:rPr lang="ru-RU" sz="2800" b="1" i="1" dirty="0" smtClean="0">
                <a:solidFill>
                  <a:prstClr val="black"/>
                </a:solidFill>
              </a:rPr>
              <a:t>Математические основы теории информации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</p:spPr>
        <p:txBody>
          <a:bodyPr>
            <a:normAutofit fontScale="62500" lnSpcReduction="20000"/>
          </a:bodyPr>
          <a:lstStyle/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5800" b="1" dirty="0" smtClean="0">
                <a:solidFill>
                  <a:srgbClr val="000000"/>
                </a:solidFill>
                <a:latin typeface="Times New Roman"/>
                <a:ea typeface="Calibri"/>
              </a:rPr>
              <a:t>Теория </a:t>
            </a:r>
            <a:r>
              <a:rPr lang="ru-RU" sz="5800" b="1" dirty="0">
                <a:solidFill>
                  <a:srgbClr val="000000"/>
                </a:solidFill>
                <a:latin typeface="Times New Roman"/>
                <a:ea typeface="Calibri"/>
              </a:rPr>
              <a:t>алгоритмов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Изучаются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алгоритмы, их свойства и формы представления.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Основные вопросы –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анализ сложности и качества алгоритмов, разрешимость и неразрешимость задач.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800" b="1" dirty="0">
                <a:solidFill>
                  <a:srgbClr val="000000"/>
                </a:solidFill>
                <a:latin typeface="Times New Roman"/>
                <a:ea typeface="Calibri"/>
              </a:rPr>
              <a:t>Теории автоматов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Изучаются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математические модели преобразователей дискретной информации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.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Абстрактным автоматом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называют модель, описываемую пятиместным кортежем: А = (</a:t>
            </a:r>
            <a:r>
              <a:rPr lang="ru-RU" i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X, Y, S, </a:t>
            </a:r>
            <a:r>
              <a:rPr lang="ru-RU" i="1" dirty="0" err="1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fy</a:t>
            </a:r>
            <a:r>
              <a:rPr lang="ru-RU" i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, </a:t>
            </a:r>
            <a:r>
              <a:rPr lang="ru-RU" i="1" dirty="0" err="1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fs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), где первые три компонента – непустые множества: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X –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множество входных сигналов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АА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,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Y –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множество выходных сигналов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АА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,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S –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множество состояний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АА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.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Два последних компонента кортежа – характеристические функции: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i="1" dirty="0" err="1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f</a:t>
            </a:r>
            <a:r>
              <a:rPr lang="ru-RU" b="1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y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–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функция выходов;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i="1" dirty="0" err="1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f</a:t>
            </a:r>
            <a:r>
              <a:rPr lang="ru-RU" b="1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s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–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функция переходов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АА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из одного состояния в другое.</a:t>
            </a:r>
          </a:p>
        </p:txBody>
      </p:sp>
    </p:spTree>
    <p:extLst>
      <p:ext uri="{BB962C8B-B14F-4D97-AF65-F5344CB8AC3E}">
        <p14:creationId xmlns:p14="http://schemas.microsoft.com/office/powerpoint/2010/main" val="301339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9208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</a:t>
            </a:r>
            <a:r>
              <a:rPr lang="ru-RU" sz="2800" i="1" dirty="0" smtClean="0">
                <a:solidFill>
                  <a:prstClr val="black"/>
                </a:solidFill>
              </a:rPr>
              <a:t>информатика</a:t>
            </a:r>
            <a:br>
              <a:rPr lang="ru-RU" sz="2800" i="1" dirty="0" smtClean="0">
                <a:solidFill>
                  <a:prstClr val="black"/>
                </a:solidFill>
              </a:rPr>
            </a:br>
            <a:r>
              <a:rPr lang="ru-RU" sz="2800" b="1" i="1" dirty="0" smtClean="0">
                <a:solidFill>
                  <a:prstClr val="black"/>
                </a:solidFill>
              </a:rPr>
              <a:t>Математические основы теории информации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472608"/>
          </a:xfrm>
        </p:spPr>
        <p:txBody>
          <a:bodyPr>
            <a:normAutofit fontScale="40000" lnSpcReduction="20000"/>
          </a:bodyPr>
          <a:lstStyle/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6000" b="1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Системный анализ</a:t>
            </a:r>
            <a:endParaRPr lang="ru-RU" sz="5400" dirty="0" smtClean="0">
              <a:effectLst/>
              <a:latin typeface="Times New Roman"/>
              <a:ea typeface="Calibri"/>
            </a:endParaRPr>
          </a:p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6000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Изучается структура реальных объектов, явлений, процессов и определяются способы их формализованного описания через информационные модели. </a:t>
            </a:r>
            <a:endParaRPr lang="ru-RU" sz="5400" dirty="0" smtClean="0">
              <a:effectLst/>
              <a:latin typeface="Times New Roman"/>
              <a:ea typeface="Calibri"/>
            </a:endParaRPr>
          </a:p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6000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Имитационное моделирование</a:t>
            </a:r>
            <a:r>
              <a:rPr lang="ru-RU" sz="6000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- один из важнейших методов компьютерного моделирования, в котором воспроизводятся процессы и явления, протекающие в реальных объектах. </a:t>
            </a:r>
            <a:endParaRPr lang="ru-RU" sz="5400" dirty="0" smtClean="0">
              <a:effectLst/>
              <a:latin typeface="Times New Roman"/>
              <a:ea typeface="Calibri"/>
            </a:endParaRPr>
          </a:p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61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Теория принятия решений</a:t>
            </a:r>
          </a:p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6000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Изучает общие схемы выбора нужного решения из множества альтернативных возможностей. </a:t>
            </a:r>
            <a:r>
              <a:rPr lang="ru-RU" sz="6000" i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Такой выбор часто происходит в условиях конфликта или противоборства.</a:t>
            </a:r>
            <a:endParaRPr lang="ru-RU" sz="5400" dirty="0"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43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46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Понятие информации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36014"/>
            <a:ext cx="8755506" cy="612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2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9208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</a:t>
            </a:r>
            <a:r>
              <a:rPr lang="ru-RU" sz="2800" i="1" dirty="0" smtClean="0">
                <a:solidFill>
                  <a:prstClr val="black"/>
                </a:solidFill>
              </a:rPr>
              <a:t>информатика</a:t>
            </a:r>
            <a:br>
              <a:rPr lang="ru-RU" sz="2800" i="1" dirty="0" smtClean="0">
                <a:solidFill>
                  <a:prstClr val="black"/>
                </a:solidFill>
              </a:rPr>
            </a:br>
            <a:r>
              <a:rPr lang="ru-RU" sz="2800" b="1" i="1" dirty="0" smtClean="0">
                <a:solidFill>
                  <a:prstClr val="black"/>
                </a:solidFill>
              </a:rPr>
              <a:t>Понятие информации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760640"/>
          </a:xfrm>
        </p:spPr>
        <p:txBody>
          <a:bodyPr>
            <a:normAutofit fontScale="85000" lnSpcReduction="20000"/>
          </a:bodyPr>
          <a:lstStyle/>
          <a:p>
            <a:pPr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3000" b="1" dirty="0">
                <a:solidFill>
                  <a:srgbClr val="000000"/>
                </a:solidFill>
                <a:latin typeface="Times New Roman"/>
                <a:ea typeface="Calibri"/>
              </a:rPr>
              <a:t>Вычислительная техника </a:t>
            </a:r>
            <a:r>
              <a:rPr lang="ru-RU" sz="3000" dirty="0">
                <a:solidFill>
                  <a:srgbClr val="000000"/>
                </a:solidFill>
                <a:latin typeface="Times New Roman"/>
                <a:ea typeface="Calibri"/>
              </a:rPr>
              <a:t>– </a:t>
            </a:r>
            <a:r>
              <a:rPr lang="ru-RU" sz="2800" dirty="0">
                <a:latin typeface="Times New Roman"/>
                <a:ea typeface="Calibri"/>
              </a:rPr>
              <a:t>область техники, объединяющая средства автоматизации математических вычислений и обработки информации в различных областях человеческой деятельности, а также принципы и методы проектирования и функционирования этих средств.</a:t>
            </a: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b="1" dirty="0" smtClean="0">
                <a:effectLst/>
                <a:latin typeface="Times New Roman"/>
                <a:ea typeface="Calibri"/>
              </a:rPr>
              <a:t>Вычислительная машина</a:t>
            </a:r>
            <a:r>
              <a:rPr lang="ru-RU" sz="2800" dirty="0" smtClean="0">
                <a:effectLst/>
                <a:latin typeface="Times New Roman"/>
                <a:ea typeface="Calibri"/>
              </a:rPr>
              <a:t> (</a:t>
            </a:r>
            <a:r>
              <a:rPr lang="ru-RU" sz="2800" dirty="0" err="1" smtClean="0">
                <a:effectLst/>
                <a:latin typeface="Times New Roman"/>
                <a:ea typeface="Calibri"/>
              </a:rPr>
              <a:t>ВМ</a:t>
            </a:r>
            <a:r>
              <a:rPr lang="ru-RU" sz="2800" dirty="0" smtClean="0">
                <a:effectLst/>
                <a:latin typeface="Times New Roman"/>
                <a:ea typeface="Calibri"/>
              </a:rPr>
              <a:t>) - физическая система (устройство или комплекс устройств), предназначенная для механизации или автоматизации процесса алгоритмической обработки информации и вычислений. (Энциклопедия кибернетики) </a:t>
            </a: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b="1" dirty="0" smtClean="0">
                <a:latin typeface="Times New Roman"/>
                <a:ea typeface="Calibri"/>
              </a:rPr>
              <a:t>Электронно-вычислительная машина (ЭВМ)</a:t>
            </a:r>
            <a:r>
              <a:rPr lang="ru-RU" sz="2800" dirty="0" smtClean="0">
                <a:latin typeface="Times New Roman"/>
                <a:ea typeface="Calibri"/>
              </a:rPr>
              <a:t>— </a:t>
            </a:r>
            <a:r>
              <a:rPr lang="ru-RU" sz="2800" dirty="0">
                <a:latin typeface="Times New Roman"/>
                <a:ea typeface="Calibri"/>
              </a:rPr>
              <a:t>комплекс технических, аппаратных и программных средств, предназначенных для автоматической обработки информации, вычислений, автоматического управления. При этом основные функциональные элементы выполнены на электронных элементах.</a:t>
            </a: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8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800" dirty="0" smtClean="0">
              <a:effectLst/>
              <a:latin typeface="Times New Roman"/>
              <a:ea typeface="Calibri"/>
            </a:endParaRPr>
          </a:p>
          <a:p>
            <a:pPr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3000" dirty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57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9208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</a:t>
            </a:r>
            <a:r>
              <a:rPr lang="ru-RU" sz="2800" i="1" dirty="0" smtClean="0">
                <a:solidFill>
                  <a:prstClr val="black"/>
                </a:solidFill>
              </a:rPr>
              <a:t>информатика</a:t>
            </a:r>
            <a:br>
              <a:rPr lang="ru-RU" sz="2800" i="1" dirty="0" smtClean="0">
                <a:solidFill>
                  <a:prstClr val="black"/>
                </a:solidFill>
              </a:rPr>
            </a:br>
            <a:r>
              <a:rPr lang="ru-RU" sz="2800" b="1" i="1" dirty="0" smtClean="0">
                <a:solidFill>
                  <a:prstClr val="black"/>
                </a:solidFill>
              </a:rPr>
              <a:t>Понятие информации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760640"/>
          </a:xfrm>
        </p:spPr>
        <p:txBody>
          <a:bodyPr>
            <a:normAutofit fontScale="92500" lnSpcReduction="20000"/>
          </a:bodyPr>
          <a:lstStyle/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b="1" i="1" dirty="0" smtClean="0">
                <a:effectLst/>
                <a:latin typeface="Times New Roman"/>
                <a:ea typeface="Calibri"/>
              </a:rPr>
              <a:t>Вывод</a:t>
            </a:r>
            <a:r>
              <a:rPr lang="ru-RU" sz="2400" dirty="0" smtClean="0">
                <a:effectLst/>
                <a:latin typeface="Times New Roman"/>
                <a:ea typeface="Calibri"/>
              </a:rPr>
              <a:t> – понятие «вычислительная машина» тесно связано с понятиями «информация» и «алгоритмическая обработка».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b="1" dirty="0" smtClean="0">
                <a:effectLst/>
                <a:latin typeface="Times New Roman"/>
                <a:ea typeface="Calibri"/>
              </a:rPr>
              <a:t>Информация </a:t>
            </a:r>
            <a:r>
              <a:rPr lang="ru-RU" sz="2800" dirty="0" smtClean="0">
                <a:effectLst/>
                <a:latin typeface="Times New Roman"/>
                <a:ea typeface="Calibri"/>
              </a:rPr>
              <a:t>– </a:t>
            </a:r>
            <a:r>
              <a:rPr lang="ru-RU" sz="2800" b="1" dirty="0" smtClean="0">
                <a:effectLst/>
                <a:latin typeface="Times New Roman"/>
                <a:ea typeface="Calibri"/>
              </a:rPr>
              <a:t>объект передачи и преобразования </a:t>
            </a:r>
            <a:r>
              <a:rPr lang="ru-RU" sz="2800" dirty="0" smtClean="0">
                <a:effectLst/>
                <a:latin typeface="Times New Roman"/>
                <a:ea typeface="Calibri"/>
              </a:rPr>
              <a:t>в вычислительных системах (машинах).</a:t>
            </a:r>
            <a:endParaRPr lang="ru-RU" sz="24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dirty="0" smtClean="0">
                <a:effectLst/>
                <a:latin typeface="Times New Roman"/>
                <a:ea typeface="Calibri"/>
              </a:rPr>
              <a:t>В этом смысле:</a:t>
            </a:r>
            <a:endParaRPr lang="ru-RU" sz="24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dirty="0" smtClean="0">
                <a:effectLst/>
                <a:latin typeface="Times New Roman"/>
                <a:ea typeface="Calibri"/>
              </a:rPr>
              <a:t>Вычислительную машину называют </a:t>
            </a:r>
            <a:r>
              <a:rPr lang="ru-RU" sz="2800" b="1" dirty="0" smtClean="0">
                <a:effectLst/>
                <a:latin typeface="Times New Roman"/>
                <a:ea typeface="Calibri"/>
              </a:rPr>
              <a:t>информационной</a:t>
            </a:r>
            <a:r>
              <a:rPr lang="ru-RU" sz="2800" dirty="0" smtClean="0">
                <a:effectLst/>
                <a:latin typeface="Times New Roman"/>
                <a:ea typeface="Calibri"/>
              </a:rPr>
              <a:t>, по аналогии с энергетическими системами, где объектом передачи и преобразования является – энергия.</a:t>
            </a:r>
            <a:endParaRPr lang="ru-RU" sz="2400" dirty="0" smtClean="0"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dirty="0" smtClean="0">
                <a:effectLst/>
                <a:latin typeface="Times New Roman"/>
                <a:ea typeface="Calibri"/>
              </a:rPr>
              <a:t>Говоря о Вычислительных машинах следует понимать:</a:t>
            </a:r>
            <a:endParaRPr lang="ru-RU" sz="2400" dirty="0" smtClean="0">
              <a:effectLst/>
              <a:latin typeface="Times New Roman"/>
              <a:ea typeface="Calibri"/>
            </a:endParaRPr>
          </a:p>
          <a:p>
            <a:pPr marL="906463" lvl="0">
              <a:buFont typeface="+mj-lt"/>
              <a:buAutoNum type="arabicPeriod"/>
            </a:pPr>
            <a:r>
              <a:rPr lang="ru-RU" sz="2800" dirty="0">
                <a:latin typeface="Times New Roman"/>
                <a:ea typeface="Calibri"/>
              </a:rPr>
              <a:t>Все процессы, проходящие в вычислительной системе, связаны непосредственно с различными физическими носителями информационных сообщений;</a:t>
            </a:r>
          </a:p>
          <a:p>
            <a:pPr marL="906463" lvl="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800" dirty="0">
                <a:latin typeface="Times New Roman"/>
                <a:ea typeface="Calibri"/>
              </a:rPr>
              <a:t>Все узлы и блоки вычислительной системы являются физической средой.</a:t>
            </a: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8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800" dirty="0" smtClean="0">
              <a:effectLst/>
              <a:latin typeface="Times New Roman"/>
              <a:ea typeface="Calibri"/>
            </a:endParaRPr>
          </a:p>
          <a:p>
            <a:pPr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3000" dirty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831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9208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</a:t>
            </a:r>
            <a:r>
              <a:rPr lang="ru-RU" sz="2800" i="1" dirty="0" smtClean="0">
                <a:solidFill>
                  <a:prstClr val="black"/>
                </a:solidFill>
              </a:rPr>
              <a:t>информатика</a:t>
            </a:r>
            <a:br>
              <a:rPr lang="ru-RU" sz="2800" i="1" dirty="0" smtClean="0">
                <a:solidFill>
                  <a:prstClr val="black"/>
                </a:solidFill>
              </a:rPr>
            </a:br>
            <a:r>
              <a:rPr lang="ru-RU" sz="2800" b="1" i="1" dirty="0" smtClean="0">
                <a:solidFill>
                  <a:prstClr val="black"/>
                </a:solidFill>
              </a:rPr>
              <a:t>Понятие информации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760640"/>
          </a:xfrm>
        </p:spPr>
        <p:txBody>
          <a:bodyPr>
            <a:normAutofit/>
          </a:bodyPr>
          <a:lstStyle/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600" b="1" dirty="0">
                <a:latin typeface="Times New Roman"/>
                <a:ea typeface="Calibri"/>
              </a:rPr>
              <a:t>Информатика </a:t>
            </a:r>
            <a:r>
              <a:rPr lang="ru-RU" sz="2600" dirty="0" smtClean="0">
                <a:latin typeface="Times New Roman"/>
                <a:ea typeface="Calibri"/>
              </a:rPr>
              <a:t>– </a:t>
            </a:r>
            <a:r>
              <a:rPr lang="ru-RU" sz="2600" dirty="0">
                <a:latin typeface="Times New Roman"/>
                <a:ea typeface="Calibri"/>
              </a:rPr>
              <a:t>наука о структуре и общих свойствах информации, методах ее сбора, хранения, поиска, преобразования, распространения и использования с помощью компьютеров в различных сферах человеческой деятельности.</a:t>
            </a:r>
          </a:p>
          <a:p>
            <a:pPr indent="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600" b="1" dirty="0" smtClean="0">
              <a:latin typeface="Times New Roman"/>
              <a:ea typeface="Calibri"/>
            </a:endParaRPr>
          </a:p>
          <a:p>
            <a:pPr indent="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600" b="1" dirty="0" smtClean="0">
                <a:latin typeface="Times New Roman"/>
                <a:ea typeface="Calibri"/>
              </a:rPr>
              <a:t>! Информатика</a:t>
            </a:r>
            <a:r>
              <a:rPr lang="ru-RU" sz="2600" dirty="0" smtClean="0">
                <a:latin typeface="Times New Roman"/>
                <a:ea typeface="Calibri"/>
              </a:rPr>
              <a:t> </a:t>
            </a:r>
            <a:r>
              <a:rPr lang="ru-RU" sz="2600" dirty="0">
                <a:latin typeface="Times New Roman"/>
                <a:ea typeface="Calibri"/>
              </a:rPr>
              <a:t>– неразрывное единство трех составных частей:</a:t>
            </a:r>
          </a:p>
          <a:p>
            <a:pPr marL="800100" indent="-45720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>
                <a:latin typeface="Times New Roman"/>
                <a:ea typeface="Calibri"/>
              </a:rPr>
              <a:t>Теория передачи и преобразование информации посредством заданной физической среды;</a:t>
            </a:r>
          </a:p>
          <a:p>
            <a:pPr marL="800100" indent="-45720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>
                <a:latin typeface="Times New Roman"/>
                <a:ea typeface="Calibri"/>
              </a:rPr>
              <a:t>Алгоритмические средства обработки информации;</a:t>
            </a:r>
          </a:p>
          <a:p>
            <a:pPr marL="800100" indent="-45720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>
                <a:latin typeface="Times New Roman"/>
                <a:ea typeface="Calibri"/>
              </a:rPr>
              <a:t>Вычислительные средства.</a:t>
            </a:r>
          </a:p>
          <a:p>
            <a:pPr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3000" dirty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18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29600" cy="778098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Теоретическая информатика</a:t>
            </a:r>
            <a:endParaRPr lang="ru-RU" sz="28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79296" cy="521744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b="1" dirty="0" smtClean="0"/>
              <a:t>План дисциплины</a:t>
            </a:r>
          </a:p>
          <a:p>
            <a:pPr marL="0" indent="0">
              <a:buNone/>
            </a:pPr>
            <a:r>
              <a:rPr lang="ru-RU" b="1" dirty="0" smtClean="0"/>
              <a:t>Количество часов:</a:t>
            </a:r>
          </a:p>
          <a:p>
            <a:pPr marL="0" indent="0">
              <a:buNone/>
            </a:pPr>
            <a:r>
              <a:rPr lang="ru-RU" b="1" dirty="0" smtClean="0"/>
              <a:t>Лекции:</a:t>
            </a:r>
            <a:r>
              <a:rPr lang="ru-RU" dirty="0" smtClean="0"/>
              <a:t> 17 часов – </a:t>
            </a:r>
            <a:r>
              <a:rPr lang="ru-RU" b="1" dirty="0" smtClean="0"/>
              <a:t>8 лекций (ауд. 5-232);</a:t>
            </a:r>
          </a:p>
          <a:p>
            <a:pPr marL="0" indent="0">
              <a:buNone/>
            </a:pPr>
            <a:r>
              <a:rPr lang="ru-RU" b="1" dirty="0" smtClean="0"/>
              <a:t>Лабораторные работы: </a:t>
            </a:r>
            <a:r>
              <a:rPr lang="ru-RU" dirty="0" smtClean="0"/>
              <a:t>17 часов - </a:t>
            </a:r>
            <a:r>
              <a:rPr lang="ru-RU" b="1" dirty="0" smtClean="0"/>
              <a:t>8 лаб. работ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b="1" dirty="0" smtClean="0"/>
              <a:t>				</a:t>
            </a:r>
            <a:r>
              <a:rPr lang="ru-RU" b="1" dirty="0"/>
              <a:t> </a:t>
            </a:r>
            <a:r>
              <a:rPr lang="ru-RU" b="1" dirty="0" smtClean="0"/>
              <a:t>    (ауд. 5-222);</a:t>
            </a:r>
          </a:p>
          <a:p>
            <a:pPr marL="0" indent="0">
              <a:buNone/>
            </a:pPr>
            <a:r>
              <a:rPr lang="ru-RU" b="1" dirty="0" smtClean="0"/>
              <a:t>Домашние задания: </a:t>
            </a:r>
            <a:r>
              <a:rPr lang="ru-RU" dirty="0" smtClean="0"/>
              <a:t>30 часов – </a:t>
            </a:r>
            <a:r>
              <a:rPr lang="ru-RU" b="1" dirty="0" smtClean="0"/>
              <a:t>3 д. задания</a:t>
            </a:r>
          </a:p>
          <a:p>
            <a:pPr marL="0" indent="0" algn="r">
              <a:buNone/>
            </a:pPr>
            <a:r>
              <a:rPr lang="ru-RU" b="1" dirty="0" smtClean="0"/>
              <a:t>(самостоятельная работа).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Преподаватель:</a:t>
            </a:r>
            <a:endParaRPr lang="ru-RU" b="1" dirty="0"/>
          </a:p>
          <a:p>
            <a:pPr marL="0" indent="0">
              <a:buNone/>
            </a:pPr>
            <a:r>
              <a:rPr lang="ru-RU" dirty="0" smtClean="0"/>
              <a:t>к.т.н., доцент </a:t>
            </a:r>
            <a:r>
              <a:rPr lang="ru-RU" b="1" dirty="0" smtClean="0"/>
              <a:t>Амеличева Кира Александровна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70984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9208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</a:t>
            </a:r>
            <a:r>
              <a:rPr lang="ru-RU" sz="2800" i="1" dirty="0" smtClean="0">
                <a:solidFill>
                  <a:prstClr val="black"/>
                </a:solidFill>
              </a:rPr>
              <a:t>информатика</a:t>
            </a:r>
            <a:br>
              <a:rPr lang="ru-RU" sz="2800" i="1" dirty="0" smtClean="0">
                <a:solidFill>
                  <a:prstClr val="black"/>
                </a:solidFill>
              </a:rPr>
            </a:br>
            <a:r>
              <a:rPr lang="ru-RU" sz="2800" b="1" i="1" dirty="0" smtClean="0">
                <a:solidFill>
                  <a:prstClr val="black"/>
                </a:solidFill>
              </a:rPr>
              <a:t>Понятие информации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760640"/>
          </a:xfrm>
        </p:spPr>
        <p:txBody>
          <a:bodyPr>
            <a:normAutofit fontScale="92500" lnSpcReduction="10000"/>
          </a:bodyPr>
          <a:lstStyle/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b="1" dirty="0" smtClean="0">
                <a:effectLst/>
                <a:latin typeface="Times New Roman"/>
                <a:ea typeface="Calibri"/>
              </a:rPr>
              <a:t>Информация </a:t>
            </a:r>
            <a:r>
              <a:rPr lang="ru-RU" sz="2800" dirty="0" smtClean="0">
                <a:effectLst/>
                <a:latin typeface="Times New Roman"/>
                <a:ea typeface="Calibri"/>
              </a:rPr>
              <a:t>– отражение реального мира.</a:t>
            </a:r>
            <a:endParaRPr lang="ru-RU" sz="24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b="1" dirty="0" smtClean="0">
                <a:effectLst/>
                <a:latin typeface="Times New Roman"/>
                <a:ea typeface="Calibri"/>
              </a:rPr>
              <a:t>! Информация</a:t>
            </a:r>
            <a:r>
              <a:rPr lang="ru-RU" sz="2800" dirty="0" smtClean="0">
                <a:effectLst/>
                <a:latin typeface="Times New Roman"/>
                <a:ea typeface="Calibri"/>
              </a:rPr>
              <a:t> – любые сведения, являющиеся объектом хранения, передачи и преобразования.</a:t>
            </a:r>
            <a:endParaRPr lang="ru-RU" sz="24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dirty="0" smtClean="0">
                <a:effectLst/>
                <a:latin typeface="Times New Roman"/>
                <a:ea typeface="Calibri"/>
              </a:rPr>
              <a:t>В дальнейшем мы будем </a:t>
            </a:r>
            <a:r>
              <a:rPr lang="ru-RU" sz="2800" b="1" dirty="0" smtClean="0">
                <a:effectLst/>
                <a:latin typeface="Times New Roman"/>
                <a:ea typeface="Calibri"/>
              </a:rPr>
              <a:t>всегда подразумевать</a:t>
            </a:r>
            <a:r>
              <a:rPr lang="ru-RU" sz="2800" dirty="0" smtClean="0">
                <a:effectLst/>
                <a:latin typeface="Times New Roman"/>
                <a:ea typeface="Calibri"/>
              </a:rPr>
              <a:t>:</a:t>
            </a:r>
            <a:endParaRPr lang="ru-RU" sz="24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b="1" dirty="0" smtClean="0">
                <a:effectLst/>
                <a:latin typeface="Times New Roman"/>
                <a:ea typeface="Calibri"/>
              </a:rPr>
              <a:t>Информация </a:t>
            </a:r>
            <a:r>
              <a:rPr lang="ru-RU" sz="2800" dirty="0" smtClean="0">
                <a:effectLst/>
                <a:latin typeface="Times New Roman"/>
                <a:ea typeface="Calibri"/>
              </a:rPr>
              <a:t>– абстрактное значение выражений, графических изображений, указаний (операторов) и высказываний.</a:t>
            </a:r>
            <a:endParaRPr lang="ru-RU" sz="2400" dirty="0" smtClean="0">
              <a:effectLst/>
              <a:latin typeface="Times New Roman"/>
              <a:ea typeface="Calibri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b="1" dirty="0" smtClean="0">
                <a:effectLst/>
                <a:latin typeface="Times New Roman"/>
                <a:ea typeface="Calibri"/>
              </a:rPr>
              <a:t>В теория передачи и преобразования информации</a:t>
            </a:r>
            <a:r>
              <a:rPr lang="ru-RU" sz="2800" dirty="0" smtClean="0">
                <a:effectLst/>
                <a:latin typeface="Times New Roman"/>
                <a:ea typeface="Calibri"/>
              </a:rPr>
              <a:t> </a:t>
            </a:r>
            <a:r>
              <a:rPr lang="ru-RU" sz="2800" u="sng" dirty="0" smtClean="0">
                <a:effectLst/>
                <a:latin typeface="Times New Roman"/>
                <a:ea typeface="Calibri"/>
              </a:rPr>
              <a:t>рассматривают следующие вопросы:</a:t>
            </a:r>
            <a:endParaRPr lang="ru-RU" sz="2400" dirty="0" smtClean="0">
              <a:effectLst/>
              <a:latin typeface="Times New Roman"/>
              <a:ea typeface="Calibri"/>
            </a:endParaRPr>
          </a:p>
          <a:p>
            <a:pPr marL="800100" indent="-457200" algn="just"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latin typeface="Times New Roman"/>
                <a:ea typeface="Calibri"/>
              </a:rPr>
              <a:t>Установление меры информации;</a:t>
            </a:r>
          </a:p>
          <a:p>
            <a:pPr marL="800100" indent="-457200" algn="just"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latin typeface="Times New Roman"/>
                <a:ea typeface="Calibri"/>
              </a:rPr>
              <a:t>Установление количества информации;</a:t>
            </a:r>
          </a:p>
          <a:p>
            <a:pPr marL="800100" indent="-457200" algn="just"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latin typeface="Times New Roman"/>
                <a:ea typeface="Calibri"/>
              </a:rPr>
              <a:t>Установление качества информации.</a:t>
            </a:r>
          </a:p>
          <a:p>
            <a:pPr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3000" dirty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40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информатика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ru-RU" sz="3500" b="1" dirty="0">
                <a:solidFill>
                  <a:srgbClr val="000000"/>
                </a:solidFill>
                <a:latin typeface="Times New Roman"/>
                <a:ea typeface="Calibri"/>
              </a:rPr>
              <a:t>«Информатика не более наука о компьютерах, чем астрономия – наука о телескопах».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3500" b="1" dirty="0">
                <a:solidFill>
                  <a:srgbClr val="000000"/>
                </a:solidFill>
                <a:latin typeface="Times New Roman"/>
                <a:ea typeface="Calibri"/>
              </a:rPr>
              <a:t>Информатика </a:t>
            </a:r>
            <a:r>
              <a:rPr lang="ru-RU" sz="3500" dirty="0">
                <a:solidFill>
                  <a:srgbClr val="000000"/>
                </a:solidFill>
                <a:latin typeface="Times New Roman"/>
                <a:ea typeface="Calibri"/>
              </a:rPr>
              <a:t>— комплексная научно-техническая дисциплина, занимающаяся изучением структуры и общих свойств информации, информационных процессов, разработкой на этой основе информационной техники и технологии, а также решением научных и инженерных проблем создания, внедрения и эффективного использования компьютерной техники и технологии во всех сферах общественной практики.</a:t>
            </a:r>
          </a:p>
        </p:txBody>
      </p:sp>
    </p:spTree>
    <p:extLst>
      <p:ext uri="{BB962C8B-B14F-4D97-AF65-F5344CB8AC3E}">
        <p14:creationId xmlns:p14="http://schemas.microsoft.com/office/powerpoint/2010/main" val="405987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информатика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Информатика относится  к фундаментальным наукам.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Фундаментальная наука – это область познания, занимающаяся теоретическими и экспериментальными научными исследованиями основополагающих явлений природы.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000000"/>
                </a:solidFill>
                <a:latin typeface="Times New Roman"/>
                <a:ea typeface="Calibri"/>
              </a:rPr>
              <a:t>Это 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означает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, что она имеет общенаучную значимость, т.е. </a:t>
            </a:r>
            <a:r>
              <a:rPr lang="ru-RU" u="sng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ее понятия, законы и методы применимы не только в рамках самой науки, но и в иных научных и прикладных дисциплинах.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74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информатика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472608"/>
          </a:xfrm>
        </p:spPr>
        <p:txBody>
          <a:bodyPr>
            <a:normAutofit fontScale="85000" lnSpcReduction="20000"/>
          </a:bodyPr>
          <a:lstStyle/>
          <a:p>
            <a:pPr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Информатика как комплексная научная дисциплина связана:</a:t>
            </a:r>
            <a:endParaRPr lang="ru-RU" sz="2800" b="1" dirty="0" smtClean="0">
              <a:effectLst/>
              <a:latin typeface="Times New Roman"/>
              <a:ea typeface="Calibri"/>
            </a:endParaRPr>
          </a:p>
          <a:p>
            <a:pPr marL="800100" indent="-457200" algn="just">
              <a:spcBef>
                <a:spcPts val="600"/>
              </a:spcBef>
            </a:pPr>
            <a:r>
              <a:rPr lang="ru-RU" b="1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с философией и психологией </a:t>
            </a:r>
            <a:r>
              <a:rPr lang="ru-RU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— через учение об информации и теорию познания;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marL="800100" indent="-457200" algn="just"/>
            <a:r>
              <a:rPr lang="ru-RU" b="1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математикой</a:t>
            </a:r>
            <a:r>
              <a:rPr lang="ru-RU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 — через теорию математического моделирования, дискретную математику, математическую логику и теорию алгоритмов;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marL="800100" indent="-457200" algn="just"/>
            <a:r>
              <a:rPr lang="ru-RU" b="1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лингвистикой</a:t>
            </a:r>
            <a:r>
              <a:rPr lang="ru-RU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 — через учение о формальных языках и знаковых системах;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marL="800100" indent="-457200" algn="just"/>
            <a:r>
              <a:rPr lang="ru-RU" b="1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кибернетикой</a:t>
            </a:r>
            <a:r>
              <a:rPr lang="ru-RU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 — через теорию информации и теорию управления;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marL="800100" indent="-457200" algn="just">
              <a:spcAft>
                <a:spcPts val="600"/>
              </a:spcAft>
            </a:pPr>
            <a:r>
              <a:rPr lang="ru-RU" b="1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физикой и химией, электроникой и радиотехникой </a:t>
            </a:r>
            <a:r>
              <a:rPr lang="ru-RU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— через «ма­териальную» часть компьютера и информационных систем.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06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информатика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472608"/>
          </a:xfrm>
        </p:spPr>
        <p:txBody>
          <a:bodyPr>
            <a:normAutofit lnSpcReduction="10000"/>
          </a:bodyPr>
          <a:lstStyle/>
          <a:p>
            <a:pPr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В информатике выделяются </a:t>
            </a:r>
            <a:r>
              <a:rPr lang="ru-RU" b="1" dirty="0" smtClean="0">
                <a:solidFill>
                  <a:srgbClr val="373A3C"/>
                </a:solidFill>
                <a:effectLst/>
                <a:latin typeface="Times New Roman"/>
                <a:ea typeface="Times New Roman"/>
              </a:rPr>
              <a:t>два направления: теоретическое и прикладное. </a:t>
            </a: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Теоретическая информатика —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это наука, которая изучает </a:t>
            </a:r>
            <a:r>
              <a:rPr lang="ru-RU" u="sng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общие свойства информации и информационных процессов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, а также законы и закономерности протекания информационных процессов.</a:t>
            </a: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Times New Roman"/>
                <a:ea typeface="Calibri"/>
              </a:rPr>
              <a:t>Прикладная информатика — 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Calibri"/>
              </a:rPr>
              <a:t>это наука, которая изучает </a:t>
            </a:r>
            <a:r>
              <a:rPr lang="ru-RU" u="sng" dirty="0">
                <a:solidFill>
                  <a:srgbClr val="000000"/>
                </a:solidFill>
                <a:latin typeface="Times New Roman"/>
                <a:ea typeface="Calibri"/>
              </a:rPr>
              <a:t>общие свойства информационных технологий и систем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Calibri"/>
              </a:rPr>
              <a:t>, а также способы и методы их применения.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2454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6868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Классификация знаний в области информатики как науки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064126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3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2" y="26186"/>
            <a:ext cx="86868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Классификация знаний в области информатики как науки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8" y="476672"/>
            <a:ext cx="9064126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276" y="6023628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Квалиметрия (лат.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quales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качество + др.-греч.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μετρέω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мерю) – это наука об измерении и количественной оценки качества всевозможных предметов и процессов.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" y="3356992"/>
            <a:ext cx="8837613" cy="266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-23192" y="3284984"/>
            <a:ext cx="9167192" cy="26666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186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i="1" dirty="0">
                <a:solidFill>
                  <a:prstClr val="black"/>
                </a:solidFill>
              </a:rPr>
              <a:t>Теоретическая информатика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616624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Исследования в области 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теоретической информатики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</a:t>
            </a:r>
            <a:r>
              <a:rPr lang="ru-RU" u="sng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обеспечивают :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выявление и формулировку общих законов, касающихся информации и информационных процессов;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определение принципов функционирования технических систем, связанных с информационными процессами и обработкой дискретной информации;</a:t>
            </a:r>
            <a:endParaRPr lang="ru-RU" sz="2800" dirty="0" smtClean="0">
              <a:effectLst/>
              <a:latin typeface="Times New Roman"/>
              <a:ea typeface="Calibri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построение методологии создания и использования информационных моделей.</a:t>
            </a:r>
            <a:endParaRPr lang="ru-RU" sz="2800" dirty="0"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3360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1192</Words>
  <Application>Microsoft Office PowerPoint</Application>
  <PresentationFormat>Экран (4:3)</PresentationFormat>
  <Paragraphs>127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Теоретическая информатика</vt:lpstr>
      <vt:lpstr>Теоретическая информатика</vt:lpstr>
      <vt:lpstr>Теоретическая информатика</vt:lpstr>
      <vt:lpstr>Теоретическая информатика</vt:lpstr>
      <vt:lpstr>Теоретическая информатика</vt:lpstr>
      <vt:lpstr>Теоретическая информатика</vt:lpstr>
      <vt:lpstr>Классификация знаний в области информатики как науки</vt:lpstr>
      <vt:lpstr>Классификация знаний в области информатики как науки</vt:lpstr>
      <vt:lpstr>Теоретическая информатика</vt:lpstr>
      <vt:lpstr>Теоретическая информатика</vt:lpstr>
      <vt:lpstr>Теоретическая информатика Математические основы теории информации</vt:lpstr>
      <vt:lpstr>Теоретическая информатика Математические основы теории информации</vt:lpstr>
      <vt:lpstr>Теоретическая информатика Математические основы теории информации</vt:lpstr>
      <vt:lpstr>Теоретическая информатика Математические основы теории информации</vt:lpstr>
      <vt:lpstr>Теоретическая информатика Математические основы теории информации</vt:lpstr>
      <vt:lpstr>Понятие информации </vt:lpstr>
      <vt:lpstr>Теоретическая информатика Понятие информации</vt:lpstr>
      <vt:lpstr>Теоретическая информатика Понятие информации</vt:lpstr>
      <vt:lpstr>Теоретическая информатика Понятие информации</vt:lpstr>
      <vt:lpstr>Теоретическая информатика Понятие информации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Теоретическая информатика</dc:title>
  <dc:creator>Kira</dc:creator>
  <cp:lastModifiedBy>Kira</cp:lastModifiedBy>
  <cp:revision>38</cp:revision>
  <dcterms:created xsi:type="dcterms:W3CDTF">2019-09-01T05:10:48Z</dcterms:created>
  <dcterms:modified xsi:type="dcterms:W3CDTF">2020-09-14T04:05:19Z</dcterms:modified>
</cp:coreProperties>
</file>