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1" r:id="rId4"/>
    <p:sldId id="257" r:id="rId5"/>
    <p:sldId id="260" r:id="rId6"/>
    <p:sldId id="259" r:id="rId7"/>
    <p:sldId id="264" r:id="rId8"/>
    <p:sldId id="261" r:id="rId9"/>
    <p:sldId id="282" r:id="rId10"/>
    <p:sldId id="283" r:id="rId11"/>
    <p:sldId id="265" r:id="rId12"/>
    <p:sldId id="262" r:id="rId13"/>
    <p:sldId id="263" r:id="rId14"/>
    <p:sldId id="266" r:id="rId15"/>
    <p:sldId id="286" r:id="rId16"/>
    <p:sldId id="284" r:id="rId17"/>
    <p:sldId id="268" r:id="rId18"/>
    <p:sldId id="271" r:id="rId19"/>
    <p:sldId id="273" r:id="rId20"/>
    <p:sldId id="274" r:id="rId21"/>
    <p:sldId id="275" r:id="rId22"/>
    <p:sldId id="287" r:id="rId23"/>
    <p:sldId id="288" r:id="rId24"/>
    <p:sldId id="269" r:id="rId25"/>
    <p:sldId id="270" r:id="rId26"/>
    <p:sldId id="276" r:id="rId27"/>
    <p:sldId id="279" r:id="rId28"/>
    <p:sldId id="278" r:id="rId29"/>
    <p:sldId id="28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5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30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5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005B2-BF2E-4C3B-B8CD-187633AB1B40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7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345D2-FE72-44F8-9165-EEC0BA1B469B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86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A4F30-4446-43A3-9B72-FB0C5467AA69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4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5E39B-098C-455E-8621-D0B3542B3488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B2970-0058-4C60-906B-4D0D42BECAA8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9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3873C-D1D7-4B48-8C4D-B8B874846CB2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6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8E16D-298E-4B0E-9FDC-0B4734BBCD95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42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53EA-4A82-4C76-BB96-7D741502D6D0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0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866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745A0-FB16-4261-A033-B73D580B7E6E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C6724-553B-4408-9780-0411FD921A66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3F5D2-8A0F-475E-858C-37E4C05AE431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4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9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76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97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2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4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EA68-4F1C-45DD-AA06-1C5D4C233F4F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9809-10FD-443D-9CA4-9C313FF3C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3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C03393-8496-4C29-8A7C-AD85401BBE54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237312"/>
            <a:ext cx="8820327" cy="533921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Базовые понятия информации.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Информационные меры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16632"/>
            <a:ext cx="8208912" cy="616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0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229600" cy="274042"/>
          </a:xfrm>
        </p:spPr>
        <p:txBody>
          <a:bodyPr>
            <a:normAutofit fontScale="90000"/>
          </a:bodyPr>
          <a:lstStyle/>
          <a:p>
            <a:pPr algn="r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79296" cy="63367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Пример_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Какое количество информации несет сообщение о том, что встреча назначена на июль?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Решение: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году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месяцев, следовательно, число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равновероятных событий или число возможных выборов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= 12.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Тогда количество информации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sz="2000" b="1" i="1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Ответ: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= 3,58496 бита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c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решением поможет таблица логарифмов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Пример_3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угадывании целого числа в диапазоне от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 до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было получено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бит информации. Чему равно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Решение: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того, чтобы найти число, достаточно решить уравнение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sz="2000" b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8. Поскольку 2</a:t>
            </a:r>
            <a:r>
              <a:rPr lang="ru-RU" sz="2000" baseline="30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256, то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256.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Следовательно, при угадывании любого целого числа в диапазоне от 1 до 256 получаем 8 бит информации.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Ситуации, при которых точно известно значение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редки. Попробуйте по такому принципу подсчитать количество информации, полученное при чтении страницы книги. Это сделать невозможно.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90066"/>
          </a:xfrm>
        </p:spPr>
        <p:txBody>
          <a:bodyPr>
            <a:normAutofit/>
          </a:bodyPr>
          <a:lstStyle/>
          <a:p>
            <a:pPr marL="0" indent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Мера Хартли (Содержательный подход)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579296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Замечание 1.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Хартли предполагал, что все символы алфавита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могут с равной вероятностью (частотой) встретиться в любом месте сообщения. 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 условие нарушается для алфавитов естественных языков: например, не все буквы русского алфавита встречаются в тексте с одинаковой частотой.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Замечание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Любое сообщение длины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алфавите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будет содержать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одинаковое количество информации. Например,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алфавите {0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 1} сообщения 00111, 11001 и 10101 содержат одинаковое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количество информации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Логарифмическая мера информации позволяет измерять количество информации и используется на практике.</a:t>
            </a:r>
          </a:p>
          <a:p>
            <a:pPr marL="0" indent="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90066"/>
          </a:xfrm>
        </p:spPr>
        <p:txBody>
          <a:bodyPr>
            <a:normAutofit/>
          </a:bodyPr>
          <a:lstStyle/>
          <a:p>
            <a:pPr marL="0" indent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Мера Хартли (Алфавитный подход)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579296" cy="55054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алфавитном подходе к измерению информации количество информации от содержания не зависит.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Информация рассматривается как последовательность символов, знаков.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Количество информации зависит от объема текста (т.е. от числа знаков в тексте) и от мощности алфавита. Тогда информацию можно обрабатывать, передавать, хранить.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Количество символов в сообщении называется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длиной сообщения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Алфавит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набор знаков (символов), в котором определен их порядок.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Мощность алфавита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 полное число символов алфавита (M).</a:t>
            </a:r>
          </a:p>
          <a:p>
            <a:pPr marL="0" indent="0">
              <a:buNone/>
            </a:pP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90066"/>
          </a:xfrm>
        </p:spPr>
        <p:txBody>
          <a:bodyPr>
            <a:normAutofit/>
          </a:bodyPr>
          <a:lstStyle/>
          <a:p>
            <a:pPr marL="0" indent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Мера Хартли (Алфавитный подход)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579296" cy="55054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соответствии с мерой Хартли –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количество информации измеряется в двоичных единицах – битах.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Это значит 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символов 0 и 1 кодируется информация в компьютере и при передаче в вычислительных сетях,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алфавит состоит из двух символов {0 ; 1};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один символ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в этом случае содержит 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sz="2000" b="1" i="1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1 бит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информации,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сообщение длиной n символов в алфавите {0 ; 1}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соответствии с формулой Хартли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sz="2000" b="1" i="1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b="1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) = n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sz="2000" b="1" i="1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будет содержать </a:t>
            </a:r>
            <a:r>
              <a:rPr lang="ru-RU" sz="2000" i="1" u="sng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u="sng" dirty="0" smtClean="0">
                <a:latin typeface="Times New Roman" pitchFamily="18" charset="0"/>
                <a:cs typeface="Times New Roman" pitchFamily="18" charset="0"/>
              </a:rPr>
              <a:t> бит </a:t>
            </a:r>
            <a:r>
              <a:rPr lang="ru-RU" sz="2000" i="1" u="sng" dirty="0" smtClean="0">
                <a:latin typeface="Times New Roman" pitchFamily="18" charset="0"/>
                <a:cs typeface="Times New Roman" pitchFamily="18" charset="0"/>
              </a:rPr>
              <a:t>информации.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! Для вычислительной системы, работающей с двоичными числами, также более удобно представление чисел в виде степени двойки.</a:t>
            </a:r>
          </a:p>
          <a:p>
            <a:pPr marL="0" indent="0" algn="ctr"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363272" cy="6048672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000" dirty="0" smtClean="0">
                    <a:latin typeface="Times New Roman"/>
                    <a:ea typeface="Calibri"/>
                  </a:rPr>
                  <a:t>Пример_</a:t>
                </a:r>
                <a:r>
                  <a:rPr lang="en-US" sz="4000" dirty="0" smtClean="0">
                    <a:latin typeface="Times New Roman"/>
                    <a:ea typeface="Calibri"/>
                  </a:rPr>
                  <a:t>4</a:t>
                </a:r>
                <a:r>
                  <a:rPr lang="ru-RU" sz="4000" dirty="0" smtClean="0">
                    <a:latin typeface="Times New Roman"/>
                    <a:ea typeface="Calibri"/>
                  </a:rPr>
                  <a:t>: </a:t>
                </a:r>
                <a:r>
                  <a:rPr lang="ru-RU" sz="4000" dirty="0">
                    <a:latin typeface="Times New Roman"/>
                    <a:ea typeface="Calibri"/>
                  </a:rPr>
                  <a:t>Пусть </a:t>
                </a:r>
                <a:r>
                  <a:rPr lang="ru-RU" sz="4000" dirty="0" smtClean="0">
                    <a:latin typeface="Times New Roman"/>
                    <a:ea typeface="Calibri"/>
                  </a:rPr>
                  <a:t>дан текст «</a:t>
                </a:r>
                <a:r>
                  <a:rPr lang="ru-RU" sz="4000" b="1" dirty="0">
                    <a:effectLst/>
                    <a:latin typeface="Consolas"/>
                    <a:ea typeface="Calibri"/>
                  </a:rPr>
                  <a:t>НАСТУПЛЕНИЕ ВО ВТОРНИК </a:t>
                </a:r>
                <a:r>
                  <a:rPr lang="ru-RU" sz="4000" b="1" dirty="0" err="1">
                    <a:effectLst/>
                    <a:latin typeface="Consolas"/>
                    <a:ea typeface="Calibri"/>
                  </a:rPr>
                  <a:t>ТЧК</a:t>
                </a:r>
                <a:r>
                  <a:rPr lang="ru-RU" sz="4000" b="1" dirty="0">
                    <a:effectLst/>
                    <a:latin typeface="Consolas"/>
                    <a:ea typeface="Calibri"/>
                  </a:rPr>
                  <a:t> ЮСТАС</a:t>
                </a:r>
                <a:r>
                  <a:rPr lang="ru-RU" sz="4000" dirty="0">
                    <a:effectLst/>
                    <a:latin typeface="Times New Roman"/>
                    <a:ea typeface="Calibri"/>
                  </a:rPr>
                  <a:t>», состоящий из символов некоторого алфавита. Объем информации в этом тексте составляет 28 Б. Считая, что частоты употребления символов алфавита равны, найдите мощность </a:t>
                </a:r>
                <a:r>
                  <a:rPr lang="ru-RU" sz="4000" dirty="0" smtClean="0">
                    <a:latin typeface="Times New Roman"/>
                    <a:ea typeface="Calibri"/>
                  </a:rPr>
                  <a:t>алфавита (полное </a:t>
                </a:r>
                <a:r>
                  <a:rPr lang="ru-RU" sz="4000" dirty="0">
                    <a:latin typeface="Times New Roman"/>
                    <a:ea typeface="Calibri"/>
                  </a:rPr>
                  <a:t>число символов алфавита </a:t>
                </a:r>
                <a:r>
                  <a:rPr lang="ru-RU" sz="4000" dirty="0" smtClean="0">
                    <a:latin typeface="Times New Roman"/>
                    <a:ea typeface="Calibri"/>
                  </a:rPr>
                  <a:t>).</a:t>
                </a:r>
                <a:endParaRPr lang="ru-RU" sz="4000" dirty="0">
                  <a:effectLst/>
                  <a:latin typeface="Times New Roman"/>
                  <a:ea typeface="Calibri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000" i="1" dirty="0">
                    <a:effectLst/>
                    <a:latin typeface="Times New Roman"/>
                    <a:ea typeface="Calibri"/>
                  </a:rPr>
                  <a:t>Решение</a:t>
                </a:r>
                <a:endParaRPr lang="ru-RU" sz="4000" dirty="0">
                  <a:effectLst/>
                  <a:latin typeface="Times New Roman"/>
                  <a:ea typeface="Calibri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000" dirty="0">
                    <a:effectLst/>
                    <a:latin typeface="Times New Roman"/>
                    <a:ea typeface="Calibri"/>
                  </a:rPr>
                  <a:t>Сообщение содержит </a:t>
                </a:r>
                <a:r>
                  <a:rPr lang="en-US" sz="4000" b="1" i="1" dirty="0">
                    <a:effectLst/>
                    <a:latin typeface="Times New Roman"/>
                    <a:ea typeface="Calibri"/>
                  </a:rPr>
                  <a:t>n</a:t>
                </a:r>
                <a:r>
                  <a:rPr lang="ru-RU" sz="4000" dirty="0">
                    <a:effectLst/>
                    <a:latin typeface="Times New Roman"/>
                    <a:ea typeface="Calibri"/>
                  </a:rPr>
                  <a:t> = 32 символа.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000" dirty="0">
                    <a:effectLst/>
                    <a:latin typeface="Times New Roman"/>
                    <a:ea typeface="Calibri"/>
                  </a:rPr>
                  <a:t>По условию, информационный объем </a:t>
                </a:r>
                <a:r>
                  <a:rPr lang="ru-RU" sz="4000" dirty="0" smtClean="0">
                    <a:effectLst/>
                    <a:latin typeface="Times New Roman"/>
                    <a:ea typeface="Calibri"/>
                  </a:rPr>
                  <a:t>сообщения</a:t>
                </a:r>
                <a:r>
                  <a:rPr lang="en-US" sz="40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ru-RU" sz="40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4000" i="1" dirty="0">
                    <a:effectLst/>
                    <a:latin typeface="Times New Roman"/>
                    <a:ea typeface="Calibri"/>
                  </a:rPr>
                  <a:t>I</a:t>
                </a:r>
                <a:r>
                  <a:rPr lang="ru-RU" sz="4000" dirty="0">
                    <a:effectLst/>
                    <a:latin typeface="Times New Roman"/>
                    <a:ea typeface="Calibri"/>
                  </a:rPr>
                  <a:t> = 28 Б = 224 бит.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000" dirty="0">
                    <a:effectLst/>
                    <a:latin typeface="Times New Roman"/>
                    <a:ea typeface="Calibri"/>
                  </a:rPr>
                  <a:t>Пусть </a:t>
                </a:r>
                <a:r>
                  <a:rPr lang="en-US" sz="4000" i="1" dirty="0" smtClean="0">
                    <a:effectLst/>
                    <a:latin typeface="Times New Roman"/>
                    <a:ea typeface="Calibri"/>
                  </a:rPr>
                  <a:t>m</a:t>
                </a:r>
                <a:r>
                  <a:rPr lang="ru-RU" sz="40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ru-RU" sz="4000" dirty="0">
                    <a:effectLst/>
                    <a:latin typeface="Times New Roman"/>
                    <a:ea typeface="Calibri"/>
                  </a:rPr>
                  <a:t>– мощность алфавита. Т. к. по условию частоты употребления символов алфавита равны, информационный объем сообщения определяется по </a:t>
                </a:r>
                <a:r>
                  <a:rPr lang="ru-RU" sz="4000" dirty="0" smtClean="0">
                    <a:effectLst/>
                    <a:latin typeface="Times New Roman"/>
                    <a:ea typeface="Calibri"/>
                  </a:rPr>
                  <a:t>формуле</a:t>
                </a:r>
                <a:r>
                  <a:rPr lang="ru-RU" sz="4000" dirty="0">
                    <a:latin typeface="Times New Roman"/>
                    <a:ea typeface="Calibri"/>
                  </a:rPr>
                  <a:t>:</a:t>
                </a:r>
                <a:endParaRPr lang="ru-RU" sz="4000" dirty="0">
                  <a:effectLst/>
                  <a:latin typeface="Times New Roman"/>
                  <a:ea typeface="Calibri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5100" i="1">
                          <a:effectLst/>
                          <a:latin typeface="Cambria Math"/>
                          <a:ea typeface="Calibri"/>
                        </a:rPr>
                        <m:t>𝐼</m:t>
                      </m:r>
                      <m:r>
                        <a:rPr lang="ru-RU" sz="5100" i="1">
                          <a:effectLst/>
                          <a:latin typeface="Cambria Math"/>
                          <a:ea typeface="Calibri"/>
                        </a:rPr>
                        <m:t>=</m:t>
                      </m:r>
                      <m:r>
                        <a:rPr lang="ru-RU" sz="5100" i="1">
                          <a:effectLst/>
                          <a:latin typeface="Cambria Math"/>
                          <a:ea typeface="Calibri"/>
                        </a:rPr>
                        <m:t>𝑛</m:t>
                      </m:r>
                      <m:func>
                        <m:funcPr>
                          <m:ctrlPr>
                            <a:rPr lang="ru-RU" sz="5100" i="1">
                              <a:effectLst/>
                              <a:latin typeface="Cambria Math" panose="02040503050406030204" pitchFamily="18" charset="0"/>
                              <a:ea typeface="Calibri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5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100">
                                  <a:effectLst/>
                                  <a:latin typeface="Cambria Math"/>
                                  <a:ea typeface="Calibri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5100" i="1">
                                  <a:effectLst/>
                                  <a:latin typeface="Cambria Math"/>
                                  <a:ea typeface="Calibri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5100" b="0" i="1" smtClean="0">
                              <a:effectLst/>
                              <a:latin typeface="Cambria Math"/>
                              <a:ea typeface="Calibri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ru-RU" sz="4000" dirty="0">
                  <a:effectLst/>
                  <a:latin typeface="Times New Roman"/>
                  <a:ea typeface="Calibri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000" dirty="0">
                    <a:effectLst/>
                    <a:latin typeface="Times New Roman"/>
                    <a:ea typeface="Calibri"/>
                  </a:rPr>
                  <a:t>Выражая </a:t>
                </a:r>
                <a:r>
                  <a:rPr lang="en-US" sz="4000" i="1" dirty="0">
                    <a:latin typeface="Times New Roman"/>
                    <a:ea typeface="Calibri"/>
                  </a:rPr>
                  <a:t>m</a:t>
                </a:r>
                <a:r>
                  <a:rPr lang="ru-RU" sz="4000" dirty="0" smtClean="0">
                    <a:effectLst/>
                    <a:latin typeface="Times New Roman"/>
                    <a:ea typeface="Calibri"/>
                  </a:rPr>
                  <a:t>, </a:t>
                </a:r>
                <a:r>
                  <a:rPr lang="ru-RU" sz="4000" dirty="0">
                    <a:effectLst/>
                    <a:latin typeface="Times New Roman"/>
                    <a:ea typeface="Calibri"/>
                  </a:rPr>
                  <a:t>получаем: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effectLst/>
                        <a:latin typeface="Cambria Math"/>
                        <a:ea typeface="Calibri"/>
                      </a:rPr>
                      <m:t>𝑚</m:t>
                    </m:r>
                    <m:r>
                      <a:rPr lang="ru-RU" sz="4000" i="1">
                        <a:effectLst/>
                        <a:latin typeface="Cambria Math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ru-RU" sz="40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ru-RU" sz="4000" i="1">
                            <a:effectLst/>
                            <a:latin typeface="Cambria Math"/>
                            <a:ea typeface="Calibri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ru-RU" sz="40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ru-RU" sz="4000" i="1">
                                <a:effectLst/>
                                <a:latin typeface="Cambria Math"/>
                                <a:ea typeface="Calibri"/>
                              </a:rPr>
                              <m:t>𝐼</m:t>
                            </m:r>
                          </m:num>
                          <m:den>
                            <m:r>
                              <a:rPr lang="ru-RU" sz="4000" i="1">
                                <a:effectLst/>
                                <a:latin typeface="Cambria Math"/>
                                <a:ea typeface="Calibri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ru-RU" sz="4000" i="1">
                        <a:effectLst/>
                        <a:latin typeface="Cambria Math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ru-RU" sz="40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ru-RU" sz="4000" i="1">
                            <a:effectLst/>
                            <a:latin typeface="Cambria Math"/>
                            <a:ea typeface="Calibri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ru-RU" sz="40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ru-RU" sz="4000" i="1">
                                <a:effectLst/>
                                <a:latin typeface="Cambria Math"/>
                                <a:ea typeface="Calibri"/>
                              </a:rPr>
                              <m:t>224</m:t>
                            </m:r>
                          </m:num>
                          <m:den>
                            <m:r>
                              <a:rPr lang="ru-RU" sz="4000" i="1">
                                <a:effectLst/>
                                <a:latin typeface="Cambria Math"/>
                                <a:ea typeface="Calibri"/>
                              </a:rPr>
                              <m:t>32</m:t>
                            </m:r>
                          </m:den>
                        </m:f>
                      </m:sup>
                    </m:sSup>
                    <m:r>
                      <a:rPr lang="ru-RU" sz="4000" i="1">
                        <a:effectLst/>
                        <a:latin typeface="Cambria Math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ru-RU" sz="40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ru-RU" sz="4000" i="1">
                            <a:effectLst/>
                            <a:latin typeface="Cambria Math"/>
                            <a:ea typeface="Calibri"/>
                          </a:rPr>
                          <m:t>2</m:t>
                        </m:r>
                      </m:e>
                      <m:sup>
                        <m:r>
                          <a:rPr lang="ru-RU" sz="4000" i="1">
                            <a:effectLst/>
                            <a:latin typeface="Cambria Math"/>
                            <a:ea typeface="Calibri"/>
                          </a:rPr>
                          <m:t>7</m:t>
                        </m:r>
                      </m:sup>
                    </m:sSup>
                    <m:r>
                      <a:rPr lang="ru-RU" sz="4000" i="1">
                        <a:effectLst/>
                        <a:latin typeface="Cambria Math"/>
                        <a:ea typeface="Calibri"/>
                      </a:rPr>
                      <m:t>=128</m:t>
                    </m:r>
                  </m:oMath>
                </a14:m>
                <a:r>
                  <a:rPr lang="ru-RU" sz="4000" dirty="0">
                    <a:effectLst/>
                    <a:latin typeface="Times New Roman"/>
                    <a:ea typeface="Times New Roman"/>
                  </a:rPr>
                  <a:t> символов</a:t>
                </a:r>
                <a:endParaRPr lang="ru-RU" sz="4000" dirty="0">
                  <a:effectLst/>
                  <a:latin typeface="Times New Roman"/>
                  <a:ea typeface="Calibri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4000" i="1" dirty="0">
                    <a:effectLst/>
                    <a:latin typeface="Times New Roman"/>
                    <a:ea typeface="Calibri"/>
                  </a:rPr>
                  <a:t>Ответ</a:t>
                </a:r>
                <a:r>
                  <a:rPr lang="ru-RU" sz="4000" dirty="0">
                    <a:effectLst/>
                    <a:latin typeface="Times New Roman"/>
                    <a:ea typeface="Calibri"/>
                  </a:rPr>
                  <a:t>: </a:t>
                </a:r>
                <a:r>
                  <a:rPr lang="ru-RU" sz="4000" dirty="0" smtClean="0">
                    <a:effectLst/>
                    <a:latin typeface="Times New Roman"/>
                    <a:ea typeface="Calibri"/>
                  </a:rPr>
                  <a:t>128</a:t>
                </a:r>
                <a:r>
                  <a:rPr lang="en-US" sz="40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ru-RU" sz="4000" dirty="0" smtClean="0">
                    <a:effectLst/>
                    <a:latin typeface="Times New Roman"/>
                    <a:ea typeface="Calibri"/>
                  </a:rPr>
                  <a:t>символов</a:t>
                </a:r>
                <a:endParaRPr lang="ru-RU" sz="4000" dirty="0">
                  <a:effectLst/>
                  <a:latin typeface="Times New Roman"/>
                  <a:ea typeface="Calibri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363272" cy="6048672"/>
              </a:xfrm>
              <a:blipFill rotWithShape="1">
                <a:blip r:embed="rId2"/>
                <a:stretch>
                  <a:fillRect l="-656" r="-656" b="-4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29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363272" cy="604867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000" b="1" dirty="0" smtClean="0">
                <a:latin typeface="Times New Roman"/>
                <a:ea typeface="Calibri"/>
              </a:rPr>
              <a:t>Пример_</a:t>
            </a:r>
            <a:r>
              <a:rPr lang="en-US" sz="4000" b="1" dirty="0" smtClean="0">
                <a:latin typeface="Times New Roman"/>
                <a:ea typeface="Calibri"/>
              </a:rPr>
              <a:t>5</a:t>
            </a:r>
            <a:r>
              <a:rPr lang="ru-RU" sz="4000" b="1" dirty="0" smtClean="0">
                <a:latin typeface="Times New Roman"/>
                <a:ea typeface="Calibri"/>
              </a:rPr>
              <a:t>: </a:t>
            </a:r>
            <a:r>
              <a:rPr lang="ru-RU" sz="4000" dirty="0">
                <a:latin typeface="Times New Roman"/>
                <a:ea typeface="Calibri"/>
              </a:rPr>
              <a:t>Для передачи сообщений используется следующий алфавит: пробел и русские заглавные буквы (кроме букв Ё, Й) – всего 32 символа. Вычислите информационный объем сообщения: «НАСТУПЛЕНИЕ ВО ВТОРНИК </a:t>
            </a:r>
            <a:r>
              <a:rPr lang="ru-RU" sz="4000" dirty="0" err="1">
                <a:latin typeface="Times New Roman"/>
                <a:ea typeface="Calibri"/>
              </a:rPr>
              <a:t>ТЧК</a:t>
            </a:r>
            <a:r>
              <a:rPr lang="ru-RU" sz="4000" dirty="0">
                <a:latin typeface="Times New Roman"/>
                <a:ea typeface="Calibri"/>
              </a:rPr>
              <a:t> ЮСТАС». Считать, что частоты употребления символов равны.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3500" i="1" dirty="0">
                <a:latin typeface="Times New Roman"/>
                <a:ea typeface="Calibri"/>
              </a:rPr>
              <a:t>Решение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000" dirty="0">
                <a:latin typeface="Times New Roman"/>
                <a:ea typeface="Calibri"/>
              </a:rPr>
              <a:t>По условию, мощность алфавита </a:t>
            </a:r>
            <a:r>
              <a:rPr lang="en-US" sz="4000" b="1" i="1" dirty="0" smtClean="0">
                <a:latin typeface="Times New Roman"/>
                <a:ea typeface="Calibri"/>
              </a:rPr>
              <a:t>m</a:t>
            </a:r>
            <a:r>
              <a:rPr lang="ru-RU" sz="4000" dirty="0" smtClean="0">
                <a:latin typeface="Times New Roman"/>
                <a:ea typeface="Calibri"/>
              </a:rPr>
              <a:t> </a:t>
            </a:r>
            <a:r>
              <a:rPr lang="ru-RU" sz="4000" dirty="0">
                <a:latin typeface="Times New Roman"/>
                <a:ea typeface="Calibri"/>
              </a:rPr>
              <a:t>= 32.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000" dirty="0">
                <a:latin typeface="Times New Roman"/>
                <a:ea typeface="Calibri"/>
              </a:rPr>
              <a:t>Сообщение содержит </a:t>
            </a:r>
            <a:r>
              <a:rPr lang="ru-RU" sz="4000" b="1" i="1" dirty="0">
                <a:latin typeface="Times New Roman"/>
                <a:ea typeface="Calibri"/>
              </a:rPr>
              <a:t>n</a:t>
            </a:r>
            <a:r>
              <a:rPr lang="ru-RU" sz="4000" dirty="0">
                <a:latin typeface="Times New Roman"/>
                <a:ea typeface="Calibri"/>
              </a:rPr>
              <a:t> = 32 символа.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000" dirty="0">
                <a:latin typeface="Times New Roman"/>
                <a:ea typeface="Calibri"/>
              </a:rPr>
              <a:t>Частоты употребления символов равны, значит информационный объем сообщения можно найти по </a:t>
            </a:r>
            <a:r>
              <a:rPr lang="ru-RU" sz="4000" dirty="0" smtClean="0">
                <a:latin typeface="Times New Roman"/>
                <a:ea typeface="Calibri"/>
              </a:rPr>
              <a:t>формуле</a:t>
            </a:r>
            <a:r>
              <a:rPr lang="en-US" sz="4000" dirty="0">
                <a:latin typeface="Times New Roman"/>
                <a:ea typeface="Calibri"/>
              </a:rPr>
              <a:t>:</a:t>
            </a:r>
            <a:endParaRPr lang="ru-RU" sz="4000" dirty="0">
              <a:latin typeface="Times New Roman"/>
              <a:ea typeface="Calibri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000" dirty="0">
                <a:latin typeface="Times New Roman"/>
                <a:ea typeface="Calibri"/>
              </a:rPr>
              <a:t>		</a:t>
            </a:r>
            <a:r>
              <a:rPr lang="ru-RU" sz="4000" b="1" i="1" dirty="0">
                <a:latin typeface="Times New Roman"/>
                <a:ea typeface="Calibri"/>
              </a:rPr>
              <a:t>I=n </a:t>
            </a:r>
            <a:r>
              <a:rPr lang="ru-RU" sz="4000" b="1" i="1" dirty="0" err="1" smtClean="0">
                <a:latin typeface="Times New Roman"/>
                <a:ea typeface="Calibri"/>
              </a:rPr>
              <a:t>log</a:t>
            </a:r>
            <a:r>
              <a:rPr lang="ru-RU" sz="4000" b="1" i="1" baseline="-25000" dirty="0" err="1" smtClean="0">
                <a:latin typeface="Times New Roman"/>
                <a:ea typeface="Calibri"/>
              </a:rPr>
              <a:t>2</a:t>
            </a:r>
            <a:r>
              <a:rPr lang="ru-RU" sz="4000" b="1" i="1" dirty="0" smtClean="0">
                <a:latin typeface="Times New Roman"/>
                <a:ea typeface="Calibri"/>
              </a:rPr>
              <a:t>⁡</a:t>
            </a:r>
            <a:r>
              <a:rPr lang="en-US" sz="4000" b="1" i="1" dirty="0" smtClean="0">
                <a:latin typeface="Times New Roman"/>
                <a:ea typeface="Calibri"/>
              </a:rPr>
              <a:t>m</a:t>
            </a:r>
            <a:r>
              <a:rPr lang="ru-RU" sz="4000" dirty="0" smtClean="0">
                <a:latin typeface="Times New Roman"/>
                <a:ea typeface="Calibri"/>
              </a:rPr>
              <a:t>=</a:t>
            </a:r>
            <a:r>
              <a:rPr lang="ru-RU" sz="4000" dirty="0" err="1" smtClean="0">
                <a:latin typeface="Times New Roman"/>
                <a:ea typeface="Calibri"/>
              </a:rPr>
              <a:t>32</a:t>
            </a:r>
            <a:r>
              <a:rPr lang="ru-RU" sz="4000" dirty="0" err="1">
                <a:latin typeface="Times New Roman"/>
                <a:ea typeface="Calibri"/>
              </a:rPr>
              <a:t>∙</a:t>
            </a:r>
            <a:r>
              <a:rPr lang="ru-RU" sz="4000" dirty="0" err="1" smtClean="0">
                <a:latin typeface="Times New Roman"/>
                <a:ea typeface="Calibri"/>
              </a:rPr>
              <a:t>log</a:t>
            </a:r>
            <a:r>
              <a:rPr lang="ru-RU" sz="4000" baseline="-25000" dirty="0" err="1" smtClean="0">
                <a:latin typeface="Times New Roman"/>
                <a:ea typeface="Calibri"/>
              </a:rPr>
              <a:t>2</a:t>
            </a:r>
            <a:r>
              <a:rPr lang="ru-RU" sz="4000" dirty="0" err="1">
                <a:latin typeface="Times New Roman"/>
                <a:ea typeface="Calibri"/>
              </a:rPr>
              <a:t>⁡32</a:t>
            </a:r>
            <a:r>
              <a:rPr lang="ru-RU" sz="4000" dirty="0">
                <a:latin typeface="Times New Roman"/>
                <a:ea typeface="Calibri"/>
              </a:rPr>
              <a:t>=160 бит = 20 Б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4000" dirty="0">
                <a:latin typeface="Times New Roman"/>
                <a:ea typeface="Calibri"/>
              </a:rPr>
              <a:t>Ответ: 20 Б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31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0"/>
            <a:ext cx="8229600" cy="274042"/>
          </a:xfrm>
        </p:spPr>
        <p:txBody>
          <a:bodyPr>
            <a:noAutofit/>
          </a:bodyPr>
          <a:lstStyle/>
          <a:p>
            <a:pPr algn="r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9036496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Пример_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в 2-символьном алфавите каждый символ несет 1 бит информации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900" baseline="30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= 2, откуда x = 1 бит).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=16, то каждый символ несет 4 бита информации, т.к. 2</a:t>
            </a:r>
            <a:r>
              <a:rPr lang="ru-RU" sz="1900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= 16.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=32, то один символ несет 5 бит информации.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=64, один символ «весит» 6 бит и т.д.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! Алфавит из 256 символов используется для представления текстов в компьютере. В этом алфавите можно поместить практически все необходимые символы: латинские и русские буквы, цифры, знаки арифметических операций, скобки, знаки препинания, знаки псевдографики. </a:t>
            </a:r>
          </a:p>
          <a:p>
            <a:pPr marL="0" indent="446088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Поскольку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256=2</a:t>
            </a:r>
            <a:r>
              <a:rPr lang="ru-RU" sz="1900" b="1" baseline="30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один символ этого алфавита «весит» </a:t>
            </a:r>
            <a:r>
              <a:rPr lang="ru-RU" sz="1900" b="1" i="1" dirty="0" smtClean="0">
                <a:latin typeface="Times New Roman" pitchFamily="18" charset="0"/>
                <a:cs typeface="Times New Roman" pitchFamily="18" charset="0"/>
              </a:rPr>
              <a:t>8 бит.</a:t>
            </a:r>
            <a:endParaRPr lang="en-US" sz="19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6088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Компьютерные текстовые редакторы работают с алфавитом мощности 256 символов. Поскольку в настоящее время при подготовке книг используются текстовые редакторы, легко посчитать объем информации в тексте. </a:t>
            </a:r>
          </a:p>
          <a:p>
            <a:pPr marL="0" indent="446088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Если один символ алфавита несет 1 байт информации, то надо просто сосчитать число символов, полученное значение даст информационный объем текста в байтах.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Клод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Элвуд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Шеннон </a:t>
            </a:r>
            <a:endParaRPr lang="ru-RU" sz="4000" dirty="0" smtClean="0"/>
          </a:p>
        </p:txBody>
      </p:sp>
      <p:pic>
        <p:nvPicPr>
          <p:cNvPr id="9219" name="Picture 11" descr="220px-Shann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722" y="836713"/>
            <a:ext cx="3136900" cy="3960440"/>
          </a:xfrm>
        </p:spPr>
      </p:pic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3972182" y="1124744"/>
            <a:ext cx="506431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800" b="0" dirty="0">
                <a:latin typeface="Times New Roman" pitchFamily="18" charset="0"/>
                <a:cs typeface="Times New Roman" pitchFamily="18" charset="0"/>
              </a:rPr>
              <a:t>Из статьи "Математическая теория связи»:</a:t>
            </a:r>
          </a:p>
          <a:p>
            <a:pPr eaLnBrk="1" hangingPunct="1"/>
            <a:r>
              <a:rPr lang="ru-RU" sz="2800" b="0" dirty="0">
                <a:latin typeface="Times New Roman" pitchFamily="18" charset="0"/>
                <a:cs typeface="Times New Roman" pitchFamily="18" charset="0"/>
              </a:rPr>
              <a:t>Одна из задач теории информации - поиск наиболее экономных методов кодирования, позволяющих передать необходимую информацию с помощью минимального количества символов.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4839106"/>
            <a:ext cx="3972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Клод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Элвуд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Шеннон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1916-2001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Основатель теории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информации,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применяемой 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современных высокотехнологических системах связи</a:t>
            </a:r>
          </a:p>
        </p:txBody>
      </p:sp>
    </p:spTree>
    <p:extLst>
      <p:ext uri="{BB962C8B-B14F-4D97-AF65-F5344CB8AC3E}">
        <p14:creationId xmlns:p14="http://schemas.microsoft.com/office/powerpoint/2010/main" val="10615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857108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К. Шеннон, используя подход Р. Хартли, обратил внимание на то, что при передаче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словесных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сообщений вероятность использования различных букв алфавитов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естественных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языков не одинакова: некоторые буквы используются часто, другие – редко. </a:t>
            </a: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своих работах 1948-1949 годов К.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Шеннон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определил 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количество информации через энтропию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величину,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известную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термодинамике и статистической физике как мера </a:t>
            </a:r>
            <a:r>
              <a:rPr lang="ru-RU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разупорядоченности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системы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а за единицу количества информации принял то,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что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впоследствии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назвали битом (</a:t>
            </a:r>
            <a:r>
              <a:rPr lang="ru-RU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Энтропия  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 это минимум среднего количества бит, </a:t>
            </a:r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которое нужно 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передавать по каналу связи о текущем значении данной </a:t>
            </a:r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системы..</a:t>
            </a:r>
            <a:endParaRPr lang="ru-RU" sz="1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Если </a:t>
            </a:r>
            <a:r>
              <a:rPr lang="ru-RU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некоторая физическая система, которая может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принимать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 одинаковой частотой 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различных состояний </a:t>
            </a:r>
            <a:r>
              <a:rPr lang="ru-RU" sz="1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 </a:t>
            </a:r>
            <a:r>
              <a:rPr lang="ru-RU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то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ее энтропия вычисляется как:</a:t>
            </a:r>
            <a:endParaRPr lang="ru-RU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ru-RU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og</a:t>
            </a:r>
            <a:r>
              <a:rPr lang="ru-RU" sz="24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1458" y="4658011"/>
            <a:ext cx="849694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b="1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Замечание 1.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Если система может находиться только в одном состоянии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то её </a:t>
            </a:r>
            <a:endParaRPr 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энтропия равна 0, так как её состояние </a:t>
            </a:r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предопределено. </a:t>
            </a:r>
            <a:endParaRPr lang="en-US" sz="1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b="1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Замечание </a:t>
            </a:r>
            <a:r>
              <a:rPr lang="ru-RU" sz="1600" b="1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 оценке энтропии используется логарифм по основанию два. Это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означает, что за единицу измерения степени неопределенности принимается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неопределенность, содержащаяся в опыте, имеющем два равновероятных исхода, как при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подбрасывания монеты. </a:t>
            </a:r>
            <a:r>
              <a:rPr lang="ru-RU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Такая </a:t>
            </a:r>
            <a:r>
              <a:rPr lang="ru-RU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единица измерения неопределенности принято называть бит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i="1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116632"/>
            <a:ext cx="9438866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Шеннон учитывал, что в окружающем мире при наступлении некоторого события, его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результаты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могут возникать с разной частотой, поэтому использовал понятия теории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вероятности: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случайное событие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вероятность события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1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Если обозначать события заглавными буквами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 .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д, то количественная мера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возможности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наступления некоторого события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называется его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вероятностью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Вероятность наступления события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обозначается как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определяется как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отношение количества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наступления события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опыте к общему числу возможных исходов.  </a:t>
            </a:r>
            <a:endParaRPr lang="ru-RU" sz="1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Достоверное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событие – событие, которое обязательно наступит, его вероятность 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равна 1. Достоверное событие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информации не несет.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Невозможным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называют событие, которое никогда не произойдёт и его вероятность 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равна 0.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Чем более возможно наступление случайного события, тем больше его вероятность: 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более возможно чем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ru-RU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ru-RU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Для события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вероятность ее  наступления 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колеблется в диапазоне 0 &lt; </a:t>
            </a:r>
            <a:r>
              <a:rPr lang="ru-RU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&lt; 1.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События </a:t>
            </a:r>
            <a:r>
              <a:rPr lang="ru-RU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ru-RU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образуют 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полную группу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если в результате опыта обязательно 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наступит хотя бы одно из них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 этом сумма их вероятностей </a:t>
            </a:r>
            <a:r>
              <a:rPr lang="ru-RU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1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ru-RU" sz="1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1. </a:t>
            </a:r>
            <a:endParaRPr lang="ru-RU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endParaRPr lang="ru-RU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 Качественную 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связь между вероятностью события и количеством информации в сообщении об </a:t>
            </a:r>
            <a:endParaRPr lang="ru-RU" sz="1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этом 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событии можно выразить следующим образом: чем меньше вероятность некоторого </a:t>
            </a:r>
            <a:endParaRPr lang="ru-RU" sz="1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события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тем </a:t>
            </a:r>
            <a:r>
              <a:rPr 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больше </a:t>
            </a:r>
            <a:r>
              <a:rPr 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информации содержит сообщение об этом событии.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endParaRPr lang="ru-RU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«Информация есть информация, а не материя и не энергия».</a:t>
            </a:r>
          </a:p>
          <a:p>
            <a:pPr marL="0" indent="0" algn="just">
              <a:buNone/>
            </a:pPr>
            <a:r>
              <a:rPr lang="ru-RU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Но́рберт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Ви́нер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американский математик, один из основоположников кибернетики и теории искусственного </a:t>
            </a:r>
            <a:r>
              <a:rPr lang="ru-RU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интеллекта.</a:t>
            </a:r>
          </a:p>
          <a:p>
            <a:pPr marL="0" indent="0" algn="just">
              <a:buNone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Из этого определения следует лишь один вывод: по своей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значимости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понятие информации не уступает таким основным физическим понятиям, как материя или энергия.</a:t>
            </a:r>
            <a:endParaRPr lang="ru-RU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8750" y="439738"/>
            <a:ext cx="88852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 месте каждого символа в сообщении может стоять любой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символ алфавита  </a:t>
            </a:r>
            <a:r>
              <a:rPr lang="ru-RU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информации, приходящееся на один 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символ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сообщения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равно среднему значению информации по всем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символам алфавита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Общее </a:t>
            </a:r>
            <a:r>
              <a:rPr lang="ru-RU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количество информации,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содержащееся в сообщении из 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символов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равно: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вероятность появления 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-ого символа в любой позиции передаваемого сообщения, состоящего из </a:t>
            </a:r>
            <a:r>
              <a:rPr lang="ru-RU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символов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319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11489"/>
              </p:ext>
            </p:extLst>
          </p:nvPr>
        </p:nvGraphicFramePr>
        <p:xfrm>
          <a:off x="3437731" y="2420888"/>
          <a:ext cx="23272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Формула" r:id="rId3" imgW="1701720" imgH="583920" progId="Equation.3">
                  <p:embed/>
                </p:oleObj>
              </mc:Choice>
              <mc:Fallback>
                <p:oleObj name="Формула" r:id="rId3" imgW="17017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731" y="2420888"/>
                        <a:ext cx="2327275" cy="79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0669" y="3789040"/>
            <a:ext cx="8661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все символы алфавита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появляются с равной вероятностью, то  учитывая, что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формула Шеннона в случае, когда все символы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алфавита равновероятны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переходит в формулу Хартли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Вывод.  К</a:t>
            </a: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Шеннон обобщил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ситуацию </a:t>
            </a: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 случай, когда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количество информации </a:t>
            </a: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зависит не только от n, но и от вероятностей выбора того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или иного </a:t>
            </a: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сообщения или получения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сигнала </a:t>
            </a:r>
            <a:endParaRPr lang="ru-RU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19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1665"/>
              </p:ext>
            </p:extLst>
          </p:nvPr>
        </p:nvGraphicFramePr>
        <p:xfrm>
          <a:off x="3631913" y="4077072"/>
          <a:ext cx="1938912" cy="72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Формула" r:id="rId5" imgW="1549080" imgH="583920" progId="Equation.3">
                  <p:embed/>
                </p:oleObj>
              </mc:Choice>
              <mc:Fallback>
                <p:oleObj name="Формула" r:id="rId5" imgW="1549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913" y="4077072"/>
                        <a:ext cx="1938912" cy="727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9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12924"/>
              </p:ext>
            </p:extLst>
          </p:nvPr>
        </p:nvGraphicFramePr>
        <p:xfrm>
          <a:off x="2411760" y="5301208"/>
          <a:ext cx="6217518" cy="67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Формула" r:id="rId7" imgW="5321160" imgH="583920" progId="Equation.3">
                  <p:embed/>
                </p:oleObj>
              </mc:Choice>
              <mc:Fallback>
                <p:oleObj name="Формула" r:id="rId7" imgW="53211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301208"/>
                        <a:ext cx="6217518" cy="679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64463"/>
              </p:ext>
            </p:extLst>
          </p:nvPr>
        </p:nvGraphicFramePr>
        <p:xfrm>
          <a:off x="3340602" y="1340768"/>
          <a:ext cx="2056898" cy="72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Формула" r:id="rId9" imgW="1206360" imgH="431640" progId="Equation.3">
                  <p:embed/>
                </p:oleObj>
              </mc:Choice>
              <mc:Fallback>
                <p:oleObj name="Формула" r:id="rId9" imgW="1206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602" y="1340768"/>
                        <a:ext cx="2056898" cy="729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4624"/>
            <a:ext cx="8784976" cy="66967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72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Пример_7</a:t>
            </a:r>
            <a:r>
              <a:rPr lang="ru-RU" sz="7200" dirty="0" smtClean="0">
                <a:latin typeface="Times New Roman" pitchFamily="18" charset="0"/>
                <a:ea typeface="Calibri"/>
                <a:cs typeface="Times New Roman" pitchFamily="18" charset="0"/>
              </a:rPr>
              <a:t>. Некоторый </a:t>
            </a:r>
            <a:r>
              <a:rPr lang="ru-RU" sz="7200" dirty="0">
                <a:latin typeface="Times New Roman" pitchFamily="18" charset="0"/>
                <a:ea typeface="Calibri"/>
                <a:cs typeface="Times New Roman" pitchFamily="18" charset="0"/>
              </a:rPr>
              <a:t>текст состоит из 4-х символов «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1-го символа «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2-х символов «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2-х символов «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1-го символа «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», 4-х символов «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 и 2-х символов «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». Каков информационный объем текста? Какова информационная энтропия символа используемого в тексте алфавита?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7200" b="1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Решение</a:t>
            </a:r>
            <a:endParaRPr lang="ru-RU" sz="7200" b="1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Текст состоит из </a:t>
            </a:r>
            <a:r>
              <a:rPr lang="en-US" sz="7200" b="1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n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= 4 + 1 + 2 + 2 + 1 + 4 + 2 = </a:t>
            </a:r>
            <a:r>
              <a:rPr lang="ru-RU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16 символов.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В тексте используется алфавит мощности </a:t>
            </a:r>
            <a:r>
              <a:rPr lang="en-US" sz="7200" b="1" i="1" dirty="0">
                <a:latin typeface="Times New Roman" pitchFamily="18" charset="0"/>
                <a:ea typeface="Calibri"/>
                <a:cs typeface="Times New Roman" pitchFamily="18" charset="0"/>
              </a:rPr>
              <a:t>m</a:t>
            </a:r>
            <a:r>
              <a:rPr lang="ru-RU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= 7, состоящий из символов: 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Частоты употребления символов различны (так, например, символ «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 встречается в тексте гораздо чаще символа «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ru-RU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»)</a:t>
            </a:r>
            <a:r>
              <a:rPr lang="ru-RU" sz="72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Найдем </a:t>
            </a: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частоты употребления символов как отношение количества употреблений символа в тексте к длине текста.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7200" i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en-US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4/16 = 1/4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;</a:t>
            </a:r>
            <a:r>
              <a:rPr lang="en-US" sz="72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72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       f</a:t>
            </a:r>
            <a:r>
              <a:rPr lang="en-US" sz="7200" dirty="0" smtClean="0"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en-US" sz="7200" dirty="0">
                <a:latin typeface="Times New Roman" pitchFamily="18" charset="0"/>
                <a:ea typeface="Calibri"/>
                <a:cs typeface="Times New Roman" pitchFamily="18" charset="0"/>
              </a:rPr>
              <a:t>) = 1/16;</a:t>
            </a:r>
            <a:endParaRPr lang="ru-RU" sz="7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7200" i="1" dirty="0"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en-US" sz="7200" dirty="0">
                <a:latin typeface="Times New Roman" pitchFamily="18" charset="0"/>
                <a:ea typeface="Calibri"/>
                <a:cs typeface="Times New Roman" pitchFamily="18" charset="0"/>
              </a:rPr>
              <a:t>) = 2/16 = </a:t>
            </a:r>
            <a:r>
              <a:rPr lang="en-US" sz="7200" dirty="0" smtClean="0">
                <a:latin typeface="Times New Roman" pitchFamily="18" charset="0"/>
                <a:ea typeface="Calibri"/>
                <a:cs typeface="Times New Roman" pitchFamily="18" charset="0"/>
              </a:rPr>
              <a:t>1/8;       </a:t>
            </a:r>
            <a:r>
              <a:rPr lang="en-US" sz="72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7200" dirty="0">
                <a:latin typeface="Times New Roman" pitchFamily="18" charset="0"/>
                <a:ea typeface="Calibri"/>
                <a:cs typeface="Times New Roman" pitchFamily="18" charset="0"/>
              </a:rPr>
              <a:t>) = 2/16 = 1/8;</a:t>
            </a:r>
            <a:endParaRPr lang="ru-RU" sz="7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		</a:t>
            </a:r>
            <a:r>
              <a:rPr lang="en-US" sz="72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1/16;                </a:t>
            </a:r>
            <a:r>
              <a:rPr lang="en-US" sz="72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7200" i="1" dirty="0"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>
                <a:latin typeface="Times New Roman" pitchFamily="18" charset="0"/>
                <a:ea typeface="Calibri"/>
                <a:cs typeface="Times New Roman" pitchFamily="18" charset="0"/>
              </a:rPr>
              <a:t>) = 4/16 = 1/4;</a:t>
            </a:r>
            <a:endParaRPr lang="ru-RU" sz="7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72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                                f</a:t>
            </a:r>
            <a:r>
              <a:rPr lang="en-US" sz="7200" dirty="0" smtClean="0"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en-US" sz="7200" dirty="0">
                <a:latin typeface="Times New Roman" pitchFamily="18" charset="0"/>
                <a:ea typeface="Calibri"/>
                <a:cs typeface="Times New Roman" pitchFamily="18" charset="0"/>
              </a:rPr>
              <a:t>) = 2/16 = 1/8.</a:t>
            </a:r>
            <a:endParaRPr lang="ru-RU" sz="7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Заметим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что </a:t>
            </a:r>
            <a:r>
              <a:rPr lang="en-US" sz="72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</a:t>
            </a:r>
            <a:r>
              <a:rPr lang="en-US" sz="72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  <a:r>
              <a:rPr lang="en-US" sz="72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B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</a:t>
            </a:r>
            <a:r>
              <a:rPr lang="en-US" sz="72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  <a:r>
              <a:rPr lang="en-US" sz="72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</a:t>
            </a:r>
            <a:r>
              <a:rPr lang="en-US" sz="72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 = </a:t>
            </a:r>
            <a:r>
              <a:rPr lang="en-US" sz="7200" i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en-US" sz="72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G</a:t>
            </a:r>
            <a:r>
              <a:rPr lang="en-US" sz="7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).</a:t>
            </a:r>
            <a:endParaRPr lang="ru-RU" sz="7200" dirty="0" smtClean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26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0"/>
                <a:ext cx="8229600" cy="674136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Далее решать задачу можно двумя способами.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1-й способ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Зная частоты символов, найдем информационную энтропию символа по формуле </a:t>
                </a:r>
                <a14:m>
                  <m:oMath xmlns:m="http://schemas.openxmlformats.org/officeDocument/2006/math">
                    <m:r>
                      <a:rPr lang="ru-RU" sz="1400" b="1" i="1">
                        <a:latin typeface="Cambria Math"/>
                      </a:rPr>
                      <m:t>𝑯</m:t>
                    </m:r>
                    <m:r>
                      <a:rPr lang="ru-RU" sz="1400" i="1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400" i="1">
                            <a:latin typeface="Cambria Math"/>
                          </a:rPr>
                          <m:t>𝑥</m:t>
                        </m:r>
                        <m:r>
                          <a:rPr lang="ru-RU" sz="1400" i="1">
                            <a:latin typeface="Cambria Math"/>
                          </a:rPr>
                          <m:t>∈</m:t>
                        </m:r>
                        <m:r>
                          <a:rPr lang="ru-RU" sz="1400" b="1" i="1">
                            <a:latin typeface="Cambria Math"/>
                          </a:rPr>
                          <m:t>А</m:t>
                        </m:r>
                      </m:sub>
                      <m:sup/>
                      <m:e>
                        <m:r>
                          <a:rPr lang="ru-RU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ru-RU" sz="14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ru-RU" sz="1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𝐻</m:t>
                    </m:r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=−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2∙1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/>
                                <a:ea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−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2∙1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16</m:t>
                        </m:r>
                      </m:den>
                    </m:f>
                    <m:func>
                      <m:func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/>
                                <a:ea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16</m:t>
                            </m:r>
                          </m:den>
                        </m:f>
                      </m:e>
                    </m:func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−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3∙1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/>
                                <a:ea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ru-RU" sz="1400" i="1">
                                <a:effectLst/>
                                <a:latin typeface="Cambria Math"/>
                                <a:ea typeface="Calibri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=1+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1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2</m:t>
                        </m:r>
                      </m:den>
                    </m:f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+</m:t>
                    </m:r>
                    <m:f>
                      <m:fPr>
                        <m:ctrlP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9</m:t>
                        </m:r>
                      </m:num>
                      <m:den>
                        <m:r>
                          <a:rPr lang="ru-RU" sz="1400" i="1">
                            <a:effectLst/>
                            <a:latin typeface="Cambria Math"/>
                            <a:ea typeface="Calibri"/>
                          </a:rPr>
                          <m:t>8</m:t>
                        </m:r>
                      </m:den>
                    </m:f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</m:t>
                    </m:r>
                    <m:r>
                      <a:rPr lang="ru-RU" sz="1400" i="1">
                        <a:effectLst/>
                        <a:latin typeface="Cambria Math"/>
                        <a:ea typeface="Times New Roman"/>
                      </a:rPr>
                      <m:t>2,625</m:t>
                    </m:r>
                  </m:oMath>
                </a14:m>
                <a:r>
                  <a:rPr lang="ru-RU" sz="1400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 (бит)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Общий объем текста можно определить по формуле </a:t>
                </a:r>
                <a:endParaRPr lang="ru-RU" sz="1400" i="1" dirty="0" smtClean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𝑰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=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𝒏𝑯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=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𝟏𝟔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∙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𝟐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,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𝟔𝟐𝟓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=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𝟒𝟐</m:t>
                    </m:r>
                  </m:oMath>
                </a14:m>
                <a:r>
                  <a:rPr lang="ru-RU" sz="1600" b="1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 (бит) = 5,25 Б</a:t>
                </a:r>
                <a:endParaRPr lang="ru-RU" sz="1600" b="1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2-й способ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Зная частоты употребления символов, по формуле </a:t>
                </a:r>
                <a:r>
                  <a:rPr lang="ru-RU" sz="1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1400" i="1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u-RU" sz="1400" i="1">
                            <a:latin typeface="Cambria Math"/>
                          </a:rPr>
                          <m:t>𝑓</m:t>
                        </m:r>
                        <m:r>
                          <a:rPr lang="ru-RU" sz="1400" i="1">
                            <a:latin typeface="Cambria Math"/>
                          </a:rPr>
                          <m:t>(</m:t>
                        </m:r>
                        <m:r>
                          <a:rPr lang="ru-RU" sz="1400" i="1">
                            <a:latin typeface="Cambria Math"/>
                          </a:rPr>
                          <m:t>𝑥</m:t>
                        </m:r>
                        <m:r>
                          <a:rPr lang="ru-RU" sz="1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sz="1400" dirty="0" smtClean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найдем их информационные объемы</a:t>
                </a:r>
                <a:r>
                  <a:rPr lang="ru-RU" sz="1400" dirty="0" smtClean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:</a:t>
                </a:r>
                <a:r>
                  <a:rPr lang="ru-RU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		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A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F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2 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бит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;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		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B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E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4 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бит</a:t>
                </a: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;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		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C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D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</a:t>
                </a:r>
                <a:r>
                  <a:rPr lang="en-US" sz="1400" i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i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(</a:t>
                </a:r>
                <a:r>
                  <a:rPr lang="en-US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G</a:t>
                </a: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) = 3 бит.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Для каждого символа зная количество его использований в тексте и информационный объем, можем найти информационный объем всего текста: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𝐼</m:t>
                    </m:r>
                    <m:r>
                      <a:rPr lang="ru-RU" sz="1400" i="1">
                        <a:effectLst/>
                        <a:latin typeface="Cambria Math"/>
                        <a:ea typeface="Calibri"/>
                      </a:rPr>
                      <m:t>=2∙4∙2+2∙1∙4+3∙2∙3=42</m:t>
                    </m:r>
                  </m:oMath>
                </a14:m>
                <a:r>
                  <a:rPr lang="ru-RU" sz="1400" i="1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 </a:t>
                </a:r>
                <a:r>
                  <a:rPr lang="ru-RU" sz="1400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(бит) = 5,25 Б</a:t>
                </a:r>
                <a:endParaRPr lang="ru-RU" sz="1400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400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Зная количество символов в тексте, можем найти </a:t>
                </a:r>
                <a:r>
                  <a:rPr lang="ru-RU" sz="1400" b="1" dirty="0">
                    <a:effectLst/>
                    <a:latin typeface="Times New Roman" pitchFamily="18" charset="0"/>
                    <a:ea typeface="Calibri"/>
                    <a:cs typeface="Times New Roman" pitchFamily="18" charset="0"/>
                  </a:rPr>
                  <a:t>энтропию символа: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𝑯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=</m:t>
                    </m:r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600" b="1" i="1">
                            <a:effectLst/>
                            <a:latin typeface="Cambria Math"/>
                            <a:ea typeface="Calibri"/>
                          </a:rPr>
                          <m:t>𝑰</m:t>
                        </m:r>
                      </m:num>
                      <m:den>
                        <m:r>
                          <a:rPr lang="ru-RU" sz="1600" b="1" i="1">
                            <a:effectLst/>
                            <a:latin typeface="Cambria Math"/>
                            <a:ea typeface="Calibri"/>
                          </a:rPr>
                          <m:t>𝒏</m:t>
                        </m:r>
                      </m:den>
                    </m:f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=</m:t>
                    </m:r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ru-RU" sz="1600" b="1" i="1">
                            <a:effectLst/>
                            <a:latin typeface="Cambria Math"/>
                            <a:ea typeface="Calibri"/>
                          </a:rPr>
                          <m:t>𝟒𝟐</m:t>
                        </m:r>
                      </m:num>
                      <m:den>
                        <m:r>
                          <a:rPr lang="ru-RU" sz="1600" b="1" i="1">
                            <a:effectLst/>
                            <a:latin typeface="Cambria Math"/>
                            <a:ea typeface="Calibri"/>
                          </a:rPr>
                          <m:t>𝟏𝟔</m:t>
                        </m:r>
                      </m:den>
                    </m:f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=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𝟐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,</m:t>
                    </m:r>
                    <m:r>
                      <a:rPr lang="ru-RU" sz="1600" b="1" i="1">
                        <a:effectLst/>
                        <a:latin typeface="Cambria Math"/>
                        <a:ea typeface="Calibri"/>
                      </a:rPr>
                      <m:t>𝟔𝟐𝟓</m:t>
                    </m:r>
                  </m:oMath>
                </a14:m>
                <a:r>
                  <a:rPr lang="ru-RU" sz="1600" b="1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 (бит)</a:t>
                </a:r>
                <a:endParaRPr lang="ru-RU" sz="1600" b="1" dirty="0">
                  <a:effectLst/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1400" i="1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Ответ</a:t>
                </a:r>
                <a:r>
                  <a:rPr lang="ru-RU" sz="14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: 42 бит; 2,625 бит</a:t>
                </a:r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0"/>
                <a:ext cx="8229600" cy="6741368"/>
              </a:xfrm>
              <a:blipFill rotWithShape="1">
                <a:blip r:embed="rId2"/>
                <a:stretch>
                  <a:fillRect l="-148" r="-222" b="-15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7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0095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Следует подчеркнуть, что первые результаты, связанные с измерением количества информации и оказавшиеся очень полезными при решении ряда практических задач, были получены Р. Хартли.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Однако предложенная им мера степени неопределенности, в то же время, часто оказывается мало пригодной, так как она совершенно не учитывает различие между имеющимися исходами эксперимента: ведь почти невероятному исходу придается такое же значение, как и очень правдоподобному.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К. Шеннон устранил этот недостаток, предложив учитывать вероятностный характер рассматриваемых процессов и введя понятие энтропии в теорию информации. При таком подходе в качестве меры неопределенности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всего эксперимента  принимается среднее значение неопределенности отдельных исходов. Этот результат, оказавшийся весьма продуктивным для многих приложений, связанных, прежде всего, с передачей сообщений по линиям связи, однако, также не может претендовать на универсальность. Ведь полученная мера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зависит лишь от вероятностей различных исходов опыта, но не учитывает «природу» этих исходов, другими словами, являются ли они в некотором смысле «близкими» или «далекими» друг от друга.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Autofit/>
          </a:bodyPr>
          <a:lstStyle/>
          <a:p>
            <a:pPr algn="r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Единицы измерения информации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любой системе единиц измерения существуют основные единицы и производные от них.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Бит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единица измерения информации в двоичной системе счисления.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Байт</a:t>
            </a:r>
            <a:r>
              <a:rPr lang="ru-RU" dirty="0" smtClean="0"/>
              <a:t>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запоминающих устройствах - наименьшая адресуемая единица данных в памяти ЭВМ обрабатываемая как единое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целое)</a:t>
            </a:r>
            <a:r>
              <a:rPr lang="ru-RU" dirty="0"/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 бит – позволяет хранить 1 символ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измерения больших объемов информации используются производные от байта единицы:</a:t>
            </a: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1 Килобайт (Кбайт) = 1024 байт =2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10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 байт  (примерно 10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3 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байт);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1 Мегабайт (Мбайт) = 1024 Кбайт = 2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20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 байт (примерно 10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6 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байт);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1 Гигабайт (Гбайт) = 1024 Мбайт = 2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30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 байт (примерно 10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9 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байт);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1 Терабайт (Тбайт) = 1024 Гбайт = 2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40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 байт (примерно 10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12 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байт);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1 Петабайт (Пбайт) = 1024 Тбайт = 2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50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 байт (примерно 10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15 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байт);</a:t>
            </a:r>
            <a:endParaRPr lang="ru-RU" dirty="0" smtClean="0">
              <a:effectLst/>
              <a:latin typeface="Times New Roman"/>
              <a:ea typeface="Times New Roman"/>
            </a:endParaRPr>
          </a:p>
          <a:p>
            <a:pPr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1 Экзабайт (Эбайт) =1024 Пбайт = 2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60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 байт (примерно 10</a:t>
            </a:r>
            <a:r>
              <a:rPr lang="ru-RU" baseline="30000" dirty="0" smtClean="0">
                <a:effectLst/>
                <a:latin typeface="Times New Roman"/>
                <a:ea typeface="Times New Roman"/>
                <a:cs typeface="Arial"/>
              </a:rPr>
              <a:t>18 </a:t>
            </a:r>
            <a:r>
              <a:rPr lang="ru-RU" dirty="0" smtClean="0">
                <a:effectLst/>
                <a:latin typeface="Times New Roman"/>
                <a:ea typeface="Times New Roman"/>
                <a:cs typeface="Arial"/>
              </a:rPr>
              <a:t>байт).</a:t>
            </a:r>
            <a:endParaRPr lang="ru-RU" dirty="0" smtClean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61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196976" y="3284984"/>
            <a:ext cx="607218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2000" dirty="0" smtClean="0">
                <a:latin typeface="Verdana" pitchFamily="34" charset="0"/>
              </a:rPr>
              <a:t>5 </a:t>
            </a:r>
            <a:r>
              <a:rPr lang="ru-RU" sz="2000" dirty="0">
                <a:latin typeface="Verdana" pitchFamily="34" charset="0"/>
              </a:rPr>
              <a:t>байт = 5 х 8 бит = 40 бит;</a:t>
            </a:r>
          </a:p>
          <a:p>
            <a:pPr eaLnBrk="1" hangingPunct="1">
              <a:lnSpc>
                <a:spcPct val="150000"/>
              </a:lnSpc>
            </a:pPr>
            <a:r>
              <a:rPr lang="ru-RU" sz="2000" dirty="0">
                <a:latin typeface="Verdana" pitchFamily="34" charset="0"/>
              </a:rPr>
              <a:t>24 бита = 24 : 8 байта = 3 байта;</a:t>
            </a:r>
          </a:p>
          <a:p>
            <a:pPr eaLnBrk="1" hangingPunct="1">
              <a:lnSpc>
                <a:spcPct val="150000"/>
              </a:lnSpc>
            </a:pPr>
            <a:r>
              <a:rPr lang="ru-RU" sz="2000" dirty="0">
                <a:latin typeface="Verdana" pitchFamily="34" charset="0"/>
              </a:rPr>
              <a:t>4 Кбайт = 4 х 1024 байт = 4096 байт;</a:t>
            </a:r>
          </a:p>
          <a:p>
            <a:pPr eaLnBrk="1" hangingPunct="1">
              <a:lnSpc>
                <a:spcPct val="150000"/>
              </a:lnSpc>
            </a:pPr>
            <a:r>
              <a:rPr lang="ru-RU" sz="2000" dirty="0">
                <a:latin typeface="Verdana" pitchFamily="34" charset="0"/>
              </a:rPr>
              <a:t>16384 бита = 16384 : 8 байт = 2048 байт;</a:t>
            </a:r>
          </a:p>
          <a:p>
            <a:pPr eaLnBrk="1" hangingPunct="1">
              <a:lnSpc>
                <a:spcPct val="150000"/>
              </a:lnSpc>
            </a:pPr>
            <a:r>
              <a:rPr lang="ru-RU" sz="2000" dirty="0">
                <a:latin typeface="Verdana" pitchFamily="34" charset="0"/>
              </a:rPr>
              <a:t>2048 байт=2048 : 1024 </a:t>
            </a:r>
            <a:r>
              <a:rPr lang="ru-RU" sz="2000" dirty="0" err="1">
                <a:latin typeface="Verdana" pitchFamily="34" charset="0"/>
              </a:rPr>
              <a:t>Кбайта</a:t>
            </a:r>
            <a:r>
              <a:rPr lang="ru-RU" sz="2000" dirty="0">
                <a:latin typeface="Verdana" pitchFamily="34" charset="0"/>
              </a:rPr>
              <a:t> = 2 </a:t>
            </a:r>
            <a:r>
              <a:rPr lang="ru-RU" sz="2000" dirty="0" err="1">
                <a:latin typeface="Verdana" pitchFamily="34" charset="0"/>
              </a:rPr>
              <a:t>Кбайта</a:t>
            </a:r>
            <a:r>
              <a:rPr lang="ru-RU" sz="2000" dirty="0">
                <a:latin typeface="Verdana" pitchFamily="34" charset="0"/>
              </a:rPr>
              <a:t>.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428625" y="285750"/>
            <a:ext cx="81835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ru-RU" b="1" dirty="0">
                <a:latin typeface="Times New Roman" pitchFamily="18" charset="0"/>
                <a:cs typeface="Times New Roman" pitchFamily="18" charset="0"/>
              </a:rPr>
              <a:t>Перевод единиц измерения информации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ru-RU" sz="900"/>
              <a:t> </a:t>
            </a:r>
            <a:endParaRPr lang="ru-RU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071688" y="2571750"/>
            <a:ext cx="550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Примеры перевода единиц: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285750" y="1500188"/>
            <a:ext cx="74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002060"/>
                </a:solidFill>
                <a:latin typeface="Verdana" pitchFamily="34" charset="0"/>
              </a:rPr>
              <a:t>Бит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357313" y="1500188"/>
            <a:ext cx="930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002060"/>
                </a:solidFill>
                <a:latin typeface="Verdana" pitchFamily="34" charset="0"/>
              </a:rPr>
              <a:t>Байт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786063" y="1500188"/>
            <a:ext cx="1120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002060"/>
                </a:solidFill>
                <a:latin typeface="Verdana" pitchFamily="34" charset="0"/>
              </a:rPr>
              <a:t>Кбайт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4500563" y="150018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002060"/>
                </a:solidFill>
                <a:latin typeface="Verdana" pitchFamily="34" charset="0"/>
              </a:rPr>
              <a:t>Мбайт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6132513" y="1500188"/>
            <a:ext cx="1082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002060"/>
                </a:solidFill>
                <a:latin typeface="Verdana" pitchFamily="34" charset="0"/>
              </a:rPr>
              <a:t>Гбайт</a:t>
            </a: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7689850" y="1500188"/>
            <a:ext cx="1096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002060"/>
                </a:solidFill>
                <a:latin typeface="Verdana" pitchFamily="34" charset="0"/>
              </a:rPr>
              <a:t>Тбайт</a:t>
            </a:r>
          </a:p>
        </p:txBody>
      </p:sp>
      <p:grpSp>
        <p:nvGrpSpPr>
          <p:cNvPr id="2" name="Группа 49"/>
          <p:cNvGrpSpPr>
            <a:grpSpLocks/>
          </p:cNvGrpSpPr>
          <p:nvPr/>
        </p:nvGrpSpPr>
        <p:grpSpPr bwMode="auto">
          <a:xfrm>
            <a:off x="2071688" y="1285875"/>
            <a:ext cx="857250" cy="950913"/>
            <a:chOff x="2857429" y="2071662"/>
            <a:chExt cx="857298" cy="950723"/>
          </a:xfrm>
        </p:grpSpPr>
        <p:sp>
          <p:nvSpPr>
            <p:cNvPr id="9251" name="TextBox 25"/>
            <p:cNvSpPr txBox="1">
              <a:spLocks noChangeArrowheads="1"/>
            </p:cNvSpPr>
            <p:nvPr/>
          </p:nvSpPr>
          <p:spPr bwMode="auto">
            <a:xfrm>
              <a:off x="2857429" y="2071662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:1024</a:t>
              </a:r>
            </a:p>
          </p:txBody>
        </p:sp>
        <p:sp>
          <p:nvSpPr>
            <p:cNvPr id="28" name="Стрелка вправо 27"/>
            <p:cNvSpPr/>
            <p:nvPr/>
          </p:nvSpPr>
          <p:spPr>
            <a:xfrm flipV="1">
              <a:off x="3125731" y="2428779"/>
              <a:ext cx="517554" cy="120626"/>
            </a:xfrm>
            <a:prstGeom prst="rightArrow">
              <a:avLst/>
            </a:prstGeom>
            <a:solidFill>
              <a:srgbClr val="C00000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Стрелка влево 28"/>
            <p:cNvSpPr/>
            <p:nvPr/>
          </p:nvSpPr>
          <p:spPr>
            <a:xfrm flipV="1">
              <a:off x="2993962" y="2544642"/>
              <a:ext cx="517554" cy="120626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254" name="TextBox 31"/>
            <p:cNvSpPr txBox="1">
              <a:spLocks noChangeArrowheads="1"/>
            </p:cNvSpPr>
            <p:nvPr/>
          </p:nvSpPr>
          <p:spPr bwMode="auto">
            <a:xfrm>
              <a:off x="2928909" y="2714608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х1024</a:t>
              </a:r>
            </a:p>
          </p:txBody>
        </p:sp>
      </p:grpSp>
      <p:grpSp>
        <p:nvGrpSpPr>
          <p:cNvPr id="3" name="Группа 65"/>
          <p:cNvGrpSpPr>
            <a:grpSpLocks/>
          </p:cNvGrpSpPr>
          <p:nvPr/>
        </p:nvGrpSpPr>
        <p:grpSpPr bwMode="auto">
          <a:xfrm>
            <a:off x="3786188" y="1357313"/>
            <a:ext cx="785812" cy="808037"/>
            <a:chOff x="2928918" y="2143102"/>
            <a:chExt cx="785820" cy="807847"/>
          </a:xfrm>
        </p:grpSpPr>
        <p:sp>
          <p:nvSpPr>
            <p:cNvPr id="9247" name="TextBox 66"/>
            <p:cNvSpPr txBox="1">
              <a:spLocks noChangeArrowheads="1"/>
            </p:cNvSpPr>
            <p:nvPr/>
          </p:nvSpPr>
          <p:spPr bwMode="auto">
            <a:xfrm>
              <a:off x="2928920" y="2143102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:1024</a:t>
              </a:r>
            </a:p>
          </p:txBody>
        </p:sp>
        <p:sp>
          <p:nvSpPr>
            <p:cNvPr id="68" name="Стрелка вправо 67"/>
            <p:cNvSpPr/>
            <p:nvPr/>
          </p:nvSpPr>
          <p:spPr>
            <a:xfrm flipV="1">
              <a:off x="3125770" y="2428785"/>
              <a:ext cx="517530" cy="120622"/>
            </a:xfrm>
            <a:prstGeom prst="rightArrow">
              <a:avLst/>
            </a:prstGeom>
            <a:solidFill>
              <a:srgbClr val="C00000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Стрелка влево 68"/>
            <p:cNvSpPr/>
            <p:nvPr/>
          </p:nvSpPr>
          <p:spPr>
            <a:xfrm flipV="1">
              <a:off x="2994006" y="2544645"/>
              <a:ext cx="517530" cy="120622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250" name="TextBox 69"/>
            <p:cNvSpPr txBox="1">
              <a:spLocks noChangeArrowheads="1"/>
            </p:cNvSpPr>
            <p:nvPr/>
          </p:nvSpPr>
          <p:spPr bwMode="auto">
            <a:xfrm>
              <a:off x="2928918" y="2643172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х1024</a:t>
              </a:r>
            </a:p>
          </p:txBody>
        </p:sp>
      </p:grpSp>
      <p:grpSp>
        <p:nvGrpSpPr>
          <p:cNvPr id="4" name="Группа 70"/>
          <p:cNvGrpSpPr>
            <a:grpSpLocks/>
          </p:cNvGrpSpPr>
          <p:nvPr/>
        </p:nvGrpSpPr>
        <p:grpSpPr bwMode="auto">
          <a:xfrm>
            <a:off x="5429250" y="1285875"/>
            <a:ext cx="857250" cy="879475"/>
            <a:chOff x="2857452" y="2071662"/>
            <a:chExt cx="857298" cy="879284"/>
          </a:xfrm>
        </p:grpSpPr>
        <p:sp>
          <p:nvSpPr>
            <p:cNvPr id="9243" name="TextBox 71"/>
            <p:cNvSpPr txBox="1">
              <a:spLocks noChangeArrowheads="1"/>
            </p:cNvSpPr>
            <p:nvPr/>
          </p:nvSpPr>
          <p:spPr bwMode="auto">
            <a:xfrm>
              <a:off x="2857452" y="2071662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:1024</a:t>
              </a:r>
            </a:p>
          </p:txBody>
        </p:sp>
        <p:sp>
          <p:nvSpPr>
            <p:cNvPr id="73" name="Стрелка вправо 72"/>
            <p:cNvSpPr/>
            <p:nvPr/>
          </p:nvSpPr>
          <p:spPr>
            <a:xfrm flipV="1">
              <a:off x="3125755" y="2428772"/>
              <a:ext cx="517554" cy="120624"/>
            </a:xfrm>
            <a:prstGeom prst="rightArrow">
              <a:avLst/>
            </a:prstGeom>
            <a:solidFill>
              <a:srgbClr val="C00000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4" name="Стрелка влево 73"/>
            <p:cNvSpPr/>
            <p:nvPr/>
          </p:nvSpPr>
          <p:spPr>
            <a:xfrm flipV="1">
              <a:off x="2993985" y="2544634"/>
              <a:ext cx="517554" cy="120624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246" name="TextBox 74"/>
            <p:cNvSpPr txBox="1">
              <a:spLocks noChangeArrowheads="1"/>
            </p:cNvSpPr>
            <p:nvPr/>
          </p:nvSpPr>
          <p:spPr bwMode="auto">
            <a:xfrm>
              <a:off x="2928932" y="2643169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х1024</a:t>
              </a:r>
            </a:p>
          </p:txBody>
        </p:sp>
      </p:grpSp>
      <p:grpSp>
        <p:nvGrpSpPr>
          <p:cNvPr id="5" name="Группа 75"/>
          <p:cNvGrpSpPr>
            <a:grpSpLocks/>
          </p:cNvGrpSpPr>
          <p:nvPr/>
        </p:nvGrpSpPr>
        <p:grpSpPr bwMode="auto">
          <a:xfrm>
            <a:off x="7000875" y="1285875"/>
            <a:ext cx="857250" cy="879475"/>
            <a:chOff x="2857463" y="2071663"/>
            <a:chExt cx="857757" cy="879287"/>
          </a:xfrm>
        </p:grpSpPr>
        <p:sp>
          <p:nvSpPr>
            <p:cNvPr id="9239" name="TextBox 76"/>
            <p:cNvSpPr txBox="1">
              <a:spLocks noChangeArrowheads="1"/>
            </p:cNvSpPr>
            <p:nvPr/>
          </p:nvSpPr>
          <p:spPr bwMode="auto">
            <a:xfrm>
              <a:off x="2857463" y="2071663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:1024</a:t>
              </a:r>
            </a:p>
          </p:txBody>
        </p:sp>
        <p:sp>
          <p:nvSpPr>
            <p:cNvPr id="78" name="Стрелка вправо 77"/>
            <p:cNvSpPr/>
            <p:nvPr/>
          </p:nvSpPr>
          <p:spPr>
            <a:xfrm flipV="1">
              <a:off x="3125910" y="2428775"/>
              <a:ext cx="517831" cy="120624"/>
            </a:xfrm>
            <a:prstGeom prst="rightArrow">
              <a:avLst/>
            </a:prstGeom>
            <a:solidFill>
              <a:srgbClr val="C00000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9" name="Стрелка влево 78"/>
            <p:cNvSpPr/>
            <p:nvPr/>
          </p:nvSpPr>
          <p:spPr>
            <a:xfrm flipV="1">
              <a:off x="2994069" y="2544637"/>
              <a:ext cx="517831" cy="120624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242" name="TextBox 79"/>
            <p:cNvSpPr txBox="1">
              <a:spLocks noChangeArrowheads="1"/>
            </p:cNvSpPr>
            <p:nvPr/>
          </p:nvSpPr>
          <p:spPr bwMode="auto">
            <a:xfrm>
              <a:off x="2929401" y="2643173"/>
              <a:ext cx="7858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х1024</a:t>
              </a:r>
            </a:p>
          </p:txBody>
        </p:sp>
      </p:grpSp>
      <p:grpSp>
        <p:nvGrpSpPr>
          <p:cNvPr id="6" name="Группа 80"/>
          <p:cNvGrpSpPr>
            <a:grpSpLocks/>
          </p:cNvGrpSpPr>
          <p:nvPr/>
        </p:nvGrpSpPr>
        <p:grpSpPr bwMode="auto">
          <a:xfrm>
            <a:off x="928688" y="1335088"/>
            <a:ext cx="560387" cy="830262"/>
            <a:chOff x="2928886" y="2121076"/>
            <a:chExt cx="785819" cy="829870"/>
          </a:xfrm>
        </p:grpSpPr>
        <p:sp>
          <p:nvSpPr>
            <p:cNvPr id="9235" name="TextBox 81"/>
            <p:cNvSpPr txBox="1">
              <a:spLocks noChangeArrowheads="1"/>
            </p:cNvSpPr>
            <p:nvPr/>
          </p:nvSpPr>
          <p:spPr bwMode="auto">
            <a:xfrm>
              <a:off x="2928887" y="2121076"/>
              <a:ext cx="7858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:8</a:t>
              </a:r>
            </a:p>
          </p:txBody>
        </p:sp>
        <p:sp>
          <p:nvSpPr>
            <p:cNvPr id="83" name="Стрелка вправо 82"/>
            <p:cNvSpPr/>
            <p:nvPr/>
          </p:nvSpPr>
          <p:spPr>
            <a:xfrm flipV="1">
              <a:off x="3124784" y="2428906"/>
              <a:ext cx="518685" cy="120593"/>
            </a:xfrm>
            <a:prstGeom prst="rightArrow">
              <a:avLst/>
            </a:prstGeom>
            <a:solidFill>
              <a:srgbClr val="C00000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4" name="Стрелка влево 83"/>
            <p:cNvSpPr/>
            <p:nvPr/>
          </p:nvSpPr>
          <p:spPr>
            <a:xfrm flipV="1">
              <a:off x="2993443" y="2544738"/>
              <a:ext cx="518686" cy="120593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238" name="TextBox 84"/>
            <p:cNvSpPr txBox="1">
              <a:spLocks noChangeArrowheads="1"/>
            </p:cNvSpPr>
            <p:nvPr/>
          </p:nvSpPr>
          <p:spPr bwMode="auto">
            <a:xfrm>
              <a:off x="2928886" y="2643169"/>
              <a:ext cx="7858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1400">
                  <a:latin typeface="Verdana" pitchFamily="34" charset="0"/>
                </a:rPr>
                <a:t>х8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0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784"/>
            <a:ext cx="8626799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643438" y="5214938"/>
          <a:ext cx="16430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Формула" r:id="rId3" imgW="799753" imgH="190417" progId="Equation.3">
                  <p:embed/>
                </p:oleObj>
              </mc:Choice>
              <mc:Fallback>
                <p:oleObj name="Формула" r:id="rId3" imgW="799753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214938"/>
                        <a:ext cx="16430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"/>
          <p:cNvGraphicFramePr>
            <a:graphicFrameLocks noChangeAspect="1"/>
          </p:cNvGraphicFramePr>
          <p:nvPr/>
        </p:nvGraphicFramePr>
        <p:xfrm>
          <a:off x="4643438" y="5643563"/>
          <a:ext cx="12858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Формула" r:id="rId5" imgW="609600" imgH="419100" progId="Equation.3">
                  <p:embed/>
                </p:oleObj>
              </mc:Choice>
              <mc:Fallback>
                <p:oleObj name="Формула" r:id="rId5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643563"/>
                        <a:ext cx="12858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46088" y="979488"/>
            <a:ext cx="8215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1130300" algn="l"/>
              </a:tabLst>
            </a:pPr>
            <a:r>
              <a:rPr lang="ru-RU" b="1">
                <a:ea typeface="Calibri" pitchFamily="34" charset="0"/>
                <a:cs typeface="Times New Roman" pitchFamily="18" charset="0"/>
              </a:rPr>
              <a:t>Большие числа. Что делать?</a:t>
            </a:r>
            <a:endParaRPr lang="ru-RU">
              <a:ea typeface="Calibri" pitchFamily="34" charset="0"/>
              <a:cs typeface="Times New Roman" pitchFamily="18" charset="0"/>
            </a:endParaRPr>
          </a:p>
          <a:p>
            <a:pPr eaLnBrk="0" hangingPunct="0">
              <a:tabLst>
                <a:tab pos="1130300" algn="l"/>
              </a:tabLst>
            </a:pPr>
            <a:r>
              <a:rPr lang="ru-RU">
                <a:ea typeface="Calibri" pitchFamily="34" charset="0"/>
                <a:cs typeface="Times New Roman" pitchFamily="18" charset="0"/>
              </a:rPr>
              <a:t>Обычно (хотя и не всегда) задачи, в условии которых даны большие числа, решаются достаточно просто, если выделить в этих числах степени двойки. На эту мысль должны сразу наталкивать такие числа как </a:t>
            </a:r>
          </a:p>
          <a:p>
            <a:pPr eaLnBrk="0" hangingPunct="0">
              <a:tabLst>
                <a:tab pos="1130300" algn="l"/>
              </a:tabLst>
            </a:pPr>
            <a:endParaRPr lang="ru-RU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42938" y="5786438"/>
            <a:ext cx="311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ru-RU" sz="1600">
                <a:ea typeface="Calibri" pitchFamily="34" charset="0"/>
                <a:cs typeface="Times New Roman" pitchFamily="18" charset="0"/>
              </a:rPr>
              <a:t>а при делении – вычитаются: </a:t>
            </a:r>
          </a:p>
          <a:p>
            <a:pPr eaLnBrk="0" hangingPunct="0"/>
            <a:r>
              <a:rPr lang="ru-RU" sz="1600">
                <a:ea typeface="Calibri" pitchFamily="34" charset="0"/>
                <a:cs typeface="Times New Roman" pitchFamily="18" charset="0"/>
              </a:rPr>
              <a:t>		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ru-RU" sz="900"/>
              <a:t> </a:t>
            </a:r>
            <a:endParaRPr lang="ru-RU"/>
          </a:p>
        </p:txBody>
      </p:sp>
      <p:sp>
        <p:nvSpPr>
          <p:cNvPr id="12295" name="Прямоугольник 8"/>
          <p:cNvSpPr>
            <a:spLocks noChangeArrowheads="1"/>
          </p:cNvSpPr>
          <p:nvPr/>
        </p:nvSpPr>
        <p:spPr bwMode="auto">
          <a:xfrm>
            <a:off x="642938" y="4714875"/>
            <a:ext cx="5214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30300" algn="l"/>
              </a:tabLst>
            </a:pPr>
            <a:r>
              <a:rPr lang="ru-RU" sz="1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Правила выполнения операций со степенями:</a:t>
            </a:r>
          </a:p>
          <a:p>
            <a:pPr eaLnBrk="0" hangingPunct="0">
              <a:buFontTx/>
              <a:buChar char="•"/>
              <a:tabLst>
                <a:tab pos="1130300" algn="l"/>
              </a:tabLst>
            </a:pPr>
            <a:r>
              <a:rPr lang="ru-RU" sz="1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при умножении степени при одинаковых основаниях складываются            	</a:t>
            </a:r>
            <a:endParaRPr lang="ru-RU" sz="1600">
              <a:latin typeface="Verdana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8625" y="2357438"/>
            <a:ext cx="8072438" cy="646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tabLst>
                <a:tab pos="1130300" algn="l"/>
              </a:tabLst>
              <a:defRPr/>
            </a:pP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128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7</a:t>
            </a: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  	256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8</a:t>
            </a: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	512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9</a:t>
            </a: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,	1024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10</a:t>
            </a: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	2048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11</a:t>
            </a: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 4096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12</a:t>
            </a: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 ,	8192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13</a:t>
            </a: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	16384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14</a:t>
            </a:r>
            <a:r>
              <a:rPr lang="ru-RU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,	65536 = 2</a:t>
            </a:r>
            <a:r>
              <a:rPr lang="ru-RU" b="1" baseline="30000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16</a:t>
            </a:r>
            <a:endParaRPr lang="ru-RU" b="1" dirty="0"/>
          </a:p>
        </p:txBody>
      </p:sp>
      <p:sp>
        <p:nvSpPr>
          <p:cNvPr id="12297" name="Прямоугольник 10"/>
          <p:cNvSpPr>
            <a:spLocks noChangeArrowheads="1"/>
          </p:cNvSpPr>
          <p:nvPr/>
        </p:nvSpPr>
        <p:spPr bwMode="auto">
          <a:xfrm>
            <a:off x="428625" y="3071813"/>
            <a:ext cx="8286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30300" algn="l"/>
              </a:tabLst>
            </a:pPr>
            <a:r>
              <a:rPr lang="ru-RU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Нужно помнить, что соотношение между единицами измерения количества информации также представляют собой степени двойки:</a:t>
            </a:r>
          </a:p>
        </p:txBody>
      </p:sp>
      <p:sp>
        <p:nvSpPr>
          <p:cNvPr id="12298" name="Прямоугольник 11"/>
          <p:cNvSpPr>
            <a:spLocks noChangeArrowheads="1"/>
          </p:cNvSpPr>
          <p:nvPr/>
        </p:nvSpPr>
        <p:spPr bwMode="auto">
          <a:xfrm>
            <a:off x="500063" y="3714750"/>
            <a:ext cx="8143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30300" algn="l"/>
              </a:tabLst>
            </a:pPr>
            <a:r>
              <a:rPr lang="ru-RU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1байт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 = 8 бит =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3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бит,</a:t>
            </a:r>
          </a:p>
          <a:p>
            <a:pPr eaLnBrk="0" hangingPunct="0">
              <a:tabLst>
                <a:tab pos="1130300" algn="l"/>
              </a:tabLst>
            </a:pPr>
            <a:r>
              <a:rPr lang="ru-RU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1Кбайт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 =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10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байта   =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10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·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3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бит =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13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бит,</a:t>
            </a:r>
          </a:p>
          <a:p>
            <a:pPr eaLnBrk="0" hangingPunct="0">
              <a:tabLst>
                <a:tab pos="1130300" algn="l"/>
              </a:tabLst>
            </a:pPr>
            <a:r>
              <a:rPr lang="ru-RU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1Мбайт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 =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10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Кбайта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 =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10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·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10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байта =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20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байта= 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20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·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3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бит = 2</a:t>
            </a:r>
            <a:r>
              <a:rPr lang="ru-RU" baseline="300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23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бит.</a:t>
            </a:r>
          </a:p>
        </p:txBody>
      </p:sp>
      <p:sp>
        <p:nvSpPr>
          <p:cNvPr id="12299" name="Rectangle 2"/>
          <p:cNvSpPr txBox="1">
            <a:spLocks noChangeArrowheads="1"/>
          </p:cNvSpPr>
          <p:nvPr/>
        </p:nvSpPr>
        <p:spPr bwMode="auto">
          <a:xfrm>
            <a:off x="428625" y="285750"/>
            <a:ext cx="81835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Verdana" pitchFamily="34" charset="0"/>
              </a:rPr>
              <a:t>Перевод единиц измерения информации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428625" y="857250"/>
            <a:ext cx="7358063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766763"/>
            <a:ext cx="74104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2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577" y="0"/>
            <a:ext cx="8229600" cy="490066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определения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В вычислительной технике мы говорим об информации, которая введена в компьютер для решения задачи, или об информации, передаваемой по проводам и радиоканалам.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В этом случае можно определить количество информации, указать носитель информации, память, оценить качество информации. Отметим, что здесь мы имеем дело скорее с данными, чем с информацией.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Информация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- содержание, присваиваемое данным посредством соглашений, распространяющихся на эти данные.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u="sng" dirty="0" smtClean="0">
                <a:latin typeface="Times New Roman" pitchFamily="18" charset="0"/>
                <a:cs typeface="Times New Roman" pitchFamily="18" charset="0"/>
              </a:rPr>
              <a:t>Данные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- это информация, представленная в виде, позволяющем запоминать, хранить, передавать или обрабатывать её с помощью технических средств.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u="sng" dirty="0" smtClean="0">
                <a:latin typeface="Times New Roman" pitchFamily="18" charset="0"/>
                <a:cs typeface="Times New Roman" pitchFamily="18" charset="0"/>
              </a:rPr>
              <a:t>Данные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– это информация об объекте или отношениях объектов, выраженная в знаковой форме.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u="sng" dirty="0" smtClean="0">
                <a:latin typeface="Times New Roman" pitchFamily="18" charset="0"/>
                <a:cs typeface="Times New Roman" pitchFamily="18" charset="0"/>
              </a:rPr>
              <a:t>Данные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- это зарегистрированные сигналы.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Сигнал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- условный знак, физический процесс, явление, несущие сообщение о каком-либо событии, состоянии объекта и режиме его работы или передающие команды управления, оповещения.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631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определения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Количество информации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число, адекватно характеризующее величину разнообразия (набор состояний, альтернатив и т. д. ) в оцениваемой системе.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Мера информации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формула, критерий оценки количества информации.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Мера информации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обычно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задана некоторой неотрицательной функцией,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определенной на множестве событий и являющейся аддитивной, то есть мера конечного объединения событий (множеств) равна сумме мер каждого события.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8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706090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информации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5184" y="4653136"/>
            <a:ext cx="2602632" cy="18722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Ральф Винтон Лайон Хартли 1888 – 1970</a:t>
            </a:r>
          </a:p>
          <a:p>
            <a:pPr marL="0" indent="0" algn="ctr"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американский учёный-электронщик</a:t>
            </a:r>
          </a:p>
          <a:p>
            <a:pPr marL="0" indent="0" algn="ctr">
              <a:buNone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15816" y="980728"/>
            <a:ext cx="612068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Хартли первым предложил научный подход к оценке сообщений и ввел в теорию передачи информации методологию «измерения количества  информации». 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этом Хартли считал, что информация, которую он собирался измерять, это «…группа физических символов – слов, точек, тире и т. п., имеющих по общему соглашению известный смысл для корреспондирующих сторон».</a:t>
            </a:r>
          </a:p>
          <a:p>
            <a:pPr marL="0" indent="0">
              <a:buNone/>
            </a:pP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Будем считать: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Информация всегда передается в виде сообщения.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Элементарная единица сообщения –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символ.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Символы, собранные в группы, –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слова.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2304256" cy="338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90066"/>
          </a:xfrm>
        </p:spPr>
        <p:txBody>
          <a:bodyPr>
            <a:normAutofit/>
          </a:bodyPr>
          <a:lstStyle/>
          <a:p>
            <a:pPr marL="0" indent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Субъективный (содержательный) подход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579296" cy="61206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При данном подходе: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Информация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это сведения, знания, которые человек получает из различных источников. Таким образом, сообщение информативно (содержит ненулевую информацию), если оно пополняет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знания человека.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Определение 1.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Информативность сообщения определяется наличием в нем новых знаний и понятностью для данного человека.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При содержательном подходе возможна качественная оценка информации: достоверность, актуальность, точность, своевременность…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оличество информации в сообщении зависит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от того, насколько ново это сообщение для получателя и определяется объемом знаний, который несет это сообщение получающему его человеку.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Определение 2. Получение информации,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ее увеличение,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означает уменьшение незнания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или информационной неопределенности.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31349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90066"/>
          </a:xfrm>
        </p:spPr>
        <p:txBody>
          <a:bodyPr>
            <a:normAutofit/>
          </a:bodyPr>
          <a:lstStyle/>
          <a:p>
            <a:pPr marL="0" indent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Мера Хартли (Содержательный подход)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579296" cy="5505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Единица измерения информации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бит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bit – binary digit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двоичный разряд.</a:t>
            </a:r>
          </a:p>
          <a:p>
            <a:pPr marL="0" indent="0" algn="just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Количество информации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это количество бит в сообщении.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Сообщение, уменьшающее информационную неопределенность (неопределенность знаний) в два раза, несет для него 1 бит информации.</a:t>
            </a:r>
          </a:p>
          <a:p>
            <a:pPr marL="0" indent="0" algn="just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Информационная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неопределенность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 некотором событии – это количество возможных результатов события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Пример 1: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Книга лежит на одной из двух полок – верхней или нижней. Сообщение о том, что книга лежит на верхней полке, уменьшает неопределенность ровно в двое и несет 1 бит информации.</a:t>
            </a:r>
          </a:p>
          <a:p>
            <a:pPr marL="0" indent="0" algn="just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Р. Хартли предложил следующий подход: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Пусть в некотором сообщении содержаться сведения о том, что произошло одно из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равновероятных событий (равновероятность означает, что ни одно событие не имеет преимуществ перед другими). 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Тогда количество информации, заключенное в этом сообщении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бит и число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связаны формулой:</a:t>
            </a:r>
          </a:p>
          <a:p>
            <a:pPr marL="0" indent="0" algn="ctr">
              <a:buNone/>
            </a:pP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=N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количество информации или информативность события ( в битах);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число равновероятностных событий (число возможных переборов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90066"/>
          </a:xfrm>
        </p:spPr>
        <p:txBody>
          <a:bodyPr>
            <a:normAutofit/>
          </a:bodyPr>
          <a:lstStyle/>
          <a:p>
            <a:pPr marL="0" indent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Мера Хартли (Содержательный подход)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0"/>
            <a:ext cx="8579296" cy="612068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передается последовательность из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символов </a:t>
            </a:r>
            <a:r>
              <a:rPr lang="ru-RU" sz="2200" b="1" i="1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="1" i="1" baseline="-25000" dirty="0" err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b="1" i="1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="1" i="1" baseline="-25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b="1" i="1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="1" i="1" baseline="-25000" dirty="0" err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ru-RU" sz="2200" b="1" i="1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каждый из которых принадлежит алфавиту </a:t>
            </a:r>
            <a:r>
              <a:rPr lang="ru-RU" sz="2200" b="1" i="1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состоящему из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символов, то число различных вариантов таких последовательностей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n = 1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(передаётся один символ) –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K = m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 а для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n = 2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(передаётся 2 символа), то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i="1" baseline="30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общем случае для последовательности из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символов –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ru-RU" sz="2200" b="1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b="1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способ актуален для представления информации в компьютере, где информацию кодируют числовыми кодами в той или иной системе счисления.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Одно и то же количество разрядов в разных системах счисления может передать разное число состояний отображаемого объекта, что можно представить в виде соотношения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b="1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n-US" sz="22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число возможных отображаемых состояний;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–  основание системы счисления (разнообразие символов, применяемых в алфавите);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– число разрядов (символов) в сообщении.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90066"/>
          </a:xfrm>
        </p:spPr>
        <p:txBody>
          <a:bodyPr>
            <a:normAutofit/>
          </a:bodyPr>
          <a:lstStyle/>
          <a:p>
            <a:pPr marL="0" indent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Мера Хартли (Содержательный подход)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20688"/>
            <a:ext cx="8579296" cy="623731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 соответствии с мерой Хартли – количество информации измеряется в двоичных единицах –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битах.</a:t>
            </a:r>
          </a:p>
          <a:p>
            <a:pPr marL="0" indent="0">
              <a:buNone/>
            </a:pP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Глубина К числа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количество символов, принятых для представления информации. В каждый момент времени реализуется только один какой-либо символ.</a:t>
            </a:r>
          </a:p>
          <a:p>
            <a:pPr marL="0" indent="0">
              <a:buNone/>
            </a:pP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Длина числа (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количество позиций, необходимых и достаточных для представления чисел заданной величины.</a:t>
            </a:r>
          </a:p>
          <a:p>
            <a:pPr marL="0" indent="0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Количество информации – бит 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содержащееся в такой последовательности, Хартли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предложил вычислять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как логарифм числа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по основанию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ru-RU" sz="2200" b="1" i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sz="2200" b="1" i="1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ru-RU" sz="22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b="1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 количество информации, содержащееся в последовательности из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символов из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алфавита </a:t>
            </a:r>
            <a:r>
              <a:rPr lang="ru-RU" sz="22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2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в соответствии с формулой Хартли равно:</a:t>
            </a:r>
          </a:p>
          <a:p>
            <a:pPr marL="0" indent="0" algn="ctr">
              <a:buNone/>
            </a:pPr>
            <a:endParaRPr lang="en-US" sz="22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ru-RU" sz="2200" b="1" i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sz="2200" b="1" i="1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2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b="1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) = n </a:t>
            </a:r>
            <a:r>
              <a:rPr lang="ru-RU" sz="2200" b="1" i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sz="2200" b="1" i="1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marL="0" indent="0" algn="ctr"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2910</Words>
  <Application>Microsoft Office PowerPoint</Application>
  <PresentationFormat>Экран (4:3)</PresentationFormat>
  <Paragraphs>255</Paragraphs>
  <Slides>28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Times New Roman</vt:lpstr>
      <vt:lpstr>Verdana</vt:lpstr>
      <vt:lpstr>Тема Office</vt:lpstr>
      <vt:lpstr>Оформление по умолчанию</vt:lpstr>
      <vt:lpstr>Формула</vt:lpstr>
      <vt:lpstr>Базовые понятия информации.  Информационные меры</vt:lpstr>
      <vt:lpstr>Презентация PowerPoint</vt:lpstr>
      <vt:lpstr>Основные определения</vt:lpstr>
      <vt:lpstr>Основные определения</vt:lpstr>
      <vt:lpstr>Количество информации</vt:lpstr>
      <vt:lpstr>Субъективный (содержательный) подход</vt:lpstr>
      <vt:lpstr>Мера Хартли (Содержательный подход)</vt:lpstr>
      <vt:lpstr>Мера Хартли (Содержательный подход)</vt:lpstr>
      <vt:lpstr>Мера Хартли (Содержательный подход)</vt:lpstr>
      <vt:lpstr>Примеры</vt:lpstr>
      <vt:lpstr>Мера Хартли (Содержательный подход)</vt:lpstr>
      <vt:lpstr>Мера Хартли (Алфавитный подход)</vt:lpstr>
      <vt:lpstr>Мера Хартли (Алфавитный подход)</vt:lpstr>
      <vt:lpstr>Презентация PowerPoint</vt:lpstr>
      <vt:lpstr>Презентация PowerPoint</vt:lpstr>
      <vt:lpstr>Примеры</vt:lpstr>
      <vt:lpstr>Клод Элвуд Шеннон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Единицы измерения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понятия информации Информационные меры</dc:title>
  <dc:creator>Kira</dc:creator>
  <cp:lastModifiedBy>Multiname -</cp:lastModifiedBy>
  <cp:revision>93</cp:revision>
  <dcterms:created xsi:type="dcterms:W3CDTF">2019-09-15T03:36:52Z</dcterms:created>
  <dcterms:modified xsi:type="dcterms:W3CDTF">2020-12-24T08:00:01Z</dcterms:modified>
</cp:coreProperties>
</file>