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89" r:id="rId11"/>
    <p:sldId id="274" r:id="rId12"/>
    <p:sldId id="275" r:id="rId13"/>
    <p:sldId id="276" r:id="rId14"/>
    <p:sldId id="279" r:id="rId15"/>
    <p:sldId id="268" r:id="rId16"/>
    <p:sldId id="264" r:id="rId17"/>
    <p:sldId id="265" r:id="rId18"/>
    <p:sldId id="266" r:id="rId19"/>
    <p:sldId id="270" r:id="rId20"/>
    <p:sldId id="269" r:id="rId21"/>
    <p:sldId id="271" r:id="rId22"/>
    <p:sldId id="282" r:id="rId23"/>
    <p:sldId id="283" r:id="rId24"/>
    <p:sldId id="280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71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6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23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1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6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10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92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78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DD230-3DFA-410D-91E3-2A2D20B1BD6E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AB81-4078-4281-9F96-87E1241E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8999118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500" y="6082383"/>
            <a:ext cx="8927110" cy="662959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Системы счисления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0485"/>
            <a:ext cx="8784976" cy="554461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Троичная система счисления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Сетунь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" — сбалансированный трехкомпонентный компьютер, разработанный в 1958 году небольшой группой во главе с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Николаем Петровичем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Брусенцовым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в МГУ.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Базовый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элемент из миниатюрных ферритовых сердечников и полупроводниковых диодов, который способен работать как регулируемый трансформатор тока. Он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оказывается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эффективной базой для реализации троичной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логики.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728" y="362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Машинная группа систем счисления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78" y="2834630"/>
            <a:ext cx="5572827" cy="37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51520" y="2820541"/>
            <a:ext cx="3214059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Было установлено, что эти элементы, по сравнению с их двоичными аналогами, обеспечивают более высокую скорость и надежность и требуют меньше мощности для работы.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Тернарная или троичная — это система счисления, в которой есть три вероятных значения: 0, 1 и 2. В её сбалансированной версии существуют три вероятности -1, 0 и +1, часто упрощённые до -, 0 и + соответственно.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856984" cy="612068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Восьмеричная система счисления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восьмеричной системе для записи чисел используются 8 цифр: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0, 1, 2, 3, 4, 5, 6, 7, а любое число может быть представлено в виде суммы степеней восьмерки, умноженных на эти цифры (коэффициенты),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Восьмеричная система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занимает промежуточное место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между двоичной и десятичной системами и может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использоваться для удобства ручного перевода чисел из одной системы в другую.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Кроме того, в «старых»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ЭЦВМ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(электронных цифровых вычислительных машинах – такая аббревиатура была раньше общеупотребительна в нашей стране, позднее она трансформировалась в ЭВМ) команды, составляющие программу, записывались в восьмеричной системе счисления, что сокращало длину их записи, поскольку при этом каждая тройка двоичных цифр (двоичная триада) заменялась одним символом.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настоящие время восьмеричная система широко используется в операционной системе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Unix.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5899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Машинная группа систем счисления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90465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Шестнадцатеричная система счисления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Шестнадцатеричная система также является вспомогательной и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предназначена для удобства представления относительно длинных двоичных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чисел, поскольку при этом каждая четверка двоичных цифр (двоичная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тетрада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заменяется одним символом. Некоторая сложность ее использования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заключается в том, что в ней для записи чисел используются 16 цифр (а мы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привыкли к десяти), поэтому десятичные числа от десяти до пятнадцати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включительно в шестнадцатеричной системе представляются в виде цифр.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обозначения недостающих цифр используются начальные заглавные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буквы латинского алфавита: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10 = A, 11 = B, 12 = C, 13 = D, 14 = E, 15 = F.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Тогда шестнадцатеричное число можно расписать по степеням шестнадцати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следующим образом: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850054"/>
            <a:ext cx="5760640" cy="2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2356" y="19603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Машинная группа систем счисления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4910" y="2852936"/>
            <a:ext cx="2952328" cy="4165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Шестнадцатеричная система легко представит все биты в байте с помощью всего двух шестнадцатеричных цифр, каждая из которых обозначает 4 из 8 битов одного байта.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583814"/>
            <a:ext cx="875633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3" y="2528030"/>
            <a:ext cx="5544616" cy="419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1835696" y="3356992"/>
            <a:ext cx="1728192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/>
          <p:cNvSpPr txBox="1">
            <a:spLocks noGrp="1"/>
          </p:cNvSpPr>
          <p:nvPr>
            <p:ph type="title"/>
          </p:nvPr>
        </p:nvSpPr>
        <p:spPr>
          <a:xfrm>
            <a:off x="755576" y="4462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Машинное представление данных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970072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6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0"/>
            <a:ext cx="8712968" cy="7173416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ПЕРЕВОД ЧИСЕЛ В ДЕСЯТИЧНУЮ  СИСТЕМУ СЧИСЛЕНИЯ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Перевод числа из некоторой произвольной позиционной системы счисления с основанием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десятичную осуществляется посредством записи числа в виде взвешенной суммы цифр.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1.</a:t>
            </a:r>
          </a:p>
          <a:p>
            <a:pPr marL="180975" indent="-180975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Пронумеровать разряды числа справа налево, присвоив разряду единиц номер «0».</a:t>
            </a:r>
          </a:p>
          <a:p>
            <a:pPr marL="180975" indent="-180975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Составить взвешенную сумму, каждым слагаемым которой является произведение очередной цифры числа на ее вес, равный основанию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степени номера разряда цифры.</a:t>
            </a:r>
          </a:p>
          <a:p>
            <a:pPr marL="180975" indent="-180975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Вычислить значение составленной суммы (вычисления осуществлять по правилам десятичной системы счисления).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Следует помнить, что для записи цифр в системах счисления с основанием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≤ 10 используются обычные десятичные цифры: 0, 1, 2, …, 9. В системах счисления с основанием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&gt; 10 помимо десятичных цифр используются символы латинского алфавита: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A (цифра «10»), B (цифра «11»), C (цифра «12») и т. д.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Пример: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Перевести число </a:t>
            </a:r>
            <a:r>
              <a:rPr lang="ru-RU" b="1" dirty="0"/>
              <a:t>21300</a:t>
            </a:r>
            <a:r>
              <a:rPr lang="ru-RU" b="1" baseline="-25000" dirty="0"/>
              <a:t>4 </a:t>
            </a:r>
            <a:r>
              <a:rPr lang="ru-RU" b="1" baseline="-25000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 десятичную систему счисления.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Решение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Пронумеруем разряды числа: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2) Запишем взвешенную сумму. Включим в нее слагаемые, соответствующие всем цифрам числа («2», «1», «3», «0» и «0»). Каждое слагаемое представляет собой произведение цифры на ее вес.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Вес цифры – основание системы счисления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(в нашем случае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4 в степени, равной номеру разряда, проставленному в п. 1. Вычислим значение записанной суммы: 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21300</a:t>
            </a:r>
            <a:r>
              <a:rPr lang="ru-RU" sz="34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 = 2∙4</a:t>
            </a:r>
            <a:r>
              <a:rPr lang="ru-RU" sz="3400" b="1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 + 1∙4</a:t>
            </a:r>
            <a:r>
              <a:rPr lang="ru-RU" sz="34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 +∙ 3∙4</a:t>
            </a:r>
            <a:r>
              <a:rPr lang="ru-RU" sz="3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 + 0∙4</a:t>
            </a:r>
            <a:r>
              <a:rPr lang="ru-RU" sz="3400" b="1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3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0∙4</a:t>
            </a:r>
            <a:r>
              <a:rPr lang="ru-RU" sz="3400" b="1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=512 + 64 + 48+0+0 = 624</a:t>
            </a:r>
            <a:r>
              <a:rPr lang="ru-RU" sz="3400" b="1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sz="3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Ответ: 624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32451"/>
              </p:ext>
            </p:extLst>
          </p:nvPr>
        </p:nvGraphicFramePr>
        <p:xfrm>
          <a:off x="3779912" y="4077072"/>
          <a:ext cx="223224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41"/>
                <a:gridCol w="372041"/>
                <a:gridCol w="372041"/>
                <a:gridCol w="372041"/>
                <a:gridCol w="372041"/>
                <a:gridCol w="372041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0"/>
            <a:ext cx="8712968" cy="717341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ПЕРЕВОД ЧИСЕЛ ИЗ ДЕСЯТИЧНОЙ СИСТЕМЫ СЧИСЛЕНИЯ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Одним из наиболее общих алгоритмов перевода числа из десятичной системы счисления в позиционную систему счисления с основанием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является следующий алгоритм.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«В столбик» поделить число на основание системы счисления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Записать остаток от деления в виде цифры в системе счисления с основанием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запомнить ее.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Частное поделить на основание системы счисления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Записать остаток от деления в виде цифры в системе счисления с основанием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запомнить ее.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Продолжать выполнять шаг 2, пока в результате не получится частное, меньшее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 Записать это частное в виде цифры в системе счисления с основанием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запомнить ее.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Записать все полученные цифры в порядке от последней (последнего частного) до первой (первого остатка).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Следует помнить, что если при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&gt; 10 в ходе деления получается остаток (или последнее частное) большее или равное 10, то его следует записать в виде соответствующей цифры: 10 – в виде цифры «A», 11 – цифры «B», 12 – цифры «C» и т. д.</a:t>
            </a:r>
          </a:p>
        </p:txBody>
      </p:sp>
    </p:spTree>
    <p:extLst>
      <p:ext uri="{BB962C8B-B14F-4D97-AF65-F5344CB8AC3E}">
        <p14:creationId xmlns:p14="http://schemas.microsoft.com/office/powerpoint/2010/main" val="36323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6642613" cy="66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6588224" y="188640"/>
            <a:ext cx="2458616" cy="45259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ПЕРЕВОД ЧИСЕЛ МЕЖДУ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ПРОИЗВОЛЬНЫМИ </a:t>
            </a: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СИСТЕМАМИ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СЧИСЛЕНИЯ</a:t>
            </a:r>
            <a:endParaRPr lang="en-US" sz="15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Обычно перевод числа из системы счисления с основанием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систему счисления с основанием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выполняют через десятичную систему счисления: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→ 10 → r.</a:t>
            </a:r>
          </a:p>
          <a:p>
            <a:pPr marL="0" indent="0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Исключение: если и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являются степенями двойки, то можно воспользоваться упрощенным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алгоритмом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5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96855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ПЕРЕВОД ЧИСЕЛ МЕЖДУ ДВОИЧНОЙ СИСТЕМОЙ СЧИСЛЕНИЯ И СИСТЕМОЙ С ОСНОВАНИЯМИ, РАВНЫМИ СТЕПЕНЯМ ДВОЙКИ</a:t>
            </a: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1600" dirty="0" smtClean="0">
                <a:effectLst/>
                <a:latin typeface="Times New Roman"/>
                <a:ea typeface="Calibri"/>
              </a:rPr>
              <a:t>Перевод чисел из двоичной системы счисления в систему счисления с основанием </a:t>
            </a:r>
            <a:r>
              <a:rPr lang="en-US" sz="1600" b="1" i="1" dirty="0" smtClean="0">
                <a:effectLst/>
                <a:latin typeface="Times New Roman"/>
                <a:ea typeface="Calibri"/>
              </a:rPr>
              <a:t>r</a:t>
            </a:r>
            <a:r>
              <a:rPr lang="ru-RU" sz="1600" b="1" dirty="0" smtClean="0">
                <a:effectLst/>
                <a:latin typeface="Times New Roman"/>
                <a:ea typeface="Calibri"/>
              </a:rPr>
              <a:t> = 2</a:t>
            </a:r>
            <a:r>
              <a:rPr lang="en-US" sz="1600" b="1" i="1" baseline="30000" dirty="0" smtClean="0">
                <a:effectLst/>
                <a:latin typeface="Times New Roman"/>
                <a:ea typeface="Calibri"/>
              </a:rPr>
              <a:t>k</a:t>
            </a:r>
            <a:r>
              <a:rPr lang="ru-RU" sz="1600" b="1" dirty="0" smtClean="0">
                <a:effectLst/>
                <a:latin typeface="Times New Roman"/>
                <a:ea typeface="Calibri"/>
              </a:rPr>
              <a:t>, 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где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k</a:t>
            </a:r>
            <a:r>
              <a:rPr lang="en-US" sz="1600" dirty="0" smtClean="0">
                <a:effectLst/>
                <a:latin typeface="Times New Roman"/>
                <a:ea typeface="Calibri"/>
              </a:rPr>
              <a:t> 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– некоторое натуральное число (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k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 &gt; 1) осуществляется следующим образом.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Алгоритм 3</a:t>
            </a:r>
          </a:p>
          <a:p>
            <a:pPr lvl="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>
                <a:effectLst/>
                <a:latin typeface="Times New Roman"/>
                <a:ea typeface="Calibri"/>
              </a:rPr>
              <a:t>Начиная с разряда единиц отметить в двоичном числе группы по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k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 двоичных цифр.</a:t>
            </a:r>
          </a:p>
          <a:p>
            <a:pPr lvl="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>
                <a:effectLst/>
                <a:latin typeface="Times New Roman"/>
                <a:ea typeface="Calibri"/>
              </a:rPr>
              <a:t>Если в старшей группе (слева) менее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k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 цифр, то дополнить группу слева нулями до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k</a:t>
            </a:r>
            <a:r>
              <a:rPr lang="en-US" sz="1600" dirty="0" smtClean="0">
                <a:effectLst/>
                <a:latin typeface="Times New Roman"/>
                <a:ea typeface="Calibri"/>
              </a:rPr>
              <a:t> 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цифр.</a:t>
            </a:r>
          </a:p>
          <a:p>
            <a:pPr lvl="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>
                <a:effectLst/>
                <a:latin typeface="Times New Roman"/>
                <a:ea typeface="Calibri"/>
              </a:rPr>
              <a:t>Каждой группе соответствует одна цифра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r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-</a:t>
            </a:r>
            <a:r>
              <a:rPr lang="ru-RU" sz="1600" dirty="0" err="1" smtClean="0">
                <a:effectLst/>
                <a:latin typeface="Times New Roman"/>
                <a:ea typeface="Calibri"/>
              </a:rPr>
              <a:t>ичной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 системы счисления. Пользуясь таблицей перевода, заменить все отмеченные двоичные группы на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r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-</a:t>
            </a:r>
            <a:r>
              <a:rPr lang="ru-RU" sz="1600" dirty="0" err="1" smtClean="0">
                <a:effectLst/>
                <a:latin typeface="Times New Roman"/>
                <a:ea typeface="Calibri"/>
              </a:rPr>
              <a:t>ичные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 цифры.</a:t>
            </a:r>
            <a:endParaRPr lang="en-US" sz="1600" dirty="0" smtClean="0">
              <a:effectLst/>
              <a:latin typeface="Times New Roman"/>
              <a:ea typeface="Calibri"/>
            </a:endParaRPr>
          </a:p>
          <a:p>
            <a:pPr lvl="0" algn="just">
              <a:spcBef>
                <a:spcPts val="600"/>
              </a:spcBef>
              <a:buFont typeface="+mj-lt"/>
              <a:buAutoNum type="arabicPeriod"/>
            </a:pPr>
            <a:endParaRPr lang="ru-RU" sz="1600" dirty="0" smtClean="0">
              <a:effectLst/>
              <a:latin typeface="Times New Roman"/>
              <a:ea typeface="Calibri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66936"/>
              </p:ext>
            </p:extLst>
          </p:nvPr>
        </p:nvGraphicFramePr>
        <p:xfrm>
          <a:off x="467544" y="4077072"/>
          <a:ext cx="5040560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260140"/>
                <a:gridCol w="1260140"/>
                <a:gridCol w="1260140"/>
                <a:gridCol w="12601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16-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ичная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цифра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Двоичная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тетрада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16-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ичная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цифра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Двоичная 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тетрада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0010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0111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67208"/>
              </p:ext>
            </p:extLst>
          </p:nvPr>
        </p:nvGraphicFramePr>
        <p:xfrm>
          <a:off x="5652120" y="4077072"/>
          <a:ext cx="3319780" cy="2136264"/>
        </p:xfrm>
        <a:graphic>
          <a:graphicData uri="http://schemas.openxmlformats.org/drawingml/2006/table">
            <a:tbl>
              <a:tblPr firstRow="1" firstCol="1" bandRow="1"/>
              <a:tblGrid>
                <a:gridCol w="1659890"/>
                <a:gridCol w="1659890"/>
              </a:tblGrid>
              <a:tr h="429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8-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ичная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цифра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Двоичная триада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2231" y="3405862"/>
            <a:ext cx="517769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Таблица 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Соответствие шестнадцатеричных цифр и двоичных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тетрад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52120" y="3405862"/>
            <a:ext cx="3491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Таблица </a:t>
            </a:r>
            <a:r>
              <a:rPr lang="ru-RU" sz="1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</a:t>
            </a:r>
            <a:r>
              <a:rPr lang="ru-RU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Соответствие восьмеричных цифр и двоичных триад</a:t>
            </a:r>
          </a:p>
        </p:txBody>
      </p:sp>
    </p:spTree>
    <p:extLst>
      <p:ext uri="{BB962C8B-B14F-4D97-AF65-F5344CB8AC3E}">
        <p14:creationId xmlns:p14="http://schemas.microsoft.com/office/powerpoint/2010/main" val="19692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0"/>
            <a:ext cx="8856984" cy="51571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ПЕРЕВОД ЧИСЕЛ МЕЖДУ ДВОИЧНОЙ СИСТЕМОЙ СЧИСЛЕНИЯ И СИСТЕМОЙ С ОСНОВАНИЯМИ, РАВНЫМИ СТЕПЕНЯМ ДВОЙКИ</a:t>
            </a: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1600" dirty="0" smtClean="0">
                <a:effectLst/>
                <a:latin typeface="Times New Roman"/>
                <a:ea typeface="Calibri"/>
              </a:rPr>
              <a:t>Перевод чисел из двоичной системы счисления в систему счисления с основанием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r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 = 2</a:t>
            </a:r>
            <a:r>
              <a:rPr lang="en-US" sz="1600" i="1" baseline="30000" dirty="0" smtClean="0">
                <a:effectLst/>
                <a:latin typeface="Times New Roman"/>
                <a:ea typeface="Calibri"/>
              </a:rPr>
              <a:t>k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, где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k</a:t>
            </a:r>
            <a:r>
              <a:rPr lang="en-US" sz="1600" dirty="0" smtClean="0">
                <a:effectLst/>
                <a:latin typeface="Times New Roman"/>
                <a:ea typeface="Calibri"/>
              </a:rPr>
              <a:t> 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– некоторое натуральное число (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k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 &gt; 1) осуществляется следующим образом.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Алгоритм 3</a:t>
            </a:r>
          </a:p>
          <a:p>
            <a:pPr lvl="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>
                <a:effectLst/>
                <a:latin typeface="Times New Roman"/>
                <a:ea typeface="Calibri"/>
              </a:rPr>
              <a:t>Начиная с разряда единиц отметить в двоичном числе группы по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k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 двоичных цифр.</a:t>
            </a:r>
          </a:p>
          <a:p>
            <a:pPr lvl="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>
                <a:effectLst/>
                <a:latin typeface="Times New Roman"/>
                <a:ea typeface="Calibri"/>
              </a:rPr>
              <a:t>Если в старшей группе (слева) менее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k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 цифр, то дополнить группу слева нулями до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k</a:t>
            </a:r>
            <a:r>
              <a:rPr lang="en-US" sz="1600" dirty="0" smtClean="0">
                <a:effectLst/>
                <a:latin typeface="Times New Roman"/>
                <a:ea typeface="Calibri"/>
              </a:rPr>
              <a:t> 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цифр.</a:t>
            </a:r>
          </a:p>
          <a:p>
            <a:pPr lvl="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>
                <a:effectLst/>
                <a:latin typeface="Times New Roman"/>
                <a:ea typeface="Calibri"/>
              </a:rPr>
              <a:t>Каждой группе соответствует одна цифра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r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-</a:t>
            </a:r>
            <a:r>
              <a:rPr lang="ru-RU" sz="1600" dirty="0" err="1" smtClean="0">
                <a:effectLst/>
                <a:latin typeface="Times New Roman"/>
                <a:ea typeface="Calibri"/>
              </a:rPr>
              <a:t>ичной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 системы счисления. Пользуясь таблицей перевода, заменить все отмеченные двоичные группы на </a:t>
            </a:r>
            <a:r>
              <a:rPr lang="en-US" sz="1600" i="1" dirty="0" smtClean="0">
                <a:effectLst/>
                <a:latin typeface="Times New Roman"/>
                <a:ea typeface="Calibri"/>
              </a:rPr>
              <a:t>r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-</a:t>
            </a:r>
            <a:r>
              <a:rPr lang="ru-RU" sz="1600" dirty="0" err="1" smtClean="0">
                <a:effectLst/>
                <a:latin typeface="Times New Roman"/>
                <a:ea typeface="Calibri"/>
              </a:rPr>
              <a:t>ичные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 цифры.</a:t>
            </a:r>
            <a:endParaRPr lang="en-US" sz="1600" dirty="0" smtClean="0">
              <a:effectLst/>
              <a:latin typeface="Times New Roman"/>
              <a:ea typeface="Calibri"/>
            </a:endParaRPr>
          </a:p>
          <a:p>
            <a:pPr lvl="0" algn="just">
              <a:spcBef>
                <a:spcPts val="600"/>
              </a:spcBef>
              <a:buFont typeface="+mj-lt"/>
              <a:buAutoNum type="arabicPeriod"/>
            </a:pPr>
            <a:endParaRPr lang="ru-RU" sz="1600" dirty="0" smtClean="0">
              <a:effectLst/>
              <a:latin typeface="Times New Roman"/>
              <a:ea typeface="Calibri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13011"/>
              </p:ext>
            </p:extLst>
          </p:nvPr>
        </p:nvGraphicFramePr>
        <p:xfrm>
          <a:off x="212329" y="3190909"/>
          <a:ext cx="5040560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260140"/>
                <a:gridCol w="1260140"/>
                <a:gridCol w="1260140"/>
                <a:gridCol w="12601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16-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ичная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цифра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Двоичная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тетрада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16-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ичная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цифра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Двоичная 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тетрада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0010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0111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76777"/>
              </p:ext>
            </p:extLst>
          </p:nvPr>
        </p:nvGraphicFramePr>
        <p:xfrm>
          <a:off x="5560893" y="3190909"/>
          <a:ext cx="3319780" cy="2136264"/>
        </p:xfrm>
        <a:graphic>
          <a:graphicData uri="http://schemas.openxmlformats.org/drawingml/2006/table">
            <a:tbl>
              <a:tblPr firstRow="1" firstCol="1" bandRow="1"/>
              <a:tblGrid>
                <a:gridCol w="1659890"/>
                <a:gridCol w="1659890"/>
              </a:tblGrid>
              <a:tr h="429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8-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ичная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цифра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Двоичная триада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2636912"/>
            <a:ext cx="53098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Таблица 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Соответствие 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16-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ричных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цифр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 двоичных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тетрад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54700" y="2667689"/>
            <a:ext cx="3707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Таблица </a:t>
            </a:r>
            <a:r>
              <a:rPr lang="ru-RU" sz="1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</a:t>
            </a:r>
            <a:r>
              <a:rPr lang="ru-RU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Соответствие </a:t>
            </a:r>
            <a:r>
              <a:rPr lang="en-US" sz="1400" b="1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8-</a:t>
            </a:r>
            <a:r>
              <a:rPr lang="ru-RU" sz="1400" b="1" i="1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ричных</a:t>
            </a:r>
            <a:r>
              <a:rPr lang="ru-RU" sz="1400" b="1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400" b="1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цифр</a:t>
            </a:r>
            <a:r>
              <a:rPr lang="ru-RU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 двоичных триад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1819" y="5373216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/>
                <a:ea typeface="Calibri"/>
              </a:rPr>
              <a:t>Перевод чисел из системы счисления с основанием </a:t>
            </a:r>
            <a:r>
              <a:rPr lang="en-US" sz="1600" i="1" dirty="0">
                <a:latin typeface="Times New Roman"/>
                <a:ea typeface="Calibri"/>
              </a:rPr>
              <a:t>r</a:t>
            </a:r>
            <a:r>
              <a:rPr lang="ru-RU" sz="1600" i="1" dirty="0">
                <a:latin typeface="Times New Roman"/>
                <a:ea typeface="Calibri"/>
              </a:rPr>
              <a:t> </a:t>
            </a:r>
            <a:r>
              <a:rPr lang="ru-RU" sz="1600" dirty="0">
                <a:latin typeface="Times New Roman"/>
                <a:ea typeface="Calibri"/>
              </a:rPr>
              <a:t>= 2</a:t>
            </a:r>
            <a:r>
              <a:rPr lang="en-US" sz="1600" baseline="30000" dirty="0">
                <a:latin typeface="Times New Roman"/>
                <a:ea typeface="Calibri"/>
              </a:rPr>
              <a:t>k</a:t>
            </a:r>
            <a:r>
              <a:rPr lang="en-US" sz="1600" dirty="0">
                <a:latin typeface="Times New Roman"/>
                <a:ea typeface="Calibri"/>
              </a:rPr>
              <a:t> </a:t>
            </a:r>
            <a:r>
              <a:rPr lang="ru-RU" sz="1600" dirty="0">
                <a:latin typeface="Times New Roman"/>
                <a:ea typeface="Calibri"/>
              </a:rPr>
              <a:t>(</a:t>
            </a:r>
            <a:r>
              <a:rPr lang="en-US" sz="1600" i="1" dirty="0">
                <a:latin typeface="Times New Roman"/>
                <a:ea typeface="Calibri"/>
              </a:rPr>
              <a:t>k</a:t>
            </a:r>
            <a:r>
              <a:rPr lang="en-US" sz="1600" dirty="0">
                <a:latin typeface="Times New Roman"/>
                <a:ea typeface="Calibri"/>
              </a:rPr>
              <a:t> </a:t>
            </a:r>
            <a:r>
              <a:rPr lang="ru-RU" sz="1600" dirty="0">
                <a:latin typeface="Times New Roman"/>
                <a:ea typeface="Calibri"/>
              </a:rPr>
              <a:t>– некоторое натуральное число, </a:t>
            </a:r>
            <a:r>
              <a:rPr lang="en-US" sz="1600" i="1" dirty="0">
                <a:latin typeface="Times New Roman"/>
                <a:ea typeface="Calibri"/>
              </a:rPr>
              <a:t>k</a:t>
            </a:r>
            <a:r>
              <a:rPr lang="ru-RU" sz="1600" dirty="0">
                <a:latin typeface="Times New Roman"/>
                <a:ea typeface="Calibri"/>
              </a:rPr>
              <a:t> &gt; 1) в двоичную осуществляется по обратному алгоритму.</a:t>
            </a:r>
          </a:p>
          <a:p>
            <a:pPr algn="just">
              <a:spcBef>
                <a:spcPts val="600"/>
              </a:spcBef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Алгоритм 4</a:t>
            </a:r>
          </a:p>
          <a:p>
            <a:pPr lvl="0"/>
            <a:r>
              <a:rPr lang="ru-RU" sz="1600" dirty="0">
                <a:latin typeface="Times New Roman"/>
                <a:ea typeface="Calibri"/>
              </a:rPr>
              <a:t>Пользуясь таблицей перевода, каждую цифру </a:t>
            </a:r>
            <a:r>
              <a:rPr lang="en-US" sz="1600" i="1" dirty="0">
                <a:latin typeface="Times New Roman"/>
                <a:ea typeface="Calibri"/>
              </a:rPr>
              <a:t>r</a:t>
            </a:r>
            <a:r>
              <a:rPr lang="ru-RU" sz="1600" dirty="0">
                <a:latin typeface="Times New Roman"/>
                <a:ea typeface="Calibri"/>
              </a:rPr>
              <a:t>-</a:t>
            </a:r>
            <a:r>
              <a:rPr lang="ru-RU" sz="1600" dirty="0" err="1">
                <a:latin typeface="Times New Roman"/>
                <a:ea typeface="Calibri"/>
              </a:rPr>
              <a:t>ичной</a:t>
            </a:r>
            <a:r>
              <a:rPr lang="ru-RU" sz="1600" dirty="0">
                <a:latin typeface="Times New Roman"/>
                <a:ea typeface="Calibri"/>
              </a:rPr>
              <a:t> системы счисления заменить на группу </a:t>
            </a:r>
            <a:r>
              <a:rPr lang="en-US" sz="1600" i="1" dirty="0">
                <a:latin typeface="Times New Roman"/>
                <a:ea typeface="Calibri"/>
              </a:rPr>
              <a:t>k</a:t>
            </a:r>
            <a:r>
              <a:rPr lang="ru-RU" sz="1600" dirty="0">
                <a:latin typeface="Times New Roman"/>
                <a:ea typeface="Calibri"/>
              </a:rPr>
              <a:t> двоичных цифр. </a:t>
            </a:r>
            <a:r>
              <a:rPr lang="ru-RU" sz="1600" dirty="0" smtClean="0">
                <a:latin typeface="Times New Roman"/>
                <a:ea typeface="Calibri"/>
              </a:rPr>
              <a:t>Незначащие </a:t>
            </a:r>
            <a:r>
              <a:rPr lang="ru-RU" sz="1600" dirty="0">
                <a:latin typeface="Times New Roman"/>
                <a:ea typeface="Calibri"/>
              </a:rPr>
              <a:t>нули слева можно отбросить.</a:t>
            </a:r>
          </a:p>
        </p:txBody>
      </p:sp>
    </p:spTree>
    <p:extLst>
      <p:ext uri="{BB962C8B-B14F-4D97-AF65-F5344CB8AC3E}">
        <p14:creationId xmlns:p14="http://schemas.microsoft.com/office/powerpoint/2010/main" val="40717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 системой счисления можно понимать искусственный язык, специально предназначенный для представления чисел.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 системой счисления понимается способ представления любого числа с помощью некоторого алфавита символов, называемых цифрами.</a:t>
            </a:r>
          </a:p>
          <a:p>
            <a:pPr marL="0" indent="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Система счисления (СС)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совокупность символов и правил для записи чисел с помощью символов (цифр), имеющих определенные количественные значения.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704856" cy="658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26238"/>
              </p:ext>
            </p:extLst>
          </p:nvPr>
        </p:nvGraphicFramePr>
        <p:xfrm>
          <a:off x="3995936" y="4581128"/>
          <a:ext cx="5040560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260140"/>
                <a:gridCol w="1260140"/>
                <a:gridCol w="1260140"/>
                <a:gridCol w="12601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16-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ичная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цифра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Двоичная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тетрада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16-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ичная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цифра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Двоичная 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тетрада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0010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6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52" y="260648"/>
            <a:ext cx="958373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58381"/>
              </p:ext>
            </p:extLst>
          </p:nvPr>
        </p:nvGraphicFramePr>
        <p:xfrm>
          <a:off x="3779912" y="4149080"/>
          <a:ext cx="5040560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260140"/>
                <a:gridCol w="1260140"/>
                <a:gridCol w="1260140"/>
                <a:gridCol w="12601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16-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ичная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цифра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Двоичная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тетрада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16-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ичная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цифра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Двоичная </a:t>
                      </a: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тетрада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0010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0100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1111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4624"/>
            <a:ext cx="8784976" cy="6696744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800" dirty="0">
                <a:latin typeface="Times New Roman" pitchFamily="18" charset="0"/>
                <a:ea typeface="Calibri"/>
                <a:cs typeface="Times New Roman" pitchFamily="18" charset="0"/>
              </a:rPr>
              <a:t>Некоторый текст состоит из 4-х символов «</a:t>
            </a:r>
            <a:r>
              <a:rPr lang="ru-RU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», 1-го символа «</a:t>
            </a:r>
            <a:r>
              <a:rPr lang="ru-RU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», 2-х символов «</a:t>
            </a:r>
            <a:r>
              <a:rPr lang="ru-RU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», 2-х символов «</a:t>
            </a:r>
            <a:r>
              <a:rPr lang="ru-RU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», 1-го символа «</a:t>
            </a:r>
            <a:r>
              <a:rPr lang="ru-RU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», 4-х символов «</a:t>
            </a:r>
            <a:r>
              <a:rPr lang="ru-RU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 и 2-х символов «</a:t>
            </a:r>
            <a:r>
              <a:rPr lang="ru-RU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G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». Каков информационный объем текста? Какова информационная энтропия символа используемого в тексте алфавита?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800" b="1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Решение</a:t>
            </a:r>
            <a:endParaRPr lang="ru-RU" sz="4800" b="1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Текст состоит из 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n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= 4 + 1 + 2 + 2 + 1 + 4 + 2 = 16 символов.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В тексте используется алфавит мощности 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k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= 7, состоящий из символов: 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G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Частоты употребления символов различны (так, например, символ «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 встречается в тексте гораздо чаще символа «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ru-RU" sz="4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»)</a:t>
            </a:r>
            <a:r>
              <a:rPr lang="ru-RU" sz="48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Найдем 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частоты употребления символов как отношение количества употреблений символа в тексте к длине текста.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		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4/16 = 1/4;</a:t>
            </a:r>
            <a:endParaRPr lang="ru-RU" sz="48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		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1/16;</a:t>
            </a:r>
            <a:endParaRPr lang="ru-RU" sz="48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		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2/16 = 1/8;</a:t>
            </a:r>
            <a:endParaRPr lang="ru-RU" sz="48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		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2/16 = 1/8;</a:t>
            </a:r>
            <a:endParaRPr lang="ru-RU" sz="48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		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1/16;</a:t>
            </a:r>
            <a:endParaRPr lang="ru-RU" sz="48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		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4/16 = 1/4;</a:t>
            </a:r>
            <a:endParaRPr lang="ru-RU" sz="48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		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G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2/16 = 1/8.</a:t>
            </a:r>
            <a:endParaRPr lang="ru-RU" sz="48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Заметим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что 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), </a:t>
            </a:r>
            <a:r>
              <a:rPr lang="ru-RU" sz="4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    </a:t>
            </a:r>
            <a:r>
              <a:rPr lang="en-US" sz="4800" i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en-US" sz="4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),</a:t>
            </a:r>
            <a:r>
              <a:rPr lang="ru-RU" sz="4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      </a:t>
            </a:r>
            <a:r>
              <a:rPr lang="en-US" sz="4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</a:t>
            </a:r>
            <a:r>
              <a:rPr lang="en-US" sz="48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4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G</a:t>
            </a:r>
            <a:r>
              <a:rPr lang="en-US" sz="4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).</a:t>
            </a:r>
            <a:endParaRPr lang="ru-RU" sz="48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2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0"/>
                <a:ext cx="8229600" cy="674136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Далее решать задачу можно двумя способами.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1-й способ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Зная частоты символов, найдем информационную энтропию символа по формуле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𝐻</m:t>
                    </m:r>
                    <m:r>
                      <a:rPr lang="ru-RU" sz="1400" i="1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400" i="1">
                            <a:latin typeface="Cambria Math"/>
                          </a:rPr>
                          <m:t>𝑥</m:t>
                        </m:r>
                        <m:r>
                          <a:rPr lang="ru-RU" sz="1400" i="1">
                            <a:latin typeface="Cambria Math"/>
                          </a:rPr>
                          <m:t>∈</m:t>
                        </m:r>
                        <m:r>
                          <a:rPr lang="ru-RU" sz="1400" b="1" i="1">
                            <a:latin typeface="Cambria Math"/>
                          </a:rPr>
                          <m:t>А</m:t>
                        </m:r>
                      </m:sub>
                      <m:sup/>
                      <m:e>
                        <m:r>
                          <a:rPr lang="ru-RU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1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ru-RU" sz="14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ru-RU" sz="1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𝐻</m:t>
                    </m:r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=−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2∙1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/>
                                <a:ea typeface="Calibri"/>
                              </a:rPr>
                              <m:t>log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fPr>
                          <m:num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−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2∙1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16</m:t>
                        </m:r>
                      </m:den>
                    </m:f>
                    <m:func>
                      <m:func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/>
                                <a:ea typeface="Calibri"/>
                              </a:rPr>
                              <m:t>log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fPr>
                          <m:num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16</m:t>
                            </m:r>
                          </m:den>
                        </m:f>
                      </m:e>
                    </m:func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−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3∙1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/>
                                <a:ea typeface="Calibri"/>
                              </a:rPr>
                              <m:t>log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fPr>
                          <m:num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8</m:t>
                            </m:r>
                          </m:den>
                        </m:f>
                      </m:e>
                    </m:func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=1+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1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2</m:t>
                        </m:r>
                      </m:den>
                    </m:f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+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9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8</m:t>
                        </m:r>
                      </m:den>
                    </m:f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</m:t>
                    </m:r>
                    <m:r>
                      <a:rPr lang="ru-RU" sz="1400" i="1">
                        <a:effectLst/>
                        <a:latin typeface="Cambria Math"/>
                        <a:ea typeface="Times New Roman"/>
                      </a:rPr>
                      <m:t>2,625</m:t>
                    </m:r>
                  </m:oMath>
                </a14:m>
                <a:r>
                  <a:rPr lang="ru-RU" sz="1400" dirty="0"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 (бит)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Общий объем текста можно определить по формуле </a:t>
                </a:r>
                <a:endParaRPr lang="ru-RU" sz="1400" i="1" dirty="0" smtClean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𝐼</m:t>
                    </m:r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</m:t>
                    </m:r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𝑛𝐻</m:t>
                    </m:r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=16∙2,625=42</m:t>
                    </m:r>
                  </m:oMath>
                </a14:m>
                <a:r>
                  <a:rPr lang="ru-RU" sz="1400" dirty="0"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 (бит) = 5,25 Б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2-й способ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Зная частоты употребления символов, по формуле </a:t>
                </a:r>
                <a:r>
                  <a:rPr lang="ru-RU" sz="14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1400" i="1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ru-RU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u-RU" sz="1400" i="1">
                            <a:latin typeface="Cambria Math"/>
                          </a:rPr>
                          <m:t>𝑓</m:t>
                        </m:r>
                        <m:r>
                          <a:rPr lang="ru-RU" sz="1400" i="1">
                            <a:latin typeface="Cambria Math"/>
                          </a:rPr>
                          <m:t>(</m:t>
                        </m:r>
                        <m:r>
                          <a:rPr lang="ru-RU" sz="1400" i="1">
                            <a:latin typeface="Cambria Math"/>
                          </a:rPr>
                          <m:t>𝑥</m:t>
                        </m:r>
                        <m:r>
                          <a:rPr lang="ru-RU" sz="1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sz="1400" dirty="0" smtClean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найдем их информационные объемы</a:t>
                </a:r>
                <a:r>
                  <a:rPr lang="ru-RU" sz="1400" dirty="0" smtClean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:</a:t>
                </a:r>
                <a:r>
                  <a:rPr lang="ru-RU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		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A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F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2 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бит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;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		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B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E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4 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бит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;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		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C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D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G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3 бит.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Для каждого символа зная количество его использований в тексте и информационный объем, можем найти информационный объем всего текста: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𝐼</m:t>
                    </m:r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=2∙4∙2+2∙1∙4+3∙2∙3=42</m:t>
                    </m:r>
                  </m:oMath>
                </a14:m>
                <a:r>
                  <a:rPr lang="ru-RU" sz="1400" i="1" dirty="0"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 </a:t>
                </a:r>
                <a:r>
                  <a:rPr lang="ru-RU" sz="1400" dirty="0"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(бит) = 5,25 Б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Зная количество символов в тексте, можем найти энтропию символа: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𝐻</m:t>
                    </m:r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𝐼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𝑛</m:t>
                        </m:r>
                      </m:den>
                    </m:f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42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16</m:t>
                        </m:r>
                      </m:den>
                    </m:f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=2,625</m:t>
                    </m:r>
                  </m:oMath>
                </a14:m>
                <a:r>
                  <a:rPr lang="ru-RU" sz="1400" dirty="0"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 (бит)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1400" i="1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Ответ</a:t>
                </a:r>
                <a:r>
                  <a:rPr lang="ru-RU" sz="14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: 42 бит</a:t>
                </a:r>
                <a:r>
                  <a:rPr lang="ru-RU" sz="1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;  </a:t>
                </a:r>
                <a:r>
                  <a:rPr lang="ru-RU" sz="14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2,625 бит</a:t>
                </a:r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0"/>
                <a:ext cx="8229600" cy="6741368"/>
              </a:xfrm>
              <a:blipFill rotWithShape="1">
                <a:blip r:embed="rId2"/>
                <a:stretch>
                  <a:fillRect l="-148" r="-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0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 algn="r">
                  <a:buNone/>
                </a:pPr>
                <a:r>
                  <a:rPr lang="ru-RU" b="1" dirty="0">
                    <a:latin typeface="Times New Roman" pitchFamily="18" charset="0"/>
                    <a:cs typeface="Times New Roman" pitchFamily="18" charset="0"/>
                  </a:rPr>
                  <a:t>Кодирование </a:t>
                </a:r>
                <a:r>
                  <a:rPr lang="ru-RU" b="1" dirty="0" smtClean="0">
                    <a:latin typeface="Times New Roman" pitchFamily="18" charset="0"/>
                    <a:cs typeface="Times New Roman" pitchFamily="18" charset="0"/>
                  </a:rPr>
                  <a:t>информации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/>
                    <a:ea typeface="Calibri"/>
                  </a:rPr>
                  <a:t>Определим количество </a:t>
                </a:r>
                <a:r>
                  <a:rPr lang="en-US" i="1" dirty="0">
                    <a:effectLst/>
                    <a:latin typeface="Times New Roman"/>
                    <a:ea typeface="Calibri"/>
                  </a:rPr>
                  <a:t>C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(</a:t>
                </a:r>
                <a:r>
                  <a:rPr lang="en-US" i="1" dirty="0">
                    <a:effectLst/>
                    <a:latin typeface="Times New Roman"/>
                    <a:ea typeface="Calibri"/>
                  </a:rPr>
                  <a:t>n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, </a:t>
                </a:r>
                <a:r>
                  <a:rPr lang="en-US" i="1" dirty="0">
                    <a:effectLst/>
                    <a:latin typeface="Times New Roman"/>
                    <a:ea typeface="Calibri"/>
                  </a:rPr>
                  <a:t>k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) различных сообщений длины </a:t>
                </a:r>
                <a:r>
                  <a:rPr lang="en-US" i="1" dirty="0">
                    <a:effectLst/>
                    <a:latin typeface="Times New Roman"/>
                    <a:ea typeface="Calibri"/>
                  </a:rPr>
                  <a:t>n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, которые можно составить из символов алфавита </a:t>
                </a:r>
                <a:r>
                  <a:rPr lang="en-US" b="1" dirty="0">
                    <a:effectLst/>
                    <a:latin typeface="Times New Roman"/>
                    <a:ea typeface="Calibri"/>
                  </a:rPr>
                  <a:t>A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 мощности </a:t>
                </a:r>
                <a:r>
                  <a:rPr lang="en-US" i="1" dirty="0">
                    <a:effectLst/>
                    <a:latin typeface="Times New Roman"/>
                    <a:ea typeface="Calibri"/>
                  </a:rPr>
                  <a:t>k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 (порядок символов имеет значение, символы могут повторяться):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Calibri"/>
                      </a:rPr>
                      <m:t>𝐶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/>
                            <a:ea typeface="Calibri"/>
                          </a:rPr>
                          <m:t>𝑛</m:t>
                        </m:r>
                        <m:r>
                          <a:rPr lang="ru-RU" i="1">
                            <a:effectLst/>
                            <a:latin typeface="Cambria Math"/>
                            <a:ea typeface="Calibri"/>
                          </a:rPr>
                          <m:t>, </m:t>
                        </m:r>
                        <m:r>
                          <a:rPr lang="en-US" i="1">
                            <a:effectLst/>
                            <a:latin typeface="Cambria Math"/>
                            <a:ea typeface="Calibri"/>
                          </a:rPr>
                          <m:t>𝑘</m:t>
                        </m:r>
                      </m:e>
                    </m:d>
                    <m:r>
                      <a:rPr lang="ru-RU" i="1">
                        <a:effectLst/>
                        <a:latin typeface="Cambria Math"/>
                        <a:ea typeface="Calibri"/>
                      </a:rPr>
                      <m:t>=</m:t>
                    </m:r>
                    <m:sSubSup>
                      <m:sSub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accPr>
                          <m:e>
                            <m:r>
                              <a:rPr lang="ru-RU" i="1">
                                <a:effectLst/>
                                <a:latin typeface="Cambria Math"/>
                                <a:ea typeface="Calibri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effectLst/>
                            <a:latin typeface="Cambria Math"/>
                            <a:ea typeface="Calibri"/>
                          </a:rPr>
                          <m:t>𝑘</m:t>
                        </m:r>
                      </m:sub>
                      <m:sup>
                        <m:r>
                          <a:rPr lang="ru-RU" i="1">
                            <a:effectLst/>
                            <a:latin typeface="Cambria Math"/>
                            <a:ea typeface="Calibri"/>
                          </a:rPr>
                          <m:t>𝑛</m:t>
                        </m:r>
                      </m:sup>
                    </m:sSubSup>
                    <m:r>
                      <a:rPr lang="ru-RU" i="1">
                        <a:effectLst/>
                        <a:latin typeface="Cambria Math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/>
                            <a:ea typeface="Calibri"/>
                          </a:rPr>
                          <m:t>𝑘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/>
                            <a:ea typeface="Calibri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/>
                    <a:ea typeface="Times New Roman"/>
                  </a:rPr>
                  <a:t>	</a:t>
                </a:r>
                <a:endParaRPr lang="ru-RU" dirty="0">
                  <a:effectLst/>
                  <a:latin typeface="Times New Roman"/>
                  <a:ea typeface="Calibri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i="1" dirty="0">
                    <a:effectLst/>
                    <a:latin typeface="Times New Roman"/>
                    <a:ea typeface="Times New Roman"/>
                  </a:rPr>
                  <a:t>Примечание</a:t>
                </a:r>
                <a:r>
                  <a:rPr lang="ru-RU" dirty="0">
                    <a:effectLst/>
                    <a:latin typeface="Times New Roman"/>
                    <a:ea typeface="Times New Roman"/>
                  </a:rPr>
                  <a:t>. Символ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Times New Roman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effectLst/>
                            <a:latin typeface="Cambria Math"/>
                            <a:ea typeface="Times New Roman"/>
                          </a:rPr>
                          <m:t>𝑘</m:t>
                        </m:r>
                      </m:sub>
                      <m:sup>
                        <m:r>
                          <a:rPr lang="ru-RU" i="1">
                            <a:effectLst/>
                            <a:latin typeface="Cambria Math"/>
                            <a:ea typeface="Times New Roman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dirty="0">
                    <a:effectLst/>
                    <a:latin typeface="Times New Roman"/>
                    <a:ea typeface="Times New Roman"/>
                  </a:rPr>
                  <a:t> в этой формуле – из комбинаторики, он обозначает количество размещений с повторениями из </a:t>
                </a:r>
                <a:r>
                  <a:rPr lang="en-US" i="1" dirty="0">
                    <a:effectLst/>
                    <a:latin typeface="Times New Roman"/>
                    <a:ea typeface="Times New Roman"/>
                  </a:rPr>
                  <a:t>k</a:t>
                </a:r>
                <a:r>
                  <a:rPr lang="ru-RU" dirty="0">
                    <a:effectLst/>
                    <a:latin typeface="Times New Roman"/>
                    <a:ea typeface="Times New Roman"/>
                  </a:rPr>
                  <a:t> по </a:t>
                </a:r>
                <a:r>
                  <a:rPr lang="en-US" i="1" dirty="0">
                    <a:effectLst/>
                    <a:latin typeface="Times New Roman"/>
                    <a:ea typeface="Times New Roman"/>
                  </a:rPr>
                  <a:t>n</a:t>
                </a:r>
                <a:r>
                  <a:rPr lang="ru-RU" dirty="0">
                    <a:effectLst/>
                    <a:latin typeface="Times New Roman"/>
                    <a:ea typeface="Times New Roman"/>
                  </a:rPr>
                  <a:t> – т. е. количество вариантов размещения по </a:t>
                </a:r>
                <a:r>
                  <a:rPr lang="en-US" i="1" dirty="0">
                    <a:effectLst/>
                    <a:latin typeface="Times New Roman"/>
                    <a:ea typeface="Times New Roman"/>
                  </a:rPr>
                  <a:t>n</a:t>
                </a:r>
                <a:r>
                  <a:rPr lang="ru-RU" dirty="0">
                    <a:effectLst/>
                    <a:latin typeface="Times New Roman"/>
                    <a:ea typeface="Times New Roman"/>
                  </a:rPr>
                  <a:t> различным местам предметов </a:t>
                </a:r>
                <a:r>
                  <a:rPr lang="en-US" i="1" dirty="0">
                    <a:effectLst/>
                    <a:latin typeface="Times New Roman"/>
                    <a:ea typeface="Times New Roman"/>
                  </a:rPr>
                  <a:t>k</a:t>
                </a:r>
                <a:r>
                  <a:rPr lang="ru-RU" dirty="0">
                    <a:effectLst/>
                    <a:latin typeface="Times New Roman"/>
                    <a:ea typeface="Times New Roman"/>
                  </a:rPr>
                  <a:t> различных видов так, что можно выбирать несколько предметов одного вида.</a:t>
                </a:r>
                <a:endParaRPr lang="ru-RU" dirty="0">
                  <a:effectLst/>
                  <a:latin typeface="Times New Roman"/>
                  <a:ea typeface="Calibri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dirty="0">
                    <a:effectLst/>
                    <a:latin typeface="Times New Roman"/>
                    <a:ea typeface="Calibri"/>
                  </a:rPr>
                  <a:t>В различных цифровых устройствах используется двоичное кодирование информации: каждый сигнал-символ </a:t>
                </a:r>
                <a:r>
                  <a:rPr lang="en-US" i="1" dirty="0">
                    <a:effectLst/>
                    <a:latin typeface="Times New Roman"/>
                    <a:ea typeface="Calibri"/>
                  </a:rPr>
                  <a:t>x</a:t>
                </a:r>
                <a:r>
                  <a:rPr lang="en-US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представляется как последовательность </a:t>
                </a:r>
                <a:r>
                  <a:rPr lang="en-US" b="1" dirty="0">
                    <a:effectLst/>
                    <a:latin typeface="Times New Roman"/>
                    <a:ea typeface="Calibri"/>
                  </a:rPr>
                  <a:t>K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(</a:t>
                </a:r>
                <a:r>
                  <a:rPr lang="en-US" i="1" dirty="0">
                    <a:effectLst/>
                    <a:latin typeface="Times New Roman"/>
                    <a:ea typeface="Calibri"/>
                  </a:rPr>
                  <a:t>x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) нескольких двоичных символов («</a:t>
                </a:r>
                <a:r>
                  <a:rPr lang="ru-RU" b="1" dirty="0">
                    <a:effectLst/>
                    <a:latin typeface="Times New Roman"/>
                    <a:ea typeface="Calibri"/>
                  </a:rPr>
                  <a:t>0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» и «</a:t>
                </a:r>
                <a:r>
                  <a:rPr lang="ru-RU" b="1" dirty="0">
                    <a:effectLst/>
                    <a:latin typeface="Times New Roman"/>
                    <a:ea typeface="Calibri"/>
                  </a:rPr>
                  <a:t>1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») – код. 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dirty="0">
                    <a:effectLst/>
                    <a:latin typeface="Times New Roman"/>
                    <a:ea typeface="Calibri"/>
                  </a:rPr>
                  <a:t>Длина кода </a:t>
                </a:r>
                <a:r>
                  <a:rPr lang="en-US" b="1" dirty="0">
                    <a:effectLst/>
                    <a:latin typeface="Times New Roman"/>
                    <a:ea typeface="Calibri"/>
                  </a:rPr>
                  <a:t>K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(</a:t>
                </a:r>
                <a:r>
                  <a:rPr lang="en-US" i="1" dirty="0">
                    <a:effectLst/>
                    <a:latin typeface="Times New Roman"/>
                    <a:ea typeface="Calibri"/>
                  </a:rPr>
                  <a:t>x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) символа </a:t>
                </a:r>
                <a:r>
                  <a:rPr lang="en-US" i="1" dirty="0">
                    <a:effectLst/>
                    <a:latin typeface="Times New Roman"/>
                    <a:ea typeface="Calibri"/>
                  </a:rPr>
                  <a:t>x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 не может быть меньше, чем его информационный объем </a:t>
                </a:r>
                <a:r>
                  <a:rPr lang="en-US" i="1" dirty="0">
                    <a:effectLst/>
                    <a:latin typeface="Times New Roman"/>
                    <a:ea typeface="Calibri"/>
                  </a:rPr>
                  <a:t>i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(</a:t>
                </a:r>
                <a:r>
                  <a:rPr lang="en-US" i="1" dirty="0">
                    <a:effectLst/>
                    <a:latin typeface="Times New Roman"/>
                    <a:ea typeface="Calibri"/>
                  </a:rPr>
                  <a:t>x</a:t>
                </a:r>
                <a:r>
                  <a:rPr lang="ru-RU" dirty="0">
                    <a:effectLst/>
                    <a:latin typeface="Times New Roman"/>
                    <a:ea typeface="Calibri"/>
                  </a:rPr>
                  <a:t>).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  <a:blipFill rotWithShape="1">
                <a:blip r:embed="rId2"/>
                <a:stretch>
                  <a:fillRect l="-444" t="-1510" r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7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88640"/>
                <a:ext cx="8712968" cy="666936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500" dirty="0">
                    <a:latin typeface="Times New Roman"/>
                    <a:ea typeface="Calibri"/>
                  </a:rPr>
                  <a:t>Световое табло состоит из 5 лампочек. Каждая лампочка может находиться в одном из трех состояний («включено», «выключено» или «мигает»). Какое наименьшее количество байт памяти потребуется для хранения состояния табло?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500" dirty="0">
                    <a:effectLst/>
                    <a:latin typeface="Times New Roman"/>
                    <a:ea typeface="Calibri"/>
                  </a:rPr>
                  <a:t>Считать, что состояние лампочки представляется минимально возможным количеством бит, одинаковым для каждого состояния.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000" i="1" dirty="0">
                    <a:effectLst/>
                    <a:latin typeface="Times New Roman"/>
                    <a:ea typeface="Calibri"/>
                  </a:rPr>
                  <a:t>Решение</a:t>
                </a:r>
                <a:endParaRPr lang="ru-RU" sz="4000" dirty="0">
                  <a:effectLst/>
                  <a:latin typeface="Times New Roman"/>
                  <a:ea typeface="Calibri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500" dirty="0">
                    <a:effectLst/>
                    <a:latin typeface="Times New Roman"/>
                    <a:ea typeface="Calibri"/>
                  </a:rPr>
                  <a:t>Информационный объем одного состояния лампочки равен: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4500" i="1">
                        <a:effectLst/>
                        <a:latin typeface="Cambria Math"/>
                        <a:ea typeface="Calibri"/>
                      </a:rPr>
                      <m:t>𝑖</m:t>
                    </m:r>
                    <m:r>
                      <a:rPr lang="ru-RU" sz="4500" i="1">
                        <a:effectLst/>
                        <a:latin typeface="Cambria Math"/>
                        <a:ea typeface="Calibri"/>
                      </a:rPr>
                      <m:t>=</m:t>
                    </m:r>
                    <m:func>
                      <m:funcPr>
                        <m:ctrlPr>
                          <a:rPr lang="ru-RU" sz="45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45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500">
                                <a:effectLst/>
                                <a:latin typeface="Cambria Math"/>
                                <a:ea typeface="Calibri"/>
                              </a:rPr>
                              <m:t>log</m:t>
                            </m:r>
                          </m:e>
                          <m:sub>
                            <m:r>
                              <a:rPr lang="ru-RU" sz="45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u-RU" sz="4500" i="1">
                            <a:effectLst/>
                            <a:latin typeface="Cambria Math"/>
                            <a:ea typeface="Calibri"/>
                          </a:rPr>
                          <m:t>3</m:t>
                        </m:r>
                      </m:e>
                    </m:func>
                    <m:r>
                      <a:rPr lang="ru-RU" sz="4500" i="1">
                        <a:effectLst/>
                        <a:latin typeface="Cambria Math"/>
                        <a:ea typeface="Calibri"/>
                      </a:rPr>
                      <m:t>≈1,58</m:t>
                    </m:r>
                  </m:oMath>
                </a14:m>
                <a:r>
                  <a:rPr lang="ru-RU" sz="4500" dirty="0">
                    <a:effectLst/>
                    <a:latin typeface="Times New Roman"/>
                    <a:ea typeface="Times New Roman"/>
                  </a:rPr>
                  <a:t> (бит)</a:t>
                </a:r>
                <a:endParaRPr lang="ru-RU" sz="4500" dirty="0">
                  <a:effectLst/>
                  <a:latin typeface="Times New Roman"/>
                  <a:ea typeface="Calibri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500" dirty="0">
                    <a:effectLst/>
                    <a:latin typeface="Times New Roman"/>
                    <a:ea typeface="Calibri"/>
                  </a:rPr>
                  <a:t>Т. к. физические устройства не могут работать с дробным количеством бит, мы можем использовать кодовые последовательности немного большей длины – </a:t>
                </a:r>
                <a:r>
                  <a:rPr lang="en-US" sz="4500" i="1" dirty="0">
                    <a:effectLst/>
                    <a:latin typeface="Times New Roman"/>
                    <a:ea typeface="Calibri"/>
                  </a:rPr>
                  <a:t>i</a:t>
                </a:r>
                <a:r>
                  <a:rPr lang="ru-RU" sz="4500" i="1" dirty="0">
                    <a:effectLst/>
                    <a:latin typeface="Times New Roman"/>
                    <a:ea typeface="Calibri"/>
                  </a:rPr>
                  <a:t>'</a:t>
                </a:r>
                <a:r>
                  <a:rPr lang="ru-RU" sz="4500" dirty="0">
                    <a:effectLst/>
                    <a:latin typeface="Times New Roman"/>
                    <a:ea typeface="Calibri"/>
                  </a:rPr>
                  <a:t> = 2 бит, которые позволят представить более 3 разных состояний. </a:t>
                </a:r>
                <a:endParaRPr lang="ru-RU" sz="4500" dirty="0" smtClean="0">
                  <a:effectLst/>
                  <a:latin typeface="Times New Roman"/>
                  <a:ea typeface="Calibri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500" dirty="0" smtClean="0">
                    <a:effectLst/>
                    <a:latin typeface="Times New Roman"/>
                    <a:ea typeface="Calibri"/>
                  </a:rPr>
                  <a:t>Например</a:t>
                </a:r>
                <a:r>
                  <a:rPr lang="ru-RU" sz="4500" dirty="0">
                    <a:effectLst/>
                    <a:latin typeface="Times New Roman"/>
                    <a:ea typeface="Calibri"/>
                  </a:rPr>
                  <a:t>, коды могут быть такими: </a:t>
                </a:r>
                <a:r>
                  <a:rPr lang="ru-RU" sz="4500" b="1" dirty="0">
                    <a:effectLst/>
                    <a:latin typeface="Times New Roman"/>
                    <a:ea typeface="Calibri"/>
                  </a:rPr>
                  <a:t>00</a:t>
                </a:r>
                <a:r>
                  <a:rPr lang="ru-RU" sz="4500" dirty="0">
                    <a:effectLst/>
                    <a:latin typeface="Times New Roman"/>
                    <a:ea typeface="Calibri"/>
                  </a:rPr>
                  <a:t> – выключено, </a:t>
                </a:r>
                <a:r>
                  <a:rPr lang="ru-RU" sz="4500" b="1" dirty="0">
                    <a:effectLst/>
                    <a:latin typeface="Times New Roman"/>
                    <a:ea typeface="Calibri"/>
                  </a:rPr>
                  <a:t>01</a:t>
                </a:r>
                <a:r>
                  <a:rPr lang="ru-RU" sz="4500" dirty="0">
                    <a:effectLst/>
                    <a:latin typeface="Times New Roman"/>
                    <a:ea typeface="Calibri"/>
                  </a:rPr>
                  <a:t> – мигает, </a:t>
                </a:r>
                <a:r>
                  <a:rPr lang="ru-RU" sz="4500" b="1" dirty="0">
                    <a:effectLst/>
                    <a:latin typeface="Times New Roman"/>
                    <a:ea typeface="Calibri"/>
                  </a:rPr>
                  <a:t>11 </a:t>
                </a:r>
                <a:r>
                  <a:rPr lang="ru-RU" sz="4500" dirty="0">
                    <a:effectLst/>
                    <a:latin typeface="Times New Roman"/>
                    <a:ea typeface="Calibri"/>
                  </a:rPr>
                  <a:t>– включено.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500" dirty="0">
                    <a:effectLst/>
                    <a:latin typeface="Times New Roman"/>
                    <a:ea typeface="Calibri"/>
                  </a:rPr>
                  <a:t>Тогда длина кода, представляющего состояния всего табло с </a:t>
                </a:r>
                <a:r>
                  <a:rPr lang="en-US" sz="4500" i="1" dirty="0">
                    <a:effectLst/>
                    <a:latin typeface="Times New Roman"/>
                    <a:ea typeface="Calibri"/>
                  </a:rPr>
                  <a:t>n</a:t>
                </a:r>
                <a:r>
                  <a:rPr lang="ru-RU" sz="4500" dirty="0">
                    <a:effectLst/>
                    <a:latin typeface="Times New Roman"/>
                    <a:ea typeface="Calibri"/>
                  </a:rPr>
                  <a:t> = 5 лампочками равно: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US" sz="4500" i="1" dirty="0">
                    <a:effectLst/>
                    <a:latin typeface="Times New Roman"/>
                    <a:ea typeface="Calibri"/>
                  </a:rPr>
                  <a:t>I</a:t>
                </a:r>
                <a:r>
                  <a:rPr lang="ru-RU" sz="4500" dirty="0">
                    <a:effectLst/>
                    <a:latin typeface="Times New Roman"/>
                    <a:ea typeface="Calibri"/>
                  </a:rPr>
                  <a:t> = </a:t>
                </a:r>
                <a:r>
                  <a:rPr lang="en-US" sz="4500" i="1" dirty="0" err="1">
                    <a:effectLst/>
                    <a:latin typeface="Times New Roman"/>
                    <a:ea typeface="Calibri"/>
                  </a:rPr>
                  <a:t>ni</a:t>
                </a:r>
                <a:r>
                  <a:rPr lang="ru-RU" sz="4500" i="1" dirty="0">
                    <a:effectLst/>
                    <a:latin typeface="Times New Roman"/>
                    <a:ea typeface="Calibri"/>
                  </a:rPr>
                  <a:t>'</a:t>
                </a:r>
                <a:r>
                  <a:rPr lang="ru-RU" sz="4500" dirty="0">
                    <a:effectLst/>
                    <a:latin typeface="Times New Roman"/>
                    <a:ea typeface="Calibri"/>
                  </a:rPr>
                  <a:t> = 10 (бит) = 1,25 (Б)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500" dirty="0">
                    <a:effectLst/>
                    <a:latin typeface="Times New Roman"/>
                    <a:ea typeface="Calibri"/>
                  </a:rPr>
                  <a:t>Т. к. по условию, код должен представляться целым количеством байт, необходимо взять </a:t>
                </a:r>
                <a:r>
                  <a:rPr lang="en-US" sz="4500" i="1" dirty="0">
                    <a:effectLst/>
                    <a:latin typeface="Times New Roman"/>
                    <a:ea typeface="Calibri"/>
                  </a:rPr>
                  <a:t>I</a:t>
                </a:r>
                <a:r>
                  <a:rPr lang="ru-RU" sz="4500" i="1" dirty="0">
                    <a:effectLst/>
                    <a:latin typeface="Times New Roman"/>
                    <a:ea typeface="Calibri"/>
                  </a:rPr>
                  <a:t>'</a:t>
                </a:r>
                <a:r>
                  <a:rPr lang="ru-RU" sz="4500" dirty="0">
                    <a:effectLst/>
                    <a:latin typeface="Times New Roman"/>
                    <a:ea typeface="Calibri"/>
                  </a:rPr>
                  <a:t> = 2 байта.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500" b="1" i="1" dirty="0">
                    <a:effectLst/>
                    <a:latin typeface="Times New Roman"/>
                    <a:ea typeface="Calibri"/>
                  </a:rPr>
                  <a:t>Ответ</a:t>
                </a:r>
                <a:r>
                  <a:rPr lang="ru-RU" sz="4500" b="1" dirty="0">
                    <a:effectLst/>
                    <a:latin typeface="Times New Roman"/>
                    <a:ea typeface="Calibri"/>
                  </a:rPr>
                  <a:t>: 2 </a:t>
                </a:r>
                <a:r>
                  <a:rPr lang="ru-RU" sz="4500" b="1" dirty="0" smtClean="0">
                    <a:effectLst/>
                    <a:latin typeface="Times New Roman"/>
                    <a:ea typeface="Calibri"/>
                  </a:rPr>
                  <a:t>Б</a:t>
                </a:r>
                <a:endParaRPr lang="ru-RU" sz="35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8640"/>
                <a:ext cx="8712968" cy="6669360"/>
              </a:xfrm>
              <a:blipFill rotWithShape="1">
                <a:blip r:embed="rId2"/>
                <a:stretch>
                  <a:fillRect l="-559" r="-559" b="-7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0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100" b="1" i="1" dirty="0">
                <a:latin typeface="Times New Roman"/>
                <a:ea typeface="Calibri"/>
              </a:rPr>
              <a:t>Неравномерный код</a:t>
            </a:r>
            <a:r>
              <a:rPr lang="ru-RU" sz="2100" b="1" dirty="0">
                <a:latin typeface="Times New Roman"/>
                <a:ea typeface="Calibri"/>
              </a:rPr>
              <a:t> </a:t>
            </a:r>
            <a:r>
              <a:rPr lang="ru-RU" sz="2100" dirty="0">
                <a:latin typeface="Times New Roman"/>
                <a:ea typeface="Calibri"/>
              </a:rPr>
              <a:t>(</a:t>
            </a:r>
            <a:r>
              <a:rPr lang="en-US" sz="2100" dirty="0">
                <a:latin typeface="Times New Roman"/>
                <a:ea typeface="Calibri"/>
              </a:rPr>
              <a:t>variable</a:t>
            </a:r>
            <a:r>
              <a:rPr lang="ru-RU" sz="2100" dirty="0">
                <a:latin typeface="Times New Roman"/>
                <a:ea typeface="Calibri"/>
              </a:rPr>
              <a:t>-</a:t>
            </a:r>
            <a:r>
              <a:rPr lang="en-US" sz="2100" dirty="0">
                <a:latin typeface="Times New Roman"/>
                <a:ea typeface="Calibri"/>
              </a:rPr>
              <a:t>length code</a:t>
            </a:r>
            <a:r>
              <a:rPr lang="ru-RU" sz="2100" dirty="0">
                <a:latin typeface="Times New Roman"/>
                <a:ea typeface="Calibri"/>
              </a:rPr>
              <a:t>) – код, в котором длины кодовых последовательностей различных символом могут отличаться.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100" dirty="0">
                <a:latin typeface="Times New Roman"/>
                <a:ea typeface="Calibri"/>
              </a:rPr>
              <a:t>Неравномерный код позволяет получить меньшую длину результирующей последовательности, чем равномерный код (</a:t>
            </a:r>
            <a:r>
              <a:rPr lang="en-US" sz="2100" dirty="0">
                <a:latin typeface="Times New Roman"/>
                <a:ea typeface="Calibri"/>
              </a:rPr>
              <a:t>fixed</a:t>
            </a:r>
            <a:r>
              <a:rPr lang="ru-RU" sz="2100" dirty="0">
                <a:latin typeface="Times New Roman"/>
                <a:ea typeface="Calibri"/>
              </a:rPr>
              <a:t>-</a:t>
            </a:r>
            <a:r>
              <a:rPr lang="en-US" sz="2100" dirty="0">
                <a:latin typeface="Times New Roman"/>
                <a:ea typeface="Calibri"/>
              </a:rPr>
              <a:t>length code</a:t>
            </a:r>
            <a:r>
              <a:rPr lang="ru-RU" sz="2100" dirty="0">
                <a:latin typeface="Times New Roman"/>
                <a:ea typeface="Calibri"/>
              </a:rPr>
              <a:t>) в случае, если частоты употребления символов алфавита различны. В этом случае для часто используемых символов выбираются короткие кодовые последовательности, а для редко используемых – длинные.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100" dirty="0">
                <a:latin typeface="Times New Roman"/>
                <a:ea typeface="Calibri"/>
              </a:rPr>
              <a:t>На практике обычно используется разновидность неравномерного кода, обеспечивающая однозначное декодирование – префиксный код. </a:t>
            </a:r>
            <a:endParaRPr lang="ru-RU" sz="2100" dirty="0" smtClean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100" b="1" i="1" dirty="0" smtClean="0">
                <a:latin typeface="Times New Roman"/>
                <a:ea typeface="Calibri"/>
              </a:rPr>
              <a:t>Префиксный </a:t>
            </a:r>
            <a:r>
              <a:rPr lang="ru-RU" sz="2100" b="1" i="1" dirty="0">
                <a:latin typeface="Times New Roman"/>
                <a:ea typeface="Calibri"/>
              </a:rPr>
              <a:t>код</a:t>
            </a:r>
            <a:r>
              <a:rPr lang="ru-RU" sz="2100" b="1" dirty="0">
                <a:latin typeface="Times New Roman"/>
                <a:ea typeface="Calibri"/>
              </a:rPr>
              <a:t> </a:t>
            </a:r>
            <a:r>
              <a:rPr lang="ru-RU" sz="2100" dirty="0">
                <a:latin typeface="Times New Roman"/>
                <a:ea typeface="Calibri"/>
              </a:rPr>
              <a:t>построен так, что ни одна короткая кодовая последовательность не совпадает с началом более длинной последовательности</a:t>
            </a:r>
            <a:r>
              <a:rPr lang="ru-RU" sz="2100" dirty="0" smtClean="0">
                <a:latin typeface="Times New Roman"/>
                <a:ea typeface="Calibri"/>
              </a:rPr>
              <a:t>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9116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2708920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  <a:spcBef>
                <a:spcPct val="20000"/>
              </a:spcBef>
            </a:pPr>
            <a:r>
              <a:rPr lang="ru-RU" sz="16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Пусть задан текст «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JIAEFEGHAICHAEAGACEBEAEAHIDEAEHI</a:t>
            </a:r>
            <a:r>
              <a:rPr lang="ru-RU" sz="16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». Составьте неравномерный двоичный код для символов используемого алфавита, позволяющий однозначно декодировать полученную двоичную последовательность, а также обеспечивающий минимальную длину результирующей двоичной последовательности. Как заданный текст будет представлен с использованием составленного </a:t>
            </a:r>
            <a:r>
              <a:rPr lang="ru-RU" sz="16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кода?</a:t>
            </a:r>
            <a:br>
              <a:rPr lang="ru-RU" sz="16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1600" i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Решение</a:t>
            </a:r>
            <a:br>
              <a:rPr lang="ru-RU" sz="1600" i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Длина текста </a:t>
            </a:r>
            <a:r>
              <a:rPr lang="en-US" sz="1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= 32.</a:t>
            </a:r>
            <a:b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Используемый в заданном тексте алфавит состоит из </a:t>
            </a:r>
            <a:r>
              <a:rPr lang="en-US" sz="1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= 10 символов: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</a:t>
            </a:r>
            <a:r>
              <a:rPr lang="ru-RU" sz="14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2924944"/>
            <a:ext cx="3024336" cy="4065315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b="1" dirty="0" smtClean="0">
                <a:latin typeface="Times New Roman"/>
                <a:ea typeface="Calibri"/>
              </a:rPr>
              <a:t>Частоты </a:t>
            </a:r>
            <a:r>
              <a:rPr lang="ru-RU" b="1" dirty="0">
                <a:latin typeface="Times New Roman"/>
                <a:ea typeface="Calibri"/>
              </a:rPr>
              <a:t>употребления символов: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400" i="1" dirty="0" smtClean="0">
                <a:latin typeface="Times New Roman"/>
                <a:ea typeface="Calibri"/>
              </a:rPr>
              <a:t>f</a:t>
            </a:r>
            <a:r>
              <a:rPr lang="en-US" sz="3400" dirty="0" smtClean="0">
                <a:latin typeface="Times New Roman"/>
                <a:ea typeface="Calibri"/>
              </a:rPr>
              <a:t>(</a:t>
            </a:r>
            <a:r>
              <a:rPr lang="en-US" sz="3400" b="1" dirty="0" smtClean="0">
                <a:latin typeface="Times New Roman"/>
                <a:ea typeface="Calibri"/>
              </a:rPr>
              <a:t>A</a:t>
            </a:r>
            <a:r>
              <a:rPr lang="en-US" sz="3400" dirty="0">
                <a:latin typeface="Times New Roman"/>
                <a:ea typeface="Calibri"/>
              </a:rPr>
              <a:t>) = 8/32 = 1/4;</a:t>
            </a:r>
            <a:endParaRPr lang="ru-RU" sz="34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400" i="1" dirty="0" smtClean="0">
                <a:latin typeface="Times New Roman"/>
                <a:ea typeface="Calibri"/>
              </a:rPr>
              <a:t>f</a:t>
            </a:r>
            <a:r>
              <a:rPr lang="en-US" sz="3400" dirty="0" smtClean="0">
                <a:latin typeface="Times New Roman"/>
                <a:ea typeface="Calibri"/>
              </a:rPr>
              <a:t>(</a:t>
            </a:r>
            <a:r>
              <a:rPr lang="en-US" sz="3400" b="1" dirty="0" smtClean="0">
                <a:latin typeface="Times New Roman"/>
                <a:ea typeface="Calibri"/>
              </a:rPr>
              <a:t>B</a:t>
            </a:r>
            <a:r>
              <a:rPr lang="en-US" sz="3400" dirty="0">
                <a:latin typeface="Times New Roman"/>
                <a:ea typeface="Calibri"/>
              </a:rPr>
              <a:t>) = 1/32;</a:t>
            </a:r>
            <a:endParaRPr lang="ru-RU" sz="34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400" i="1" dirty="0" smtClean="0">
                <a:latin typeface="Times New Roman"/>
                <a:ea typeface="Calibri"/>
              </a:rPr>
              <a:t>f</a:t>
            </a:r>
            <a:r>
              <a:rPr lang="en-US" sz="3400" dirty="0" smtClean="0">
                <a:latin typeface="Times New Roman"/>
                <a:ea typeface="Calibri"/>
              </a:rPr>
              <a:t>(</a:t>
            </a:r>
            <a:r>
              <a:rPr lang="en-US" sz="3400" b="1" dirty="0" smtClean="0">
                <a:latin typeface="Times New Roman"/>
                <a:ea typeface="Calibri"/>
              </a:rPr>
              <a:t>C</a:t>
            </a:r>
            <a:r>
              <a:rPr lang="en-US" sz="3400" dirty="0">
                <a:latin typeface="Times New Roman"/>
                <a:ea typeface="Calibri"/>
              </a:rPr>
              <a:t>) = 2/32 = 1/16;</a:t>
            </a:r>
            <a:endParaRPr lang="ru-RU" sz="34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400" i="1" dirty="0" smtClean="0">
                <a:latin typeface="Times New Roman"/>
                <a:ea typeface="Calibri"/>
              </a:rPr>
              <a:t>f</a:t>
            </a:r>
            <a:r>
              <a:rPr lang="en-US" sz="3400" dirty="0" smtClean="0">
                <a:latin typeface="Times New Roman"/>
                <a:ea typeface="Calibri"/>
              </a:rPr>
              <a:t>(</a:t>
            </a:r>
            <a:r>
              <a:rPr lang="en-US" sz="3400" b="1" dirty="0" smtClean="0">
                <a:latin typeface="Times New Roman"/>
                <a:ea typeface="Calibri"/>
              </a:rPr>
              <a:t>D</a:t>
            </a:r>
            <a:r>
              <a:rPr lang="en-US" sz="3400" dirty="0">
                <a:latin typeface="Times New Roman"/>
                <a:ea typeface="Calibri"/>
              </a:rPr>
              <a:t>) = 1/32;</a:t>
            </a:r>
            <a:endParaRPr lang="ru-RU" sz="34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400" i="1" dirty="0" smtClean="0">
                <a:latin typeface="Times New Roman"/>
                <a:ea typeface="Calibri"/>
              </a:rPr>
              <a:t>f</a:t>
            </a:r>
            <a:r>
              <a:rPr lang="en-US" sz="3400" dirty="0" smtClean="0">
                <a:latin typeface="Times New Roman"/>
                <a:ea typeface="Calibri"/>
              </a:rPr>
              <a:t>(</a:t>
            </a:r>
            <a:r>
              <a:rPr lang="en-US" sz="3400" b="1" dirty="0" smtClean="0">
                <a:latin typeface="Times New Roman"/>
                <a:ea typeface="Calibri"/>
              </a:rPr>
              <a:t>E</a:t>
            </a:r>
            <a:r>
              <a:rPr lang="en-US" sz="3400" dirty="0">
                <a:latin typeface="Times New Roman"/>
                <a:ea typeface="Calibri"/>
              </a:rPr>
              <a:t>) = 8/32 = 1/4;</a:t>
            </a:r>
            <a:endParaRPr lang="ru-RU" sz="34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400" i="1" dirty="0" smtClean="0">
                <a:latin typeface="Times New Roman"/>
                <a:ea typeface="Calibri"/>
              </a:rPr>
              <a:t>f</a:t>
            </a:r>
            <a:r>
              <a:rPr lang="en-US" sz="3400" dirty="0" smtClean="0">
                <a:latin typeface="Times New Roman"/>
                <a:ea typeface="Calibri"/>
              </a:rPr>
              <a:t>(</a:t>
            </a:r>
            <a:r>
              <a:rPr lang="en-US" sz="3400" b="1" dirty="0" smtClean="0">
                <a:latin typeface="Times New Roman"/>
                <a:ea typeface="Calibri"/>
              </a:rPr>
              <a:t>F</a:t>
            </a:r>
            <a:r>
              <a:rPr lang="en-US" sz="3400" dirty="0">
                <a:latin typeface="Times New Roman"/>
                <a:ea typeface="Calibri"/>
              </a:rPr>
              <a:t>) = 1/32;</a:t>
            </a:r>
            <a:endParaRPr lang="ru-RU" sz="34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400" i="1" dirty="0" smtClean="0">
                <a:latin typeface="Times New Roman"/>
                <a:ea typeface="Calibri"/>
              </a:rPr>
              <a:t>f</a:t>
            </a:r>
            <a:r>
              <a:rPr lang="en-US" sz="3400" dirty="0" smtClean="0">
                <a:latin typeface="Times New Roman"/>
                <a:ea typeface="Calibri"/>
              </a:rPr>
              <a:t>(</a:t>
            </a:r>
            <a:r>
              <a:rPr lang="en-US" sz="3400" b="1" dirty="0" smtClean="0">
                <a:latin typeface="Times New Roman"/>
                <a:ea typeface="Calibri"/>
              </a:rPr>
              <a:t>G</a:t>
            </a:r>
            <a:r>
              <a:rPr lang="en-US" sz="3400" dirty="0">
                <a:latin typeface="Times New Roman"/>
                <a:ea typeface="Calibri"/>
              </a:rPr>
              <a:t>) = 2/32 = 1/16;</a:t>
            </a:r>
            <a:endParaRPr lang="ru-RU" sz="34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400" i="1" dirty="0" smtClean="0">
                <a:latin typeface="Times New Roman"/>
                <a:ea typeface="Calibri"/>
              </a:rPr>
              <a:t>f</a:t>
            </a:r>
            <a:r>
              <a:rPr lang="en-US" sz="3400" dirty="0" smtClean="0">
                <a:latin typeface="Times New Roman"/>
                <a:ea typeface="Calibri"/>
              </a:rPr>
              <a:t>(</a:t>
            </a:r>
            <a:r>
              <a:rPr lang="en-US" sz="3400" b="1" dirty="0" smtClean="0">
                <a:latin typeface="Times New Roman"/>
                <a:ea typeface="Calibri"/>
              </a:rPr>
              <a:t>H</a:t>
            </a:r>
            <a:r>
              <a:rPr lang="en-US" sz="3400" dirty="0">
                <a:latin typeface="Times New Roman"/>
                <a:ea typeface="Calibri"/>
              </a:rPr>
              <a:t>) = 4/32 = 1/8;</a:t>
            </a:r>
            <a:endParaRPr lang="ru-RU" sz="34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400" i="1" dirty="0" smtClean="0">
                <a:latin typeface="Times New Roman"/>
                <a:ea typeface="Calibri"/>
              </a:rPr>
              <a:t>f</a:t>
            </a:r>
            <a:r>
              <a:rPr lang="en-US" sz="3400" dirty="0" smtClean="0">
                <a:latin typeface="Times New Roman"/>
                <a:ea typeface="Calibri"/>
              </a:rPr>
              <a:t>(</a:t>
            </a:r>
            <a:r>
              <a:rPr lang="en-US" sz="3400" b="1" dirty="0" smtClean="0">
                <a:latin typeface="Times New Roman"/>
                <a:ea typeface="Calibri"/>
              </a:rPr>
              <a:t>I</a:t>
            </a:r>
            <a:r>
              <a:rPr lang="en-US" sz="3400" dirty="0">
                <a:latin typeface="Times New Roman"/>
                <a:ea typeface="Calibri"/>
              </a:rPr>
              <a:t>) = 4/32 = 1/8;</a:t>
            </a:r>
            <a:endParaRPr lang="ru-RU" sz="34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400" i="1" dirty="0" smtClean="0">
                <a:latin typeface="Times New Roman"/>
                <a:ea typeface="Calibri"/>
              </a:rPr>
              <a:t>f</a:t>
            </a:r>
            <a:r>
              <a:rPr lang="en-US" sz="3400" dirty="0" smtClean="0">
                <a:latin typeface="Times New Roman"/>
                <a:ea typeface="Calibri"/>
              </a:rPr>
              <a:t>(</a:t>
            </a:r>
            <a:r>
              <a:rPr lang="en-US" sz="3400" b="1" dirty="0" smtClean="0">
                <a:latin typeface="Times New Roman"/>
                <a:ea typeface="Calibri"/>
              </a:rPr>
              <a:t>J</a:t>
            </a:r>
            <a:r>
              <a:rPr lang="en-US" sz="3400" dirty="0">
                <a:latin typeface="Times New Roman"/>
                <a:ea typeface="Calibri"/>
              </a:rPr>
              <a:t>) = 1/32.</a:t>
            </a:r>
            <a:endParaRPr lang="ru-RU" sz="34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ru-RU" dirty="0">
              <a:latin typeface="Times New Roman"/>
              <a:ea typeface="Calibri"/>
            </a:endParaRP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2951312" y="2996952"/>
            <a:ext cx="3096344" cy="4065315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900" b="1" dirty="0">
                <a:latin typeface="Times New Roman"/>
                <a:ea typeface="Calibri"/>
              </a:rPr>
              <a:t>Информационные объемы символов: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900" i="1" dirty="0" smtClean="0">
                <a:latin typeface="Times New Roman"/>
                <a:ea typeface="Calibri"/>
              </a:rPr>
              <a:t>i</a:t>
            </a:r>
            <a:r>
              <a:rPr lang="en-US" sz="2900" dirty="0" smtClean="0">
                <a:latin typeface="Times New Roman"/>
                <a:ea typeface="Calibri"/>
              </a:rPr>
              <a:t>(</a:t>
            </a:r>
            <a:r>
              <a:rPr lang="en-US" sz="2900" b="1" dirty="0" smtClean="0">
                <a:latin typeface="Times New Roman"/>
                <a:ea typeface="Calibri"/>
              </a:rPr>
              <a:t>A</a:t>
            </a:r>
            <a:r>
              <a:rPr lang="en-US" sz="2900" dirty="0">
                <a:latin typeface="Times New Roman"/>
                <a:ea typeface="Calibri"/>
              </a:rPr>
              <a:t>) = </a:t>
            </a:r>
            <a:r>
              <a:rPr lang="en-US" sz="2900" dirty="0" err="1">
                <a:latin typeface="Times New Roman"/>
                <a:ea typeface="Calibri"/>
              </a:rPr>
              <a:t>log</a:t>
            </a:r>
            <a:r>
              <a:rPr lang="en-US" sz="2900" baseline="-25000" dirty="0" err="1">
                <a:latin typeface="Times New Roman"/>
                <a:ea typeface="Calibri"/>
              </a:rPr>
              <a:t>2</a:t>
            </a:r>
            <a:r>
              <a:rPr lang="en-US" sz="2900" dirty="0">
                <a:latin typeface="Times New Roman"/>
                <a:ea typeface="Calibri"/>
              </a:rPr>
              <a:t>(1/4) = 2 </a:t>
            </a:r>
            <a:r>
              <a:rPr lang="ru-RU" sz="2900" dirty="0">
                <a:latin typeface="Times New Roman"/>
                <a:ea typeface="Calibri"/>
              </a:rPr>
              <a:t>бита</a:t>
            </a:r>
            <a:r>
              <a:rPr lang="en-US" sz="2900" dirty="0">
                <a:latin typeface="Times New Roman"/>
                <a:ea typeface="Calibri"/>
              </a:rPr>
              <a:t>;</a:t>
            </a:r>
            <a:endParaRPr lang="ru-RU" sz="29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900" i="1" dirty="0" smtClean="0">
                <a:latin typeface="Times New Roman"/>
                <a:ea typeface="Calibri"/>
              </a:rPr>
              <a:t>i</a:t>
            </a:r>
            <a:r>
              <a:rPr lang="en-US" sz="2900" dirty="0" smtClean="0">
                <a:latin typeface="Times New Roman"/>
                <a:ea typeface="Calibri"/>
              </a:rPr>
              <a:t>(</a:t>
            </a:r>
            <a:r>
              <a:rPr lang="en-US" sz="2900" b="1" dirty="0" smtClean="0">
                <a:latin typeface="Times New Roman"/>
                <a:ea typeface="Calibri"/>
              </a:rPr>
              <a:t>B</a:t>
            </a:r>
            <a:r>
              <a:rPr lang="en-US" sz="2900" dirty="0">
                <a:latin typeface="Times New Roman"/>
                <a:ea typeface="Calibri"/>
              </a:rPr>
              <a:t>) = </a:t>
            </a:r>
            <a:r>
              <a:rPr lang="en-US" sz="2900" dirty="0" err="1">
                <a:latin typeface="Times New Roman"/>
                <a:ea typeface="Calibri"/>
              </a:rPr>
              <a:t>log</a:t>
            </a:r>
            <a:r>
              <a:rPr lang="en-US" sz="2900" baseline="-25000" dirty="0" err="1">
                <a:latin typeface="Times New Roman"/>
                <a:ea typeface="Calibri"/>
              </a:rPr>
              <a:t>2</a:t>
            </a:r>
            <a:r>
              <a:rPr lang="en-US" sz="2900" dirty="0">
                <a:latin typeface="Times New Roman"/>
                <a:ea typeface="Calibri"/>
              </a:rPr>
              <a:t>(1/32) = 5 </a:t>
            </a:r>
            <a:r>
              <a:rPr lang="ru-RU" sz="2900" dirty="0">
                <a:latin typeface="Times New Roman"/>
                <a:ea typeface="Calibri"/>
              </a:rPr>
              <a:t>бит</a:t>
            </a:r>
            <a:r>
              <a:rPr lang="en-US" sz="2900" dirty="0">
                <a:latin typeface="Times New Roman"/>
                <a:ea typeface="Calibri"/>
              </a:rPr>
              <a:t>;</a:t>
            </a:r>
            <a:endParaRPr lang="ru-RU" sz="29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900" i="1" dirty="0" smtClean="0">
                <a:latin typeface="Times New Roman"/>
                <a:ea typeface="Calibri"/>
              </a:rPr>
              <a:t>i</a:t>
            </a:r>
            <a:r>
              <a:rPr lang="en-US" sz="2900" dirty="0" smtClean="0">
                <a:latin typeface="Times New Roman"/>
                <a:ea typeface="Calibri"/>
              </a:rPr>
              <a:t>(</a:t>
            </a:r>
            <a:r>
              <a:rPr lang="en-US" sz="2900" b="1" dirty="0" smtClean="0">
                <a:latin typeface="Times New Roman"/>
                <a:ea typeface="Calibri"/>
              </a:rPr>
              <a:t>C</a:t>
            </a:r>
            <a:r>
              <a:rPr lang="en-US" sz="2900" dirty="0">
                <a:latin typeface="Times New Roman"/>
                <a:ea typeface="Calibri"/>
              </a:rPr>
              <a:t>) = </a:t>
            </a:r>
            <a:r>
              <a:rPr lang="en-US" sz="2900" dirty="0" err="1">
                <a:latin typeface="Times New Roman"/>
                <a:ea typeface="Calibri"/>
              </a:rPr>
              <a:t>log</a:t>
            </a:r>
            <a:r>
              <a:rPr lang="en-US" sz="2900" baseline="-25000" dirty="0" err="1">
                <a:latin typeface="Times New Roman"/>
                <a:ea typeface="Calibri"/>
              </a:rPr>
              <a:t>2</a:t>
            </a:r>
            <a:r>
              <a:rPr lang="en-US" sz="2900" dirty="0">
                <a:latin typeface="Times New Roman"/>
                <a:ea typeface="Calibri"/>
              </a:rPr>
              <a:t>(1/16) = 4 </a:t>
            </a:r>
            <a:r>
              <a:rPr lang="ru-RU" sz="2900" dirty="0">
                <a:latin typeface="Times New Roman"/>
                <a:ea typeface="Calibri"/>
              </a:rPr>
              <a:t>бита</a:t>
            </a:r>
            <a:r>
              <a:rPr lang="en-US" sz="2900" dirty="0">
                <a:latin typeface="Times New Roman"/>
                <a:ea typeface="Calibri"/>
              </a:rPr>
              <a:t>;</a:t>
            </a:r>
            <a:endParaRPr lang="ru-RU" sz="29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900" i="1" dirty="0" smtClean="0">
                <a:latin typeface="Times New Roman"/>
                <a:ea typeface="Calibri"/>
              </a:rPr>
              <a:t>i</a:t>
            </a:r>
            <a:r>
              <a:rPr lang="en-US" sz="2900" dirty="0" smtClean="0">
                <a:latin typeface="Times New Roman"/>
                <a:ea typeface="Calibri"/>
              </a:rPr>
              <a:t>(</a:t>
            </a:r>
            <a:r>
              <a:rPr lang="en-US" sz="2900" b="1" dirty="0" smtClean="0">
                <a:latin typeface="Times New Roman"/>
                <a:ea typeface="Calibri"/>
              </a:rPr>
              <a:t>D</a:t>
            </a:r>
            <a:r>
              <a:rPr lang="en-US" sz="2900" dirty="0">
                <a:latin typeface="Times New Roman"/>
                <a:ea typeface="Calibri"/>
              </a:rPr>
              <a:t>) = </a:t>
            </a:r>
            <a:r>
              <a:rPr lang="en-US" sz="2900" dirty="0" err="1">
                <a:latin typeface="Times New Roman"/>
                <a:ea typeface="Calibri"/>
              </a:rPr>
              <a:t>log</a:t>
            </a:r>
            <a:r>
              <a:rPr lang="en-US" sz="2900" baseline="-25000" dirty="0" err="1">
                <a:latin typeface="Times New Roman"/>
                <a:ea typeface="Calibri"/>
              </a:rPr>
              <a:t>2</a:t>
            </a:r>
            <a:r>
              <a:rPr lang="en-US" sz="2900" dirty="0">
                <a:latin typeface="Times New Roman"/>
                <a:ea typeface="Calibri"/>
              </a:rPr>
              <a:t>(1/32) = 5 </a:t>
            </a:r>
            <a:r>
              <a:rPr lang="ru-RU" sz="2900" dirty="0">
                <a:latin typeface="Times New Roman"/>
                <a:ea typeface="Calibri"/>
              </a:rPr>
              <a:t>бит</a:t>
            </a:r>
            <a:r>
              <a:rPr lang="en-US" sz="2900" dirty="0">
                <a:latin typeface="Times New Roman"/>
                <a:ea typeface="Calibri"/>
              </a:rPr>
              <a:t>;</a:t>
            </a:r>
            <a:endParaRPr lang="ru-RU" sz="29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900" i="1" dirty="0" smtClean="0">
                <a:latin typeface="Times New Roman"/>
                <a:ea typeface="Calibri"/>
              </a:rPr>
              <a:t>i</a:t>
            </a:r>
            <a:r>
              <a:rPr lang="en-US" sz="2900" dirty="0" smtClean="0">
                <a:latin typeface="Times New Roman"/>
                <a:ea typeface="Calibri"/>
              </a:rPr>
              <a:t>(</a:t>
            </a:r>
            <a:r>
              <a:rPr lang="en-US" sz="2900" b="1" dirty="0" smtClean="0">
                <a:latin typeface="Times New Roman"/>
                <a:ea typeface="Calibri"/>
              </a:rPr>
              <a:t>E</a:t>
            </a:r>
            <a:r>
              <a:rPr lang="en-US" sz="2900" dirty="0">
                <a:latin typeface="Times New Roman"/>
                <a:ea typeface="Calibri"/>
              </a:rPr>
              <a:t>) = </a:t>
            </a:r>
            <a:r>
              <a:rPr lang="en-US" sz="2900" dirty="0" err="1">
                <a:latin typeface="Times New Roman"/>
                <a:ea typeface="Calibri"/>
              </a:rPr>
              <a:t>log</a:t>
            </a:r>
            <a:r>
              <a:rPr lang="en-US" sz="2900" baseline="-25000" dirty="0" err="1">
                <a:latin typeface="Times New Roman"/>
                <a:ea typeface="Calibri"/>
              </a:rPr>
              <a:t>2</a:t>
            </a:r>
            <a:r>
              <a:rPr lang="en-US" sz="2900" dirty="0">
                <a:latin typeface="Times New Roman"/>
                <a:ea typeface="Calibri"/>
              </a:rPr>
              <a:t>(1/4) = 2 </a:t>
            </a:r>
            <a:r>
              <a:rPr lang="ru-RU" sz="2900" dirty="0">
                <a:latin typeface="Times New Roman"/>
                <a:ea typeface="Calibri"/>
              </a:rPr>
              <a:t>бита</a:t>
            </a:r>
            <a:r>
              <a:rPr lang="en-US" sz="2900" dirty="0">
                <a:latin typeface="Times New Roman"/>
                <a:ea typeface="Calibri"/>
              </a:rPr>
              <a:t>;</a:t>
            </a:r>
            <a:endParaRPr lang="ru-RU" sz="29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900" i="1" dirty="0" smtClean="0">
                <a:latin typeface="Times New Roman"/>
                <a:ea typeface="Calibri"/>
              </a:rPr>
              <a:t>i</a:t>
            </a:r>
            <a:r>
              <a:rPr lang="en-US" sz="2900" dirty="0" smtClean="0">
                <a:latin typeface="Times New Roman"/>
                <a:ea typeface="Calibri"/>
              </a:rPr>
              <a:t>(</a:t>
            </a:r>
            <a:r>
              <a:rPr lang="en-US" sz="2900" b="1" dirty="0" smtClean="0">
                <a:latin typeface="Times New Roman"/>
                <a:ea typeface="Calibri"/>
              </a:rPr>
              <a:t>F</a:t>
            </a:r>
            <a:r>
              <a:rPr lang="en-US" sz="2900" dirty="0">
                <a:latin typeface="Times New Roman"/>
                <a:ea typeface="Calibri"/>
              </a:rPr>
              <a:t>) = </a:t>
            </a:r>
            <a:r>
              <a:rPr lang="en-US" sz="2900" dirty="0" err="1">
                <a:latin typeface="Times New Roman"/>
                <a:ea typeface="Calibri"/>
              </a:rPr>
              <a:t>log</a:t>
            </a:r>
            <a:r>
              <a:rPr lang="en-US" sz="2900" baseline="-25000" dirty="0" err="1">
                <a:latin typeface="Times New Roman"/>
                <a:ea typeface="Calibri"/>
              </a:rPr>
              <a:t>2</a:t>
            </a:r>
            <a:r>
              <a:rPr lang="en-US" sz="2900" dirty="0">
                <a:latin typeface="Times New Roman"/>
                <a:ea typeface="Calibri"/>
              </a:rPr>
              <a:t>(1/32) = 5 </a:t>
            </a:r>
            <a:r>
              <a:rPr lang="ru-RU" sz="2900" dirty="0">
                <a:latin typeface="Times New Roman"/>
                <a:ea typeface="Calibri"/>
              </a:rPr>
              <a:t>бит</a:t>
            </a:r>
            <a:r>
              <a:rPr lang="en-US" sz="2900" dirty="0">
                <a:latin typeface="Times New Roman"/>
                <a:ea typeface="Calibri"/>
              </a:rPr>
              <a:t>;</a:t>
            </a:r>
            <a:endParaRPr lang="ru-RU" sz="29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900" i="1" dirty="0" smtClean="0">
                <a:latin typeface="Times New Roman"/>
                <a:ea typeface="Calibri"/>
              </a:rPr>
              <a:t>i</a:t>
            </a:r>
            <a:r>
              <a:rPr lang="en-US" sz="2900" dirty="0" smtClean="0">
                <a:latin typeface="Times New Roman"/>
                <a:ea typeface="Calibri"/>
              </a:rPr>
              <a:t>(</a:t>
            </a:r>
            <a:r>
              <a:rPr lang="en-US" sz="2900" b="1" dirty="0" smtClean="0">
                <a:latin typeface="Times New Roman"/>
                <a:ea typeface="Calibri"/>
              </a:rPr>
              <a:t>G</a:t>
            </a:r>
            <a:r>
              <a:rPr lang="en-US" sz="2900" dirty="0">
                <a:latin typeface="Times New Roman"/>
                <a:ea typeface="Calibri"/>
              </a:rPr>
              <a:t>) = </a:t>
            </a:r>
            <a:r>
              <a:rPr lang="en-US" sz="2900" dirty="0" err="1">
                <a:latin typeface="Times New Roman"/>
                <a:ea typeface="Calibri"/>
              </a:rPr>
              <a:t>log</a:t>
            </a:r>
            <a:r>
              <a:rPr lang="en-US" sz="2900" baseline="-25000" dirty="0" err="1">
                <a:latin typeface="Times New Roman"/>
                <a:ea typeface="Calibri"/>
              </a:rPr>
              <a:t>2</a:t>
            </a:r>
            <a:r>
              <a:rPr lang="en-US" sz="2900" dirty="0">
                <a:latin typeface="Times New Roman"/>
                <a:ea typeface="Calibri"/>
              </a:rPr>
              <a:t>(1/16) = 4 </a:t>
            </a:r>
            <a:r>
              <a:rPr lang="ru-RU" sz="2900" dirty="0">
                <a:latin typeface="Times New Roman"/>
                <a:ea typeface="Calibri"/>
              </a:rPr>
              <a:t>бита</a:t>
            </a:r>
            <a:r>
              <a:rPr lang="en-US" sz="2900" dirty="0">
                <a:latin typeface="Times New Roman"/>
                <a:ea typeface="Calibri"/>
              </a:rPr>
              <a:t>;</a:t>
            </a:r>
            <a:endParaRPr lang="ru-RU" sz="29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900" i="1" dirty="0" smtClean="0">
                <a:latin typeface="Times New Roman"/>
                <a:ea typeface="Calibri"/>
              </a:rPr>
              <a:t>i</a:t>
            </a:r>
            <a:r>
              <a:rPr lang="en-US" sz="2900" dirty="0" smtClean="0">
                <a:latin typeface="Times New Roman"/>
                <a:ea typeface="Calibri"/>
              </a:rPr>
              <a:t>(</a:t>
            </a:r>
            <a:r>
              <a:rPr lang="en-US" sz="2900" b="1" dirty="0" smtClean="0">
                <a:latin typeface="Times New Roman"/>
                <a:ea typeface="Calibri"/>
              </a:rPr>
              <a:t>H</a:t>
            </a:r>
            <a:r>
              <a:rPr lang="en-US" sz="2900" dirty="0">
                <a:latin typeface="Times New Roman"/>
                <a:ea typeface="Calibri"/>
              </a:rPr>
              <a:t>) = </a:t>
            </a:r>
            <a:r>
              <a:rPr lang="en-US" sz="2900" dirty="0" err="1">
                <a:latin typeface="Times New Roman"/>
                <a:ea typeface="Calibri"/>
              </a:rPr>
              <a:t>log</a:t>
            </a:r>
            <a:r>
              <a:rPr lang="en-US" sz="2900" baseline="-25000" dirty="0" err="1">
                <a:latin typeface="Times New Roman"/>
                <a:ea typeface="Calibri"/>
              </a:rPr>
              <a:t>2</a:t>
            </a:r>
            <a:r>
              <a:rPr lang="en-US" sz="2900" dirty="0">
                <a:latin typeface="Times New Roman"/>
                <a:ea typeface="Calibri"/>
              </a:rPr>
              <a:t>(1/8) = 3 </a:t>
            </a:r>
            <a:r>
              <a:rPr lang="ru-RU" sz="2900" dirty="0">
                <a:latin typeface="Times New Roman"/>
                <a:ea typeface="Calibri"/>
              </a:rPr>
              <a:t>бита</a:t>
            </a:r>
            <a:r>
              <a:rPr lang="en-US" sz="2900" dirty="0">
                <a:latin typeface="Times New Roman"/>
                <a:ea typeface="Calibri"/>
              </a:rPr>
              <a:t>;</a:t>
            </a:r>
            <a:endParaRPr lang="ru-RU" sz="29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900" i="1" dirty="0" smtClean="0">
                <a:latin typeface="Times New Roman"/>
                <a:ea typeface="Calibri"/>
              </a:rPr>
              <a:t>i</a:t>
            </a:r>
            <a:r>
              <a:rPr lang="en-US" sz="2900" dirty="0" smtClean="0">
                <a:latin typeface="Times New Roman"/>
                <a:ea typeface="Calibri"/>
              </a:rPr>
              <a:t>(</a:t>
            </a:r>
            <a:r>
              <a:rPr lang="en-US" sz="2900" b="1" dirty="0" smtClean="0">
                <a:latin typeface="Times New Roman"/>
                <a:ea typeface="Calibri"/>
              </a:rPr>
              <a:t>I</a:t>
            </a:r>
            <a:r>
              <a:rPr lang="en-US" sz="2900" dirty="0">
                <a:latin typeface="Times New Roman"/>
                <a:ea typeface="Calibri"/>
              </a:rPr>
              <a:t>) = </a:t>
            </a:r>
            <a:r>
              <a:rPr lang="en-US" sz="2900" dirty="0" err="1">
                <a:latin typeface="Times New Roman"/>
                <a:ea typeface="Calibri"/>
              </a:rPr>
              <a:t>log</a:t>
            </a:r>
            <a:r>
              <a:rPr lang="en-US" sz="2900" baseline="-25000" dirty="0" err="1">
                <a:latin typeface="Times New Roman"/>
                <a:ea typeface="Calibri"/>
              </a:rPr>
              <a:t>2</a:t>
            </a:r>
            <a:r>
              <a:rPr lang="en-US" sz="2900" dirty="0">
                <a:latin typeface="Times New Roman"/>
                <a:ea typeface="Calibri"/>
              </a:rPr>
              <a:t>(1/8) = 3 </a:t>
            </a:r>
            <a:r>
              <a:rPr lang="ru-RU" sz="2900" dirty="0">
                <a:latin typeface="Times New Roman"/>
                <a:ea typeface="Calibri"/>
              </a:rPr>
              <a:t>бита</a:t>
            </a:r>
            <a:r>
              <a:rPr lang="en-US" sz="2900" dirty="0">
                <a:latin typeface="Times New Roman"/>
                <a:ea typeface="Calibri"/>
              </a:rPr>
              <a:t>;</a:t>
            </a:r>
            <a:endParaRPr lang="ru-RU" sz="29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900" i="1" dirty="0" smtClean="0">
                <a:latin typeface="Times New Roman"/>
                <a:ea typeface="Calibri"/>
              </a:rPr>
              <a:t>i</a:t>
            </a:r>
            <a:r>
              <a:rPr lang="en-US" sz="2900" dirty="0" smtClean="0">
                <a:latin typeface="Times New Roman"/>
                <a:ea typeface="Calibri"/>
              </a:rPr>
              <a:t>(</a:t>
            </a:r>
            <a:r>
              <a:rPr lang="en-US" sz="2900" b="1" dirty="0" smtClean="0">
                <a:latin typeface="Times New Roman"/>
                <a:ea typeface="Calibri"/>
              </a:rPr>
              <a:t>J</a:t>
            </a:r>
            <a:r>
              <a:rPr lang="en-US" sz="2900" dirty="0">
                <a:latin typeface="Times New Roman"/>
                <a:ea typeface="Calibri"/>
              </a:rPr>
              <a:t>) = </a:t>
            </a:r>
            <a:r>
              <a:rPr lang="en-US" sz="2900" dirty="0" err="1">
                <a:latin typeface="Times New Roman"/>
                <a:ea typeface="Calibri"/>
              </a:rPr>
              <a:t>log</a:t>
            </a:r>
            <a:r>
              <a:rPr lang="en-US" sz="2900" baseline="-25000" dirty="0" err="1">
                <a:latin typeface="Times New Roman"/>
                <a:ea typeface="Calibri"/>
              </a:rPr>
              <a:t>2</a:t>
            </a:r>
            <a:r>
              <a:rPr lang="en-US" sz="2900" dirty="0">
                <a:latin typeface="Times New Roman"/>
                <a:ea typeface="Calibri"/>
              </a:rPr>
              <a:t>(1/32) = 5 </a:t>
            </a:r>
            <a:r>
              <a:rPr lang="ru-RU" sz="2900" dirty="0">
                <a:latin typeface="Times New Roman"/>
                <a:ea typeface="Calibri"/>
              </a:rPr>
              <a:t>бит</a:t>
            </a:r>
            <a:r>
              <a:rPr lang="en-US" sz="2900" dirty="0">
                <a:latin typeface="Times New Roman"/>
                <a:ea typeface="Calibri"/>
              </a:rPr>
              <a:t>.</a:t>
            </a:r>
            <a:endParaRPr lang="ru-RU" sz="2900" dirty="0">
              <a:latin typeface="Times New Roman"/>
              <a:ea typeface="Calibri"/>
            </a:endParaRPr>
          </a:p>
          <a:p>
            <a:endParaRPr lang="ru-RU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6047656" y="2924944"/>
            <a:ext cx="3096344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 smtClean="0">
                <a:latin typeface="Times New Roman" pitchFamily="18" charset="0"/>
                <a:ea typeface="Calibri"/>
                <a:cs typeface="Times New Roman" pitchFamily="18" charset="0"/>
              </a:rPr>
              <a:t>Для </a:t>
            </a:r>
            <a:r>
              <a:rPr lang="ru-RU" sz="2200" dirty="0">
                <a:latin typeface="Times New Roman" pitchFamily="18" charset="0"/>
                <a:ea typeface="Calibri"/>
                <a:cs typeface="Times New Roman" pitchFamily="18" charset="0"/>
              </a:rPr>
              <a:t>символов «</a:t>
            </a:r>
            <a:r>
              <a:rPr lang="ru-RU" sz="2200" b="1" dirty="0"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ru-RU" sz="2200" dirty="0">
                <a:latin typeface="Times New Roman" pitchFamily="18" charset="0"/>
                <a:ea typeface="Calibri"/>
                <a:cs typeface="Times New Roman" pitchFamily="18" charset="0"/>
              </a:rPr>
              <a:t>» и «</a:t>
            </a:r>
            <a:r>
              <a:rPr lang="ru-RU" sz="2200" b="1" dirty="0"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ru-RU" sz="2200" dirty="0">
                <a:latin typeface="Times New Roman" pitchFamily="18" charset="0"/>
                <a:ea typeface="Calibri"/>
                <a:cs typeface="Times New Roman" pitchFamily="18" charset="0"/>
              </a:rPr>
              <a:t>» используем 2-битные кодовые слова, например, «</a:t>
            </a:r>
            <a:r>
              <a:rPr lang="ru-RU" sz="2200" b="1" dirty="0">
                <a:latin typeface="Times New Roman" pitchFamily="18" charset="0"/>
                <a:ea typeface="Calibri"/>
                <a:cs typeface="Times New Roman" pitchFamily="18" charset="0"/>
              </a:rPr>
              <a:t>01</a:t>
            </a:r>
            <a:r>
              <a:rPr lang="ru-RU" sz="2200" dirty="0">
                <a:latin typeface="Times New Roman" pitchFamily="18" charset="0"/>
                <a:ea typeface="Calibri"/>
                <a:cs typeface="Times New Roman" pitchFamily="18" charset="0"/>
              </a:rPr>
              <a:t>» и «</a:t>
            </a:r>
            <a:r>
              <a:rPr lang="ru-RU" sz="2200" b="1" dirty="0">
                <a:latin typeface="Times New Roman" pitchFamily="18" charset="0"/>
                <a:ea typeface="Calibri"/>
                <a:cs typeface="Times New Roman" pitchFamily="18" charset="0"/>
              </a:rPr>
              <a:t>10</a:t>
            </a:r>
            <a:r>
              <a:rPr lang="ru-RU" sz="2200" dirty="0">
                <a:latin typeface="Times New Roman" pitchFamily="18" charset="0"/>
                <a:ea typeface="Calibri"/>
                <a:cs typeface="Times New Roman" pitchFamily="18" charset="0"/>
              </a:rPr>
              <a:t>» соответственно. По правилам префиксного кода остальные кодовые последовательности должны начинаться с «</a:t>
            </a:r>
            <a:r>
              <a:rPr lang="ru-RU" sz="2200" b="1" dirty="0">
                <a:latin typeface="Times New Roman" pitchFamily="18" charset="0"/>
                <a:ea typeface="Calibri"/>
                <a:cs typeface="Times New Roman" pitchFamily="18" charset="0"/>
              </a:rPr>
              <a:t>00</a:t>
            </a:r>
            <a:r>
              <a:rPr lang="ru-RU" sz="2200" dirty="0">
                <a:latin typeface="Times New Roman" pitchFamily="18" charset="0"/>
                <a:ea typeface="Calibri"/>
                <a:cs typeface="Times New Roman" pitchFamily="18" charset="0"/>
              </a:rPr>
              <a:t>» или с «</a:t>
            </a:r>
            <a:r>
              <a:rPr lang="ru-RU" sz="2200" b="1" dirty="0">
                <a:latin typeface="Times New Roman" pitchFamily="18" charset="0"/>
                <a:ea typeface="Calibri"/>
                <a:cs typeface="Times New Roman" pitchFamily="18" charset="0"/>
              </a:rPr>
              <a:t>11</a:t>
            </a:r>
            <a:r>
              <a:rPr lang="ru-RU" sz="2200" dirty="0" smtClean="0">
                <a:latin typeface="Times New Roman" pitchFamily="18" charset="0"/>
                <a:ea typeface="Calibri"/>
                <a:cs typeface="Times New Roman" pitchFamily="18" charset="0"/>
              </a:rPr>
              <a:t>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</a:rPr>
              <a:t>Для символов «</a:t>
            </a:r>
            <a:r>
              <a:rPr lang="en-US" b="1" dirty="0">
                <a:latin typeface="Times New Roman"/>
                <a:ea typeface="Calibri"/>
              </a:rPr>
              <a:t>H</a:t>
            </a:r>
            <a:r>
              <a:rPr lang="ru-RU" dirty="0">
                <a:latin typeface="Times New Roman"/>
                <a:ea typeface="Calibri"/>
              </a:rPr>
              <a:t>» и «</a:t>
            </a:r>
            <a:r>
              <a:rPr lang="en-US" b="1" dirty="0">
                <a:latin typeface="Times New Roman"/>
                <a:ea typeface="Calibri"/>
              </a:rPr>
              <a:t>I</a:t>
            </a:r>
            <a:r>
              <a:rPr lang="ru-RU" dirty="0">
                <a:latin typeface="Times New Roman"/>
                <a:ea typeface="Calibri"/>
              </a:rPr>
              <a:t>» используем 3-битные кодовые слова. Из доступных последовательностей «000», «001», «110» и «111» выберем, например, «</a:t>
            </a:r>
            <a:r>
              <a:rPr lang="ru-RU" b="1" dirty="0">
                <a:latin typeface="Times New Roman"/>
                <a:ea typeface="Calibri"/>
              </a:rPr>
              <a:t>000</a:t>
            </a:r>
            <a:r>
              <a:rPr lang="ru-RU" dirty="0">
                <a:latin typeface="Times New Roman"/>
                <a:ea typeface="Calibri"/>
              </a:rPr>
              <a:t>» и «</a:t>
            </a:r>
            <a:r>
              <a:rPr lang="ru-RU" b="1" dirty="0">
                <a:latin typeface="Times New Roman"/>
                <a:ea typeface="Calibri"/>
              </a:rPr>
              <a:t>001</a:t>
            </a:r>
            <a:r>
              <a:rPr lang="ru-RU" dirty="0">
                <a:latin typeface="Times New Roman"/>
                <a:ea typeface="Calibri"/>
              </a:rPr>
              <a:t>» соответственно. В выбранных словах использован префикс «</a:t>
            </a:r>
            <a:r>
              <a:rPr lang="ru-RU" b="1" dirty="0">
                <a:latin typeface="Times New Roman"/>
                <a:ea typeface="Calibri"/>
              </a:rPr>
              <a:t>00</a:t>
            </a:r>
            <a:r>
              <a:rPr lang="ru-RU" dirty="0">
                <a:latin typeface="Times New Roman"/>
                <a:ea typeface="Calibri"/>
              </a:rPr>
              <a:t>», поэтому остальные кодовые последовательности должны начинаться с «</a:t>
            </a:r>
            <a:r>
              <a:rPr lang="ru-RU" b="1" dirty="0">
                <a:latin typeface="Times New Roman"/>
                <a:ea typeface="Calibri"/>
              </a:rPr>
              <a:t>11</a:t>
            </a:r>
            <a:r>
              <a:rPr lang="ru-RU" dirty="0">
                <a:latin typeface="Times New Roman"/>
                <a:ea typeface="Calibri"/>
              </a:rPr>
              <a:t>».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</a:rPr>
              <a:t>Для символов «</a:t>
            </a:r>
            <a:r>
              <a:rPr lang="en-US" b="1" dirty="0">
                <a:latin typeface="Times New Roman"/>
                <a:ea typeface="Calibri"/>
              </a:rPr>
              <a:t>C</a:t>
            </a:r>
            <a:r>
              <a:rPr lang="ru-RU" dirty="0">
                <a:latin typeface="Times New Roman"/>
                <a:ea typeface="Calibri"/>
              </a:rPr>
              <a:t>» и «</a:t>
            </a:r>
            <a:r>
              <a:rPr lang="en-US" b="1" dirty="0">
                <a:latin typeface="Times New Roman"/>
                <a:ea typeface="Calibri"/>
              </a:rPr>
              <a:t>G</a:t>
            </a:r>
            <a:r>
              <a:rPr lang="ru-RU" dirty="0">
                <a:latin typeface="Times New Roman"/>
                <a:ea typeface="Calibri"/>
              </a:rPr>
              <a:t>» используем 4-битные кодовые слова. Из доступных последовательностей «1100», «1101», «1110» и «1111» выберем, например, «</a:t>
            </a:r>
            <a:r>
              <a:rPr lang="ru-RU" b="1" dirty="0">
                <a:latin typeface="Times New Roman"/>
                <a:ea typeface="Calibri"/>
              </a:rPr>
              <a:t>1100</a:t>
            </a:r>
            <a:r>
              <a:rPr lang="ru-RU" dirty="0">
                <a:latin typeface="Times New Roman"/>
                <a:ea typeface="Calibri"/>
              </a:rPr>
              <a:t>» и «</a:t>
            </a:r>
            <a:r>
              <a:rPr lang="ru-RU" b="1" dirty="0">
                <a:latin typeface="Times New Roman"/>
                <a:ea typeface="Calibri"/>
              </a:rPr>
              <a:t>1101</a:t>
            </a:r>
            <a:r>
              <a:rPr lang="ru-RU" dirty="0">
                <a:latin typeface="Times New Roman"/>
                <a:ea typeface="Calibri"/>
              </a:rPr>
              <a:t>» соответственно. В выбранных словах использован префикс «</a:t>
            </a:r>
            <a:r>
              <a:rPr lang="ru-RU" b="1" dirty="0">
                <a:latin typeface="Times New Roman"/>
                <a:ea typeface="Calibri"/>
              </a:rPr>
              <a:t>110</a:t>
            </a:r>
            <a:r>
              <a:rPr lang="ru-RU" dirty="0">
                <a:latin typeface="Times New Roman"/>
                <a:ea typeface="Calibri"/>
              </a:rPr>
              <a:t>», поэтому остальные кодовые последовательности должны начинаться с «</a:t>
            </a:r>
            <a:r>
              <a:rPr lang="ru-RU" b="1" dirty="0">
                <a:latin typeface="Times New Roman"/>
                <a:ea typeface="Calibri"/>
              </a:rPr>
              <a:t>111</a:t>
            </a:r>
            <a:r>
              <a:rPr lang="ru-RU" dirty="0">
                <a:latin typeface="Times New Roman"/>
                <a:ea typeface="Calibri"/>
              </a:rPr>
              <a:t>».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</a:rPr>
              <a:t>Для символов «</a:t>
            </a:r>
            <a:r>
              <a:rPr lang="en-US" b="1" dirty="0">
                <a:latin typeface="Times New Roman"/>
                <a:ea typeface="Calibri"/>
              </a:rPr>
              <a:t>B</a:t>
            </a:r>
            <a:r>
              <a:rPr lang="ru-RU" dirty="0">
                <a:latin typeface="Times New Roman"/>
                <a:ea typeface="Calibri"/>
              </a:rPr>
              <a:t>», «</a:t>
            </a:r>
            <a:r>
              <a:rPr lang="en-US" b="1" dirty="0">
                <a:latin typeface="Times New Roman"/>
                <a:ea typeface="Calibri"/>
              </a:rPr>
              <a:t>D</a:t>
            </a:r>
            <a:r>
              <a:rPr lang="ru-RU" dirty="0">
                <a:latin typeface="Times New Roman"/>
                <a:ea typeface="Calibri"/>
              </a:rPr>
              <a:t>», «</a:t>
            </a:r>
            <a:r>
              <a:rPr lang="en-US" b="1" dirty="0">
                <a:latin typeface="Times New Roman"/>
                <a:ea typeface="Calibri"/>
              </a:rPr>
              <a:t>F</a:t>
            </a:r>
            <a:r>
              <a:rPr lang="ru-RU" dirty="0">
                <a:latin typeface="Times New Roman"/>
                <a:ea typeface="Calibri"/>
              </a:rPr>
              <a:t>» и «</a:t>
            </a:r>
            <a:r>
              <a:rPr lang="en-US" b="1" dirty="0">
                <a:latin typeface="Times New Roman"/>
                <a:ea typeface="Calibri"/>
              </a:rPr>
              <a:t>J</a:t>
            </a:r>
            <a:r>
              <a:rPr lang="ru-RU" dirty="0">
                <a:latin typeface="Times New Roman"/>
                <a:ea typeface="Calibri"/>
              </a:rPr>
              <a:t>» используем 5-битные кодовые слова. Задействуем все доступные последовательности: «</a:t>
            </a:r>
            <a:r>
              <a:rPr lang="ru-RU" b="1" dirty="0">
                <a:latin typeface="Times New Roman"/>
                <a:ea typeface="Calibri"/>
              </a:rPr>
              <a:t>11100</a:t>
            </a:r>
            <a:r>
              <a:rPr lang="ru-RU" dirty="0">
                <a:latin typeface="Times New Roman"/>
                <a:ea typeface="Calibri"/>
              </a:rPr>
              <a:t>», «</a:t>
            </a:r>
            <a:r>
              <a:rPr lang="ru-RU" b="1" dirty="0">
                <a:latin typeface="Times New Roman"/>
                <a:ea typeface="Calibri"/>
              </a:rPr>
              <a:t>11101</a:t>
            </a:r>
            <a:r>
              <a:rPr lang="ru-RU" dirty="0">
                <a:latin typeface="Times New Roman"/>
                <a:ea typeface="Calibri"/>
              </a:rPr>
              <a:t>», «</a:t>
            </a:r>
            <a:r>
              <a:rPr lang="ru-RU" b="1" dirty="0">
                <a:latin typeface="Times New Roman"/>
                <a:ea typeface="Calibri"/>
              </a:rPr>
              <a:t>11110</a:t>
            </a:r>
            <a:r>
              <a:rPr lang="ru-RU" dirty="0">
                <a:latin typeface="Times New Roman"/>
                <a:ea typeface="Calibri"/>
              </a:rPr>
              <a:t>» и «</a:t>
            </a:r>
            <a:r>
              <a:rPr lang="ru-RU" b="1" dirty="0">
                <a:latin typeface="Times New Roman"/>
                <a:ea typeface="Calibri"/>
              </a:rPr>
              <a:t>11111</a:t>
            </a:r>
            <a:r>
              <a:rPr lang="ru-RU" dirty="0" smtClean="0">
                <a:latin typeface="Times New Roman"/>
                <a:ea typeface="Calibri"/>
              </a:rPr>
              <a:t>».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/>
              <a:ea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0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/>
              <a:ea typeface="Calibri"/>
            </a:endParaRPr>
          </a:p>
          <a:p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8055417"/>
              </p:ext>
            </p:extLst>
          </p:nvPr>
        </p:nvGraphicFramePr>
        <p:xfrm>
          <a:off x="107504" y="980728"/>
          <a:ext cx="1444625" cy="2346960"/>
        </p:xfrm>
        <a:graphic>
          <a:graphicData uri="http://schemas.openxmlformats.org/drawingml/2006/table">
            <a:tbl>
              <a:tblPr firstRow="1" firstCol="1" bandRow="1"/>
              <a:tblGrid>
                <a:gridCol w="862965"/>
                <a:gridCol w="58166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Символ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Код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227638"/>
            <a:ext cx="19442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Итак, составлен следующий код: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116632"/>
            <a:ext cx="7128792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700" dirty="0">
                <a:latin typeface="Times New Roman"/>
                <a:ea typeface="Calibri"/>
              </a:rPr>
              <a:t>Заданный текст «</a:t>
            </a:r>
            <a:r>
              <a:rPr lang="en-US" sz="1700" b="1" dirty="0" err="1">
                <a:latin typeface="Consolas"/>
                <a:ea typeface="Calibri"/>
              </a:rPr>
              <a:t>JIAE</a:t>
            </a:r>
            <a:r>
              <a:rPr lang="ru-RU" sz="1700" b="1" dirty="0">
                <a:latin typeface="Consolas"/>
                <a:ea typeface="Calibri"/>
              </a:rPr>
              <a:t> </a:t>
            </a:r>
            <a:r>
              <a:rPr lang="en-US" sz="1700" b="1" dirty="0" err="1">
                <a:latin typeface="Consolas"/>
                <a:ea typeface="Calibri"/>
              </a:rPr>
              <a:t>FEGH</a:t>
            </a:r>
            <a:r>
              <a:rPr lang="ru-RU" sz="1700" b="1" dirty="0">
                <a:latin typeface="Consolas"/>
                <a:ea typeface="Calibri"/>
              </a:rPr>
              <a:t> </a:t>
            </a:r>
            <a:r>
              <a:rPr lang="en-US" sz="1700" b="1" dirty="0" err="1">
                <a:latin typeface="Consolas"/>
                <a:ea typeface="Calibri"/>
              </a:rPr>
              <a:t>AICH</a:t>
            </a:r>
            <a:r>
              <a:rPr lang="ru-RU" sz="1700" b="1" dirty="0">
                <a:latin typeface="Consolas"/>
                <a:ea typeface="Calibri"/>
              </a:rPr>
              <a:t> </a:t>
            </a:r>
            <a:r>
              <a:rPr lang="en-US" sz="1700" b="1" dirty="0" err="1">
                <a:latin typeface="Consolas"/>
                <a:ea typeface="Calibri"/>
              </a:rPr>
              <a:t>AEAG</a:t>
            </a:r>
            <a:r>
              <a:rPr lang="ru-RU" sz="1700" b="1" dirty="0">
                <a:latin typeface="Consolas"/>
                <a:ea typeface="Calibri"/>
              </a:rPr>
              <a:t> </a:t>
            </a:r>
            <a:r>
              <a:rPr lang="en-US" sz="1700" b="1" dirty="0" err="1">
                <a:latin typeface="Consolas"/>
                <a:ea typeface="Calibri"/>
              </a:rPr>
              <a:t>ACEB</a:t>
            </a:r>
            <a:r>
              <a:rPr lang="ru-RU" sz="1700" b="1" dirty="0">
                <a:latin typeface="Consolas"/>
                <a:ea typeface="Calibri"/>
              </a:rPr>
              <a:t> </a:t>
            </a:r>
            <a:r>
              <a:rPr lang="en-US" sz="1700" b="1" dirty="0" err="1">
                <a:latin typeface="Consolas"/>
                <a:ea typeface="Calibri"/>
              </a:rPr>
              <a:t>EAEA</a:t>
            </a:r>
            <a:r>
              <a:rPr lang="ru-RU" sz="1700" b="1" dirty="0">
                <a:latin typeface="Consolas"/>
                <a:ea typeface="Calibri"/>
              </a:rPr>
              <a:t> </a:t>
            </a:r>
            <a:r>
              <a:rPr lang="en-US" sz="1700" b="1" dirty="0">
                <a:latin typeface="Consolas"/>
                <a:ea typeface="Calibri"/>
              </a:rPr>
              <a:t>HIDE</a:t>
            </a:r>
            <a:r>
              <a:rPr lang="ru-RU" sz="1700" b="1" dirty="0">
                <a:latin typeface="Consolas"/>
                <a:ea typeface="Calibri"/>
              </a:rPr>
              <a:t> </a:t>
            </a:r>
            <a:r>
              <a:rPr lang="en-US" sz="1700" b="1" dirty="0" err="1">
                <a:latin typeface="Consolas"/>
                <a:ea typeface="Calibri"/>
              </a:rPr>
              <a:t>AEHI</a:t>
            </a:r>
            <a:r>
              <a:rPr lang="ru-RU" sz="1700" dirty="0">
                <a:latin typeface="Times New Roman"/>
                <a:ea typeface="Calibri"/>
              </a:rPr>
              <a:t>» с использованием полученного кода будет представлен следующим образом: «</a:t>
            </a:r>
            <a:r>
              <a:rPr lang="ru-RU" sz="1700" b="1" dirty="0">
                <a:latin typeface="Consolas"/>
                <a:ea typeface="Calibri"/>
              </a:rPr>
              <a:t>111110010110 11110101101000 010011100000 0110011101 0111001011100 10011001 0000011110110 0110000001</a:t>
            </a:r>
            <a:r>
              <a:rPr lang="ru-RU" sz="1700" dirty="0">
                <a:latin typeface="Times New Roman"/>
                <a:ea typeface="Calibri"/>
              </a:rPr>
              <a:t>» (</a:t>
            </a:r>
            <a:r>
              <a:rPr lang="ru-RU" sz="1700" i="1" dirty="0">
                <a:latin typeface="Times New Roman"/>
                <a:ea typeface="Calibri"/>
              </a:rPr>
              <a:t>замечание</a:t>
            </a:r>
            <a:r>
              <a:rPr lang="ru-RU" sz="1700" dirty="0">
                <a:latin typeface="Times New Roman"/>
                <a:ea typeface="Calibri"/>
              </a:rPr>
              <a:t>: здесь в текст и код пробелы добавлены только с целью улучшения читаемости</a:t>
            </a:r>
            <a:r>
              <a:rPr lang="ru-RU" sz="1700">
                <a:latin typeface="Times New Roman"/>
                <a:ea typeface="Calibri"/>
              </a:rPr>
              <a:t>). </a:t>
            </a:r>
            <a:endParaRPr lang="ru-RU" sz="1700" smtClean="0">
              <a:latin typeface="Times New Roman"/>
              <a:ea typeface="Calib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700" smtClean="0">
                <a:latin typeface="Times New Roman"/>
                <a:ea typeface="Calibri"/>
              </a:rPr>
              <a:t>Закодированный </a:t>
            </a:r>
            <a:r>
              <a:rPr lang="ru-RU" sz="1700" dirty="0">
                <a:latin typeface="Times New Roman"/>
                <a:ea typeface="Calibri"/>
              </a:rPr>
              <a:t>текст занимает 92 бита, что совпадает с оптимальным значением (по формуле Шеннона можно найти энтропию символа – 2,875 бит; умножая на размер текста – 32 символа, получаем оптимальный размер закодированного текста).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700" dirty="0">
                <a:latin typeface="Times New Roman"/>
                <a:ea typeface="Calibri"/>
              </a:rPr>
              <a:t>Если бы использовался равномерный код, то кодовая последовательность одного символа имела бы длину 4 бита, а длина закодированного текста была бы 32∙4 = 128 (бит), что в 1,4 раза больше</a:t>
            </a:r>
            <a:r>
              <a:rPr lang="ru-RU" sz="1600" dirty="0" smtClean="0">
                <a:latin typeface="Times New Roman"/>
                <a:ea typeface="Calibri"/>
              </a:rPr>
              <a:t>.</a:t>
            </a:r>
            <a:endParaRPr lang="ru-RU" sz="1600" dirty="0">
              <a:latin typeface="Times New Roman"/>
              <a:ea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559379"/>
            <a:ext cx="8568952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i="1" dirty="0">
                <a:latin typeface="Times New Roman"/>
                <a:ea typeface="Calibri"/>
              </a:rPr>
              <a:t>Ответ</a:t>
            </a:r>
            <a:r>
              <a:rPr lang="ru-RU" dirty="0">
                <a:latin typeface="Times New Roman"/>
                <a:ea typeface="Calibri"/>
              </a:rPr>
              <a:t>: Код: </a:t>
            </a:r>
            <a:r>
              <a:rPr lang="en-US" dirty="0">
                <a:latin typeface="Times New Roman"/>
                <a:ea typeface="Calibri"/>
              </a:rPr>
              <a:t>A</a:t>
            </a:r>
            <a:r>
              <a:rPr lang="ru-RU" dirty="0">
                <a:latin typeface="Times New Roman"/>
                <a:ea typeface="Calibri"/>
              </a:rPr>
              <a:t> – 01, </a:t>
            </a:r>
            <a:r>
              <a:rPr lang="en-US" dirty="0">
                <a:latin typeface="Times New Roman"/>
                <a:ea typeface="Calibri"/>
              </a:rPr>
              <a:t>B</a:t>
            </a:r>
            <a:r>
              <a:rPr lang="ru-RU" dirty="0">
                <a:latin typeface="Times New Roman"/>
                <a:ea typeface="Calibri"/>
              </a:rPr>
              <a:t> – 11100, </a:t>
            </a:r>
            <a:r>
              <a:rPr lang="en-US" dirty="0">
                <a:latin typeface="Times New Roman"/>
                <a:ea typeface="Calibri"/>
              </a:rPr>
              <a:t>C</a:t>
            </a:r>
            <a:r>
              <a:rPr lang="ru-RU" dirty="0">
                <a:latin typeface="Times New Roman"/>
                <a:ea typeface="Calibri"/>
              </a:rPr>
              <a:t> – 1100, </a:t>
            </a:r>
            <a:r>
              <a:rPr lang="en-US" dirty="0">
                <a:latin typeface="Times New Roman"/>
                <a:ea typeface="Calibri"/>
              </a:rPr>
              <a:t>D</a:t>
            </a:r>
            <a:r>
              <a:rPr lang="ru-RU" dirty="0">
                <a:latin typeface="Times New Roman"/>
                <a:ea typeface="Calibri"/>
              </a:rPr>
              <a:t> – 11101, </a:t>
            </a:r>
            <a:r>
              <a:rPr lang="en-US" dirty="0">
                <a:latin typeface="Times New Roman"/>
                <a:ea typeface="Calibri"/>
              </a:rPr>
              <a:t>E</a:t>
            </a:r>
            <a:r>
              <a:rPr lang="ru-RU" dirty="0">
                <a:latin typeface="Times New Roman"/>
                <a:ea typeface="Calibri"/>
              </a:rPr>
              <a:t> – 10, </a:t>
            </a:r>
            <a:r>
              <a:rPr lang="en-US" dirty="0">
                <a:latin typeface="Times New Roman"/>
                <a:ea typeface="Calibri"/>
              </a:rPr>
              <a:t>F</a:t>
            </a:r>
            <a:r>
              <a:rPr lang="ru-RU" dirty="0">
                <a:latin typeface="Times New Roman"/>
                <a:ea typeface="Calibri"/>
              </a:rPr>
              <a:t> – 11110, </a:t>
            </a:r>
            <a:r>
              <a:rPr lang="en-US" dirty="0">
                <a:latin typeface="Times New Roman"/>
                <a:ea typeface="Calibri"/>
              </a:rPr>
              <a:t>G</a:t>
            </a:r>
            <a:r>
              <a:rPr lang="ru-RU" dirty="0">
                <a:latin typeface="Times New Roman"/>
                <a:ea typeface="Calibri"/>
              </a:rPr>
              <a:t> – 1101, </a:t>
            </a:r>
            <a:r>
              <a:rPr lang="en-US" dirty="0">
                <a:latin typeface="Times New Roman"/>
                <a:ea typeface="Calibri"/>
              </a:rPr>
              <a:t>H</a:t>
            </a:r>
            <a:r>
              <a:rPr lang="ru-RU" dirty="0">
                <a:latin typeface="Times New Roman"/>
                <a:ea typeface="Calibri"/>
              </a:rPr>
              <a:t> – 000, </a:t>
            </a:r>
            <a:r>
              <a:rPr lang="en-US" dirty="0">
                <a:latin typeface="Times New Roman"/>
                <a:ea typeface="Calibri"/>
              </a:rPr>
              <a:t>I</a:t>
            </a:r>
            <a:r>
              <a:rPr lang="ru-RU" dirty="0">
                <a:latin typeface="Times New Roman"/>
                <a:ea typeface="Calibri"/>
              </a:rPr>
              <a:t> – 001, </a:t>
            </a:r>
            <a:r>
              <a:rPr lang="en-US" dirty="0">
                <a:latin typeface="Times New Roman"/>
                <a:ea typeface="Calibri"/>
              </a:rPr>
              <a:t>J</a:t>
            </a:r>
            <a:r>
              <a:rPr lang="ru-RU" dirty="0">
                <a:latin typeface="Times New Roman"/>
                <a:ea typeface="Calibri"/>
              </a:rPr>
              <a:t> – 11111; закодированный текст: 111110010110 11110101101000 010011100000 0110011101 0111001011100 10011001 0000011110110 0110000001.</a:t>
            </a:r>
          </a:p>
        </p:txBody>
      </p:sp>
    </p:spTree>
    <p:extLst>
      <p:ext uri="{BB962C8B-B14F-4D97-AF65-F5344CB8AC3E}">
        <p14:creationId xmlns:p14="http://schemas.microsoft.com/office/powerpoint/2010/main" val="37174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496944" cy="648072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Различают непозиционные и позиционные системы счисления.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Непозиционной системой счисления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называется такая в которой количественное значение каждой цифры не зависит от занимаемой ею позиции (места) в изображении числа, а определяется лишь самим символом (цифрой)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Примером такой системы является римская система счисления, в которой;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 - 5 ,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10, 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 50,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100, 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 - 500, 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1000.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300" u="sng" dirty="0" smtClean="0">
                <a:latin typeface="Times New Roman" pitchFamily="18" charset="0"/>
                <a:cs typeface="Times New Roman" pitchFamily="18" charset="0"/>
              </a:rPr>
              <a:t>Пример: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Число 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XXX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, в римской системе счисления означающее 30, во всех разрядах имеет одинаковые цифры 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, а результат получается путем выполнения арифметических действий (в данном случае сложения) над ними: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XXX = X +X +X = 10+10+10=30</a:t>
            </a: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Позиционной системой счисления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называется такая система, в которой в количественное значение каждой цифры зависит от ее позиции (места) в числе. Любое число в позиционной системе не считая крайних нулей, можно представить единственным образом.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Крайняя слева цифра называется цифрой старшего разряда, крайняя слева – цифрой младшего разряда.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Позиции каждой цифры в числе присвоен определенный вес </a:t>
            </a:r>
            <a:r>
              <a:rPr lang="en-US" sz="38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800" b="1" i="1" baseline="30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номер разряда.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Пример: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Число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373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представленное в десятичной системе счисления, имеет в младшем и самом старшем разрядах цифру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Цифра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старшем разряде имеет вес в 100 раз больше, чем в младшем разряде.</a:t>
            </a:r>
          </a:p>
        </p:txBody>
      </p:sp>
    </p:spTree>
    <p:extLst>
      <p:ext uri="{BB962C8B-B14F-4D97-AF65-F5344CB8AC3E}">
        <p14:creationId xmlns:p14="http://schemas.microsoft.com/office/powerpoint/2010/main" val="2636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Крайняя слева цифра называется цифрой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старшего разряда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крайняя слева – цифрой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младшего разряда.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Позиции каждой цифры в числе присвоен определенный вес </a:t>
            </a:r>
            <a:r>
              <a:rPr lang="en-US" sz="38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i="1" baseline="30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38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номер разряда.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Основанием системы счисления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называется количество знаков или символов, используемых для изображения числа в данной позиционной системе счисления.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 основание  можно принять любое число, большее единицы (так как в этом случае в нем был бы один символ 0, который может указать позицию цифры, но количественного значения не имеет) .</a:t>
            </a:r>
          </a:p>
        </p:txBody>
      </p:sp>
    </p:spTree>
    <p:extLst>
      <p:ext uri="{BB962C8B-B14F-4D97-AF65-F5344CB8AC3E}">
        <p14:creationId xmlns:p14="http://schemas.microsoft.com/office/powerpoint/2010/main" val="4571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27363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ПРЕДСТАВЛЕНИЕ ЧИСЕЛ В ПРОИЗВОЛЬНЫХ ПОЗИЦИОННЫХ СИСТЕМАХ СЧИСЛЕНИЯ.</a:t>
            </a:r>
          </a:p>
        </p:txBody>
      </p:sp>
    </p:spTree>
    <p:extLst>
      <p:ext uri="{BB962C8B-B14F-4D97-AF65-F5344CB8AC3E}">
        <p14:creationId xmlns:p14="http://schemas.microsoft.com/office/powerpoint/2010/main" val="7527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88640"/>
                <a:ext cx="8712968" cy="648072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В позиционной системе счисления любое число, имеющее вид: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cs typeface="Times New Roman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b="1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где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n,</a:t>
                </a:r>
                <a:r>
                  <a:rPr lang="ru-RU" b="1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целые число (количество разрядов в целой и дробной части числа);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i="1" dirty="0" err="1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-  цифра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-го разряда целой части;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ru-RU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-  цифра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-го разряда дробной части;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основание системы;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 – порядковый номер разряда, может быть представлено в виде следующей суммы: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cs typeface="Times New Roman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𝒅</m:t>
                                  </m:r>
                                </m:e>
                                <m:sub/>
                                <m:sup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𝒏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𝒅</m:t>
                              </m:r>
                            </m:e>
                            <m:sub/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+…+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𝒎</m:t>
                              </m:r>
                            </m:sup>
                          </m:sSup>
                        </m:e>
                        <m:sup/>
                      </m:sSup>
                    </m:oMath>
                  </m:oMathPara>
                </a14:m>
                <a:endParaRPr lang="en-US" b="1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Цифры </a:t>
                </a:r>
                <a:r>
                  <a:rPr lang="en-US" b="1" i="1" dirty="0" err="1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b="1" i="1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b="1" i="1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en-US" b="1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– необходимые для построения системы счисления, должны удовлетворять неравенству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cs typeface="Times New Roman" pitchFamily="18" charset="0"/>
                      </a:rPr>
                      <m:t>𝟎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𝒅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8640"/>
                <a:ext cx="8712968" cy="6480720"/>
              </a:xfrm>
              <a:blipFill rotWithShape="1">
                <a:blip r:embed="rId2"/>
                <a:stretch>
                  <a:fillRect l="-839" t="-1035" r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развитием вычислительной техники нашли применения позиционные системы счисления: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двоичная, троичная, восьмеричная, шестнадцатеричная.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Двоичная система счисления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Эта система счисления, в которой осуществляются арифметические и логические преобразования информации в устройствах ЭВМ. Схематично ЭВМ можно представить в виде наборов электронных элементов, которые могут находиться только в двух состояниях: «включено» и «выключено». Состояние выключателя, в которых он проводит или не проводит ток, приписывают соответственно символы 1 или 0.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Совокупность состояний, характерная для некоторого набора ключей в некоторый момент времени, может рассматриваться как последовательность нулей и единиц при помощи которой можно закодировать число, букву или  какой-нибудь другой символ. 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Каждый разряд двоичной записи числа называется битом.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двоичной системы счисления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d=2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0,1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21999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Машинная группа систем счисления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856984" cy="62373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Троичная система счисления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Также имеет отношение к вычислительной технике.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Следует понимать, что чем меньше основание системы счисления (например 2, тем меньше различных цифр используется для записи чисел, а для кодирования последних – меньше различных физических состояний.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Однако чем больше основание системы, тем короче запись числа, следовательно требуется меньше аппаратуры для представления чисел. Было определено, что оптимальной с точки зрения наименьшего количества используемой аппаратуры является система счисления с основанием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e ≈ 2,718.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Такую систему неудобно применять, поэтому, округляя до ближайшего целого, получим, что троичная система наилучшим образом удовлетворяет поставленной задаче минимизации количества аппаратуры (без учета других соображений).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И действительно, на начальном этапе развития были построены несколько компьютеров, работающих с использованием троичной арифметики. Однако от этой идеи быстро отказались, так как в пользу двоичной системы «перевесили» такие факторы, как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простота и быстродействие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используемых элементов, а также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степень сложности выполнения арифметических и логических операций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21999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Машинная группа систем счисления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2941</Words>
  <Application>Microsoft Office PowerPoint</Application>
  <PresentationFormat>Экран (4:3)</PresentationFormat>
  <Paragraphs>427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Times New Roman</vt:lpstr>
      <vt:lpstr>Тема Office</vt:lpstr>
      <vt:lpstr>Системы счисления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Машинное представление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Пусть задан текст «JIAEFEGHAICHAEAGACEBEAEAHIDEAEHI». Составьте неравномерный двоичный код для символов используемого алфавита, позволяющий однозначно декодировать полученную двоичную последовательность, а также обеспечивающий минимальную длину результирующей двоичной последовательности. Как заданный текст будет представлен с использованием составленного кода? Решение Длина текста n = 32. Используемый в заданном тексте алфавит состоит из k = 10 символов: A, B, C, D, E, F, G, H, I, J.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счисления</dc:title>
  <dc:creator>Kira</dc:creator>
  <cp:lastModifiedBy>Multiname -</cp:lastModifiedBy>
  <cp:revision>73</cp:revision>
  <dcterms:created xsi:type="dcterms:W3CDTF">2019-09-29T13:32:10Z</dcterms:created>
  <dcterms:modified xsi:type="dcterms:W3CDTF">2020-12-24T08:04:48Z</dcterms:modified>
</cp:coreProperties>
</file>