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1" r:id="rId8"/>
    <p:sldId id="273" r:id="rId9"/>
    <p:sldId id="274" r:id="rId10"/>
    <p:sldId id="263" r:id="rId11"/>
    <p:sldId id="275" r:id="rId12"/>
    <p:sldId id="287" r:id="rId13"/>
    <p:sldId id="288" r:id="rId14"/>
    <p:sldId id="261" r:id="rId15"/>
    <p:sldId id="264" r:id="rId16"/>
    <p:sldId id="269" r:id="rId17"/>
    <p:sldId id="265" r:id="rId18"/>
    <p:sldId id="266" r:id="rId19"/>
    <p:sldId id="267" r:id="rId20"/>
    <p:sldId id="276" r:id="rId21"/>
    <p:sldId id="277" r:id="rId22"/>
    <p:sldId id="278" r:id="rId23"/>
    <p:sldId id="279" r:id="rId24"/>
    <p:sldId id="281" r:id="rId25"/>
    <p:sldId id="283" r:id="rId26"/>
    <p:sldId id="289" r:id="rId27"/>
    <p:sldId id="28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2980-3221-46F7-8C99-52817061BC5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1C4-1363-45FD-BB7C-709E906CB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02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2980-3221-46F7-8C99-52817061BC5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1C4-1363-45FD-BB7C-709E906CB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92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2980-3221-46F7-8C99-52817061BC5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1C4-1363-45FD-BB7C-709E906CB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1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2980-3221-46F7-8C99-52817061BC5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1C4-1363-45FD-BB7C-709E906CB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2980-3221-46F7-8C99-52817061BC5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1C4-1363-45FD-BB7C-709E906CB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70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2980-3221-46F7-8C99-52817061BC5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1C4-1363-45FD-BB7C-709E906CB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42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2980-3221-46F7-8C99-52817061BC5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1C4-1363-45FD-BB7C-709E906CB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79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2980-3221-46F7-8C99-52817061BC5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1C4-1363-45FD-BB7C-709E906CB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53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2980-3221-46F7-8C99-52817061BC5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1C4-1363-45FD-BB7C-709E906CB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42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2980-3221-46F7-8C99-52817061BC5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1C4-1363-45FD-BB7C-709E906CB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04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2980-3221-46F7-8C99-52817061BC5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1C4-1363-45FD-BB7C-709E906CB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33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C2980-3221-46F7-8C99-52817061BC5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51C4-1363-45FD-BB7C-709E906CB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82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9411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Представление числовой информации в ЭВМ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Представление целых чисел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" y="188640"/>
            <a:ext cx="9073008" cy="456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06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1520" y="836712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i="0" u="none" strike="noStrike" baseline="0" dirty="0" smtClean="0">
                <a:solidFill>
                  <a:srgbClr val="000000"/>
                </a:solidFill>
                <a:latin typeface="Times New Roman"/>
              </a:rPr>
              <a:t>Целые числа без знака </a:t>
            </a:r>
            <a:r>
              <a:rPr lang="ru-RU" sz="2000" b="0" i="0" u="none" strike="noStrike" baseline="0" dirty="0" smtClean="0">
                <a:solidFill>
                  <a:srgbClr val="000000"/>
                </a:solidFill>
                <a:latin typeface="Times New Roman"/>
              </a:rPr>
              <a:t>обычно занимают в памяти один или два байта</a:t>
            </a:r>
          </a:p>
          <a:p>
            <a:pPr>
              <a:lnSpc>
                <a:spcPct val="150000"/>
              </a:lnSpc>
            </a:pPr>
            <a:r>
              <a:rPr lang="ru-RU" sz="2000" b="0" i="0" u="none" strike="noStrike" baseline="0" dirty="0" smtClean="0">
                <a:solidFill>
                  <a:srgbClr val="000000"/>
                </a:solidFill>
                <a:latin typeface="Times New Roman"/>
              </a:rPr>
              <a:t> и принимают в однобайтовом формате значения от 0000 0000</a:t>
            </a:r>
            <a:r>
              <a:rPr lang="ru-RU" sz="1200" b="0" i="0" u="none" strike="noStrike" baseline="0" dirty="0" smtClean="0">
                <a:solidFill>
                  <a:srgbClr val="000000"/>
                </a:solidFill>
                <a:latin typeface="Times New Roman"/>
              </a:rPr>
              <a:t>2 </a:t>
            </a:r>
            <a:r>
              <a:rPr lang="ru-RU" sz="2000" b="0" i="0" u="none" strike="noStrike" baseline="0" dirty="0" smtClean="0">
                <a:solidFill>
                  <a:srgbClr val="000000"/>
                </a:solidFill>
                <a:latin typeface="Times New Roman"/>
              </a:rPr>
              <a:t>до 1111 1111</a:t>
            </a:r>
            <a:r>
              <a:rPr lang="ru-RU" sz="120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ru-RU" sz="2000" b="0" i="0" u="none" strike="noStrike" baseline="0" dirty="0" smtClean="0">
                <a:solidFill>
                  <a:srgbClr val="000000"/>
                </a:solidFill>
                <a:latin typeface="Times New Roman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ru-RU" sz="2000" b="0" i="0" u="none" strike="noStrike" baseline="0" dirty="0" smtClean="0">
                <a:solidFill>
                  <a:srgbClr val="000000"/>
                </a:solidFill>
                <a:latin typeface="Times New Roman"/>
              </a:rPr>
              <a:t> а в двухбайтовом формате – от 0000 0000 0000 0000</a:t>
            </a:r>
            <a:r>
              <a:rPr lang="ru-RU" sz="1200" b="0" i="0" u="none" strike="noStrike" baseline="0" dirty="0" smtClean="0">
                <a:solidFill>
                  <a:srgbClr val="000000"/>
                </a:solidFill>
                <a:latin typeface="Times New Roman"/>
              </a:rPr>
              <a:t>2  </a:t>
            </a:r>
            <a:r>
              <a:rPr lang="ru-RU" sz="2000" b="0" i="0" u="none" strike="noStrike" baseline="0" dirty="0" smtClean="0">
                <a:solidFill>
                  <a:srgbClr val="000000"/>
                </a:solidFill>
                <a:latin typeface="Times New Roman"/>
              </a:rPr>
              <a:t>до 11111111 11111111</a:t>
            </a:r>
            <a:r>
              <a:rPr lang="ru-RU" sz="1200" b="0" i="0" u="none" strike="noStrike" baseline="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ru-RU" sz="2000" b="0" i="0" u="none" strike="noStrike" baseline="0" dirty="0" smtClean="0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" y="2708920"/>
            <a:ext cx="9036496" cy="272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457200" y="274638"/>
            <a:ext cx="82296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Представление целых чисел в компьютере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5517232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представлении целых чисел 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формате машинного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слова двоичному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числу слева дописываются ноли до нужного количества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разрядов - </a:t>
            </a:r>
            <a:r>
              <a:rPr lang="ru-RU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Дополняем до разрядной сетки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5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0"/>
            <a:ext cx="8229600" cy="473932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>
                <a:latin typeface="Times New Roman" pitchFamily="18" charset="0"/>
                <a:cs typeface="Times New Roman" pitchFamily="18" charset="0"/>
              </a:rPr>
              <a:t>Представление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Для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длинных целых –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порядок байт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(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endianness)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297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20 69</a:t>
            </a:r>
            <a:r>
              <a:rPr lang="ru-RU" sz="2800" baseline="-250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16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2 040 325 676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79 9C E6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2C</a:t>
            </a:r>
            <a:r>
              <a:rPr lang="ru-RU" sz="2800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16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Два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способа организации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многобайтовых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слов.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старшего к младшему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(Big-endian, BE)</a:t>
            </a:r>
            <a:endParaRPr lang="ru-RU" baseline="-25000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От младшего к старшему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(Little-endian, 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endParaRPr lang="ru-RU" sz="2800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3933056"/>
            <a:ext cx="8229600" cy="25531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8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Big-endian</a:t>
            </a:r>
            <a:endParaRPr lang="ru-RU" sz="2800" b="1" baseline="-25000" dirty="0" smtClean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8 297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			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20 69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16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2 040 325 676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79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9C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2C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16</a:t>
            </a:r>
            <a:endParaRPr lang="ru-RU" dirty="0" smtClean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Little-endian</a:t>
            </a:r>
            <a:endParaRPr lang="ru-RU" sz="2800" b="1" baseline="-25000" dirty="0" smtClean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8 297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			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69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16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2 040 325 676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2C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E6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9C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79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16</a:t>
            </a:r>
            <a:endParaRPr lang="ru-RU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6536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078" y="-20706"/>
            <a:ext cx="8229600" cy="569386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76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Покажите, как числа </a:t>
            </a: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 040 325 676 = 79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 E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600" baseline="-25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и 8 297 = 20 69</a:t>
            </a:r>
            <a:r>
              <a:rPr lang="ru-RU" sz="2600" baseline="-25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представляются в 32-битном формате без знака. </a:t>
            </a: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Размещение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байт в памяти проиллюстрируйте как для случая использования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endian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так и для случая </a:t>
            </a: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Little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endian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Решение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Представим заданные числа в 32-битном формате без знака. Приведенные в задании шестнадцатеричные числа дополним нулями до 8 цифр (32 бита = 4 байта, по 2 цифры на байт):</a:t>
            </a:r>
          </a:p>
          <a:p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		2 040 325 676 = 79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 E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600" baseline="-25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		8 297 = 00 00 20 69</a:t>
            </a:r>
            <a:r>
              <a:rPr lang="ru-RU" sz="2600" baseline="-25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851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3812" y="320169"/>
            <a:ext cx="8784976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случае использования порядка байт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Big-endian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старшие байты хранятся первыми, младшие – последними. Заданное число будет размещаться в памяти следующим образом (одна клетка обозначает 1 байт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72981"/>
            <a:ext cx="6264696" cy="111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88686"/>
            <a:ext cx="6244927" cy="119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7504" y="2888357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случае использования порядка байт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Little-endian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младшие байты числа хранятся первыми, а старшие – последними. Заданное число будет размещаться в памяти следующим образом: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9816" y="5805264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Ответ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	2 040 325 676: 79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9C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E6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2C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(BE),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2C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E6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9C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79 (LE);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297: 00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69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), 69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00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60478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078" y="2740"/>
            <a:ext cx="8229600" cy="634082"/>
          </a:xfrm>
        </p:spPr>
        <p:txBody>
          <a:bodyPr>
            <a:normAutofit/>
          </a:bodyPr>
          <a:lstStyle/>
          <a:p>
            <a:pPr algn="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Представление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знаковых целых чисел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 компьютере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5626" y="548680"/>
            <a:ext cx="8784976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Целые  числа  со  знаком обычно  занимают  в  памяти компьютера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один, два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четыре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байта.</a:t>
            </a:r>
          </a:p>
          <a:p>
            <a:pPr algn="just">
              <a:spcBef>
                <a:spcPts val="6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представления знаковых целых чисел используются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три способа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spcBef>
                <a:spcPts val="60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прямой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код;</a:t>
            </a:r>
          </a:p>
          <a:p>
            <a:pPr algn="just">
              <a:spcBef>
                <a:spcPts val="60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обратный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код;</a:t>
            </a:r>
          </a:p>
          <a:p>
            <a:pPr algn="just">
              <a:spcBef>
                <a:spcPts val="60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дополнительный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код.</a:t>
            </a:r>
          </a:p>
          <a:p>
            <a:pPr algn="just">
              <a:spcBef>
                <a:spcPts val="600"/>
              </a:spcBef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Общая идея построения кодов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85750" indent="-2857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трактуется как число без знака, а диапазон представляемых кодами чисел без знака разбивается на два поддиапазона. </a:t>
            </a:r>
          </a:p>
          <a:p>
            <a:pPr marL="285750" indent="-2857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Один из них представляет положительные числа, другой – отрицательные.</a:t>
            </a:r>
          </a:p>
          <a:p>
            <a:pPr marL="285750" indent="-2857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Разбиение выполняется таким образом, чтобы принадлежность к поддиапазону определялась максимально просто.</a:t>
            </a:r>
          </a:p>
          <a:p>
            <a:pPr algn="just">
              <a:spcBef>
                <a:spcPts val="6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Наиболее распространенным и удобным является формирование кодов следующим образом: 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Самый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левый (старший) разряд битового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набора длины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выделяют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кодирования знака числа: знак “плюс” кодируется нулем, а “минус”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— единицей.  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Остальные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-1 разрядов (называемые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мантиссой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или цифровой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частью) используются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для представления абсолютной величины числа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51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518864" y="111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Представление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знаковых целых чисел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 компьютере</a:t>
            </a:r>
            <a:br>
              <a:rPr lang="ru-RU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Прямой код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433" y="836712"/>
            <a:ext cx="87690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Прямой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-разрядный двоичный код отличается от двоичного тем, что в нем отводиться один, как правило, самый старший разряд для знака, а оставшиеся 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разрядов – для значащих цифр.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Значение знакового разряда равно 0 для чисел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и 1 -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для чисел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 0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7" y="2348880"/>
            <a:ext cx="5123849" cy="1393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73016"/>
            <a:ext cx="5040560" cy="129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5140" y="4869160"/>
            <a:ext cx="86893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Сложение в прямом коде чисел, имеющих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одинаковые знаки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достаточно просто: числа складываются, и сумме присваивается знак слагаемых.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Значительно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более сложным является алгебраическое сложение в прямом коде чисел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 разными знаками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В этом случае приходится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определять большее по модулю число, производить вычитание модулей и присваивать разности знак большего по модулю числа. 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42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Представление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знаковых целых чисел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 компьютере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836712"/>
            <a:ext cx="8784976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Использование чисел со знаком усложняет структуру ЭВМ.</a:t>
            </a:r>
          </a:p>
          <a:p>
            <a:pPr algn="just">
              <a:spcBef>
                <a:spcPts val="6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этом случае операция сложения двух чисел, имеющих разные знаки, должна быть заменена на операцию вычитания меньшей величины из большей и присвоения результату знака большей величины.</a:t>
            </a:r>
          </a:p>
          <a:p>
            <a:pPr algn="just">
              <a:spcBef>
                <a:spcPts val="6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Поэтому в современных ЭВМ, как правило, отрицательные числа представляются в виде дополнительного или обратного кодов, что при суммировании двух чисел с разными знаками позволяет заменить вычитание на обычное сложение и упростить тем самым конструкцию Арифметико-логического устройства компьютера.</a:t>
            </a:r>
          </a:p>
          <a:p>
            <a:pPr algn="just">
              <a:spcBef>
                <a:spcPts val="600"/>
              </a:spcBef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Арифметико-логическое устройство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АЛУ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arithmetic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unit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ALU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 — блок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процессора,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который под управлением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устройства управления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служит для выполнения арифметических и логических преобразований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над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373350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73121" y="116632"/>
            <a:ext cx="8229600" cy="706090"/>
          </a:xfrm>
        </p:spPr>
        <p:txBody>
          <a:bodyPr>
            <a:normAutofit fontScale="90000"/>
          </a:bodyPr>
          <a:lstStyle/>
          <a:p>
            <a:pPr algn="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Представление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знаковых целых чисел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 компьютере</a:t>
            </a:r>
            <a:br>
              <a:rPr lang="ru-RU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Обратный код отрицательных чисел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5433" y="836712"/>
            <a:ext cx="84810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формирования прост: происходит инвертирование всех цифр двоичного кода абсолютной величины числа, включая разряд знака: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нули заменяются единицами, а единицы — нулями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Обратный код позволяет унифицировать операции сложения и вычитания в Арифметико логическом устройстве процессора, которые в прямом коде выполняются по-разному.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этом необходимо помнить, что все операции с отрицательными числами выполняются в формате машинного слова. Это означает, что к двоичному числу слева дописываются ноли до нужного количества разрядов.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6379840" cy="218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341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852736" y="22847"/>
            <a:ext cx="8229600" cy="706090"/>
          </a:xfrm>
        </p:spPr>
        <p:txBody>
          <a:bodyPr>
            <a:normAutofit fontScale="90000"/>
          </a:bodyPr>
          <a:lstStyle/>
          <a:p>
            <a:pPr algn="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Представление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знаковых целых чисел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 компьютере</a:t>
            </a:r>
            <a:br>
              <a:rPr lang="ru-RU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Обратный код отрицательных чисел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5433" y="836712"/>
            <a:ext cx="8481023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Однако работа с обратным кодом вызывает ряд трудностей.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Возникают два нуля: +0 и -0. Т.е. в прямом коде (в котором представлены положительные числа) имеет место (+0) = 000...0, а в обратном коде (в котором представлены отрицательные числа): (-0) = 111...1.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Кроме того, в операциях сложения и вычитания требуется дополнительная операция по прибавлению бита переноса в младший разряд суммы.</a:t>
            </a:r>
          </a:p>
          <a:p>
            <a:pPr>
              <a:spcAft>
                <a:spcPts val="600"/>
              </a:spcAft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Рассмотрим правила алгебраического сложения в ОК (поскольку А-В=А+(-В)). Алгоритм сложения в ОК содержит:</a:t>
            </a:r>
          </a:p>
          <a:p>
            <a:pPr>
              <a:spcAft>
                <a:spcPts val="600"/>
              </a:spcAft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·      сложение кодов, включая знаковый разряд;</a:t>
            </a:r>
          </a:p>
          <a:p>
            <a:pPr>
              <a:spcAft>
                <a:spcPts val="600"/>
              </a:spcAft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·      прибавление переноса к младшему значащему разряду суммы.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Вычислить выражение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ru-RU" sz="2000" b="1" baseline="-25000" dirty="0" smtClean="0">
                <a:latin typeface="Times New Roman" pitchFamily="18" charset="0"/>
                <a:cs typeface="Times New Roman" pitchFamily="18" charset="0"/>
              </a:rPr>
              <a:t>(10)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-2(10):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Вычислить </a:t>
            </a:r>
            <a:endParaRPr lang="ru-RU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7(10)- 3 (10).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2" name="Picture 4" descr="http://bookwu.net/imgs/1411254759image04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54878"/>
            <a:ext cx="521017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bookwu.net/imgs/1411254759image04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101722"/>
            <a:ext cx="47339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95536" y="596295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Указанные трудности привели к тому, что в современных ЭВМ абсолютное большинство операций выполняется в дополнительном коде.</a:t>
            </a:r>
          </a:p>
        </p:txBody>
      </p:sp>
    </p:spTree>
    <p:extLst>
      <p:ext uri="{BB962C8B-B14F-4D97-AF65-F5344CB8AC3E}">
        <p14:creationId xmlns:p14="http://schemas.microsoft.com/office/powerpoint/2010/main" val="2324789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73121" y="116632"/>
            <a:ext cx="8229600" cy="706090"/>
          </a:xfrm>
        </p:spPr>
        <p:txBody>
          <a:bodyPr>
            <a:normAutofit fontScale="90000"/>
          </a:bodyPr>
          <a:lstStyle/>
          <a:p>
            <a:pPr algn="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Представление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знаковых целых чисел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 компьютере</a:t>
            </a:r>
            <a:br>
              <a:rPr lang="ru-RU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Дополнительный код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5433" y="682824"/>
            <a:ext cx="877616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Дополнительный код (ДК) строится следующим образом.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Сначала формируется обратный код (ОК), а затем к младшему разряду добавляют 1.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 выполнении арифметических операций положительные числа представляются в прямом коде (ПК), а отрицательные числа – в ДК,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причем обратный перевод ДК в ПК осуществляется аналогичными операциями в той же последовательности.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45" y="2712047"/>
            <a:ext cx="728790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95536" y="48691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Число -5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(10)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перевести в ДК и обратно (первый вариант).</a:t>
            </a:r>
          </a:p>
        </p:txBody>
      </p:sp>
      <p:pic>
        <p:nvPicPr>
          <p:cNvPr id="9220" name="Picture 4" descr="http://bookwu.net/imgs/1411254759image04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18" y="5733256"/>
            <a:ext cx="3351641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433066" y="490841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Число -5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(10)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перевести в ДК и обратно (второй вариант)</a:t>
            </a:r>
          </a:p>
        </p:txBody>
      </p:sp>
      <p:pic>
        <p:nvPicPr>
          <p:cNvPr id="9222" name="Picture 6" descr="http://bookwu.net/imgs/1411254759image04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218" y="5703065"/>
            <a:ext cx="3666913" cy="103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28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Основные определения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579296" cy="5904656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Информация в памяти ЭВМ записывается в форме цифрового двоичного кода.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хранения двоичной информации в ЭВМ содержит большое количество ячеек памяти и регистры.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Ячейка памяти — минимальный адресуемый элемент запоминающего устройства ЭВМ. 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Большинство этих ячеек имеет одинаковую длину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т.е. они используются для хранения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бит двоичной информации.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Регистр — устройство для записи, хранения и считывания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-разрядных двоичных данных и выполнения других операций над ними.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Ячейки памяти и регистры состоят из элементов памяти. 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Память ЭВМ состоит из конечной последовательности битов, поэтому объем представляемой в ЭВМ информации ограничен емкостью памяти, а числовая информация может представляться только с определенной точностью, зависящей от архитектуры памяти данной ЭВМ.</a:t>
            </a:r>
          </a:p>
        </p:txBody>
      </p:sp>
    </p:spTree>
    <p:extLst>
      <p:ext uri="{BB962C8B-B14F-4D97-AF65-F5344CB8AC3E}">
        <p14:creationId xmlns:p14="http://schemas.microsoft.com/office/powerpoint/2010/main" val="92023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-10652"/>
            <a:ext cx="8579296" cy="562074"/>
          </a:xfrm>
        </p:spPr>
        <p:txBody>
          <a:bodyPr>
            <a:noAutofit/>
          </a:bodyPr>
          <a:lstStyle/>
          <a:p>
            <a:pPr algn="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Выполнение арифметических операций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5433" y="836712"/>
            <a:ext cx="8841063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большинстве вычислительных устройств с цель упрощения их конструкции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операция вычитания не используется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Вместо него  производиться сложение обратных или дополнительных кодов уменьшаемого и вычитаемого. </a:t>
            </a:r>
          </a:p>
          <a:p>
            <a:pPr>
              <a:spcAft>
                <a:spcPts val="600"/>
              </a:spcAft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Сложение обратных кодов.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 Здесь при сложении чисел А и В имеют место четыре основных и два особых случая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и В положительные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При суммировании складываются все разряды, включая разряд знака. Так как знаковые разряды положительных слагаемых равны нулю, разряд знака суммы тоже равен нулю.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ru-RU" sz="1600" dirty="0" smtClean="0"/>
              <a:t>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				Получен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правильный результат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А положительное, B отрицательное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 по абсолютной величине больше, чем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А. </a:t>
            </a:r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Например: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Получен правильный результат в обратном коде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При переводе в прямой код биты цифровой части результата инвертируются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1 0000111 = -7</a:t>
            </a:r>
            <a:r>
              <a:rPr lang="ru-RU" sz="1600" b="1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52936"/>
            <a:ext cx="36195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680" y="4509120"/>
            <a:ext cx="52959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597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1526" y="0"/>
            <a:ext cx="8579296" cy="562074"/>
          </a:xfrm>
        </p:spPr>
        <p:txBody>
          <a:bodyPr>
            <a:noAutofit/>
          </a:bodyPr>
          <a:lstStyle/>
          <a:p>
            <a:pPr algn="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Выполнение арифметических операций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6889" y="476673"/>
            <a:ext cx="879395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 большинстве вычислительных устройств с цель упрощения их конструкции 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операция вычитания не используется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Вместо него  производиться сложение обратных или дополнительных кодов уменьшаемого и вычитаемого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Сложение обратных кодов.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 Здесь при сложении чисел А и В имеют место четыре основных и два особых случая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spcAft>
                <a:spcPts val="600"/>
              </a:spcAft>
              <a:buAutoNum type="arabicPeriod" startAt="3"/>
            </a:pP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положительное, B отрицательное и по абсолютной величине меньше, чем А.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ru-RU" sz="1600" dirty="0" smtClean="0"/>
              <a:t>.</a:t>
            </a:r>
          </a:p>
          <a:p>
            <a:pPr>
              <a:spcAft>
                <a:spcPts val="600"/>
              </a:spcAft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Компьютер 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исправляет полученный первоначально неправильный результат (6 вместо 7) </a:t>
            </a:r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переносом единицы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 из знакового разряда в младший разряд суммы.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 А </a:t>
            </a:r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и В отрицательные.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Например: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Полученный 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первоначально </a:t>
            </a:r>
            <a:r>
              <a:rPr lang="ru-RU" sz="1600" i="1" dirty="0">
                <a:solidFill>
                  <a:srgbClr val="000000"/>
                </a:solidFill>
                <a:latin typeface="Times New Roman"/>
              </a:rPr>
              <a:t>неправильный результат 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(обратный код числа -11</a:t>
            </a:r>
            <a:r>
              <a:rPr lang="ru-RU" sz="1600" baseline="-25000" dirty="0">
                <a:solidFill>
                  <a:srgbClr val="000000"/>
                </a:solidFill>
                <a:latin typeface="Times New Roman"/>
              </a:rPr>
              <a:t>10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 вместо обратного кода числа -10</a:t>
            </a:r>
            <a:r>
              <a:rPr lang="ru-RU" sz="1600" baseline="-25000" dirty="0">
                <a:solidFill>
                  <a:srgbClr val="000000"/>
                </a:solidFill>
                <a:latin typeface="Times New Roman"/>
              </a:rPr>
              <a:t>10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ru-RU" sz="1600" i="1" dirty="0">
                <a:solidFill>
                  <a:srgbClr val="000000"/>
                </a:solidFill>
                <a:latin typeface="Times New Roman"/>
              </a:rPr>
              <a:t>компьютер исправляет переносом единицы из знакового разряда в младший разряд суммы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. </a:t>
            </a:r>
            <a:endParaRPr lang="ru-RU" sz="1600" dirty="0" smtClean="0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При 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переводе результата в прямой код биты цифровой части числа инвертируются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1 0001010 = -10</a:t>
            </a:r>
            <a:r>
              <a:rPr lang="ru-RU" sz="1600" baseline="-25000" dirty="0">
                <a:solidFill>
                  <a:srgbClr val="000000"/>
                </a:solidFill>
                <a:latin typeface="Times New Roman"/>
              </a:rPr>
              <a:t>10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32856"/>
            <a:ext cx="53149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21088"/>
            <a:ext cx="53244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288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274042"/>
          </a:xfrm>
        </p:spPr>
        <p:txBody>
          <a:bodyPr>
            <a:noAutofit/>
          </a:bodyPr>
          <a:lstStyle/>
          <a:p>
            <a:pPr algn="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Выполнение арифметических операций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5433" y="620688"/>
            <a:ext cx="8769055" cy="638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При сложении может возникнуть ситуация, когда старшие разряды результата операции не помещаются в отведенной для него области памяти. Такая ситуация называется п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ереполнением разрядной сетки формата числа.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Для обнаружения переполнения и оповещения о возникшей ошибке в компьютере используются специальные средства (флаг переполнения </a:t>
            </a:r>
            <a:r>
              <a:rPr lang="en-US" sz="1400" dirty="0" smtClean="0"/>
              <a:t>OF — Overflow Flag </a:t>
            </a:r>
            <a:r>
              <a:rPr lang="ru-RU" sz="1400" dirty="0" smtClean="0"/>
              <a:t>)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Ниже приведены два возможных случая переполнения.</a:t>
            </a:r>
          </a:p>
          <a:p>
            <a:pPr marL="342900" indent="-342900">
              <a:spcAft>
                <a:spcPts val="600"/>
              </a:spcAft>
              <a:buAutoNum type="arabicPeriod" startAt="5"/>
            </a:pPr>
            <a:r>
              <a:rPr lang="ru-RU" sz="1600" b="1" dirty="0" smtClean="0">
                <a:latin typeface="Times New Roman"/>
              </a:rPr>
              <a:t>А и В положительные, сумма </a:t>
            </a:r>
            <a:r>
              <a:rPr lang="ru-RU" sz="1600" b="1" dirty="0" err="1" smtClean="0">
                <a:latin typeface="Times New Roman"/>
              </a:rPr>
              <a:t>А+В</a:t>
            </a:r>
            <a:r>
              <a:rPr lang="ru-RU" sz="1600" b="1" dirty="0" smtClean="0">
                <a:latin typeface="Times New Roman"/>
              </a:rPr>
              <a:t> больше, либо равна </a:t>
            </a:r>
            <a:r>
              <a:rPr lang="ru-RU" sz="1600" b="1" dirty="0" err="1" smtClean="0">
                <a:latin typeface="Times New Roman"/>
              </a:rPr>
              <a:t>2</a:t>
            </a:r>
            <a:r>
              <a:rPr lang="ru-RU" sz="1600" b="1" baseline="30000" dirty="0" err="1" smtClean="0">
                <a:latin typeface="Times New Roman"/>
              </a:rPr>
              <a:t>n</a:t>
            </a:r>
            <a:r>
              <a:rPr lang="ru-RU" sz="1600" b="1" baseline="30000" dirty="0" smtClean="0">
                <a:latin typeface="Times New Roman"/>
              </a:rPr>
              <a:t>-1</a:t>
            </a:r>
            <a:r>
              <a:rPr lang="ru-RU" sz="1600" b="1" dirty="0" smtClean="0">
                <a:latin typeface="Times New Roman"/>
              </a:rPr>
              <a:t>,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 где </a:t>
            </a:r>
            <a:r>
              <a:rPr lang="ru-RU" sz="1600" b="1" i="1" dirty="0" smtClean="0">
                <a:solidFill>
                  <a:srgbClr val="000000"/>
                </a:solidFill>
                <a:latin typeface="Times New Roman"/>
              </a:rPr>
              <a:t>n 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— количество разрядов формата чисел (для однобайтового формата n=8, </a:t>
            </a:r>
            <a:r>
              <a:rPr lang="ru-RU" sz="1600" dirty="0" err="1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ru-RU" sz="1600" baseline="30000" dirty="0" err="1" smtClean="0">
                <a:solidFill>
                  <a:srgbClr val="000000"/>
                </a:solidFill>
                <a:latin typeface="Times New Roman"/>
              </a:rPr>
              <a:t>n</a:t>
            </a:r>
            <a:r>
              <a:rPr lang="ru-RU" sz="1600" baseline="30000" dirty="0" smtClean="0">
                <a:solidFill>
                  <a:srgbClr val="000000"/>
                </a:solidFill>
                <a:latin typeface="Times New Roman"/>
              </a:rPr>
              <a:t>-1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 = 27 = 128). </a:t>
            </a:r>
          </a:p>
          <a:p>
            <a:pPr>
              <a:spcAft>
                <a:spcPts val="60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Например: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400" dirty="0" smtClean="0"/>
              <a:t>.</a:t>
            </a:r>
          </a:p>
          <a:p>
            <a:pPr>
              <a:spcAft>
                <a:spcPts val="600"/>
              </a:spcAft>
            </a:pP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1400" dirty="0" smtClean="0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400" dirty="0" smtClean="0">
                <a:solidFill>
                  <a:srgbClr val="000000"/>
                </a:solidFill>
                <a:latin typeface="Times New Roman"/>
              </a:rPr>
              <a:t>Семи разрядов цифровой части числового формата </a:t>
            </a:r>
            <a:r>
              <a:rPr lang="ru-RU" sz="1400" b="1" dirty="0" smtClean="0">
                <a:solidFill>
                  <a:srgbClr val="000000"/>
                </a:solidFill>
                <a:latin typeface="Times New Roman"/>
              </a:rPr>
              <a:t>недостаточно</a:t>
            </a:r>
            <a:r>
              <a:rPr lang="ru-RU" sz="1400" dirty="0" smtClean="0">
                <a:solidFill>
                  <a:srgbClr val="000000"/>
                </a:solidFill>
                <a:latin typeface="Times New Roman"/>
              </a:rPr>
              <a:t> для размещения восьмиразрядной суммы (162</a:t>
            </a:r>
            <a:r>
              <a:rPr lang="ru-RU" sz="1400" baseline="-25000" dirty="0" smtClean="0">
                <a:solidFill>
                  <a:srgbClr val="000000"/>
                </a:solidFill>
                <a:latin typeface="Times New Roman"/>
              </a:rPr>
              <a:t>10</a:t>
            </a:r>
            <a:r>
              <a:rPr lang="ru-RU" sz="1400" dirty="0" smtClean="0">
                <a:solidFill>
                  <a:srgbClr val="000000"/>
                </a:solidFill>
                <a:latin typeface="Times New Roman"/>
              </a:rPr>
              <a:t> = 10100010</a:t>
            </a:r>
            <a:r>
              <a:rPr lang="ru-RU" sz="1400" baseline="-2500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ru-RU" sz="1400" dirty="0" smtClean="0">
                <a:solidFill>
                  <a:srgbClr val="000000"/>
                </a:solidFill>
                <a:latin typeface="Times New Roman"/>
              </a:rPr>
              <a:t>), поэтому </a:t>
            </a:r>
            <a:r>
              <a:rPr lang="ru-RU" sz="1400" b="1" dirty="0" smtClean="0">
                <a:solidFill>
                  <a:srgbClr val="000000"/>
                </a:solidFill>
                <a:latin typeface="Times New Roman"/>
              </a:rPr>
              <a:t>старший разряд суммы оказывается в знаковом разряде.</a:t>
            </a:r>
            <a:r>
              <a:rPr lang="ru-RU" sz="1400" dirty="0" smtClean="0">
                <a:solidFill>
                  <a:srgbClr val="000000"/>
                </a:solidFill>
                <a:latin typeface="Times New Roman"/>
              </a:rPr>
              <a:t>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400" dirty="0" smtClean="0">
                <a:solidFill>
                  <a:srgbClr val="000000"/>
                </a:solidFill>
                <a:latin typeface="Times New Roman"/>
              </a:rPr>
              <a:t>Это вызывает </a:t>
            </a:r>
            <a:r>
              <a:rPr lang="ru-RU" sz="1400" b="1" dirty="0" smtClean="0">
                <a:solidFill>
                  <a:srgbClr val="000000"/>
                </a:solidFill>
                <a:latin typeface="Times New Roman"/>
              </a:rPr>
              <a:t>несовпадение знака суммы и знаков слагаемых</a:t>
            </a:r>
            <a:r>
              <a:rPr lang="ru-RU" sz="1400" dirty="0" smtClean="0">
                <a:solidFill>
                  <a:srgbClr val="000000"/>
                </a:solidFill>
                <a:latin typeface="Times New Roman"/>
              </a:rPr>
              <a:t>, что </a:t>
            </a:r>
            <a:r>
              <a:rPr lang="ru-RU" sz="1400" b="1" dirty="0" smtClean="0">
                <a:solidFill>
                  <a:srgbClr val="000000"/>
                </a:solidFill>
                <a:latin typeface="Times New Roman"/>
              </a:rPr>
              <a:t>является свидетельством переполнения разрядной сетки</a:t>
            </a:r>
            <a:r>
              <a:rPr lang="ru-RU" sz="1400" dirty="0" smtClean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6. </a:t>
            </a:r>
            <a:r>
              <a:rPr lang="ru-RU" sz="1400" b="1" dirty="0" smtClean="0">
                <a:latin typeface="Times New Roman"/>
              </a:rPr>
              <a:t>А и В отрицательные, сумма абсолютных величин А и В больше, либо равна </a:t>
            </a:r>
            <a:r>
              <a:rPr lang="ru-RU" sz="1400" b="1" dirty="0" err="1" smtClean="0">
                <a:latin typeface="Times New Roman"/>
              </a:rPr>
              <a:t>2</a:t>
            </a:r>
            <a:r>
              <a:rPr lang="ru-RU" sz="1400" b="1" baseline="30000" dirty="0" err="1" smtClean="0">
                <a:latin typeface="Times New Roman"/>
              </a:rPr>
              <a:t>n</a:t>
            </a:r>
            <a:r>
              <a:rPr lang="ru-RU" sz="1400" b="1" baseline="30000" dirty="0" smtClean="0">
                <a:latin typeface="Times New Roman"/>
              </a:rPr>
              <a:t>-1</a:t>
            </a:r>
            <a:r>
              <a:rPr lang="ru-RU" sz="1400" b="1" dirty="0" smtClean="0">
                <a:latin typeface="Times New Roman"/>
              </a:rPr>
              <a:t>.</a:t>
            </a:r>
            <a:r>
              <a:rPr lang="ru-RU" sz="1400" dirty="0" smtClean="0">
                <a:solidFill>
                  <a:srgbClr val="000000"/>
                </a:solidFill>
                <a:latin typeface="Times New Roman"/>
              </a:rPr>
              <a:t>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400" dirty="0" smtClean="0">
                <a:solidFill>
                  <a:srgbClr val="000000"/>
                </a:solidFill>
                <a:latin typeface="Times New Roman"/>
              </a:rPr>
              <a:t>Например:</a:t>
            </a:r>
            <a:r>
              <a:rPr lang="ru-RU" sz="1400" b="1" i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1400" dirty="0" smtClean="0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400" dirty="0" smtClean="0">
                <a:solidFill>
                  <a:srgbClr val="000000"/>
                </a:solidFill>
                <a:latin typeface="Times New Roman"/>
              </a:rPr>
              <a:t>Здесь</a:t>
            </a:r>
            <a:r>
              <a:rPr lang="ru-RU" sz="1400" dirty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ru-RU" sz="1400" b="1" dirty="0">
                <a:solidFill>
                  <a:srgbClr val="000000"/>
                </a:solidFill>
                <a:latin typeface="Times New Roman"/>
              </a:rPr>
              <a:t>знак суммы</a:t>
            </a:r>
            <a:r>
              <a:rPr lang="ru-RU" sz="1400" dirty="0">
                <a:solidFill>
                  <a:srgbClr val="000000"/>
                </a:solidFill>
                <a:latin typeface="Times New Roman"/>
              </a:rPr>
              <a:t> тоже </a:t>
            </a:r>
            <a:r>
              <a:rPr lang="ru-RU" sz="1400" b="1" dirty="0">
                <a:solidFill>
                  <a:srgbClr val="000000"/>
                </a:solidFill>
                <a:latin typeface="Times New Roman"/>
              </a:rPr>
              <a:t>не совпадает со знаками слагаемых</a:t>
            </a:r>
            <a:r>
              <a:rPr lang="ru-RU" sz="1400" dirty="0">
                <a:solidFill>
                  <a:srgbClr val="000000"/>
                </a:solidFill>
                <a:latin typeface="Times New Roman"/>
              </a:rPr>
              <a:t>, что свидетельствует о </a:t>
            </a:r>
            <a:r>
              <a:rPr lang="ru-RU" sz="1400" b="1" dirty="0">
                <a:solidFill>
                  <a:srgbClr val="000000"/>
                </a:solidFill>
                <a:latin typeface="Times New Roman"/>
              </a:rPr>
              <a:t>переполнении разрядной сетки</a:t>
            </a:r>
            <a:r>
              <a:rPr lang="ru-RU" sz="1400" dirty="0">
                <a:solidFill>
                  <a:srgbClr val="000000"/>
                </a:solidFill>
                <a:latin typeface="Times New Roman"/>
              </a:rPr>
              <a:t>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705" y="2492896"/>
            <a:ext cx="4619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301208"/>
            <a:ext cx="53530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764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0"/>
            <a:ext cx="8579296" cy="274042"/>
          </a:xfrm>
        </p:spPr>
        <p:txBody>
          <a:bodyPr>
            <a:noAutofit/>
          </a:bodyPr>
          <a:lstStyle/>
          <a:p>
            <a:pPr algn="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Выполнение арифметических операций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586547"/>
            <a:ext cx="864096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>
                <a:solidFill>
                  <a:srgbClr val="000000"/>
                </a:solidFill>
                <a:latin typeface="Times New Roman"/>
              </a:rPr>
              <a:t>Сложение дополнительных </a:t>
            </a:r>
            <a:r>
              <a:rPr lang="ru-RU" b="1" u="sng" dirty="0" smtClean="0">
                <a:solidFill>
                  <a:srgbClr val="000000"/>
                </a:solidFill>
                <a:latin typeface="Times New Roman"/>
              </a:rPr>
              <a:t>кодов</a:t>
            </a:r>
          </a:p>
          <a:p>
            <a:pPr algn="just"/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Здесь 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также имеют место рассмотренные выше </a:t>
            </a:r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шесть случаев:</a:t>
            </a:r>
          </a:p>
          <a:p>
            <a:pPr algn="just"/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1. А и В положительные.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 Здесь нет отличий от случая 1, рассмотренного для обратного кода.</a:t>
            </a:r>
          </a:p>
          <a:p>
            <a:pPr algn="just"/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2. А положительное, B отрицательное и по абсолютной величине больше, чем А.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 Например:</a:t>
            </a:r>
            <a:br>
              <a:rPr lang="ru-RU" sz="1600" dirty="0">
                <a:solidFill>
                  <a:srgbClr val="000000"/>
                </a:solidFill>
                <a:latin typeface="Times New Roman"/>
              </a:rPr>
            </a:br>
            <a:r>
              <a:rPr lang="ru-RU" sz="1600" dirty="0">
                <a:solidFill>
                  <a:srgbClr val="000000"/>
                </a:solidFill>
                <a:latin typeface="Times New Roman"/>
              </a:rPr>
              <a:t> </a:t>
            </a:r>
            <a:br>
              <a:rPr lang="ru-RU" sz="1600" dirty="0">
                <a:solidFill>
                  <a:srgbClr val="000000"/>
                </a:solidFill>
                <a:latin typeface="Times New Roman"/>
              </a:rPr>
            </a:br>
            <a:r>
              <a:rPr lang="ru-RU" sz="16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Times New Roman"/>
              </a:rPr>
            </a:br>
            <a:r>
              <a:rPr lang="ru-RU" sz="1600" dirty="0">
                <a:solidFill>
                  <a:srgbClr val="000000"/>
                </a:solidFill>
                <a:latin typeface="Times New Roman"/>
              </a:rPr>
              <a:t> </a:t>
            </a:r>
            <a:br>
              <a:rPr lang="ru-RU" sz="1600" dirty="0">
                <a:solidFill>
                  <a:srgbClr val="000000"/>
                </a:solidFill>
                <a:latin typeface="Times New Roman"/>
              </a:rPr>
            </a:br>
            <a:endParaRPr lang="ru-RU" sz="1600" dirty="0" smtClean="0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Получен 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правильный результат в дополнительном коде. При переводе в прямой код биты цифровой части результата инвертируются и к младшему разряду прибавляется единица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just"/>
            <a:r>
              <a:rPr lang="ru-RU" sz="1600" b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1 0000110 + 1 = 1 0000111 = -7</a:t>
            </a:r>
            <a:r>
              <a:rPr lang="ru-RU" sz="1600" b="1" baseline="-25000" dirty="0">
                <a:solidFill>
                  <a:srgbClr val="000000"/>
                </a:solidFill>
                <a:latin typeface="Times New Roman"/>
              </a:rPr>
              <a:t>10</a:t>
            </a:r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algn="just"/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3. А положительное, B отрицательное и по абсолютной величине меньше, чем </a:t>
            </a:r>
            <a:r>
              <a:rPr lang="ru-RU" sz="1600" b="1" dirty="0" smtClean="0">
                <a:solidFill>
                  <a:srgbClr val="000000"/>
                </a:solidFill>
                <a:latin typeface="Times New Roman"/>
              </a:rPr>
              <a:t>А.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 Например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:</a:t>
            </a:r>
            <a:br>
              <a:rPr lang="ru-RU" sz="1600" dirty="0">
                <a:solidFill>
                  <a:srgbClr val="000000"/>
                </a:solidFill>
                <a:latin typeface="Times New Roman"/>
              </a:rPr>
            </a:br>
            <a:r>
              <a:rPr lang="ru-RU" sz="1600" dirty="0">
                <a:solidFill>
                  <a:srgbClr val="000000"/>
                </a:solidFill>
                <a:latin typeface="Times New Roman"/>
              </a:rPr>
              <a:t> </a:t>
            </a:r>
            <a:br>
              <a:rPr lang="ru-RU" sz="1600" dirty="0">
                <a:solidFill>
                  <a:srgbClr val="000000"/>
                </a:solidFill>
                <a:latin typeface="Times New Roman"/>
              </a:rPr>
            </a:br>
            <a:r>
              <a:rPr lang="ru-RU" sz="16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Times New Roman"/>
              </a:rPr>
            </a:br>
            <a:endParaRPr lang="ru-RU" sz="1600" dirty="0" smtClean="0">
              <a:solidFill>
                <a:srgbClr val="000000"/>
              </a:solidFill>
              <a:latin typeface="Times New Roman"/>
            </a:endParaRPr>
          </a:p>
          <a:p>
            <a:pPr algn="just"/>
            <a:endParaRPr lang="ru-RU" sz="1600" dirty="0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Получен 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правильный результат. Единицу переноса из знакового разряда компьютер отбрасывает.</a:t>
            </a:r>
          </a:p>
          <a:p>
            <a:pPr algn="just"/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4. А и В </a:t>
            </a:r>
            <a:r>
              <a:rPr lang="ru-RU" sz="1600" b="1" dirty="0" smtClean="0">
                <a:solidFill>
                  <a:srgbClr val="000000"/>
                </a:solidFill>
                <a:latin typeface="Times New Roman"/>
              </a:rPr>
              <a:t>отрицательные.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Например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:</a:t>
            </a:r>
            <a:br>
              <a:rPr lang="ru-RU" sz="1600" dirty="0">
                <a:solidFill>
                  <a:srgbClr val="000000"/>
                </a:solidFill>
                <a:latin typeface="Times New Roman"/>
              </a:rPr>
            </a:br>
            <a:r>
              <a:rPr lang="ru-RU" sz="1600" dirty="0">
                <a:solidFill>
                  <a:srgbClr val="000000"/>
                </a:solidFill>
                <a:latin typeface="Times New Roman"/>
              </a:rPr>
              <a:t> </a:t>
            </a:r>
            <a:br>
              <a:rPr lang="ru-RU" sz="1600" dirty="0">
                <a:solidFill>
                  <a:srgbClr val="000000"/>
                </a:solidFill>
                <a:latin typeface="Times New Roman"/>
              </a:rPr>
            </a:br>
            <a:r>
              <a:rPr lang="ru-RU" sz="16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ru-RU" sz="1600" dirty="0">
                <a:solidFill>
                  <a:srgbClr val="000000"/>
                </a:solidFill>
                <a:latin typeface="Times New Roman"/>
              </a:rPr>
            </a:br>
            <a:endParaRPr lang="ru-RU" sz="1600" dirty="0" smtClean="0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Получен 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правильный результат в дополнительном коде. </a:t>
            </a:r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Единицу переноса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 из знакового разряда компьютер </a:t>
            </a:r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отбрасывает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.</a:t>
            </a:r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52959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02757"/>
            <a:ext cx="4972819" cy="994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990" y="4941168"/>
            <a:ext cx="56292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060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274042"/>
          </a:xfrm>
        </p:spPr>
        <p:txBody>
          <a:bodyPr>
            <a:noAutofit/>
          </a:bodyPr>
          <a:lstStyle/>
          <a:p>
            <a:pPr algn="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Выполнение арифметических операций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600" y="908720"/>
            <a:ext cx="9115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u="sng" dirty="0">
                <a:solidFill>
                  <a:srgbClr val="000000"/>
                </a:solidFill>
                <a:latin typeface="Times New Roman"/>
              </a:rPr>
              <a:t>Сложение дополнительных кодов</a:t>
            </a:r>
          </a:p>
          <a:p>
            <a:pPr algn="just"/>
            <a:endParaRPr lang="ru-RU" sz="1600" b="1" dirty="0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lang="ru-RU" sz="1600" b="1" dirty="0" smtClean="0">
                <a:solidFill>
                  <a:srgbClr val="000000"/>
                </a:solidFill>
                <a:latin typeface="Times New Roman"/>
              </a:rPr>
              <a:t>Случаи </a:t>
            </a:r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переполнения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 для дополнительных кодов рассматриваются по аналогии со случаями 5 и 6 для обратных кодов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algn="just"/>
            <a:endParaRPr lang="ru-RU" sz="1600" dirty="0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lang="ru-RU" sz="2000" b="1" dirty="0">
                <a:solidFill>
                  <a:srgbClr val="000000"/>
                </a:solidFill>
                <a:latin typeface="Times New Roman"/>
              </a:rPr>
              <a:t>Сравнение рассмотренных форм кодирования целых чисел со знаком показывает:</a:t>
            </a:r>
            <a:endParaRPr lang="ru-RU" sz="2000" dirty="0">
              <a:solidFill>
                <a:srgbClr val="000000"/>
              </a:solidFill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b="1" dirty="0">
                <a:solidFill>
                  <a:srgbClr val="000000"/>
                </a:solidFill>
                <a:latin typeface="Times New Roman"/>
              </a:rPr>
              <a:t>на преобразование отрицательного числа в обратный код компьютер затрачивает меньше времени, чем на преобразование в дополнительный код,</a:t>
            </a:r>
            <a:r>
              <a:rPr lang="ru-RU" sz="2000" dirty="0">
                <a:solidFill>
                  <a:srgbClr val="000000"/>
                </a:solidFill>
                <a:latin typeface="Times New Roman"/>
              </a:rPr>
              <a:t> так как последнее состоит из двух шагов — образования обратного кода и прибавления единицы к его младшему разряду;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b="1" dirty="0">
                <a:solidFill>
                  <a:srgbClr val="000000"/>
                </a:solidFill>
                <a:latin typeface="Times New Roman"/>
              </a:rPr>
              <a:t>время выполнения сложения для дополнительных кодов чисел меньше, чем для их обратных кодов,</a:t>
            </a:r>
            <a:r>
              <a:rPr lang="ru-RU" sz="2000" dirty="0">
                <a:solidFill>
                  <a:srgbClr val="000000"/>
                </a:solidFill>
                <a:latin typeface="Times New Roman"/>
              </a:rPr>
              <a:t> потому что в таком сложении нет переноса единицы из знакового разряда в младший разряд результата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.</a:t>
            </a:r>
            <a:endParaRPr lang="ru-RU" sz="1600" b="0" i="0" dirty="0">
              <a:solidFill>
                <a:srgbClr val="000000"/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1098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1271" y="14463"/>
            <a:ext cx="8579296" cy="274042"/>
          </a:xfrm>
        </p:spPr>
        <p:txBody>
          <a:bodyPr>
            <a:noAutofit/>
          </a:bodyPr>
          <a:lstStyle/>
          <a:p>
            <a:pPr algn="r"/>
            <a:r>
              <a:rPr lang="ru-RU" sz="2000" b="1" dirty="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Сложение целых чисел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4" y="404664"/>
            <a:ext cx="9128756" cy="697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Последовательность </a:t>
            </a:r>
            <a:r>
              <a:rPr lang="ru-RU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шагов при этом следующая: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лагаемые </a:t>
            </a: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размещаются в разрядных сетках в прямых кодах;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Отрицательное </a:t>
            </a: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слагаемое (или слагаемые) преобразуется в обратный или дополнительный код (в зависимости от того, в какой форме выполняет операции </a:t>
            </a:r>
            <a:r>
              <a:rPr lang="ru-RU" sz="2000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АЛУ</a:t>
            </a: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Слагаемые </a:t>
            </a: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складываются по правилам сложения двоичных чисел. При этом знаковые разряды участвуют в вычислениях наряду с числовыми;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Единица </a:t>
            </a: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переноса из знакового разряда (если таковая возникнет) отбрасывается при сложении в дополнительном коде или прибавляется к младшему числовому разряду при сложении в обратном коде;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0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результат положителен – он представлен в прямом коде и не требует никаких преобразований. Если результат отрицателен, то он представлен в обратном или дополнительном коде в зависимости от того, в каком коде происходило сложение. Результат в таком случае преобразуется в прямой код.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>
                <a:latin typeface="Times New Roman" pitchFamily="18" charset="0"/>
                <a:cs typeface="Times New Roman" pitchFamily="18" charset="0"/>
              </a:rPr>
            </a:br>
            <a:endParaRPr lang="ru-RU" sz="1400" b="0" i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86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358" y="116632"/>
            <a:ext cx="8579296" cy="274042"/>
          </a:xfrm>
        </p:spPr>
        <p:txBody>
          <a:bodyPr>
            <a:noAutofit/>
          </a:bodyPr>
          <a:lstStyle/>
          <a:p>
            <a:pPr algn="r"/>
            <a:r>
              <a:rPr lang="ru-RU" sz="1800" b="1" dirty="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Сложение целых чисел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791" y="620688"/>
            <a:ext cx="903649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ЭВМ часто используют </a:t>
            </a:r>
            <a:r>
              <a:rPr lang="ru-RU" sz="2000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модифицированные коды</a:t>
            </a: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: они отличаются от прямого, обратного и дополнительного кодов тем,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sz="2000" u="sng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000" u="sng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изображения знака числа используются 2 двоичных разряда, при этом знак "+" изображается комбинацией 00, а знак "-" -комбинацией 11</a:t>
            </a: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При сложении и вычитании исходные числа выравниваются и представляются в дополнительном модифицированном коде. Затем выполняется поразрядное сложение (включая знаковые разряды). Если в знаковых разрядах появляется третий разряд равный единице, то он не учитывается и исключается из значения.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итуация </a:t>
            </a: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переполнения определяется при разных значениях битовых разрядов знака, а именно, если в знаковых разрядах получаются комбинации </a:t>
            </a:r>
            <a:r>
              <a:rPr lang="ru-RU" sz="2000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01 </a:t>
            </a: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ru-RU" sz="2000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- значит, произошло переполнение.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этом случае в исходных числах в старших разрядах добавляются нули и операция повторяется</a:t>
            </a:r>
            <a:r>
              <a:rPr lang="ru-RU" sz="20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Такие </a:t>
            </a: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коды оказались удобны (с точки зрения построения </a:t>
            </a:r>
            <a:r>
              <a:rPr lang="ru-RU" sz="2000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АЛУ</a:t>
            </a:r>
            <a:r>
              <a:rPr lang="ru-RU" sz="20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 для выявления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переполнения разрядной сетки. </a:t>
            </a:r>
            <a:endParaRPr lang="ru-RU" sz="2000" b="0" i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03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197" y="14463"/>
            <a:ext cx="8579296" cy="274042"/>
          </a:xfrm>
        </p:spPr>
        <p:txBody>
          <a:bodyPr>
            <a:noAutofit/>
          </a:bodyPr>
          <a:lstStyle/>
          <a:p>
            <a:pPr algn="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Выполнение арифметических операций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764704"/>
            <a:ext cx="8769055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Умножение и </a:t>
            </a:r>
            <a:r>
              <a:rPr lang="ru-RU" sz="1600" b="1" dirty="0" smtClean="0">
                <a:solidFill>
                  <a:srgbClr val="000000"/>
                </a:solidFill>
                <a:latin typeface="Times New Roman"/>
              </a:rPr>
              <a:t>деление</a:t>
            </a:r>
          </a:p>
          <a:p>
            <a:pPr algn="just"/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Во 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многих компьютерах </a:t>
            </a:r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умножение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 производится как последовательность </a:t>
            </a:r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сложений и сдвигов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. Для этого в </a:t>
            </a:r>
            <a:r>
              <a:rPr lang="ru-RU" sz="1600" dirty="0" err="1">
                <a:solidFill>
                  <a:srgbClr val="000000"/>
                </a:solidFill>
                <a:latin typeface="Times New Roman"/>
              </a:rPr>
              <a:t>АЛУ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 имеется </a:t>
            </a:r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регистр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, называемый </a:t>
            </a:r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накапливающим сумматором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, который до начала выполнения операции </a:t>
            </a:r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содержит число ноль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. </a:t>
            </a:r>
            <a:endParaRPr lang="ru-RU" sz="1600" dirty="0" smtClean="0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В 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процессе выполнения операции в нем поочередно размещаются </a:t>
            </a:r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множимое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 и </a:t>
            </a:r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результаты промежуточных сложений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, а по завершении операции — </a:t>
            </a:r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окончательный результат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algn="just"/>
            <a:endParaRPr lang="ru-RU" sz="1600" dirty="0" smtClean="0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Другой 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регистр </a:t>
            </a:r>
            <a:r>
              <a:rPr lang="ru-RU" sz="1600" dirty="0" err="1">
                <a:solidFill>
                  <a:srgbClr val="000000"/>
                </a:solidFill>
                <a:latin typeface="Times New Roman"/>
              </a:rPr>
              <a:t>АЛУ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, участвующий в выполнении этой операции, </a:t>
            </a:r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вначале содержит множитель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. Затем по мере выполнения сложений содержащееся в нем </a:t>
            </a:r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число уменьшается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, </a:t>
            </a:r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пока не достигнет нулевого значения.</a:t>
            </a:r>
            <a:endParaRPr lang="ru-RU" sz="1600" dirty="0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lang="ru-RU" sz="1600" dirty="0">
                <a:solidFill>
                  <a:srgbClr val="000000"/>
                </a:solidFill>
                <a:latin typeface="Times New Roman"/>
              </a:rPr>
              <a:t>Для иллюстрации умножим 110011</a:t>
            </a:r>
            <a:r>
              <a:rPr lang="ru-RU" sz="1600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 на 101101</a:t>
            </a:r>
            <a:r>
              <a:rPr lang="ru-RU" sz="1600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algn="just"/>
            <a:endParaRPr lang="ru-RU" sz="1600" dirty="0">
              <a:solidFill>
                <a:srgbClr val="000000"/>
              </a:solidFill>
              <a:latin typeface="Times New Roman"/>
            </a:endParaRPr>
          </a:p>
          <a:p>
            <a:pPr algn="just"/>
            <a:endParaRPr lang="ru-RU" sz="1600" dirty="0" smtClean="0">
              <a:solidFill>
                <a:srgbClr val="000000"/>
              </a:solidFill>
              <a:latin typeface="Times New Roman"/>
            </a:endParaRPr>
          </a:p>
          <a:p>
            <a:pPr algn="just"/>
            <a:endParaRPr lang="ru-RU" sz="1600" dirty="0">
              <a:solidFill>
                <a:srgbClr val="000000"/>
              </a:solidFill>
              <a:latin typeface="Times New Roman"/>
            </a:endParaRPr>
          </a:p>
          <a:p>
            <a:pPr algn="just"/>
            <a:endParaRPr lang="ru-RU" sz="1600" dirty="0" smtClean="0">
              <a:solidFill>
                <a:srgbClr val="000000"/>
              </a:solidFill>
              <a:latin typeface="Times New Roman"/>
            </a:endParaRPr>
          </a:p>
          <a:p>
            <a:pPr algn="just"/>
            <a:endParaRPr lang="ru-RU" sz="1600" dirty="0">
              <a:solidFill>
                <a:srgbClr val="000000"/>
              </a:solidFill>
              <a:latin typeface="Times New Roman"/>
            </a:endParaRPr>
          </a:p>
          <a:p>
            <a:pPr algn="just"/>
            <a:endParaRPr lang="ru-RU" sz="1600" dirty="0" smtClean="0">
              <a:solidFill>
                <a:srgbClr val="000000"/>
              </a:solidFill>
              <a:latin typeface="Times New Roman"/>
            </a:endParaRPr>
          </a:p>
          <a:p>
            <a:pPr algn="just"/>
            <a:endParaRPr lang="ru-RU" sz="1600" dirty="0">
              <a:solidFill>
                <a:srgbClr val="000000"/>
              </a:solidFill>
              <a:latin typeface="Times New Roman"/>
            </a:endParaRPr>
          </a:p>
          <a:p>
            <a:pPr algn="just"/>
            <a:endParaRPr lang="ru-RU" sz="1600" dirty="0" smtClean="0">
              <a:solidFill>
                <a:srgbClr val="000000"/>
              </a:solidFill>
              <a:latin typeface="Times New Roman"/>
            </a:endParaRPr>
          </a:p>
          <a:p>
            <a:pPr algn="just"/>
            <a:endParaRPr lang="ru-RU" sz="1600" dirty="0">
              <a:solidFill>
                <a:srgbClr val="000000"/>
              </a:solidFill>
              <a:latin typeface="Times New Roman"/>
            </a:endParaRPr>
          </a:p>
          <a:p>
            <a:pPr algn="just"/>
            <a:endParaRPr lang="ru-RU" sz="1600" dirty="0" smtClean="0">
              <a:solidFill>
                <a:srgbClr val="000000"/>
              </a:solidFill>
              <a:latin typeface="Times New Roman"/>
            </a:endParaRPr>
          </a:p>
          <a:p>
            <a:pPr algn="just"/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Деление 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для компьютера является трудной операцией. Обычно оно реализуется путем многократного</a:t>
            </a:r>
            <a:r>
              <a:rPr lang="ru-RU" sz="1600" b="1" dirty="0">
                <a:solidFill>
                  <a:srgbClr val="000000"/>
                </a:solidFill>
                <a:latin typeface="Times New Roman"/>
              </a:rPr>
              <a:t> прибавления </a:t>
            </a:r>
            <a:r>
              <a:rPr lang="ru-RU" sz="1600" dirty="0">
                <a:solidFill>
                  <a:srgbClr val="000000"/>
                </a:solidFill>
                <a:latin typeface="Times New Roman"/>
              </a:rPr>
              <a:t>к делимому дополнительного кода делителя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</a:rPr>
              <a:t>.</a:t>
            </a:r>
            <a:endParaRPr lang="ru-RU" sz="1600" b="1" dirty="0" smtClean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01008"/>
            <a:ext cx="6038197" cy="223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Основные определения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90465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Бит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один двоичный разряд.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ЭВМ разрядом называют  часть регистра (или ячейки памяти), хранящую один бит.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Т.к. ссылаться на каждый бит памяти сложно, их объединяю в группы и рассматривают это объединение как единое целое.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Байт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кусок) – наименьшая группа бит, к которой можно обратиться.</a:t>
            </a:r>
            <a:r>
              <a:rPr lang="ru-RU" b="1" dirty="0" smtClean="0"/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Слово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(word) составляют два байта.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Двойное слово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(doubleword) составляют два слова, или четыре байта.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 smtClean="0"/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записи: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содержимого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байта требуется две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16-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ричные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цифры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C7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содержимого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слова — четыре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цифры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C7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FB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содержимого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двойного слова — восемь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цифр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7F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DC)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952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Основные определения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2808312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Представление числа в ЭВМ осуществляется с помощью конечного набора базовых элементов, каждый из которых "запоминает" один разряд числа.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Позиция в битовом наборе называется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разрядом.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Совокупность двоичных разрядов, предназначенных для хранения и обработки чисел, представляет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разрядную сетку машин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Машинное (автоматное) изображение числа - представление числа в разрядной сетке машины.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3" y="3140968"/>
            <a:ext cx="7281890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2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Основные определения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429000"/>
            <a:ext cx="8229600" cy="216024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764704"/>
            <a:ext cx="70770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0192" y="198884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Aharoni" pitchFamily="2" charset="-79"/>
              </a:rPr>
              <a:t>Полубайт также называют тетрадой</a:t>
            </a:r>
            <a:r>
              <a:rPr lang="ru-RU" dirty="0" smtClean="0">
                <a:latin typeface="Times New Roman" pitchFamily="18" charset="0"/>
                <a:cs typeface="Aharoni" pitchFamily="2" charset="-79"/>
              </a:rPr>
              <a:t>. 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3429000"/>
            <a:ext cx="878497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b="0" i="0" u="none" strike="noStrike" baseline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ru-RU" b="0" i="0" u="none" strike="noStrike" baseline="0" dirty="0" smtClean="0">
                <a:solidFill>
                  <a:srgbClr val="000000"/>
                </a:solidFill>
                <a:latin typeface="Times New Roman"/>
              </a:rPr>
              <a:t>Странная на первый взгляд нумерация битов (слева направо, начиная с нуля) имеет объяснение.  Если в ячейке записано двоичное число, то номер бита </a:t>
            </a:r>
            <a:r>
              <a:rPr lang="ru-RU" b="1" i="1" u="none" strike="noStrike" baseline="0" dirty="0" smtClean="0">
                <a:solidFill>
                  <a:srgbClr val="000000"/>
                </a:solidFill>
                <a:latin typeface="Times New Roman"/>
              </a:rPr>
              <a:t>k </a:t>
            </a:r>
            <a:r>
              <a:rPr lang="ru-RU" b="0" i="0" u="none" strike="noStrike" baseline="0" dirty="0" smtClean="0">
                <a:solidFill>
                  <a:srgbClr val="000000"/>
                </a:solidFill>
                <a:latin typeface="Times New Roman"/>
              </a:rPr>
              <a:t>является показателем в весовом коэффициенте </a:t>
            </a:r>
            <a:r>
              <a:rPr lang="ru-RU" b="1" i="1" u="none" strike="noStrike" baseline="0" dirty="0" err="1" smtClean="0">
                <a:solidFill>
                  <a:srgbClr val="000000"/>
                </a:solidFill>
                <a:latin typeface="Times New Roman"/>
              </a:rPr>
              <a:t>b</a:t>
            </a:r>
            <a:r>
              <a:rPr lang="ru-RU" b="1" i="1" baseline="36000" dirty="0" err="1">
                <a:solidFill>
                  <a:srgbClr val="000000"/>
                </a:solidFill>
                <a:latin typeface="Times New Roman"/>
              </a:rPr>
              <a:t>k</a:t>
            </a:r>
            <a:r>
              <a:rPr lang="ru-RU" sz="1100" b="1" i="1" u="none" strike="noStrike" baseline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b="0" i="0" u="none" strike="noStrike" baseline="0" dirty="0" smtClean="0">
                <a:solidFill>
                  <a:srgbClr val="000000"/>
                </a:solidFill>
                <a:latin typeface="Times New Roman"/>
              </a:rPr>
              <a:t>позиционного представления числа. </a:t>
            </a:r>
          </a:p>
          <a:p>
            <a:endParaRPr lang="ru-RU" b="0" i="0" u="none" strike="noStrike" baseline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ru-RU" b="0" i="0" u="none" strike="noStrike" baseline="0" dirty="0" smtClean="0">
                <a:solidFill>
                  <a:srgbClr val="000000"/>
                </a:solidFill>
                <a:latin typeface="Times New Roman"/>
              </a:rPr>
              <a:t>Например, в байте установлены 5-й и 2-й бит, а остальные сброшены. </a:t>
            </a:r>
          </a:p>
          <a:p>
            <a:endParaRPr lang="ru-RU" dirty="0" smtClean="0">
              <a:solidFill>
                <a:srgbClr val="000000"/>
              </a:solidFill>
              <a:latin typeface="Times New Roman"/>
            </a:endParaRPr>
          </a:p>
          <a:p>
            <a:endParaRPr lang="ru-RU" b="0" i="0" u="none" strike="noStrike" baseline="0" dirty="0" smtClean="0">
              <a:solidFill>
                <a:srgbClr val="000000"/>
              </a:solidFill>
              <a:latin typeface="Times New Roman"/>
            </a:endParaRPr>
          </a:p>
          <a:p>
            <a:endParaRPr lang="ru-RU" b="0" i="0" u="none" strike="noStrike" baseline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ru-RU" b="0" i="0" u="none" strike="noStrike" baseline="0" dirty="0" smtClean="0">
                <a:solidFill>
                  <a:srgbClr val="000000"/>
                </a:solidFill>
                <a:latin typeface="Times New Roman"/>
              </a:rPr>
              <a:t>Это означает, что в нем записано число 1·2</a:t>
            </a:r>
            <a:r>
              <a:rPr lang="ru-RU" b="0" i="0" u="none" strike="noStrike" baseline="36000" dirty="0" smtClean="0">
                <a:solidFill>
                  <a:srgbClr val="000000"/>
                </a:solidFill>
                <a:latin typeface="Times New Roman"/>
              </a:rPr>
              <a:t>5</a:t>
            </a:r>
            <a:r>
              <a:rPr lang="ru-RU" sz="1100" b="0" i="0" u="none" strike="noStrike" baseline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b="0" i="0" u="none" strike="noStrike" baseline="0" dirty="0" smtClean="0">
                <a:solidFill>
                  <a:srgbClr val="000000"/>
                </a:solidFill>
                <a:latin typeface="Times New Roman"/>
              </a:rPr>
              <a:t>+ 1·2</a:t>
            </a:r>
            <a:r>
              <a:rPr lang="ru-RU" baseline="36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ru-RU" sz="1100" b="0" i="0" u="none" strike="noStrike" baseline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b="0" i="0" u="none" strike="noStrike" baseline="0" dirty="0" smtClean="0">
                <a:solidFill>
                  <a:srgbClr val="000000"/>
                </a:solidFill>
                <a:latin typeface="Times New Roman"/>
              </a:rPr>
              <a:t>= 32 + 4 = 36 = </a:t>
            </a:r>
            <a:r>
              <a:rPr lang="ru-RU" b="0" i="0" u="none" strike="noStrike" baseline="0" dirty="0" err="1" smtClean="0">
                <a:solidFill>
                  <a:srgbClr val="000000"/>
                </a:solidFill>
                <a:latin typeface="Times New Roman"/>
              </a:rPr>
              <a:t>24h</a:t>
            </a:r>
            <a:r>
              <a:rPr lang="ru-RU" b="0" i="0" u="none" strike="noStrike" baseline="0" dirty="0" smtClean="0">
                <a:solidFill>
                  <a:srgbClr val="000000"/>
                </a:solidFill>
                <a:latin typeface="Times New Roman"/>
              </a:rPr>
              <a:t> = </a:t>
            </a:r>
            <a:r>
              <a:rPr lang="ru-RU" b="0" i="0" u="none" strike="noStrike" baseline="0" dirty="0" err="1" smtClean="0">
                <a:solidFill>
                  <a:srgbClr val="000000"/>
                </a:solidFill>
                <a:latin typeface="Times New Roman"/>
              </a:rPr>
              <a:t>00100100b</a:t>
            </a:r>
            <a:r>
              <a:rPr lang="ru-RU" b="0" i="0" u="none" strike="noStrike" baseline="0" dirty="0" smtClean="0">
                <a:solidFill>
                  <a:srgbClr val="000000"/>
                </a:solidFill>
                <a:latin typeface="Times New Roman"/>
              </a:rPr>
              <a:t>. 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60067"/>
              </p:ext>
            </p:extLst>
          </p:nvPr>
        </p:nvGraphicFramePr>
        <p:xfrm>
          <a:off x="2267744" y="5301208"/>
          <a:ext cx="3960442" cy="517766"/>
        </p:xfrm>
        <a:graphic>
          <a:graphicData uri="http://schemas.openxmlformats.org/drawingml/2006/table">
            <a:tbl>
              <a:tblPr/>
              <a:tblGrid>
                <a:gridCol w="495727"/>
                <a:gridCol w="494383"/>
                <a:gridCol w="495728"/>
                <a:gridCol w="494383"/>
                <a:gridCol w="495727"/>
                <a:gridCol w="494383"/>
                <a:gridCol w="495728"/>
                <a:gridCol w="494383"/>
              </a:tblGrid>
              <a:tr h="4457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>
                <a:latin typeface="Times New Roman" pitchFamily="18" charset="0"/>
                <a:cs typeface="Times New Roman" pitchFamily="18" charset="0"/>
              </a:rPr>
              <a:t>Тип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Тип данных - характеристика набора данных, которая определяет: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диапазон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возможных значений данных из набора;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допустимые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операции, которые можно выполнять над этими значениями;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способ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хранения этих значений в памяти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4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pPr algn="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Целочисленный тип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  <a:endParaRPr lang="ru-RU" sz="32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По объему памяти: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8 бит = 1 байт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16 бит = 2 байт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32 бит = 4 байт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64 бит = 8 байт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128 бит = 16 байт</a:t>
            </a: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По «знаковости»:</a:t>
            </a:r>
          </a:p>
          <a:p>
            <a:pPr lvl="1"/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Беззнаковые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unsigned)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Знаковые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(signed)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841" y="2740"/>
            <a:ext cx="8229600" cy="1143000"/>
          </a:xfrm>
        </p:spPr>
        <p:txBody>
          <a:bodyPr>
            <a:noAutofit/>
          </a:bodyPr>
          <a:lstStyle/>
          <a:p>
            <a:pPr algn="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Целочисленный тип</a:t>
            </a:r>
            <a:br>
              <a:rPr lang="ru-RU" sz="2800" b="1" dirty="0">
                <a:latin typeface="Times New Roman" pitchFamily="18" charset="0"/>
                <a:cs typeface="Times New Roman" pitchFamily="18" charset="0"/>
              </a:rPr>
            </a:b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945034"/>
              </p:ext>
            </p:extLst>
          </p:nvPr>
        </p:nvGraphicFramePr>
        <p:xfrm>
          <a:off x="395536" y="133124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latin typeface="+mj-lt"/>
                        </a:rPr>
                        <a:t>Беззнаковый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+mj-lt"/>
                        </a:rPr>
                        <a:t>Знаковый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ShortInt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16 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SmallInt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Integer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32 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LongWord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LongInt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, Integer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64 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QWord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Int64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7228195" y="764704"/>
            <a:ext cx="1659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Pascal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378971"/>
              </p:ext>
            </p:extLst>
          </p:nvPr>
        </p:nvGraphicFramePr>
        <p:xfrm>
          <a:off x="323527" y="387053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latin typeface="+mj-lt"/>
                        </a:rPr>
                        <a:t>Беззнаковый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+mj-lt"/>
                        </a:rPr>
                        <a:t>Знаковый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yte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16 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hort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32 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nt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64 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7421356" y="3212976"/>
            <a:ext cx="1273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Java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53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dirty="0">
                <a:latin typeface="Times New Roman" pitchFamily="18" charset="0"/>
                <a:cs typeface="Times New Roman" pitchFamily="18" charset="0"/>
              </a:rPr>
              <a:t>Целочисленный тип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Диапазоны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556792"/>
            <a:ext cx="7869560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800" b="1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/>
              <a:t>8 </a:t>
            </a:r>
            <a:r>
              <a:rPr lang="ru-RU" sz="2800" dirty="0"/>
              <a:t>бит </a:t>
            </a:r>
            <a:r>
              <a:rPr lang="ru-RU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ym typeface="Wingdings" panose="05000000000000000000" pitchFamily="2" charset="2"/>
              </a:rPr>
              <a:t> 2</a:t>
            </a:r>
            <a:r>
              <a:rPr lang="en-US" sz="2800" baseline="30000" dirty="0">
                <a:sym typeface="Wingdings" panose="05000000000000000000" pitchFamily="2" charset="2"/>
              </a:rPr>
              <a:t>8</a:t>
            </a:r>
            <a:r>
              <a:rPr lang="en-US" sz="2800" dirty="0">
                <a:sym typeface="Wingdings" panose="05000000000000000000" pitchFamily="2" charset="2"/>
              </a:rPr>
              <a:t> = 256  0 .. 255</a:t>
            </a:r>
            <a:endParaRPr lang="ru-RU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16 </a:t>
            </a:r>
            <a:r>
              <a:rPr lang="ru-RU" sz="2800" dirty="0"/>
              <a:t>бит </a:t>
            </a:r>
            <a:r>
              <a:rPr lang="ru-RU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ym typeface="Wingdings" panose="05000000000000000000" pitchFamily="2" charset="2"/>
              </a:rPr>
              <a:t> 2</a:t>
            </a:r>
            <a:r>
              <a:rPr lang="ru-RU" sz="2800" baseline="30000" dirty="0">
                <a:sym typeface="Wingdings" panose="05000000000000000000" pitchFamily="2" charset="2"/>
              </a:rPr>
              <a:t>16</a:t>
            </a:r>
            <a:r>
              <a:rPr lang="en-US" sz="2800" dirty="0">
                <a:sym typeface="Wingdings" panose="05000000000000000000" pitchFamily="2" charset="2"/>
              </a:rPr>
              <a:t> = </a:t>
            </a:r>
            <a:r>
              <a:rPr lang="ru-RU" sz="2800" dirty="0">
                <a:sym typeface="Wingdings" panose="05000000000000000000" pitchFamily="2" charset="2"/>
              </a:rPr>
              <a:t>65 536</a:t>
            </a:r>
            <a:r>
              <a:rPr lang="en-US" sz="2800" dirty="0">
                <a:sym typeface="Wingdings" panose="05000000000000000000" pitchFamily="2" charset="2"/>
              </a:rPr>
              <a:t>  0 .. </a:t>
            </a:r>
            <a:r>
              <a:rPr lang="ru-RU" sz="2800" dirty="0">
                <a:sym typeface="Wingdings" panose="05000000000000000000" pitchFamily="2" charset="2"/>
              </a:rPr>
              <a:t>65 535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ru-RU" sz="2800" dirty="0"/>
              <a:t>32 бит </a:t>
            </a:r>
            <a:r>
              <a:rPr lang="ru-RU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ym typeface="Wingdings" panose="05000000000000000000" pitchFamily="2" charset="2"/>
              </a:rPr>
              <a:t> 2</a:t>
            </a:r>
            <a:r>
              <a:rPr lang="ru-RU" sz="2800" baseline="30000" dirty="0">
                <a:sym typeface="Wingdings" panose="05000000000000000000" pitchFamily="2" charset="2"/>
              </a:rPr>
              <a:t>32</a:t>
            </a:r>
            <a:r>
              <a:rPr lang="en-US" sz="2800" dirty="0">
                <a:sym typeface="Wingdings" panose="05000000000000000000" pitchFamily="2" charset="2"/>
              </a:rPr>
              <a:t> = </a:t>
            </a:r>
            <a:r>
              <a:rPr lang="ru-RU" sz="2800" dirty="0"/>
              <a:t>4</a:t>
            </a:r>
            <a:r>
              <a:rPr lang="en-US" sz="2800" dirty="0"/>
              <a:t> </a:t>
            </a:r>
            <a:r>
              <a:rPr lang="ru-RU" sz="2800" dirty="0"/>
              <a:t>294</a:t>
            </a:r>
            <a:r>
              <a:rPr lang="en-US" sz="2800" dirty="0"/>
              <a:t> </a:t>
            </a:r>
            <a:r>
              <a:rPr lang="ru-RU" sz="2800" dirty="0"/>
              <a:t>967</a:t>
            </a:r>
            <a:r>
              <a:rPr lang="en-US" sz="2800" dirty="0"/>
              <a:t> </a:t>
            </a:r>
            <a:r>
              <a:rPr lang="ru-RU" sz="2800" dirty="0"/>
              <a:t>296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64 </a:t>
            </a:r>
            <a:r>
              <a:rPr lang="ru-RU" sz="2800" dirty="0">
                <a:sym typeface="Wingdings" panose="05000000000000000000" pitchFamily="2" charset="2"/>
              </a:rPr>
              <a:t>бит </a:t>
            </a:r>
            <a:r>
              <a:rPr lang="en-US" sz="2800" dirty="0">
                <a:sym typeface="Wingdings" panose="05000000000000000000" pitchFamily="2" charset="2"/>
              </a:rPr>
              <a:t> 2</a:t>
            </a:r>
            <a:r>
              <a:rPr lang="en-US" sz="2800" baseline="30000" dirty="0">
                <a:sym typeface="Wingdings" panose="05000000000000000000" pitchFamily="2" charset="2"/>
              </a:rPr>
              <a:t>64</a:t>
            </a:r>
            <a:r>
              <a:rPr lang="en-US" sz="2800" dirty="0">
                <a:sym typeface="Wingdings" panose="05000000000000000000" pitchFamily="2" charset="2"/>
              </a:rPr>
              <a:t> = </a:t>
            </a:r>
            <a:r>
              <a:rPr lang="ru-RU" sz="2800" dirty="0"/>
              <a:t>18</a:t>
            </a:r>
            <a:r>
              <a:rPr lang="en-US" sz="2800" dirty="0"/>
              <a:t> </a:t>
            </a:r>
            <a:r>
              <a:rPr lang="ru-RU" sz="2800" dirty="0"/>
              <a:t>446</a:t>
            </a:r>
            <a:r>
              <a:rPr lang="en-US" sz="2800" dirty="0"/>
              <a:t> </a:t>
            </a:r>
            <a:r>
              <a:rPr lang="ru-RU" sz="2800" dirty="0"/>
              <a:t>744</a:t>
            </a:r>
            <a:r>
              <a:rPr lang="en-US" sz="2800" dirty="0"/>
              <a:t> </a:t>
            </a:r>
            <a:r>
              <a:rPr lang="ru-RU" sz="2800" dirty="0"/>
              <a:t>073</a:t>
            </a:r>
            <a:r>
              <a:rPr lang="en-US" sz="2800" dirty="0"/>
              <a:t> </a:t>
            </a:r>
            <a:r>
              <a:rPr lang="ru-RU" sz="2800" dirty="0"/>
              <a:t>709</a:t>
            </a:r>
            <a:r>
              <a:rPr lang="en-US" sz="2800" dirty="0"/>
              <a:t> </a:t>
            </a:r>
            <a:r>
              <a:rPr lang="ru-RU" sz="2800" dirty="0"/>
              <a:t>551</a:t>
            </a:r>
            <a:r>
              <a:rPr lang="en-US" sz="2800" dirty="0"/>
              <a:t> </a:t>
            </a:r>
            <a:r>
              <a:rPr lang="ru-RU" sz="2800" dirty="0"/>
              <a:t>616</a:t>
            </a:r>
          </a:p>
        </p:txBody>
      </p:sp>
    </p:spTree>
    <p:extLst>
      <p:ext uri="{BB962C8B-B14F-4D97-AF65-F5344CB8AC3E}">
        <p14:creationId xmlns:p14="http://schemas.microsoft.com/office/powerpoint/2010/main" val="33202315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1722</Words>
  <Application>Microsoft Office PowerPoint</Application>
  <PresentationFormat>Экран (4:3)</PresentationFormat>
  <Paragraphs>283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Aharoni</vt:lpstr>
      <vt:lpstr>Arial</vt:lpstr>
      <vt:lpstr>Calibri</vt:lpstr>
      <vt:lpstr>Times New Roman</vt:lpstr>
      <vt:lpstr>Wingdings</vt:lpstr>
      <vt:lpstr>Тема Office</vt:lpstr>
      <vt:lpstr>Представление числовой информации в ЭВМ Представление целых чисел </vt:lpstr>
      <vt:lpstr>Основные определения</vt:lpstr>
      <vt:lpstr>Основные определения</vt:lpstr>
      <vt:lpstr>Основные определения</vt:lpstr>
      <vt:lpstr>Основные определения</vt:lpstr>
      <vt:lpstr>Тип данных</vt:lpstr>
      <vt:lpstr>Целочисленный тип</vt:lpstr>
      <vt:lpstr>Целочисленный тип </vt:lpstr>
      <vt:lpstr>Целочисленный тип Диапазоны значений</vt:lpstr>
      <vt:lpstr>Презентация PowerPoint</vt:lpstr>
      <vt:lpstr>Представление</vt:lpstr>
      <vt:lpstr>Пример</vt:lpstr>
      <vt:lpstr>Презентация PowerPoint</vt:lpstr>
      <vt:lpstr>Представление знаковых целых чисел в компьютере</vt:lpstr>
      <vt:lpstr>Представление знаковых целых чисел в компьютере Прямой код</vt:lpstr>
      <vt:lpstr>Представление знаковых целых чисел в компьютере</vt:lpstr>
      <vt:lpstr>Представление знаковых целых чисел в компьютере Обратный код отрицательных чисел</vt:lpstr>
      <vt:lpstr>Представление знаковых целых чисел в компьютере Обратный код отрицательных чисел</vt:lpstr>
      <vt:lpstr>Представление знаковых целых чисел в компьютере Дополнительный код</vt:lpstr>
      <vt:lpstr>Выполнение арифметических операций</vt:lpstr>
      <vt:lpstr>Выполнение арифметических операций</vt:lpstr>
      <vt:lpstr>Выполнение арифметических операций</vt:lpstr>
      <vt:lpstr>Выполнение арифметических операций</vt:lpstr>
      <vt:lpstr>Выполнение арифметических операций</vt:lpstr>
      <vt:lpstr>Сложение целых чисел</vt:lpstr>
      <vt:lpstr>Сложение целых чисел</vt:lpstr>
      <vt:lpstr>Выполнение арифметических операций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числовой информации в ЭВМ</dc:title>
  <dc:creator>Kira</dc:creator>
  <cp:lastModifiedBy>Multiname -</cp:lastModifiedBy>
  <cp:revision>113</cp:revision>
  <dcterms:created xsi:type="dcterms:W3CDTF">2019-10-13T06:53:47Z</dcterms:created>
  <dcterms:modified xsi:type="dcterms:W3CDTF">2020-12-24T08:06:18Z</dcterms:modified>
</cp:coreProperties>
</file>