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4342" y="-175090"/>
            <a:ext cx="14679314" cy="1722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078831"/>
            <a:ext cx="15434944" cy="491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082383" y="9804579"/>
            <a:ext cx="4123690" cy="34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7025"/>
              </a:lnSpc>
              <a:spcBef>
                <a:spcPts val="125"/>
              </a:spcBef>
            </a:pPr>
            <a:r>
              <a:rPr dirty="0" sz="5900" spc="155">
                <a:solidFill>
                  <a:srgbClr val="FACC15"/>
                </a:solidFill>
              </a:rPr>
              <a:t>2025</a:t>
            </a:r>
            <a:r>
              <a:rPr dirty="0" sz="5900" spc="-345">
                <a:solidFill>
                  <a:srgbClr val="FACC15"/>
                </a:solidFill>
              </a:rPr>
              <a:t> </a:t>
            </a:r>
            <a:r>
              <a:rPr dirty="0" sz="5900" spc="-225">
                <a:solidFill>
                  <a:srgbClr val="FACC15"/>
                </a:solidFill>
              </a:rPr>
              <a:t>TEAM</a:t>
            </a:r>
            <a:r>
              <a:rPr dirty="0" sz="5900" spc="-345">
                <a:solidFill>
                  <a:srgbClr val="FACC15"/>
                </a:solidFill>
              </a:rPr>
              <a:t> </a:t>
            </a:r>
            <a:r>
              <a:rPr dirty="0" sz="5900" spc="-229">
                <a:solidFill>
                  <a:srgbClr val="FACC15"/>
                </a:solidFill>
              </a:rPr>
              <a:t>ARMY</a:t>
            </a:r>
            <a:r>
              <a:rPr dirty="0" sz="5900" spc="-340">
                <a:solidFill>
                  <a:srgbClr val="FACC15"/>
                </a:solidFill>
              </a:rPr>
              <a:t> </a:t>
            </a:r>
            <a:r>
              <a:rPr dirty="0" sz="5900" spc="-484">
                <a:solidFill>
                  <a:srgbClr val="FACC15"/>
                </a:solidFill>
              </a:rPr>
              <a:t>EXCELLENCE</a:t>
            </a:r>
            <a:r>
              <a:rPr dirty="0" sz="5900" spc="-345">
                <a:solidFill>
                  <a:srgbClr val="FACC15"/>
                </a:solidFill>
              </a:rPr>
              <a:t> </a:t>
            </a:r>
            <a:r>
              <a:rPr dirty="0" sz="5900" spc="-390">
                <a:solidFill>
                  <a:srgbClr val="FACC15"/>
                </a:solidFill>
              </a:rPr>
              <a:t>S</a:t>
            </a:r>
            <a:r>
              <a:rPr dirty="0" sz="5900" spc="-335">
                <a:solidFill>
                  <a:srgbClr val="FACC15"/>
                </a:solidFill>
              </a:rPr>
              <a:t>TR</a:t>
            </a:r>
            <a:r>
              <a:rPr dirty="0" sz="5900" spc="-855">
                <a:solidFill>
                  <a:srgbClr val="FACC15"/>
                </a:solidFill>
              </a:rPr>
              <a:t>A</a:t>
            </a:r>
            <a:r>
              <a:rPr dirty="0" sz="5900" spc="-335">
                <a:solidFill>
                  <a:srgbClr val="FACC15"/>
                </a:solidFill>
              </a:rPr>
              <a:t>TE</a:t>
            </a:r>
            <a:r>
              <a:rPr dirty="0" sz="5900" spc="-515">
                <a:solidFill>
                  <a:srgbClr val="FACC15"/>
                </a:solidFill>
              </a:rPr>
              <a:t>G</a:t>
            </a:r>
            <a:r>
              <a:rPr dirty="0" sz="5900" spc="-335">
                <a:solidFill>
                  <a:srgbClr val="FACC15"/>
                </a:solidFill>
              </a:rPr>
              <a:t>Y</a:t>
            </a:r>
            <a:endParaRPr sz="5900"/>
          </a:p>
          <a:p>
            <a:pPr algn="ctr">
              <a:lnSpc>
                <a:spcPts val="4690"/>
              </a:lnSpc>
            </a:pPr>
            <a:r>
              <a:rPr dirty="0" sz="3950" spc="-325"/>
              <a:t>CREW</a:t>
            </a:r>
            <a:r>
              <a:rPr dirty="0" sz="3950" spc="-190"/>
              <a:t> </a:t>
            </a:r>
            <a:r>
              <a:rPr dirty="0" sz="3950" spc="-20"/>
              <a:t>ARMY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3946723" y="3756031"/>
            <a:ext cx="10394315" cy="4864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0" spc="-60">
                <a:solidFill>
                  <a:srgbClr val="E4E7EB"/>
                </a:solidFill>
                <a:latin typeface="Microsoft Sans Serif"/>
                <a:cs typeface="Microsoft Sans Serif"/>
              </a:rPr>
              <a:t>Empowering</a:t>
            </a:r>
            <a:r>
              <a:rPr dirty="0" sz="3000" spc="-1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0">
                <a:solidFill>
                  <a:srgbClr val="E4E7EB"/>
                </a:solidFill>
                <a:latin typeface="Microsoft Sans Serif"/>
                <a:cs typeface="Microsoft Sans Serif"/>
              </a:rPr>
              <a:t>Frontline</a:t>
            </a:r>
            <a:r>
              <a:rPr dirty="0" sz="3000" spc="-1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70">
                <a:solidFill>
                  <a:srgbClr val="E4E7EB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3000" spc="-1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0">
                <a:solidFill>
                  <a:srgbClr val="E4E7EB"/>
                </a:solidFill>
                <a:latin typeface="Microsoft Sans Serif"/>
                <a:cs typeface="Microsoft Sans Serif"/>
              </a:rPr>
              <a:t>Through</a:t>
            </a:r>
            <a:r>
              <a:rPr dirty="0" sz="3000" spc="-1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25">
                <a:solidFill>
                  <a:srgbClr val="E4E7EB"/>
                </a:solidFill>
                <a:latin typeface="Microsoft Sans Serif"/>
                <a:cs typeface="Microsoft Sans Serif"/>
              </a:rPr>
              <a:t>Strategic</a:t>
            </a:r>
            <a:r>
              <a:rPr dirty="0" sz="3000" spc="-1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0">
                <a:solidFill>
                  <a:srgbClr val="E4E7EB"/>
                </a:solidFill>
                <a:latin typeface="Microsoft Sans Serif"/>
                <a:cs typeface="Microsoft Sans Serif"/>
              </a:rPr>
              <a:t>Operations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312919" y="5989320"/>
            <a:ext cx="9662160" cy="1146175"/>
            <a:chOff x="4312919" y="5989320"/>
            <a:chExt cx="9662160" cy="1146175"/>
          </a:xfrm>
        </p:grpSpPr>
        <p:sp>
          <p:nvSpPr>
            <p:cNvPr id="5" name="object 5" descr=""/>
            <p:cNvSpPr/>
            <p:nvPr/>
          </p:nvSpPr>
          <p:spPr>
            <a:xfrm>
              <a:off x="4312907" y="5989332"/>
              <a:ext cx="9662160" cy="1146175"/>
            </a:xfrm>
            <a:custGeom>
              <a:avLst/>
              <a:gdLst/>
              <a:ahLst/>
              <a:cxnLst/>
              <a:rect l="l" t="t" r="r" b="b"/>
              <a:pathLst>
                <a:path w="9662160" h="1146175">
                  <a:moveTo>
                    <a:pt x="9662160" y="0"/>
                  </a:moveTo>
                  <a:lnTo>
                    <a:pt x="9488805" y="0"/>
                  </a:lnTo>
                  <a:lnTo>
                    <a:pt x="9488805" y="154305"/>
                  </a:lnTo>
                  <a:lnTo>
                    <a:pt x="9488805" y="802005"/>
                  </a:lnTo>
                  <a:lnTo>
                    <a:pt x="9475978" y="844346"/>
                  </a:lnTo>
                  <a:lnTo>
                    <a:pt x="9441777" y="872401"/>
                  </a:lnTo>
                  <a:lnTo>
                    <a:pt x="9412605" y="878205"/>
                  </a:lnTo>
                  <a:lnTo>
                    <a:pt x="249555" y="878205"/>
                  </a:lnTo>
                  <a:lnTo>
                    <a:pt x="207213" y="865365"/>
                  </a:lnTo>
                  <a:lnTo>
                    <a:pt x="179158" y="831164"/>
                  </a:lnTo>
                  <a:lnTo>
                    <a:pt x="173355" y="802005"/>
                  </a:lnTo>
                  <a:lnTo>
                    <a:pt x="173355" y="154305"/>
                  </a:lnTo>
                  <a:lnTo>
                    <a:pt x="186194" y="111950"/>
                  </a:lnTo>
                  <a:lnTo>
                    <a:pt x="220395" y="83896"/>
                  </a:lnTo>
                  <a:lnTo>
                    <a:pt x="249555" y="78105"/>
                  </a:lnTo>
                  <a:lnTo>
                    <a:pt x="9412605" y="78105"/>
                  </a:lnTo>
                  <a:lnTo>
                    <a:pt x="9454959" y="90932"/>
                  </a:lnTo>
                  <a:lnTo>
                    <a:pt x="9483014" y="125133"/>
                  </a:lnTo>
                  <a:lnTo>
                    <a:pt x="9488805" y="154305"/>
                  </a:lnTo>
                  <a:lnTo>
                    <a:pt x="9488805" y="0"/>
                  </a:lnTo>
                  <a:lnTo>
                    <a:pt x="0" y="0"/>
                  </a:lnTo>
                  <a:lnTo>
                    <a:pt x="0" y="1146048"/>
                  </a:lnTo>
                  <a:lnTo>
                    <a:pt x="9662160" y="1146048"/>
                  </a:lnTo>
                  <a:lnTo>
                    <a:pt x="9662160" y="878205"/>
                  </a:lnTo>
                  <a:lnTo>
                    <a:pt x="9662160" y="78105"/>
                  </a:lnTo>
                  <a:lnTo>
                    <a:pt x="9662160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274" y="6067424"/>
              <a:ext cx="9315450" cy="8001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27946" y="6235886"/>
            <a:ext cx="843216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Newlands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Great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Again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0" b="1">
                <a:solidFill>
                  <a:srgbClr val="FFFFFF"/>
                </a:solidFill>
                <a:latin typeface="Arial"/>
                <a:cs typeface="Arial"/>
              </a:rPr>
              <a:t>AUTONOMOUS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0" b="1">
                <a:solidFill>
                  <a:srgbClr val="FFFFFF"/>
                </a:solidFill>
                <a:latin typeface="Arial"/>
                <a:cs typeface="Arial"/>
              </a:rPr>
              <a:t>TEAMS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0" y="4524375"/>
            <a:ext cx="2514600" cy="1085850"/>
            <a:chOff x="3657600" y="4524375"/>
            <a:chExt cx="2514600" cy="1085850"/>
          </a:xfrm>
        </p:grpSpPr>
        <p:sp>
          <p:nvSpPr>
            <p:cNvPr id="9" name="object 9" descr=""/>
            <p:cNvSpPr/>
            <p:nvPr/>
          </p:nvSpPr>
          <p:spPr>
            <a:xfrm>
              <a:off x="36576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80742" y="12830"/>
                  </a:lnTo>
                  <a:lnTo>
                    <a:pt x="2508799" y="47039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67560" y="1080049"/>
                  </a:lnTo>
                  <a:lnTo>
                    <a:pt x="2438400" y="1085850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576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752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8" y="25957"/>
                  </a:lnTo>
                  <a:lnTo>
                    <a:pt x="11660" y="58897"/>
                  </a:lnTo>
                  <a:lnTo>
                    <a:pt x="9524" y="71822"/>
                  </a:lnTo>
                  <a:lnTo>
                    <a:pt x="9524" y="1014028"/>
                  </a:lnTo>
                  <a:lnTo>
                    <a:pt x="23193" y="1050332"/>
                  </a:lnTo>
                  <a:lnTo>
                    <a:pt x="54729" y="1072925"/>
                  </a:lnTo>
                  <a:lnTo>
                    <a:pt x="71822" y="1076325"/>
                  </a:lnTo>
                  <a:lnTo>
                    <a:pt x="2475220" y="1076325"/>
                  </a:lnTo>
                  <a:lnTo>
                    <a:pt x="2474356" y="1076841"/>
                  </a:lnTo>
                  <a:lnTo>
                    <a:pt x="2467560" y="1080049"/>
                  </a:lnTo>
                  <a:lnTo>
                    <a:pt x="2460486" y="1082587"/>
                  </a:lnTo>
                  <a:lnTo>
                    <a:pt x="2453268" y="1084399"/>
                  </a:lnTo>
                  <a:lnTo>
                    <a:pt x="2445906" y="1085487"/>
                  </a:lnTo>
                  <a:lnTo>
                    <a:pt x="2438400" y="1085850"/>
                  </a:lnTo>
                  <a:close/>
                </a:path>
                <a:path w="2514600" h="1085850">
                  <a:moveTo>
                    <a:pt x="2475220" y="1076325"/>
                  </a:moveTo>
                  <a:lnTo>
                    <a:pt x="2442777" y="1076325"/>
                  </a:lnTo>
                  <a:lnTo>
                    <a:pt x="2447113" y="1075897"/>
                  </a:lnTo>
                  <a:lnTo>
                    <a:pt x="2455701" y="1074189"/>
                  </a:lnTo>
                  <a:lnTo>
                    <a:pt x="2488641" y="1053700"/>
                  </a:lnTo>
                  <a:lnTo>
                    <a:pt x="2504648" y="1018364"/>
                  </a:lnTo>
                  <a:lnTo>
                    <a:pt x="2505075" y="1014028"/>
                  </a:lnTo>
                  <a:lnTo>
                    <a:pt x="2505075" y="71822"/>
                  </a:lnTo>
                  <a:lnTo>
                    <a:pt x="2504766" y="68693"/>
                  </a:lnTo>
                  <a:lnTo>
                    <a:pt x="2504648" y="67486"/>
                  </a:lnTo>
                  <a:lnTo>
                    <a:pt x="2488641" y="32148"/>
                  </a:lnTo>
                  <a:lnTo>
                    <a:pt x="2455701" y="11660"/>
                  </a:lnTo>
                  <a:lnTo>
                    <a:pt x="2442777" y="9525"/>
                  </a:lnTo>
                  <a:lnTo>
                    <a:pt x="2475220" y="9525"/>
                  </a:lnTo>
                  <a:lnTo>
                    <a:pt x="2505591" y="40243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80869" y="1072925"/>
                  </a:lnTo>
                  <a:lnTo>
                    <a:pt x="2475220" y="1076325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259113" y="4719469"/>
            <a:ext cx="131191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50" b="1">
                <a:solidFill>
                  <a:srgbClr val="FACC15"/>
                </a:solidFill>
                <a:latin typeface="Arial"/>
                <a:cs typeface="Arial"/>
              </a:rPr>
              <a:t>Safety</a:t>
            </a:r>
            <a:r>
              <a:rPr dirty="0" sz="2000" spc="-11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000" spc="-65" b="1">
                <a:solidFill>
                  <a:srgbClr val="FACC15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477000" y="4524375"/>
            <a:ext cx="2514600" cy="1085850"/>
            <a:chOff x="6477000" y="4524375"/>
            <a:chExt cx="2514600" cy="1085850"/>
          </a:xfrm>
        </p:grpSpPr>
        <p:sp>
          <p:nvSpPr>
            <p:cNvPr id="13" name="object 13" descr=""/>
            <p:cNvSpPr/>
            <p:nvPr/>
          </p:nvSpPr>
          <p:spPr>
            <a:xfrm>
              <a:off x="64770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80742" y="12830"/>
                  </a:lnTo>
                  <a:lnTo>
                    <a:pt x="2508799" y="47039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67560" y="1080049"/>
                  </a:lnTo>
                  <a:lnTo>
                    <a:pt x="2438400" y="1085850"/>
                  </a:lnTo>
                  <a:close/>
                </a:path>
              </a:pathLst>
            </a:custGeom>
            <a:solidFill>
              <a:srgbClr val="21C45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770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752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1014028"/>
                  </a:lnTo>
                  <a:lnTo>
                    <a:pt x="9832" y="1017156"/>
                  </a:lnTo>
                  <a:lnTo>
                    <a:pt x="9951" y="1018364"/>
                  </a:lnTo>
                  <a:lnTo>
                    <a:pt x="25957" y="1053700"/>
                  </a:lnTo>
                  <a:lnTo>
                    <a:pt x="58897" y="1074189"/>
                  </a:lnTo>
                  <a:lnTo>
                    <a:pt x="71822" y="1076325"/>
                  </a:lnTo>
                  <a:lnTo>
                    <a:pt x="2475220" y="1076325"/>
                  </a:lnTo>
                  <a:lnTo>
                    <a:pt x="2474356" y="1076841"/>
                  </a:lnTo>
                  <a:lnTo>
                    <a:pt x="2467560" y="1080049"/>
                  </a:lnTo>
                  <a:lnTo>
                    <a:pt x="2460486" y="1082587"/>
                  </a:lnTo>
                  <a:lnTo>
                    <a:pt x="2453268" y="1084399"/>
                  </a:lnTo>
                  <a:lnTo>
                    <a:pt x="2445906" y="1085487"/>
                  </a:lnTo>
                  <a:lnTo>
                    <a:pt x="2438400" y="1085850"/>
                  </a:lnTo>
                  <a:close/>
                </a:path>
                <a:path w="2514600" h="1085850">
                  <a:moveTo>
                    <a:pt x="2475220" y="1076325"/>
                  </a:moveTo>
                  <a:lnTo>
                    <a:pt x="2442777" y="1076325"/>
                  </a:lnTo>
                  <a:lnTo>
                    <a:pt x="2447113" y="1075897"/>
                  </a:lnTo>
                  <a:lnTo>
                    <a:pt x="2455701" y="1074189"/>
                  </a:lnTo>
                  <a:lnTo>
                    <a:pt x="2488641" y="1053700"/>
                  </a:lnTo>
                  <a:lnTo>
                    <a:pt x="2504648" y="1018364"/>
                  </a:lnTo>
                  <a:lnTo>
                    <a:pt x="2505075" y="1014028"/>
                  </a:lnTo>
                  <a:lnTo>
                    <a:pt x="2505075" y="71822"/>
                  </a:lnTo>
                  <a:lnTo>
                    <a:pt x="2491404" y="35516"/>
                  </a:lnTo>
                  <a:lnTo>
                    <a:pt x="2459559" y="12830"/>
                  </a:lnTo>
                  <a:lnTo>
                    <a:pt x="2442777" y="9525"/>
                  </a:lnTo>
                  <a:lnTo>
                    <a:pt x="2475220" y="9525"/>
                  </a:lnTo>
                  <a:lnTo>
                    <a:pt x="2505591" y="40243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80869" y="1072925"/>
                  </a:lnTo>
                  <a:lnTo>
                    <a:pt x="2475220" y="1076325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882655" y="4719469"/>
            <a:ext cx="1703705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80" b="1">
                <a:solidFill>
                  <a:srgbClr val="4ADE80"/>
                </a:solidFill>
                <a:latin typeface="Arial"/>
                <a:cs typeface="Arial"/>
              </a:rPr>
              <a:t>Quality</a:t>
            </a:r>
            <a:r>
              <a:rPr dirty="0" sz="2000" spc="-7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4ADE80"/>
                </a:solidFill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96400" y="4524375"/>
            <a:ext cx="2514600" cy="1085850"/>
            <a:chOff x="9296400" y="4524375"/>
            <a:chExt cx="2514600" cy="1085850"/>
          </a:xfrm>
        </p:grpSpPr>
        <p:sp>
          <p:nvSpPr>
            <p:cNvPr id="17" name="object 17" descr=""/>
            <p:cNvSpPr/>
            <p:nvPr/>
          </p:nvSpPr>
          <p:spPr>
            <a:xfrm>
              <a:off x="92964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80742" y="12830"/>
                  </a:lnTo>
                  <a:lnTo>
                    <a:pt x="2508799" y="47039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67560" y="1080049"/>
                  </a:lnTo>
                  <a:lnTo>
                    <a:pt x="2438400" y="1085850"/>
                  </a:lnTo>
                  <a:close/>
                </a:path>
              </a:pathLst>
            </a:custGeom>
            <a:solidFill>
              <a:srgbClr val="F9731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2964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752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8" y="25957"/>
                  </a:lnTo>
                  <a:lnTo>
                    <a:pt x="11658" y="58897"/>
                  </a:lnTo>
                  <a:lnTo>
                    <a:pt x="9524" y="71822"/>
                  </a:lnTo>
                  <a:lnTo>
                    <a:pt x="9524" y="1014028"/>
                  </a:lnTo>
                  <a:lnTo>
                    <a:pt x="9832" y="1017156"/>
                  </a:lnTo>
                  <a:lnTo>
                    <a:pt x="9950" y="1018364"/>
                  </a:lnTo>
                  <a:lnTo>
                    <a:pt x="25957" y="1053700"/>
                  </a:lnTo>
                  <a:lnTo>
                    <a:pt x="58897" y="1074189"/>
                  </a:lnTo>
                  <a:lnTo>
                    <a:pt x="71822" y="1076325"/>
                  </a:lnTo>
                  <a:lnTo>
                    <a:pt x="2475220" y="1076325"/>
                  </a:lnTo>
                  <a:lnTo>
                    <a:pt x="2474356" y="1076841"/>
                  </a:lnTo>
                  <a:lnTo>
                    <a:pt x="2467560" y="1080049"/>
                  </a:lnTo>
                  <a:lnTo>
                    <a:pt x="2460486" y="1082587"/>
                  </a:lnTo>
                  <a:lnTo>
                    <a:pt x="2453268" y="1084399"/>
                  </a:lnTo>
                  <a:lnTo>
                    <a:pt x="2445906" y="1085487"/>
                  </a:lnTo>
                  <a:lnTo>
                    <a:pt x="2438400" y="1085850"/>
                  </a:lnTo>
                  <a:close/>
                </a:path>
                <a:path w="2514600" h="1085850">
                  <a:moveTo>
                    <a:pt x="2475220" y="1076325"/>
                  </a:moveTo>
                  <a:lnTo>
                    <a:pt x="2442777" y="1076325"/>
                  </a:lnTo>
                  <a:lnTo>
                    <a:pt x="2447113" y="1075897"/>
                  </a:lnTo>
                  <a:lnTo>
                    <a:pt x="2455700" y="1074189"/>
                  </a:lnTo>
                  <a:lnTo>
                    <a:pt x="2488639" y="1053700"/>
                  </a:lnTo>
                  <a:lnTo>
                    <a:pt x="2504647" y="1018364"/>
                  </a:lnTo>
                  <a:lnTo>
                    <a:pt x="2505074" y="1014028"/>
                  </a:lnTo>
                  <a:lnTo>
                    <a:pt x="2505074" y="71822"/>
                  </a:lnTo>
                  <a:lnTo>
                    <a:pt x="2504766" y="68693"/>
                  </a:lnTo>
                  <a:lnTo>
                    <a:pt x="2504647" y="67486"/>
                  </a:lnTo>
                  <a:lnTo>
                    <a:pt x="2488639" y="32148"/>
                  </a:lnTo>
                  <a:lnTo>
                    <a:pt x="2455700" y="11660"/>
                  </a:lnTo>
                  <a:lnTo>
                    <a:pt x="2442777" y="9525"/>
                  </a:lnTo>
                  <a:lnTo>
                    <a:pt x="2475220" y="9525"/>
                  </a:lnTo>
                  <a:lnTo>
                    <a:pt x="2505591" y="40243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80869" y="1072925"/>
                  </a:lnTo>
                  <a:lnTo>
                    <a:pt x="2475220" y="1076325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826773" y="4719469"/>
            <a:ext cx="1454150" cy="641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135"/>
              </a:spcBef>
            </a:pPr>
            <a:r>
              <a:rPr dirty="0" sz="2000" spc="-10" b="1">
                <a:solidFill>
                  <a:srgbClr val="FA913C"/>
                </a:solidFill>
                <a:latin typeface="Arial"/>
                <a:cs typeface="Arial"/>
              </a:rPr>
              <a:t>Volume </a:t>
            </a:r>
            <a:r>
              <a:rPr dirty="0" sz="2000" spc="-80" b="1">
                <a:solidFill>
                  <a:srgbClr val="FA913C"/>
                </a:solidFill>
                <a:latin typeface="Arial"/>
                <a:cs typeface="Arial"/>
              </a:rPr>
              <a:t>Optimization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2115800" y="4524375"/>
            <a:ext cx="2514600" cy="1085850"/>
            <a:chOff x="12115800" y="4524375"/>
            <a:chExt cx="2514600" cy="1085850"/>
          </a:xfrm>
        </p:grpSpPr>
        <p:sp>
          <p:nvSpPr>
            <p:cNvPr id="21" name="object 21" descr=""/>
            <p:cNvSpPr/>
            <p:nvPr/>
          </p:nvSpPr>
          <p:spPr>
            <a:xfrm>
              <a:off x="121158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80742" y="12830"/>
                  </a:lnTo>
                  <a:lnTo>
                    <a:pt x="2508799" y="47039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67560" y="1080049"/>
                  </a:lnTo>
                  <a:lnTo>
                    <a:pt x="2438400" y="1085850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115800" y="4524375"/>
              <a:ext cx="2514600" cy="1085850"/>
            </a:xfrm>
            <a:custGeom>
              <a:avLst/>
              <a:gdLst/>
              <a:ahLst/>
              <a:cxnLst/>
              <a:rect l="l" t="t" r="r" b="b"/>
              <a:pathLst>
                <a:path w="2514600" h="1085850">
                  <a:moveTo>
                    <a:pt x="243840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438400" y="0"/>
                  </a:lnTo>
                  <a:lnTo>
                    <a:pt x="24752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7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1014028"/>
                  </a:lnTo>
                  <a:lnTo>
                    <a:pt x="9831" y="1017156"/>
                  </a:lnTo>
                  <a:lnTo>
                    <a:pt x="9950" y="1018364"/>
                  </a:lnTo>
                  <a:lnTo>
                    <a:pt x="25956" y="1053700"/>
                  </a:lnTo>
                  <a:lnTo>
                    <a:pt x="58897" y="1074189"/>
                  </a:lnTo>
                  <a:lnTo>
                    <a:pt x="71822" y="1076325"/>
                  </a:lnTo>
                  <a:lnTo>
                    <a:pt x="2475220" y="1076325"/>
                  </a:lnTo>
                  <a:lnTo>
                    <a:pt x="2474356" y="1076841"/>
                  </a:lnTo>
                  <a:lnTo>
                    <a:pt x="2467560" y="1080049"/>
                  </a:lnTo>
                  <a:lnTo>
                    <a:pt x="2460486" y="1082587"/>
                  </a:lnTo>
                  <a:lnTo>
                    <a:pt x="2453268" y="1084399"/>
                  </a:lnTo>
                  <a:lnTo>
                    <a:pt x="2445906" y="1085487"/>
                  </a:lnTo>
                  <a:lnTo>
                    <a:pt x="2438400" y="1085850"/>
                  </a:lnTo>
                  <a:close/>
                </a:path>
                <a:path w="2514600" h="1085850">
                  <a:moveTo>
                    <a:pt x="2475220" y="1076325"/>
                  </a:moveTo>
                  <a:lnTo>
                    <a:pt x="2442777" y="1076325"/>
                  </a:lnTo>
                  <a:lnTo>
                    <a:pt x="2447112" y="1075897"/>
                  </a:lnTo>
                  <a:lnTo>
                    <a:pt x="2455700" y="1074189"/>
                  </a:lnTo>
                  <a:lnTo>
                    <a:pt x="2488641" y="1053700"/>
                  </a:lnTo>
                  <a:lnTo>
                    <a:pt x="2504647" y="1018364"/>
                  </a:lnTo>
                  <a:lnTo>
                    <a:pt x="2505075" y="1014028"/>
                  </a:lnTo>
                  <a:lnTo>
                    <a:pt x="2505075" y="71822"/>
                  </a:lnTo>
                  <a:lnTo>
                    <a:pt x="2504766" y="68693"/>
                  </a:lnTo>
                  <a:lnTo>
                    <a:pt x="2504647" y="67486"/>
                  </a:lnTo>
                  <a:lnTo>
                    <a:pt x="2488641" y="32148"/>
                  </a:lnTo>
                  <a:lnTo>
                    <a:pt x="2455700" y="11660"/>
                  </a:lnTo>
                  <a:lnTo>
                    <a:pt x="2442777" y="9525"/>
                  </a:lnTo>
                  <a:lnTo>
                    <a:pt x="2475220" y="9525"/>
                  </a:lnTo>
                  <a:lnTo>
                    <a:pt x="2505591" y="40243"/>
                  </a:lnTo>
                  <a:lnTo>
                    <a:pt x="2514600" y="76200"/>
                  </a:lnTo>
                  <a:lnTo>
                    <a:pt x="2514600" y="1009650"/>
                  </a:lnTo>
                  <a:lnTo>
                    <a:pt x="2501769" y="1051992"/>
                  </a:lnTo>
                  <a:lnTo>
                    <a:pt x="2480869" y="1072925"/>
                  </a:lnTo>
                  <a:lnTo>
                    <a:pt x="2475220" y="1076325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2624296" y="4727419"/>
            <a:ext cx="1497965" cy="6318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474980">
              <a:lnSpc>
                <a:spcPct val="102600"/>
              </a:lnSpc>
              <a:spcBef>
                <a:spcPts val="65"/>
              </a:spcBef>
            </a:pPr>
            <a:r>
              <a:rPr dirty="0" sz="1950" spc="-20" b="1">
                <a:solidFill>
                  <a:srgbClr val="BF83FB"/>
                </a:solidFill>
                <a:latin typeface="Arial"/>
                <a:cs typeface="Arial"/>
              </a:rPr>
              <a:t>Cost </a:t>
            </a:r>
            <a:r>
              <a:rPr dirty="0" sz="1950" spc="-45" b="1">
                <a:solidFill>
                  <a:srgbClr val="BF83FB"/>
                </a:solidFill>
                <a:latin typeface="Arial"/>
                <a:cs typeface="Arial"/>
              </a:rPr>
              <a:t>Management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46676" y="9265849"/>
            <a:ext cx="3994785" cy="1009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5645"/>
              </a:lnSpc>
              <a:spcBef>
                <a:spcPts val="90"/>
              </a:spcBef>
            </a:pPr>
            <a:r>
              <a:rPr dirty="0" sz="4950" spc="95" b="1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4950">
              <a:latin typeface="Arial"/>
              <a:cs typeface="Arial"/>
            </a:endParaRPr>
          </a:p>
          <a:p>
            <a:pPr algn="ctr">
              <a:lnSpc>
                <a:spcPts val="2105"/>
              </a:lnSpc>
            </a:pP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Strategic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Implementation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Framework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8870" rIns="0" bIns="0" rtlCol="0" vert="horz">
            <a:spAutoFit/>
          </a:bodyPr>
          <a:lstStyle/>
          <a:p>
            <a:pPr algn="ctr">
              <a:lnSpc>
                <a:spcPts val="5885"/>
              </a:lnSpc>
              <a:spcBef>
                <a:spcPts val="90"/>
              </a:spcBef>
            </a:pPr>
            <a:r>
              <a:rPr dirty="0" spc="-254"/>
              <a:t>VPO</a:t>
            </a:r>
            <a:r>
              <a:rPr dirty="0" spc="-285"/>
              <a:t> </a:t>
            </a:r>
            <a:r>
              <a:rPr dirty="0" spc="-380"/>
              <a:t>OPERATIONAL</a:t>
            </a:r>
            <a:r>
              <a:rPr dirty="0" spc="-275"/>
              <a:t> </a:t>
            </a:r>
            <a:r>
              <a:rPr dirty="0" spc="-430"/>
              <a:t>EXCELLENCE</a:t>
            </a:r>
            <a:r>
              <a:rPr dirty="0" spc="-270"/>
              <a:t> </a:t>
            </a:r>
            <a:r>
              <a:rPr dirty="0" spc="-390"/>
              <a:t>FRAMEWORK</a:t>
            </a:r>
          </a:p>
          <a:p>
            <a:pPr algn="ctr">
              <a:lnSpc>
                <a:spcPts val="2940"/>
              </a:lnSpc>
            </a:pPr>
            <a:r>
              <a:rPr dirty="0" sz="2500" spc="-95" b="0">
                <a:solidFill>
                  <a:srgbClr val="D0D5DA"/>
                </a:solidFill>
                <a:latin typeface="Microsoft Sans Serif"/>
                <a:cs typeface="Microsoft Sans Serif"/>
              </a:rPr>
              <a:t>Four</a:t>
            </a:r>
            <a:r>
              <a:rPr dirty="0" sz="2500" spc="-5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0" b="0">
                <a:solidFill>
                  <a:srgbClr val="D0D5DA"/>
                </a:solidFill>
                <a:latin typeface="Microsoft Sans Serif"/>
                <a:cs typeface="Microsoft Sans Serif"/>
              </a:rPr>
              <a:t>Pillars</a:t>
            </a:r>
            <a:r>
              <a:rPr dirty="0" sz="2500" spc="-5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2500" spc="-5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D0D5DA"/>
                </a:solidFill>
                <a:latin typeface="Microsoft Sans Serif"/>
                <a:cs typeface="Microsoft Sans Serif"/>
              </a:rPr>
              <a:t>Crew</a:t>
            </a:r>
            <a:r>
              <a:rPr dirty="0" sz="2500" spc="-5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 b="0">
                <a:solidFill>
                  <a:srgbClr val="D0D5DA"/>
                </a:solidFill>
                <a:latin typeface="Microsoft Sans Serif"/>
                <a:cs typeface="Microsoft Sans Serif"/>
              </a:rPr>
              <a:t>Army</a:t>
            </a:r>
            <a:r>
              <a:rPr dirty="0" sz="2500" spc="-5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D0D5DA"/>
                </a:solidFill>
                <a:latin typeface="Microsoft Sans Serif"/>
                <a:cs typeface="Microsoft Sans Serif"/>
              </a:rPr>
              <a:t>Success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619375" y="2076449"/>
            <a:ext cx="3333750" cy="3333750"/>
            <a:chOff x="2619375" y="2076449"/>
            <a:chExt cx="3333750" cy="3333750"/>
          </a:xfrm>
        </p:grpSpPr>
        <p:sp>
          <p:nvSpPr>
            <p:cNvPr id="4" name="object 4" descr=""/>
            <p:cNvSpPr/>
            <p:nvPr/>
          </p:nvSpPr>
          <p:spPr>
            <a:xfrm>
              <a:off x="2657688" y="2114763"/>
              <a:ext cx="3257550" cy="3257550"/>
            </a:xfrm>
            <a:custGeom>
              <a:avLst/>
              <a:gdLst/>
              <a:ahLst/>
              <a:cxnLst/>
              <a:rect l="l" t="t" r="r" b="b"/>
              <a:pathLst>
                <a:path w="3257550" h="3257550">
                  <a:moveTo>
                    <a:pt x="3257336" y="3257336"/>
                  </a:moveTo>
                  <a:lnTo>
                    <a:pt x="0" y="3257336"/>
                  </a:lnTo>
                  <a:lnTo>
                    <a:pt x="777" y="3211363"/>
                  </a:lnTo>
                  <a:lnTo>
                    <a:pt x="2017" y="3170982"/>
                  </a:lnTo>
                  <a:lnTo>
                    <a:pt x="3752" y="3130613"/>
                  </a:lnTo>
                  <a:lnTo>
                    <a:pt x="5982" y="3090268"/>
                  </a:lnTo>
                  <a:lnTo>
                    <a:pt x="8707" y="3049959"/>
                  </a:lnTo>
                  <a:lnTo>
                    <a:pt x="11926" y="3009688"/>
                  </a:lnTo>
                  <a:lnTo>
                    <a:pt x="15640" y="2969452"/>
                  </a:lnTo>
                  <a:lnTo>
                    <a:pt x="19847" y="2929265"/>
                  </a:lnTo>
                  <a:lnTo>
                    <a:pt x="24546" y="2889139"/>
                  </a:lnTo>
                  <a:lnTo>
                    <a:pt x="29737" y="2849074"/>
                  </a:lnTo>
                  <a:lnTo>
                    <a:pt x="35421" y="2809070"/>
                  </a:lnTo>
                  <a:lnTo>
                    <a:pt x="41595" y="2769138"/>
                  </a:lnTo>
                  <a:lnTo>
                    <a:pt x="48257" y="2729291"/>
                  </a:lnTo>
                  <a:lnTo>
                    <a:pt x="55408" y="2689528"/>
                  </a:lnTo>
                  <a:lnTo>
                    <a:pt x="63048" y="2649851"/>
                  </a:lnTo>
                  <a:lnTo>
                    <a:pt x="71174" y="2610270"/>
                  </a:lnTo>
                  <a:lnTo>
                    <a:pt x="79783" y="2570798"/>
                  </a:lnTo>
                  <a:lnTo>
                    <a:pt x="88877" y="2531434"/>
                  </a:lnTo>
                  <a:lnTo>
                    <a:pt x="98454" y="2492179"/>
                  </a:lnTo>
                  <a:lnTo>
                    <a:pt x="108512" y="2453045"/>
                  </a:lnTo>
                  <a:lnTo>
                    <a:pt x="119048" y="2414043"/>
                  </a:lnTo>
                  <a:lnTo>
                    <a:pt x="130062" y="2375173"/>
                  </a:lnTo>
                  <a:lnTo>
                    <a:pt x="141554" y="2336435"/>
                  </a:lnTo>
                  <a:lnTo>
                    <a:pt x="153521" y="2297841"/>
                  </a:lnTo>
                  <a:lnTo>
                    <a:pt x="165958" y="2259403"/>
                  </a:lnTo>
                  <a:lnTo>
                    <a:pt x="178866" y="2221120"/>
                  </a:lnTo>
                  <a:lnTo>
                    <a:pt x="192245" y="2182993"/>
                  </a:lnTo>
                  <a:lnTo>
                    <a:pt x="206090" y="2145033"/>
                  </a:lnTo>
                  <a:lnTo>
                    <a:pt x="220398" y="2107251"/>
                  </a:lnTo>
                  <a:lnTo>
                    <a:pt x="235169" y="2069648"/>
                  </a:lnTo>
                  <a:lnTo>
                    <a:pt x="250403" y="2032223"/>
                  </a:lnTo>
                  <a:lnTo>
                    <a:pt x="266094" y="1994988"/>
                  </a:lnTo>
                  <a:lnTo>
                    <a:pt x="282239" y="1957954"/>
                  </a:lnTo>
                  <a:lnTo>
                    <a:pt x="298837" y="1921121"/>
                  </a:lnTo>
                  <a:lnTo>
                    <a:pt x="315889" y="1884489"/>
                  </a:lnTo>
                  <a:lnTo>
                    <a:pt x="333388" y="1848069"/>
                  </a:lnTo>
                  <a:lnTo>
                    <a:pt x="351331" y="1811872"/>
                  </a:lnTo>
                  <a:lnTo>
                    <a:pt x="369717" y="1775897"/>
                  </a:lnTo>
                  <a:lnTo>
                    <a:pt x="388545" y="1740146"/>
                  </a:lnTo>
                  <a:lnTo>
                    <a:pt x="407811" y="1704628"/>
                  </a:lnTo>
                  <a:lnTo>
                    <a:pt x="427508" y="1669355"/>
                  </a:lnTo>
                  <a:lnTo>
                    <a:pt x="447636" y="1634326"/>
                  </a:lnTo>
                  <a:lnTo>
                    <a:pt x="468196" y="1599542"/>
                  </a:lnTo>
                  <a:lnTo>
                    <a:pt x="489181" y="1565012"/>
                  </a:lnTo>
                  <a:lnTo>
                    <a:pt x="510586" y="1530748"/>
                  </a:lnTo>
                  <a:lnTo>
                    <a:pt x="532409" y="1496749"/>
                  </a:lnTo>
                  <a:lnTo>
                    <a:pt x="554651" y="1463015"/>
                  </a:lnTo>
                  <a:lnTo>
                    <a:pt x="577305" y="1429557"/>
                  </a:lnTo>
                  <a:lnTo>
                    <a:pt x="600364" y="1396384"/>
                  </a:lnTo>
                  <a:lnTo>
                    <a:pt x="623829" y="1363497"/>
                  </a:lnTo>
                  <a:lnTo>
                    <a:pt x="647700" y="1330895"/>
                  </a:lnTo>
                  <a:lnTo>
                    <a:pt x="671969" y="1298589"/>
                  </a:lnTo>
                  <a:lnTo>
                    <a:pt x="696629" y="1266588"/>
                  </a:lnTo>
                  <a:lnTo>
                    <a:pt x="721679" y="1234892"/>
                  </a:lnTo>
                  <a:lnTo>
                    <a:pt x="747121" y="1203501"/>
                  </a:lnTo>
                  <a:lnTo>
                    <a:pt x="772945" y="1172424"/>
                  </a:lnTo>
                  <a:lnTo>
                    <a:pt x="799145" y="1141671"/>
                  </a:lnTo>
                  <a:lnTo>
                    <a:pt x="825721" y="1111242"/>
                  </a:lnTo>
                  <a:lnTo>
                    <a:pt x="852672" y="1081137"/>
                  </a:lnTo>
                  <a:lnTo>
                    <a:pt x="879990" y="1051365"/>
                  </a:lnTo>
                  <a:lnTo>
                    <a:pt x="907668" y="1021935"/>
                  </a:lnTo>
                  <a:lnTo>
                    <a:pt x="935704" y="992847"/>
                  </a:lnTo>
                  <a:lnTo>
                    <a:pt x="964100" y="964100"/>
                  </a:lnTo>
                  <a:lnTo>
                    <a:pt x="992846" y="935704"/>
                  </a:lnTo>
                  <a:lnTo>
                    <a:pt x="1021935" y="907668"/>
                  </a:lnTo>
                  <a:lnTo>
                    <a:pt x="1051365" y="879990"/>
                  </a:lnTo>
                  <a:lnTo>
                    <a:pt x="1081137" y="852672"/>
                  </a:lnTo>
                  <a:lnTo>
                    <a:pt x="1111242" y="825721"/>
                  </a:lnTo>
                  <a:lnTo>
                    <a:pt x="1141671" y="799145"/>
                  </a:lnTo>
                  <a:lnTo>
                    <a:pt x="1172424" y="772945"/>
                  </a:lnTo>
                  <a:lnTo>
                    <a:pt x="1203500" y="747121"/>
                  </a:lnTo>
                  <a:lnTo>
                    <a:pt x="1234891" y="721679"/>
                  </a:lnTo>
                  <a:lnTo>
                    <a:pt x="1266588" y="696629"/>
                  </a:lnTo>
                  <a:lnTo>
                    <a:pt x="1298589" y="671969"/>
                  </a:lnTo>
                  <a:lnTo>
                    <a:pt x="1330895" y="647701"/>
                  </a:lnTo>
                  <a:lnTo>
                    <a:pt x="1363497" y="623830"/>
                  </a:lnTo>
                  <a:lnTo>
                    <a:pt x="1396385" y="600365"/>
                  </a:lnTo>
                  <a:lnTo>
                    <a:pt x="1429557" y="577305"/>
                  </a:lnTo>
                  <a:lnTo>
                    <a:pt x="1463016" y="554651"/>
                  </a:lnTo>
                  <a:lnTo>
                    <a:pt x="1496749" y="532409"/>
                  </a:lnTo>
                  <a:lnTo>
                    <a:pt x="1530748" y="510586"/>
                  </a:lnTo>
                  <a:lnTo>
                    <a:pt x="1565013" y="489182"/>
                  </a:lnTo>
                  <a:lnTo>
                    <a:pt x="1599542" y="468197"/>
                  </a:lnTo>
                  <a:lnTo>
                    <a:pt x="1634327" y="447637"/>
                  </a:lnTo>
                  <a:lnTo>
                    <a:pt x="1669355" y="427508"/>
                  </a:lnTo>
                  <a:lnTo>
                    <a:pt x="1704629" y="407811"/>
                  </a:lnTo>
                  <a:lnTo>
                    <a:pt x="1740146" y="388545"/>
                  </a:lnTo>
                  <a:lnTo>
                    <a:pt x="1775898" y="369717"/>
                  </a:lnTo>
                  <a:lnTo>
                    <a:pt x="1811872" y="351331"/>
                  </a:lnTo>
                  <a:lnTo>
                    <a:pt x="1848069" y="333389"/>
                  </a:lnTo>
                  <a:lnTo>
                    <a:pt x="1884489" y="315889"/>
                  </a:lnTo>
                  <a:lnTo>
                    <a:pt x="1921122" y="298838"/>
                  </a:lnTo>
                  <a:lnTo>
                    <a:pt x="1957955" y="282239"/>
                  </a:lnTo>
                  <a:lnTo>
                    <a:pt x="1994989" y="266095"/>
                  </a:lnTo>
                  <a:lnTo>
                    <a:pt x="2032224" y="250403"/>
                  </a:lnTo>
                  <a:lnTo>
                    <a:pt x="2069648" y="235170"/>
                  </a:lnTo>
                  <a:lnTo>
                    <a:pt x="2107251" y="220399"/>
                  </a:lnTo>
                  <a:lnTo>
                    <a:pt x="2145033" y="206090"/>
                  </a:lnTo>
                  <a:lnTo>
                    <a:pt x="2182993" y="192245"/>
                  </a:lnTo>
                  <a:lnTo>
                    <a:pt x="2221120" y="178866"/>
                  </a:lnTo>
                  <a:lnTo>
                    <a:pt x="2259403" y="165958"/>
                  </a:lnTo>
                  <a:lnTo>
                    <a:pt x="2297841" y="153521"/>
                  </a:lnTo>
                  <a:lnTo>
                    <a:pt x="2336435" y="141555"/>
                  </a:lnTo>
                  <a:lnTo>
                    <a:pt x="2375173" y="130063"/>
                  </a:lnTo>
                  <a:lnTo>
                    <a:pt x="2414043" y="119049"/>
                  </a:lnTo>
                  <a:lnTo>
                    <a:pt x="2453045" y="108512"/>
                  </a:lnTo>
                  <a:lnTo>
                    <a:pt x="2492180" y="98454"/>
                  </a:lnTo>
                  <a:lnTo>
                    <a:pt x="2531434" y="88877"/>
                  </a:lnTo>
                  <a:lnTo>
                    <a:pt x="2570798" y="79783"/>
                  </a:lnTo>
                  <a:lnTo>
                    <a:pt x="2610270" y="71174"/>
                  </a:lnTo>
                  <a:lnTo>
                    <a:pt x="2649851" y="63048"/>
                  </a:lnTo>
                  <a:lnTo>
                    <a:pt x="2689528" y="55408"/>
                  </a:lnTo>
                  <a:lnTo>
                    <a:pt x="2729291" y="48257"/>
                  </a:lnTo>
                  <a:lnTo>
                    <a:pt x="2769138" y="41595"/>
                  </a:lnTo>
                  <a:lnTo>
                    <a:pt x="2809070" y="35421"/>
                  </a:lnTo>
                  <a:lnTo>
                    <a:pt x="2849074" y="29737"/>
                  </a:lnTo>
                  <a:lnTo>
                    <a:pt x="2889140" y="24546"/>
                  </a:lnTo>
                  <a:lnTo>
                    <a:pt x="2929266" y="19847"/>
                  </a:lnTo>
                  <a:lnTo>
                    <a:pt x="2969453" y="15640"/>
                  </a:lnTo>
                  <a:lnTo>
                    <a:pt x="3009688" y="11926"/>
                  </a:lnTo>
                  <a:lnTo>
                    <a:pt x="3049959" y="8707"/>
                  </a:lnTo>
                  <a:lnTo>
                    <a:pt x="3090268" y="5982"/>
                  </a:lnTo>
                  <a:lnTo>
                    <a:pt x="3130612" y="3752"/>
                  </a:lnTo>
                  <a:lnTo>
                    <a:pt x="3170981" y="2017"/>
                  </a:lnTo>
                  <a:lnTo>
                    <a:pt x="3211363" y="777"/>
                  </a:lnTo>
                  <a:lnTo>
                    <a:pt x="3257336" y="0"/>
                  </a:lnTo>
                  <a:lnTo>
                    <a:pt x="3257336" y="3257336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619375" y="2076449"/>
              <a:ext cx="3333750" cy="3333750"/>
            </a:xfrm>
            <a:custGeom>
              <a:avLst/>
              <a:gdLst/>
              <a:ahLst/>
              <a:cxnLst/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3271951" y="0"/>
                  </a:lnTo>
                  <a:lnTo>
                    <a:pt x="3271951" y="647"/>
                  </a:lnTo>
                  <a:lnTo>
                    <a:pt x="3257550" y="914"/>
                  </a:lnTo>
                  <a:lnTo>
                    <a:pt x="3257550" y="77203"/>
                  </a:lnTo>
                  <a:lnTo>
                    <a:pt x="3257550" y="3257550"/>
                  </a:lnTo>
                  <a:lnTo>
                    <a:pt x="77190" y="3257550"/>
                  </a:lnTo>
                  <a:lnTo>
                    <a:pt x="80111" y="3173882"/>
                  </a:lnTo>
                  <a:lnTo>
                    <a:pt x="83159" y="3120707"/>
                  </a:lnTo>
                  <a:lnTo>
                    <a:pt x="87083" y="3067583"/>
                  </a:lnTo>
                  <a:lnTo>
                    <a:pt x="91871" y="3014522"/>
                  </a:lnTo>
                  <a:lnTo>
                    <a:pt x="97536" y="2961513"/>
                  </a:lnTo>
                  <a:lnTo>
                    <a:pt x="104063" y="2908566"/>
                  </a:lnTo>
                  <a:lnTo>
                    <a:pt x="111455" y="2855722"/>
                  </a:lnTo>
                  <a:lnTo>
                    <a:pt x="119710" y="2803055"/>
                  </a:lnTo>
                  <a:lnTo>
                    <a:pt x="128816" y="2750566"/>
                  </a:lnTo>
                  <a:lnTo>
                    <a:pt x="138785" y="2698242"/>
                  </a:lnTo>
                  <a:lnTo>
                    <a:pt x="149593" y="2646083"/>
                  </a:lnTo>
                  <a:lnTo>
                    <a:pt x="161277" y="2594102"/>
                  </a:lnTo>
                  <a:lnTo>
                    <a:pt x="173799" y="2542286"/>
                  </a:lnTo>
                  <a:lnTo>
                    <a:pt x="187198" y="2490635"/>
                  </a:lnTo>
                  <a:lnTo>
                    <a:pt x="201422" y="2439225"/>
                  </a:lnTo>
                  <a:lnTo>
                    <a:pt x="216471" y="2388082"/>
                  </a:lnTo>
                  <a:lnTo>
                    <a:pt x="232359" y="2337231"/>
                  </a:lnTo>
                  <a:lnTo>
                    <a:pt x="249059" y="2286647"/>
                  </a:lnTo>
                  <a:lnTo>
                    <a:pt x="266598" y="2236355"/>
                  </a:lnTo>
                  <a:lnTo>
                    <a:pt x="284962" y="2186330"/>
                  </a:lnTo>
                  <a:lnTo>
                    <a:pt x="304152" y="2136597"/>
                  </a:lnTo>
                  <a:lnTo>
                    <a:pt x="324154" y="2087143"/>
                  </a:lnTo>
                  <a:lnTo>
                    <a:pt x="344982" y="2038019"/>
                  </a:lnTo>
                  <a:lnTo>
                    <a:pt x="366572" y="1989289"/>
                  </a:lnTo>
                  <a:lnTo>
                    <a:pt x="388962" y="1940941"/>
                  </a:lnTo>
                  <a:lnTo>
                    <a:pt x="412127" y="1892973"/>
                  </a:lnTo>
                  <a:lnTo>
                    <a:pt x="436079" y="1845398"/>
                  </a:lnTo>
                  <a:lnTo>
                    <a:pt x="460806" y="1798205"/>
                  </a:lnTo>
                  <a:lnTo>
                    <a:pt x="486321" y="1751406"/>
                  </a:lnTo>
                  <a:lnTo>
                    <a:pt x="512622" y="1704975"/>
                  </a:lnTo>
                  <a:lnTo>
                    <a:pt x="539673" y="1659001"/>
                  </a:lnTo>
                  <a:lnTo>
                    <a:pt x="567448" y="1613496"/>
                  </a:lnTo>
                  <a:lnTo>
                    <a:pt x="595960" y="1568488"/>
                  </a:lnTo>
                  <a:lnTo>
                    <a:pt x="625182" y="1523949"/>
                  </a:lnTo>
                  <a:lnTo>
                    <a:pt x="655142" y="1479905"/>
                  </a:lnTo>
                  <a:lnTo>
                    <a:pt x="685812" y="1436344"/>
                  </a:lnTo>
                  <a:lnTo>
                    <a:pt x="717219" y="1393278"/>
                  </a:lnTo>
                  <a:lnTo>
                    <a:pt x="749350" y="1350683"/>
                  </a:lnTo>
                  <a:lnTo>
                    <a:pt x="782180" y="1308620"/>
                  </a:lnTo>
                  <a:lnTo>
                    <a:pt x="815657" y="1267142"/>
                  </a:lnTo>
                  <a:lnTo>
                    <a:pt x="849795" y="1226235"/>
                  </a:lnTo>
                  <a:lnTo>
                    <a:pt x="884580" y="1185900"/>
                  </a:lnTo>
                  <a:lnTo>
                    <a:pt x="920026" y="1146136"/>
                  </a:lnTo>
                  <a:lnTo>
                    <a:pt x="956132" y="1106957"/>
                  </a:lnTo>
                  <a:lnTo>
                    <a:pt x="992898" y="1068349"/>
                  </a:lnTo>
                  <a:lnTo>
                    <a:pt x="1030312" y="1030325"/>
                  </a:lnTo>
                  <a:lnTo>
                    <a:pt x="1068336" y="992898"/>
                  </a:lnTo>
                  <a:lnTo>
                    <a:pt x="1106944" y="956144"/>
                  </a:lnTo>
                  <a:lnTo>
                    <a:pt x="1146124" y="920038"/>
                  </a:lnTo>
                  <a:lnTo>
                    <a:pt x="1185887" y="884593"/>
                  </a:lnTo>
                  <a:lnTo>
                    <a:pt x="1226223" y="849807"/>
                  </a:lnTo>
                  <a:lnTo>
                    <a:pt x="1267129" y="815670"/>
                  </a:lnTo>
                  <a:lnTo>
                    <a:pt x="1308608" y="782193"/>
                  </a:lnTo>
                  <a:lnTo>
                    <a:pt x="1350670" y="749363"/>
                  </a:lnTo>
                  <a:lnTo>
                    <a:pt x="1393266" y="717232"/>
                  </a:lnTo>
                  <a:lnTo>
                    <a:pt x="1436331" y="685825"/>
                  </a:lnTo>
                  <a:lnTo>
                    <a:pt x="1479892" y="655154"/>
                  </a:lnTo>
                  <a:lnTo>
                    <a:pt x="1523936" y="625195"/>
                  </a:lnTo>
                  <a:lnTo>
                    <a:pt x="1568475" y="595972"/>
                  </a:lnTo>
                  <a:lnTo>
                    <a:pt x="1613484" y="567461"/>
                  </a:lnTo>
                  <a:lnTo>
                    <a:pt x="1658988" y="539686"/>
                  </a:lnTo>
                  <a:lnTo>
                    <a:pt x="1704962" y="512635"/>
                  </a:lnTo>
                  <a:lnTo>
                    <a:pt x="1751393" y="486333"/>
                  </a:lnTo>
                  <a:lnTo>
                    <a:pt x="1798193" y="460819"/>
                  </a:lnTo>
                  <a:lnTo>
                    <a:pt x="1845386" y="436092"/>
                  </a:lnTo>
                  <a:lnTo>
                    <a:pt x="1892960" y="412140"/>
                  </a:lnTo>
                  <a:lnTo>
                    <a:pt x="1940928" y="388975"/>
                  </a:lnTo>
                  <a:lnTo>
                    <a:pt x="1989277" y="366585"/>
                  </a:lnTo>
                  <a:lnTo>
                    <a:pt x="2038007" y="344995"/>
                  </a:lnTo>
                  <a:lnTo>
                    <a:pt x="2087130" y="324167"/>
                  </a:lnTo>
                  <a:lnTo>
                    <a:pt x="2136584" y="304165"/>
                  </a:lnTo>
                  <a:lnTo>
                    <a:pt x="2186317" y="284975"/>
                  </a:lnTo>
                  <a:lnTo>
                    <a:pt x="2236343" y="266611"/>
                  </a:lnTo>
                  <a:lnTo>
                    <a:pt x="2286635" y="249072"/>
                  </a:lnTo>
                  <a:lnTo>
                    <a:pt x="2337219" y="232371"/>
                  </a:lnTo>
                  <a:lnTo>
                    <a:pt x="2388070" y="216484"/>
                  </a:lnTo>
                  <a:lnTo>
                    <a:pt x="2439212" y="201434"/>
                  </a:lnTo>
                  <a:lnTo>
                    <a:pt x="2490622" y="187210"/>
                  </a:lnTo>
                  <a:lnTo>
                    <a:pt x="2542273" y="173812"/>
                  </a:lnTo>
                  <a:lnTo>
                    <a:pt x="2594089" y="161290"/>
                  </a:lnTo>
                  <a:lnTo>
                    <a:pt x="2646070" y="149606"/>
                  </a:lnTo>
                  <a:lnTo>
                    <a:pt x="2698229" y="138785"/>
                  </a:lnTo>
                  <a:lnTo>
                    <a:pt x="2750553" y="128828"/>
                  </a:lnTo>
                  <a:lnTo>
                    <a:pt x="2803042" y="119722"/>
                  </a:lnTo>
                  <a:lnTo>
                    <a:pt x="2855709" y="111467"/>
                  </a:lnTo>
                  <a:lnTo>
                    <a:pt x="2908554" y="104076"/>
                  </a:lnTo>
                  <a:lnTo>
                    <a:pt x="2961500" y="97548"/>
                  </a:lnTo>
                  <a:lnTo>
                    <a:pt x="3014510" y="91884"/>
                  </a:lnTo>
                  <a:lnTo>
                    <a:pt x="3067570" y="87096"/>
                  </a:lnTo>
                  <a:lnTo>
                    <a:pt x="3120694" y="83172"/>
                  </a:lnTo>
                  <a:lnTo>
                    <a:pt x="3173869" y="80124"/>
                  </a:lnTo>
                  <a:lnTo>
                    <a:pt x="3227108" y="77952"/>
                  </a:lnTo>
                  <a:lnTo>
                    <a:pt x="3257550" y="77203"/>
                  </a:lnTo>
                  <a:lnTo>
                    <a:pt x="3257550" y="914"/>
                  </a:lnTo>
                  <a:lnTo>
                    <a:pt x="3211042" y="2260"/>
                  </a:lnTo>
                  <a:lnTo>
                    <a:pt x="3170161" y="4025"/>
                  </a:lnTo>
                  <a:lnTo>
                    <a:pt x="3129318" y="6273"/>
                  </a:lnTo>
                  <a:lnTo>
                    <a:pt x="3088500" y="9042"/>
                  </a:lnTo>
                  <a:lnTo>
                    <a:pt x="3047720" y="12293"/>
                  </a:lnTo>
                  <a:lnTo>
                    <a:pt x="3006979" y="16065"/>
                  </a:lnTo>
                  <a:lnTo>
                    <a:pt x="2966288" y="20320"/>
                  </a:lnTo>
                  <a:lnTo>
                    <a:pt x="2925661" y="25082"/>
                  </a:lnTo>
                  <a:lnTo>
                    <a:pt x="2885084" y="30327"/>
                  </a:lnTo>
                  <a:lnTo>
                    <a:pt x="2844584" y="36093"/>
                  </a:lnTo>
                  <a:lnTo>
                    <a:pt x="2804147" y="42341"/>
                  </a:lnTo>
                  <a:lnTo>
                    <a:pt x="2763799" y="49085"/>
                  </a:lnTo>
                  <a:lnTo>
                    <a:pt x="2723540" y="56324"/>
                  </a:lnTo>
                  <a:lnTo>
                    <a:pt x="2683357" y="64058"/>
                  </a:lnTo>
                  <a:lnTo>
                    <a:pt x="2643276" y="72288"/>
                  </a:lnTo>
                  <a:lnTo>
                    <a:pt x="2603309" y="81013"/>
                  </a:lnTo>
                  <a:lnTo>
                    <a:pt x="2563457" y="90220"/>
                  </a:lnTo>
                  <a:lnTo>
                    <a:pt x="2523706" y="99910"/>
                  </a:lnTo>
                  <a:lnTo>
                    <a:pt x="2484082" y="110096"/>
                  </a:lnTo>
                  <a:lnTo>
                    <a:pt x="2444585" y="120764"/>
                  </a:lnTo>
                  <a:lnTo>
                    <a:pt x="2405227" y="131914"/>
                  </a:lnTo>
                  <a:lnTo>
                    <a:pt x="2366010" y="143560"/>
                  </a:lnTo>
                  <a:lnTo>
                    <a:pt x="2326932" y="155676"/>
                  </a:lnTo>
                  <a:lnTo>
                    <a:pt x="2288006" y="168262"/>
                  </a:lnTo>
                  <a:lnTo>
                    <a:pt x="2249246" y="181330"/>
                  </a:lnTo>
                  <a:lnTo>
                    <a:pt x="2210638" y="194881"/>
                  </a:lnTo>
                  <a:lnTo>
                    <a:pt x="2172195" y="208902"/>
                  </a:lnTo>
                  <a:lnTo>
                    <a:pt x="2133943" y="223393"/>
                  </a:lnTo>
                  <a:lnTo>
                    <a:pt x="2095868" y="238353"/>
                  </a:lnTo>
                  <a:lnTo>
                    <a:pt x="2057971" y="253771"/>
                  </a:lnTo>
                  <a:lnTo>
                    <a:pt x="2020265" y="269659"/>
                  </a:lnTo>
                  <a:lnTo>
                    <a:pt x="1982774" y="286004"/>
                  </a:lnTo>
                  <a:lnTo>
                    <a:pt x="1945474" y="302818"/>
                  </a:lnTo>
                  <a:lnTo>
                    <a:pt x="1908378" y="320078"/>
                  </a:lnTo>
                  <a:lnTo>
                    <a:pt x="1871497" y="337794"/>
                  </a:lnTo>
                  <a:lnTo>
                    <a:pt x="1834845" y="355968"/>
                  </a:lnTo>
                  <a:lnTo>
                    <a:pt x="1798421" y="374586"/>
                  </a:lnTo>
                  <a:lnTo>
                    <a:pt x="1762226" y="393649"/>
                  </a:lnTo>
                  <a:lnTo>
                    <a:pt x="1726260" y="413156"/>
                  </a:lnTo>
                  <a:lnTo>
                    <a:pt x="1690547" y="433108"/>
                  </a:lnTo>
                  <a:lnTo>
                    <a:pt x="1655076" y="453478"/>
                  </a:lnTo>
                  <a:lnTo>
                    <a:pt x="1619859" y="474306"/>
                  </a:lnTo>
                  <a:lnTo>
                    <a:pt x="1584883" y="495554"/>
                  </a:lnTo>
                  <a:lnTo>
                    <a:pt x="1550200" y="517220"/>
                  </a:lnTo>
                  <a:lnTo>
                    <a:pt x="1515770" y="539318"/>
                  </a:lnTo>
                  <a:lnTo>
                    <a:pt x="1481607" y="561848"/>
                  </a:lnTo>
                  <a:lnTo>
                    <a:pt x="1447736" y="584784"/>
                  </a:lnTo>
                  <a:lnTo>
                    <a:pt x="1414145" y="608126"/>
                  </a:lnTo>
                  <a:lnTo>
                    <a:pt x="1380845" y="631888"/>
                  </a:lnTo>
                  <a:lnTo>
                    <a:pt x="1347825" y="656069"/>
                  </a:lnTo>
                  <a:lnTo>
                    <a:pt x="1315123" y="680631"/>
                  </a:lnTo>
                  <a:lnTo>
                    <a:pt x="1282712" y="705612"/>
                  </a:lnTo>
                  <a:lnTo>
                    <a:pt x="1250619" y="730973"/>
                  </a:lnTo>
                  <a:lnTo>
                    <a:pt x="1218831" y="756729"/>
                  </a:lnTo>
                  <a:lnTo>
                    <a:pt x="1187373" y="782878"/>
                  </a:lnTo>
                  <a:lnTo>
                    <a:pt x="1156233" y="809409"/>
                  </a:lnTo>
                  <a:lnTo>
                    <a:pt x="1125423" y="836320"/>
                  </a:lnTo>
                  <a:lnTo>
                    <a:pt x="1094930" y="863612"/>
                  </a:lnTo>
                  <a:lnTo>
                    <a:pt x="1064793" y="891273"/>
                  </a:lnTo>
                  <a:lnTo>
                    <a:pt x="1034986" y="919302"/>
                  </a:lnTo>
                  <a:lnTo>
                    <a:pt x="1005535" y="947686"/>
                  </a:lnTo>
                  <a:lnTo>
                    <a:pt x="976426" y="976439"/>
                  </a:lnTo>
                  <a:lnTo>
                    <a:pt x="947674" y="1005547"/>
                  </a:lnTo>
                  <a:lnTo>
                    <a:pt x="919289" y="1034999"/>
                  </a:lnTo>
                  <a:lnTo>
                    <a:pt x="891260" y="1064806"/>
                  </a:lnTo>
                  <a:lnTo>
                    <a:pt x="863600" y="1094943"/>
                  </a:lnTo>
                  <a:lnTo>
                    <a:pt x="836307" y="1125423"/>
                  </a:lnTo>
                  <a:lnTo>
                    <a:pt x="809396" y="1156246"/>
                  </a:lnTo>
                  <a:lnTo>
                    <a:pt x="782866" y="1187373"/>
                  </a:lnTo>
                  <a:lnTo>
                    <a:pt x="756716" y="1218844"/>
                  </a:lnTo>
                  <a:lnTo>
                    <a:pt x="730961" y="1250632"/>
                  </a:lnTo>
                  <a:lnTo>
                    <a:pt x="705599" y="1282725"/>
                  </a:lnTo>
                  <a:lnTo>
                    <a:pt x="680618" y="1315135"/>
                  </a:lnTo>
                  <a:lnTo>
                    <a:pt x="656056" y="1347838"/>
                  </a:lnTo>
                  <a:lnTo>
                    <a:pt x="631875" y="1380858"/>
                  </a:lnTo>
                  <a:lnTo>
                    <a:pt x="608114" y="1414157"/>
                  </a:lnTo>
                  <a:lnTo>
                    <a:pt x="584771" y="1447749"/>
                  </a:lnTo>
                  <a:lnTo>
                    <a:pt x="561835" y="1481620"/>
                  </a:lnTo>
                  <a:lnTo>
                    <a:pt x="539305" y="1515783"/>
                  </a:lnTo>
                  <a:lnTo>
                    <a:pt x="517207" y="1550212"/>
                  </a:lnTo>
                  <a:lnTo>
                    <a:pt x="495541" y="1584896"/>
                  </a:lnTo>
                  <a:lnTo>
                    <a:pt x="474294" y="1619872"/>
                  </a:lnTo>
                  <a:lnTo>
                    <a:pt x="453466" y="1655089"/>
                  </a:lnTo>
                  <a:lnTo>
                    <a:pt x="433095" y="1690560"/>
                  </a:lnTo>
                  <a:lnTo>
                    <a:pt x="413143" y="1726272"/>
                  </a:lnTo>
                  <a:lnTo>
                    <a:pt x="393636" y="1762239"/>
                  </a:lnTo>
                  <a:lnTo>
                    <a:pt x="374573" y="1798434"/>
                  </a:lnTo>
                  <a:lnTo>
                    <a:pt x="355955" y="1834857"/>
                  </a:lnTo>
                  <a:lnTo>
                    <a:pt x="337794" y="1871510"/>
                  </a:lnTo>
                  <a:lnTo>
                    <a:pt x="320065" y="1908390"/>
                  </a:lnTo>
                  <a:lnTo>
                    <a:pt x="302806" y="1945487"/>
                  </a:lnTo>
                  <a:lnTo>
                    <a:pt x="285991" y="1982787"/>
                  </a:lnTo>
                  <a:lnTo>
                    <a:pt x="269646" y="2020277"/>
                  </a:lnTo>
                  <a:lnTo>
                    <a:pt x="253758" y="2057984"/>
                  </a:lnTo>
                  <a:lnTo>
                    <a:pt x="238340" y="2095881"/>
                  </a:lnTo>
                  <a:lnTo>
                    <a:pt x="223380" y="2133955"/>
                  </a:lnTo>
                  <a:lnTo>
                    <a:pt x="208889" y="2172208"/>
                  </a:lnTo>
                  <a:lnTo>
                    <a:pt x="194868" y="2210651"/>
                  </a:lnTo>
                  <a:lnTo>
                    <a:pt x="181317" y="2249259"/>
                  </a:lnTo>
                  <a:lnTo>
                    <a:pt x="168249" y="2288019"/>
                  </a:lnTo>
                  <a:lnTo>
                    <a:pt x="155663" y="2326944"/>
                  </a:lnTo>
                  <a:lnTo>
                    <a:pt x="143548" y="2366022"/>
                  </a:lnTo>
                  <a:lnTo>
                    <a:pt x="131902" y="2405240"/>
                  </a:lnTo>
                  <a:lnTo>
                    <a:pt x="120751" y="2444597"/>
                  </a:lnTo>
                  <a:lnTo>
                    <a:pt x="110083" y="2484094"/>
                  </a:lnTo>
                  <a:lnTo>
                    <a:pt x="99898" y="2523718"/>
                  </a:lnTo>
                  <a:lnTo>
                    <a:pt x="90208" y="2563469"/>
                  </a:lnTo>
                  <a:lnTo>
                    <a:pt x="81000" y="2603322"/>
                  </a:lnTo>
                  <a:lnTo>
                    <a:pt x="72275" y="2643289"/>
                  </a:lnTo>
                  <a:lnTo>
                    <a:pt x="64046" y="2683370"/>
                  </a:lnTo>
                  <a:lnTo>
                    <a:pt x="56311" y="2723553"/>
                  </a:lnTo>
                  <a:lnTo>
                    <a:pt x="49072" y="2763812"/>
                  </a:lnTo>
                  <a:lnTo>
                    <a:pt x="42329" y="2804160"/>
                  </a:lnTo>
                  <a:lnTo>
                    <a:pt x="36080" y="2844596"/>
                  </a:lnTo>
                  <a:lnTo>
                    <a:pt x="30327" y="2885097"/>
                  </a:lnTo>
                  <a:lnTo>
                    <a:pt x="25069" y="2925673"/>
                  </a:lnTo>
                  <a:lnTo>
                    <a:pt x="20307" y="2966301"/>
                  </a:lnTo>
                  <a:lnTo>
                    <a:pt x="16052" y="3006991"/>
                  </a:lnTo>
                  <a:lnTo>
                    <a:pt x="12280" y="3047733"/>
                  </a:lnTo>
                  <a:lnTo>
                    <a:pt x="9029" y="3088513"/>
                  </a:lnTo>
                  <a:lnTo>
                    <a:pt x="6273" y="3129330"/>
                  </a:lnTo>
                  <a:lnTo>
                    <a:pt x="4013" y="3170174"/>
                  </a:lnTo>
                  <a:lnTo>
                    <a:pt x="2247" y="3211055"/>
                  </a:lnTo>
                  <a:lnTo>
                    <a:pt x="1003" y="3251936"/>
                  </a:lnTo>
                  <a:lnTo>
                    <a:pt x="889" y="3257550"/>
                  </a:lnTo>
                  <a:lnTo>
                    <a:pt x="571" y="3257550"/>
                  </a:lnTo>
                  <a:lnTo>
                    <a:pt x="571" y="3275126"/>
                  </a:lnTo>
                  <a:lnTo>
                    <a:pt x="241" y="3292843"/>
                  </a:lnTo>
                  <a:lnTo>
                    <a:pt x="228" y="3293110"/>
                  </a:lnTo>
                  <a:lnTo>
                    <a:pt x="114" y="3314382"/>
                  </a:lnTo>
                  <a:lnTo>
                    <a:pt x="0" y="3333750"/>
                  </a:lnTo>
                  <a:lnTo>
                    <a:pt x="3257550" y="3333750"/>
                  </a:lnTo>
                  <a:lnTo>
                    <a:pt x="3333750" y="3333750"/>
                  </a:lnTo>
                  <a:lnTo>
                    <a:pt x="3333750" y="3293110"/>
                  </a:lnTo>
                  <a:lnTo>
                    <a:pt x="3333750" y="3257550"/>
                  </a:lnTo>
                  <a:lnTo>
                    <a:pt x="3333750" y="1270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FACC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95750" y="3124189"/>
              <a:ext cx="381000" cy="476884"/>
            </a:xfrm>
            <a:custGeom>
              <a:avLst/>
              <a:gdLst/>
              <a:ahLst/>
              <a:cxnLst/>
              <a:rect l="l" t="t" r="r" b="b"/>
              <a:pathLst>
                <a:path w="381000" h="476885">
                  <a:moveTo>
                    <a:pt x="381000" y="261948"/>
                  </a:moveTo>
                  <a:lnTo>
                    <a:pt x="374367" y="316678"/>
                  </a:lnTo>
                  <a:lnTo>
                    <a:pt x="355723" y="362445"/>
                  </a:lnTo>
                  <a:lnTo>
                    <a:pt x="326945" y="400209"/>
                  </a:lnTo>
                  <a:lnTo>
                    <a:pt x="289912" y="430928"/>
                  </a:lnTo>
                  <a:lnTo>
                    <a:pt x="246503" y="455562"/>
                  </a:lnTo>
                  <a:lnTo>
                    <a:pt x="198596" y="475070"/>
                  </a:lnTo>
                  <a:lnTo>
                    <a:pt x="193249" y="476881"/>
                  </a:lnTo>
                  <a:lnTo>
                    <a:pt x="187931" y="476802"/>
                  </a:lnTo>
                  <a:lnTo>
                    <a:pt x="134634" y="455424"/>
                  </a:lnTo>
                  <a:lnTo>
                    <a:pt x="91157" y="430858"/>
                  </a:lnTo>
                  <a:lnTo>
                    <a:pt x="54084" y="400179"/>
                  </a:lnTo>
                  <a:lnTo>
                    <a:pt x="25285" y="362436"/>
                  </a:lnTo>
                  <a:lnTo>
                    <a:pt x="6633" y="316677"/>
                  </a:lnTo>
                  <a:lnTo>
                    <a:pt x="0" y="261948"/>
                  </a:lnTo>
                  <a:lnTo>
                    <a:pt x="0" y="95260"/>
                  </a:lnTo>
                  <a:lnTo>
                    <a:pt x="0" y="92102"/>
                  </a:lnTo>
                  <a:lnTo>
                    <a:pt x="6974" y="78422"/>
                  </a:lnTo>
                  <a:lnTo>
                    <a:pt x="9207" y="76189"/>
                  </a:lnTo>
                  <a:lnTo>
                    <a:pt x="11782" y="74469"/>
                  </a:lnTo>
                  <a:lnTo>
                    <a:pt x="14699" y="73260"/>
                  </a:lnTo>
                  <a:lnTo>
                    <a:pt x="17617" y="72052"/>
                  </a:lnTo>
                  <a:lnTo>
                    <a:pt x="20654" y="71448"/>
                  </a:lnTo>
                  <a:lnTo>
                    <a:pt x="23812" y="71448"/>
                  </a:lnTo>
                  <a:lnTo>
                    <a:pt x="61294" y="66417"/>
                  </a:lnTo>
                  <a:lnTo>
                    <a:pt x="100429" y="52636"/>
                  </a:lnTo>
                  <a:lnTo>
                    <a:pt x="138402" y="32068"/>
                  </a:lnTo>
                  <a:lnTo>
                    <a:pt x="172402" y="6678"/>
                  </a:lnTo>
                  <a:lnTo>
                    <a:pt x="174924" y="4523"/>
                  </a:lnTo>
                  <a:lnTo>
                    <a:pt x="177742" y="2871"/>
                  </a:lnTo>
                  <a:lnTo>
                    <a:pt x="180854" y="1722"/>
                  </a:lnTo>
                  <a:lnTo>
                    <a:pt x="183967" y="574"/>
                  </a:lnTo>
                  <a:lnTo>
                    <a:pt x="187182" y="0"/>
                  </a:lnTo>
                  <a:lnTo>
                    <a:pt x="190500" y="0"/>
                  </a:lnTo>
                  <a:lnTo>
                    <a:pt x="193817" y="0"/>
                  </a:lnTo>
                  <a:lnTo>
                    <a:pt x="197032" y="574"/>
                  </a:lnTo>
                  <a:lnTo>
                    <a:pt x="200145" y="1722"/>
                  </a:lnTo>
                  <a:lnTo>
                    <a:pt x="203257" y="2871"/>
                  </a:lnTo>
                  <a:lnTo>
                    <a:pt x="206075" y="4523"/>
                  </a:lnTo>
                  <a:lnTo>
                    <a:pt x="242697" y="32168"/>
                  </a:lnTo>
                  <a:lnTo>
                    <a:pt x="280660" y="52725"/>
                  </a:lnTo>
                  <a:lnTo>
                    <a:pt x="319738" y="66451"/>
                  </a:lnTo>
                  <a:lnTo>
                    <a:pt x="357187" y="71448"/>
                  </a:lnTo>
                  <a:lnTo>
                    <a:pt x="360345" y="71448"/>
                  </a:lnTo>
                  <a:lnTo>
                    <a:pt x="363382" y="72052"/>
                  </a:lnTo>
                  <a:lnTo>
                    <a:pt x="366300" y="73260"/>
                  </a:lnTo>
                  <a:lnTo>
                    <a:pt x="369217" y="74469"/>
                  </a:lnTo>
                  <a:lnTo>
                    <a:pt x="371792" y="76189"/>
                  </a:lnTo>
                  <a:lnTo>
                    <a:pt x="381000" y="95260"/>
                  </a:lnTo>
                  <a:lnTo>
                    <a:pt x="381000" y="261948"/>
                  </a:lnTo>
                  <a:close/>
                </a:path>
              </a:pathLst>
            </a:custGeom>
            <a:ln w="47625">
              <a:solidFill>
                <a:srgbClr val="FDDF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260923" y="3668124"/>
            <a:ext cx="2044064" cy="73088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450" spc="-130" b="1">
                <a:solidFill>
                  <a:srgbClr val="FDDF46"/>
                </a:solidFill>
                <a:latin typeface="Arial"/>
                <a:cs typeface="Arial"/>
              </a:rPr>
              <a:t>SAFETY</a:t>
            </a:r>
            <a:r>
              <a:rPr dirty="0" sz="2450" spc="-114" b="1">
                <a:solidFill>
                  <a:srgbClr val="FDDF46"/>
                </a:solidFill>
                <a:latin typeface="Arial"/>
                <a:cs typeface="Arial"/>
              </a:rPr>
              <a:t> </a:t>
            </a:r>
            <a:r>
              <a:rPr dirty="0" sz="2450" spc="-110" b="1">
                <a:solidFill>
                  <a:srgbClr val="FDDF46"/>
                </a:solidFill>
                <a:latin typeface="Arial"/>
                <a:cs typeface="Arial"/>
              </a:rPr>
              <a:t>FIRST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1650" spc="-35">
                <a:solidFill>
                  <a:srgbClr val="FDDF46"/>
                </a:solidFill>
                <a:latin typeface="Microsoft Sans Serif"/>
                <a:cs typeface="Microsoft Sans Serif"/>
              </a:rPr>
              <a:t>Zero</a:t>
            </a:r>
            <a:r>
              <a:rPr dirty="0" sz="1650" spc="-50">
                <a:solidFill>
                  <a:srgbClr val="FDDF46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DDF46"/>
                </a:solidFill>
                <a:latin typeface="Microsoft Sans Serif"/>
                <a:cs typeface="Microsoft Sans Serif"/>
              </a:rPr>
              <a:t>Incidents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143625" y="2076449"/>
            <a:ext cx="3333750" cy="3333750"/>
            <a:chOff x="6143625" y="2076449"/>
            <a:chExt cx="3333750" cy="3333750"/>
          </a:xfrm>
        </p:grpSpPr>
        <p:sp>
          <p:nvSpPr>
            <p:cNvPr id="9" name="object 9" descr=""/>
            <p:cNvSpPr/>
            <p:nvPr/>
          </p:nvSpPr>
          <p:spPr>
            <a:xfrm>
              <a:off x="6181725" y="2114783"/>
              <a:ext cx="3257550" cy="3257550"/>
            </a:xfrm>
            <a:custGeom>
              <a:avLst/>
              <a:gdLst/>
              <a:ahLst/>
              <a:cxnLst/>
              <a:rect l="l" t="t" r="r" b="b"/>
              <a:pathLst>
                <a:path w="3257550" h="3257550">
                  <a:moveTo>
                    <a:pt x="3257315" y="3257316"/>
                  </a:moveTo>
                  <a:lnTo>
                    <a:pt x="0" y="3257316"/>
                  </a:lnTo>
                  <a:lnTo>
                    <a:pt x="0" y="0"/>
                  </a:lnTo>
                  <a:lnTo>
                    <a:pt x="42779" y="758"/>
                  </a:lnTo>
                  <a:lnTo>
                    <a:pt x="83200" y="1999"/>
                  </a:lnTo>
                  <a:lnTo>
                    <a:pt x="123610" y="3735"/>
                  </a:lnTo>
                  <a:lnTo>
                    <a:pt x="163994" y="5968"/>
                  </a:lnTo>
                  <a:lnTo>
                    <a:pt x="204343" y="8695"/>
                  </a:lnTo>
                  <a:lnTo>
                    <a:pt x="244654" y="11918"/>
                  </a:lnTo>
                  <a:lnTo>
                    <a:pt x="284930" y="15635"/>
                  </a:lnTo>
                  <a:lnTo>
                    <a:pt x="325156" y="19847"/>
                  </a:lnTo>
                  <a:lnTo>
                    <a:pt x="365322" y="24551"/>
                  </a:lnTo>
                  <a:lnTo>
                    <a:pt x="405427" y="29747"/>
                  </a:lnTo>
                  <a:lnTo>
                    <a:pt x="445471" y="35436"/>
                  </a:lnTo>
                  <a:lnTo>
                    <a:pt x="485443" y="41616"/>
                  </a:lnTo>
                  <a:lnTo>
                    <a:pt x="525329" y="48285"/>
                  </a:lnTo>
                  <a:lnTo>
                    <a:pt x="565131" y="55444"/>
                  </a:lnTo>
                  <a:lnTo>
                    <a:pt x="604848" y="63091"/>
                  </a:lnTo>
                  <a:lnTo>
                    <a:pt x="644469" y="71225"/>
                  </a:lnTo>
                  <a:lnTo>
                    <a:pt x="683980" y="79843"/>
                  </a:lnTo>
                  <a:lnTo>
                    <a:pt x="723383" y="88945"/>
                  </a:lnTo>
                  <a:lnTo>
                    <a:pt x="762676" y="98532"/>
                  </a:lnTo>
                  <a:lnTo>
                    <a:pt x="801850" y="108601"/>
                  </a:lnTo>
                  <a:lnTo>
                    <a:pt x="840891" y="119147"/>
                  </a:lnTo>
                  <a:lnTo>
                    <a:pt x="879799" y="130172"/>
                  </a:lnTo>
                  <a:lnTo>
                    <a:pt x="918575" y="141675"/>
                  </a:lnTo>
                  <a:lnTo>
                    <a:pt x="957207" y="153654"/>
                  </a:lnTo>
                  <a:lnTo>
                    <a:pt x="995684" y="166103"/>
                  </a:lnTo>
                  <a:lnTo>
                    <a:pt x="1034005" y="179024"/>
                  </a:lnTo>
                  <a:lnTo>
                    <a:pt x="1072170" y="192416"/>
                  </a:lnTo>
                  <a:lnTo>
                    <a:pt x="1110168" y="206275"/>
                  </a:lnTo>
                  <a:lnTo>
                    <a:pt x="1147987" y="220598"/>
                  </a:lnTo>
                  <a:lnTo>
                    <a:pt x="1185628" y="235383"/>
                  </a:lnTo>
                  <a:lnTo>
                    <a:pt x="1223089" y="250632"/>
                  </a:lnTo>
                  <a:lnTo>
                    <a:pt x="1260361" y="266339"/>
                  </a:lnTo>
                  <a:lnTo>
                    <a:pt x="1297432" y="282500"/>
                  </a:lnTo>
                  <a:lnTo>
                    <a:pt x="1334302" y="299115"/>
                  </a:lnTo>
                  <a:lnTo>
                    <a:pt x="1370970" y="316184"/>
                  </a:lnTo>
                  <a:lnTo>
                    <a:pt x="1407427" y="333701"/>
                  </a:lnTo>
                  <a:lnTo>
                    <a:pt x="1443661" y="351661"/>
                  </a:lnTo>
                  <a:lnTo>
                    <a:pt x="1479671" y="370065"/>
                  </a:lnTo>
                  <a:lnTo>
                    <a:pt x="1515458" y="388912"/>
                  </a:lnTo>
                  <a:lnTo>
                    <a:pt x="1551011" y="408197"/>
                  </a:lnTo>
                  <a:lnTo>
                    <a:pt x="1586320" y="427913"/>
                  </a:lnTo>
                  <a:lnTo>
                    <a:pt x="1621383" y="448062"/>
                  </a:lnTo>
                  <a:lnTo>
                    <a:pt x="1656202" y="468642"/>
                  </a:lnTo>
                  <a:lnTo>
                    <a:pt x="1690766" y="489648"/>
                  </a:lnTo>
                  <a:lnTo>
                    <a:pt x="1725065" y="511074"/>
                  </a:lnTo>
                  <a:lnTo>
                    <a:pt x="1759097" y="532919"/>
                  </a:lnTo>
                  <a:lnTo>
                    <a:pt x="1792865" y="555183"/>
                  </a:lnTo>
                  <a:lnTo>
                    <a:pt x="1826356" y="577859"/>
                  </a:lnTo>
                  <a:lnTo>
                    <a:pt x="1859562" y="600942"/>
                  </a:lnTo>
                  <a:lnTo>
                    <a:pt x="1892482" y="624430"/>
                  </a:lnTo>
                  <a:lnTo>
                    <a:pt x="1925116" y="648325"/>
                  </a:lnTo>
                  <a:lnTo>
                    <a:pt x="1957455" y="672618"/>
                  </a:lnTo>
                  <a:lnTo>
                    <a:pt x="1989488" y="697302"/>
                  </a:lnTo>
                  <a:lnTo>
                    <a:pt x="2021216" y="722377"/>
                  </a:lnTo>
                  <a:lnTo>
                    <a:pt x="2052638" y="747844"/>
                  </a:lnTo>
                  <a:lnTo>
                    <a:pt x="2083745" y="773694"/>
                  </a:lnTo>
                  <a:lnTo>
                    <a:pt x="2114528" y="799920"/>
                  </a:lnTo>
                  <a:lnTo>
                    <a:pt x="2144987" y="826522"/>
                  </a:lnTo>
                  <a:lnTo>
                    <a:pt x="2175122" y="853500"/>
                  </a:lnTo>
                  <a:lnTo>
                    <a:pt x="2204924" y="880846"/>
                  </a:lnTo>
                  <a:lnTo>
                    <a:pt x="2234384" y="908551"/>
                  </a:lnTo>
                  <a:lnTo>
                    <a:pt x="2263501" y="936615"/>
                  </a:lnTo>
                  <a:lnTo>
                    <a:pt x="2292275" y="965039"/>
                  </a:lnTo>
                  <a:lnTo>
                    <a:pt x="2320699" y="993814"/>
                  </a:lnTo>
                  <a:lnTo>
                    <a:pt x="2348764" y="1022932"/>
                  </a:lnTo>
                  <a:lnTo>
                    <a:pt x="2376469" y="1052391"/>
                  </a:lnTo>
                  <a:lnTo>
                    <a:pt x="2403814" y="1082193"/>
                  </a:lnTo>
                  <a:lnTo>
                    <a:pt x="2430792" y="1112328"/>
                  </a:lnTo>
                  <a:lnTo>
                    <a:pt x="2457394" y="1142787"/>
                  </a:lnTo>
                  <a:lnTo>
                    <a:pt x="2483621" y="1173570"/>
                  </a:lnTo>
                  <a:lnTo>
                    <a:pt x="2509471" y="1204678"/>
                  </a:lnTo>
                  <a:lnTo>
                    <a:pt x="2534938" y="1236100"/>
                  </a:lnTo>
                  <a:lnTo>
                    <a:pt x="2560013" y="1267828"/>
                  </a:lnTo>
                  <a:lnTo>
                    <a:pt x="2584697" y="1299861"/>
                  </a:lnTo>
                  <a:lnTo>
                    <a:pt x="2608989" y="1332199"/>
                  </a:lnTo>
                  <a:lnTo>
                    <a:pt x="2632884" y="1364833"/>
                  </a:lnTo>
                  <a:lnTo>
                    <a:pt x="2656372" y="1397753"/>
                  </a:lnTo>
                  <a:lnTo>
                    <a:pt x="2679454" y="1430959"/>
                  </a:lnTo>
                  <a:lnTo>
                    <a:pt x="2702131" y="1464451"/>
                  </a:lnTo>
                  <a:lnTo>
                    <a:pt x="2724395" y="1498218"/>
                  </a:lnTo>
                  <a:lnTo>
                    <a:pt x="2746240" y="1532251"/>
                  </a:lnTo>
                  <a:lnTo>
                    <a:pt x="2767666" y="1566549"/>
                  </a:lnTo>
                  <a:lnTo>
                    <a:pt x="2788672" y="1601113"/>
                  </a:lnTo>
                  <a:lnTo>
                    <a:pt x="2809252" y="1635932"/>
                  </a:lnTo>
                  <a:lnTo>
                    <a:pt x="2829401" y="1670995"/>
                  </a:lnTo>
                  <a:lnTo>
                    <a:pt x="2849118" y="1706304"/>
                  </a:lnTo>
                  <a:lnTo>
                    <a:pt x="2868403" y="1741857"/>
                  </a:lnTo>
                  <a:lnTo>
                    <a:pt x="2887250" y="1777644"/>
                  </a:lnTo>
                  <a:lnTo>
                    <a:pt x="2905654" y="1813654"/>
                  </a:lnTo>
                  <a:lnTo>
                    <a:pt x="2923614" y="1849887"/>
                  </a:lnTo>
                  <a:lnTo>
                    <a:pt x="2941131" y="1886343"/>
                  </a:lnTo>
                  <a:lnTo>
                    <a:pt x="2958199" y="1923012"/>
                  </a:lnTo>
                  <a:lnTo>
                    <a:pt x="2974814" y="1959882"/>
                  </a:lnTo>
                  <a:lnTo>
                    <a:pt x="2990975" y="1996953"/>
                  </a:lnTo>
                  <a:lnTo>
                    <a:pt x="3006682" y="2034225"/>
                  </a:lnTo>
                  <a:lnTo>
                    <a:pt x="3021930" y="2071687"/>
                  </a:lnTo>
                  <a:lnTo>
                    <a:pt x="3036716" y="2109327"/>
                  </a:lnTo>
                  <a:lnTo>
                    <a:pt x="3051039" y="2147147"/>
                  </a:lnTo>
                  <a:lnTo>
                    <a:pt x="3064899" y="2185145"/>
                  </a:lnTo>
                  <a:lnTo>
                    <a:pt x="3078291" y="2223310"/>
                  </a:lnTo>
                  <a:lnTo>
                    <a:pt x="3091212" y="2261630"/>
                  </a:lnTo>
                  <a:lnTo>
                    <a:pt x="3103662" y="2300107"/>
                  </a:lnTo>
                  <a:lnTo>
                    <a:pt x="3115641" y="2338739"/>
                  </a:lnTo>
                  <a:lnTo>
                    <a:pt x="3127144" y="2377515"/>
                  </a:lnTo>
                  <a:lnTo>
                    <a:pt x="3138168" y="2416424"/>
                  </a:lnTo>
                  <a:lnTo>
                    <a:pt x="3148715" y="2455464"/>
                  </a:lnTo>
                  <a:lnTo>
                    <a:pt x="3158784" y="2494638"/>
                  </a:lnTo>
                  <a:lnTo>
                    <a:pt x="3168370" y="2533932"/>
                  </a:lnTo>
                  <a:lnTo>
                    <a:pt x="3177472" y="2573334"/>
                  </a:lnTo>
                  <a:lnTo>
                    <a:pt x="3186090" y="2612846"/>
                  </a:lnTo>
                  <a:lnTo>
                    <a:pt x="3194224" y="2652466"/>
                  </a:lnTo>
                  <a:lnTo>
                    <a:pt x="3201872" y="2692183"/>
                  </a:lnTo>
                  <a:lnTo>
                    <a:pt x="3209030" y="2731985"/>
                  </a:lnTo>
                  <a:lnTo>
                    <a:pt x="3215699" y="2771872"/>
                  </a:lnTo>
                  <a:lnTo>
                    <a:pt x="3221878" y="2811843"/>
                  </a:lnTo>
                  <a:lnTo>
                    <a:pt x="3227568" y="2851888"/>
                  </a:lnTo>
                  <a:lnTo>
                    <a:pt x="3232765" y="2891993"/>
                  </a:lnTo>
                  <a:lnTo>
                    <a:pt x="3237469" y="2932159"/>
                  </a:lnTo>
                  <a:lnTo>
                    <a:pt x="3241680" y="2972386"/>
                  </a:lnTo>
                  <a:lnTo>
                    <a:pt x="3245398" y="3012661"/>
                  </a:lnTo>
                  <a:lnTo>
                    <a:pt x="3248620" y="3052973"/>
                  </a:lnTo>
                  <a:lnTo>
                    <a:pt x="3251348" y="3093321"/>
                  </a:lnTo>
                  <a:lnTo>
                    <a:pt x="3253580" y="3133705"/>
                  </a:lnTo>
                  <a:lnTo>
                    <a:pt x="3255316" y="3174115"/>
                  </a:lnTo>
                  <a:lnTo>
                    <a:pt x="3256557" y="3214536"/>
                  </a:lnTo>
                  <a:lnTo>
                    <a:pt x="3257315" y="3257316"/>
                  </a:lnTo>
                  <a:close/>
                </a:path>
              </a:pathLst>
            </a:custGeom>
            <a:solidFill>
              <a:srgbClr val="21C45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43625" y="2076449"/>
              <a:ext cx="3333750" cy="3333750"/>
            </a:xfrm>
            <a:custGeom>
              <a:avLst/>
              <a:gdLst/>
              <a:ahLst/>
              <a:cxnLst/>
              <a:rect l="l" t="t" r="r" b="b"/>
              <a:pathLst>
                <a:path w="3333750" h="3333750">
                  <a:moveTo>
                    <a:pt x="3333750" y="3333750"/>
                  </a:moveTo>
                  <a:lnTo>
                    <a:pt x="3333623" y="3313303"/>
                  </a:lnTo>
                  <a:lnTo>
                    <a:pt x="3333623" y="3293110"/>
                  </a:lnTo>
                  <a:lnTo>
                    <a:pt x="3333496" y="3293110"/>
                  </a:lnTo>
                  <a:lnTo>
                    <a:pt x="3333496" y="3292843"/>
                  </a:lnTo>
                  <a:lnTo>
                    <a:pt x="3333165" y="3275126"/>
                  </a:lnTo>
                  <a:lnTo>
                    <a:pt x="3333165" y="3257550"/>
                  </a:lnTo>
                  <a:lnTo>
                    <a:pt x="3332835" y="3257550"/>
                  </a:lnTo>
                  <a:lnTo>
                    <a:pt x="3332734" y="3251936"/>
                  </a:lnTo>
                  <a:lnTo>
                    <a:pt x="3331489" y="3211055"/>
                  </a:lnTo>
                  <a:lnTo>
                    <a:pt x="3329724" y="3170174"/>
                  </a:lnTo>
                  <a:lnTo>
                    <a:pt x="3327476" y="3129330"/>
                  </a:lnTo>
                  <a:lnTo>
                    <a:pt x="3324707" y="3088513"/>
                  </a:lnTo>
                  <a:lnTo>
                    <a:pt x="3321456" y="3047733"/>
                  </a:lnTo>
                  <a:lnTo>
                    <a:pt x="3317697" y="3006991"/>
                  </a:lnTo>
                  <a:lnTo>
                    <a:pt x="3313430" y="2966301"/>
                  </a:lnTo>
                  <a:lnTo>
                    <a:pt x="3308667" y="2925673"/>
                  </a:lnTo>
                  <a:lnTo>
                    <a:pt x="3303409" y="2885097"/>
                  </a:lnTo>
                  <a:lnTo>
                    <a:pt x="3297656" y="2844596"/>
                  </a:lnTo>
                  <a:lnTo>
                    <a:pt x="3291408" y="2804160"/>
                  </a:lnTo>
                  <a:lnTo>
                    <a:pt x="3284664" y="2763812"/>
                  </a:lnTo>
                  <a:lnTo>
                    <a:pt x="3277425" y="2723553"/>
                  </a:lnTo>
                  <a:lnTo>
                    <a:pt x="3269691" y="2683370"/>
                  </a:lnTo>
                  <a:lnTo>
                    <a:pt x="3261461" y="2643289"/>
                  </a:lnTo>
                  <a:lnTo>
                    <a:pt x="3256546" y="2620784"/>
                  </a:lnTo>
                  <a:lnTo>
                    <a:pt x="3256546" y="3257550"/>
                  </a:lnTo>
                  <a:lnTo>
                    <a:pt x="76200" y="3257550"/>
                  </a:lnTo>
                  <a:lnTo>
                    <a:pt x="76200" y="77203"/>
                  </a:lnTo>
                  <a:lnTo>
                    <a:pt x="106629" y="77952"/>
                  </a:lnTo>
                  <a:lnTo>
                    <a:pt x="159867" y="80124"/>
                  </a:lnTo>
                  <a:lnTo>
                    <a:pt x="213042" y="83172"/>
                  </a:lnTo>
                  <a:lnTo>
                    <a:pt x="266166" y="87096"/>
                  </a:lnTo>
                  <a:lnTo>
                    <a:pt x="319227" y="91884"/>
                  </a:lnTo>
                  <a:lnTo>
                    <a:pt x="372237" y="97548"/>
                  </a:lnTo>
                  <a:lnTo>
                    <a:pt x="425196" y="104076"/>
                  </a:lnTo>
                  <a:lnTo>
                    <a:pt x="478028" y="111467"/>
                  </a:lnTo>
                  <a:lnTo>
                    <a:pt x="530694" y="119722"/>
                  </a:lnTo>
                  <a:lnTo>
                    <a:pt x="583184" y="128828"/>
                  </a:lnTo>
                  <a:lnTo>
                    <a:pt x="635508" y="138785"/>
                  </a:lnTo>
                  <a:lnTo>
                    <a:pt x="687666" y="149606"/>
                  </a:lnTo>
                  <a:lnTo>
                    <a:pt x="739648" y="161290"/>
                  </a:lnTo>
                  <a:lnTo>
                    <a:pt x="791464" y="173812"/>
                  </a:lnTo>
                  <a:lnTo>
                    <a:pt x="843114" y="187210"/>
                  </a:lnTo>
                  <a:lnTo>
                    <a:pt x="894524" y="201434"/>
                  </a:lnTo>
                  <a:lnTo>
                    <a:pt x="945667" y="216484"/>
                  </a:lnTo>
                  <a:lnTo>
                    <a:pt x="996530" y="232371"/>
                  </a:lnTo>
                  <a:lnTo>
                    <a:pt x="1047102" y="249072"/>
                  </a:lnTo>
                  <a:lnTo>
                    <a:pt x="1097394" y="266611"/>
                  </a:lnTo>
                  <a:lnTo>
                    <a:pt x="1147419" y="284975"/>
                  </a:lnTo>
                  <a:lnTo>
                    <a:pt x="1197152" y="304165"/>
                  </a:lnTo>
                  <a:lnTo>
                    <a:pt x="1246606" y="324167"/>
                  </a:lnTo>
                  <a:lnTo>
                    <a:pt x="1295730" y="344995"/>
                  </a:lnTo>
                  <a:lnTo>
                    <a:pt x="1344460" y="366585"/>
                  </a:lnTo>
                  <a:lnTo>
                    <a:pt x="1392809" y="388975"/>
                  </a:lnTo>
                  <a:lnTo>
                    <a:pt x="1440776" y="412140"/>
                  </a:lnTo>
                  <a:lnTo>
                    <a:pt x="1488351" y="436092"/>
                  </a:lnTo>
                  <a:lnTo>
                    <a:pt x="1535544" y="460819"/>
                  </a:lnTo>
                  <a:lnTo>
                    <a:pt x="1582343" y="486333"/>
                  </a:lnTo>
                  <a:lnTo>
                    <a:pt x="1628775" y="512635"/>
                  </a:lnTo>
                  <a:lnTo>
                    <a:pt x="1674749" y="539686"/>
                  </a:lnTo>
                  <a:lnTo>
                    <a:pt x="1720253" y="567461"/>
                  </a:lnTo>
                  <a:lnTo>
                    <a:pt x="1765261" y="595972"/>
                  </a:lnTo>
                  <a:lnTo>
                    <a:pt x="1809800" y="625195"/>
                  </a:lnTo>
                  <a:lnTo>
                    <a:pt x="1853844" y="655154"/>
                  </a:lnTo>
                  <a:lnTo>
                    <a:pt x="1897405" y="685825"/>
                  </a:lnTo>
                  <a:lnTo>
                    <a:pt x="1940471" y="717232"/>
                  </a:lnTo>
                  <a:lnTo>
                    <a:pt x="1983066" y="749363"/>
                  </a:lnTo>
                  <a:lnTo>
                    <a:pt x="2025129" y="782193"/>
                  </a:lnTo>
                  <a:lnTo>
                    <a:pt x="2066607" y="815670"/>
                  </a:lnTo>
                  <a:lnTo>
                    <a:pt x="2107514" y="849807"/>
                  </a:lnTo>
                  <a:lnTo>
                    <a:pt x="2147849" y="884593"/>
                  </a:lnTo>
                  <a:lnTo>
                    <a:pt x="2187613" y="920038"/>
                  </a:lnTo>
                  <a:lnTo>
                    <a:pt x="2226792" y="956144"/>
                  </a:lnTo>
                  <a:lnTo>
                    <a:pt x="2265400" y="992898"/>
                  </a:lnTo>
                  <a:lnTo>
                    <a:pt x="2303424" y="1030325"/>
                  </a:lnTo>
                  <a:lnTo>
                    <a:pt x="2340851" y="1068349"/>
                  </a:lnTo>
                  <a:lnTo>
                    <a:pt x="2377605" y="1106957"/>
                  </a:lnTo>
                  <a:lnTo>
                    <a:pt x="2413711" y="1146136"/>
                  </a:lnTo>
                  <a:lnTo>
                    <a:pt x="2449157" y="1185900"/>
                  </a:lnTo>
                  <a:lnTo>
                    <a:pt x="2483942" y="1226235"/>
                  </a:lnTo>
                  <a:lnTo>
                    <a:pt x="2518079" y="1267142"/>
                  </a:lnTo>
                  <a:lnTo>
                    <a:pt x="2551557" y="1308620"/>
                  </a:lnTo>
                  <a:lnTo>
                    <a:pt x="2584386" y="1350683"/>
                  </a:lnTo>
                  <a:lnTo>
                    <a:pt x="2616517" y="1393278"/>
                  </a:lnTo>
                  <a:lnTo>
                    <a:pt x="2647924" y="1436344"/>
                  </a:lnTo>
                  <a:lnTo>
                    <a:pt x="2678595" y="1479905"/>
                  </a:lnTo>
                  <a:lnTo>
                    <a:pt x="2708554" y="1523949"/>
                  </a:lnTo>
                  <a:lnTo>
                    <a:pt x="2737777" y="1568488"/>
                  </a:lnTo>
                  <a:lnTo>
                    <a:pt x="2766288" y="1613496"/>
                  </a:lnTo>
                  <a:lnTo>
                    <a:pt x="2794063" y="1659001"/>
                  </a:lnTo>
                  <a:lnTo>
                    <a:pt x="2821114" y="1704975"/>
                  </a:lnTo>
                  <a:lnTo>
                    <a:pt x="2847416" y="1751406"/>
                  </a:lnTo>
                  <a:lnTo>
                    <a:pt x="2872930" y="1798205"/>
                  </a:lnTo>
                  <a:lnTo>
                    <a:pt x="2897657" y="1845398"/>
                  </a:lnTo>
                  <a:lnTo>
                    <a:pt x="2921609" y="1892973"/>
                  </a:lnTo>
                  <a:lnTo>
                    <a:pt x="2944774" y="1940941"/>
                  </a:lnTo>
                  <a:lnTo>
                    <a:pt x="2967164" y="1989289"/>
                  </a:lnTo>
                  <a:lnTo>
                    <a:pt x="2988754" y="2038019"/>
                  </a:lnTo>
                  <a:lnTo>
                    <a:pt x="3009582" y="2087143"/>
                  </a:lnTo>
                  <a:lnTo>
                    <a:pt x="3029585" y="2136597"/>
                  </a:lnTo>
                  <a:lnTo>
                    <a:pt x="3048774" y="2186330"/>
                  </a:lnTo>
                  <a:lnTo>
                    <a:pt x="3067139" y="2236355"/>
                  </a:lnTo>
                  <a:lnTo>
                    <a:pt x="3084677" y="2286647"/>
                  </a:lnTo>
                  <a:lnTo>
                    <a:pt x="3101378" y="2337231"/>
                  </a:lnTo>
                  <a:lnTo>
                    <a:pt x="3117265" y="2388082"/>
                  </a:lnTo>
                  <a:lnTo>
                    <a:pt x="3132315" y="2439225"/>
                  </a:lnTo>
                  <a:lnTo>
                    <a:pt x="3146539" y="2490635"/>
                  </a:lnTo>
                  <a:lnTo>
                    <a:pt x="3159937" y="2542286"/>
                  </a:lnTo>
                  <a:lnTo>
                    <a:pt x="3172460" y="2594102"/>
                  </a:lnTo>
                  <a:lnTo>
                    <a:pt x="3184144" y="2646083"/>
                  </a:lnTo>
                  <a:lnTo>
                    <a:pt x="3194964" y="2698242"/>
                  </a:lnTo>
                  <a:lnTo>
                    <a:pt x="3204921" y="2750566"/>
                  </a:lnTo>
                  <a:lnTo>
                    <a:pt x="3214027" y="2803055"/>
                  </a:lnTo>
                  <a:lnTo>
                    <a:pt x="3222282" y="2855722"/>
                  </a:lnTo>
                  <a:lnTo>
                    <a:pt x="3229673" y="2908566"/>
                  </a:lnTo>
                  <a:lnTo>
                    <a:pt x="3236201" y="2961513"/>
                  </a:lnTo>
                  <a:lnTo>
                    <a:pt x="3241865" y="3014522"/>
                  </a:lnTo>
                  <a:lnTo>
                    <a:pt x="3246653" y="3067583"/>
                  </a:lnTo>
                  <a:lnTo>
                    <a:pt x="3250577" y="3120707"/>
                  </a:lnTo>
                  <a:lnTo>
                    <a:pt x="3253625" y="3173882"/>
                  </a:lnTo>
                  <a:lnTo>
                    <a:pt x="3255797" y="3227120"/>
                  </a:lnTo>
                  <a:lnTo>
                    <a:pt x="3256546" y="3257550"/>
                  </a:lnTo>
                  <a:lnTo>
                    <a:pt x="3256546" y="2620784"/>
                  </a:lnTo>
                  <a:lnTo>
                    <a:pt x="3243529" y="2563469"/>
                  </a:lnTo>
                  <a:lnTo>
                    <a:pt x="3233839" y="2523718"/>
                  </a:lnTo>
                  <a:lnTo>
                    <a:pt x="3223653" y="2484094"/>
                  </a:lnTo>
                  <a:lnTo>
                    <a:pt x="3212985" y="2444597"/>
                  </a:lnTo>
                  <a:lnTo>
                    <a:pt x="3201835" y="2405240"/>
                  </a:lnTo>
                  <a:lnTo>
                    <a:pt x="3190189" y="2366022"/>
                  </a:lnTo>
                  <a:lnTo>
                    <a:pt x="3178073" y="2326944"/>
                  </a:lnTo>
                  <a:lnTo>
                    <a:pt x="3165487" y="2288019"/>
                  </a:lnTo>
                  <a:lnTo>
                    <a:pt x="3152406" y="2249259"/>
                  </a:lnTo>
                  <a:lnTo>
                    <a:pt x="3138868" y="2210651"/>
                  </a:lnTo>
                  <a:lnTo>
                    <a:pt x="3124847" y="2172208"/>
                  </a:lnTo>
                  <a:lnTo>
                    <a:pt x="3110357" y="2133955"/>
                  </a:lnTo>
                  <a:lnTo>
                    <a:pt x="3095396" y="2095881"/>
                  </a:lnTo>
                  <a:lnTo>
                    <a:pt x="3079978" y="2057984"/>
                  </a:lnTo>
                  <a:lnTo>
                    <a:pt x="3064091" y="2020277"/>
                  </a:lnTo>
                  <a:lnTo>
                    <a:pt x="3047746" y="1982787"/>
                  </a:lnTo>
                  <a:lnTo>
                    <a:pt x="3030931" y="1945487"/>
                  </a:lnTo>
                  <a:lnTo>
                    <a:pt x="3013672" y="1908390"/>
                  </a:lnTo>
                  <a:lnTo>
                    <a:pt x="2995942" y="1871510"/>
                  </a:lnTo>
                  <a:lnTo>
                    <a:pt x="2977781" y="1834857"/>
                  </a:lnTo>
                  <a:lnTo>
                    <a:pt x="2959163" y="1798434"/>
                  </a:lnTo>
                  <a:lnTo>
                    <a:pt x="2940100" y="1762239"/>
                  </a:lnTo>
                  <a:lnTo>
                    <a:pt x="2920593" y="1726272"/>
                  </a:lnTo>
                  <a:lnTo>
                    <a:pt x="2900642" y="1690560"/>
                  </a:lnTo>
                  <a:lnTo>
                    <a:pt x="2880271" y="1655089"/>
                  </a:lnTo>
                  <a:lnTo>
                    <a:pt x="2859443" y="1619872"/>
                  </a:lnTo>
                  <a:lnTo>
                    <a:pt x="2838196" y="1584896"/>
                  </a:lnTo>
                  <a:lnTo>
                    <a:pt x="2816529" y="1550212"/>
                  </a:lnTo>
                  <a:lnTo>
                    <a:pt x="2794431" y="1515783"/>
                  </a:lnTo>
                  <a:lnTo>
                    <a:pt x="2771902" y="1481620"/>
                  </a:lnTo>
                  <a:lnTo>
                    <a:pt x="2748965" y="1447749"/>
                  </a:lnTo>
                  <a:lnTo>
                    <a:pt x="2725610" y="1414157"/>
                  </a:lnTo>
                  <a:lnTo>
                    <a:pt x="2701861" y="1380858"/>
                  </a:lnTo>
                  <a:lnTo>
                    <a:pt x="2677680" y="1347838"/>
                  </a:lnTo>
                  <a:lnTo>
                    <a:pt x="2653119" y="1315135"/>
                  </a:lnTo>
                  <a:lnTo>
                    <a:pt x="2628138" y="1282725"/>
                  </a:lnTo>
                  <a:lnTo>
                    <a:pt x="2602776" y="1250632"/>
                  </a:lnTo>
                  <a:lnTo>
                    <a:pt x="2577020" y="1218844"/>
                  </a:lnTo>
                  <a:lnTo>
                    <a:pt x="2550871" y="1187373"/>
                  </a:lnTo>
                  <a:lnTo>
                    <a:pt x="2524341" y="1156246"/>
                  </a:lnTo>
                  <a:lnTo>
                    <a:pt x="2497429" y="1125423"/>
                  </a:lnTo>
                  <a:lnTo>
                    <a:pt x="2470137" y="1094943"/>
                  </a:lnTo>
                  <a:lnTo>
                    <a:pt x="2442476" y="1064806"/>
                  </a:lnTo>
                  <a:lnTo>
                    <a:pt x="2414447" y="1034999"/>
                  </a:lnTo>
                  <a:lnTo>
                    <a:pt x="2386063" y="1005547"/>
                  </a:lnTo>
                  <a:lnTo>
                    <a:pt x="2357310" y="976439"/>
                  </a:lnTo>
                  <a:lnTo>
                    <a:pt x="2328202" y="947686"/>
                  </a:lnTo>
                  <a:lnTo>
                    <a:pt x="2298750" y="919302"/>
                  </a:lnTo>
                  <a:lnTo>
                    <a:pt x="2268944" y="891273"/>
                  </a:lnTo>
                  <a:lnTo>
                    <a:pt x="2238806" y="863612"/>
                  </a:lnTo>
                  <a:lnTo>
                    <a:pt x="2208314" y="836320"/>
                  </a:lnTo>
                  <a:lnTo>
                    <a:pt x="2177504" y="809409"/>
                  </a:lnTo>
                  <a:lnTo>
                    <a:pt x="2146363" y="782878"/>
                  </a:lnTo>
                  <a:lnTo>
                    <a:pt x="2114905" y="756729"/>
                  </a:lnTo>
                  <a:lnTo>
                    <a:pt x="2083117" y="730973"/>
                  </a:lnTo>
                  <a:lnTo>
                    <a:pt x="2051024" y="705612"/>
                  </a:lnTo>
                  <a:lnTo>
                    <a:pt x="2018614" y="680631"/>
                  </a:lnTo>
                  <a:lnTo>
                    <a:pt x="1985899" y="656069"/>
                  </a:lnTo>
                  <a:lnTo>
                    <a:pt x="1952891" y="631888"/>
                  </a:lnTo>
                  <a:lnTo>
                    <a:pt x="1919592" y="608126"/>
                  </a:lnTo>
                  <a:lnTo>
                    <a:pt x="1886000" y="584784"/>
                  </a:lnTo>
                  <a:lnTo>
                    <a:pt x="1852129" y="561848"/>
                  </a:lnTo>
                  <a:lnTo>
                    <a:pt x="1817966" y="539318"/>
                  </a:lnTo>
                  <a:lnTo>
                    <a:pt x="1783537" y="517220"/>
                  </a:lnTo>
                  <a:lnTo>
                    <a:pt x="1748840" y="495554"/>
                  </a:lnTo>
                  <a:lnTo>
                    <a:pt x="1713877" y="474306"/>
                  </a:lnTo>
                  <a:lnTo>
                    <a:pt x="1678660" y="453478"/>
                  </a:lnTo>
                  <a:lnTo>
                    <a:pt x="1643189" y="433108"/>
                  </a:lnTo>
                  <a:lnTo>
                    <a:pt x="1607477" y="413156"/>
                  </a:lnTo>
                  <a:lnTo>
                    <a:pt x="1571510" y="393649"/>
                  </a:lnTo>
                  <a:lnTo>
                    <a:pt x="1535315" y="374586"/>
                  </a:lnTo>
                  <a:lnTo>
                    <a:pt x="1498879" y="355968"/>
                  </a:lnTo>
                  <a:lnTo>
                    <a:pt x="1462227" y="337807"/>
                  </a:lnTo>
                  <a:lnTo>
                    <a:pt x="1425359" y="320078"/>
                  </a:lnTo>
                  <a:lnTo>
                    <a:pt x="1388262" y="302818"/>
                  </a:lnTo>
                  <a:lnTo>
                    <a:pt x="1350962" y="286004"/>
                  </a:lnTo>
                  <a:lnTo>
                    <a:pt x="1313472" y="269659"/>
                  </a:lnTo>
                  <a:lnTo>
                    <a:pt x="1275765" y="253771"/>
                  </a:lnTo>
                  <a:lnTo>
                    <a:pt x="1237869" y="238353"/>
                  </a:lnTo>
                  <a:lnTo>
                    <a:pt x="1199794" y="223393"/>
                  </a:lnTo>
                  <a:lnTo>
                    <a:pt x="1161542" y="208902"/>
                  </a:lnTo>
                  <a:lnTo>
                    <a:pt x="1123099" y="194881"/>
                  </a:lnTo>
                  <a:lnTo>
                    <a:pt x="1084491" y="181330"/>
                  </a:lnTo>
                  <a:lnTo>
                    <a:pt x="1045730" y="168262"/>
                  </a:lnTo>
                  <a:lnTo>
                    <a:pt x="1006805" y="155676"/>
                  </a:lnTo>
                  <a:lnTo>
                    <a:pt x="967727" y="143560"/>
                  </a:lnTo>
                  <a:lnTo>
                    <a:pt x="928509" y="131914"/>
                  </a:lnTo>
                  <a:lnTo>
                    <a:pt x="889152" y="120764"/>
                  </a:lnTo>
                  <a:lnTo>
                    <a:pt x="849655" y="110096"/>
                  </a:lnTo>
                  <a:lnTo>
                    <a:pt x="810031" y="99910"/>
                  </a:lnTo>
                  <a:lnTo>
                    <a:pt x="770280" y="90220"/>
                  </a:lnTo>
                  <a:lnTo>
                    <a:pt x="730427" y="81013"/>
                  </a:lnTo>
                  <a:lnTo>
                    <a:pt x="690448" y="72288"/>
                  </a:lnTo>
                  <a:lnTo>
                    <a:pt x="650379" y="64058"/>
                  </a:lnTo>
                  <a:lnTo>
                    <a:pt x="610196" y="56324"/>
                  </a:lnTo>
                  <a:lnTo>
                    <a:pt x="569937" y="49085"/>
                  </a:lnTo>
                  <a:lnTo>
                    <a:pt x="529590" y="42341"/>
                  </a:lnTo>
                  <a:lnTo>
                    <a:pt x="489153" y="36093"/>
                  </a:lnTo>
                  <a:lnTo>
                    <a:pt x="448652" y="30327"/>
                  </a:lnTo>
                  <a:lnTo>
                    <a:pt x="408076" y="25082"/>
                  </a:lnTo>
                  <a:lnTo>
                    <a:pt x="367449" y="20320"/>
                  </a:lnTo>
                  <a:lnTo>
                    <a:pt x="326758" y="16065"/>
                  </a:lnTo>
                  <a:lnTo>
                    <a:pt x="286016" y="12293"/>
                  </a:lnTo>
                  <a:lnTo>
                    <a:pt x="245237" y="9042"/>
                  </a:lnTo>
                  <a:lnTo>
                    <a:pt x="204419" y="6273"/>
                  </a:lnTo>
                  <a:lnTo>
                    <a:pt x="163576" y="4025"/>
                  </a:lnTo>
                  <a:lnTo>
                    <a:pt x="122694" y="2260"/>
                  </a:lnTo>
                  <a:lnTo>
                    <a:pt x="81813" y="1016"/>
                  </a:lnTo>
                  <a:lnTo>
                    <a:pt x="61785" y="647"/>
                  </a:lnTo>
                  <a:lnTo>
                    <a:pt x="6178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257550"/>
                  </a:lnTo>
                  <a:lnTo>
                    <a:pt x="0" y="3293110"/>
                  </a:lnTo>
                  <a:lnTo>
                    <a:pt x="0" y="3333750"/>
                  </a:lnTo>
                  <a:lnTo>
                    <a:pt x="76200" y="3333750"/>
                  </a:lnTo>
                  <a:lnTo>
                    <a:pt x="3333623" y="3333750"/>
                  </a:lnTo>
                  <a:lnTo>
                    <a:pt x="3333623" y="3333623"/>
                  </a:lnTo>
                  <a:lnTo>
                    <a:pt x="3333750" y="3333750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72430" y="295269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1455" y="190558"/>
                  </a:moveTo>
                  <a:lnTo>
                    <a:pt x="476135" y="230695"/>
                  </a:lnTo>
                  <a:lnTo>
                    <a:pt x="476249" y="237434"/>
                  </a:lnTo>
                  <a:lnTo>
                    <a:pt x="476172" y="244179"/>
                  </a:lnTo>
                  <a:lnTo>
                    <a:pt x="471718" y="284341"/>
                  </a:lnTo>
                  <a:lnTo>
                    <a:pt x="460536" y="323171"/>
                  </a:lnTo>
                  <a:lnTo>
                    <a:pt x="442951" y="359552"/>
                  </a:lnTo>
                  <a:lnTo>
                    <a:pt x="419466" y="392436"/>
                  </a:lnTo>
                  <a:lnTo>
                    <a:pt x="390761" y="420875"/>
                  </a:lnTo>
                  <a:lnTo>
                    <a:pt x="357660" y="444052"/>
                  </a:lnTo>
                  <a:lnTo>
                    <a:pt x="321117" y="461298"/>
                  </a:lnTo>
                  <a:lnTo>
                    <a:pt x="282183" y="472116"/>
                  </a:lnTo>
                  <a:lnTo>
                    <a:pt x="241982" y="476197"/>
                  </a:lnTo>
                  <a:lnTo>
                    <a:pt x="235242" y="476210"/>
                  </a:lnTo>
                  <a:lnTo>
                    <a:pt x="228499" y="476033"/>
                  </a:lnTo>
                  <a:lnTo>
                    <a:pt x="188408" y="470980"/>
                  </a:lnTo>
                  <a:lnTo>
                    <a:pt x="149748" y="459221"/>
                  </a:lnTo>
                  <a:lnTo>
                    <a:pt x="113634" y="441094"/>
                  </a:lnTo>
                  <a:lnTo>
                    <a:pt x="81104" y="417122"/>
                  </a:lnTo>
                  <a:lnTo>
                    <a:pt x="53096" y="387996"/>
                  </a:lnTo>
                  <a:lnTo>
                    <a:pt x="30416" y="354553"/>
                  </a:lnTo>
                  <a:lnTo>
                    <a:pt x="13717" y="317756"/>
                  </a:lnTo>
                  <a:lnTo>
                    <a:pt x="3480" y="278666"/>
                  </a:lnTo>
                  <a:lnTo>
                    <a:pt x="0" y="238408"/>
                  </a:lnTo>
                  <a:lnTo>
                    <a:pt x="86" y="231669"/>
                  </a:lnTo>
                  <a:lnTo>
                    <a:pt x="4603" y="191508"/>
                  </a:lnTo>
                  <a:lnTo>
                    <a:pt x="15841" y="152700"/>
                  </a:lnTo>
                  <a:lnTo>
                    <a:pt x="33484" y="116341"/>
                  </a:lnTo>
                  <a:lnTo>
                    <a:pt x="57015" y="83497"/>
                  </a:lnTo>
                  <a:lnTo>
                    <a:pt x="85768" y="55097"/>
                  </a:lnTo>
                  <a:lnTo>
                    <a:pt x="118900" y="31974"/>
                  </a:lnTo>
                  <a:lnTo>
                    <a:pt x="155474" y="14781"/>
                  </a:lnTo>
                  <a:lnTo>
                    <a:pt x="194418" y="4023"/>
                  </a:lnTo>
                  <a:lnTo>
                    <a:pt x="234631" y="3"/>
                  </a:lnTo>
                  <a:lnTo>
                    <a:pt x="241371" y="0"/>
                  </a:lnTo>
                  <a:lnTo>
                    <a:pt x="248108" y="187"/>
                  </a:lnTo>
                  <a:lnTo>
                    <a:pt x="288197" y="5302"/>
                  </a:lnTo>
                  <a:lnTo>
                    <a:pt x="326834" y="17118"/>
                  </a:lnTo>
                  <a:lnTo>
                    <a:pt x="357131" y="31848"/>
                  </a:lnTo>
                </a:path>
                <a:path w="476250" h="476250">
                  <a:moveTo>
                    <a:pt x="166631" y="214371"/>
                  </a:moveTo>
                  <a:lnTo>
                    <a:pt x="238069" y="285808"/>
                  </a:lnTo>
                  <a:lnTo>
                    <a:pt x="476194" y="47683"/>
                  </a:lnTo>
                </a:path>
              </a:pathLst>
            </a:custGeom>
            <a:ln w="47625">
              <a:solidFill>
                <a:srgbClr val="86EF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090568" y="3540724"/>
            <a:ext cx="1433830" cy="102933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02870" marR="67310" indent="-27940">
              <a:lnSpc>
                <a:spcPts val="2700"/>
              </a:lnSpc>
              <a:spcBef>
                <a:spcPts val="409"/>
              </a:spcBef>
            </a:pPr>
            <a:r>
              <a:rPr dirty="0" sz="2450" spc="-105" b="1">
                <a:solidFill>
                  <a:srgbClr val="86EFAB"/>
                </a:solidFill>
                <a:latin typeface="Arial"/>
                <a:cs typeface="Arial"/>
              </a:rPr>
              <a:t>QUALITY </a:t>
            </a:r>
            <a:r>
              <a:rPr dirty="0" sz="2450" spc="-140" b="1">
                <a:solidFill>
                  <a:srgbClr val="86EFAB"/>
                </a:solidFill>
                <a:latin typeface="Arial"/>
                <a:cs typeface="Arial"/>
              </a:rPr>
              <a:t>ALWAYS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650" spc="-50">
                <a:solidFill>
                  <a:srgbClr val="86EFAB"/>
                </a:solidFill>
                <a:latin typeface="Microsoft Sans Serif"/>
                <a:cs typeface="Microsoft Sans Serif"/>
              </a:rPr>
              <a:t>Right</a:t>
            </a:r>
            <a:r>
              <a:rPr dirty="0" sz="1650" spc="-6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86EFAB"/>
                </a:solidFill>
                <a:latin typeface="Microsoft Sans Serif"/>
                <a:cs typeface="Microsoft Sans Serif"/>
              </a:rPr>
              <a:t>First</a:t>
            </a:r>
            <a:r>
              <a:rPr dirty="0" sz="1650" spc="-65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86EFAB"/>
                </a:solidFill>
                <a:latin typeface="Microsoft Sans Serif"/>
                <a:cs typeface="Microsoft Sans Serif"/>
              </a:rPr>
              <a:t>Time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619375" y="5600699"/>
            <a:ext cx="3333750" cy="3333750"/>
            <a:chOff x="2619375" y="5600699"/>
            <a:chExt cx="3333750" cy="3333750"/>
          </a:xfrm>
        </p:grpSpPr>
        <p:sp>
          <p:nvSpPr>
            <p:cNvPr id="14" name="object 14" descr=""/>
            <p:cNvSpPr/>
            <p:nvPr/>
          </p:nvSpPr>
          <p:spPr>
            <a:xfrm>
              <a:off x="2657688" y="5638799"/>
              <a:ext cx="3257550" cy="3257550"/>
            </a:xfrm>
            <a:custGeom>
              <a:avLst/>
              <a:gdLst/>
              <a:ahLst/>
              <a:cxnLst/>
              <a:rect l="l" t="t" r="r" b="b"/>
              <a:pathLst>
                <a:path w="3257550" h="3257550">
                  <a:moveTo>
                    <a:pt x="3257336" y="3257336"/>
                  </a:moveTo>
                  <a:lnTo>
                    <a:pt x="3211363" y="3256558"/>
                  </a:lnTo>
                  <a:lnTo>
                    <a:pt x="3170981" y="3255319"/>
                  </a:lnTo>
                  <a:lnTo>
                    <a:pt x="3130612" y="3253584"/>
                  </a:lnTo>
                  <a:lnTo>
                    <a:pt x="3090268" y="3251354"/>
                  </a:lnTo>
                  <a:lnTo>
                    <a:pt x="3049959" y="3248629"/>
                  </a:lnTo>
                  <a:lnTo>
                    <a:pt x="3009688" y="3245410"/>
                  </a:lnTo>
                  <a:lnTo>
                    <a:pt x="2969453" y="3241696"/>
                  </a:lnTo>
                  <a:lnTo>
                    <a:pt x="2929266" y="3237489"/>
                  </a:lnTo>
                  <a:lnTo>
                    <a:pt x="2889140" y="3232790"/>
                  </a:lnTo>
                  <a:lnTo>
                    <a:pt x="2849074" y="3227598"/>
                  </a:lnTo>
                  <a:lnTo>
                    <a:pt x="2809070" y="3221915"/>
                  </a:lnTo>
                  <a:lnTo>
                    <a:pt x="2769138" y="3215741"/>
                  </a:lnTo>
                  <a:lnTo>
                    <a:pt x="2729291" y="3209078"/>
                  </a:lnTo>
                  <a:lnTo>
                    <a:pt x="2689528" y="3201927"/>
                  </a:lnTo>
                  <a:lnTo>
                    <a:pt x="2649851" y="3194287"/>
                  </a:lnTo>
                  <a:lnTo>
                    <a:pt x="2610270" y="3186161"/>
                  </a:lnTo>
                  <a:lnTo>
                    <a:pt x="2570798" y="3177551"/>
                  </a:lnTo>
                  <a:lnTo>
                    <a:pt x="2531434" y="3168458"/>
                  </a:lnTo>
                  <a:lnTo>
                    <a:pt x="2492179" y="3158881"/>
                  </a:lnTo>
                  <a:lnTo>
                    <a:pt x="2453045" y="3148823"/>
                  </a:lnTo>
                  <a:lnTo>
                    <a:pt x="2414043" y="3138287"/>
                  </a:lnTo>
                  <a:lnTo>
                    <a:pt x="2375173" y="3127273"/>
                  </a:lnTo>
                  <a:lnTo>
                    <a:pt x="2336435" y="3115781"/>
                  </a:lnTo>
                  <a:lnTo>
                    <a:pt x="2297841" y="3103815"/>
                  </a:lnTo>
                  <a:lnTo>
                    <a:pt x="2259403" y="3091378"/>
                  </a:lnTo>
                  <a:lnTo>
                    <a:pt x="2221120" y="3078469"/>
                  </a:lnTo>
                  <a:lnTo>
                    <a:pt x="2182993" y="3065090"/>
                  </a:lnTo>
                  <a:lnTo>
                    <a:pt x="2145033" y="3051245"/>
                  </a:lnTo>
                  <a:lnTo>
                    <a:pt x="2107251" y="3036936"/>
                  </a:lnTo>
                  <a:lnTo>
                    <a:pt x="2069648" y="3022165"/>
                  </a:lnTo>
                  <a:lnTo>
                    <a:pt x="2032224" y="3006931"/>
                  </a:lnTo>
                  <a:lnTo>
                    <a:pt x="1994989" y="2991240"/>
                  </a:lnTo>
                  <a:lnTo>
                    <a:pt x="1957955" y="2975095"/>
                  </a:lnTo>
                  <a:lnTo>
                    <a:pt x="1921122" y="2958497"/>
                  </a:lnTo>
                  <a:lnTo>
                    <a:pt x="1884489" y="2941445"/>
                  </a:lnTo>
                  <a:lnTo>
                    <a:pt x="1848069" y="2923946"/>
                  </a:lnTo>
                  <a:lnTo>
                    <a:pt x="1811872" y="2906003"/>
                  </a:lnTo>
                  <a:lnTo>
                    <a:pt x="1775898" y="2887618"/>
                  </a:lnTo>
                  <a:lnTo>
                    <a:pt x="1740146" y="2868789"/>
                  </a:lnTo>
                  <a:lnTo>
                    <a:pt x="1704629" y="2849524"/>
                  </a:lnTo>
                  <a:lnTo>
                    <a:pt x="1669355" y="2829826"/>
                  </a:lnTo>
                  <a:lnTo>
                    <a:pt x="1634327" y="2809698"/>
                  </a:lnTo>
                  <a:lnTo>
                    <a:pt x="1599542" y="2789138"/>
                  </a:lnTo>
                  <a:lnTo>
                    <a:pt x="1565013" y="2768153"/>
                  </a:lnTo>
                  <a:lnTo>
                    <a:pt x="1530748" y="2746749"/>
                  </a:lnTo>
                  <a:lnTo>
                    <a:pt x="1496749" y="2724925"/>
                  </a:lnTo>
                  <a:lnTo>
                    <a:pt x="1463016" y="2702683"/>
                  </a:lnTo>
                  <a:lnTo>
                    <a:pt x="1429557" y="2680029"/>
                  </a:lnTo>
                  <a:lnTo>
                    <a:pt x="1396385" y="2656970"/>
                  </a:lnTo>
                  <a:lnTo>
                    <a:pt x="1363497" y="2633505"/>
                  </a:lnTo>
                  <a:lnTo>
                    <a:pt x="1330895" y="2609635"/>
                  </a:lnTo>
                  <a:lnTo>
                    <a:pt x="1298589" y="2585366"/>
                  </a:lnTo>
                  <a:lnTo>
                    <a:pt x="1266588" y="2560707"/>
                  </a:lnTo>
                  <a:lnTo>
                    <a:pt x="1234892" y="2535656"/>
                  </a:lnTo>
                  <a:lnTo>
                    <a:pt x="1203501" y="2510215"/>
                  </a:lnTo>
                  <a:lnTo>
                    <a:pt x="1172424" y="2484391"/>
                  </a:lnTo>
                  <a:lnTo>
                    <a:pt x="1141671" y="2458191"/>
                  </a:lnTo>
                  <a:lnTo>
                    <a:pt x="1111242" y="2431615"/>
                  </a:lnTo>
                  <a:lnTo>
                    <a:pt x="1081137" y="2404664"/>
                  </a:lnTo>
                  <a:lnTo>
                    <a:pt x="1051365" y="2377345"/>
                  </a:lnTo>
                  <a:lnTo>
                    <a:pt x="1021935" y="2349668"/>
                  </a:lnTo>
                  <a:lnTo>
                    <a:pt x="992846" y="2321631"/>
                  </a:lnTo>
                  <a:lnTo>
                    <a:pt x="964100" y="2293235"/>
                  </a:lnTo>
                  <a:lnTo>
                    <a:pt x="935704" y="2264489"/>
                  </a:lnTo>
                  <a:lnTo>
                    <a:pt x="907668" y="2235400"/>
                  </a:lnTo>
                  <a:lnTo>
                    <a:pt x="879990" y="2205970"/>
                  </a:lnTo>
                  <a:lnTo>
                    <a:pt x="852672" y="2176198"/>
                  </a:lnTo>
                  <a:lnTo>
                    <a:pt x="825721" y="2146093"/>
                  </a:lnTo>
                  <a:lnTo>
                    <a:pt x="799145" y="2115664"/>
                  </a:lnTo>
                  <a:lnTo>
                    <a:pt x="772945" y="2084912"/>
                  </a:lnTo>
                  <a:lnTo>
                    <a:pt x="747121" y="2053835"/>
                  </a:lnTo>
                  <a:lnTo>
                    <a:pt x="721679" y="2022444"/>
                  </a:lnTo>
                  <a:lnTo>
                    <a:pt x="696629" y="1990747"/>
                  </a:lnTo>
                  <a:lnTo>
                    <a:pt x="671969" y="1958746"/>
                  </a:lnTo>
                  <a:lnTo>
                    <a:pt x="647700" y="1926439"/>
                  </a:lnTo>
                  <a:lnTo>
                    <a:pt x="623830" y="1893837"/>
                  </a:lnTo>
                  <a:lnTo>
                    <a:pt x="600364" y="1860950"/>
                  </a:lnTo>
                  <a:lnTo>
                    <a:pt x="577305" y="1827777"/>
                  </a:lnTo>
                  <a:lnTo>
                    <a:pt x="554651" y="1794319"/>
                  </a:lnTo>
                  <a:lnTo>
                    <a:pt x="532409" y="1760585"/>
                  </a:lnTo>
                  <a:lnTo>
                    <a:pt x="510586" y="1726586"/>
                  </a:lnTo>
                  <a:lnTo>
                    <a:pt x="489182" y="1692322"/>
                  </a:lnTo>
                  <a:lnTo>
                    <a:pt x="468197" y="1657792"/>
                  </a:lnTo>
                  <a:lnTo>
                    <a:pt x="447636" y="1623008"/>
                  </a:lnTo>
                  <a:lnTo>
                    <a:pt x="427508" y="1587980"/>
                  </a:lnTo>
                  <a:lnTo>
                    <a:pt x="407811" y="1552707"/>
                  </a:lnTo>
                  <a:lnTo>
                    <a:pt x="388545" y="1517189"/>
                  </a:lnTo>
                  <a:lnTo>
                    <a:pt x="369717" y="1481438"/>
                  </a:lnTo>
                  <a:lnTo>
                    <a:pt x="351331" y="1445464"/>
                  </a:lnTo>
                  <a:lnTo>
                    <a:pt x="333388" y="1409266"/>
                  </a:lnTo>
                  <a:lnTo>
                    <a:pt x="315889" y="1372846"/>
                  </a:lnTo>
                  <a:lnTo>
                    <a:pt x="298837" y="1336214"/>
                  </a:lnTo>
                  <a:lnTo>
                    <a:pt x="282239" y="1299381"/>
                  </a:lnTo>
                  <a:lnTo>
                    <a:pt x="266094" y="1262346"/>
                  </a:lnTo>
                  <a:lnTo>
                    <a:pt x="250403" y="1225111"/>
                  </a:lnTo>
                  <a:lnTo>
                    <a:pt x="235169" y="1187686"/>
                  </a:lnTo>
                  <a:lnTo>
                    <a:pt x="220398" y="1150083"/>
                  </a:lnTo>
                  <a:lnTo>
                    <a:pt x="206090" y="1112302"/>
                  </a:lnTo>
                  <a:lnTo>
                    <a:pt x="192245" y="1074341"/>
                  </a:lnTo>
                  <a:lnTo>
                    <a:pt x="178866" y="1036214"/>
                  </a:lnTo>
                  <a:lnTo>
                    <a:pt x="165958" y="997932"/>
                  </a:lnTo>
                  <a:lnTo>
                    <a:pt x="153521" y="959494"/>
                  </a:lnTo>
                  <a:lnTo>
                    <a:pt x="141554" y="920901"/>
                  </a:lnTo>
                  <a:lnTo>
                    <a:pt x="130062" y="882163"/>
                  </a:lnTo>
                  <a:lnTo>
                    <a:pt x="119048" y="843293"/>
                  </a:lnTo>
                  <a:lnTo>
                    <a:pt x="108512" y="804290"/>
                  </a:lnTo>
                  <a:lnTo>
                    <a:pt x="98454" y="765156"/>
                  </a:lnTo>
                  <a:lnTo>
                    <a:pt x="88877" y="725901"/>
                  </a:lnTo>
                  <a:lnTo>
                    <a:pt x="79783" y="686537"/>
                  </a:lnTo>
                  <a:lnTo>
                    <a:pt x="71174" y="647065"/>
                  </a:lnTo>
                  <a:lnTo>
                    <a:pt x="63048" y="607484"/>
                  </a:lnTo>
                  <a:lnTo>
                    <a:pt x="55408" y="567807"/>
                  </a:lnTo>
                  <a:lnTo>
                    <a:pt x="48257" y="528044"/>
                  </a:lnTo>
                  <a:lnTo>
                    <a:pt x="41595" y="488197"/>
                  </a:lnTo>
                  <a:lnTo>
                    <a:pt x="35421" y="448266"/>
                  </a:lnTo>
                  <a:lnTo>
                    <a:pt x="29737" y="408261"/>
                  </a:lnTo>
                  <a:lnTo>
                    <a:pt x="24546" y="368196"/>
                  </a:lnTo>
                  <a:lnTo>
                    <a:pt x="19847" y="328070"/>
                  </a:lnTo>
                  <a:lnTo>
                    <a:pt x="15640" y="287883"/>
                  </a:lnTo>
                  <a:lnTo>
                    <a:pt x="11926" y="247648"/>
                  </a:lnTo>
                  <a:lnTo>
                    <a:pt x="8707" y="207376"/>
                  </a:lnTo>
                  <a:lnTo>
                    <a:pt x="5982" y="167068"/>
                  </a:lnTo>
                  <a:lnTo>
                    <a:pt x="3752" y="126723"/>
                  </a:lnTo>
                  <a:lnTo>
                    <a:pt x="2017" y="86354"/>
                  </a:lnTo>
                  <a:lnTo>
                    <a:pt x="777" y="45973"/>
                  </a:lnTo>
                  <a:lnTo>
                    <a:pt x="0" y="0"/>
                  </a:lnTo>
                  <a:lnTo>
                    <a:pt x="3257336" y="0"/>
                  </a:lnTo>
                  <a:lnTo>
                    <a:pt x="3257336" y="3257336"/>
                  </a:lnTo>
                  <a:close/>
                </a:path>
              </a:pathLst>
            </a:custGeom>
            <a:solidFill>
              <a:srgbClr val="F9731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19375" y="5600699"/>
              <a:ext cx="3333750" cy="3333750"/>
            </a:xfrm>
            <a:custGeom>
              <a:avLst/>
              <a:gdLst/>
              <a:ahLst/>
              <a:cxnLst/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3257550" y="0"/>
                  </a:lnTo>
                  <a:lnTo>
                    <a:pt x="3257550" y="76200"/>
                  </a:lnTo>
                  <a:lnTo>
                    <a:pt x="3257550" y="3256559"/>
                  </a:lnTo>
                  <a:lnTo>
                    <a:pt x="3173869" y="3253638"/>
                  </a:lnTo>
                  <a:lnTo>
                    <a:pt x="3120694" y="3250590"/>
                  </a:lnTo>
                  <a:lnTo>
                    <a:pt x="3067570" y="3246666"/>
                  </a:lnTo>
                  <a:lnTo>
                    <a:pt x="3014510" y="3241878"/>
                  </a:lnTo>
                  <a:lnTo>
                    <a:pt x="2961500" y="3236214"/>
                  </a:lnTo>
                  <a:lnTo>
                    <a:pt x="2908554" y="3229686"/>
                  </a:lnTo>
                  <a:lnTo>
                    <a:pt x="2855709" y="3222294"/>
                  </a:lnTo>
                  <a:lnTo>
                    <a:pt x="2803042" y="3214039"/>
                  </a:lnTo>
                  <a:lnTo>
                    <a:pt x="2750553" y="3204934"/>
                  </a:lnTo>
                  <a:lnTo>
                    <a:pt x="2698229" y="3194977"/>
                  </a:lnTo>
                  <a:lnTo>
                    <a:pt x="2646070" y="3184156"/>
                  </a:lnTo>
                  <a:lnTo>
                    <a:pt x="2594089" y="3172472"/>
                  </a:lnTo>
                  <a:lnTo>
                    <a:pt x="2542273" y="3159950"/>
                  </a:lnTo>
                  <a:lnTo>
                    <a:pt x="2490622" y="3146552"/>
                  </a:lnTo>
                  <a:lnTo>
                    <a:pt x="2439212" y="3132328"/>
                  </a:lnTo>
                  <a:lnTo>
                    <a:pt x="2388070" y="3117278"/>
                  </a:lnTo>
                  <a:lnTo>
                    <a:pt x="2337219" y="3101390"/>
                  </a:lnTo>
                  <a:lnTo>
                    <a:pt x="2286635" y="3084690"/>
                  </a:lnTo>
                  <a:lnTo>
                    <a:pt x="2236343" y="3067151"/>
                  </a:lnTo>
                  <a:lnTo>
                    <a:pt x="2186317" y="3048787"/>
                  </a:lnTo>
                  <a:lnTo>
                    <a:pt x="2136584" y="3029597"/>
                  </a:lnTo>
                  <a:lnTo>
                    <a:pt x="2087130" y="3009595"/>
                  </a:lnTo>
                  <a:lnTo>
                    <a:pt x="2038007" y="2988767"/>
                  </a:lnTo>
                  <a:lnTo>
                    <a:pt x="1989277" y="2967177"/>
                  </a:lnTo>
                  <a:lnTo>
                    <a:pt x="1940928" y="2944787"/>
                  </a:lnTo>
                  <a:lnTo>
                    <a:pt x="1892960" y="2921622"/>
                  </a:lnTo>
                  <a:lnTo>
                    <a:pt x="1845386" y="2897670"/>
                  </a:lnTo>
                  <a:lnTo>
                    <a:pt x="1798193" y="2872943"/>
                  </a:lnTo>
                  <a:lnTo>
                    <a:pt x="1751393" y="2847429"/>
                  </a:lnTo>
                  <a:lnTo>
                    <a:pt x="1704962" y="2821127"/>
                  </a:lnTo>
                  <a:lnTo>
                    <a:pt x="1658988" y="2794076"/>
                  </a:lnTo>
                  <a:lnTo>
                    <a:pt x="1613484" y="2766301"/>
                  </a:lnTo>
                  <a:lnTo>
                    <a:pt x="1568475" y="2737789"/>
                  </a:lnTo>
                  <a:lnTo>
                    <a:pt x="1523936" y="2708567"/>
                  </a:lnTo>
                  <a:lnTo>
                    <a:pt x="1479892" y="2678607"/>
                  </a:lnTo>
                  <a:lnTo>
                    <a:pt x="1436331" y="2647937"/>
                  </a:lnTo>
                  <a:lnTo>
                    <a:pt x="1393266" y="2616530"/>
                  </a:lnTo>
                  <a:lnTo>
                    <a:pt x="1350670" y="2584399"/>
                  </a:lnTo>
                  <a:lnTo>
                    <a:pt x="1308608" y="2551569"/>
                  </a:lnTo>
                  <a:lnTo>
                    <a:pt x="1267129" y="2518092"/>
                  </a:lnTo>
                  <a:lnTo>
                    <a:pt x="1226223" y="2483955"/>
                  </a:lnTo>
                  <a:lnTo>
                    <a:pt x="1185887" y="2449169"/>
                  </a:lnTo>
                  <a:lnTo>
                    <a:pt x="1146124" y="2413724"/>
                  </a:lnTo>
                  <a:lnTo>
                    <a:pt x="1106944" y="2377617"/>
                  </a:lnTo>
                  <a:lnTo>
                    <a:pt x="1068336" y="2340864"/>
                  </a:lnTo>
                  <a:lnTo>
                    <a:pt x="1030312" y="2303437"/>
                  </a:lnTo>
                  <a:lnTo>
                    <a:pt x="992898" y="2265413"/>
                  </a:lnTo>
                  <a:lnTo>
                    <a:pt x="956132" y="2226805"/>
                  </a:lnTo>
                  <a:lnTo>
                    <a:pt x="920026" y="2187625"/>
                  </a:lnTo>
                  <a:lnTo>
                    <a:pt x="884580" y="2147862"/>
                  </a:lnTo>
                  <a:lnTo>
                    <a:pt x="849795" y="2107527"/>
                  </a:lnTo>
                  <a:lnTo>
                    <a:pt x="815657" y="2066620"/>
                  </a:lnTo>
                  <a:lnTo>
                    <a:pt x="782180" y="2025142"/>
                  </a:lnTo>
                  <a:lnTo>
                    <a:pt x="749350" y="1983079"/>
                  </a:lnTo>
                  <a:lnTo>
                    <a:pt x="717219" y="1940483"/>
                  </a:lnTo>
                  <a:lnTo>
                    <a:pt x="685812" y="1897418"/>
                  </a:lnTo>
                  <a:lnTo>
                    <a:pt x="655142" y="1853857"/>
                  </a:lnTo>
                  <a:lnTo>
                    <a:pt x="625182" y="1809813"/>
                  </a:lnTo>
                  <a:lnTo>
                    <a:pt x="595960" y="1765274"/>
                  </a:lnTo>
                  <a:lnTo>
                    <a:pt x="567448" y="1720265"/>
                  </a:lnTo>
                  <a:lnTo>
                    <a:pt x="539673" y="1674761"/>
                  </a:lnTo>
                  <a:lnTo>
                    <a:pt x="512622" y="1628775"/>
                  </a:lnTo>
                  <a:lnTo>
                    <a:pt x="486321" y="1582356"/>
                  </a:lnTo>
                  <a:lnTo>
                    <a:pt x="460806" y="1535557"/>
                  </a:lnTo>
                  <a:lnTo>
                    <a:pt x="436079" y="1488363"/>
                  </a:lnTo>
                  <a:lnTo>
                    <a:pt x="412127" y="1440789"/>
                  </a:lnTo>
                  <a:lnTo>
                    <a:pt x="388962" y="1392821"/>
                  </a:lnTo>
                  <a:lnTo>
                    <a:pt x="366572" y="1344472"/>
                  </a:lnTo>
                  <a:lnTo>
                    <a:pt x="344982" y="1295742"/>
                  </a:lnTo>
                  <a:lnTo>
                    <a:pt x="324154" y="1246619"/>
                  </a:lnTo>
                  <a:lnTo>
                    <a:pt x="304152" y="1197165"/>
                  </a:lnTo>
                  <a:lnTo>
                    <a:pt x="284962" y="1147432"/>
                  </a:lnTo>
                  <a:lnTo>
                    <a:pt x="266598" y="1097407"/>
                  </a:lnTo>
                  <a:lnTo>
                    <a:pt x="249059" y="1047115"/>
                  </a:lnTo>
                  <a:lnTo>
                    <a:pt x="232359" y="996543"/>
                  </a:lnTo>
                  <a:lnTo>
                    <a:pt x="216471" y="945680"/>
                  </a:lnTo>
                  <a:lnTo>
                    <a:pt x="201422" y="894537"/>
                  </a:lnTo>
                  <a:lnTo>
                    <a:pt x="187198" y="843127"/>
                  </a:lnTo>
                  <a:lnTo>
                    <a:pt x="173799" y="791476"/>
                  </a:lnTo>
                  <a:lnTo>
                    <a:pt x="161277" y="739660"/>
                  </a:lnTo>
                  <a:lnTo>
                    <a:pt x="149593" y="687679"/>
                  </a:lnTo>
                  <a:lnTo>
                    <a:pt x="138785" y="635520"/>
                  </a:lnTo>
                  <a:lnTo>
                    <a:pt x="128816" y="583196"/>
                  </a:lnTo>
                  <a:lnTo>
                    <a:pt x="119710" y="530707"/>
                  </a:lnTo>
                  <a:lnTo>
                    <a:pt x="111455" y="478040"/>
                  </a:lnTo>
                  <a:lnTo>
                    <a:pt x="104063" y="425208"/>
                  </a:lnTo>
                  <a:lnTo>
                    <a:pt x="97536" y="372249"/>
                  </a:lnTo>
                  <a:lnTo>
                    <a:pt x="91871" y="319239"/>
                  </a:lnTo>
                  <a:lnTo>
                    <a:pt x="87083" y="266179"/>
                  </a:lnTo>
                  <a:lnTo>
                    <a:pt x="83159" y="213055"/>
                  </a:lnTo>
                  <a:lnTo>
                    <a:pt x="80111" y="159880"/>
                  </a:lnTo>
                  <a:lnTo>
                    <a:pt x="77939" y="106641"/>
                  </a:lnTo>
                  <a:lnTo>
                    <a:pt x="77190" y="76200"/>
                  </a:lnTo>
                  <a:lnTo>
                    <a:pt x="3257550" y="76200"/>
                  </a:lnTo>
                  <a:lnTo>
                    <a:pt x="3257550" y="0"/>
                  </a:lnTo>
                  <a:lnTo>
                    <a:pt x="114" y="0"/>
                  </a:lnTo>
                  <a:lnTo>
                    <a:pt x="114" y="19392"/>
                  </a:lnTo>
                  <a:lnTo>
                    <a:pt x="114" y="40640"/>
                  </a:lnTo>
                  <a:lnTo>
                    <a:pt x="241" y="40919"/>
                  </a:lnTo>
                  <a:lnTo>
                    <a:pt x="571" y="58648"/>
                  </a:lnTo>
                  <a:lnTo>
                    <a:pt x="571" y="76200"/>
                  </a:lnTo>
                  <a:lnTo>
                    <a:pt x="889" y="76200"/>
                  </a:lnTo>
                  <a:lnTo>
                    <a:pt x="2247" y="122707"/>
                  </a:lnTo>
                  <a:lnTo>
                    <a:pt x="4013" y="163588"/>
                  </a:lnTo>
                  <a:lnTo>
                    <a:pt x="6273" y="204431"/>
                  </a:lnTo>
                  <a:lnTo>
                    <a:pt x="9029" y="245249"/>
                  </a:lnTo>
                  <a:lnTo>
                    <a:pt x="12280" y="286029"/>
                  </a:lnTo>
                  <a:lnTo>
                    <a:pt x="16052" y="326771"/>
                  </a:lnTo>
                  <a:lnTo>
                    <a:pt x="20307" y="367461"/>
                  </a:lnTo>
                  <a:lnTo>
                    <a:pt x="25069" y="408089"/>
                  </a:lnTo>
                  <a:lnTo>
                    <a:pt x="30327" y="448665"/>
                  </a:lnTo>
                  <a:lnTo>
                    <a:pt x="36080" y="489165"/>
                  </a:lnTo>
                  <a:lnTo>
                    <a:pt x="42329" y="529602"/>
                  </a:lnTo>
                  <a:lnTo>
                    <a:pt x="49072" y="569950"/>
                  </a:lnTo>
                  <a:lnTo>
                    <a:pt x="56311" y="610209"/>
                  </a:lnTo>
                  <a:lnTo>
                    <a:pt x="64046" y="650392"/>
                  </a:lnTo>
                  <a:lnTo>
                    <a:pt x="72275" y="690460"/>
                  </a:lnTo>
                  <a:lnTo>
                    <a:pt x="81000" y="730440"/>
                  </a:lnTo>
                  <a:lnTo>
                    <a:pt x="90208" y="770293"/>
                  </a:lnTo>
                  <a:lnTo>
                    <a:pt x="99898" y="810044"/>
                  </a:lnTo>
                  <a:lnTo>
                    <a:pt x="110083" y="849668"/>
                  </a:lnTo>
                  <a:lnTo>
                    <a:pt x="120751" y="889165"/>
                  </a:lnTo>
                  <a:lnTo>
                    <a:pt x="131902" y="928522"/>
                  </a:lnTo>
                  <a:lnTo>
                    <a:pt x="143548" y="967740"/>
                  </a:lnTo>
                  <a:lnTo>
                    <a:pt x="155663" y="1006817"/>
                  </a:lnTo>
                  <a:lnTo>
                    <a:pt x="168249" y="1045743"/>
                  </a:lnTo>
                  <a:lnTo>
                    <a:pt x="181317" y="1084503"/>
                  </a:lnTo>
                  <a:lnTo>
                    <a:pt x="194868" y="1123111"/>
                  </a:lnTo>
                  <a:lnTo>
                    <a:pt x="208889" y="1161554"/>
                  </a:lnTo>
                  <a:lnTo>
                    <a:pt x="223380" y="1199807"/>
                  </a:lnTo>
                  <a:lnTo>
                    <a:pt x="238340" y="1237881"/>
                  </a:lnTo>
                  <a:lnTo>
                    <a:pt x="253758" y="1275778"/>
                  </a:lnTo>
                  <a:lnTo>
                    <a:pt x="269646" y="1313484"/>
                  </a:lnTo>
                  <a:lnTo>
                    <a:pt x="285991" y="1350975"/>
                  </a:lnTo>
                  <a:lnTo>
                    <a:pt x="302806" y="1388275"/>
                  </a:lnTo>
                  <a:lnTo>
                    <a:pt x="320065" y="1425371"/>
                  </a:lnTo>
                  <a:lnTo>
                    <a:pt x="337794" y="1462239"/>
                  </a:lnTo>
                  <a:lnTo>
                    <a:pt x="355955" y="1498892"/>
                  </a:lnTo>
                  <a:lnTo>
                    <a:pt x="374573" y="1535328"/>
                  </a:lnTo>
                  <a:lnTo>
                    <a:pt x="393636" y="1571523"/>
                  </a:lnTo>
                  <a:lnTo>
                    <a:pt x="413143" y="1607489"/>
                  </a:lnTo>
                  <a:lnTo>
                    <a:pt x="433095" y="1643202"/>
                  </a:lnTo>
                  <a:lnTo>
                    <a:pt x="453466" y="1678673"/>
                  </a:lnTo>
                  <a:lnTo>
                    <a:pt x="474294" y="1713890"/>
                  </a:lnTo>
                  <a:lnTo>
                    <a:pt x="495541" y="1748853"/>
                  </a:lnTo>
                  <a:lnTo>
                    <a:pt x="517207" y="1783549"/>
                  </a:lnTo>
                  <a:lnTo>
                    <a:pt x="539305" y="1817979"/>
                  </a:lnTo>
                  <a:lnTo>
                    <a:pt x="561835" y="1852142"/>
                  </a:lnTo>
                  <a:lnTo>
                    <a:pt x="584771" y="1886013"/>
                  </a:lnTo>
                  <a:lnTo>
                    <a:pt x="608114" y="1919605"/>
                  </a:lnTo>
                  <a:lnTo>
                    <a:pt x="631875" y="1952904"/>
                  </a:lnTo>
                  <a:lnTo>
                    <a:pt x="656056" y="1985924"/>
                  </a:lnTo>
                  <a:lnTo>
                    <a:pt x="680618" y="2018626"/>
                  </a:lnTo>
                  <a:lnTo>
                    <a:pt x="705599" y="2051037"/>
                  </a:lnTo>
                  <a:lnTo>
                    <a:pt x="730961" y="2083130"/>
                  </a:lnTo>
                  <a:lnTo>
                    <a:pt x="756716" y="2114918"/>
                  </a:lnTo>
                  <a:lnTo>
                    <a:pt x="782866" y="2146376"/>
                  </a:lnTo>
                  <a:lnTo>
                    <a:pt x="809396" y="2177516"/>
                  </a:lnTo>
                  <a:lnTo>
                    <a:pt x="836307" y="2208326"/>
                  </a:lnTo>
                  <a:lnTo>
                    <a:pt x="863600" y="2238819"/>
                  </a:lnTo>
                  <a:lnTo>
                    <a:pt x="891260" y="2268956"/>
                  </a:lnTo>
                  <a:lnTo>
                    <a:pt x="919289" y="2298763"/>
                  </a:lnTo>
                  <a:lnTo>
                    <a:pt x="947674" y="2328214"/>
                  </a:lnTo>
                  <a:lnTo>
                    <a:pt x="976426" y="2357323"/>
                  </a:lnTo>
                  <a:lnTo>
                    <a:pt x="1005535" y="2386076"/>
                  </a:lnTo>
                  <a:lnTo>
                    <a:pt x="1034986" y="2414460"/>
                  </a:lnTo>
                  <a:lnTo>
                    <a:pt x="1064793" y="2442489"/>
                  </a:lnTo>
                  <a:lnTo>
                    <a:pt x="1094930" y="2470150"/>
                  </a:lnTo>
                  <a:lnTo>
                    <a:pt x="1125423" y="2497442"/>
                  </a:lnTo>
                  <a:lnTo>
                    <a:pt x="1156233" y="2524353"/>
                  </a:lnTo>
                  <a:lnTo>
                    <a:pt x="1187373" y="2550884"/>
                  </a:lnTo>
                  <a:lnTo>
                    <a:pt x="1218831" y="2577033"/>
                  </a:lnTo>
                  <a:lnTo>
                    <a:pt x="1250619" y="2602788"/>
                  </a:lnTo>
                  <a:lnTo>
                    <a:pt x="1282712" y="2628150"/>
                  </a:lnTo>
                  <a:lnTo>
                    <a:pt x="1315123" y="2653131"/>
                  </a:lnTo>
                  <a:lnTo>
                    <a:pt x="1347825" y="2677693"/>
                  </a:lnTo>
                  <a:lnTo>
                    <a:pt x="1380845" y="2701874"/>
                  </a:lnTo>
                  <a:lnTo>
                    <a:pt x="1414145" y="2725623"/>
                  </a:lnTo>
                  <a:lnTo>
                    <a:pt x="1447736" y="2748978"/>
                  </a:lnTo>
                  <a:lnTo>
                    <a:pt x="1481607" y="2771914"/>
                  </a:lnTo>
                  <a:lnTo>
                    <a:pt x="1515770" y="2794444"/>
                  </a:lnTo>
                  <a:lnTo>
                    <a:pt x="1550200" y="2816542"/>
                  </a:lnTo>
                  <a:lnTo>
                    <a:pt x="1584883" y="2838208"/>
                  </a:lnTo>
                  <a:lnTo>
                    <a:pt x="1619859" y="2859455"/>
                  </a:lnTo>
                  <a:lnTo>
                    <a:pt x="1655076" y="2880271"/>
                  </a:lnTo>
                  <a:lnTo>
                    <a:pt x="1690547" y="2900654"/>
                  </a:lnTo>
                  <a:lnTo>
                    <a:pt x="1726260" y="2920606"/>
                  </a:lnTo>
                  <a:lnTo>
                    <a:pt x="1762226" y="2940113"/>
                  </a:lnTo>
                  <a:lnTo>
                    <a:pt x="1798421" y="2959176"/>
                  </a:lnTo>
                  <a:lnTo>
                    <a:pt x="1834845" y="2977794"/>
                  </a:lnTo>
                  <a:lnTo>
                    <a:pt x="1871497" y="2995955"/>
                  </a:lnTo>
                  <a:lnTo>
                    <a:pt x="1908378" y="3013684"/>
                  </a:lnTo>
                  <a:lnTo>
                    <a:pt x="1945474" y="3030944"/>
                  </a:lnTo>
                  <a:lnTo>
                    <a:pt x="1982774" y="3047758"/>
                  </a:lnTo>
                  <a:lnTo>
                    <a:pt x="2020265" y="3064103"/>
                  </a:lnTo>
                  <a:lnTo>
                    <a:pt x="2057971" y="3079991"/>
                  </a:lnTo>
                  <a:lnTo>
                    <a:pt x="2095868" y="3095409"/>
                  </a:lnTo>
                  <a:lnTo>
                    <a:pt x="2133943" y="3110369"/>
                  </a:lnTo>
                  <a:lnTo>
                    <a:pt x="2172195" y="3124860"/>
                  </a:lnTo>
                  <a:lnTo>
                    <a:pt x="2210638" y="3138881"/>
                  </a:lnTo>
                  <a:lnTo>
                    <a:pt x="2249246" y="3152432"/>
                  </a:lnTo>
                  <a:lnTo>
                    <a:pt x="2288006" y="3165500"/>
                  </a:lnTo>
                  <a:lnTo>
                    <a:pt x="2326932" y="3178086"/>
                  </a:lnTo>
                  <a:lnTo>
                    <a:pt x="2366010" y="3190202"/>
                  </a:lnTo>
                  <a:lnTo>
                    <a:pt x="2405227" y="3201847"/>
                  </a:lnTo>
                  <a:lnTo>
                    <a:pt x="2444585" y="3212998"/>
                  </a:lnTo>
                  <a:lnTo>
                    <a:pt x="2484082" y="3223666"/>
                  </a:lnTo>
                  <a:lnTo>
                    <a:pt x="2523706" y="3233851"/>
                  </a:lnTo>
                  <a:lnTo>
                    <a:pt x="2563457" y="3243542"/>
                  </a:lnTo>
                  <a:lnTo>
                    <a:pt x="2603309" y="3252749"/>
                  </a:lnTo>
                  <a:lnTo>
                    <a:pt x="2643276" y="3261474"/>
                  </a:lnTo>
                  <a:lnTo>
                    <a:pt x="2683357" y="3269704"/>
                  </a:lnTo>
                  <a:lnTo>
                    <a:pt x="2723540" y="3277438"/>
                  </a:lnTo>
                  <a:lnTo>
                    <a:pt x="2763799" y="3284677"/>
                  </a:lnTo>
                  <a:lnTo>
                    <a:pt x="2804147" y="3291421"/>
                  </a:lnTo>
                  <a:lnTo>
                    <a:pt x="2844584" y="3297669"/>
                  </a:lnTo>
                  <a:lnTo>
                    <a:pt x="2885084" y="3303422"/>
                  </a:lnTo>
                  <a:lnTo>
                    <a:pt x="2925661" y="3308680"/>
                  </a:lnTo>
                  <a:lnTo>
                    <a:pt x="2966288" y="3313442"/>
                  </a:lnTo>
                  <a:lnTo>
                    <a:pt x="3006979" y="3317710"/>
                  </a:lnTo>
                  <a:lnTo>
                    <a:pt x="3047720" y="3321469"/>
                  </a:lnTo>
                  <a:lnTo>
                    <a:pt x="3088500" y="3324720"/>
                  </a:lnTo>
                  <a:lnTo>
                    <a:pt x="3129318" y="3327476"/>
                  </a:lnTo>
                  <a:lnTo>
                    <a:pt x="3170161" y="3329736"/>
                  </a:lnTo>
                  <a:lnTo>
                    <a:pt x="3211042" y="3331502"/>
                  </a:lnTo>
                  <a:lnTo>
                    <a:pt x="3251924" y="3332746"/>
                  </a:lnTo>
                  <a:lnTo>
                    <a:pt x="3271964" y="3333127"/>
                  </a:lnTo>
                  <a:lnTo>
                    <a:pt x="3271964" y="3333750"/>
                  </a:lnTo>
                  <a:lnTo>
                    <a:pt x="3333750" y="3333750"/>
                  </a:lnTo>
                  <a:lnTo>
                    <a:pt x="3333750" y="3332480"/>
                  </a:lnTo>
                  <a:lnTo>
                    <a:pt x="3333750" y="76200"/>
                  </a:lnTo>
                  <a:lnTo>
                    <a:pt x="3333750" y="40640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FA9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48125" y="6767512"/>
              <a:ext cx="476250" cy="238125"/>
            </a:xfrm>
            <a:custGeom>
              <a:avLst/>
              <a:gdLst/>
              <a:ahLst/>
              <a:cxnLst/>
              <a:rect l="l" t="t" r="r" b="b"/>
              <a:pathLst>
                <a:path w="476250" h="238125">
                  <a:moveTo>
                    <a:pt x="476250" y="0"/>
                  </a:moveTo>
                  <a:lnTo>
                    <a:pt x="273843" y="202406"/>
                  </a:lnTo>
                  <a:lnTo>
                    <a:pt x="154781" y="83343"/>
                  </a:lnTo>
                  <a:lnTo>
                    <a:pt x="0" y="238125"/>
                  </a:lnTo>
                </a:path>
                <a:path w="476250" h="238125">
                  <a:moveTo>
                    <a:pt x="333375" y="0"/>
                  </a:moveTo>
                  <a:lnTo>
                    <a:pt x="476250" y="0"/>
                  </a:lnTo>
                  <a:lnTo>
                    <a:pt x="476250" y="142875"/>
                  </a:lnTo>
                </a:path>
              </a:pathLst>
            </a:custGeom>
            <a:ln w="47625">
              <a:solidFill>
                <a:srgbClr val="FDB97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591917" y="7192374"/>
            <a:ext cx="1382395" cy="73088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465"/>
              </a:spcBef>
            </a:pPr>
            <a:r>
              <a:rPr dirty="0" sz="2450" spc="-45" b="1">
                <a:solidFill>
                  <a:srgbClr val="FDB973"/>
                </a:solidFill>
                <a:latin typeface="Arial"/>
                <a:cs typeface="Arial"/>
              </a:rPr>
              <a:t>VOLUME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650" spc="-35">
                <a:solidFill>
                  <a:srgbClr val="FDB973"/>
                </a:solidFill>
                <a:latin typeface="Microsoft Sans Serif"/>
                <a:cs typeface="Microsoft Sans Serif"/>
              </a:rPr>
              <a:t>Optimal</a:t>
            </a:r>
            <a:r>
              <a:rPr dirty="0" sz="1650" spc="-65">
                <a:solidFill>
                  <a:srgbClr val="FDB973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DB973"/>
                </a:solidFill>
                <a:latin typeface="Microsoft Sans Serif"/>
                <a:cs typeface="Microsoft Sans Serif"/>
              </a:rPr>
              <a:t>Output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143625" y="5600699"/>
            <a:ext cx="3333750" cy="3333750"/>
            <a:chOff x="6143625" y="5600699"/>
            <a:chExt cx="3333750" cy="3333750"/>
          </a:xfrm>
        </p:grpSpPr>
        <p:sp>
          <p:nvSpPr>
            <p:cNvPr id="19" name="object 19" descr=""/>
            <p:cNvSpPr/>
            <p:nvPr/>
          </p:nvSpPr>
          <p:spPr>
            <a:xfrm>
              <a:off x="6181724" y="5638799"/>
              <a:ext cx="3257550" cy="3257550"/>
            </a:xfrm>
            <a:custGeom>
              <a:avLst/>
              <a:gdLst/>
              <a:ahLst/>
              <a:cxnLst/>
              <a:rect l="l" t="t" r="r" b="b"/>
              <a:pathLst>
                <a:path w="3257550" h="3257550">
                  <a:moveTo>
                    <a:pt x="0" y="3257316"/>
                  </a:moveTo>
                  <a:lnTo>
                    <a:pt x="0" y="0"/>
                  </a:lnTo>
                  <a:lnTo>
                    <a:pt x="3257315" y="0"/>
                  </a:lnTo>
                  <a:lnTo>
                    <a:pt x="3256557" y="42778"/>
                  </a:lnTo>
                  <a:lnTo>
                    <a:pt x="3255316" y="83200"/>
                  </a:lnTo>
                  <a:lnTo>
                    <a:pt x="3253579" y="123609"/>
                  </a:lnTo>
                  <a:lnTo>
                    <a:pt x="3251347" y="163994"/>
                  </a:lnTo>
                  <a:lnTo>
                    <a:pt x="3248620" y="204343"/>
                  </a:lnTo>
                  <a:lnTo>
                    <a:pt x="3245398" y="244655"/>
                  </a:lnTo>
                  <a:lnTo>
                    <a:pt x="3241680" y="284930"/>
                  </a:lnTo>
                  <a:lnTo>
                    <a:pt x="3237469" y="325156"/>
                  </a:lnTo>
                  <a:lnTo>
                    <a:pt x="3232765" y="365322"/>
                  </a:lnTo>
                  <a:lnTo>
                    <a:pt x="3227568" y="405428"/>
                  </a:lnTo>
                  <a:lnTo>
                    <a:pt x="3221878" y="445472"/>
                  </a:lnTo>
                  <a:lnTo>
                    <a:pt x="3215699" y="485443"/>
                  </a:lnTo>
                  <a:lnTo>
                    <a:pt x="3209030" y="525330"/>
                  </a:lnTo>
                  <a:lnTo>
                    <a:pt x="3201871" y="565132"/>
                  </a:lnTo>
                  <a:lnTo>
                    <a:pt x="3194224" y="604849"/>
                  </a:lnTo>
                  <a:lnTo>
                    <a:pt x="3186090" y="644469"/>
                  </a:lnTo>
                  <a:lnTo>
                    <a:pt x="3177472" y="683980"/>
                  </a:lnTo>
                  <a:lnTo>
                    <a:pt x="3168369" y="723383"/>
                  </a:lnTo>
                  <a:lnTo>
                    <a:pt x="3158782" y="762677"/>
                  </a:lnTo>
                  <a:lnTo>
                    <a:pt x="3148714" y="801850"/>
                  </a:lnTo>
                  <a:lnTo>
                    <a:pt x="3138168" y="840891"/>
                  </a:lnTo>
                  <a:lnTo>
                    <a:pt x="3127143" y="879800"/>
                  </a:lnTo>
                  <a:lnTo>
                    <a:pt x="3115640" y="918576"/>
                  </a:lnTo>
                  <a:lnTo>
                    <a:pt x="3103661" y="957208"/>
                  </a:lnTo>
                  <a:lnTo>
                    <a:pt x="3091211" y="995685"/>
                  </a:lnTo>
                  <a:lnTo>
                    <a:pt x="3078290" y="1034005"/>
                  </a:lnTo>
                  <a:lnTo>
                    <a:pt x="3064898" y="1072170"/>
                  </a:lnTo>
                  <a:lnTo>
                    <a:pt x="3051038" y="1110168"/>
                  </a:lnTo>
                  <a:lnTo>
                    <a:pt x="3036716" y="1147987"/>
                  </a:lnTo>
                  <a:lnTo>
                    <a:pt x="3021930" y="1185628"/>
                  </a:lnTo>
                  <a:lnTo>
                    <a:pt x="3006682" y="1223089"/>
                  </a:lnTo>
                  <a:lnTo>
                    <a:pt x="2990975" y="1260361"/>
                  </a:lnTo>
                  <a:lnTo>
                    <a:pt x="2974814" y="1297432"/>
                  </a:lnTo>
                  <a:lnTo>
                    <a:pt x="2958199" y="1334302"/>
                  </a:lnTo>
                  <a:lnTo>
                    <a:pt x="2941131" y="1370970"/>
                  </a:lnTo>
                  <a:lnTo>
                    <a:pt x="2923614" y="1407426"/>
                  </a:lnTo>
                  <a:lnTo>
                    <a:pt x="2905654" y="1443660"/>
                  </a:lnTo>
                  <a:lnTo>
                    <a:pt x="2887250" y="1479670"/>
                  </a:lnTo>
                  <a:lnTo>
                    <a:pt x="2868403" y="1515458"/>
                  </a:lnTo>
                  <a:lnTo>
                    <a:pt x="2849118" y="1551011"/>
                  </a:lnTo>
                  <a:lnTo>
                    <a:pt x="2829401" y="1586319"/>
                  </a:lnTo>
                  <a:lnTo>
                    <a:pt x="2809252" y="1621382"/>
                  </a:lnTo>
                  <a:lnTo>
                    <a:pt x="2788671" y="1656202"/>
                  </a:lnTo>
                  <a:lnTo>
                    <a:pt x="2767665" y="1690766"/>
                  </a:lnTo>
                  <a:lnTo>
                    <a:pt x="2746239" y="1725064"/>
                  </a:lnTo>
                  <a:lnTo>
                    <a:pt x="2724395" y="1759097"/>
                  </a:lnTo>
                  <a:lnTo>
                    <a:pt x="2702131" y="1792864"/>
                  </a:lnTo>
                  <a:lnTo>
                    <a:pt x="2679454" y="1826355"/>
                  </a:lnTo>
                  <a:lnTo>
                    <a:pt x="2656371" y="1859561"/>
                  </a:lnTo>
                  <a:lnTo>
                    <a:pt x="2632883" y="1892481"/>
                  </a:lnTo>
                  <a:lnTo>
                    <a:pt x="2608989" y="1925115"/>
                  </a:lnTo>
                  <a:lnTo>
                    <a:pt x="2584696" y="1957454"/>
                  </a:lnTo>
                  <a:lnTo>
                    <a:pt x="2560012" y="1989487"/>
                  </a:lnTo>
                  <a:lnTo>
                    <a:pt x="2534937" y="2021215"/>
                  </a:lnTo>
                  <a:lnTo>
                    <a:pt x="2509470" y="2052637"/>
                  </a:lnTo>
                  <a:lnTo>
                    <a:pt x="2483620" y="2083745"/>
                  </a:lnTo>
                  <a:lnTo>
                    <a:pt x="2457394" y="2114528"/>
                  </a:lnTo>
                  <a:lnTo>
                    <a:pt x="2430791" y="2144987"/>
                  </a:lnTo>
                  <a:lnTo>
                    <a:pt x="2403814" y="2175122"/>
                  </a:lnTo>
                  <a:lnTo>
                    <a:pt x="2376468" y="2204924"/>
                  </a:lnTo>
                  <a:lnTo>
                    <a:pt x="2348764" y="2234383"/>
                  </a:lnTo>
                  <a:lnTo>
                    <a:pt x="2320699" y="2263501"/>
                  </a:lnTo>
                  <a:lnTo>
                    <a:pt x="2292275" y="2292275"/>
                  </a:lnTo>
                  <a:lnTo>
                    <a:pt x="2263501" y="2320699"/>
                  </a:lnTo>
                  <a:lnTo>
                    <a:pt x="2234384" y="2348764"/>
                  </a:lnTo>
                  <a:lnTo>
                    <a:pt x="2204924" y="2376469"/>
                  </a:lnTo>
                  <a:lnTo>
                    <a:pt x="2175122" y="2403815"/>
                  </a:lnTo>
                  <a:lnTo>
                    <a:pt x="2144987" y="2430793"/>
                  </a:lnTo>
                  <a:lnTo>
                    <a:pt x="2114528" y="2457395"/>
                  </a:lnTo>
                  <a:lnTo>
                    <a:pt x="2083745" y="2483621"/>
                  </a:lnTo>
                  <a:lnTo>
                    <a:pt x="2052638" y="2509471"/>
                  </a:lnTo>
                  <a:lnTo>
                    <a:pt x="2021215" y="2534938"/>
                  </a:lnTo>
                  <a:lnTo>
                    <a:pt x="1989488" y="2560013"/>
                  </a:lnTo>
                  <a:lnTo>
                    <a:pt x="1957455" y="2584697"/>
                  </a:lnTo>
                  <a:lnTo>
                    <a:pt x="1925116" y="2608990"/>
                  </a:lnTo>
                  <a:lnTo>
                    <a:pt x="1892481" y="2632884"/>
                  </a:lnTo>
                  <a:lnTo>
                    <a:pt x="1859561" y="2656373"/>
                  </a:lnTo>
                  <a:lnTo>
                    <a:pt x="1826355" y="2679455"/>
                  </a:lnTo>
                  <a:lnTo>
                    <a:pt x="1792864" y="2702132"/>
                  </a:lnTo>
                  <a:lnTo>
                    <a:pt x="1759096" y="2724396"/>
                  </a:lnTo>
                  <a:lnTo>
                    <a:pt x="1725063" y="2746241"/>
                  </a:lnTo>
                  <a:lnTo>
                    <a:pt x="1690765" y="2767666"/>
                  </a:lnTo>
                  <a:lnTo>
                    <a:pt x="1656202" y="2788672"/>
                  </a:lnTo>
                  <a:lnTo>
                    <a:pt x="1621383" y="2809252"/>
                  </a:lnTo>
                  <a:lnTo>
                    <a:pt x="1586319" y="2829401"/>
                  </a:lnTo>
                  <a:lnTo>
                    <a:pt x="1551011" y="2849118"/>
                  </a:lnTo>
                  <a:lnTo>
                    <a:pt x="1515458" y="2868403"/>
                  </a:lnTo>
                  <a:lnTo>
                    <a:pt x="1479671" y="2887250"/>
                  </a:lnTo>
                  <a:lnTo>
                    <a:pt x="1443661" y="2905654"/>
                  </a:lnTo>
                  <a:lnTo>
                    <a:pt x="1407428" y="2923614"/>
                  </a:lnTo>
                  <a:lnTo>
                    <a:pt x="1370971" y="2941131"/>
                  </a:lnTo>
                  <a:lnTo>
                    <a:pt x="1334302" y="2958200"/>
                  </a:lnTo>
                  <a:lnTo>
                    <a:pt x="1297432" y="2974815"/>
                  </a:lnTo>
                  <a:lnTo>
                    <a:pt x="1260361" y="2990976"/>
                  </a:lnTo>
                  <a:lnTo>
                    <a:pt x="1223089" y="3006683"/>
                  </a:lnTo>
                  <a:lnTo>
                    <a:pt x="1185628" y="3021931"/>
                  </a:lnTo>
                  <a:lnTo>
                    <a:pt x="1147987" y="3036717"/>
                  </a:lnTo>
                  <a:lnTo>
                    <a:pt x="1110168" y="3051039"/>
                  </a:lnTo>
                  <a:lnTo>
                    <a:pt x="1072170" y="3064899"/>
                  </a:lnTo>
                  <a:lnTo>
                    <a:pt x="1034005" y="3078291"/>
                  </a:lnTo>
                  <a:lnTo>
                    <a:pt x="995684" y="3091212"/>
                  </a:lnTo>
                  <a:lnTo>
                    <a:pt x="957207" y="3103661"/>
                  </a:lnTo>
                  <a:lnTo>
                    <a:pt x="918575" y="3115640"/>
                  </a:lnTo>
                  <a:lnTo>
                    <a:pt x="879799" y="3127143"/>
                  </a:lnTo>
                  <a:lnTo>
                    <a:pt x="840891" y="3138168"/>
                  </a:lnTo>
                  <a:lnTo>
                    <a:pt x="801850" y="3148714"/>
                  </a:lnTo>
                  <a:lnTo>
                    <a:pt x="762676" y="3158782"/>
                  </a:lnTo>
                  <a:lnTo>
                    <a:pt x="723383" y="3168369"/>
                  </a:lnTo>
                  <a:lnTo>
                    <a:pt x="683980" y="3177472"/>
                  </a:lnTo>
                  <a:lnTo>
                    <a:pt x="644469" y="3186090"/>
                  </a:lnTo>
                  <a:lnTo>
                    <a:pt x="604848" y="3194224"/>
                  </a:lnTo>
                  <a:lnTo>
                    <a:pt x="565131" y="3201871"/>
                  </a:lnTo>
                  <a:lnTo>
                    <a:pt x="525329" y="3209029"/>
                  </a:lnTo>
                  <a:lnTo>
                    <a:pt x="485443" y="3215699"/>
                  </a:lnTo>
                  <a:lnTo>
                    <a:pt x="445471" y="3221879"/>
                  </a:lnTo>
                  <a:lnTo>
                    <a:pt x="405427" y="3227568"/>
                  </a:lnTo>
                  <a:lnTo>
                    <a:pt x="365322" y="3232765"/>
                  </a:lnTo>
                  <a:lnTo>
                    <a:pt x="325156" y="3237469"/>
                  </a:lnTo>
                  <a:lnTo>
                    <a:pt x="284930" y="3241680"/>
                  </a:lnTo>
                  <a:lnTo>
                    <a:pt x="244654" y="3245397"/>
                  </a:lnTo>
                  <a:lnTo>
                    <a:pt x="204343" y="3248619"/>
                  </a:lnTo>
                  <a:lnTo>
                    <a:pt x="163994" y="3251347"/>
                  </a:lnTo>
                  <a:lnTo>
                    <a:pt x="123610" y="3253580"/>
                  </a:lnTo>
                  <a:lnTo>
                    <a:pt x="83200" y="3255317"/>
                  </a:lnTo>
                  <a:lnTo>
                    <a:pt x="42779" y="3256557"/>
                  </a:lnTo>
                  <a:lnTo>
                    <a:pt x="0" y="3257316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43625" y="5600699"/>
              <a:ext cx="3333750" cy="3333750"/>
            </a:xfrm>
            <a:custGeom>
              <a:avLst/>
              <a:gdLst/>
              <a:ahLst/>
              <a:cxnLst/>
              <a:rect l="l" t="t" r="r" b="b"/>
              <a:pathLst>
                <a:path w="3333750" h="3333750">
                  <a:moveTo>
                    <a:pt x="3333750" y="0"/>
                  </a:moveTo>
                  <a:lnTo>
                    <a:pt x="3333623" y="127"/>
                  </a:lnTo>
                  <a:lnTo>
                    <a:pt x="3333623" y="0"/>
                  </a:lnTo>
                  <a:lnTo>
                    <a:pt x="3256546" y="0"/>
                  </a:lnTo>
                  <a:lnTo>
                    <a:pt x="3256546" y="76200"/>
                  </a:lnTo>
                  <a:lnTo>
                    <a:pt x="3255797" y="106641"/>
                  </a:lnTo>
                  <a:lnTo>
                    <a:pt x="3253625" y="159880"/>
                  </a:lnTo>
                  <a:lnTo>
                    <a:pt x="3250577" y="213055"/>
                  </a:lnTo>
                  <a:lnTo>
                    <a:pt x="3246653" y="266179"/>
                  </a:lnTo>
                  <a:lnTo>
                    <a:pt x="3241865" y="319239"/>
                  </a:lnTo>
                  <a:lnTo>
                    <a:pt x="3236201" y="372249"/>
                  </a:lnTo>
                  <a:lnTo>
                    <a:pt x="3229673" y="425208"/>
                  </a:lnTo>
                  <a:lnTo>
                    <a:pt x="3222282" y="478040"/>
                  </a:lnTo>
                  <a:lnTo>
                    <a:pt x="3214027" y="530707"/>
                  </a:lnTo>
                  <a:lnTo>
                    <a:pt x="3204921" y="583196"/>
                  </a:lnTo>
                  <a:lnTo>
                    <a:pt x="3194964" y="635520"/>
                  </a:lnTo>
                  <a:lnTo>
                    <a:pt x="3184144" y="687679"/>
                  </a:lnTo>
                  <a:lnTo>
                    <a:pt x="3172460" y="739660"/>
                  </a:lnTo>
                  <a:lnTo>
                    <a:pt x="3159937" y="791476"/>
                  </a:lnTo>
                  <a:lnTo>
                    <a:pt x="3146539" y="843127"/>
                  </a:lnTo>
                  <a:lnTo>
                    <a:pt x="3132315" y="894537"/>
                  </a:lnTo>
                  <a:lnTo>
                    <a:pt x="3117265" y="945680"/>
                  </a:lnTo>
                  <a:lnTo>
                    <a:pt x="3101378" y="996543"/>
                  </a:lnTo>
                  <a:lnTo>
                    <a:pt x="3084677" y="1047115"/>
                  </a:lnTo>
                  <a:lnTo>
                    <a:pt x="3067139" y="1097407"/>
                  </a:lnTo>
                  <a:lnTo>
                    <a:pt x="3048774" y="1147432"/>
                  </a:lnTo>
                  <a:lnTo>
                    <a:pt x="3029585" y="1197165"/>
                  </a:lnTo>
                  <a:lnTo>
                    <a:pt x="3009582" y="1246619"/>
                  </a:lnTo>
                  <a:lnTo>
                    <a:pt x="2988754" y="1295742"/>
                  </a:lnTo>
                  <a:lnTo>
                    <a:pt x="2967164" y="1344472"/>
                  </a:lnTo>
                  <a:lnTo>
                    <a:pt x="2944774" y="1392821"/>
                  </a:lnTo>
                  <a:lnTo>
                    <a:pt x="2921609" y="1440789"/>
                  </a:lnTo>
                  <a:lnTo>
                    <a:pt x="2897657" y="1488363"/>
                  </a:lnTo>
                  <a:lnTo>
                    <a:pt x="2872930" y="1535557"/>
                  </a:lnTo>
                  <a:lnTo>
                    <a:pt x="2847416" y="1582356"/>
                  </a:lnTo>
                  <a:lnTo>
                    <a:pt x="2821114" y="1628775"/>
                  </a:lnTo>
                  <a:lnTo>
                    <a:pt x="2794063" y="1674761"/>
                  </a:lnTo>
                  <a:lnTo>
                    <a:pt x="2766288" y="1720265"/>
                  </a:lnTo>
                  <a:lnTo>
                    <a:pt x="2737777" y="1765274"/>
                  </a:lnTo>
                  <a:lnTo>
                    <a:pt x="2708554" y="1809813"/>
                  </a:lnTo>
                  <a:lnTo>
                    <a:pt x="2678595" y="1853857"/>
                  </a:lnTo>
                  <a:lnTo>
                    <a:pt x="2647924" y="1897418"/>
                  </a:lnTo>
                  <a:lnTo>
                    <a:pt x="2616517" y="1940483"/>
                  </a:lnTo>
                  <a:lnTo>
                    <a:pt x="2584386" y="1983079"/>
                  </a:lnTo>
                  <a:lnTo>
                    <a:pt x="2551557" y="2025142"/>
                  </a:lnTo>
                  <a:lnTo>
                    <a:pt x="2518079" y="2066620"/>
                  </a:lnTo>
                  <a:lnTo>
                    <a:pt x="2483942" y="2107527"/>
                  </a:lnTo>
                  <a:lnTo>
                    <a:pt x="2449157" y="2147862"/>
                  </a:lnTo>
                  <a:lnTo>
                    <a:pt x="2413711" y="2187625"/>
                  </a:lnTo>
                  <a:lnTo>
                    <a:pt x="2377605" y="2226805"/>
                  </a:lnTo>
                  <a:lnTo>
                    <a:pt x="2340851" y="2265413"/>
                  </a:lnTo>
                  <a:lnTo>
                    <a:pt x="2303424" y="2303437"/>
                  </a:lnTo>
                  <a:lnTo>
                    <a:pt x="2265400" y="2340864"/>
                  </a:lnTo>
                  <a:lnTo>
                    <a:pt x="2226792" y="2377617"/>
                  </a:lnTo>
                  <a:lnTo>
                    <a:pt x="2187613" y="2413724"/>
                  </a:lnTo>
                  <a:lnTo>
                    <a:pt x="2147849" y="2449169"/>
                  </a:lnTo>
                  <a:lnTo>
                    <a:pt x="2107514" y="2483955"/>
                  </a:lnTo>
                  <a:lnTo>
                    <a:pt x="2066607" y="2518092"/>
                  </a:lnTo>
                  <a:lnTo>
                    <a:pt x="2025129" y="2551569"/>
                  </a:lnTo>
                  <a:lnTo>
                    <a:pt x="1983066" y="2584399"/>
                  </a:lnTo>
                  <a:lnTo>
                    <a:pt x="1940471" y="2616530"/>
                  </a:lnTo>
                  <a:lnTo>
                    <a:pt x="1897405" y="2647937"/>
                  </a:lnTo>
                  <a:lnTo>
                    <a:pt x="1853844" y="2678607"/>
                  </a:lnTo>
                  <a:lnTo>
                    <a:pt x="1809800" y="2708567"/>
                  </a:lnTo>
                  <a:lnTo>
                    <a:pt x="1765261" y="2737789"/>
                  </a:lnTo>
                  <a:lnTo>
                    <a:pt x="1720253" y="2766301"/>
                  </a:lnTo>
                  <a:lnTo>
                    <a:pt x="1674749" y="2794076"/>
                  </a:lnTo>
                  <a:lnTo>
                    <a:pt x="1628775" y="2821127"/>
                  </a:lnTo>
                  <a:lnTo>
                    <a:pt x="1582343" y="2847429"/>
                  </a:lnTo>
                  <a:lnTo>
                    <a:pt x="1535544" y="2872943"/>
                  </a:lnTo>
                  <a:lnTo>
                    <a:pt x="1488351" y="2897670"/>
                  </a:lnTo>
                  <a:lnTo>
                    <a:pt x="1440776" y="2921622"/>
                  </a:lnTo>
                  <a:lnTo>
                    <a:pt x="1392809" y="2944787"/>
                  </a:lnTo>
                  <a:lnTo>
                    <a:pt x="1344460" y="2967177"/>
                  </a:lnTo>
                  <a:lnTo>
                    <a:pt x="1295730" y="2988767"/>
                  </a:lnTo>
                  <a:lnTo>
                    <a:pt x="1246606" y="3009595"/>
                  </a:lnTo>
                  <a:lnTo>
                    <a:pt x="1197152" y="3029597"/>
                  </a:lnTo>
                  <a:lnTo>
                    <a:pt x="1147419" y="3048787"/>
                  </a:lnTo>
                  <a:lnTo>
                    <a:pt x="1097394" y="3067151"/>
                  </a:lnTo>
                  <a:lnTo>
                    <a:pt x="1047102" y="3084690"/>
                  </a:lnTo>
                  <a:lnTo>
                    <a:pt x="996530" y="3101390"/>
                  </a:lnTo>
                  <a:lnTo>
                    <a:pt x="945667" y="3117278"/>
                  </a:lnTo>
                  <a:lnTo>
                    <a:pt x="894524" y="3132328"/>
                  </a:lnTo>
                  <a:lnTo>
                    <a:pt x="843114" y="3146564"/>
                  </a:lnTo>
                  <a:lnTo>
                    <a:pt x="791464" y="3159950"/>
                  </a:lnTo>
                  <a:lnTo>
                    <a:pt x="739648" y="3172472"/>
                  </a:lnTo>
                  <a:lnTo>
                    <a:pt x="687666" y="3184156"/>
                  </a:lnTo>
                  <a:lnTo>
                    <a:pt x="635508" y="3194977"/>
                  </a:lnTo>
                  <a:lnTo>
                    <a:pt x="583184" y="3204934"/>
                  </a:lnTo>
                  <a:lnTo>
                    <a:pt x="530694" y="3214039"/>
                  </a:lnTo>
                  <a:lnTo>
                    <a:pt x="478028" y="3222294"/>
                  </a:lnTo>
                  <a:lnTo>
                    <a:pt x="425196" y="3229686"/>
                  </a:lnTo>
                  <a:lnTo>
                    <a:pt x="372237" y="3236214"/>
                  </a:lnTo>
                  <a:lnTo>
                    <a:pt x="319227" y="3241878"/>
                  </a:lnTo>
                  <a:lnTo>
                    <a:pt x="266166" y="3246666"/>
                  </a:lnTo>
                  <a:lnTo>
                    <a:pt x="213042" y="3250590"/>
                  </a:lnTo>
                  <a:lnTo>
                    <a:pt x="159867" y="3253638"/>
                  </a:lnTo>
                  <a:lnTo>
                    <a:pt x="106629" y="3255810"/>
                  </a:lnTo>
                  <a:lnTo>
                    <a:pt x="76200" y="3256559"/>
                  </a:lnTo>
                  <a:lnTo>
                    <a:pt x="76200" y="76200"/>
                  </a:lnTo>
                  <a:lnTo>
                    <a:pt x="3256546" y="76200"/>
                  </a:lnTo>
                  <a:lnTo>
                    <a:pt x="3256546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40640"/>
                  </a:lnTo>
                  <a:lnTo>
                    <a:pt x="0" y="76200"/>
                  </a:lnTo>
                  <a:lnTo>
                    <a:pt x="0" y="3332480"/>
                  </a:lnTo>
                  <a:lnTo>
                    <a:pt x="0" y="3333750"/>
                  </a:lnTo>
                  <a:lnTo>
                    <a:pt x="61772" y="3333750"/>
                  </a:lnTo>
                  <a:lnTo>
                    <a:pt x="61772" y="3333127"/>
                  </a:lnTo>
                  <a:lnTo>
                    <a:pt x="81813" y="3332746"/>
                  </a:lnTo>
                  <a:lnTo>
                    <a:pt x="122694" y="3331502"/>
                  </a:lnTo>
                  <a:lnTo>
                    <a:pt x="163576" y="3329736"/>
                  </a:lnTo>
                  <a:lnTo>
                    <a:pt x="204419" y="3327476"/>
                  </a:lnTo>
                  <a:lnTo>
                    <a:pt x="245237" y="3324720"/>
                  </a:lnTo>
                  <a:lnTo>
                    <a:pt x="286016" y="3321469"/>
                  </a:lnTo>
                  <a:lnTo>
                    <a:pt x="326758" y="3317710"/>
                  </a:lnTo>
                  <a:lnTo>
                    <a:pt x="367449" y="3313442"/>
                  </a:lnTo>
                  <a:lnTo>
                    <a:pt x="408076" y="3308680"/>
                  </a:lnTo>
                  <a:lnTo>
                    <a:pt x="448652" y="3303422"/>
                  </a:lnTo>
                  <a:lnTo>
                    <a:pt x="489153" y="3297669"/>
                  </a:lnTo>
                  <a:lnTo>
                    <a:pt x="529590" y="3291421"/>
                  </a:lnTo>
                  <a:lnTo>
                    <a:pt x="569937" y="3284677"/>
                  </a:lnTo>
                  <a:lnTo>
                    <a:pt x="610196" y="3277438"/>
                  </a:lnTo>
                  <a:lnTo>
                    <a:pt x="650379" y="3269704"/>
                  </a:lnTo>
                  <a:lnTo>
                    <a:pt x="690448" y="3261474"/>
                  </a:lnTo>
                  <a:lnTo>
                    <a:pt x="730427" y="3252749"/>
                  </a:lnTo>
                  <a:lnTo>
                    <a:pt x="770280" y="3243542"/>
                  </a:lnTo>
                  <a:lnTo>
                    <a:pt x="810031" y="3233851"/>
                  </a:lnTo>
                  <a:lnTo>
                    <a:pt x="849655" y="3223666"/>
                  </a:lnTo>
                  <a:lnTo>
                    <a:pt x="889152" y="3212998"/>
                  </a:lnTo>
                  <a:lnTo>
                    <a:pt x="928509" y="3201847"/>
                  </a:lnTo>
                  <a:lnTo>
                    <a:pt x="967727" y="3190202"/>
                  </a:lnTo>
                  <a:lnTo>
                    <a:pt x="1006805" y="3178086"/>
                  </a:lnTo>
                  <a:lnTo>
                    <a:pt x="1045730" y="3165500"/>
                  </a:lnTo>
                  <a:lnTo>
                    <a:pt x="1084491" y="3152432"/>
                  </a:lnTo>
                  <a:lnTo>
                    <a:pt x="1123099" y="3138881"/>
                  </a:lnTo>
                  <a:lnTo>
                    <a:pt x="1161542" y="3124860"/>
                  </a:lnTo>
                  <a:lnTo>
                    <a:pt x="1199794" y="3110369"/>
                  </a:lnTo>
                  <a:lnTo>
                    <a:pt x="1237869" y="3095409"/>
                  </a:lnTo>
                  <a:lnTo>
                    <a:pt x="1275765" y="3079991"/>
                  </a:lnTo>
                  <a:lnTo>
                    <a:pt x="1313472" y="3064103"/>
                  </a:lnTo>
                  <a:lnTo>
                    <a:pt x="1350962" y="3047758"/>
                  </a:lnTo>
                  <a:lnTo>
                    <a:pt x="1388262" y="3030944"/>
                  </a:lnTo>
                  <a:lnTo>
                    <a:pt x="1425359" y="3013684"/>
                  </a:lnTo>
                  <a:lnTo>
                    <a:pt x="1462227" y="2995955"/>
                  </a:lnTo>
                  <a:lnTo>
                    <a:pt x="1498879" y="2977794"/>
                  </a:lnTo>
                  <a:lnTo>
                    <a:pt x="1535315" y="2959176"/>
                  </a:lnTo>
                  <a:lnTo>
                    <a:pt x="1571510" y="2940113"/>
                  </a:lnTo>
                  <a:lnTo>
                    <a:pt x="1607477" y="2920606"/>
                  </a:lnTo>
                  <a:lnTo>
                    <a:pt x="1643189" y="2900654"/>
                  </a:lnTo>
                  <a:lnTo>
                    <a:pt x="1678660" y="2880271"/>
                  </a:lnTo>
                  <a:lnTo>
                    <a:pt x="1713877" y="2859455"/>
                  </a:lnTo>
                  <a:lnTo>
                    <a:pt x="1748840" y="2838208"/>
                  </a:lnTo>
                  <a:lnTo>
                    <a:pt x="1783537" y="2816542"/>
                  </a:lnTo>
                  <a:lnTo>
                    <a:pt x="1817966" y="2794444"/>
                  </a:lnTo>
                  <a:lnTo>
                    <a:pt x="1852129" y="2771914"/>
                  </a:lnTo>
                  <a:lnTo>
                    <a:pt x="1886000" y="2748978"/>
                  </a:lnTo>
                  <a:lnTo>
                    <a:pt x="1919592" y="2725623"/>
                  </a:lnTo>
                  <a:lnTo>
                    <a:pt x="1952891" y="2701874"/>
                  </a:lnTo>
                  <a:lnTo>
                    <a:pt x="1985899" y="2677693"/>
                  </a:lnTo>
                  <a:lnTo>
                    <a:pt x="2018614" y="2653131"/>
                  </a:lnTo>
                  <a:lnTo>
                    <a:pt x="2051024" y="2628150"/>
                  </a:lnTo>
                  <a:lnTo>
                    <a:pt x="2083117" y="2602788"/>
                  </a:lnTo>
                  <a:lnTo>
                    <a:pt x="2114905" y="2577033"/>
                  </a:lnTo>
                  <a:lnTo>
                    <a:pt x="2146363" y="2550884"/>
                  </a:lnTo>
                  <a:lnTo>
                    <a:pt x="2177504" y="2524353"/>
                  </a:lnTo>
                  <a:lnTo>
                    <a:pt x="2208314" y="2497442"/>
                  </a:lnTo>
                  <a:lnTo>
                    <a:pt x="2238806" y="2470150"/>
                  </a:lnTo>
                  <a:lnTo>
                    <a:pt x="2268944" y="2442489"/>
                  </a:lnTo>
                  <a:lnTo>
                    <a:pt x="2298750" y="2414460"/>
                  </a:lnTo>
                  <a:lnTo>
                    <a:pt x="2328202" y="2386076"/>
                  </a:lnTo>
                  <a:lnTo>
                    <a:pt x="2357310" y="2357323"/>
                  </a:lnTo>
                  <a:lnTo>
                    <a:pt x="2386063" y="2328214"/>
                  </a:lnTo>
                  <a:lnTo>
                    <a:pt x="2414447" y="2298763"/>
                  </a:lnTo>
                  <a:lnTo>
                    <a:pt x="2442476" y="2268956"/>
                  </a:lnTo>
                  <a:lnTo>
                    <a:pt x="2470137" y="2238819"/>
                  </a:lnTo>
                  <a:lnTo>
                    <a:pt x="2497429" y="2208326"/>
                  </a:lnTo>
                  <a:lnTo>
                    <a:pt x="2524341" y="2177516"/>
                  </a:lnTo>
                  <a:lnTo>
                    <a:pt x="2550871" y="2146376"/>
                  </a:lnTo>
                  <a:lnTo>
                    <a:pt x="2577020" y="2114918"/>
                  </a:lnTo>
                  <a:lnTo>
                    <a:pt x="2602776" y="2083130"/>
                  </a:lnTo>
                  <a:lnTo>
                    <a:pt x="2628138" y="2051037"/>
                  </a:lnTo>
                  <a:lnTo>
                    <a:pt x="2653119" y="2018626"/>
                  </a:lnTo>
                  <a:lnTo>
                    <a:pt x="2677680" y="1985924"/>
                  </a:lnTo>
                  <a:lnTo>
                    <a:pt x="2701861" y="1952904"/>
                  </a:lnTo>
                  <a:lnTo>
                    <a:pt x="2725610" y="1919605"/>
                  </a:lnTo>
                  <a:lnTo>
                    <a:pt x="2748965" y="1886013"/>
                  </a:lnTo>
                  <a:lnTo>
                    <a:pt x="2771902" y="1852142"/>
                  </a:lnTo>
                  <a:lnTo>
                    <a:pt x="2794431" y="1817979"/>
                  </a:lnTo>
                  <a:lnTo>
                    <a:pt x="2816529" y="1783549"/>
                  </a:lnTo>
                  <a:lnTo>
                    <a:pt x="2838196" y="1748853"/>
                  </a:lnTo>
                  <a:lnTo>
                    <a:pt x="2859443" y="1713890"/>
                  </a:lnTo>
                  <a:lnTo>
                    <a:pt x="2880271" y="1678673"/>
                  </a:lnTo>
                  <a:lnTo>
                    <a:pt x="2900642" y="1643202"/>
                  </a:lnTo>
                  <a:lnTo>
                    <a:pt x="2920593" y="1607489"/>
                  </a:lnTo>
                  <a:lnTo>
                    <a:pt x="2940100" y="1571523"/>
                  </a:lnTo>
                  <a:lnTo>
                    <a:pt x="2959163" y="1535328"/>
                  </a:lnTo>
                  <a:lnTo>
                    <a:pt x="2977781" y="1498892"/>
                  </a:lnTo>
                  <a:lnTo>
                    <a:pt x="2995942" y="1462239"/>
                  </a:lnTo>
                  <a:lnTo>
                    <a:pt x="3013672" y="1425371"/>
                  </a:lnTo>
                  <a:lnTo>
                    <a:pt x="3030931" y="1388275"/>
                  </a:lnTo>
                  <a:lnTo>
                    <a:pt x="3047746" y="1350975"/>
                  </a:lnTo>
                  <a:lnTo>
                    <a:pt x="3064091" y="1313484"/>
                  </a:lnTo>
                  <a:lnTo>
                    <a:pt x="3079978" y="1275778"/>
                  </a:lnTo>
                  <a:lnTo>
                    <a:pt x="3095396" y="1237881"/>
                  </a:lnTo>
                  <a:lnTo>
                    <a:pt x="3110357" y="1199807"/>
                  </a:lnTo>
                  <a:lnTo>
                    <a:pt x="3124847" y="1161554"/>
                  </a:lnTo>
                  <a:lnTo>
                    <a:pt x="3138868" y="1123111"/>
                  </a:lnTo>
                  <a:lnTo>
                    <a:pt x="3152406" y="1084503"/>
                  </a:lnTo>
                  <a:lnTo>
                    <a:pt x="3165487" y="1045743"/>
                  </a:lnTo>
                  <a:lnTo>
                    <a:pt x="3178073" y="1006817"/>
                  </a:lnTo>
                  <a:lnTo>
                    <a:pt x="3190189" y="967740"/>
                  </a:lnTo>
                  <a:lnTo>
                    <a:pt x="3201835" y="928522"/>
                  </a:lnTo>
                  <a:lnTo>
                    <a:pt x="3212985" y="889165"/>
                  </a:lnTo>
                  <a:lnTo>
                    <a:pt x="3223653" y="849668"/>
                  </a:lnTo>
                  <a:lnTo>
                    <a:pt x="3233839" y="810044"/>
                  </a:lnTo>
                  <a:lnTo>
                    <a:pt x="3243529" y="770293"/>
                  </a:lnTo>
                  <a:lnTo>
                    <a:pt x="3252736" y="730440"/>
                  </a:lnTo>
                  <a:lnTo>
                    <a:pt x="3261461" y="690460"/>
                  </a:lnTo>
                  <a:lnTo>
                    <a:pt x="3269691" y="650392"/>
                  </a:lnTo>
                  <a:lnTo>
                    <a:pt x="3277425" y="610209"/>
                  </a:lnTo>
                  <a:lnTo>
                    <a:pt x="3284664" y="569950"/>
                  </a:lnTo>
                  <a:lnTo>
                    <a:pt x="3291408" y="529602"/>
                  </a:lnTo>
                  <a:lnTo>
                    <a:pt x="3297656" y="489165"/>
                  </a:lnTo>
                  <a:lnTo>
                    <a:pt x="3303409" y="448665"/>
                  </a:lnTo>
                  <a:lnTo>
                    <a:pt x="3308667" y="408089"/>
                  </a:lnTo>
                  <a:lnTo>
                    <a:pt x="3313430" y="367461"/>
                  </a:lnTo>
                  <a:lnTo>
                    <a:pt x="3317697" y="326771"/>
                  </a:lnTo>
                  <a:lnTo>
                    <a:pt x="3321456" y="286029"/>
                  </a:lnTo>
                  <a:lnTo>
                    <a:pt x="3324707" y="245249"/>
                  </a:lnTo>
                  <a:lnTo>
                    <a:pt x="3327476" y="204431"/>
                  </a:lnTo>
                  <a:lnTo>
                    <a:pt x="3329724" y="163588"/>
                  </a:lnTo>
                  <a:lnTo>
                    <a:pt x="3331489" y="122707"/>
                  </a:lnTo>
                  <a:lnTo>
                    <a:pt x="3332734" y="81826"/>
                  </a:lnTo>
                  <a:lnTo>
                    <a:pt x="3332835" y="76200"/>
                  </a:lnTo>
                  <a:lnTo>
                    <a:pt x="3333165" y="76200"/>
                  </a:lnTo>
                  <a:lnTo>
                    <a:pt x="3333165" y="58648"/>
                  </a:lnTo>
                  <a:lnTo>
                    <a:pt x="3333496" y="40919"/>
                  </a:lnTo>
                  <a:lnTo>
                    <a:pt x="3333496" y="40640"/>
                  </a:lnTo>
                  <a:lnTo>
                    <a:pt x="3333623" y="40640"/>
                  </a:lnTo>
                  <a:lnTo>
                    <a:pt x="3333623" y="20459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67624" y="6648449"/>
              <a:ext cx="285750" cy="476250"/>
            </a:xfrm>
            <a:custGeom>
              <a:avLst/>
              <a:gdLst/>
              <a:ahLst/>
              <a:cxnLst/>
              <a:rect l="l" t="t" r="r" b="b"/>
              <a:pathLst>
                <a:path w="285750" h="476250">
                  <a:moveTo>
                    <a:pt x="142875" y="0"/>
                  </a:moveTo>
                  <a:lnTo>
                    <a:pt x="142875" y="476250"/>
                  </a:lnTo>
                </a:path>
                <a:path w="285750" h="476250">
                  <a:moveTo>
                    <a:pt x="261937" y="71437"/>
                  </a:moveTo>
                  <a:lnTo>
                    <a:pt x="83343" y="71437"/>
                  </a:lnTo>
                  <a:lnTo>
                    <a:pt x="77871" y="71437"/>
                  </a:lnTo>
                  <a:lnTo>
                    <a:pt x="72451" y="71971"/>
                  </a:lnTo>
                  <a:lnTo>
                    <a:pt x="67084" y="73038"/>
                  </a:lnTo>
                  <a:lnTo>
                    <a:pt x="61716" y="74106"/>
                  </a:lnTo>
                  <a:lnTo>
                    <a:pt x="56505" y="75687"/>
                  </a:lnTo>
                  <a:lnTo>
                    <a:pt x="51449" y="77781"/>
                  </a:lnTo>
                  <a:lnTo>
                    <a:pt x="46393" y="79875"/>
                  </a:lnTo>
                  <a:lnTo>
                    <a:pt x="41590" y="82443"/>
                  </a:lnTo>
                  <a:lnTo>
                    <a:pt x="37040" y="85483"/>
                  </a:lnTo>
                  <a:lnTo>
                    <a:pt x="32490" y="88523"/>
                  </a:lnTo>
                  <a:lnTo>
                    <a:pt x="28280" y="91978"/>
                  </a:lnTo>
                  <a:lnTo>
                    <a:pt x="24410" y="95848"/>
                  </a:lnTo>
                  <a:lnTo>
                    <a:pt x="20541" y="99717"/>
                  </a:lnTo>
                  <a:lnTo>
                    <a:pt x="17086" y="103927"/>
                  </a:lnTo>
                  <a:lnTo>
                    <a:pt x="14045" y="108477"/>
                  </a:lnTo>
                  <a:lnTo>
                    <a:pt x="11005" y="113028"/>
                  </a:lnTo>
                  <a:lnTo>
                    <a:pt x="8438" y="117831"/>
                  </a:lnTo>
                  <a:lnTo>
                    <a:pt x="6344" y="122887"/>
                  </a:lnTo>
                  <a:lnTo>
                    <a:pt x="4249" y="127942"/>
                  </a:lnTo>
                  <a:lnTo>
                    <a:pt x="2669" y="133154"/>
                  </a:lnTo>
                  <a:lnTo>
                    <a:pt x="1601" y="138521"/>
                  </a:lnTo>
                  <a:lnTo>
                    <a:pt x="533" y="143889"/>
                  </a:lnTo>
                  <a:lnTo>
                    <a:pt x="0" y="149308"/>
                  </a:lnTo>
                  <a:lnTo>
                    <a:pt x="0" y="154781"/>
                  </a:lnTo>
                  <a:lnTo>
                    <a:pt x="0" y="160253"/>
                  </a:lnTo>
                  <a:lnTo>
                    <a:pt x="533" y="165673"/>
                  </a:lnTo>
                  <a:lnTo>
                    <a:pt x="1601" y="171040"/>
                  </a:lnTo>
                  <a:lnTo>
                    <a:pt x="2669" y="176408"/>
                  </a:lnTo>
                  <a:lnTo>
                    <a:pt x="4249" y="181619"/>
                  </a:lnTo>
                  <a:lnTo>
                    <a:pt x="6344" y="186675"/>
                  </a:lnTo>
                  <a:lnTo>
                    <a:pt x="8438" y="191731"/>
                  </a:lnTo>
                  <a:lnTo>
                    <a:pt x="11005" y="196534"/>
                  </a:lnTo>
                  <a:lnTo>
                    <a:pt x="14045" y="201084"/>
                  </a:lnTo>
                  <a:lnTo>
                    <a:pt x="17086" y="205634"/>
                  </a:lnTo>
                  <a:lnTo>
                    <a:pt x="37040" y="224079"/>
                  </a:lnTo>
                  <a:lnTo>
                    <a:pt x="41590" y="227119"/>
                  </a:lnTo>
                  <a:lnTo>
                    <a:pt x="67084" y="236523"/>
                  </a:lnTo>
                  <a:lnTo>
                    <a:pt x="72451" y="237591"/>
                  </a:lnTo>
                  <a:lnTo>
                    <a:pt x="77871" y="238125"/>
                  </a:lnTo>
                  <a:lnTo>
                    <a:pt x="83343" y="238125"/>
                  </a:lnTo>
                  <a:lnTo>
                    <a:pt x="202406" y="238125"/>
                  </a:lnTo>
                  <a:lnTo>
                    <a:pt x="207878" y="238125"/>
                  </a:lnTo>
                  <a:lnTo>
                    <a:pt x="213298" y="238658"/>
                  </a:lnTo>
                  <a:lnTo>
                    <a:pt x="218665" y="239726"/>
                  </a:lnTo>
                  <a:lnTo>
                    <a:pt x="224033" y="240794"/>
                  </a:lnTo>
                  <a:lnTo>
                    <a:pt x="229244" y="242374"/>
                  </a:lnTo>
                  <a:lnTo>
                    <a:pt x="234300" y="244469"/>
                  </a:lnTo>
                  <a:lnTo>
                    <a:pt x="239356" y="246563"/>
                  </a:lnTo>
                  <a:lnTo>
                    <a:pt x="244159" y="249130"/>
                  </a:lnTo>
                  <a:lnTo>
                    <a:pt x="248709" y="252170"/>
                  </a:lnTo>
                  <a:lnTo>
                    <a:pt x="253259" y="255211"/>
                  </a:lnTo>
                  <a:lnTo>
                    <a:pt x="271703" y="275165"/>
                  </a:lnTo>
                  <a:lnTo>
                    <a:pt x="274744" y="279715"/>
                  </a:lnTo>
                  <a:lnTo>
                    <a:pt x="284148" y="305209"/>
                  </a:lnTo>
                  <a:lnTo>
                    <a:pt x="285216" y="310576"/>
                  </a:lnTo>
                  <a:lnTo>
                    <a:pt x="285750" y="315996"/>
                  </a:lnTo>
                  <a:lnTo>
                    <a:pt x="285750" y="321468"/>
                  </a:lnTo>
                  <a:lnTo>
                    <a:pt x="285750" y="326941"/>
                  </a:lnTo>
                  <a:lnTo>
                    <a:pt x="279405" y="353362"/>
                  </a:lnTo>
                  <a:lnTo>
                    <a:pt x="277311" y="358418"/>
                  </a:lnTo>
                  <a:lnTo>
                    <a:pt x="248709" y="390766"/>
                  </a:lnTo>
                  <a:lnTo>
                    <a:pt x="218665" y="403210"/>
                  </a:lnTo>
                  <a:lnTo>
                    <a:pt x="213298" y="404278"/>
                  </a:lnTo>
                  <a:lnTo>
                    <a:pt x="207878" y="404812"/>
                  </a:lnTo>
                  <a:lnTo>
                    <a:pt x="202406" y="404812"/>
                  </a:lnTo>
                  <a:lnTo>
                    <a:pt x="0" y="404812"/>
                  </a:lnTo>
                </a:path>
              </a:pathLst>
            </a:custGeom>
            <a:ln w="47625">
              <a:solidFill>
                <a:srgbClr val="D8B4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137003" y="7192374"/>
            <a:ext cx="1340485" cy="73088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dirty="0" sz="2450" spc="-20" b="1">
                <a:solidFill>
                  <a:srgbClr val="D8B4FE"/>
                </a:solidFill>
                <a:latin typeface="Arial"/>
                <a:cs typeface="Arial"/>
              </a:rPr>
              <a:t>COST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1650" spc="-65">
                <a:solidFill>
                  <a:srgbClr val="D8B4FE"/>
                </a:solidFill>
                <a:latin typeface="Microsoft Sans Serif"/>
                <a:cs typeface="Microsoft Sans Serif"/>
              </a:rPr>
              <a:t>Value</a:t>
            </a:r>
            <a:r>
              <a:rPr dirty="0" sz="1650" spc="-30">
                <a:solidFill>
                  <a:srgbClr val="D8B4FE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D8B4FE"/>
                </a:solidFill>
                <a:latin typeface="Microsoft Sans Serif"/>
                <a:cs typeface="Microsoft Sans Serif"/>
              </a:rPr>
              <a:t>Creation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2239625" y="2600325"/>
            <a:ext cx="5591175" cy="5819775"/>
            <a:chOff x="12239625" y="2600325"/>
            <a:chExt cx="5591175" cy="5819775"/>
          </a:xfrm>
        </p:grpSpPr>
        <p:sp>
          <p:nvSpPr>
            <p:cNvPr id="24" name="object 24" descr=""/>
            <p:cNvSpPr/>
            <p:nvPr/>
          </p:nvSpPr>
          <p:spPr>
            <a:xfrm>
              <a:off x="12244387" y="2605087"/>
              <a:ext cx="5581650" cy="5810250"/>
            </a:xfrm>
            <a:custGeom>
              <a:avLst/>
              <a:gdLst/>
              <a:ahLst/>
              <a:cxnLst/>
              <a:rect l="l" t="t" r="r" b="b"/>
              <a:pathLst>
                <a:path w="5581650" h="5810250">
                  <a:moveTo>
                    <a:pt x="5434012" y="5810250"/>
                  </a:moveTo>
                  <a:lnTo>
                    <a:pt x="147637" y="5810250"/>
                  </a:lnTo>
                  <a:lnTo>
                    <a:pt x="140383" y="5810072"/>
                  </a:lnTo>
                  <a:lnTo>
                    <a:pt x="97907" y="5801622"/>
                  </a:lnTo>
                  <a:lnTo>
                    <a:pt x="59681" y="5781190"/>
                  </a:lnTo>
                  <a:lnTo>
                    <a:pt x="29057" y="5750566"/>
                  </a:lnTo>
                  <a:lnTo>
                    <a:pt x="8624" y="5712341"/>
                  </a:lnTo>
                  <a:lnTo>
                    <a:pt x="176" y="5669865"/>
                  </a:lnTo>
                  <a:lnTo>
                    <a:pt x="0" y="5662612"/>
                  </a:lnTo>
                  <a:lnTo>
                    <a:pt x="0" y="147637"/>
                  </a:lnTo>
                  <a:lnTo>
                    <a:pt x="6353" y="104779"/>
                  </a:lnTo>
                  <a:lnTo>
                    <a:pt x="24881" y="65613"/>
                  </a:lnTo>
                  <a:lnTo>
                    <a:pt x="53975" y="33510"/>
                  </a:lnTo>
                  <a:lnTo>
                    <a:pt x="91139" y="11238"/>
                  </a:lnTo>
                  <a:lnTo>
                    <a:pt x="133165" y="709"/>
                  </a:lnTo>
                  <a:lnTo>
                    <a:pt x="147637" y="0"/>
                  </a:lnTo>
                  <a:lnTo>
                    <a:pt x="5434012" y="0"/>
                  </a:lnTo>
                  <a:lnTo>
                    <a:pt x="5476867" y="6355"/>
                  </a:lnTo>
                  <a:lnTo>
                    <a:pt x="5516033" y="24881"/>
                  </a:lnTo>
                  <a:lnTo>
                    <a:pt x="5548137" y="53975"/>
                  </a:lnTo>
                  <a:lnTo>
                    <a:pt x="5570410" y="91138"/>
                  </a:lnTo>
                  <a:lnTo>
                    <a:pt x="5580939" y="133166"/>
                  </a:lnTo>
                  <a:lnTo>
                    <a:pt x="5581650" y="147637"/>
                  </a:lnTo>
                  <a:lnTo>
                    <a:pt x="5581650" y="5662612"/>
                  </a:lnTo>
                  <a:lnTo>
                    <a:pt x="5575292" y="5705468"/>
                  </a:lnTo>
                  <a:lnTo>
                    <a:pt x="5556766" y="5744634"/>
                  </a:lnTo>
                  <a:lnTo>
                    <a:pt x="5527672" y="5776738"/>
                  </a:lnTo>
                  <a:lnTo>
                    <a:pt x="5490509" y="5799010"/>
                  </a:lnTo>
                  <a:lnTo>
                    <a:pt x="5448482" y="5809540"/>
                  </a:lnTo>
                  <a:lnTo>
                    <a:pt x="5434012" y="58102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244387" y="2605087"/>
              <a:ext cx="5581650" cy="5810250"/>
            </a:xfrm>
            <a:custGeom>
              <a:avLst/>
              <a:gdLst/>
              <a:ahLst/>
              <a:cxnLst/>
              <a:rect l="l" t="t" r="r" b="b"/>
              <a:pathLst>
                <a:path w="5581650" h="5810250">
                  <a:moveTo>
                    <a:pt x="0" y="5662612"/>
                  </a:moveTo>
                  <a:lnTo>
                    <a:pt x="0" y="147637"/>
                  </a:lnTo>
                  <a:lnTo>
                    <a:pt x="176" y="140384"/>
                  </a:lnTo>
                  <a:lnTo>
                    <a:pt x="8624" y="97907"/>
                  </a:lnTo>
                  <a:lnTo>
                    <a:pt x="29057" y="59681"/>
                  </a:lnTo>
                  <a:lnTo>
                    <a:pt x="59681" y="29058"/>
                  </a:lnTo>
                  <a:lnTo>
                    <a:pt x="97907" y="8626"/>
                  </a:lnTo>
                  <a:lnTo>
                    <a:pt x="140383" y="177"/>
                  </a:lnTo>
                  <a:lnTo>
                    <a:pt x="147637" y="0"/>
                  </a:lnTo>
                  <a:lnTo>
                    <a:pt x="5434012" y="0"/>
                  </a:lnTo>
                  <a:lnTo>
                    <a:pt x="5476867" y="6355"/>
                  </a:lnTo>
                  <a:lnTo>
                    <a:pt x="5516033" y="24881"/>
                  </a:lnTo>
                  <a:lnTo>
                    <a:pt x="5548137" y="53975"/>
                  </a:lnTo>
                  <a:lnTo>
                    <a:pt x="5570410" y="91138"/>
                  </a:lnTo>
                  <a:lnTo>
                    <a:pt x="5580939" y="133166"/>
                  </a:lnTo>
                  <a:lnTo>
                    <a:pt x="5581650" y="147637"/>
                  </a:lnTo>
                  <a:lnTo>
                    <a:pt x="5581650" y="5662612"/>
                  </a:lnTo>
                  <a:lnTo>
                    <a:pt x="5575292" y="5705468"/>
                  </a:lnTo>
                  <a:lnTo>
                    <a:pt x="5556766" y="5744634"/>
                  </a:lnTo>
                  <a:lnTo>
                    <a:pt x="5527672" y="5776738"/>
                  </a:lnTo>
                  <a:lnTo>
                    <a:pt x="5490509" y="5799010"/>
                  </a:lnTo>
                  <a:lnTo>
                    <a:pt x="5448482" y="5809540"/>
                  </a:lnTo>
                  <a:lnTo>
                    <a:pt x="5434012" y="5810250"/>
                  </a:lnTo>
                  <a:lnTo>
                    <a:pt x="147637" y="5810250"/>
                  </a:lnTo>
                  <a:lnTo>
                    <a:pt x="104779" y="5803893"/>
                  </a:lnTo>
                  <a:lnTo>
                    <a:pt x="65613" y="5785367"/>
                  </a:lnTo>
                  <a:lnTo>
                    <a:pt x="33509" y="5756272"/>
                  </a:lnTo>
                  <a:lnTo>
                    <a:pt x="11236" y="5719109"/>
                  </a:lnTo>
                  <a:lnTo>
                    <a:pt x="708" y="5677083"/>
                  </a:lnTo>
                  <a:lnTo>
                    <a:pt x="0" y="5662612"/>
                  </a:lnTo>
                  <a:close/>
                </a:path>
              </a:pathLst>
            </a:custGeom>
            <a:ln w="9525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630150" y="7029450"/>
              <a:ext cx="4810125" cy="9525"/>
            </a:xfrm>
            <a:custGeom>
              <a:avLst/>
              <a:gdLst/>
              <a:ahLst/>
              <a:cxnLst/>
              <a:rect l="l" t="t" r="r" b="b"/>
              <a:pathLst>
                <a:path w="4810125" h="9525">
                  <a:moveTo>
                    <a:pt x="48101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4810125" y="0"/>
                  </a:lnTo>
                  <a:lnTo>
                    <a:pt x="4810125" y="9525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2771775" y="2228850"/>
            <a:ext cx="6553200" cy="6553200"/>
            <a:chOff x="2771775" y="2228850"/>
            <a:chExt cx="6553200" cy="6553200"/>
          </a:xfrm>
        </p:grpSpPr>
        <p:sp>
          <p:nvSpPr>
            <p:cNvPr id="28" name="object 28" descr=""/>
            <p:cNvSpPr/>
            <p:nvPr/>
          </p:nvSpPr>
          <p:spPr>
            <a:xfrm>
              <a:off x="2771775" y="222884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>
                  <a:moveTo>
                    <a:pt x="6553200" y="3257550"/>
                  </a:moveTo>
                  <a:lnTo>
                    <a:pt x="3295650" y="3257550"/>
                  </a:lnTo>
                  <a:lnTo>
                    <a:pt x="3295650" y="0"/>
                  </a:lnTo>
                  <a:lnTo>
                    <a:pt x="3257550" y="0"/>
                  </a:lnTo>
                  <a:lnTo>
                    <a:pt x="3257550" y="3257550"/>
                  </a:lnTo>
                  <a:lnTo>
                    <a:pt x="0" y="3257550"/>
                  </a:lnTo>
                  <a:lnTo>
                    <a:pt x="0" y="3295650"/>
                  </a:lnTo>
                  <a:lnTo>
                    <a:pt x="3257550" y="3295650"/>
                  </a:lnTo>
                  <a:lnTo>
                    <a:pt x="3257550" y="6553200"/>
                  </a:lnTo>
                  <a:lnTo>
                    <a:pt x="3295650" y="6553200"/>
                  </a:lnTo>
                  <a:lnTo>
                    <a:pt x="3295650" y="3295650"/>
                  </a:lnTo>
                  <a:lnTo>
                    <a:pt x="6553200" y="3295650"/>
                  </a:lnTo>
                  <a:lnTo>
                    <a:pt x="6553200" y="325755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575" y="4438650"/>
              <a:ext cx="2133600" cy="213360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3193563" y="2916004"/>
            <a:ext cx="3686810" cy="858519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879475" marR="5080" indent="-867410">
              <a:lnSpc>
                <a:spcPts val="3000"/>
              </a:lnSpc>
              <a:spcBef>
                <a:spcPts val="665"/>
              </a:spcBef>
            </a:pPr>
            <a:r>
              <a:rPr dirty="0" sz="2950" spc="-165" b="1">
                <a:solidFill>
                  <a:srgbClr val="FFFFFF"/>
                </a:solidFill>
                <a:latin typeface="Arial"/>
                <a:cs typeface="Arial"/>
              </a:rPr>
              <a:t>AUTONOMOUS</a:t>
            </a:r>
            <a:r>
              <a:rPr dirty="0" sz="29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-70" b="1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dirty="0" sz="2950" spc="-100" b="1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0149" y="4181475"/>
            <a:ext cx="76200" cy="761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2620575" y="4018847"/>
            <a:ext cx="40271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14325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Frontline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4E7EB"/>
                </a:solidFill>
                <a:latin typeface="Microsoft Sans Serif"/>
                <a:cs typeface="Microsoft Sans Serif"/>
              </a:rPr>
              <a:t>ownership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4E7EB"/>
                </a:solidFill>
                <a:latin typeface="Microsoft Sans Serif"/>
                <a:cs typeface="Microsoft Sans Serif"/>
              </a:rPr>
              <a:t>operational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excellence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2630149" y="4981575"/>
            <a:ext cx="76200" cy="1562100"/>
            <a:chOff x="12630149" y="4981575"/>
            <a:chExt cx="76200" cy="1562100"/>
          </a:xfrm>
        </p:grpSpPr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0149" y="4981575"/>
              <a:ext cx="76200" cy="761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0149" y="5476875"/>
              <a:ext cx="76200" cy="7620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0149" y="5972175"/>
              <a:ext cx="76200" cy="761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0149" y="6467475"/>
              <a:ext cx="76200" cy="761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2934900" y="4818947"/>
            <a:ext cx="3480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Leader</a:t>
            </a:r>
            <a:r>
              <a:rPr dirty="0" sz="2000" spc="-9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support</a:t>
            </a:r>
            <a:r>
              <a:rPr dirty="0" sz="2000" spc="-1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9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4E7EB"/>
                </a:solidFill>
                <a:latin typeface="Microsoft Sans Serif"/>
                <a:cs typeface="Microsoft Sans Serif"/>
              </a:rPr>
              <a:t>enablement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854676" y="9567180"/>
            <a:ext cx="457898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75"/>
              </a:lnSpc>
            </a:pPr>
            <a:r>
              <a:rPr dirty="0" sz="1650" spc="-40">
                <a:solidFill>
                  <a:srgbClr val="9CA2AF"/>
                </a:solidFill>
                <a:latin typeface="Microsoft Sans Serif"/>
                <a:cs typeface="Microsoft Sans Serif"/>
              </a:rPr>
              <a:t>Crew</a:t>
            </a:r>
            <a:r>
              <a:rPr dirty="0" sz="1650" spc="-7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CA2AF"/>
                </a:solidFill>
                <a:latin typeface="Microsoft Sans Serif"/>
                <a:cs typeface="Microsoft Sans Serif"/>
              </a:rPr>
              <a:t>Army</a:t>
            </a:r>
            <a:r>
              <a:rPr dirty="0" sz="1650" spc="-7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55">
                <a:solidFill>
                  <a:srgbClr val="9CA2AF"/>
                </a:solidFill>
                <a:latin typeface="Lucida Sans"/>
                <a:cs typeface="Lucida Sans"/>
              </a:rPr>
              <a:t>|</a:t>
            </a:r>
            <a:r>
              <a:rPr dirty="0" sz="1650" spc="-130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650" spc="-135">
                <a:solidFill>
                  <a:srgbClr val="9CA2AF"/>
                </a:solidFill>
                <a:latin typeface="Lucida Sans"/>
                <a:cs typeface="Lucida Sans"/>
              </a:rPr>
              <a:t>2025</a:t>
            </a:r>
            <a:r>
              <a:rPr dirty="0" sz="1650" spc="-105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650" spc="-90">
                <a:solidFill>
                  <a:srgbClr val="9CA2AF"/>
                </a:solidFill>
                <a:latin typeface="Microsoft Sans Serif"/>
                <a:cs typeface="Microsoft Sans Serif"/>
              </a:rPr>
              <a:t>Team</a:t>
            </a:r>
            <a:r>
              <a:rPr dirty="0" sz="1650" spc="-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CA2AF"/>
                </a:solidFill>
                <a:latin typeface="Microsoft Sans Serif"/>
                <a:cs typeface="Microsoft Sans Serif"/>
              </a:rPr>
              <a:t>Army</a:t>
            </a:r>
            <a:r>
              <a:rPr dirty="0" sz="1650" spc="-4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0">
                <a:solidFill>
                  <a:srgbClr val="9CA2AF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1650" spc="-4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CA2AF"/>
                </a:solidFill>
                <a:latin typeface="Microsoft Sans Serif"/>
                <a:cs typeface="Microsoft Sans Serif"/>
              </a:rPr>
              <a:t>Strategy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2934900" y="5304631"/>
            <a:ext cx="312483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00">
                <a:solidFill>
                  <a:srgbClr val="E4E7EB"/>
                </a:solidFill>
                <a:latin typeface="Microsoft Sans Serif"/>
                <a:cs typeface="Microsoft Sans Serif"/>
              </a:rPr>
              <a:t>Data</a:t>
            </a:r>
            <a:r>
              <a:rPr dirty="0" sz="2050" spc="-100">
                <a:solidFill>
                  <a:srgbClr val="E4E7EB"/>
                </a:solidFill>
                <a:latin typeface="Verdana"/>
                <a:cs typeface="Verdana"/>
              </a:rPr>
              <a:t>-</a:t>
            </a:r>
            <a:r>
              <a:rPr dirty="0" sz="2000" spc="-20">
                <a:solidFill>
                  <a:srgbClr val="E4E7EB"/>
                </a:solidFill>
                <a:latin typeface="Microsoft Sans Serif"/>
                <a:cs typeface="Microsoft Sans Serif"/>
              </a:rPr>
              <a:t>driven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decision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making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2934900" y="5809547"/>
            <a:ext cx="4140200" cy="826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4E7EB"/>
                </a:solidFill>
                <a:latin typeface="Microsoft Sans Serif"/>
                <a:cs typeface="Microsoft Sans Serif"/>
              </a:rPr>
              <a:t>learning</a:t>
            </a: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000" spc="-75">
                <a:solidFill>
                  <a:srgbClr val="E4E7EB"/>
                </a:solidFill>
                <a:latin typeface="Microsoft Sans Serif"/>
                <a:cs typeface="Microsoft Sans Serif"/>
              </a:rPr>
              <a:t>Shared</a:t>
            </a:r>
            <a:r>
              <a:rPr dirty="0" sz="20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4E7EB"/>
                </a:solidFill>
                <a:latin typeface="Microsoft Sans Serif"/>
                <a:cs typeface="Microsoft Sans Serif"/>
              </a:rPr>
              <a:t>accountability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results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2731898" y="7150613"/>
            <a:ext cx="4610100" cy="868044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z="2000" spc="-110" b="1">
                <a:solidFill>
                  <a:srgbClr val="66E7F9"/>
                </a:solidFill>
                <a:latin typeface="Arial"/>
                <a:cs typeface="Arial"/>
              </a:rPr>
              <a:t>Success</a:t>
            </a:r>
            <a:r>
              <a:rPr dirty="0" sz="2000" spc="-105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66E7F9"/>
                </a:solidFill>
                <a:latin typeface="Arial"/>
                <a:cs typeface="Arial"/>
              </a:rPr>
              <a:t>Metric</a:t>
            </a:r>
            <a:r>
              <a:rPr dirty="0" sz="1950" spc="-60" b="1">
                <a:solidFill>
                  <a:srgbClr val="66E7F9"/>
                </a:solidFill>
                <a:latin typeface="Arial"/>
                <a:cs typeface="Arial"/>
              </a:rPr>
              <a:t>:</a:t>
            </a:r>
            <a:r>
              <a:rPr dirty="0" sz="1950" spc="-85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66E7F9"/>
                </a:solidFill>
                <a:latin typeface="Arial"/>
                <a:cs typeface="Arial"/>
              </a:rPr>
              <a:t>100%</a:t>
            </a:r>
            <a:r>
              <a:rPr dirty="0" sz="1950" spc="-85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66E7F9"/>
                </a:solidFill>
                <a:latin typeface="Arial"/>
                <a:cs typeface="Arial"/>
              </a:rPr>
              <a:t>Team</a:t>
            </a:r>
            <a:r>
              <a:rPr dirty="0" sz="2000" spc="-100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66E7F9"/>
                </a:solidFill>
                <a:latin typeface="Arial"/>
                <a:cs typeface="Arial"/>
              </a:rPr>
              <a:t>Engagement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1650" spc="-20">
                <a:solidFill>
                  <a:srgbClr val="9CA2AF"/>
                </a:solidFill>
                <a:latin typeface="Microsoft Sans Serif"/>
                <a:cs typeface="Microsoft Sans Serif"/>
              </a:rPr>
              <a:t>Implementation:</a:t>
            </a:r>
            <a:r>
              <a:rPr dirty="0" sz="1650" spc="-5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9CA2AF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650" spc="-4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20">
                <a:solidFill>
                  <a:srgbClr val="9CA2AF"/>
                </a:solidFill>
                <a:latin typeface="Microsoft Sans Serif"/>
                <a:cs typeface="Microsoft Sans Serif"/>
              </a:rPr>
              <a:t>Q1</a:t>
            </a:r>
            <a:r>
              <a:rPr dirty="0" sz="16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9CA2AF"/>
                </a:solidFill>
                <a:latin typeface="Microsoft Sans Serif"/>
                <a:cs typeface="Microsoft Sans Serif"/>
              </a:rPr>
              <a:t>2025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125888" y="5112349"/>
            <a:ext cx="183832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175" b="1">
                <a:solidFill>
                  <a:srgbClr val="FFFFFF"/>
                </a:solidFill>
                <a:latin typeface="Arial"/>
                <a:cs typeface="Arial"/>
              </a:rPr>
              <a:t>CREW</a:t>
            </a:r>
            <a:r>
              <a:rPr dirty="0" sz="24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65" b="1">
                <a:solidFill>
                  <a:srgbClr val="FFFFFF"/>
                </a:solidFill>
                <a:latin typeface="Arial"/>
                <a:cs typeface="Arial"/>
              </a:rPr>
              <a:t>ARMY</a:t>
            </a:r>
            <a:endParaRPr sz="245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722987" y="5455249"/>
            <a:ext cx="64452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90" b="1">
                <a:solidFill>
                  <a:srgbClr val="FFFFFF"/>
                </a:solidFill>
                <a:latin typeface="Arial"/>
                <a:cs typeface="Arial"/>
              </a:rPr>
              <a:t>VPO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45250" y="393688"/>
            <a:ext cx="406400" cy="509270"/>
          </a:xfrm>
          <a:custGeom>
            <a:avLst/>
            <a:gdLst/>
            <a:ahLst/>
            <a:cxnLst/>
            <a:rect l="l" t="t" r="r" b="b"/>
            <a:pathLst>
              <a:path w="406400" h="509269">
                <a:moveTo>
                  <a:pt x="406400" y="279411"/>
                </a:moveTo>
                <a:lnTo>
                  <a:pt x="401167" y="330059"/>
                </a:lnTo>
                <a:lnTo>
                  <a:pt x="386311" y="373576"/>
                </a:lnTo>
                <a:lnTo>
                  <a:pt x="363092" y="410606"/>
                </a:lnTo>
                <a:lnTo>
                  <a:pt x="332774" y="441793"/>
                </a:lnTo>
                <a:lnTo>
                  <a:pt x="296617" y="467782"/>
                </a:lnTo>
                <a:lnTo>
                  <a:pt x="255883" y="489216"/>
                </a:lnTo>
                <a:lnTo>
                  <a:pt x="211836" y="506741"/>
                </a:lnTo>
                <a:lnTo>
                  <a:pt x="206133" y="508673"/>
                </a:lnTo>
                <a:lnTo>
                  <a:pt x="200460" y="508589"/>
                </a:lnTo>
                <a:lnTo>
                  <a:pt x="150676" y="489056"/>
                </a:lnTo>
                <a:lnTo>
                  <a:pt x="109875" y="467689"/>
                </a:lnTo>
                <a:lnTo>
                  <a:pt x="73673" y="441746"/>
                </a:lnTo>
                <a:lnTo>
                  <a:pt x="43327" y="410586"/>
                </a:lnTo>
                <a:lnTo>
                  <a:pt x="20094" y="373570"/>
                </a:lnTo>
                <a:lnTo>
                  <a:pt x="5233" y="330058"/>
                </a:lnTo>
                <a:lnTo>
                  <a:pt x="0" y="279411"/>
                </a:lnTo>
                <a:lnTo>
                  <a:pt x="0" y="101611"/>
                </a:lnTo>
                <a:lnTo>
                  <a:pt x="0" y="98243"/>
                </a:lnTo>
                <a:lnTo>
                  <a:pt x="7439" y="83650"/>
                </a:lnTo>
                <a:lnTo>
                  <a:pt x="9821" y="81269"/>
                </a:lnTo>
                <a:lnTo>
                  <a:pt x="12567" y="79433"/>
                </a:lnTo>
                <a:lnTo>
                  <a:pt x="15679" y="78144"/>
                </a:lnTo>
                <a:lnTo>
                  <a:pt x="18791" y="76855"/>
                </a:lnTo>
                <a:lnTo>
                  <a:pt x="22031" y="76211"/>
                </a:lnTo>
                <a:lnTo>
                  <a:pt x="25400" y="76211"/>
                </a:lnTo>
                <a:lnTo>
                  <a:pt x="65381" y="70845"/>
                </a:lnTo>
                <a:lnTo>
                  <a:pt x="107124" y="56145"/>
                </a:lnTo>
                <a:lnTo>
                  <a:pt x="147629" y="34206"/>
                </a:lnTo>
                <a:lnTo>
                  <a:pt x="183896" y="7123"/>
                </a:lnTo>
                <a:lnTo>
                  <a:pt x="186586" y="4824"/>
                </a:lnTo>
                <a:lnTo>
                  <a:pt x="189591" y="3062"/>
                </a:lnTo>
                <a:lnTo>
                  <a:pt x="192911" y="1837"/>
                </a:lnTo>
                <a:lnTo>
                  <a:pt x="196231" y="612"/>
                </a:lnTo>
                <a:lnTo>
                  <a:pt x="199661" y="0"/>
                </a:lnTo>
                <a:lnTo>
                  <a:pt x="203200" y="0"/>
                </a:lnTo>
                <a:lnTo>
                  <a:pt x="206738" y="0"/>
                </a:lnTo>
                <a:lnTo>
                  <a:pt x="210168" y="612"/>
                </a:lnTo>
                <a:lnTo>
                  <a:pt x="213488" y="1837"/>
                </a:lnTo>
                <a:lnTo>
                  <a:pt x="216808" y="3062"/>
                </a:lnTo>
                <a:lnTo>
                  <a:pt x="219813" y="4824"/>
                </a:lnTo>
                <a:lnTo>
                  <a:pt x="258877" y="34313"/>
                </a:lnTo>
                <a:lnTo>
                  <a:pt x="299370" y="56240"/>
                </a:lnTo>
                <a:lnTo>
                  <a:pt x="341054" y="70881"/>
                </a:lnTo>
                <a:lnTo>
                  <a:pt x="381000" y="76211"/>
                </a:lnTo>
                <a:lnTo>
                  <a:pt x="384368" y="76211"/>
                </a:lnTo>
                <a:lnTo>
                  <a:pt x="387608" y="76855"/>
                </a:lnTo>
                <a:lnTo>
                  <a:pt x="390720" y="78144"/>
                </a:lnTo>
                <a:lnTo>
                  <a:pt x="393832" y="79433"/>
                </a:lnTo>
                <a:lnTo>
                  <a:pt x="396578" y="81269"/>
                </a:lnTo>
                <a:lnTo>
                  <a:pt x="406400" y="101611"/>
                </a:lnTo>
                <a:lnTo>
                  <a:pt x="406400" y="279411"/>
                </a:lnTo>
                <a:close/>
              </a:path>
            </a:pathLst>
          </a:custGeom>
          <a:ln w="50800">
            <a:solidFill>
              <a:srgbClr val="FACC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0651" rIns="0" bIns="0" rtlCol="0" vert="horz">
            <a:spAutoFit/>
          </a:bodyPr>
          <a:lstStyle/>
          <a:p>
            <a:pPr algn="ctr" marL="760730">
              <a:lnSpc>
                <a:spcPct val="100000"/>
              </a:lnSpc>
              <a:spcBef>
                <a:spcPts val="580"/>
              </a:spcBef>
            </a:pPr>
            <a:r>
              <a:rPr dirty="0" sz="5900" spc="-320">
                <a:solidFill>
                  <a:srgbClr val="FACC15"/>
                </a:solidFill>
              </a:rPr>
              <a:t>SAFETY</a:t>
            </a:r>
            <a:r>
              <a:rPr dirty="0" sz="5900" spc="-350">
                <a:solidFill>
                  <a:srgbClr val="FACC15"/>
                </a:solidFill>
              </a:rPr>
              <a:t> </a:t>
            </a:r>
            <a:r>
              <a:rPr dirty="0" sz="5900" spc="-380">
                <a:solidFill>
                  <a:srgbClr val="FACC15"/>
                </a:solidFill>
              </a:rPr>
              <a:t>FIRST</a:t>
            </a:r>
            <a:endParaRPr sz="5900"/>
          </a:p>
          <a:p>
            <a:pPr marL="3727450">
              <a:lnSpc>
                <a:spcPct val="100000"/>
              </a:lnSpc>
              <a:spcBef>
                <a:spcPts val="245"/>
              </a:spcBef>
            </a:pPr>
            <a:r>
              <a:rPr dirty="0" sz="3000" spc="-60" b="0">
                <a:solidFill>
                  <a:srgbClr val="E4E7EB"/>
                </a:solidFill>
                <a:latin typeface="Microsoft Sans Serif"/>
                <a:cs typeface="Microsoft Sans Serif"/>
              </a:rPr>
              <a:t>Zero</a:t>
            </a:r>
            <a:r>
              <a:rPr dirty="0" sz="3000" spc="-114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0" b="0">
                <a:solidFill>
                  <a:srgbClr val="E4E7EB"/>
                </a:solidFill>
                <a:latin typeface="Microsoft Sans Serif"/>
                <a:cs typeface="Microsoft Sans Serif"/>
              </a:rPr>
              <a:t>Incidents</a:t>
            </a:r>
            <a:r>
              <a:rPr dirty="0" sz="3000" spc="-114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0" b="0">
                <a:solidFill>
                  <a:srgbClr val="E4E7EB"/>
                </a:solidFill>
                <a:latin typeface="Microsoft Sans Serif"/>
                <a:cs typeface="Microsoft Sans Serif"/>
              </a:rPr>
              <a:t>Through</a:t>
            </a:r>
            <a:r>
              <a:rPr dirty="0" sz="3000" spc="-11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65" b="0">
                <a:solidFill>
                  <a:srgbClr val="E4E7EB"/>
                </a:solidFill>
                <a:latin typeface="Microsoft Sans Serif"/>
                <a:cs typeface="Microsoft Sans Serif"/>
              </a:rPr>
              <a:t>Proactive</a:t>
            </a:r>
            <a:r>
              <a:rPr dirty="0" sz="3000" spc="-114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5" b="0">
                <a:solidFill>
                  <a:srgbClr val="E4E7EB"/>
                </a:solidFill>
                <a:latin typeface="Microsoft Sans Serif"/>
                <a:cs typeface="Microsoft Sans Serif"/>
              </a:rPr>
              <a:t>Prevention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800" y="1828800"/>
            <a:ext cx="8648700" cy="7886700"/>
            <a:chOff x="304800" y="1828800"/>
            <a:chExt cx="8648700" cy="7886700"/>
          </a:xfrm>
        </p:grpSpPr>
        <p:sp>
          <p:nvSpPr>
            <p:cNvPr id="5" name="object 5" descr=""/>
            <p:cNvSpPr/>
            <p:nvPr/>
          </p:nvSpPr>
          <p:spPr>
            <a:xfrm>
              <a:off x="323849" y="1828800"/>
              <a:ext cx="8629650" cy="7886700"/>
            </a:xfrm>
            <a:custGeom>
              <a:avLst/>
              <a:gdLst/>
              <a:ahLst/>
              <a:cxnLst/>
              <a:rect l="l" t="t" r="r" b="b"/>
              <a:pathLst>
                <a:path w="8629650" h="7886700">
                  <a:moveTo>
                    <a:pt x="8558453" y="7886699"/>
                  </a:moveTo>
                  <a:lnTo>
                    <a:pt x="53397" y="7886699"/>
                  </a:lnTo>
                  <a:lnTo>
                    <a:pt x="49680" y="7886211"/>
                  </a:lnTo>
                  <a:lnTo>
                    <a:pt x="14085" y="7860843"/>
                  </a:lnTo>
                  <a:lnTo>
                    <a:pt x="366" y="7820458"/>
                  </a:lnTo>
                  <a:lnTo>
                    <a:pt x="0" y="7815503"/>
                  </a:lnTo>
                  <a:lnTo>
                    <a:pt x="0" y="78105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558453" y="0"/>
                  </a:lnTo>
                  <a:lnTo>
                    <a:pt x="8599943" y="15621"/>
                  </a:lnTo>
                  <a:lnTo>
                    <a:pt x="8625763" y="51661"/>
                  </a:lnTo>
                  <a:lnTo>
                    <a:pt x="8629649" y="71196"/>
                  </a:lnTo>
                  <a:lnTo>
                    <a:pt x="8629649" y="7815503"/>
                  </a:lnTo>
                  <a:lnTo>
                    <a:pt x="8614027" y="7856993"/>
                  </a:lnTo>
                  <a:lnTo>
                    <a:pt x="8577987" y="7882812"/>
                  </a:lnTo>
                  <a:lnTo>
                    <a:pt x="8563408" y="7886211"/>
                  </a:lnTo>
                  <a:lnTo>
                    <a:pt x="8558453" y="78866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4800" y="1829077"/>
              <a:ext cx="70485" cy="7886700"/>
            </a:xfrm>
            <a:custGeom>
              <a:avLst/>
              <a:gdLst/>
              <a:ahLst/>
              <a:cxnLst/>
              <a:rect l="l" t="t" r="r" b="b"/>
              <a:pathLst>
                <a:path w="70485" h="7886700">
                  <a:moveTo>
                    <a:pt x="70450" y="7886144"/>
                  </a:moveTo>
                  <a:lnTo>
                    <a:pt x="33857" y="7873591"/>
                  </a:lnTo>
                  <a:lnTo>
                    <a:pt x="5800" y="7839382"/>
                  </a:lnTo>
                  <a:lnTo>
                    <a:pt x="0" y="78102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810222"/>
                  </a:lnTo>
                  <a:lnTo>
                    <a:pt x="44515" y="7852563"/>
                  </a:lnTo>
                  <a:lnTo>
                    <a:pt x="66287" y="7884488"/>
                  </a:lnTo>
                  <a:lnTo>
                    <a:pt x="70450" y="7886144"/>
                  </a:lnTo>
                  <a:close/>
                </a:path>
              </a:pathLst>
            </a:custGeom>
            <a:solidFill>
              <a:srgbClr val="FACC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1500" y="4495799"/>
              <a:ext cx="8153400" cy="1543050"/>
            </a:xfrm>
            <a:custGeom>
              <a:avLst/>
              <a:gdLst/>
              <a:ahLst/>
              <a:cxnLst/>
              <a:rect l="l" t="t" r="r" b="b"/>
              <a:pathLst>
                <a:path w="8153400" h="1543050">
                  <a:moveTo>
                    <a:pt x="8077200" y="1543050"/>
                  </a:moveTo>
                  <a:lnTo>
                    <a:pt x="76200" y="1543050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9541" y="12830"/>
                  </a:lnTo>
                  <a:lnTo>
                    <a:pt x="8147598" y="47039"/>
                  </a:lnTo>
                  <a:lnTo>
                    <a:pt x="8153400" y="76200"/>
                  </a:lnTo>
                  <a:lnTo>
                    <a:pt x="8153400" y="1466850"/>
                  </a:lnTo>
                  <a:lnTo>
                    <a:pt x="8140569" y="1509191"/>
                  </a:lnTo>
                  <a:lnTo>
                    <a:pt x="8106359" y="1537249"/>
                  </a:lnTo>
                  <a:lnTo>
                    <a:pt x="8077200" y="15430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1500" y="4495799"/>
              <a:ext cx="8153400" cy="1543050"/>
            </a:xfrm>
            <a:custGeom>
              <a:avLst/>
              <a:gdLst/>
              <a:ahLst/>
              <a:cxnLst/>
              <a:rect l="l" t="t" r="r" b="b"/>
              <a:pathLst>
                <a:path w="8153400" h="1543050">
                  <a:moveTo>
                    <a:pt x="8077200" y="1543050"/>
                  </a:moveTo>
                  <a:lnTo>
                    <a:pt x="76200" y="1543050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40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471227"/>
                  </a:lnTo>
                  <a:lnTo>
                    <a:pt x="9833" y="1474356"/>
                  </a:lnTo>
                  <a:lnTo>
                    <a:pt x="9952" y="1475563"/>
                  </a:lnTo>
                  <a:lnTo>
                    <a:pt x="25957" y="1510900"/>
                  </a:lnTo>
                  <a:lnTo>
                    <a:pt x="58898" y="1531389"/>
                  </a:lnTo>
                  <a:lnTo>
                    <a:pt x="71822" y="1533524"/>
                  </a:lnTo>
                  <a:lnTo>
                    <a:pt x="8114019" y="1533524"/>
                  </a:lnTo>
                  <a:lnTo>
                    <a:pt x="8113155" y="1534041"/>
                  </a:lnTo>
                  <a:lnTo>
                    <a:pt x="8106359" y="1537249"/>
                  </a:lnTo>
                  <a:lnTo>
                    <a:pt x="8099286" y="1539786"/>
                  </a:lnTo>
                  <a:lnTo>
                    <a:pt x="8092068" y="1541599"/>
                  </a:lnTo>
                  <a:lnTo>
                    <a:pt x="8084706" y="1542687"/>
                  </a:lnTo>
                  <a:lnTo>
                    <a:pt x="8077200" y="1543050"/>
                  </a:lnTo>
                  <a:close/>
                </a:path>
                <a:path w="8153400" h="1543050">
                  <a:moveTo>
                    <a:pt x="8114019" y="1533524"/>
                  </a:moveTo>
                  <a:lnTo>
                    <a:pt x="8081578" y="1533524"/>
                  </a:lnTo>
                  <a:lnTo>
                    <a:pt x="8085913" y="1533097"/>
                  </a:lnTo>
                  <a:lnTo>
                    <a:pt x="8094500" y="1531389"/>
                  </a:lnTo>
                  <a:lnTo>
                    <a:pt x="8127442" y="1510900"/>
                  </a:lnTo>
                  <a:lnTo>
                    <a:pt x="8143447" y="1475563"/>
                  </a:lnTo>
                  <a:lnTo>
                    <a:pt x="8143875" y="1471227"/>
                  </a:lnTo>
                  <a:lnTo>
                    <a:pt x="8143875" y="71821"/>
                  </a:lnTo>
                  <a:lnTo>
                    <a:pt x="8143566" y="68693"/>
                  </a:lnTo>
                  <a:lnTo>
                    <a:pt x="8143447" y="67485"/>
                  </a:lnTo>
                  <a:lnTo>
                    <a:pt x="8127442" y="32148"/>
                  </a:lnTo>
                  <a:lnTo>
                    <a:pt x="8094500" y="11659"/>
                  </a:lnTo>
                  <a:lnTo>
                    <a:pt x="8081578" y="9525"/>
                  </a:lnTo>
                  <a:lnTo>
                    <a:pt x="8114020" y="9525"/>
                  </a:lnTo>
                  <a:lnTo>
                    <a:pt x="8144391" y="40243"/>
                  </a:lnTo>
                  <a:lnTo>
                    <a:pt x="8153400" y="76200"/>
                  </a:lnTo>
                  <a:lnTo>
                    <a:pt x="8153400" y="1466850"/>
                  </a:lnTo>
                  <a:lnTo>
                    <a:pt x="8140569" y="1509191"/>
                  </a:lnTo>
                  <a:lnTo>
                    <a:pt x="8119669" y="1530124"/>
                  </a:lnTo>
                  <a:lnTo>
                    <a:pt x="8114019" y="1533524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3725" y="2109787"/>
              <a:ext cx="222250" cy="200025"/>
            </a:xfrm>
            <a:custGeom>
              <a:avLst/>
              <a:gdLst/>
              <a:ahLst/>
              <a:cxnLst/>
              <a:rect l="l" t="t" r="r" b="b"/>
              <a:pathLst>
                <a:path w="222250" h="200025">
                  <a:moveTo>
                    <a:pt x="155575" y="200025"/>
                  </a:moveTo>
                  <a:lnTo>
                    <a:pt x="155575" y="177800"/>
                  </a:lnTo>
                  <a:lnTo>
                    <a:pt x="155574" y="171905"/>
                  </a:lnTo>
                  <a:lnTo>
                    <a:pt x="133581" y="138989"/>
                  </a:lnTo>
                  <a:lnTo>
                    <a:pt x="117019" y="133350"/>
                  </a:lnTo>
                  <a:lnTo>
                    <a:pt x="111125" y="133350"/>
                  </a:lnTo>
                  <a:lnTo>
                    <a:pt x="44450" y="133350"/>
                  </a:lnTo>
                  <a:lnTo>
                    <a:pt x="38555" y="133350"/>
                  </a:lnTo>
                  <a:lnTo>
                    <a:pt x="32885" y="134477"/>
                  </a:lnTo>
                  <a:lnTo>
                    <a:pt x="27439" y="136733"/>
                  </a:lnTo>
                  <a:lnTo>
                    <a:pt x="21993" y="138989"/>
                  </a:lnTo>
                  <a:lnTo>
                    <a:pt x="17187" y="142201"/>
                  </a:lnTo>
                  <a:lnTo>
                    <a:pt x="13019" y="146369"/>
                  </a:lnTo>
                  <a:lnTo>
                    <a:pt x="8851" y="150537"/>
                  </a:lnTo>
                  <a:lnTo>
                    <a:pt x="5639" y="155343"/>
                  </a:lnTo>
                  <a:lnTo>
                    <a:pt x="3383" y="160789"/>
                  </a:lnTo>
                  <a:lnTo>
                    <a:pt x="1127" y="166235"/>
                  </a:lnTo>
                  <a:lnTo>
                    <a:pt x="0" y="171905"/>
                  </a:lnTo>
                  <a:lnTo>
                    <a:pt x="0" y="177800"/>
                  </a:lnTo>
                  <a:lnTo>
                    <a:pt x="0" y="200025"/>
                  </a:lnTo>
                </a:path>
                <a:path w="222250" h="200025">
                  <a:moveTo>
                    <a:pt x="122237" y="44450"/>
                  </a:moveTo>
                  <a:lnTo>
                    <a:pt x="105050" y="80048"/>
                  </a:lnTo>
                  <a:lnTo>
                    <a:pt x="77787" y="88900"/>
                  </a:lnTo>
                  <a:lnTo>
                    <a:pt x="71893" y="88899"/>
                  </a:lnTo>
                  <a:lnTo>
                    <a:pt x="38976" y="66906"/>
                  </a:lnTo>
                  <a:lnTo>
                    <a:pt x="33337" y="50344"/>
                  </a:lnTo>
                  <a:lnTo>
                    <a:pt x="33337" y="44450"/>
                  </a:lnTo>
                  <a:lnTo>
                    <a:pt x="33337" y="38555"/>
                  </a:lnTo>
                  <a:lnTo>
                    <a:pt x="46356" y="13019"/>
                  </a:lnTo>
                  <a:lnTo>
                    <a:pt x="50524" y="8851"/>
                  </a:lnTo>
                  <a:lnTo>
                    <a:pt x="55331" y="5639"/>
                  </a:lnTo>
                  <a:lnTo>
                    <a:pt x="60777" y="3383"/>
                  </a:lnTo>
                  <a:lnTo>
                    <a:pt x="66222" y="1127"/>
                  </a:lnTo>
                  <a:lnTo>
                    <a:pt x="71893" y="0"/>
                  </a:lnTo>
                  <a:lnTo>
                    <a:pt x="77787" y="0"/>
                  </a:lnTo>
                  <a:lnTo>
                    <a:pt x="83681" y="0"/>
                  </a:lnTo>
                  <a:lnTo>
                    <a:pt x="116598" y="21993"/>
                  </a:lnTo>
                  <a:lnTo>
                    <a:pt x="122237" y="38555"/>
                  </a:lnTo>
                  <a:lnTo>
                    <a:pt x="122237" y="44450"/>
                  </a:lnTo>
                  <a:close/>
                </a:path>
                <a:path w="222250" h="200025">
                  <a:moveTo>
                    <a:pt x="222250" y="200025"/>
                  </a:moveTo>
                  <a:lnTo>
                    <a:pt x="222250" y="177800"/>
                  </a:lnTo>
                  <a:lnTo>
                    <a:pt x="222246" y="172875"/>
                  </a:lnTo>
                  <a:lnTo>
                    <a:pt x="221446" y="168084"/>
                  </a:lnTo>
                  <a:lnTo>
                    <a:pt x="219850" y="163425"/>
                  </a:lnTo>
                  <a:lnTo>
                    <a:pt x="218254" y="158767"/>
                  </a:lnTo>
                  <a:lnTo>
                    <a:pt x="193680" y="136025"/>
                  </a:lnTo>
                  <a:lnTo>
                    <a:pt x="188912" y="134794"/>
                  </a:lnTo>
                </a:path>
                <a:path w="222250" h="200025">
                  <a:moveTo>
                    <a:pt x="155575" y="1444"/>
                  </a:moveTo>
                  <a:lnTo>
                    <a:pt x="160355" y="2668"/>
                  </a:lnTo>
                  <a:lnTo>
                    <a:pt x="164808" y="4634"/>
                  </a:lnTo>
                  <a:lnTo>
                    <a:pt x="168934" y="7341"/>
                  </a:lnTo>
                  <a:lnTo>
                    <a:pt x="173060" y="10048"/>
                  </a:lnTo>
                  <a:lnTo>
                    <a:pt x="176636" y="13351"/>
                  </a:lnTo>
                  <a:lnTo>
                    <a:pt x="179662" y="17250"/>
                  </a:lnTo>
                  <a:lnTo>
                    <a:pt x="182688" y="21148"/>
                  </a:lnTo>
                  <a:lnTo>
                    <a:pt x="188999" y="44505"/>
                  </a:lnTo>
                  <a:lnTo>
                    <a:pt x="188999" y="49440"/>
                  </a:lnTo>
                  <a:lnTo>
                    <a:pt x="179662" y="71761"/>
                  </a:lnTo>
                  <a:lnTo>
                    <a:pt x="176636" y="75659"/>
                  </a:lnTo>
                  <a:lnTo>
                    <a:pt x="173060" y="78962"/>
                  </a:lnTo>
                  <a:lnTo>
                    <a:pt x="168934" y="81669"/>
                  </a:lnTo>
                  <a:lnTo>
                    <a:pt x="164808" y="84376"/>
                  </a:lnTo>
                  <a:lnTo>
                    <a:pt x="160355" y="86342"/>
                  </a:lnTo>
                  <a:lnTo>
                    <a:pt x="155575" y="87566"/>
                  </a:lnTo>
                </a:path>
              </a:pathLst>
            </a:custGeom>
            <a:ln w="2222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39800" y="2022319"/>
            <a:ext cx="34391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20" b="1">
                <a:solidFill>
                  <a:srgbClr val="FFFFFF"/>
                </a:solidFill>
                <a:latin typeface="Arial"/>
                <a:cs typeface="Arial"/>
              </a:rPr>
              <a:t>FRONTLINE</a:t>
            </a: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14" b="1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71487" y="2571749"/>
            <a:ext cx="57785" cy="1581150"/>
          </a:xfrm>
          <a:custGeom>
            <a:avLst/>
            <a:gdLst/>
            <a:ahLst/>
            <a:cxnLst/>
            <a:rect l="l" t="t" r="r" b="b"/>
            <a:pathLst>
              <a:path w="57784" h="1581150">
                <a:moveTo>
                  <a:pt x="57162" y="1552575"/>
                </a:moveTo>
                <a:lnTo>
                  <a:pt x="32372" y="1524000"/>
                </a:lnTo>
                <a:lnTo>
                  <a:pt x="24790" y="1524000"/>
                </a:lnTo>
                <a:lnTo>
                  <a:pt x="0" y="1548790"/>
                </a:lnTo>
                <a:lnTo>
                  <a:pt x="0" y="1556372"/>
                </a:lnTo>
                <a:lnTo>
                  <a:pt x="24790" y="1581150"/>
                </a:lnTo>
                <a:lnTo>
                  <a:pt x="32372" y="1581150"/>
                </a:lnTo>
                <a:lnTo>
                  <a:pt x="57162" y="1552575"/>
                </a:lnTo>
                <a:close/>
              </a:path>
              <a:path w="57784" h="1581150">
                <a:moveTo>
                  <a:pt x="57162" y="1247775"/>
                </a:moveTo>
                <a:lnTo>
                  <a:pt x="32372" y="1219200"/>
                </a:lnTo>
                <a:lnTo>
                  <a:pt x="24790" y="1219200"/>
                </a:lnTo>
                <a:lnTo>
                  <a:pt x="0" y="1243990"/>
                </a:lnTo>
                <a:lnTo>
                  <a:pt x="0" y="1251572"/>
                </a:lnTo>
                <a:lnTo>
                  <a:pt x="24790" y="1276350"/>
                </a:lnTo>
                <a:lnTo>
                  <a:pt x="32372" y="1276350"/>
                </a:lnTo>
                <a:lnTo>
                  <a:pt x="57162" y="1247775"/>
                </a:lnTo>
                <a:close/>
              </a:path>
              <a:path w="57784" h="1581150">
                <a:moveTo>
                  <a:pt x="57162" y="942975"/>
                </a:moveTo>
                <a:lnTo>
                  <a:pt x="32372" y="914400"/>
                </a:lnTo>
                <a:lnTo>
                  <a:pt x="24790" y="914400"/>
                </a:lnTo>
                <a:lnTo>
                  <a:pt x="0" y="939190"/>
                </a:lnTo>
                <a:lnTo>
                  <a:pt x="0" y="946772"/>
                </a:lnTo>
                <a:lnTo>
                  <a:pt x="24790" y="971550"/>
                </a:lnTo>
                <a:lnTo>
                  <a:pt x="32372" y="971550"/>
                </a:lnTo>
                <a:lnTo>
                  <a:pt x="57162" y="942975"/>
                </a:lnTo>
                <a:close/>
              </a:path>
              <a:path w="57784" h="1581150">
                <a:moveTo>
                  <a:pt x="57162" y="638175"/>
                </a:moveTo>
                <a:lnTo>
                  <a:pt x="32372" y="609600"/>
                </a:lnTo>
                <a:lnTo>
                  <a:pt x="24790" y="609600"/>
                </a:lnTo>
                <a:lnTo>
                  <a:pt x="0" y="634390"/>
                </a:lnTo>
                <a:lnTo>
                  <a:pt x="0" y="641972"/>
                </a:lnTo>
                <a:lnTo>
                  <a:pt x="24790" y="666750"/>
                </a:lnTo>
                <a:lnTo>
                  <a:pt x="32372" y="666750"/>
                </a:lnTo>
                <a:lnTo>
                  <a:pt x="57162" y="638175"/>
                </a:lnTo>
                <a:close/>
              </a:path>
              <a:path w="57784" h="1581150">
                <a:moveTo>
                  <a:pt x="57162" y="333375"/>
                </a:moveTo>
                <a:lnTo>
                  <a:pt x="32372" y="304800"/>
                </a:lnTo>
                <a:lnTo>
                  <a:pt x="24790" y="304800"/>
                </a:lnTo>
                <a:lnTo>
                  <a:pt x="0" y="329590"/>
                </a:lnTo>
                <a:lnTo>
                  <a:pt x="0" y="337172"/>
                </a:lnTo>
                <a:lnTo>
                  <a:pt x="24790" y="361950"/>
                </a:lnTo>
                <a:lnTo>
                  <a:pt x="32372" y="361950"/>
                </a:lnTo>
                <a:lnTo>
                  <a:pt x="57162" y="333375"/>
                </a:lnTo>
                <a:close/>
              </a:path>
              <a:path w="57784" h="1581150">
                <a:moveTo>
                  <a:pt x="57162" y="28575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62" y="28575"/>
                </a:lnTo>
                <a:close/>
              </a:path>
            </a:pathLst>
          </a:custGeom>
          <a:solidFill>
            <a:srgbClr val="FACC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92150" y="2403792"/>
            <a:ext cx="4019550" cy="1852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90"/>
              </a:spcBef>
            </a:pP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Complete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pre</a:t>
            </a:r>
            <a:r>
              <a:rPr dirty="0" sz="135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shift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checks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and risk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E4E7EB"/>
                </a:solidFill>
                <a:latin typeface="Microsoft Sans Serif"/>
                <a:cs typeface="Microsoft Sans Serif"/>
              </a:rPr>
              <a:t>assessments </a:t>
            </a:r>
            <a:r>
              <a:rPr dirty="0" sz="1300" spc="-20">
                <a:solidFill>
                  <a:srgbClr val="E4E7EB"/>
                </a:solidFill>
                <a:latin typeface="Microsoft Sans Serif"/>
                <a:cs typeface="Microsoft Sans Serif"/>
              </a:rPr>
              <a:t>Report</a:t>
            </a:r>
            <a:r>
              <a:rPr dirty="0" sz="13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hazards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near</a:t>
            </a:r>
            <a:r>
              <a:rPr dirty="0" sz="1350" spc="-1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misses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immediately</a:t>
            </a:r>
            <a:endParaRPr sz="1300">
              <a:latin typeface="Microsoft Sans Serif"/>
              <a:cs typeface="Microsoft Sans Serif"/>
            </a:endParaRPr>
          </a:p>
          <a:p>
            <a:pPr marL="12700" marR="821055">
              <a:lnSpc>
                <a:spcPts val="2400"/>
              </a:lnSpc>
              <a:spcBef>
                <a:spcPts val="210"/>
              </a:spcBef>
            </a:pPr>
            <a:r>
              <a:rPr dirty="0" sz="1300" spc="-20">
                <a:solidFill>
                  <a:srgbClr val="E4E7EB"/>
                </a:solidFill>
                <a:latin typeface="Microsoft Sans Serif"/>
                <a:cs typeface="Microsoft Sans Serif"/>
              </a:rPr>
              <a:t>Follow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lockout</a:t>
            </a:r>
            <a:r>
              <a:rPr dirty="0" sz="1350">
                <a:solidFill>
                  <a:srgbClr val="E4E7EB"/>
                </a:solidFill>
                <a:latin typeface="Microsoft Sans Serif"/>
                <a:cs typeface="Microsoft Sans Serif"/>
              </a:rPr>
              <a:t>/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tagout</a:t>
            </a:r>
            <a:r>
              <a:rPr dirty="0" sz="1300" spc="-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procedures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rigorously Maintain</a:t>
            </a:r>
            <a:r>
              <a:rPr dirty="0" sz="13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situational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awareness</a:t>
            </a:r>
            <a:r>
              <a:rPr dirty="0" sz="13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at</a:t>
            </a:r>
            <a:r>
              <a:rPr dirty="0" sz="13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E4E7EB"/>
                </a:solidFill>
                <a:latin typeface="Microsoft Sans Serif"/>
                <a:cs typeface="Microsoft Sans Serif"/>
              </a:rPr>
              <a:t>times</a:t>
            </a:r>
            <a:endParaRPr sz="1300">
              <a:latin typeface="Microsoft Sans Serif"/>
              <a:cs typeface="Microsoft Sans Serif"/>
            </a:endParaRPr>
          </a:p>
          <a:p>
            <a:pPr marL="12700" marR="87630">
              <a:lnSpc>
                <a:spcPts val="2400"/>
              </a:lnSpc>
            </a:pP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proper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lifting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techniques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ergonomic</a:t>
            </a:r>
            <a:r>
              <a:rPr dirty="0" sz="13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practices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Mentor</a:t>
            </a:r>
            <a:r>
              <a:rPr dirty="0" sz="130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colleagues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on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best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 practices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0725" y="4647289"/>
            <a:ext cx="166433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90" b="1">
                <a:solidFill>
                  <a:srgbClr val="FACC15"/>
                </a:solidFill>
                <a:latin typeface="Arial"/>
                <a:cs typeface="Arial"/>
              </a:rPr>
              <a:t>SUCCESS</a:t>
            </a:r>
            <a:r>
              <a:rPr dirty="0" sz="1450" spc="-4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450" spc="-50" b="1">
                <a:solidFill>
                  <a:srgbClr val="FACC15"/>
                </a:solidFill>
                <a:latin typeface="Arial"/>
                <a:cs typeface="Arial"/>
              </a:rPr>
              <a:t>METRICS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0725" y="4926635"/>
            <a:ext cx="2659380" cy="9398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93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Zero</a:t>
            </a:r>
            <a:r>
              <a:rPr dirty="0" sz="13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personal</a:t>
            </a:r>
            <a:r>
              <a:rPr dirty="0" sz="13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incidents/injuries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100%</a:t>
            </a:r>
            <a:r>
              <a:rPr dirty="0" sz="13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25">
                <a:solidFill>
                  <a:srgbClr val="D0D5DA"/>
                </a:solidFill>
                <a:latin typeface="Microsoft Sans Serif"/>
                <a:cs typeface="Microsoft Sans Serif"/>
              </a:rPr>
              <a:t>PPE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compliance</a:t>
            </a:r>
            <a:r>
              <a:rPr dirty="0" sz="13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rate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Active</a:t>
            </a:r>
            <a:r>
              <a:rPr dirty="0" sz="13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safety</a:t>
            </a:r>
            <a:r>
              <a:rPr dirty="0" sz="13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meeting</a:t>
            </a:r>
            <a:r>
              <a:rPr dirty="0" sz="13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participation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334500" y="1828800"/>
            <a:ext cx="8648700" cy="7886700"/>
            <a:chOff x="9334500" y="1828800"/>
            <a:chExt cx="8648700" cy="7886700"/>
          </a:xfrm>
        </p:grpSpPr>
        <p:sp>
          <p:nvSpPr>
            <p:cNvPr id="16" name="object 16" descr=""/>
            <p:cNvSpPr/>
            <p:nvPr/>
          </p:nvSpPr>
          <p:spPr>
            <a:xfrm>
              <a:off x="9353549" y="1828800"/>
              <a:ext cx="8629650" cy="7886700"/>
            </a:xfrm>
            <a:custGeom>
              <a:avLst/>
              <a:gdLst/>
              <a:ahLst/>
              <a:cxnLst/>
              <a:rect l="l" t="t" r="r" b="b"/>
              <a:pathLst>
                <a:path w="8629650" h="7886700">
                  <a:moveTo>
                    <a:pt x="8558453" y="7886699"/>
                  </a:moveTo>
                  <a:lnTo>
                    <a:pt x="53397" y="7886699"/>
                  </a:lnTo>
                  <a:lnTo>
                    <a:pt x="49680" y="7886211"/>
                  </a:lnTo>
                  <a:lnTo>
                    <a:pt x="14085" y="7860843"/>
                  </a:lnTo>
                  <a:lnTo>
                    <a:pt x="365" y="7820458"/>
                  </a:lnTo>
                  <a:lnTo>
                    <a:pt x="0" y="7815503"/>
                  </a:lnTo>
                  <a:lnTo>
                    <a:pt x="0" y="78105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558453" y="0"/>
                  </a:lnTo>
                  <a:lnTo>
                    <a:pt x="8599943" y="15621"/>
                  </a:lnTo>
                  <a:lnTo>
                    <a:pt x="8625762" y="51661"/>
                  </a:lnTo>
                  <a:lnTo>
                    <a:pt x="8629650" y="71196"/>
                  </a:lnTo>
                  <a:lnTo>
                    <a:pt x="8629650" y="7815503"/>
                  </a:lnTo>
                  <a:lnTo>
                    <a:pt x="8614027" y="7856993"/>
                  </a:lnTo>
                  <a:lnTo>
                    <a:pt x="8577985" y="7882812"/>
                  </a:lnTo>
                  <a:lnTo>
                    <a:pt x="8563407" y="7886211"/>
                  </a:lnTo>
                  <a:lnTo>
                    <a:pt x="8558453" y="78866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34500" y="1829077"/>
              <a:ext cx="70485" cy="7886700"/>
            </a:xfrm>
            <a:custGeom>
              <a:avLst/>
              <a:gdLst/>
              <a:ahLst/>
              <a:cxnLst/>
              <a:rect l="l" t="t" r="r" b="b"/>
              <a:pathLst>
                <a:path w="70484" h="7886700">
                  <a:moveTo>
                    <a:pt x="70450" y="7886144"/>
                  </a:moveTo>
                  <a:lnTo>
                    <a:pt x="33857" y="7873591"/>
                  </a:lnTo>
                  <a:lnTo>
                    <a:pt x="5800" y="7839382"/>
                  </a:lnTo>
                  <a:lnTo>
                    <a:pt x="0" y="78102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810222"/>
                  </a:lnTo>
                  <a:lnTo>
                    <a:pt x="44515" y="7852563"/>
                  </a:lnTo>
                  <a:lnTo>
                    <a:pt x="66287" y="7884488"/>
                  </a:lnTo>
                  <a:lnTo>
                    <a:pt x="70450" y="7886144"/>
                  </a:lnTo>
                  <a:close/>
                </a:path>
              </a:pathLst>
            </a:custGeom>
            <a:solidFill>
              <a:srgbClr val="FACC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601200" y="6819899"/>
              <a:ext cx="8153400" cy="704850"/>
            </a:xfrm>
            <a:custGeom>
              <a:avLst/>
              <a:gdLst/>
              <a:ahLst/>
              <a:cxnLst/>
              <a:rect l="l" t="t" r="r" b="b"/>
              <a:pathLst>
                <a:path w="8153400" h="704850">
                  <a:moveTo>
                    <a:pt x="8077200" y="704850"/>
                  </a:moveTo>
                  <a:lnTo>
                    <a:pt x="76200" y="704850"/>
                  </a:lnTo>
                  <a:lnTo>
                    <a:pt x="68693" y="704487"/>
                  </a:lnTo>
                  <a:lnTo>
                    <a:pt x="27882" y="687582"/>
                  </a:lnTo>
                  <a:lnTo>
                    <a:pt x="3262" y="650735"/>
                  </a:lnTo>
                  <a:lnTo>
                    <a:pt x="0" y="628650"/>
                  </a:lnTo>
                  <a:lnTo>
                    <a:pt x="0" y="76200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9541" y="12829"/>
                  </a:lnTo>
                  <a:lnTo>
                    <a:pt x="8147598" y="47039"/>
                  </a:lnTo>
                  <a:lnTo>
                    <a:pt x="8153400" y="76200"/>
                  </a:lnTo>
                  <a:lnTo>
                    <a:pt x="8153400" y="628650"/>
                  </a:lnTo>
                  <a:lnTo>
                    <a:pt x="8140569" y="670991"/>
                  </a:lnTo>
                  <a:lnTo>
                    <a:pt x="8106358" y="699049"/>
                  </a:lnTo>
                  <a:lnTo>
                    <a:pt x="8077200" y="7048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601200" y="6819900"/>
              <a:ext cx="8153400" cy="704850"/>
            </a:xfrm>
            <a:custGeom>
              <a:avLst/>
              <a:gdLst/>
              <a:ahLst/>
              <a:cxnLst/>
              <a:rect l="l" t="t" r="r" b="b"/>
              <a:pathLst>
                <a:path w="8153400" h="704850">
                  <a:moveTo>
                    <a:pt x="8077200" y="704850"/>
                  </a:moveTo>
                  <a:lnTo>
                    <a:pt x="76200" y="704850"/>
                  </a:lnTo>
                  <a:lnTo>
                    <a:pt x="68693" y="704487"/>
                  </a:lnTo>
                  <a:lnTo>
                    <a:pt x="27882" y="687582"/>
                  </a:lnTo>
                  <a:lnTo>
                    <a:pt x="3262" y="650735"/>
                  </a:lnTo>
                  <a:lnTo>
                    <a:pt x="0" y="628650"/>
                  </a:lnTo>
                  <a:lnTo>
                    <a:pt x="0" y="76200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4022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633028"/>
                  </a:lnTo>
                  <a:lnTo>
                    <a:pt x="9832" y="636156"/>
                  </a:lnTo>
                  <a:lnTo>
                    <a:pt x="9951" y="637364"/>
                  </a:lnTo>
                  <a:lnTo>
                    <a:pt x="25957" y="672700"/>
                  </a:lnTo>
                  <a:lnTo>
                    <a:pt x="58896" y="693189"/>
                  </a:lnTo>
                  <a:lnTo>
                    <a:pt x="71822" y="695325"/>
                  </a:lnTo>
                  <a:lnTo>
                    <a:pt x="8114018" y="695325"/>
                  </a:lnTo>
                  <a:lnTo>
                    <a:pt x="8113155" y="695841"/>
                  </a:lnTo>
                  <a:lnTo>
                    <a:pt x="8106358" y="699049"/>
                  </a:lnTo>
                  <a:lnTo>
                    <a:pt x="8099285" y="701587"/>
                  </a:lnTo>
                  <a:lnTo>
                    <a:pt x="8092067" y="703399"/>
                  </a:lnTo>
                  <a:lnTo>
                    <a:pt x="8084705" y="704487"/>
                  </a:lnTo>
                  <a:lnTo>
                    <a:pt x="8077200" y="704850"/>
                  </a:lnTo>
                  <a:close/>
                </a:path>
                <a:path w="8153400" h="704850">
                  <a:moveTo>
                    <a:pt x="8114018" y="695325"/>
                  </a:moveTo>
                  <a:lnTo>
                    <a:pt x="8081578" y="695325"/>
                  </a:lnTo>
                  <a:lnTo>
                    <a:pt x="8085913" y="694898"/>
                  </a:lnTo>
                  <a:lnTo>
                    <a:pt x="8094500" y="693189"/>
                  </a:lnTo>
                  <a:lnTo>
                    <a:pt x="8127440" y="672700"/>
                  </a:lnTo>
                  <a:lnTo>
                    <a:pt x="8143446" y="637364"/>
                  </a:lnTo>
                  <a:lnTo>
                    <a:pt x="8143874" y="633028"/>
                  </a:lnTo>
                  <a:lnTo>
                    <a:pt x="8143874" y="71822"/>
                  </a:lnTo>
                  <a:lnTo>
                    <a:pt x="8130204" y="35516"/>
                  </a:lnTo>
                  <a:lnTo>
                    <a:pt x="8098352" y="12829"/>
                  </a:lnTo>
                  <a:lnTo>
                    <a:pt x="8081578" y="9525"/>
                  </a:lnTo>
                  <a:lnTo>
                    <a:pt x="8114022" y="9525"/>
                  </a:lnTo>
                  <a:lnTo>
                    <a:pt x="8144391" y="40242"/>
                  </a:lnTo>
                  <a:lnTo>
                    <a:pt x="8153400" y="76200"/>
                  </a:lnTo>
                  <a:lnTo>
                    <a:pt x="8153400" y="628650"/>
                  </a:lnTo>
                  <a:lnTo>
                    <a:pt x="8140569" y="670991"/>
                  </a:lnTo>
                  <a:lnTo>
                    <a:pt x="8119668" y="691924"/>
                  </a:lnTo>
                  <a:lnTo>
                    <a:pt x="8114018" y="695325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01200" y="7639049"/>
              <a:ext cx="8153400" cy="666750"/>
            </a:xfrm>
            <a:custGeom>
              <a:avLst/>
              <a:gdLst/>
              <a:ahLst/>
              <a:cxnLst/>
              <a:rect l="l" t="t" r="r" b="b"/>
              <a:pathLst>
                <a:path w="8153400" h="666750">
                  <a:moveTo>
                    <a:pt x="8077200" y="666750"/>
                  </a:moveTo>
                  <a:lnTo>
                    <a:pt x="76200" y="666750"/>
                  </a:lnTo>
                  <a:lnTo>
                    <a:pt x="68693" y="666387"/>
                  </a:lnTo>
                  <a:lnTo>
                    <a:pt x="27882" y="649483"/>
                  </a:lnTo>
                  <a:lnTo>
                    <a:pt x="3262" y="612636"/>
                  </a:lnTo>
                  <a:lnTo>
                    <a:pt x="0" y="5905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9541" y="12829"/>
                  </a:lnTo>
                  <a:lnTo>
                    <a:pt x="8147598" y="47039"/>
                  </a:lnTo>
                  <a:lnTo>
                    <a:pt x="8153400" y="76200"/>
                  </a:lnTo>
                  <a:lnTo>
                    <a:pt x="8153400" y="590550"/>
                  </a:lnTo>
                  <a:lnTo>
                    <a:pt x="8140569" y="632891"/>
                  </a:lnTo>
                  <a:lnTo>
                    <a:pt x="8106359" y="660949"/>
                  </a:lnTo>
                  <a:lnTo>
                    <a:pt x="8077200" y="666750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01200" y="7639050"/>
              <a:ext cx="8153400" cy="666750"/>
            </a:xfrm>
            <a:custGeom>
              <a:avLst/>
              <a:gdLst/>
              <a:ahLst/>
              <a:cxnLst/>
              <a:rect l="l" t="t" r="r" b="b"/>
              <a:pathLst>
                <a:path w="8153400" h="666750">
                  <a:moveTo>
                    <a:pt x="8077200" y="666750"/>
                  </a:moveTo>
                  <a:lnTo>
                    <a:pt x="76200" y="666750"/>
                  </a:lnTo>
                  <a:lnTo>
                    <a:pt x="68693" y="666387"/>
                  </a:lnTo>
                  <a:lnTo>
                    <a:pt x="27882" y="649483"/>
                  </a:lnTo>
                  <a:lnTo>
                    <a:pt x="3262" y="612636"/>
                  </a:lnTo>
                  <a:lnTo>
                    <a:pt x="0" y="5905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77200" y="0"/>
                  </a:lnTo>
                  <a:lnTo>
                    <a:pt x="8114020" y="9525"/>
                  </a:lnTo>
                  <a:lnTo>
                    <a:pt x="71822" y="9525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594927"/>
                  </a:lnTo>
                  <a:lnTo>
                    <a:pt x="9832" y="598056"/>
                  </a:lnTo>
                  <a:lnTo>
                    <a:pt x="9951" y="599263"/>
                  </a:lnTo>
                  <a:lnTo>
                    <a:pt x="25957" y="634600"/>
                  </a:lnTo>
                  <a:lnTo>
                    <a:pt x="58896" y="655089"/>
                  </a:lnTo>
                  <a:lnTo>
                    <a:pt x="71822" y="657224"/>
                  </a:lnTo>
                  <a:lnTo>
                    <a:pt x="8114019" y="657224"/>
                  </a:lnTo>
                  <a:lnTo>
                    <a:pt x="8113155" y="657741"/>
                  </a:lnTo>
                  <a:lnTo>
                    <a:pt x="8106359" y="660949"/>
                  </a:lnTo>
                  <a:lnTo>
                    <a:pt x="8099286" y="663487"/>
                  </a:lnTo>
                  <a:lnTo>
                    <a:pt x="8092068" y="665300"/>
                  </a:lnTo>
                  <a:lnTo>
                    <a:pt x="8084706" y="666387"/>
                  </a:lnTo>
                  <a:lnTo>
                    <a:pt x="8077200" y="666750"/>
                  </a:lnTo>
                  <a:close/>
                </a:path>
                <a:path w="8153400" h="666750">
                  <a:moveTo>
                    <a:pt x="8114019" y="657224"/>
                  </a:moveTo>
                  <a:lnTo>
                    <a:pt x="8081578" y="657224"/>
                  </a:lnTo>
                  <a:lnTo>
                    <a:pt x="8085913" y="656797"/>
                  </a:lnTo>
                  <a:lnTo>
                    <a:pt x="8094499" y="655089"/>
                  </a:lnTo>
                  <a:lnTo>
                    <a:pt x="8127440" y="634600"/>
                  </a:lnTo>
                  <a:lnTo>
                    <a:pt x="8143446" y="599263"/>
                  </a:lnTo>
                  <a:lnTo>
                    <a:pt x="8143874" y="594927"/>
                  </a:lnTo>
                  <a:lnTo>
                    <a:pt x="8143874" y="71822"/>
                  </a:lnTo>
                  <a:lnTo>
                    <a:pt x="8143565" y="68693"/>
                  </a:lnTo>
                  <a:lnTo>
                    <a:pt x="8143446" y="67485"/>
                  </a:lnTo>
                  <a:lnTo>
                    <a:pt x="8127440" y="32148"/>
                  </a:lnTo>
                  <a:lnTo>
                    <a:pt x="8094495" y="11659"/>
                  </a:lnTo>
                  <a:lnTo>
                    <a:pt x="8081578" y="9525"/>
                  </a:lnTo>
                  <a:lnTo>
                    <a:pt x="8114020" y="9525"/>
                  </a:lnTo>
                  <a:lnTo>
                    <a:pt x="8144391" y="40242"/>
                  </a:lnTo>
                  <a:lnTo>
                    <a:pt x="8153400" y="76200"/>
                  </a:lnTo>
                  <a:lnTo>
                    <a:pt x="8153400" y="590550"/>
                  </a:lnTo>
                  <a:lnTo>
                    <a:pt x="8140569" y="632892"/>
                  </a:lnTo>
                  <a:lnTo>
                    <a:pt x="8119669" y="653824"/>
                  </a:lnTo>
                  <a:lnTo>
                    <a:pt x="8114019" y="657224"/>
                  </a:lnTo>
                  <a:close/>
                </a:path>
              </a:pathLst>
            </a:custGeom>
            <a:solidFill>
              <a:srgbClr val="E9B308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4537" y="2087557"/>
              <a:ext cx="200025" cy="24476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969500" y="2022319"/>
            <a:ext cx="34537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14" b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19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80" b="1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55" b="1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9588500" y="2451255"/>
            <a:ext cx="7975600" cy="70612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65" b="1">
                <a:solidFill>
                  <a:srgbClr val="FACC15"/>
                </a:solidFill>
                <a:latin typeface="Arial"/>
                <a:cs typeface="Arial"/>
              </a:rPr>
              <a:t>EQUIPMENT</a:t>
            </a:r>
            <a:r>
              <a:rPr dirty="0" sz="1300" spc="-6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85" b="1">
                <a:solidFill>
                  <a:srgbClr val="FACC15"/>
                </a:solidFill>
                <a:latin typeface="Century Gothic"/>
                <a:cs typeface="Century Gothic"/>
              </a:rPr>
              <a:t>&amp;</a:t>
            </a:r>
            <a:r>
              <a:rPr dirty="0" sz="1300" spc="-55" b="1">
                <a:solidFill>
                  <a:srgbClr val="FACC15"/>
                </a:solidFill>
                <a:latin typeface="Century Gothic"/>
                <a:cs typeface="Century Gothic"/>
              </a:rPr>
              <a:t> </a:t>
            </a:r>
            <a:r>
              <a:rPr dirty="0" sz="1300" spc="-20" b="1">
                <a:solidFill>
                  <a:srgbClr val="FACC15"/>
                </a:solidFill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  <a:p>
            <a:pPr marL="12700" marR="5080" indent="114935">
              <a:lnSpc>
                <a:spcPct val="107600"/>
              </a:lnSpc>
              <a:spcBef>
                <a:spcPts val="3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Inspect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tools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before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Report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defective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equipment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immediately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right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tool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the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job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clean</a:t>
            </a:r>
            <a:r>
              <a:rPr dirty="0" sz="1200" spc="-20">
                <a:solidFill>
                  <a:srgbClr val="E4E7EB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organized workspace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588500" y="3213255"/>
            <a:ext cx="7474584" cy="70612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65" b="1">
                <a:solidFill>
                  <a:srgbClr val="FACC15"/>
                </a:solidFill>
                <a:latin typeface="Arial"/>
                <a:cs typeface="Arial"/>
              </a:rPr>
              <a:t>CHEMICAL</a:t>
            </a:r>
            <a:r>
              <a:rPr dirty="0" sz="1300" spc="-4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ACC15"/>
                </a:solidFill>
                <a:latin typeface="Arial"/>
                <a:cs typeface="Arial"/>
              </a:rPr>
              <a:t>HANDLING</a:t>
            </a:r>
            <a:endParaRPr sz="1300">
              <a:latin typeface="Arial"/>
              <a:cs typeface="Arial"/>
            </a:endParaRPr>
          </a:p>
          <a:p>
            <a:pPr marL="12700" marR="5080" indent="114935">
              <a:lnSpc>
                <a:spcPct val="107600"/>
              </a:lnSpc>
              <a:spcBef>
                <a:spcPts val="3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75">
                <a:solidFill>
                  <a:srgbClr val="E4E7EB"/>
                </a:solidFill>
                <a:latin typeface="Microsoft Sans Serif"/>
                <a:cs typeface="Microsoft Sans Serif"/>
              </a:rPr>
              <a:t>Read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0">
                <a:solidFill>
                  <a:srgbClr val="E4E7EB"/>
                </a:solidFill>
                <a:latin typeface="Microsoft Sans Serif"/>
                <a:cs typeface="Microsoft Sans Serif"/>
              </a:rPr>
              <a:t>SDS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before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handling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proper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20">
                <a:solidFill>
                  <a:srgbClr val="E4E7EB"/>
                </a:solidFill>
                <a:latin typeface="Microsoft Sans Serif"/>
                <a:cs typeface="Microsoft Sans Serif"/>
              </a:rPr>
              <a:t>PPE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chemicals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Follow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mixing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procedures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exactly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Store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chemicals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per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requirements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88500" y="3975255"/>
            <a:ext cx="7629525" cy="70612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65" b="1">
                <a:solidFill>
                  <a:srgbClr val="FACC15"/>
                </a:solidFill>
                <a:latin typeface="Arial"/>
                <a:cs typeface="Arial"/>
              </a:rPr>
              <a:t>MACHINERY</a:t>
            </a:r>
            <a:r>
              <a:rPr dirty="0" sz="1300" spc="-3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ACC15"/>
                </a:solidFill>
                <a:latin typeface="Arial"/>
                <a:cs typeface="Arial"/>
              </a:rPr>
              <a:t>OPERATIONS</a:t>
            </a:r>
            <a:endParaRPr sz="1300">
              <a:latin typeface="Arial"/>
              <a:cs typeface="Arial"/>
            </a:endParaRPr>
          </a:p>
          <a:p>
            <a:pPr marL="12700" marR="5080" indent="114935">
              <a:lnSpc>
                <a:spcPct val="107600"/>
              </a:lnSpc>
              <a:spcBef>
                <a:spcPts val="3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Follow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startup</a:t>
            </a:r>
            <a:r>
              <a:rPr dirty="0" sz="1200" spc="-10">
                <a:solidFill>
                  <a:srgbClr val="E4E7EB"/>
                </a:solidFill>
                <a:latin typeface="Microsoft Sans Serif"/>
                <a:cs typeface="Microsoft Sans Serif"/>
              </a:rPr>
              <a:t>/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shutdown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procedures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Monitor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gauges and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indicators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Never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bypass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devices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proper guarding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588500" y="4737255"/>
            <a:ext cx="7447280" cy="5168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85" b="1">
                <a:solidFill>
                  <a:srgbClr val="FACC15"/>
                </a:solidFill>
                <a:latin typeface="Arial"/>
                <a:cs typeface="Arial"/>
              </a:rPr>
              <a:t>EMERGENCY</a:t>
            </a:r>
            <a:r>
              <a:rPr dirty="0" sz="1300" spc="-3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ACC15"/>
                </a:solidFill>
                <a:latin typeface="Arial"/>
                <a:cs typeface="Arial"/>
              </a:rPr>
              <a:t>RESPONSE</a:t>
            </a:r>
            <a:endParaRPr sz="13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41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Know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evacuation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routes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Master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fire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extinguisher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Practice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first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aid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procedures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Report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incidents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promptly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88500" y="5308755"/>
            <a:ext cx="6950709" cy="51689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10" b="1">
                <a:solidFill>
                  <a:srgbClr val="FACC15"/>
                </a:solidFill>
                <a:latin typeface="Arial"/>
                <a:cs typeface="Arial"/>
              </a:rPr>
              <a:t>COMMUNICATION</a:t>
            </a:r>
            <a:endParaRPr sz="13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41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clear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radio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protocols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Confirm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Document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observations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0">
                <a:solidFill>
                  <a:srgbClr val="E4E7EB"/>
                </a:solidFill>
                <a:latin typeface="Microsoft Sans Serif"/>
                <a:cs typeface="Microsoft Sans Serif"/>
              </a:rPr>
              <a:t>Share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lessons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learned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588500" y="5880255"/>
            <a:ext cx="7602220" cy="229679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300" spc="-100" b="1">
                <a:solidFill>
                  <a:srgbClr val="FACC15"/>
                </a:solidFill>
                <a:latin typeface="Arial"/>
                <a:cs typeface="Arial"/>
              </a:rPr>
              <a:t>LEADERSHIP</a:t>
            </a:r>
            <a:r>
              <a:rPr dirty="0" sz="1300" spc="-4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85" b="1">
                <a:solidFill>
                  <a:srgbClr val="FACC15"/>
                </a:solidFill>
                <a:latin typeface="Century Gothic"/>
                <a:cs typeface="Century Gothic"/>
              </a:rPr>
              <a:t>&amp;</a:t>
            </a:r>
            <a:r>
              <a:rPr dirty="0" sz="1300" spc="-45" b="1">
                <a:solidFill>
                  <a:srgbClr val="FACC15"/>
                </a:solidFill>
                <a:latin typeface="Century Gothic"/>
                <a:cs typeface="Century Gothic"/>
              </a:rPr>
              <a:t> </a:t>
            </a:r>
            <a:r>
              <a:rPr dirty="0" sz="1300" spc="-10" b="1">
                <a:solidFill>
                  <a:srgbClr val="FACC15"/>
                </a:solidFill>
                <a:latin typeface="Arial"/>
                <a:cs typeface="Arial"/>
              </a:rPr>
              <a:t>SUPERVISION</a:t>
            </a:r>
            <a:endParaRPr sz="1300">
              <a:latin typeface="Arial"/>
              <a:cs typeface="Arial"/>
            </a:endParaRPr>
          </a:p>
          <a:p>
            <a:pPr marL="12700" marR="5080" indent="114935">
              <a:lnSpc>
                <a:spcPct val="104200"/>
              </a:lnSpc>
              <a:spcBef>
                <a:spcPts val="35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Conduct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daily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walks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Ensure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training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and resources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Investigate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incidents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Champion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safety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culture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Review procedures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175">
                <a:solidFill>
                  <a:srgbClr val="E4E7EB"/>
                </a:solidFill>
                <a:latin typeface="Microsoft Sans Serif"/>
                <a:cs typeface="Microsoft Sans Serif"/>
              </a:rPr>
              <a:t>•</a:t>
            </a:r>
            <a:r>
              <a:rPr dirty="0" sz="12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Recognize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achievements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E4E7EB"/>
              </a:buClr>
              <a:buFont typeface="Microsoft Sans Serif"/>
              <a:buChar char="•"/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E4E7EB"/>
              </a:buClr>
              <a:buFont typeface="Microsoft Sans Serif"/>
              <a:buChar char="•"/>
            </a:pPr>
            <a:endParaRPr sz="1050">
              <a:latin typeface="Microsoft Sans Serif"/>
              <a:cs typeface="Microsoft Sans Serif"/>
            </a:endParaRPr>
          </a:p>
          <a:p>
            <a:pPr marL="136525">
              <a:lnSpc>
                <a:spcPct val="100000"/>
              </a:lnSpc>
            </a:pPr>
            <a:r>
              <a:rPr dirty="0" sz="1300" spc="-80" b="1">
                <a:solidFill>
                  <a:srgbClr val="FACC15"/>
                </a:solidFill>
                <a:latin typeface="Arial"/>
                <a:cs typeface="Arial"/>
              </a:rPr>
              <a:t>FOCUS</a:t>
            </a:r>
            <a:r>
              <a:rPr dirty="0" sz="1300" spc="-6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FACC15"/>
                </a:solidFill>
                <a:latin typeface="Arial"/>
                <a:cs typeface="Arial"/>
              </a:rPr>
              <a:t>AREAS</a:t>
            </a:r>
            <a:endParaRPr sz="1300">
              <a:latin typeface="Arial"/>
              <a:cs typeface="Arial"/>
            </a:endParaRPr>
          </a:p>
          <a:p>
            <a:pPr lvl="1" marL="248285" indent="-111760">
              <a:lnSpc>
                <a:spcPct val="100000"/>
              </a:lnSpc>
              <a:spcBef>
                <a:spcPts val="465"/>
              </a:spcBef>
              <a:buChar char="•"/>
              <a:tabLst>
                <a:tab pos="24828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Safety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system effectiveness </a:t>
            </a:r>
            <a:r>
              <a:rPr dirty="0" sz="11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60">
                <a:solidFill>
                  <a:srgbClr val="D0D5DA"/>
                </a:solidFill>
                <a:latin typeface="Microsoft Sans Serif"/>
                <a:cs typeface="Microsoft Sans Serif"/>
              </a:rPr>
              <a:t>Team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engagement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metrics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culture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 marL="576580">
              <a:lnSpc>
                <a:spcPct val="100000"/>
              </a:lnSpc>
              <a:spcBef>
                <a:spcPts val="5"/>
              </a:spcBef>
            </a:pPr>
            <a:r>
              <a:rPr dirty="0" sz="1300" spc="-85" b="1">
                <a:solidFill>
                  <a:srgbClr val="FDDF46"/>
                </a:solidFill>
                <a:latin typeface="Arial"/>
                <a:cs typeface="Arial"/>
              </a:rPr>
              <a:t>STOP</a:t>
            </a:r>
            <a:r>
              <a:rPr dirty="0" sz="1300" spc="-60" b="1">
                <a:solidFill>
                  <a:srgbClr val="FDDF46"/>
                </a:solidFill>
                <a:latin typeface="Arial"/>
                <a:cs typeface="Arial"/>
              </a:rPr>
              <a:t> </a:t>
            </a:r>
            <a:r>
              <a:rPr dirty="0" sz="1300" spc="-90" b="1">
                <a:solidFill>
                  <a:srgbClr val="FDDF46"/>
                </a:solidFill>
                <a:latin typeface="Arial"/>
                <a:cs typeface="Arial"/>
              </a:rPr>
              <a:t>WORK</a:t>
            </a:r>
            <a:r>
              <a:rPr dirty="0" sz="1300" spc="-60" b="1">
                <a:solidFill>
                  <a:srgbClr val="FDDF46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DDF46"/>
                </a:solidFill>
                <a:latin typeface="Arial"/>
                <a:cs typeface="Arial"/>
              </a:rPr>
              <a:t>AUTHORITY</a:t>
            </a:r>
            <a:endParaRPr sz="1300">
              <a:latin typeface="Arial"/>
              <a:cs typeface="Arial"/>
            </a:endParaRPr>
          </a:p>
          <a:p>
            <a:pPr algn="ctr" marL="576580">
              <a:lnSpc>
                <a:spcPct val="100000"/>
              </a:lnSpc>
              <a:spcBef>
                <a:spcPts val="165"/>
              </a:spcBef>
            </a:pPr>
            <a:r>
              <a:rPr dirty="0" sz="1150" spc="-25">
                <a:solidFill>
                  <a:srgbClr val="FEF08A"/>
                </a:solidFill>
                <a:latin typeface="Microsoft Sans Serif"/>
                <a:cs typeface="Microsoft Sans Serif"/>
              </a:rPr>
              <a:t>Every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EF08A"/>
                </a:solidFill>
                <a:latin typeface="Microsoft Sans Serif"/>
                <a:cs typeface="Microsoft Sans Serif"/>
              </a:rPr>
              <a:t>team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FEF08A"/>
                </a:solidFill>
                <a:latin typeface="Microsoft Sans Serif"/>
                <a:cs typeface="Microsoft Sans Serif"/>
              </a:rPr>
              <a:t>member has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EF08A"/>
                </a:solidFill>
                <a:latin typeface="Microsoft Sans Serif"/>
                <a:cs typeface="Microsoft Sans Serif"/>
              </a:rPr>
              <a:t>the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EF08A"/>
                </a:solidFill>
                <a:latin typeface="Microsoft Sans Serif"/>
                <a:cs typeface="Microsoft Sans Serif"/>
              </a:rPr>
              <a:t>right</a:t>
            </a:r>
            <a:r>
              <a:rPr dirty="0" sz="1150" spc="-25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EF08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EF08A"/>
                </a:solidFill>
                <a:latin typeface="Microsoft Sans Serif"/>
                <a:cs typeface="Microsoft Sans Serif"/>
              </a:rPr>
              <a:t>responsibility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EF08A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5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EF08A"/>
                </a:solidFill>
                <a:latin typeface="Microsoft Sans Serif"/>
                <a:cs typeface="Microsoft Sans Serif"/>
              </a:rPr>
              <a:t>stop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EF08A"/>
                </a:solidFill>
                <a:latin typeface="Microsoft Sans Serif"/>
                <a:cs typeface="Microsoft Sans Serif"/>
              </a:rPr>
              <a:t>unsafe</a:t>
            </a:r>
            <a:r>
              <a:rPr dirty="0" sz="1150" spc="-30">
                <a:solidFill>
                  <a:srgbClr val="FEF08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EF08A"/>
                </a:solidFill>
                <a:latin typeface="Microsoft Sans Serif"/>
                <a:cs typeface="Microsoft Sans Serif"/>
              </a:rPr>
              <a:t>work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64202" y="291869"/>
            <a:ext cx="445134" cy="445134"/>
          </a:xfrm>
          <a:custGeom>
            <a:avLst/>
            <a:gdLst/>
            <a:ahLst/>
            <a:cxnLst/>
            <a:rect l="l" t="t" r="r" b="b"/>
            <a:pathLst>
              <a:path w="445134" h="445134">
                <a:moveTo>
                  <a:pt x="440149" y="178030"/>
                </a:moveTo>
                <a:lnTo>
                  <a:pt x="441826" y="186261"/>
                </a:lnTo>
                <a:lnTo>
                  <a:pt x="443033" y="194561"/>
                </a:lnTo>
                <a:lnTo>
                  <a:pt x="443769" y="202928"/>
                </a:lnTo>
                <a:lnTo>
                  <a:pt x="444505" y="211296"/>
                </a:lnTo>
                <a:lnTo>
                  <a:pt x="444766" y="219679"/>
                </a:lnTo>
                <a:lnTo>
                  <a:pt x="444552" y="228076"/>
                </a:lnTo>
                <a:lnTo>
                  <a:pt x="444337" y="236473"/>
                </a:lnTo>
                <a:lnTo>
                  <a:pt x="443649" y="244832"/>
                </a:lnTo>
                <a:lnTo>
                  <a:pt x="442487" y="253151"/>
                </a:lnTo>
                <a:lnTo>
                  <a:pt x="441325" y="261470"/>
                </a:lnTo>
                <a:lnTo>
                  <a:pt x="439696" y="269697"/>
                </a:lnTo>
                <a:lnTo>
                  <a:pt x="437602" y="277832"/>
                </a:lnTo>
                <a:lnTo>
                  <a:pt x="435507" y="285966"/>
                </a:lnTo>
                <a:lnTo>
                  <a:pt x="419654" y="324755"/>
                </a:lnTo>
                <a:lnTo>
                  <a:pt x="406822" y="346397"/>
                </a:lnTo>
                <a:lnTo>
                  <a:pt x="402136" y="353368"/>
                </a:lnTo>
                <a:lnTo>
                  <a:pt x="374261" y="384656"/>
                </a:lnTo>
                <a:lnTo>
                  <a:pt x="354950" y="400783"/>
                </a:lnTo>
                <a:lnTo>
                  <a:pt x="348208" y="405794"/>
                </a:lnTo>
                <a:lnTo>
                  <a:pt x="311500" y="426002"/>
                </a:lnTo>
                <a:lnTo>
                  <a:pt x="303805" y="429370"/>
                </a:lnTo>
                <a:lnTo>
                  <a:pt x="295944" y="432293"/>
                </a:lnTo>
                <a:lnTo>
                  <a:pt x="287918" y="434771"/>
                </a:lnTo>
                <a:lnTo>
                  <a:pt x="279891" y="437248"/>
                </a:lnTo>
                <a:lnTo>
                  <a:pt x="238546" y="444066"/>
                </a:lnTo>
                <a:lnTo>
                  <a:pt x="230168" y="444677"/>
                </a:lnTo>
                <a:lnTo>
                  <a:pt x="221783" y="444813"/>
                </a:lnTo>
                <a:lnTo>
                  <a:pt x="213390" y="444474"/>
                </a:lnTo>
                <a:lnTo>
                  <a:pt x="204997" y="444134"/>
                </a:lnTo>
                <a:lnTo>
                  <a:pt x="163743" y="436782"/>
                </a:lnTo>
                <a:lnTo>
                  <a:pt x="139889" y="428782"/>
                </a:lnTo>
                <a:lnTo>
                  <a:pt x="132089" y="425664"/>
                </a:lnTo>
                <a:lnTo>
                  <a:pt x="95645" y="404983"/>
                </a:lnTo>
                <a:lnTo>
                  <a:pt x="88744" y="400194"/>
                </a:lnTo>
                <a:lnTo>
                  <a:pt x="82136" y="395029"/>
                </a:lnTo>
                <a:lnTo>
                  <a:pt x="75821" y="389490"/>
                </a:lnTo>
                <a:lnTo>
                  <a:pt x="69506" y="383951"/>
                </a:lnTo>
                <a:lnTo>
                  <a:pt x="63524" y="378073"/>
                </a:lnTo>
                <a:lnTo>
                  <a:pt x="57876" y="371856"/>
                </a:lnTo>
                <a:lnTo>
                  <a:pt x="52227" y="365639"/>
                </a:lnTo>
                <a:lnTo>
                  <a:pt x="46948" y="359122"/>
                </a:lnTo>
                <a:lnTo>
                  <a:pt x="42039" y="352306"/>
                </a:lnTo>
                <a:lnTo>
                  <a:pt x="37129" y="345490"/>
                </a:lnTo>
                <a:lnTo>
                  <a:pt x="32620" y="338419"/>
                </a:lnTo>
                <a:lnTo>
                  <a:pt x="28512" y="331092"/>
                </a:lnTo>
                <a:lnTo>
                  <a:pt x="24404" y="323765"/>
                </a:lnTo>
                <a:lnTo>
                  <a:pt x="20724" y="316229"/>
                </a:lnTo>
                <a:lnTo>
                  <a:pt x="17470" y="308484"/>
                </a:lnTo>
                <a:lnTo>
                  <a:pt x="14217" y="300740"/>
                </a:lnTo>
                <a:lnTo>
                  <a:pt x="11412" y="292837"/>
                </a:lnTo>
                <a:lnTo>
                  <a:pt x="9054" y="284774"/>
                </a:lnTo>
                <a:lnTo>
                  <a:pt x="6697" y="276712"/>
                </a:lnTo>
                <a:lnTo>
                  <a:pt x="4803" y="268542"/>
                </a:lnTo>
                <a:lnTo>
                  <a:pt x="3372" y="260264"/>
                </a:lnTo>
                <a:lnTo>
                  <a:pt x="1941" y="251987"/>
                </a:lnTo>
                <a:lnTo>
                  <a:pt x="983" y="243655"/>
                </a:lnTo>
                <a:lnTo>
                  <a:pt x="496" y="235270"/>
                </a:lnTo>
                <a:lnTo>
                  <a:pt x="10" y="226884"/>
                </a:lnTo>
                <a:lnTo>
                  <a:pt x="0" y="218497"/>
                </a:lnTo>
                <a:lnTo>
                  <a:pt x="464" y="210110"/>
                </a:lnTo>
                <a:lnTo>
                  <a:pt x="929" y="201723"/>
                </a:lnTo>
                <a:lnTo>
                  <a:pt x="1866" y="193389"/>
                </a:lnTo>
                <a:lnTo>
                  <a:pt x="3276" y="185108"/>
                </a:lnTo>
                <a:lnTo>
                  <a:pt x="4685" y="176827"/>
                </a:lnTo>
                <a:lnTo>
                  <a:pt x="17250" y="136852"/>
                </a:lnTo>
                <a:lnTo>
                  <a:pt x="20484" y="129099"/>
                </a:lnTo>
                <a:lnTo>
                  <a:pt x="41706" y="92967"/>
                </a:lnTo>
                <a:lnTo>
                  <a:pt x="69093" y="61252"/>
                </a:lnTo>
                <a:lnTo>
                  <a:pt x="75393" y="55696"/>
                </a:lnTo>
                <a:lnTo>
                  <a:pt x="81694" y="50141"/>
                </a:lnTo>
                <a:lnTo>
                  <a:pt x="116591" y="26944"/>
                </a:lnTo>
                <a:lnTo>
                  <a:pt x="123978" y="22946"/>
                </a:lnTo>
                <a:lnTo>
                  <a:pt x="163194" y="8179"/>
                </a:lnTo>
                <a:lnTo>
                  <a:pt x="171290" y="5942"/>
                </a:lnTo>
                <a:lnTo>
                  <a:pt x="212820" y="361"/>
                </a:lnTo>
                <a:lnTo>
                  <a:pt x="221213" y="0"/>
                </a:lnTo>
                <a:lnTo>
                  <a:pt x="229598" y="114"/>
                </a:lnTo>
                <a:lnTo>
                  <a:pt x="237978" y="704"/>
                </a:lnTo>
                <a:lnTo>
                  <a:pt x="246357" y="1293"/>
                </a:lnTo>
                <a:lnTo>
                  <a:pt x="254676" y="2355"/>
                </a:lnTo>
                <a:lnTo>
                  <a:pt x="262935" y="3888"/>
                </a:lnTo>
                <a:lnTo>
                  <a:pt x="271194" y="5421"/>
                </a:lnTo>
                <a:lnTo>
                  <a:pt x="279340" y="7416"/>
                </a:lnTo>
                <a:lnTo>
                  <a:pt x="287373" y="9872"/>
                </a:lnTo>
                <a:lnTo>
                  <a:pt x="295406" y="12329"/>
                </a:lnTo>
                <a:lnTo>
                  <a:pt x="303274" y="15232"/>
                </a:lnTo>
                <a:lnTo>
                  <a:pt x="310977" y="18581"/>
                </a:lnTo>
                <a:lnTo>
                  <a:pt x="318681" y="21929"/>
                </a:lnTo>
                <a:lnTo>
                  <a:pt x="326171" y="25703"/>
                </a:lnTo>
                <a:lnTo>
                  <a:pt x="333447" y="29901"/>
                </a:lnTo>
              </a:path>
              <a:path w="445134" h="445134">
                <a:moveTo>
                  <a:pt x="155647" y="200255"/>
                </a:moveTo>
                <a:lnTo>
                  <a:pt x="222322" y="266930"/>
                </a:lnTo>
                <a:lnTo>
                  <a:pt x="444572" y="44680"/>
                </a:lnTo>
              </a:path>
            </a:pathLst>
          </a:custGeom>
          <a:ln w="44450">
            <a:solidFill>
              <a:srgbClr val="4ADE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309" rIns="0" bIns="0" rtlCol="0" vert="horz">
            <a:spAutoFit/>
          </a:bodyPr>
          <a:lstStyle/>
          <a:p>
            <a:pPr algn="ctr" marL="685165">
              <a:lnSpc>
                <a:spcPct val="100000"/>
              </a:lnSpc>
              <a:spcBef>
                <a:spcPts val="445"/>
              </a:spcBef>
            </a:pPr>
            <a:r>
              <a:rPr dirty="0" spc="-235">
                <a:solidFill>
                  <a:srgbClr val="4ADE80"/>
                </a:solidFill>
              </a:rPr>
              <a:t>QUALITY</a:t>
            </a:r>
            <a:r>
              <a:rPr dirty="0" spc="-310">
                <a:solidFill>
                  <a:srgbClr val="4ADE80"/>
                </a:solidFill>
              </a:rPr>
              <a:t> </a:t>
            </a:r>
            <a:r>
              <a:rPr dirty="0" spc="-390">
                <a:solidFill>
                  <a:srgbClr val="4ADE80"/>
                </a:solidFill>
              </a:rPr>
              <a:t>ALWAYS</a:t>
            </a:r>
          </a:p>
          <a:p>
            <a:pPr marL="4094479">
              <a:lnSpc>
                <a:spcPct val="100000"/>
              </a:lnSpc>
              <a:spcBef>
                <a:spcPts val="185"/>
              </a:spcBef>
            </a:pPr>
            <a:r>
              <a:rPr dirty="0" sz="2500" spc="-80" b="0">
                <a:solidFill>
                  <a:srgbClr val="E4E7EB"/>
                </a:solidFill>
                <a:latin typeface="Microsoft Sans Serif"/>
                <a:cs typeface="Microsoft Sans Serif"/>
              </a:rPr>
              <a:t>Right</a:t>
            </a:r>
            <a:r>
              <a:rPr dirty="0" sz="2500" spc="-9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 b="0">
                <a:solidFill>
                  <a:srgbClr val="E4E7EB"/>
                </a:solidFill>
                <a:latin typeface="Microsoft Sans Serif"/>
                <a:cs typeface="Microsoft Sans Serif"/>
              </a:rPr>
              <a:t>First</a:t>
            </a:r>
            <a:r>
              <a:rPr dirty="0" sz="2500" spc="-9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E4E7EB"/>
                </a:solidFill>
                <a:latin typeface="Microsoft Sans Serif"/>
                <a:cs typeface="Microsoft Sans Serif"/>
              </a:rPr>
              <a:t>Time</a:t>
            </a:r>
            <a:r>
              <a:rPr dirty="0" sz="2500" spc="-9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E4E7EB"/>
                </a:solidFill>
                <a:latin typeface="Microsoft Sans Serif"/>
                <a:cs typeface="Microsoft Sans Serif"/>
              </a:rPr>
              <a:t>Through</a:t>
            </a:r>
            <a:r>
              <a:rPr dirty="0" sz="2500" spc="-9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E4E7EB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500" spc="-9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E4E7EB"/>
                </a:solidFill>
                <a:latin typeface="Microsoft Sans Serif"/>
                <a:cs typeface="Microsoft Sans Serif"/>
              </a:rPr>
              <a:t>Excellence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800" y="1485900"/>
            <a:ext cx="8686800" cy="8229600"/>
            <a:chOff x="304800" y="1485900"/>
            <a:chExt cx="8686800" cy="8229600"/>
          </a:xfrm>
        </p:grpSpPr>
        <p:sp>
          <p:nvSpPr>
            <p:cNvPr id="5" name="object 5" descr=""/>
            <p:cNvSpPr/>
            <p:nvPr/>
          </p:nvSpPr>
          <p:spPr>
            <a:xfrm>
              <a:off x="323849" y="1485900"/>
              <a:ext cx="8667750" cy="8229600"/>
            </a:xfrm>
            <a:custGeom>
              <a:avLst/>
              <a:gdLst/>
              <a:ahLst/>
              <a:cxnLst/>
              <a:rect l="l" t="t" r="r" b="b"/>
              <a:pathLst>
                <a:path w="8667750" h="8229600">
                  <a:moveTo>
                    <a:pt x="8596553" y="8229599"/>
                  </a:moveTo>
                  <a:lnTo>
                    <a:pt x="53397" y="8229599"/>
                  </a:lnTo>
                  <a:lnTo>
                    <a:pt x="49680" y="8229111"/>
                  </a:lnTo>
                  <a:lnTo>
                    <a:pt x="14085" y="8203743"/>
                  </a:lnTo>
                  <a:lnTo>
                    <a:pt x="366" y="8163358"/>
                  </a:lnTo>
                  <a:lnTo>
                    <a:pt x="0" y="8158403"/>
                  </a:lnTo>
                  <a:lnTo>
                    <a:pt x="0" y="81534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596553" y="0"/>
                  </a:lnTo>
                  <a:lnTo>
                    <a:pt x="8638043" y="15621"/>
                  </a:lnTo>
                  <a:lnTo>
                    <a:pt x="8663862" y="51661"/>
                  </a:lnTo>
                  <a:lnTo>
                    <a:pt x="8667750" y="71196"/>
                  </a:lnTo>
                  <a:lnTo>
                    <a:pt x="8667750" y="8158403"/>
                  </a:lnTo>
                  <a:lnTo>
                    <a:pt x="8652127" y="8199893"/>
                  </a:lnTo>
                  <a:lnTo>
                    <a:pt x="8616087" y="8225712"/>
                  </a:lnTo>
                  <a:lnTo>
                    <a:pt x="8601508" y="8229111"/>
                  </a:lnTo>
                  <a:lnTo>
                    <a:pt x="8596553" y="82295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4800" y="1486177"/>
              <a:ext cx="70485" cy="8229600"/>
            </a:xfrm>
            <a:custGeom>
              <a:avLst/>
              <a:gdLst/>
              <a:ahLst/>
              <a:cxnLst/>
              <a:rect l="l" t="t" r="r" b="b"/>
              <a:pathLst>
                <a:path w="70485" h="8229600">
                  <a:moveTo>
                    <a:pt x="70450" y="8229044"/>
                  </a:moveTo>
                  <a:lnTo>
                    <a:pt x="33857" y="8216491"/>
                  </a:lnTo>
                  <a:lnTo>
                    <a:pt x="5800" y="8182282"/>
                  </a:lnTo>
                  <a:lnTo>
                    <a:pt x="0" y="815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153122"/>
                  </a:lnTo>
                  <a:lnTo>
                    <a:pt x="44515" y="8195463"/>
                  </a:lnTo>
                  <a:lnTo>
                    <a:pt x="66287" y="8227388"/>
                  </a:lnTo>
                  <a:lnTo>
                    <a:pt x="70450" y="8229044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6900" y="1752600"/>
              <a:ext cx="254000" cy="228600"/>
            </a:xfrm>
            <a:custGeom>
              <a:avLst/>
              <a:gdLst/>
              <a:ahLst/>
              <a:cxnLst/>
              <a:rect l="l" t="t" r="r" b="b"/>
              <a:pathLst>
                <a:path w="254000" h="228600">
                  <a:moveTo>
                    <a:pt x="177800" y="228600"/>
                  </a:moveTo>
                  <a:lnTo>
                    <a:pt x="177800" y="203200"/>
                  </a:lnTo>
                  <a:lnTo>
                    <a:pt x="177800" y="199864"/>
                  </a:lnTo>
                  <a:lnTo>
                    <a:pt x="177474" y="196560"/>
                  </a:lnTo>
                  <a:lnTo>
                    <a:pt x="176823" y="193289"/>
                  </a:lnTo>
                  <a:lnTo>
                    <a:pt x="176173" y="190017"/>
                  </a:lnTo>
                  <a:lnTo>
                    <a:pt x="155222" y="160961"/>
                  </a:lnTo>
                  <a:lnTo>
                    <a:pt x="152449" y="159108"/>
                  </a:lnTo>
                  <a:lnTo>
                    <a:pt x="130335" y="152400"/>
                  </a:lnTo>
                  <a:lnTo>
                    <a:pt x="127000" y="152400"/>
                  </a:lnTo>
                  <a:lnTo>
                    <a:pt x="50800" y="152400"/>
                  </a:lnTo>
                  <a:lnTo>
                    <a:pt x="47464" y="152400"/>
                  </a:lnTo>
                  <a:lnTo>
                    <a:pt x="44160" y="152725"/>
                  </a:lnTo>
                  <a:lnTo>
                    <a:pt x="14878" y="167279"/>
                  </a:lnTo>
                  <a:lnTo>
                    <a:pt x="12520" y="169637"/>
                  </a:lnTo>
                  <a:lnTo>
                    <a:pt x="3866" y="183759"/>
                  </a:lnTo>
                  <a:lnTo>
                    <a:pt x="2590" y="186841"/>
                  </a:lnTo>
                  <a:lnTo>
                    <a:pt x="1626" y="190017"/>
                  </a:lnTo>
                  <a:lnTo>
                    <a:pt x="976" y="193289"/>
                  </a:lnTo>
                  <a:lnTo>
                    <a:pt x="325" y="196560"/>
                  </a:lnTo>
                  <a:lnTo>
                    <a:pt x="0" y="199864"/>
                  </a:lnTo>
                  <a:lnTo>
                    <a:pt x="0" y="203200"/>
                  </a:lnTo>
                  <a:lnTo>
                    <a:pt x="0" y="228600"/>
                  </a:lnTo>
                </a:path>
                <a:path w="254000" h="228600">
                  <a:moveTo>
                    <a:pt x="139700" y="50800"/>
                  </a:moveTo>
                  <a:lnTo>
                    <a:pt x="131138" y="79022"/>
                  </a:lnTo>
                  <a:lnTo>
                    <a:pt x="129285" y="81796"/>
                  </a:lnTo>
                  <a:lnTo>
                    <a:pt x="127179" y="84362"/>
                  </a:lnTo>
                  <a:lnTo>
                    <a:pt x="124821" y="86721"/>
                  </a:lnTo>
                  <a:lnTo>
                    <a:pt x="122462" y="89079"/>
                  </a:lnTo>
                  <a:lnTo>
                    <a:pt x="88900" y="101600"/>
                  </a:lnTo>
                  <a:lnTo>
                    <a:pt x="85564" y="101599"/>
                  </a:lnTo>
                  <a:lnTo>
                    <a:pt x="52978" y="86721"/>
                  </a:lnTo>
                  <a:lnTo>
                    <a:pt x="50620" y="84362"/>
                  </a:lnTo>
                  <a:lnTo>
                    <a:pt x="48514" y="81796"/>
                  </a:lnTo>
                  <a:lnTo>
                    <a:pt x="46661" y="79022"/>
                  </a:lnTo>
                  <a:lnTo>
                    <a:pt x="44808" y="76249"/>
                  </a:lnTo>
                  <a:lnTo>
                    <a:pt x="39076" y="60710"/>
                  </a:lnTo>
                  <a:lnTo>
                    <a:pt x="38425" y="57439"/>
                  </a:lnTo>
                  <a:lnTo>
                    <a:pt x="38100" y="54135"/>
                  </a:lnTo>
                  <a:lnTo>
                    <a:pt x="38100" y="50800"/>
                  </a:lnTo>
                  <a:lnTo>
                    <a:pt x="38100" y="47464"/>
                  </a:lnTo>
                  <a:lnTo>
                    <a:pt x="38425" y="44160"/>
                  </a:lnTo>
                  <a:lnTo>
                    <a:pt x="39076" y="40889"/>
                  </a:lnTo>
                  <a:lnTo>
                    <a:pt x="39726" y="37617"/>
                  </a:lnTo>
                  <a:lnTo>
                    <a:pt x="52978" y="14878"/>
                  </a:lnTo>
                  <a:lnTo>
                    <a:pt x="55337" y="12520"/>
                  </a:lnTo>
                  <a:lnTo>
                    <a:pt x="78989" y="976"/>
                  </a:lnTo>
                  <a:lnTo>
                    <a:pt x="82260" y="325"/>
                  </a:lnTo>
                  <a:lnTo>
                    <a:pt x="85564" y="0"/>
                  </a:lnTo>
                  <a:lnTo>
                    <a:pt x="88900" y="0"/>
                  </a:lnTo>
                  <a:lnTo>
                    <a:pt x="92235" y="0"/>
                  </a:lnTo>
                  <a:lnTo>
                    <a:pt x="108340" y="3866"/>
                  </a:lnTo>
                  <a:lnTo>
                    <a:pt x="111421" y="5143"/>
                  </a:lnTo>
                  <a:lnTo>
                    <a:pt x="124821" y="14878"/>
                  </a:lnTo>
                  <a:lnTo>
                    <a:pt x="127179" y="17237"/>
                  </a:lnTo>
                  <a:lnTo>
                    <a:pt x="139700" y="47464"/>
                  </a:lnTo>
                  <a:lnTo>
                    <a:pt x="139700" y="50800"/>
                  </a:lnTo>
                  <a:close/>
                </a:path>
                <a:path w="254000" h="228600">
                  <a:moveTo>
                    <a:pt x="254000" y="228600"/>
                  </a:moveTo>
                  <a:lnTo>
                    <a:pt x="254000" y="203200"/>
                  </a:lnTo>
                  <a:lnTo>
                    <a:pt x="253995" y="197572"/>
                  </a:lnTo>
                  <a:lnTo>
                    <a:pt x="253081" y="192096"/>
                  </a:lnTo>
                  <a:lnTo>
                    <a:pt x="251257" y="186772"/>
                  </a:lnTo>
                  <a:lnTo>
                    <a:pt x="249433" y="181448"/>
                  </a:lnTo>
                  <a:lnTo>
                    <a:pt x="221349" y="155457"/>
                  </a:lnTo>
                  <a:lnTo>
                    <a:pt x="215900" y="154051"/>
                  </a:lnTo>
                </a:path>
                <a:path w="254000" h="228600">
                  <a:moveTo>
                    <a:pt x="177800" y="1651"/>
                  </a:moveTo>
                  <a:lnTo>
                    <a:pt x="183263" y="3049"/>
                  </a:lnTo>
                  <a:lnTo>
                    <a:pt x="188353" y="5296"/>
                  </a:lnTo>
                  <a:lnTo>
                    <a:pt x="193068" y="8390"/>
                  </a:lnTo>
                  <a:lnTo>
                    <a:pt x="197784" y="11484"/>
                  </a:lnTo>
                  <a:lnTo>
                    <a:pt x="201870" y="15259"/>
                  </a:lnTo>
                  <a:lnTo>
                    <a:pt x="205329" y="19714"/>
                  </a:lnTo>
                  <a:lnTo>
                    <a:pt x="208787" y="24169"/>
                  </a:lnTo>
                  <a:lnTo>
                    <a:pt x="215999" y="50863"/>
                  </a:lnTo>
                  <a:lnTo>
                    <a:pt x="215999" y="56503"/>
                  </a:lnTo>
                  <a:lnTo>
                    <a:pt x="205329" y="82012"/>
                  </a:lnTo>
                  <a:lnTo>
                    <a:pt x="201870" y="86467"/>
                  </a:lnTo>
                  <a:lnTo>
                    <a:pt x="197784" y="90242"/>
                  </a:lnTo>
                  <a:lnTo>
                    <a:pt x="193068" y="93336"/>
                  </a:lnTo>
                  <a:lnTo>
                    <a:pt x="188353" y="96430"/>
                  </a:lnTo>
                  <a:lnTo>
                    <a:pt x="183263" y="98677"/>
                  </a:lnTo>
                  <a:lnTo>
                    <a:pt x="177800" y="100076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77900" y="1679419"/>
            <a:ext cx="34391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20" b="1">
                <a:solidFill>
                  <a:srgbClr val="FFFFFF"/>
                </a:solidFill>
                <a:latin typeface="Arial"/>
                <a:cs typeface="Arial"/>
              </a:rPr>
              <a:t>FRONTLINE</a:t>
            </a: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14" b="1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71500" y="2247900"/>
            <a:ext cx="8191500" cy="7239000"/>
            <a:chOff x="571500" y="2247900"/>
            <a:chExt cx="8191500" cy="7239000"/>
          </a:xfrm>
        </p:grpSpPr>
        <p:sp>
          <p:nvSpPr>
            <p:cNvPr id="10" name="object 10" descr=""/>
            <p:cNvSpPr/>
            <p:nvPr/>
          </p:nvSpPr>
          <p:spPr>
            <a:xfrm>
              <a:off x="571487" y="2247899"/>
              <a:ext cx="57785" cy="1962150"/>
            </a:xfrm>
            <a:custGeom>
              <a:avLst/>
              <a:gdLst/>
              <a:ahLst/>
              <a:cxnLst/>
              <a:rect l="l" t="t" r="r" b="b"/>
              <a:pathLst>
                <a:path w="57784" h="1962150">
                  <a:moveTo>
                    <a:pt x="57162" y="1933575"/>
                  </a:moveTo>
                  <a:lnTo>
                    <a:pt x="32372" y="1905000"/>
                  </a:lnTo>
                  <a:lnTo>
                    <a:pt x="24790" y="1905000"/>
                  </a:lnTo>
                  <a:lnTo>
                    <a:pt x="0" y="1929790"/>
                  </a:lnTo>
                  <a:lnTo>
                    <a:pt x="0" y="1937372"/>
                  </a:lnTo>
                  <a:lnTo>
                    <a:pt x="24790" y="1962150"/>
                  </a:lnTo>
                  <a:lnTo>
                    <a:pt x="32372" y="1962150"/>
                  </a:lnTo>
                  <a:lnTo>
                    <a:pt x="57162" y="1933575"/>
                  </a:lnTo>
                  <a:close/>
                </a:path>
                <a:path w="57784" h="1962150">
                  <a:moveTo>
                    <a:pt x="57162" y="1552575"/>
                  </a:moveTo>
                  <a:lnTo>
                    <a:pt x="32372" y="1524000"/>
                  </a:lnTo>
                  <a:lnTo>
                    <a:pt x="24790" y="1524000"/>
                  </a:lnTo>
                  <a:lnTo>
                    <a:pt x="0" y="1548790"/>
                  </a:lnTo>
                  <a:lnTo>
                    <a:pt x="0" y="1556372"/>
                  </a:lnTo>
                  <a:lnTo>
                    <a:pt x="24790" y="1581150"/>
                  </a:lnTo>
                  <a:lnTo>
                    <a:pt x="32372" y="1581150"/>
                  </a:lnTo>
                  <a:lnTo>
                    <a:pt x="57162" y="1552575"/>
                  </a:lnTo>
                  <a:close/>
                </a:path>
                <a:path w="57784" h="1962150">
                  <a:moveTo>
                    <a:pt x="57162" y="1171575"/>
                  </a:moveTo>
                  <a:lnTo>
                    <a:pt x="32372" y="1143000"/>
                  </a:lnTo>
                  <a:lnTo>
                    <a:pt x="24790" y="1143000"/>
                  </a:lnTo>
                  <a:lnTo>
                    <a:pt x="0" y="1167790"/>
                  </a:lnTo>
                  <a:lnTo>
                    <a:pt x="0" y="1175372"/>
                  </a:lnTo>
                  <a:lnTo>
                    <a:pt x="24790" y="1200150"/>
                  </a:lnTo>
                  <a:lnTo>
                    <a:pt x="32372" y="1200150"/>
                  </a:lnTo>
                  <a:lnTo>
                    <a:pt x="57162" y="1171575"/>
                  </a:lnTo>
                  <a:close/>
                </a:path>
                <a:path w="57784" h="1962150">
                  <a:moveTo>
                    <a:pt x="57162" y="790575"/>
                  </a:moveTo>
                  <a:lnTo>
                    <a:pt x="32372" y="762000"/>
                  </a:lnTo>
                  <a:lnTo>
                    <a:pt x="24790" y="762000"/>
                  </a:lnTo>
                  <a:lnTo>
                    <a:pt x="0" y="786790"/>
                  </a:lnTo>
                  <a:lnTo>
                    <a:pt x="0" y="794372"/>
                  </a:lnTo>
                  <a:lnTo>
                    <a:pt x="24790" y="819150"/>
                  </a:lnTo>
                  <a:lnTo>
                    <a:pt x="32372" y="819150"/>
                  </a:lnTo>
                  <a:lnTo>
                    <a:pt x="57162" y="790575"/>
                  </a:lnTo>
                  <a:close/>
                </a:path>
                <a:path w="57784" h="1962150">
                  <a:moveTo>
                    <a:pt x="57162" y="409575"/>
                  </a:moveTo>
                  <a:lnTo>
                    <a:pt x="32372" y="381000"/>
                  </a:lnTo>
                  <a:lnTo>
                    <a:pt x="24790" y="381000"/>
                  </a:lnTo>
                  <a:lnTo>
                    <a:pt x="0" y="405790"/>
                  </a:lnTo>
                  <a:lnTo>
                    <a:pt x="0" y="413372"/>
                  </a:lnTo>
                  <a:lnTo>
                    <a:pt x="24790" y="438150"/>
                  </a:lnTo>
                  <a:lnTo>
                    <a:pt x="32372" y="438150"/>
                  </a:lnTo>
                  <a:lnTo>
                    <a:pt x="57162" y="409575"/>
                  </a:lnTo>
                  <a:close/>
                </a:path>
                <a:path w="57784" h="1962150">
                  <a:moveTo>
                    <a:pt x="57162" y="28575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62" y="28575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1500" y="8058149"/>
              <a:ext cx="8191500" cy="1428750"/>
            </a:xfrm>
            <a:custGeom>
              <a:avLst/>
              <a:gdLst/>
              <a:ahLst/>
              <a:cxnLst/>
              <a:rect l="l" t="t" r="r" b="b"/>
              <a:pathLst>
                <a:path w="8191500" h="1428750">
                  <a:moveTo>
                    <a:pt x="8115300" y="1428750"/>
                  </a:moveTo>
                  <a:lnTo>
                    <a:pt x="76200" y="1428750"/>
                  </a:lnTo>
                  <a:lnTo>
                    <a:pt x="68693" y="1428387"/>
                  </a:lnTo>
                  <a:lnTo>
                    <a:pt x="27882" y="1411482"/>
                  </a:lnTo>
                  <a:lnTo>
                    <a:pt x="3262" y="1374636"/>
                  </a:lnTo>
                  <a:lnTo>
                    <a:pt x="0" y="13525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115300" y="0"/>
                  </a:lnTo>
                  <a:lnTo>
                    <a:pt x="8157641" y="12829"/>
                  </a:lnTo>
                  <a:lnTo>
                    <a:pt x="8185699" y="47038"/>
                  </a:lnTo>
                  <a:lnTo>
                    <a:pt x="8191500" y="76200"/>
                  </a:lnTo>
                  <a:lnTo>
                    <a:pt x="8191500" y="1352550"/>
                  </a:lnTo>
                  <a:lnTo>
                    <a:pt x="8178669" y="1394891"/>
                  </a:lnTo>
                  <a:lnTo>
                    <a:pt x="8144459" y="1422949"/>
                  </a:lnTo>
                  <a:lnTo>
                    <a:pt x="8115300" y="1428750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1500" y="8058150"/>
              <a:ext cx="8191500" cy="1428750"/>
            </a:xfrm>
            <a:custGeom>
              <a:avLst/>
              <a:gdLst/>
              <a:ahLst/>
              <a:cxnLst/>
              <a:rect l="l" t="t" r="r" b="b"/>
              <a:pathLst>
                <a:path w="8191500" h="1428750">
                  <a:moveTo>
                    <a:pt x="8115300" y="1428750"/>
                  </a:moveTo>
                  <a:lnTo>
                    <a:pt x="76200" y="1428750"/>
                  </a:lnTo>
                  <a:lnTo>
                    <a:pt x="68693" y="1428387"/>
                  </a:lnTo>
                  <a:lnTo>
                    <a:pt x="27882" y="1411482"/>
                  </a:lnTo>
                  <a:lnTo>
                    <a:pt x="3262" y="1374636"/>
                  </a:lnTo>
                  <a:lnTo>
                    <a:pt x="0" y="13525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115300" y="0"/>
                  </a:lnTo>
                  <a:lnTo>
                    <a:pt x="8152120" y="9525"/>
                  </a:lnTo>
                  <a:lnTo>
                    <a:pt x="71822" y="9525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356927"/>
                  </a:lnTo>
                  <a:lnTo>
                    <a:pt x="9833" y="1360056"/>
                  </a:lnTo>
                  <a:lnTo>
                    <a:pt x="9952" y="1361263"/>
                  </a:lnTo>
                  <a:lnTo>
                    <a:pt x="25957" y="1396600"/>
                  </a:lnTo>
                  <a:lnTo>
                    <a:pt x="58898" y="1417089"/>
                  </a:lnTo>
                  <a:lnTo>
                    <a:pt x="71822" y="1419225"/>
                  </a:lnTo>
                  <a:lnTo>
                    <a:pt x="8152118" y="1419225"/>
                  </a:lnTo>
                  <a:lnTo>
                    <a:pt x="8151255" y="1419741"/>
                  </a:lnTo>
                  <a:lnTo>
                    <a:pt x="8144459" y="1422949"/>
                  </a:lnTo>
                  <a:lnTo>
                    <a:pt x="8137386" y="1425486"/>
                  </a:lnTo>
                  <a:lnTo>
                    <a:pt x="8130168" y="1427299"/>
                  </a:lnTo>
                  <a:lnTo>
                    <a:pt x="8122806" y="1428387"/>
                  </a:lnTo>
                  <a:lnTo>
                    <a:pt x="8115300" y="1428750"/>
                  </a:lnTo>
                  <a:close/>
                </a:path>
                <a:path w="8191500" h="1428750">
                  <a:moveTo>
                    <a:pt x="8152118" y="1419225"/>
                  </a:moveTo>
                  <a:lnTo>
                    <a:pt x="8119678" y="1419225"/>
                  </a:lnTo>
                  <a:lnTo>
                    <a:pt x="8124013" y="1418798"/>
                  </a:lnTo>
                  <a:lnTo>
                    <a:pt x="8132601" y="1417089"/>
                  </a:lnTo>
                  <a:lnTo>
                    <a:pt x="8165541" y="1396600"/>
                  </a:lnTo>
                  <a:lnTo>
                    <a:pt x="8181547" y="1361263"/>
                  </a:lnTo>
                  <a:lnTo>
                    <a:pt x="8181975" y="1356927"/>
                  </a:lnTo>
                  <a:lnTo>
                    <a:pt x="8181975" y="71822"/>
                  </a:lnTo>
                  <a:lnTo>
                    <a:pt x="8181666" y="68693"/>
                  </a:lnTo>
                  <a:lnTo>
                    <a:pt x="8181547" y="67486"/>
                  </a:lnTo>
                  <a:lnTo>
                    <a:pt x="8165541" y="32148"/>
                  </a:lnTo>
                  <a:lnTo>
                    <a:pt x="8132600" y="11659"/>
                  </a:lnTo>
                  <a:lnTo>
                    <a:pt x="8119678" y="9525"/>
                  </a:lnTo>
                  <a:lnTo>
                    <a:pt x="8152120" y="9525"/>
                  </a:lnTo>
                  <a:lnTo>
                    <a:pt x="8182491" y="40242"/>
                  </a:lnTo>
                  <a:lnTo>
                    <a:pt x="8191500" y="76200"/>
                  </a:lnTo>
                  <a:lnTo>
                    <a:pt x="8191500" y="1352550"/>
                  </a:lnTo>
                  <a:lnTo>
                    <a:pt x="8178669" y="1394891"/>
                  </a:lnTo>
                  <a:lnTo>
                    <a:pt x="8157769" y="1415824"/>
                  </a:lnTo>
                  <a:lnTo>
                    <a:pt x="8152118" y="1419225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92150" y="2158473"/>
            <a:ext cx="6232525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Execute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standardized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packaging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procedures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checks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consistently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2150" y="2539473"/>
            <a:ext cx="583311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Monitor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product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E4E7EB"/>
                </a:solidFill>
                <a:latin typeface="Microsoft Sans Serif"/>
                <a:cs typeface="Microsoft Sans Serif"/>
              </a:rPr>
              <a:t>throughout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the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packaging</a:t>
            </a:r>
            <a:r>
              <a:rPr dirty="0" sz="1500" spc="-6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E4E7EB"/>
                </a:solidFill>
                <a:latin typeface="Microsoft Sans Serif"/>
                <a:cs typeface="Microsoft Sans Serif"/>
              </a:rPr>
              <a:t>process</a:t>
            </a:r>
            <a:r>
              <a:rPr dirty="0" sz="150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continuously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2150" y="2913260"/>
            <a:ext cx="580517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Document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issues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and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non</a:t>
            </a:r>
            <a:r>
              <a:rPr dirty="0" sz="1550" spc="-1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conformances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immediately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action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2150" y="3301472"/>
            <a:ext cx="5767705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Participate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in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initiatives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kaizen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events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actively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2150" y="3682472"/>
            <a:ext cx="570484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clean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organized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work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5">
                <a:solidFill>
                  <a:srgbClr val="E4E7EB"/>
                </a:solidFill>
                <a:latin typeface="Microsoft Sans Serif"/>
                <a:cs typeface="Microsoft Sans Serif"/>
              </a:rPr>
              <a:t>areas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optimal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outcomes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150" y="4056260"/>
            <a:ext cx="566547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Cross</a:t>
            </a:r>
            <a:r>
              <a:rPr dirty="0" sz="1550" spc="-25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500" spc="-20">
                <a:solidFill>
                  <a:srgbClr val="E4E7EB"/>
                </a:solidFill>
                <a:latin typeface="Microsoft Sans Serif"/>
                <a:cs typeface="Microsoft Sans Serif"/>
              </a:rPr>
              <a:t>train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on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E4E7EB"/>
                </a:solidFill>
                <a:latin typeface="Microsoft Sans Serif"/>
                <a:cs typeface="Microsoft Sans Serif"/>
              </a:rPr>
              <a:t>standards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requirements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regularly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0725" y="8209639"/>
            <a:ext cx="166433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90" b="1">
                <a:solidFill>
                  <a:srgbClr val="4ADE80"/>
                </a:solidFill>
                <a:latin typeface="Arial"/>
                <a:cs typeface="Arial"/>
              </a:rPr>
              <a:t>SUCCESS</a:t>
            </a:r>
            <a:r>
              <a:rPr dirty="0" sz="1450" spc="-4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450" spc="-50" b="1">
                <a:solidFill>
                  <a:srgbClr val="4ADE80"/>
                </a:solidFill>
                <a:latin typeface="Arial"/>
                <a:cs typeface="Arial"/>
              </a:rPr>
              <a:t>METRICS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0725" y="8494265"/>
            <a:ext cx="2249170" cy="8255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4460" indent="-111760">
              <a:lnSpc>
                <a:spcPct val="100000"/>
              </a:lnSpc>
              <a:spcBef>
                <a:spcPts val="815"/>
              </a:spcBef>
              <a:buChar char="•"/>
              <a:tabLst>
                <a:tab pos="124460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First-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pass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rate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&gt;98%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720"/>
              </a:spcBef>
              <a:buChar char="•"/>
              <a:tabLst>
                <a:tab pos="124460" algn="l"/>
              </a:tabLst>
            </a:pP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audit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scores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improvement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720"/>
              </a:spcBef>
              <a:buChar char="•"/>
              <a:tabLst>
                <a:tab pos="124460" algn="l"/>
              </a:tabLst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satisfaction</a:t>
            </a:r>
            <a:r>
              <a:rPr dirty="0" sz="115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scores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692650" y="8494265"/>
            <a:ext cx="2040255" cy="8255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4460" indent="-111760">
              <a:lnSpc>
                <a:spcPct val="100000"/>
              </a:lnSpc>
              <a:spcBef>
                <a:spcPts val="815"/>
              </a:spcBef>
              <a:buChar char="•"/>
              <a:tabLst>
                <a:tab pos="124460" algn="l"/>
              </a:tabLst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complaint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reduction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720"/>
              </a:spcBef>
              <a:buChar char="•"/>
              <a:tabLst>
                <a:tab pos="124460" algn="l"/>
              </a:tabLst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Overall</a:t>
            </a:r>
            <a:r>
              <a:rPr dirty="0" sz="115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performance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720"/>
              </a:spcBef>
              <a:buChar char="•"/>
              <a:tabLst>
                <a:tab pos="124460" algn="l"/>
              </a:tabLst>
            </a:pP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compliance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296400" y="1485900"/>
            <a:ext cx="8686800" cy="8229600"/>
            <a:chOff x="9296400" y="1485900"/>
            <a:chExt cx="8686800" cy="8229600"/>
          </a:xfrm>
        </p:grpSpPr>
        <p:sp>
          <p:nvSpPr>
            <p:cNvPr id="23" name="object 23" descr=""/>
            <p:cNvSpPr/>
            <p:nvPr/>
          </p:nvSpPr>
          <p:spPr>
            <a:xfrm>
              <a:off x="9315449" y="1485900"/>
              <a:ext cx="8667750" cy="8229600"/>
            </a:xfrm>
            <a:custGeom>
              <a:avLst/>
              <a:gdLst/>
              <a:ahLst/>
              <a:cxnLst/>
              <a:rect l="l" t="t" r="r" b="b"/>
              <a:pathLst>
                <a:path w="8667750" h="8229600">
                  <a:moveTo>
                    <a:pt x="8596553" y="8229599"/>
                  </a:moveTo>
                  <a:lnTo>
                    <a:pt x="53397" y="8229599"/>
                  </a:lnTo>
                  <a:lnTo>
                    <a:pt x="49680" y="8229111"/>
                  </a:lnTo>
                  <a:lnTo>
                    <a:pt x="14084" y="8203743"/>
                  </a:lnTo>
                  <a:lnTo>
                    <a:pt x="365" y="8163358"/>
                  </a:lnTo>
                  <a:lnTo>
                    <a:pt x="0" y="8158403"/>
                  </a:lnTo>
                  <a:lnTo>
                    <a:pt x="0" y="8153400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596553" y="0"/>
                  </a:lnTo>
                  <a:lnTo>
                    <a:pt x="8638043" y="15621"/>
                  </a:lnTo>
                  <a:lnTo>
                    <a:pt x="8663861" y="51661"/>
                  </a:lnTo>
                  <a:lnTo>
                    <a:pt x="8667750" y="71196"/>
                  </a:lnTo>
                  <a:lnTo>
                    <a:pt x="8667750" y="8158403"/>
                  </a:lnTo>
                  <a:lnTo>
                    <a:pt x="8652127" y="8199893"/>
                  </a:lnTo>
                  <a:lnTo>
                    <a:pt x="8616085" y="8225712"/>
                  </a:lnTo>
                  <a:lnTo>
                    <a:pt x="8601507" y="8229111"/>
                  </a:lnTo>
                  <a:lnTo>
                    <a:pt x="8596553" y="82295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296400" y="1486177"/>
              <a:ext cx="70485" cy="8229600"/>
            </a:xfrm>
            <a:custGeom>
              <a:avLst/>
              <a:gdLst/>
              <a:ahLst/>
              <a:cxnLst/>
              <a:rect l="l" t="t" r="r" b="b"/>
              <a:pathLst>
                <a:path w="70484" h="8229600">
                  <a:moveTo>
                    <a:pt x="70450" y="8229044"/>
                  </a:moveTo>
                  <a:lnTo>
                    <a:pt x="33857" y="8216491"/>
                  </a:lnTo>
                  <a:lnTo>
                    <a:pt x="5800" y="8182282"/>
                  </a:lnTo>
                  <a:lnTo>
                    <a:pt x="0" y="815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153122"/>
                  </a:lnTo>
                  <a:lnTo>
                    <a:pt x="44515" y="8195463"/>
                  </a:lnTo>
                  <a:lnTo>
                    <a:pt x="66287" y="8227388"/>
                  </a:lnTo>
                  <a:lnTo>
                    <a:pt x="70450" y="8229044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8499" y="1739900"/>
              <a:ext cx="254000" cy="2540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969500" y="1679419"/>
            <a:ext cx="34537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14" b="1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19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80" b="1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55" b="1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9550400" y="2028012"/>
            <a:ext cx="4342765" cy="13589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00" spc="-70" b="1">
                <a:solidFill>
                  <a:srgbClr val="86EFAB"/>
                </a:solidFill>
                <a:latin typeface="Arial"/>
                <a:cs typeface="Arial"/>
              </a:rPr>
              <a:t>Quality</a:t>
            </a:r>
            <a:r>
              <a:rPr dirty="0" sz="1500" spc="-5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85" b="1">
                <a:solidFill>
                  <a:srgbClr val="86EFAB"/>
                </a:solidFill>
                <a:latin typeface="Arial"/>
                <a:cs typeface="Arial"/>
              </a:rPr>
              <a:t>Control</a:t>
            </a:r>
            <a:r>
              <a:rPr dirty="0" sz="1500" spc="-4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86EFAB"/>
                </a:solidFill>
                <a:latin typeface="Arial"/>
                <a:cs typeface="Arial"/>
              </a:rPr>
              <a:t>Procedures</a:t>
            </a:r>
            <a:endParaRPr sz="15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82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Conduct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pre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shift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checks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on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equipment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materials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36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Perform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in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process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inspections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at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defined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control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points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36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Execute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post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verification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final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checks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Document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measurements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maintain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accurate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records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50400" y="3399612"/>
            <a:ext cx="4101465" cy="13589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00" spc="-85" b="1">
                <a:solidFill>
                  <a:srgbClr val="86EFAB"/>
                </a:solidFill>
                <a:latin typeface="Arial"/>
                <a:cs typeface="Arial"/>
              </a:rPr>
              <a:t>Product</a:t>
            </a:r>
            <a:r>
              <a:rPr dirty="0" sz="1500" spc="-5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90" b="1">
                <a:solidFill>
                  <a:srgbClr val="86EFAB"/>
                </a:solidFill>
                <a:latin typeface="Arial"/>
                <a:cs typeface="Arial"/>
              </a:rPr>
              <a:t>Assessment</a:t>
            </a:r>
            <a:r>
              <a:rPr dirty="0" sz="1500" spc="-5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450" spc="-75" b="1">
                <a:solidFill>
                  <a:srgbClr val="86EFAB"/>
                </a:solidFill>
                <a:latin typeface="Comic Sans MS"/>
                <a:cs typeface="Comic Sans MS"/>
              </a:rPr>
              <a:t>&amp;</a:t>
            </a:r>
            <a:r>
              <a:rPr dirty="0" sz="1450" spc="-254" b="1">
                <a:solidFill>
                  <a:srgbClr val="86EFAB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86EFAB"/>
                </a:solidFill>
                <a:latin typeface="Arial"/>
                <a:cs typeface="Arial"/>
              </a:rPr>
              <a:t>Standards</a:t>
            </a:r>
            <a:endParaRPr sz="15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87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Verify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product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specifications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against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requirements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37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Check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packaging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integrity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labeling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accuracy</a:t>
            </a:r>
            <a:r>
              <a:rPr dirty="0" sz="1200" spc="-20">
                <a:solidFill>
                  <a:srgbClr val="E4E7EB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presentation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Assess dimensional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compliance and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weight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specifications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Monitor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appearance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standards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cosmetic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requirements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550400" y="4771212"/>
            <a:ext cx="4210685" cy="27305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00" spc="-90" b="1">
                <a:solidFill>
                  <a:srgbClr val="86EFAB"/>
                </a:solidFill>
                <a:latin typeface="Arial"/>
                <a:cs typeface="Arial"/>
              </a:rPr>
              <a:t>Process</a:t>
            </a:r>
            <a:r>
              <a:rPr dirty="0" sz="1500" spc="-6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85" b="1">
                <a:solidFill>
                  <a:srgbClr val="86EFAB"/>
                </a:solidFill>
                <a:latin typeface="Arial"/>
                <a:cs typeface="Arial"/>
              </a:rPr>
              <a:t>Control</a:t>
            </a:r>
            <a:r>
              <a:rPr dirty="0" sz="1500" spc="-6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450" spc="-75" b="1">
                <a:solidFill>
                  <a:srgbClr val="86EFAB"/>
                </a:solidFill>
                <a:latin typeface="Comic Sans MS"/>
                <a:cs typeface="Comic Sans MS"/>
              </a:rPr>
              <a:t>&amp;</a:t>
            </a:r>
            <a:r>
              <a:rPr dirty="0" sz="1450" spc="-270" b="1">
                <a:solidFill>
                  <a:srgbClr val="86EFAB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86EFAB"/>
                </a:solidFill>
                <a:latin typeface="Arial"/>
                <a:cs typeface="Arial"/>
              </a:rPr>
              <a:t>Monitoring</a:t>
            </a:r>
            <a:endParaRPr sz="15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87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Monitor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critical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process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parameters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control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limits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Adjust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within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authorized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limits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maintain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37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Identify</a:t>
            </a:r>
            <a:r>
              <a:rPr dirty="0" sz="1150" spc="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escalate</a:t>
            </a:r>
            <a:r>
              <a:rPr dirty="0" sz="1150" spc="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out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of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spec</a:t>
            </a:r>
            <a:r>
              <a:rPr dirty="0" sz="1150" spc="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1150" spc="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immediately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corrective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 actions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deviations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 promptly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Clr>
                <a:srgbClr val="E4E7EB"/>
              </a:buClr>
              <a:buFont typeface="Microsoft Sans Serif"/>
              <a:buChar char="•"/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 spc="-80" b="1">
                <a:solidFill>
                  <a:srgbClr val="86EFAB"/>
                </a:solidFill>
                <a:latin typeface="Arial"/>
                <a:cs typeface="Arial"/>
              </a:rPr>
              <a:t>Documentation</a:t>
            </a:r>
            <a:r>
              <a:rPr dirty="0" sz="1500" spc="-4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450" spc="-75" b="1">
                <a:solidFill>
                  <a:srgbClr val="86EFAB"/>
                </a:solidFill>
                <a:latin typeface="Comic Sans MS"/>
                <a:cs typeface="Comic Sans MS"/>
              </a:rPr>
              <a:t>&amp;</a:t>
            </a:r>
            <a:r>
              <a:rPr dirty="0" sz="1450" spc="-254" b="1">
                <a:solidFill>
                  <a:srgbClr val="86EFAB"/>
                </a:solidFill>
                <a:latin typeface="Comic Sans MS"/>
                <a:cs typeface="Comic Sans MS"/>
              </a:rPr>
              <a:t> </a:t>
            </a:r>
            <a:r>
              <a:rPr dirty="0" sz="1500" spc="-10" b="1">
                <a:solidFill>
                  <a:srgbClr val="86EFAB"/>
                </a:solidFill>
                <a:latin typeface="Arial"/>
                <a:cs typeface="Arial"/>
              </a:rPr>
              <a:t>Communication</a:t>
            </a:r>
            <a:endParaRPr sz="15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87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Complete</a:t>
            </a:r>
            <a:r>
              <a:rPr dirty="0" sz="115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checklists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inspection</a:t>
            </a:r>
            <a:r>
              <a:rPr dirty="0" sz="115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forms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accurately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Communicate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issues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supervisors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37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Report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non</a:t>
            </a:r>
            <a:r>
              <a:rPr dirty="0" sz="120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conformances through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established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protocols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09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Participate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in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review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meetings and</a:t>
            </a:r>
            <a:r>
              <a:rPr dirty="0" sz="11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sessions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550400" y="7514411"/>
            <a:ext cx="3639820" cy="13589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00" spc="-90" b="1">
                <a:solidFill>
                  <a:srgbClr val="86EFAB"/>
                </a:solidFill>
                <a:latin typeface="Arial"/>
                <a:cs typeface="Arial"/>
              </a:rPr>
              <a:t>Continuous</a:t>
            </a:r>
            <a:r>
              <a:rPr dirty="0" sz="1500" spc="-4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80" b="1">
                <a:solidFill>
                  <a:srgbClr val="86EFAB"/>
                </a:solidFill>
                <a:latin typeface="Arial"/>
                <a:cs typeface="Arial"/>
              </a:rPr>
              <a:t>Improvement</a:t>
            </a:r>
            <a:r>
              <a:rPr dirty="0" sz="1500" spc="-4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86EFAB"/>
                </a:solidFill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  <a:p>
            <a:pPr marL="127635" indent="-114935">
              <a:lnSpc>
                <a:spcPct val="100000"/>
              </a:lnSpc>
              <a:spcBef>
                <a:spcPts val="875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Suggest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process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improvements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based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on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observations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approved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quality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enhancement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initiatives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50">
                <a:solidFill>
                  <a:srgbClr val="E4E7EB"/>
                </a:solidFill>
                <a:latin typeface="Microsoft Sans Serif"/>
                <a:cs typeface="Microsoft Sans Serif"/>
              </a:rPr>
              <a:t>Share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best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practices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with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11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members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consistently</a:t>
            </a:r>
            <a:endParaRPr sz="1150">
              <a:latin typeface="Microsoft Sans Serif"/>
              <a:cs typeface="Microsoft Sans Serif"/>
            </a:endParaRPr>
          </a:p>
          <a:p>
            <a:pPr marL="127635" indent="-114935">
              <a:lnSpc>
                <a:spcPct val="100000"/>
              </a:lnSpc>
              <a:spcBef>
                <a:spcPts val="420"/>
              </a:spcBef>
              <a:buSzPct val="104347"/>
              <a:buChar char="•"/>
              <a:tabLst>
                <a:tab pos="127635" algn="l"/>
              </a:tabLst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Support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root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cause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E4E7EB"/>
                </a:solidFill>
                <a:latin typeface="Microsoft Sans Serif"/>
                <a:cs typeface="Microsoft Sans Serif"/>
              </a:rPr>
              <a:t>analysis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corrective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action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plans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37425" y="520700"/>
            <a:ext cx="508000" cy="254000"/>
          </a:xfrm>
          <a:custGeom>
            <a:avLst/>
            <a:gdLst/>
            <a:ahLst/>
            <a:cxnLst/>
            <a:rect l="l" t="t" r="r" b="b"/>
            <a:pathLst>
              <a:path w="508000" h="254000">
                <a:moveTo>
                  <a:pt x="508000" y="0"/>
                </a:moveTo>
                <a:lnTo>
                  <a:pt x="292100" y="215900"/>
                </a:lnTo>
                <a:lnTo>
                  <a:pt x="165100" y="88900"/>
                </a:lnTo>
                <a:lnTo>
                  <a:pt x="0" y="254000"/>
                </a:lnTo>
              </a:path>
              <a:path w="508000" h="254000">
                <a:moveTo>
                  <a:pt x="355600" y="0"/>
                </a:moveTo>
                <a:lnTo>
                  <a:pt x="508000" y="0"/>
                </a:lnTo>
                <a:lnTo>
                  <a:pt x="508000" y="152400"/>
                </a:lnTo>
              </a:path>
            </a:pathLst>
          </a:custGeom>
          <a:ln w="50800">
            <a:solidFill>
              <a:srgbClr val="FA91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0651" rIns="0" bIns="0" rtlCol="0" vert="horz">
            <a:spAutoFit/>
          </a:bodyPr>
          <a:lstStyle/>
          <a:p>
            <a:pPr algn="ctr" marL="761365">
              <a:lnSpc>
                <a:spcPct val="100000"/>
              </a:lnSpc>
              <a:spcBef>
                <a:spcPts val="580"/>
              </a:spcBef>
            </a:pPr>
            <a:r>
              <a:rPr dirty="0" sz="5900" spc="-360">
                <a:solidFill>
                  <a:srgbClr val="FA913C"/>
                </a:solidFill>
              </a:rPr>
              <a:t>VOLUME</a:t>
            </a:r>
            <a:endParaRPr sz="5900"/>
          </a:p>
          <a:p>
            <a:pPr marL="2950210">
              <a:lnSpc>
                <a:spcPct val="100000"/>
              </a:lnSpc>
              <a:spcBef>
                <a:spcPts val="245"/>
              </a:spcBef>
            </a:pPr>
            <a:r>
              <a:rPr dirty="0" sz="3000" spc="-85" b="0">
                <a:solidFill>
                  <a:srgbClr val="E4E7EB"/>
                </a:solidFill>
                <a:latin typeface="Microsoft Sans Serif"/>
                <a:cs typeface="Microsoft Sans Serif"/>
              </a:rPr>
              <a:t>Optimal</a:t>
            </a:r>
            <a:r>
              <a:rPr dirty="0" sz="3000" spc="-114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5" b="0">
                <a:solidFill>
                  <a:srgbClr val="E4E7EB"/>
                </a:solidFill>
                <a:latin typeface="Microsoft Sans Serif"/>
                <a:cs typeface="Microsoft Sans Serif"/>
              </a:rPr>
              <a:t>Output</a:t>
            </a:r>
            <a:r>
              <a:rPr dirty="0" sz="3000" spc="-15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5" b="0">
                <a:solidFill>
                  <a:srgbClr val="E4E7EB"/>
                </a:solidFill>
                <a:latin typeface="Microsoft Sans Serif"/>
                <a:cs typeface="Microsoft Sans Serif"/>
              </a:rPr>
              <a:t>Supported</a:t>
            </a:r>
            <a:r>
              <a:rPr dirty="0" sz="3000" spc="-10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b="0">
                <a:solidFill>
                  <a:srgbClr val="E4E7EB"/>
                </a:solidFill>
                <a:latin typeface="Microsoft Sans Serif"/>
                <a:cs typeface="Microsoft Sans Serif"/>
              </a:rPr>
              <a:t>by</a:t>
            </a:r>
            <a:r>
              <a:rPr dirty="0" sz="3000" spc="-10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30" b="0">
                <a:solidFill>
                  <a:srgbClr val="E4E7EB"/>
                </a:solidFill>
                <a:latin typeface="Microsoft Sans Serif"/>
                <a:cs typeface="Microsoft Sans Serif"/>
              </a:rPr>
              <a:t>Logistics</a:t>
            </a:r>
            <a:r>
              <a:rPr dirty="0" sz="3000" spc="-10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150" b="0">
                <a:solidFill>
                  <a:srgbClr val="E4E7EB"/>
                </a:solidFill>
                <a:latin typeface="Britannic Bold"/>
                <a:cs typeface="Britannic Bold"/>
              </a:rPr>
              <a:t>&amp;</a:t>
            </a:r>
            <a:r>
              <a:rPr dirty="0" sz="2950" spc="-125" b="0">
                <a:solidFill>
                  <a:srgbClr val="E4E7EB"/>
                </a:solidFill>
                <a:latin typeface="Britannic Bold"/>
                <a:cs typeface="Britannic Bold"/>
              </a:rPr>
              <a:t> </a:t>
            </a:r>
            <a:r>
              <a:rPr dirty="0" sz="3000" spc="-45" b="0">
                <a:solidFill>
                  <a:srgbClr val="E4E7EB"/>
                </a:solidFill>
                <a:latin typeface="Microsoft Sans Serif"/>
                <a:cs typeface="Microsoft Sans Serif"/>
              </a:rPr>
              <a:t>Maintenance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1828800"/>
            <a:ext cx="17678400" cy="765810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39750" y="2078831"/>
          <a:ext cx="15434944" cy="491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6140"/>
                <a:gridCol w="6003925"/>
                <a:gridCol w="4678045"/>
              </a:tblGrid>
              <a:tr h="400050">
                <a:tc>
                  <a:txBody>
                    <a:bodyPr/>
                    <a:lstStyle/>
                    <a:p>
                      <a:pPr marL="450850">
                        <a:lnSpc>
                          <a:spcPts val="2020"/>
                        </a:lnSpc>
                      </a:pPr>
                      <a:r>
                        <a:rPr dirty="0" sz="195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</a:t>
                      </a:r>
                      <a:r>
                        <a:rPr dirty="0" sz="195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PRIMARY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3345">
                        <a:lnSpc>
                          <a:spcPts val="2020"/>
                        </a:lnSpc>
                      </a:pPr>
                      <a:r>
                        <a:rPr dirty="0" sz="1950" spc="-11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LOGISTICS</a:t>
                      </a:r>
                      <a:r>
                        <a:rPr dirty="0" sz="195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20"/>
                        </a:lnSpc>
                      </a:pPr>
                      <a:r>
                        <a:rPr dirty="0" sz="195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MAINTENANCE</a:t>
                      </a:r>
                      <a:r>
                        <a:rPr dirty="0" sz="195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31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500" spc="-10" b="1">
                          <a:solidFill>
                            <a:srgbClr val="FDB973"/>
                          </a:solidFill>
                          <a:latin typeface="Arial"/>
                          <a:cs typeface="Arial"/>
                        </a:rPr>
                        <a:t>Frontline</a:t>
                      </a:r>
                      <a:r>
                        <a:rPr dirty="0" sz="1550" spc="-10">
                          <a:solidFill>
                            <a:srgbClr val="FDB973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04775"/>
                </a:tc>
                <a:tc>
                  <a:txBody>
                    <a:bodyPr/>
                    <a:lstStyle/>
                    <a:p>
                      <a:pPr marL="13500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500" spc="-10" b="1">
                          <a:solidFill>
                            <a:srgbClr val="93C4FD"/>
                          </a:solidFill>
                          <a:latin typeface="Arial"/>
                          <a:cs typeface="Arial"/>
                        </a:rPr>
                        <a:t>Frontline</a:t>
                      </a:r>
                      <a:r>
                        <a:rPr dirty="0" sz="1550" spc="-10">
                          <a:solidFill>
                            <a:srgbClr val="93C4FD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04775"/>
                </a:tc>
                <a:tc>
                  <a:txBody>
                    <a:bodyPr/>
                    <a:lstStyle/>
                    <a:p>
                      <a:pPr marL="13398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500" spc="-10" b="1">
                          <a:solidFill>
                            <a:srgbClr val="FBD34D"/>
                          </a:solidFill>
                          <a:latin typeface="Arial"/>
                          <a:cs typeface="Arial"/>
                        </a:rPr>
                        <a:t>Frontline</a:t>
                      </a:r>
                      <a:r>
                        <a:rPr dirty="0" sz="1550" spc="-10">
                          <a:solidFill>
                            <a:srgbClr val="FBD34D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04775"/>
                </a:tc>
              </a:tr>
              <a:tr h="36258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5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Execute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daily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volume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targets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16357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Material </a:t>
                      </a:r>
                      <a:r>
                        <a:rPr dirty="0" sz="150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flow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optimization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4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Equipment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uptime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focus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</a:tr>
              <a:tr h="34290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Optimize</a:t>
                      </a:r>
                      <a:r>
                        <a:rPr dirty="0" sz="1500" spc="-5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line</a:t>
                      </a:r>
                      <a:r>
                        <a:rPr dirty="0" sz="1500" spc="-4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efficiency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R="304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Support</a:t>
                      </a: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changeover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activities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Preventive</a:t>
                      </a: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4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maintenance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tasks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</a:tr>
              <a:tr h="43815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Monitor</a:t>
                      </a:r>
                      <a:r>
                        <a:rPr dirty="0" sz="1500" spc="-8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production</a:t>
                      </a:r>
                      <a:r>
                        <a:rPr dirty="0" sz="1500" spc="-8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bottlenecks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357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Inventory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level</a:t>
                      </a: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management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4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Early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issue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identification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</a:tr>
              <a:tr h="4559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500" spc="-10" b="1">
                          <a:solidFill>
                            <a:srgbClr val="FDB973"/>
                          </a:solidFill>
                          <a:latin typeface="Arial"/>
                          <a:cs typeface="Arial"/>
                        </a:rPr>
                        <a:t>Leaders</a:t>
                      </a:r>
                      <a:r>
                        <a:rPr dirty="0" sz="1550" spc="-10">
                          <a:solidFill>
                            <a:srgbClr val="FDB973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135001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500" spc="-10" b="1">
                          <a:solidFill>
                            <a:srgbClr val="93C4FD"/>
                          </a:solidFill>
                          <a:latin typeface="Arial"/>
                          <a:cs typeface="Arial"/>
                        </a:rPr>
                        <a:t>Leaders</a:t>
                      </a:r>
                      <a:r>
                        <a:rPr dirty="0" sz="1550" spc="-10">
                          <a:solidFill>
                            <a:srgbClr val="93C4FD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13398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500" spc="-10" b="1">
                          <a:solidFill>
                            <a:srgbClr val="FBD34D"/>
                          </a:solidFill>
                          <a:latin typeface="Arial"/>
                          <a:cs typeface="Arial"/>
                        </a:rPr>
                        <a:t>Leaders</a:t>
                      </a:r>
                      <a:r>
                        <a:rPr dirty="0" sz="1550" spc="-10">
                          <a:solidFill>
                            <a:srgbClr val="FBD34D"/>
                          </a:solidFill>
                          <a:latin typeface="Segoe UI Symbol"/>
                          <a:cs typeface="Segoe UI Symbol"/>
                        </a:rPr>
                        <a:t>:</a:t>
                      </a:r>
                      <a:endParaRPr sz="1550">
                        <a:latin typeface="Segoe UI Symbol"/>
                        <a:cs typeface="Segoe UI Symbol"/>
                      </a:endParaRPr>
                    </a:p>
                  </a:txBody>
                  <a:tcPr marL="0" marR="0" marB="0" marT="128905"/>
                </a:tc>
              </a:tr>
              <a:tr h="36258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7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Plan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capacity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optimization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16357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Supply</a:t>
                      </a:r>
                      <a:r>
                        <a:rPr dirty="0" sz="1500" spc="-6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chain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coordination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4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Maintenance</a:t>
                      </a:r>
                      <a:r>
                        <a:rPr dirty="0" sz="1500" spc="-1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scheduling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0325"/>
                </a:tc>
              </a:tr>
              <a:tr h="34290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Analyze</a:t>
                      </a:r>
                      <a:r>
                        <a:rPr dirty="0" sz="1500" spc="-6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production</a:t>
                      </a:r>
                      <a:r>
                        <a:rPr dirty="0" sz="1500" spc="-7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357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6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Reduce</a:t>
                      </a:r>
                      <a:r>
                        <a:rPr dirty="0" sz="1500" spc="-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changeover</a:t>
                      </a:r>
                      <a:r>
                        <a:rPr dirty="0" sz="1500" spc="-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times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4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Equipment</a:t>
                      </a: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2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reliability plans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</a:tr>
              <a:tr h="49974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6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Balance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volume</a:t>
                      </a:r>
                      <a:r>
                        <a:rPr dirty="0" sz="1500" spc="-2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quality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357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Material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3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planning</a:t>
                      </a:r>
                      <a:r>
                        <a:rPr dirty="0" sz="1500" spc="-5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excellence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500" spc="-3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Minimize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production</a:t>
                      </a:r>
                      <a:r>
                        <a:rPr dirty="0" sz="1500" spc="-55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500" spc="-10">
                          <a:solidFill>
                            <a:srgbClr val="E4E7EB"/>
                          </a:solidFill>
                          <a:latin typeface="Microsoft Sans Serif"/>
                          <a:cs typeface="Microsoft Sans Serif"/>
                        </a:rPr>
                        <a:t>impact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/>
                </a:tc>
              </a:tr>
              <a:tr h="49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dirty="0" sz="1450" spc="-70" b="1">
                          <a:solidFill>
                            <a:srgbClr val="FA913C"/>
                          </a:solidFill>
                          <a:latin typeface="Arial"/>
                          <a:cs typeface="Arial"/>
                        </a:rPr>
                        <a:t>KPI</a:t>
                      </a:r>
                      <a:r>
                        <a:rPr dirty="0" sz="1450" spc="-80" b="1">
                          <a:solidFill>
                            <a:srgbClr val="FA91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FA913C"/>
                          </a:solidFill>
                          <a:latin typeface="Arial"/>
                          <a:cs typeface="Arial"/>
                        </a:rPr>
                        <a:t>TARGETS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511935">
                        <a:lnSpc>
                          <a:spcPct val="100000"/>
                        </a:lnSpc>
                      </a:pPr>
                      <a:r>
                        <a:rPr dirty="0" sz="1450" spc="-80" b="1">
                          <a:solidFill>
                            <a:srgbClr val="60A5FA"/>
                          </a:solidFill>
                          <a:latin typeface="Arial"/>
                          <a:cs typeface="Arial"/>
                        </a:rPr>
                        <a:t>LOGISTICS</a:t>
                      </a:r>
                      <a:r>
                        <a:rPr dirty="0" sz="1450" spc="-25" b="1">
                          <a:solidFill>
                            <a:srgbClr val="60A5F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60A5FA"/>
                          </a:solidFill>
                          <a:latin typeface="Arial"/>
                          <a:cs typeface="Arial"/>
                        </a:rPr>
                        <a:t>KPIs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50800">
                        <a:lnSpc>
                          <a:spcPct val="100000"/>
                        </a:lnSpc>
                      </a:pPr>
                      <a:r>
                        <a:rPr dirty="0" sz="1450" spc="-50" b="1">
                          <a:solidFill>
                            <a:srgbClr val="FABE24"/>
                          </a:solidFill>
                          <a:latin typeface="Arial"/>
                          <a:cs typeface="Arial"/>
                        </a:rPr>
                        <a:t>MAINTENANCE</a:t>
                      </a:r>
                      <a:r>
                        <a:rPr dirty="0" sz="1450" spc="-10" b="1">
                          <a:solidFill>
                            <a:srgbClr val="FABE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FABE24"/>
                          </a:solidFill>
                          <a:latin typeface="Arial"/>
                          <a:cs typeface="Arial"/>
                        </a:rPr>
                        <a:t>KPIs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6350"/>
                </a:tc>
              </a:tr>
              <a:tr h="294005">
                <a:tc>
                  <a:txBody>
                    <a:bodyPr/>
                    <a:lstStyle/>
                    <a:p>
                      <a:pPr marL="2120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-2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Volume</a:t>
                      </a:r>
                      <a:r>
                        <a:rPr dirty="0" sz="1300" spc="-5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2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&gt;95%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13322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-2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Changeover</a:t>
                      </a:r>
                      <a:r>
                        <a:rPr dirty="0" sz="130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&lt;15min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r" marR="2355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Uptime</a:t>
                      </a:r>
                      <a:r>
                        <a:rPr dirty="0" sz="1300" spc="-8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2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&gt;95%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8260"/>
                </a:tc>
              </a:tr>
              <a:tr h="266700">
                <a:tc>
                  <a:txBody>
                    <a:bodyPr/>
                    <a:lstStyle/>
                    <a:p>
                      <a:pPr algn="r" marR="13957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00" spc="-14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OEE</a:t>
                      </a:r>
                      <a:r>
                        <a:rPr dirty="0" sz="1300" spc="1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Improvement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13544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Material</a:t>
                      </a:r>
                      <a:r>
                        <a:rPr dirty="0" sz="1300" spc="-3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Availability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00" spc="-5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MTBF</a:t>
                      </a:r>
                      <a:r>
                        <a:rPr dirty="0" sz="1300" spc="-2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Improvement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</a:tr>
              <a:tr h="218440">
                <a:tc>
                  <a:txBody>
                    <a:bodyPr/>
                    <a:lstStyle/>
                    <a:p>
                      <a:pPr algn="r" marR="1342390">
                        <a:lnSpc>
                          <a:spcPts val="1460"/>
                        </a:lnSpc>
                        <a:spcBef>
                          <a:spcPts val="165"/>
                        </a:spcBef>
                      </a:pPr>
                      <a:r>
                        <a:rPr dirty="0" sz="130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Capacity</a:t>
                      </a:r>
                      <a:r>
                        <a:rPr dirty="0" sz="1300" spc="-6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Utilization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3401060">
                        <a:lnSpc>
                          <a:spcPts val="1460"/>
                        </a:lnSpc>
                        <a:spcBef>
                          <a:spcPts val="165"/>
                        </a:spcBef>
                      </a:pP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Flow</a:t>
                      </a:r>
                      <a:r>
                        <a:rPr dirty="0" sz="1300" spc="-5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Efficiency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166370">
                        <a:lnSpc>
                          <a:spcPts val="1460"/>
                        </a:lnSpc>
                        <a:spcBef>
                          <a:spcPts val="165"/>
                        </a:spcBef>
                      </a:pPr>
                      <a:r>
                        <a:rPr dirty="0" sz="1300" spc="-3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PM</a:t>
                      </a:r>
                      <a:r>
                        <a:rPr dirty="0" sz="1300" spc="-55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00" spc="-10">
                          <a:solidFill>
                            <a:srgbClr val="D0D5DA"/>
                          </a:solidFill>
                          <a:latin typeface="Microsoft Sans Serif"/>
                          <a:cs typeface="Microsoft Sans Serif"/>
                        </a:rPr>
                        <a:t>Compliance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940496" y="8690188"/>
            <a:ext cx="2157730" cy="624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650" spc="-110" b="1">
                <a:solidFill>
                  <a:srgbClr val="FA913C"/>
                </a:solidFill>
                <a:latin typeface="Arial"/>
                <a:cs typeface="Arial"/>
              </a:rPr>
              <a:t>VOLUME</a:t>
            </a:r>
            <a:r>
              <a:rPr dirty="0" sz="1650" spc="-80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A913C"/>
                </a:solidFill>
                <a:latin typeface="Arial"/>
                <a:cs typeface="Arial"/>
              </a:rPr>
              <a:t>PRIMARY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Capacity</a:t>
            </a:r>
            <a:r>
              <a:rPr dirty="0" sz="13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D0D5DA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Output</a:t>
            </a:r>
            <a:r>
              <a:rPr dirty="0" sz="13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Excellence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77557" y="8772921"/>
            <a:ext cx="252729" cy="501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00" spc="-340">
                <a:solidFill>
                  <a:srgbClr val="6A7280"/>
                </a:solidFill>
                <a:latin typeface="Garamond"/>
                <a:cs typeface="Garamond"/>
              </a:rPr>
              <a:t>+</a:t>
            </a:r>
            <a:endParaRPr sz="3100">
              <a:latin typeface="Garamond"/>
              <a:cs typeface="Garamon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09320" y="8690188"/>
            <a:ext cx="1995805" cy="624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50" spc="-110" b="1">
                <a:solidFill>
                  <a:srgbClr val="60A5FA"/>
                </a:solidFill>
                <a:latin typeface="Arial"/>
                <a:cs typeface="Arial"/>
              </a:rPr>
              <a:t>LOGISTICS</a:t>
            </a:r>
            <a:r>
              <a:rPr dirty="0" sz="1650" spc="-4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114" b="1">
                <a:solidFill>
                  <a:srgbClr val="60A5FA"/>
                </a:solidFill>
                <a:latin typeface="Arial"/>
                <a:cs typeface="Arial"/>
              </a:rPr>
              <a:t>SUPPORT</a:t>
            </a:r>
            <a:endParaRPr sz="165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545"/>
              </a:spcBef>
            </a:pP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Material</a:t>
            </a:r>
            <a:r>
              <a:rPr dirty="0" sz="13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Flow</a:t>
            </a:r>
            <a:r>
              <a:rPr dirty="0" sz="13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Optimization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84604" y="8772921"/>
            <a:ext cx="252729" cy="501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00" spc="-340">
                <a:solidFill>
                  <a:srgbClr val="6A7280"/>
                </a:solidFill>
                <a:latin typeface="Garamond"/>
                <a:cs typeface="Garamond"/>
              </a:rPr>
              <a:t>+</a:t>
            </a:r>
            <a:endParaRPr sz="3100">
              <a:latin typeface="Garamond"/>
              <a:cs typeface="Garamond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716367" y="8690188"/>
            <a:ext cx="2431415" cy="624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650" spc="-85" b="1">
                <a:solidFill>
                  <a:srgbClr val="FABE24"/>
                </a:solidFill>
                <a:latin typeface="Arial"/>
                <a:cs typeface="Arial"/>
              </a:rPr>
              <a:t>MAINTENANCE</a:t>
            </a:r>
            <a:r>
              <a:rPr dirty="0" sz="1650" spc="-40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FABE24"/>
                </a:solidFill>
                <a:latin typeface="Arial"/>
                <a:cs typeface="Arial"/>
              </a:rPr>
              <a:t>SUPPORT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Equipment</a:t>
            </a:r>
            <a:r>
              <a:rPr dirty="0" sz="130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Reliability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426973" y="8772921"/>
            <a:ext cx="252729" cy="501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00" spc="-340">
                <a:solidFill>
                  <a:srgbClr val="6A7280"/>
                </a:solidFill>
                <a:latin typeface="Garamond"/>
                <a:cs typeface="Garamond"/>
              </a:rPr>
              <a:t>=</a:t>
            </a:r>
            <a:endParaRPr sz="3100">
              <a:latin typeface="Garamond"/>
              <a:cs typeface="Garamond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58737" y="8690188"/>
            <a:ext cx="3388995" cy="6248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650" spc="-130" b="1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dirty="0" sz="16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10" b="1">
                <a:solidFill>
                  <a:srgbClr val="FFFFFF"/>
                </a:solidFill>
                <a:latin typeface="Arial"/>
                <a:cs typeface="Arial"/>
              </a:rPr>
              <a:t>VOLUME</a:t>
            </a:r>
            <a:r>
              <a:rPr dirty="0" sz="16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50" spc="-120" b="1">
                <a:solidFill>
                  <a:srgbClr val="FFFFFF"/>
                </a:solidFill>
                <a:latin typeface="Arial"/>
                <a:cs typeface="Arial"/>
              </a:rPr>
              <a:t>EXCELLENCE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5">
                <a:solidFill>
                  <a:srgbClr val="D0D5DA"/>
                </a:solidFill>
                <a:latin typeface="Microsoft Sans Serif"/>
                <a:cs typeface="Microsoft Sans Serif"/>
              </a:rPr>
              <a:t>Team</a:t>
            </a:r>
            <a:r>
              <a:rPr dirty="0" sz="13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Success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943850" y="546100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508000">
                <a:moveTo>
                  <a:pt x="152400" y="0"/>
                </a:moveTo>
                <a:lnTo>
                  <a:pt x="152400" y="508000"/>
                </a:lnTo>
              </a:path>
              <a:path w="304800" h="508000">
                <a:moveTo>
                  <a:pt x="279400" y="76200"/>
                </a:moveTo>
                <a:lnTo>
                  <a:pt x="88900" y="76200"/>
                </a:lnTo>
                <a:lnTo>
                  <a:pt x="83062" y="76200"/>
                </a:lnTo>
                <a:lnTo>
                  <a:pt x="77281" y="76769"/>
                </a:lnTo>
                <a:lnTo>
                  <a:pt x="71556" y="77908"/>
                </a:lnTo>
                <a:lnTo>
                  <a:pt x="65831" y="79046"/>
                </a:lnTo>
                <a:lnTo>
                  <a:pt x="60272" y="80733"/>
                </a:lnTo>
                <a:lnTo>
                  <a:pt x="54879" y="82967"/>
                </a:lnTo>
                <a:lnTo>
                  <a:pt x="49486" y="85200"/>
                </a:lnTo>
                <a:lnTo>
                  <a:pt x="44363" y="87939"/>
                </a:lnTo>
                <a:lnTo>
                  <a:pt x="39509" y="91182"/>
                </a:lnTo>
                <a:lnTo>
                  <a:pt x="34656" y="94425"/>
                </a:lnTo>
                <a:lnTo>
                  <a:pt x="30165" y="98110"/>
                </a:lnTo>
                <a:lnTo>
                  <a:pt x="26038" y="102238"/>
                </a:lnTo>
                <a:lnTo>
                  <a:pt x="21910" y="106365"/>
                </a:lnTo>
                <a:lnTo>
                  <a:pt x="18225" y="110856"/>
                </a:lnTo>
                <a:lnTo>
                  <a:pt x="14982" y="115709"/>
                </a:lnTo>
                <a:lnTo>
                  <a:pt x="11739" y="120563"/>
                </a:lnTo>
                <a:lnTo>
                  <a:pt x="9000" y="125686"/>
                </a:lnTo>
                <a:lnTo>
                  <a:pt x="6767" y="131079"/>
                </a:lnTo>
                <a:lnTo>
                  <a:pt x="4533" y="136472"/>
                </a:lnTo>
                <a:lnTo>
                  <a:pt x="2846" y="142031"/>
                </a:lnTo>
                <a:lnTo>
                  <a:pt x="1708" y="147756"/>
                </a:lnTo>
                <a:lnTo>
                  <a:pt x="569" y="153481"/>
                </a:lnTo>
                <a:lnTo>
                  <a:pt x="0" y="159262"/>
                </a:lnTo>
                <a:lnTo>
                  <a:pt x="0" y="165100"/>
                </a:lnTo>
                <a:lnTo>
                  <a:pt x="0" y="170937"/>
                </a:lnTo>
                <a:lnTo>
                  <a:pt x="569" y="176718"/>
                </a:lnTo>
                <a:lnTo>
                  <a:pt x="1708" y="182443"/>
                </a:lnTo>
                <a:lnTo>
                  <a:pt x="2846" y="188168"/>
                </a:lnTo>
                <a:lnTo>
                  <a:pt x="4533" y="193727"/>
                </a:lnTo>
                <a:lnTo>
                  <a:pt x="6767" y="199120"/>
                </a:lnTo>
                <a:lnTo>
                  <a:pt x="9000" y="204513"/>
                </a:lnTo>
                <a:lnTo>
                  <a:pt x="11739" y="209636"/>
                </a:lnTo>
                <a:lnTo>
                  <a:pt x="14982" y="214490"/>
                </a:lnTo>
                <a:lnTo>
                  <a:pt x="18225" y="219343"/>
                </a:lnTo>
                <a:lnTo>
                  <a:pt x="49486" y="244999"/>
                </a:lnTo>
                <a:lnTo>
                  <a:pt x="71556" y="252291"/>
                </a:lnTo>
                <a:lnTo>
                  <a:pt x="77281" y="253430"/>
                </a:lnTo>
                <a:lnTo>
                  <a:pt x="83062" y="254000"/>
                </a:lnTo>
                <a:lnTo>
                  <a:pt x="88900" y="254000"/>
                </a:lnTo>
                <a:lnTo>
                  <a:pt x="215900" y="254000"/>
                </a:lnTo>
                <a:lnTo>
                  <a:pt x="221737" y="254000"/>
                </a:lnTo>
                <a:lnTo>
                  <a:pt x="227518" y="254569"/>
                </a:lnTo>
                <a:lnTo>
                  <a:pt x="233243" y="255708"/>
                </a:lnTo>
                <a:lnTo>
                  <a:pt x="238968" y="256846"/>
                </a:lnTo>
                <a:lnTo>
                  <a:pt x="244527" y="258533"/>
                </a:lnTo>
                <a:lnTo>
                  <a:pt x="249920" y="260767"/>
                </a:lnTo>
                <a:lnTo>
                  <a:pt x="255313" y="263000"/>
                </a:lnTo>
                <a:lnTo>
                  <a:pt x="260436" y="265739"/>
                </a:lnTo>
                <a:lnTo>
                  <a:pt x="265290" y="268982"/>
                </a:lnTo>
                <a:lnTo>
                  <a:pt x="270143" y="272225"/>
                </a:lnTo>
                <a:lnTo>
                  <a:pt x="289817" y="293509"/>
                </a:lnTo>
                <a:lnTo>
                  <a:pt x="293060" y="298363"/>
                </a:lnTo>
                <a:lnTo>
                  <a:pt x="303091" y="325556"/>
                </a:lnTo>
                <a:lnTo>
                  <a:pt x="304230" y="331281"/>
                </a:lnTo>
                <a:lnTo>
                  <a:pt x="304800" y="337062"/>
                </a:lnTo>
                <a:lnTo>
                  <a:pt x="304800" y="342900"/>
                </a:lnTo>
                <a:lnTo>
                  <a:pt x="304800" y="348737"/>
                </a:lnTo>
                <a:lnTo>
                  <a:pt x="298032" y="376920"/>
                </a:lnTo>
                <a:lnTo>
                  <a:pt x="295799" y="382313"/>
                </a:lnTo>
                <a:lnTo>
                  <a:pt x="270143" y="413574"/>
                </a:lnTo>
                <a:lnTo>
                  <a:pt x="233243" y="430091"/>
                </a:lnTo>
                <a:lnTo>
                  <a:pt x="227518" y="431230"/>
                </a:lnTo>
                <a:lnTo>
                  <a:pt x="221737" y="431800"/>
                </a:lnTo>
                <a:lnTo>
                  <a:pt x="215900" y="431800"/>
                </a:lnTo>
                <a:lnTo>
                  <a:pt x="0" y="431800"/>
                </a:lnTo>
              </a:path>
            </a:pathLst>
          </a:custGeom>
          <a:ln w="50800">
            <a:solidFill>
              <a:srgbClr val="BF83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3577" y="282109"/>
            <a:ext cx="1962785" cy="9290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00" spc="-340">
                <a:solidFill>
                  <a:srgbClr val="BF83FB"/>
                </a:solidFill>
              </a:rPr>
              <a:t>COST</a:t>
            </a:r>
            <a:endParaRPr sz="5900"/>
          </a:p>
        </p:txBody>
      </p:sp>
      <p:sp>
        <p:nvSpPr>
          <p:cNvPr id="4" name="object 4" descr=""/>
          <p:cNvSpPr txBox="1"/>
          <p:nvPr/>
        </p:nvSpPr>
        <p:spPr>
          <a:xfrm>
            <a:off x="4767212" y="1214971"/>
            <a:ext cx="875347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spc="-125">
                <a:solidFill>
                  <a:srgbClr val="E4E7EB"/>
                </a:solidFill>
                <a:latin typeface="Microsoft Sans Serif"/>
                <a:cs typeface="Microsoft Sans Serif"/>
              </a:rPr>
              <a:t>Value</a:t>
            </a:r>
            <a:r>
              <a:rPr dirty="0" sz="3000" spc="-7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70">
                <a:solidFill>
                  <a:srgbClr val="E4E7EB"/>
                </a:solidFill>
                <a:latin typeface="Microsoft Sans Serif"/>
                <a:cs typeface="Microsoft Sans Serif"/>
              </a:rPr>
              <a:t>Creation</a:t>
            </a:r>
            <a:r>
              <a:rPr dirty="0" sz="3000" spc="-9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0">
                <a:solidFill>
                  <a:srgbClr val="E4E7EB"/>
                </a:solidFill>
                <a:latin typeface="Microsoft Sans Serif"/>
                <a:cs typeface="Microsoft Sans Serif"/>
              </a:rPr>
              <a:t>Through</a:t>
            </a:r>
            <a:r>
              <a:rPr dirty="0" sz="3000" spc="-8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90">
                <a:solidFill>
                  <a:srgbClr val="E4E7EB"/>
                </a:solidFill>
                <a:latin typeface="Microsoft Sans Serif"/>
                <a:cs typeface="Microsoft Sans Serif"/>
              </a:rPr>
              <a:t>Smart</a:t>
            </a:r>
            <a:r>
              <a:rPr dirty="0" sz="3000" spc="-8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10">
                <a:solidFill>
                  <a:srgbClr val="E4E7EB"/>
                </a:solidFill>
                <a:latin typeface="Microsoft Sans Serif"/>
                <a:cs typeface="Microsoft Sans Serif"/>
              </a:rPr>
              <a:t>Resource</a:t>
            </a:r>
            <a:r>
              <a:rPr dirty="0" sz="3000" spc="-8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45">
                <a:solidFill>
                  <a:srgbClr val="E4E7EB"/>
                </a:solidFill>
                <a:latin typeface="Microsoft Sans Serif"/>
                <a:cs typeface="Microsoft Sans Serif"/>
              </a:rPr>
              <a:t>Management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981200"/>
            <a:ext cx="8534400" cy="7581900"/>
            <a:chOff x="457200" y="1981200"/>
            <a:chExt cx="8534400" cy="7581900"/>
          </a:xfrm>
        </p:grpSpPr>
        <p:sp>
          <p:nvSpPr>
            <p:cNvPr id="6" name="object 6" descr=""/>
            <p:cNvSpPr/>
            <p:nvPr/>
          </p:nvSpPr>
          <p:spPr>
            <a:xfrm>
              <a:off x="476249" y="1981200"/>
              <a:ext cx="8515350" cy="7581900"/>
            </a:xfrm>
            <a:custGeom>
              <a:avLst/>
              <a:gdLst/>
              <a:ahLst/>
              <a:cxnLst/>
              <a:rect l="l" t="t" r="r" b="b"/>
              <a:pathLst>
                <a:path w="8515350" h="7581900">
                  <a:moveTo>
                    <a:pt x="8444153" y="7581899"/>
                  </a:moveTo>
                  <a:lnTo>
                    <a:pt x="53397" y="7581899"/>
                  </a:lnTo>
                  <a:lnTo>
                    <a:pt x="49680" y="7581410"/>
                  </a:lnTo>
                  <a:lnTo>
                    <a:pt x="14085" y="7556043"/>
                  </a:lnTo>
                  <a:lnTo>
                    <a:pt x="366" y="7515658"/>
                  </a:lnTo>
                  <a:lnTo>
                    <a:pt x="0" y="7510703"/>
                  </a:lnTo>
                  <a:lnTo>
                    <a:pt x="0" y="75057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444153" y="0"/>
                  </a:lnTo>
                  <a:lnTo>
                    <a:pt x="8485643" y="15621"/>
                  </a:lnTo>
                  <a:lnTo>
                    <a:pt x="8511462" y="51661"/>
                  </a:lnTo>
                  <a:lnTo>
                    <a:pt x="8515350" y="71196"/>
                  </a:lnTo>
                  <a:lnTo>
                    <a:pt x="8515350" y="7510703"/>
                  </a:lnTo>
                  <a:lnTo>
                    <a:pt x="8499727" y="7552193"/>
                  </a:lnTo>
                  <a:lnTo>
                    <a:pt x="8463687" y="7578012"/>
                  </a:lnTo>
                  <a:lnTo>
                    <a:pt x="8449108" y="7581411"/>
                  </a:lnTo>
                  <a:lnTo>
                    <a:pt x="8444153" y="75818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1981477"/>
              <a:ext cx="70485" cy="7581900"/>
            </a:xfrm>
            <a:custGeom>
              <a:avLst/>
              <a:gdLst/>
              <a:ahLst/>
              <a:cxnLst/>
              <a:rect l="l" t="t" r="r" b="b"/>
              <a:pathLst>
                <a:path w="70484" h="7581900">
                  <a:moveTo>
                    <a:pt x="70450" y="7581344"/>
                  </a:moveTo>
                  <a:lnTo>
                    <a:pt x="33857" y="7568792"/>
                  </a:lnTo>
                  <a:lnTo>
                    <a:pt x="5800" y="7534581"/>
                  </a:lnTo>
                  <a:lnTo>
                    <a:pt x="0" y="7505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505422"/>
                  </a:lnTo>
                  <a:lnTo>
                    <a:pt x="44515" y="7547764"/>
                  </a:lnTo>
                  <a:lnTo>
                    <a:pt x="66287" y="7579688"/>
                  </a:lnTo>
                  <a:lnTo>
                    <a:pt x="70450" y="7581344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1849" y="2333625"/>
              <a:ext cx="317500" cy="285750"/>
            </a:xfrm>
            <a:custGeom>
              <a:avLst/>
              <a:gdLst/>
              <a:ahLst/>
              <a:cxnLst/>
              <a:rect l="l" t="t" r="r" b="b"/>
              <a:pathLst>
                <a:path w="317500" h="285750">
                  <a:moveTo>
                    <a:pt x="222249" y="285749"/>
                  </a:moveTo>
                  <a:lnTo>
                    <a:pt x="222249" y="253999"/>
                  </a:lnTo>
                  <a:lnTo>
                    <a:pt x="222249" y="249830"/>
                  </a:lnTo>
                  <a:lnTo>
                    <a:pt x="221843" y="245701"/>
                  </a:lnTo>
                  <a:lnTo>
                    <a:pt x="221029" y="241611"/>
                  </a:lnTo>
                  <a:lnTo>
                    <a:pt x="220216" y="237522"/>
                  </a:lnTo>
                  <a:lnTo>
                    <a:pt x="197495" y="203518"/>
                  </a:lnTo>
                  <a:lnTo>
                    <a:pt x="194028" y="201201"/>
                  </a:lnTo>
                  <a:lnTo>
                    <a:pt x="190561" y="198885"/>
                  </a:lnTo>
                  <a:lnTo>
                    <a:pt x="162919" y="190499"/>
                  </a:lnTo>
                  <a:lnTo>
                    <a:pt x="158749" y="190499"/>
                  </a:lnTo>
                  <a:lnTo>
                    <a:pt x="63499" y="190499"/>
                  </a:lnTo>
                  <a:lnTo>
                    <a:pt x="59330" y="190499"/>
                  </a:lnTo>
                  <a:lnTo>
                    <a:pt x="55201" y="190906"/>
                  </a:lnTo>
                  <a:lnTo>
                    <a:pt x="18598" y="209098"/>
                  </a:lnTo>
                  <a:lnTo>
                    <a:pt x="15650" y="212046"/>
                  </a:lnTo>
                  <a:lnTo>
                    <a:pt x="1220" y="241611"/>
                  </a:lnTo>
                  <a:lnTo>
                    <a:pt x="406" y="245701"/>
                  </a:lnTo>
                  <a:lnTo>
                    <a:pt x="0" y="249830"/>
                  </a:lnTo>
                  <a:lnTo>
                    <a:pt x="0" y="253999"/>
                  </a:lnTo>
                  <a:lnTo>
                    <a:pt x="0" y="285749"/>
                  </a:lnTo>
                </a:path>
                <a:path w="317500" h="285750">
                  <a:moveTo>
                    <a:pt x="174624" y="63499"/>
                  </a:moveTo>
                  <a:lnTo>
                    <a:pt x="163923" y="98778"/>
                  </a:lnTo>
                  <a:lnTo>
                    <a:pt x="161606" y="102245"/>
                  </a:lnTo>
                  <a:lnTo>
                    <a:pt x="158974" y="105453"/>
                  </a:lnTo>
                  <a:lnTo>
                    <a:pt x="156026" y="108401"/>
                  </a:lnTo>
                  <a:lnTo>
                    <a:pt x="153077" y="111349"/>
                  </a:lnTo>
                  <a:lnTo>
                    <a:pt x="115294" y="126999"/>
                  </a:lnTo>
                  <a:lnTo>
                    <a:pt x="111124" y="126999"/>
                  </a:lnTo>
                  <a:lnTo>
                    <a:pt x="106955" y="126999"/>
                  </a:lnTo>
                  <a:lnTo>
                    <a:pt x="69171" y="111349"/>
                  </a:lnTo>
                  <a:lnTo>
                    <a:pt x="66223" y="108401"/>
                  </a:lnTo>
                  <a:lnTo>
                    <a:pt x="63275" y="105453"/>
                  </a:lnTo>
                  <a:lnTo>
                    <a:pt x="60643" y="102245"/>
                  </a:lnTo>
                  <a:lnTo>
                    <a:pt x="58326" y="98778"/>
                  </a:lnTo>
                  <a:lnTo>
                    <a:pt x="56010" y="95311"/>
                  </a:lnTo>
                  <a:lnTo>
                    <a:pt x="48845" y="75888"/>
                  </a:lnTo>
                  <a:lnTo>
                    <a:pt x="48031" y="71798"/>
                  </a:lnTo>
                  <a:lnTo>
                    <a:pt x="47624" y="67669"/>
                  </a:lnTo>
                  <a:lnTo>
                    <a:pt x="47624" y="63499"/>
                  </a:lnTo>
                  <a:lnTo>
                    <a:pt x="47624" y="59330"/>
                  </a:lnTo>
                  <a:lnTo>
                    <a:pt x="48031" y="55201"/>
                  </a:lnTo>
                  <a:lnTo>
                    <a:pt x="48845" y="51111"/>
                  </a:lnTo>
                  <a:lnTo>
                    <a:pt x="49658" y="47022"/>
                  </a:lnTo>
                  <a:lnTo>
                    <a:pt x="66223" y="18598"/>
                  </a:lnTo>
                  <a:lnTo>
                    <a:pt x="69171" y="15650"/>
                  </a:lnTo>
                  <a:lnTo>
                    <a:pt x="98736" y="1220"/>
                  </a:lnTo>
                  <a:lnTo>
                    <a:pt x="102826" y="406"/>
                  </a:lnTo>
                  <a:lnTo>
                    <a:pt x="106955" y="0"/>
                  </a:lnTo>
                  <a:lnTo>
                    <a:pt x="111124" y="0"/>
                  </a:lnTo>
                  <a:lnTo>
                    <a:pt x="115294" y="0"/>
                  </a:lnTo>
                  <a:lnTo>
                    <a:pt x="135425" y="4833"/>
                  </a:lnTo>
                  <a:lnTo>
                    <a:pt x="139277" y="6429"/>
                  </a:lnTo>
                  <a:lnTo>
                    <a:pt x="156026" y="18598"/>
                  </a:lnTo>
                  <a:lnTo>
                    <a:pt x="158974" y="21546"/>
                  </a:lnTo>
                  <a:lnTo>
                    <a:pt x="174624" y="59330"/>
                  </a:lnTo>
                  <a:lnTo>
                    <a:pt x="174624" y="63499"/>
                  </a:lnTo>
                  <a:close/>
                </a:path>
                <a:path w="317500" h="285750">
                  <a:moveTo>
                    <a:pt x="317499" y="285749"/>
                  </a:moveTo>
                  <a:lnTo>
                    <a:pt x="317499" y="253999"/>
                  </a:lnTo>
                  <a:lnTo>
                    <a:pt x="317494" y="246965"/>
                  </a:lnTo>
                  <a:lnTo>
                    <a:pt x="316352" y="240120"/>
                  </a:lnTo>
                  <a:lnTo>
                    <a:pt x="314071" y="233465"/>
                  </a:lnTo>
                  <a:lnTo>
                    <a:pt x="311791" y="226810"/>
                  </a:lnTo>
                  <a:lnTo>
                    <a:pt x="283030" y="197135"/>
                  </a:lnTo>
                  <a:lnTo>
                    <a:pt x="276686" y="194322"/>
                  </a:lnTo>
                  <a:lnTo>
                    <a:pt x="269874" y="192563"/>
                  </a:lnTo>
                </a:path>
                <a:path w="317500" h="285750">
                  <a:moveTo>
                    <a:pt x="222249" y="2063"/>
                  </a:moveTo>
                  <a:lnTo>
                    <a:pt x="229079" y="3812"/>
                  </a:lnTo>
                  <a:lnTo>
                    <a:pt x="235441" y="6620"/>
                  </a:lnTo>
                  <a:lnTo>
                    <a:pt x="241335" y="10488"/>
                  </a:lnTo>
                  <a:lnTo>
                    <a:pt x="247229" y="14355"/>
                  </a:lnTo>
                  <a:lnTo>
                    <a:pt x="252338" y="19073"/>
                  </a:lnTo>
                  <a:lnTo>
                    <a:pt x="256661" y="24642"/>
                  </a:lnTo>
                  <a:lnTo>
                    <a:pt x="260983" y="30211"/>
                  </a:lnTo>
                  <a:lnTo>
                    <a:pt x="269999" y="63579"/>
                  </a:lnTo>
                  <a:lnTo>
                    <a:pt x="269999" y="70629"/>
                  </a:lnTo>
                  <a:lnTo>
                    <a:pt x="256661" y="102515"/>
                  </a:lnTo>
                  <a:lnTo>
                    <a:pt x="252338" y="108084"/>
                  </a:lnTo>
                  <a:lnTo>
                    <a:pt x="247229" y="112803"/>
                  </a:lnTo>
                  <a:lnTo>
                    <a:pt x="241335" y="116670"/>
                  </a:lnTo>
                  <a:lnTo>
                    <a:pt x="235441" y="120538"/>
                  </a:lnTo>
                  <a:lnTo>
                    <a:pt x="229079" y="123346"/>
                  </a:lnTo>
                  <a:lnTo>
                    <a:pt x="222249" y="125094"/>
                  </a:lnTo>
                </a:path>
              </a:pathLst>
            </a:custGeom>
            <a:ln w="31749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87400" y="1948709"/>
            <a:ext cx="5856605" cy="1241425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2180"/>
              </a:spcBef>
            </a:pPr>
            <a:r>
              <a:rPr dirty="0" sz="2950" spc="-195" b="1">
                <a:solidFill>
                  <a:srgbClr val="FFFFFF"/>
                </a:solidFill>
                <a:latin typeface="Arial"/>
                <a:cs typeface="Arial"/>
              </a:rPr>
              <a:t>FRONTLINE</a:t>
            </a:r>
            <a:r>
              <a:rPr dirty="0" sz="29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-130" b="1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endParaRPr sz="295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1485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Minimize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material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waste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through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precise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operations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7400" y="3342481"/>
            <a:ext cx="579374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Report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205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saving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opportunities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inefficiencies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400" y="3837781"/>
            <a:ext cx="584136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Optimize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energy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usage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during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equipment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operation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7400" y="4333081"/>
            <a:ext cx="580771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Maintain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accurate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packaging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materials</a:t>
            </a:r>
            <a:r>
              <a:rPr dirty="0" sz="2050" spc="-2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7400" y="4828381"/>
            <a:ext cx="564705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Follow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standardized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procedures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reduce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rework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00100" y="8362950"/>
            <a:ext cx="7886700" cy="895350"/>
            <a:chOff x="800100" y="8362950"/>
            <a:chExt cx="7886700" cy="895350"/>
          </a:xfrm>
        </p:grpSpPr>
        <p:sp>
          <p:nvSpPr>
            <p:cNvPr id="15" name="object 15" descr=""/>
            <p:cNvSpPr/>
            <p:nvPr/>
          </p:nvSpPr>
          <p:spPr>
            <a:xfrm>
              <a:off x="800100" y="8362950"/>
              <a:ext cx="7886700" cy="895350"/>
            </a:xfrm>
            <a:custGeom>
              <a:avLst/>
              <a:gdLst/>
              <a:ahLst/>
              <a:cxnLst/>
              <a:rect l="l" t="t" r="r" b="b"/>
              <a:pathLst>
                <a:path w="7886700" h="895350">
                  <a:moveTo>
                    <a:pt x="7810500" y="895350"/>
                  </a:moveTo>
                  <a:lnTo>
                    <a:pt x="76200" y="895350"/>
                  </a:lnTo>
                  <a:lnTo>
                    <a:pt x="68693" y="894987"/>
                  </a:lnTo>
                  <a:lnTo>
                    <a:pt x="27882" y="878082"/>
                  </a:lnTo>
                  <a:lnTo>
                    <a:pt x="3262" y="841236"/>
                  </a:lnTo>
                  <a:lnTo>
                    <a:pt x="0" y="8191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810500" y="0"/>
                  </a:lnTo>
                  <a:lnTo>
                    <a:pt x="7852841" y="12829"/>
                  </a:lnTo>
                  <a:lnTo>
                    <a:pt x="7880899" y="47038"/>
                  </a:lnTo>
                  <a:lnTo>
                    <a:pt x="7886700" y="76200"/>
                  </a:lnTo>
                  <a:lnTo>
                    <a:pt x="7886700" y="819150"/>
                  </a:lnTo>
                  <a:lnTo>
                    <a:pt x="7873869" y="861491"/>
                  </a:lnTo>
                  <a:lnTo>
                    <a:pt x="7839660" y="889549"/>
                  </a:lnTo>
                  <a:lnTo>
                    <a:pt x="7810500" y="8953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0100" y="8362950"/>
              <a:ext cx="7886700" cy="895350"/>
            </a:xfrm>
            <a:custGeom>
              <a:avLst/>
              <a:gdLst/>
              <a:ahLst/>
              <a:cxnLst/>
              <a:rect l="l" t="t" r="r" b="b"/>
              <a:pathLst>
                <a:path w="7886700" h="895350">
                  <a:moveTo>
                    <a:pt x="7810500" y="895350"/>
                  </a:moveTo>
                  <a:lnTo>
                    <a:pt x="76200" y="895350"/>
                  </a:lnTo>
                  <a:lnTo>
                    <a:pt x="68693" y="894987"/>
                  </a:lnTo>
                  <a:lnTo>
                    <a:pt x="27882" y="878082"/>
                  </a:lnTo>
                  <a:lnTo>
                    <a:pt x="3262" y="841236"/>
                  </a:lnTo>
                  <a:lnTo>
                    <a:pt x="0" y="8191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810500" y="0"/>
                  </a:lnTo>
                  <a:lnTo>
                    <a:pt x="78473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5" y="71822"/>
                  </a:lnTo>
                  <a:lnTo>
                    <a:pt x="9525" y="823527"/>
                  </a:lnTo>
                  <a:lnTo>
                    <a:pt x="23193" y="859831"/>
                  </a:lnTo>
                  <a:lnTo>
                    <a:pt x="54729" y="882422"/>
                  </a:lnTo>
                  <a:lnTo>
                    <a:pt x="71822" y="885824"/>
                  </a:lnTo>
                  <a:lnTo>
                    <a:pt x="7847319" y="885824"/>
                  </a:lnTo>
                  <a:lnTo>
                    <a:pt x="7846456" y="886341"/>
                  </a:lnTo>
                  <a:lnTo>
                    <a:pt x="7839660" y="889549"/>
                  </a:lnTo>
                  <a:lnTo>
                    <a:pt x="7832586" y="892086"/>
                  </a:lnTo>
                  <a:lnTo>
                    <a:pt x="7825369" y="893899"/>
                  </a:lnTo>
                  <a:lnTo>
                    <a:pt x="7818006" y="894987"/>
                  </a:lnTo>
                  <a:lnTo>
                    <a:pt x="7810500" y="895350"/>
                  </a:lnTo>
                  <a:close/>
                </a:path>
                <a:path w="7886700" h="895350">
                  <a:moveTo>
                    <a:pt x="7847319" y="885824"/>
                  </a:moveTo>
                  <a:lnTo>
                    <a:pt x="7814878" y="885824"/>
                  </a:lnTo>
                  <a:lnTo>
                    <a:pt x="7819213" y="885397"/>
                  </a:lnTo>
                  <a:lnTo>
                    <a:pt x="7827801" y="883688"/>
                  </a:lnTo>
                  <a:lnTo>
                    <a:pt x="7860741" y="863199"/>
                  </a:lnTo>
                  <a:lnTo>
                    <a:pt x="7876747" y="827863"/>
                  </a:lnTo>
                  <a:lnTo>
                    <a:pt x="7877175" y="823527"/>
                  </a:lnTo>
                  <a:lnTo>
                    <a:pt x="7877175" y="71822"/>
                  </a:lnTo>
                  <a:lnTo>
                    <a:pt x="7863506" y="35516"/>
                  </a:lnTo>
                  <a:lnTo>
                    <a:pt x="7831656" y="12829"/>
                  </a:lnTo>
                  <a:lnTo>
                    <a:pt x="7814878" y="9525"/>
                  </a:lnTo>
                  <a:lnTo>
                    <a:pt x="7847320" y="9525"/>
                  </a:lnTo>
                  <a:lnTo>
                    <a:pt x="7877691" y="40242"/>
                  </a:lnTo>
                  <a:lnTo>
                    <a:pt x="7886700" y="76200"/>
                  </a:lnTo>
                  <a:lnTo>
                    <a:pt x="7886700" y="819150"/>
                  </a:lnTo>
                  <a:lnTo>
                    <a:pt x="7873869" y="861491"/>
                  </a:lnTo>
                  <a:lnTo>
                    <a:pt x="7852971" y="882422"/>
                  </a:lnTo>
                  <a:lnTo>
                    <a:pt x="7847319" y="8858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15926" y="8388770"/>
            <a:ext cx="6255385" cy="69850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1650" spc="-130" b="1">
                <a:solidFill>
                  <a:srgbClr val="BF83FB"/>
                </a:solidFill>
                <a:latin typeface="Arial"/>
                <a:cs typeface="Arial"/>
              </a:rPr>
              <a:t>SUCCESS</a:t>
            </a:r>
            <a:r>
              <a:rPr dirty="0" sz="1650" spc="-5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BF83FB"/>
                </a:solidFill>
                <a:latin typeface="Arial"/>
                <a:cs typeface="Arial"/>
              </a:rPr>
              <a:t>METRICS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1300" spc="-35">
                <a:solidFill>
                  <a:srgbClr val="D0D5DA"/>
                </a:solidFill>
                <a:latin typeface="Microsoft Sans Serif"/>
                <a:cs typeface="Microsoft Sans Serif"/>
              </a:rPr>
              <a:t>Waste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reduction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targets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met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3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per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unit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improvements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3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Suggestions</a:t>
            </a:r>
            <a:r>
              <a:rPr dirty="0" sz="13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implemented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981200"/>
            <a:ext cx="8534400" cy="7581900"/>
            <a:chOff x="9296400" y="1981200"/>
            <a:chExt cx="8534400" cy="7581900"/>
          </a:xfrm>
        </p:grpSpPr>
        <p:sp>
          <p:nvSpPr>
            <p:cNvPr id="19" name="object 19" descr=""/>
            <p:cNvSpPr/>
            <p:nvPr/>
          </p:nvSpPr>
          <p:spPr>
            <a:xfrm>
              <a:off x="9315449" y="1981200"/>
              <a:ext cx="8515350" cy="7581900"/>
            </a:xfrm>
            <a:custGeom>
              <a:avLst/>
              <a:gdLst/>
              <a:ahLst/>
              <a:cxnLst/>
              <a:rect l="l" t="t" r="r" b="b"/>
              <a:pathLst>
                <a:path w="8515350" h="7581900">
                  <a:moveTo>
                    <a:pt x="8444152" y="7581899"/>
                  </a:moveTo>
                  <a:lnTo>
                    <a:pt x="53397" y="7581899"/>
                  </a:lnTo>
                  <a:lnTo>
                    <a:pt x="49680" y="7581410"/>
                  </a:lnTo>
                  <a:lnTo>
                    <a:pt x="14084" y="7556043"/>
                  </a:lnTo>
                  <a:lnTo>
                    <a:pt x="365" y="7515658"/>
                  </a:lnTo>
                  <a:lnTo>
                    <a:pt x="0" y="7510703"/>
                  </a:lnTo>
                  <a:lnTo>
                    <a:pt x="0" y="7505700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444152" y="0"/>
                  </a:lnTo>
                  <a:lnTo>
                    <a:pt x="8485642" y="15621"/>
                  </a:lnTo>
                  <a:lnTo>
                    <a:pt x="8511462" y="51661"/>
                  </a:lnTo>
                  <a:lnTo>
                    <a:pt x="8515349" y="71196"/>
                  </a:lnTo>
                  <a:lnTo>
                    <a:pt x="8515349" y="7510703"/>
                  </a:lnTo>
                  <a:lnTo>
                    <a:pt x="8499727" y="7552193"/>
                  </a:lnTo>
                  <a:lnTo>
                    <a:pt x="8463686" y="7578012"/>
                  </a:lnTo>
                  <a:lnTo>
                    <a:pt x="8449106" y="7581411"/>
                  </a:lnTo>
                  <a:lnTo>
                    <a:pt x="8444152" y="758189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296400" y="1981477"/>
              <a:ext cx="70485" cy="7581900"/>
            </a:xfrm>
            <a:custGeom>
              <a:avLst/>
              <a:gdLst/>
              <a:ahLst/>
              <a:cxnLst/>
              <a:rect l="l" t="t" r="r" b="b"/>
              <a:pathLst>
                <a:path w="70484" h="7581900">
                  <a:moveTo>
                    <a:pt x="70450" y="7581344"/>
                  </a:moveTo>
                  <a:lnTo>
                    <a:pt x="33857" y="7568792"/>
                  </a:lnTo>
                  <a:lnTo>
                    <a:pt x="5800" y="7534581"/>
                  </a:lnTo>
                  <a:lnTo>
                    <a:pt x="0" y="7505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505422"/>
                  </a:lnTo>
                  <a:lnTo>
                    <a:pt x="44515" y="7547764"/>
                  </a:lnTo>
                  <a:lnTo>
                    <a:pt x="66287" y="7579688"/>
                  </a:lnTo>
                  <a:lnTo>
                    <a:pt x="70450" y="7581344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5174" y="2317750"/>
              <a:ext cx="349249" cy="31749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626600" y="1948709"/>
            <a:ext cx="5793105" cy="1241425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2180"/>
              </a:spcBef>
            </a:pPr>
            <a:r>
              <a:rPr dirty="0" sz="2950" spc="-275" b="1">
                <a:solidFill>
                  <a:srgbClr val="FFFFFF"/>
                </a:solidFill>
                <a:latin typeface="Arial"/>
                <a:cs typeface="Arial"/>
              </a:rPr>
              <a:t>LEADER</a:t>
            </a:r>
            <a:r>
              <a:rPr dirty="0" sz="295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-130" b="1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endParaRPr sz="2950">
              <a:latin typeface="Arial"/>
              <a:cs typeface="Arial"/>
            </a:endParaRPr>
          </a:p>
          <a:p>
            <a:pPr marL="205740" indent="-193040">
              <a:lnSpc>
                <a:spcPct val="100000"/>
              </a:lnSpc>
              <a:spcBef>
                <a:spcPts val="1485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Develop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manage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packaging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operation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budgets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26600" y="3342481"/>
            <a:ext cx="633285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Analyze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drivers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reduction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626600" y="3837781"/>
            <a:ext cx="63982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Lead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value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engineering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capital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investment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decisions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626600" y="4333081"/>
            <a:ext cx="629094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Monitor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report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against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targets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26600" y="4828381"/>
            <a:ext cx="62077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130"/>
              </a:spcBef>
              <a:buSzPct val="102500"/>
              <a:buChar char="•"/>
              <a:tabLst>
                <a:tab pos="205740" algn="l"/>
              </a:tabLst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Balance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optimization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safety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goals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639300" y="8362950"/>
            <a:ext cx="7886700" cy="895350"/>
            <a:chOff x="9639300" y="8362950"/>
            <a:chExt cx="7886700" cy="895350"/>
          </a:xfrm>
        </p:grpSpPr>
        <p:sp>
          <p:nvSpPr>
            <p:cNvPr id="28" name="object 28" descr=""/>
            <p:cNvSpPr/>
            <p:nvPr/>
          </p:nvSpPr>
          <p:spPr>
            <a:xfrm>
              <a:off x="9639300" y="8362950"/>
              <a:ext cx="7886700" cy="895350"/>
            </a:xfrm>
            <a:custGeom>
              <a:avLst/>
              <a:gdLst/>
              <a:ahLst/>
              <a:cxnLst/>
              <a:rect l="l" t="t" r="r" b="b"/>
              <a:pathLst>
                <a:path w="7886700" h="895350">
                  <a:moveTo>
                    <a:pt x="7810500" y="895350"/>
                  </a:moveTo>
                  <a:lnTo>
                    <a:pt x="76200" y="895350"/>
                  </a:lnTo>
                  <a:lnTo>
                    <a:pt x="68693" y="894987"/>
                  </a:lnTo>
                  <a:lnTo>
                    <a:pt x="27882" y="878082"/>
                  </a:lnTo>
                  <a:lnTo>
                    <a:pt x="3262" y="841236"/>
                  </a:lnTo>
                  <a:lnTo>
                    <a:pt x="0" y="8191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810500" y="0"/>
                  </a:lnTo>
                  <a:lnTo>
                    <a:pt x="7852841" y="12829"/>
                  </a:lnTo>
                  <a:lnTo>
                    <a:pt x="7880899" y="47038"/>
                  </a:lnTo>
                  <a:lnTo>
                    <a:pt x="7886700" y="76200"/>
                  </a:lnTo>
                  <a:lnTo>
                    <a:pt x="7886700" y="819150"/>
                  </a:lnTo>
                  <a:lnTo>
                    <a:pt x="7873869" y="861491"/>
                  </a:lnTo>
                  <a:lnTo>
                    <a:pt x="7839660" y="889549"/>
                  </a:lnTo>
                  <a:lnTo>
                    <a:pt x="7810500" y="8953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639300" y="8362950"/>
              <a:ext cx="7886700" cy="895350"/>
            </a:xfrm>
            <a:custGeom>
              <a:avLst/>
              <a:gdLst/>
              <a:ahLst/>
              <a:cxnLst/>
              <a:rect l="l" t="t" r="r" b="b"/>
              <a:pathLst>
                <a:path w="7886700" h="895350">
                  <a:moveTo>
                    <a:pt x="7810500" y="895350"/>
                  </a:moveTo>
                  <a:lnTo>
                    <a:pt x="76200" y="895350"/>
                  </a:lnTo>
                  <a:lnTo>
                    <a:pt x="68693" y="894987"/>
                  </a:lnTo>
                  <a:lnTo>
                    <a:pt x="27882" y="878082"/>
                  </a:lnTo>
                  <a:lnTo>
                    <a:pt x="3262" y="841236"/>
                  </a:lnTo>
                  <a:lnTo>
                    <a:pt x="0" y="8191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810500" y="0"/>
                  </a:lnTo>
                  <a:lnTo>
                    <a:pt x="78473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7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823527"/>
                  </a:lnTo>
                  <a:lnTo>
                    <a:pt x="23192" y="859831"/>
                  </a:lnTo>
                  <a:lnTo>
                    <a:pt x="54727" y="882422"/>
                  </a:lnTo>
                  <a:lnTo>
                    <a:pt x="71822" y="885824"/>
                  </a:lnTo>
                  <a:lnTo>
                    <a:pt x="7847319" y="885824"/>
                  </a:lnTo>
                  <a:lnTo>
                    <a:pt x="7846456" y="886341"/>
                  </a:lnTo>
                  <a:lnTo>
                    <a:pt x="7839660" y="889549"/>
                  </a:lnTo>
                  <a:lnTo>
                    <a:pt x="7832586" y="892086"/>
                  </a:lnTo>
                  <a:lnTo>
                    <a:pt x="7825369" y="893899"/>
                  </a:lnTo>
                  <a:lnTo>
                    <a:pt x="7818006" y="894987"/>
                  </a:lnTo>
                  <a:lnTo>
                    <a:pt x="7810500" y="895350"/>
                  </a:lnTo>
                  <a:close/>
                </a:path>
                <a:path w="7886700" h="895350">
                  <a:moveTo>
                    <a:pt x="7847319" y="885824"/>
                  </a:moveTo>
                  <a:lnTo>
                    <a:pt x="7814878" y="885824"/>
                  </a:lnTo>
                  <a:lnTo>
                    <a:pt x="7819212" y="885397"/>
                  </a:lnTo>
                  <a:lnTo>
                    <a:pt x="7827800" y="883688"/>
                  </a:lnTo>
                  <a:lnTo>
                    <a:pt x="7860740" y="863199"/>
                  </a:lnTo>
                  <a:lnTo>
                    <a:pt x="7876747" y="827863"/>
                  </a:lnTo>
                  <a:lnTo>
                    <a:pt x="7877174" y="823527"/>
                  </a:lnTo>
                  <a:lnTo>
                    <a:pt x="7877174" y="71822"/>
                  </a:lnTo>
                  <a:lnTo>
                    <a:pt x="7863504" y="35516"/>
                  </a:lnTo>
                  <a:lnTo>
                    <a:pt x="7831654" y="12829"/>
                  </a:lnTo>
                  <a:lnTo>
                    <a:pt x="7814878" y="9525"/>
                  </a:lnTo>
                  <a:lnTo>
                    <a:pt x="7847320" y="9525"/>
                  </a:lnTo>
                  <a:lnTo>
                    <a:pt x="7877691" y="40242"/>
                  </a:lnTo>
                  <a:lnTo>
                    <a:pt x="7886700" y="76200"/>
                  </a:lnTo>
                  <a:lnTo>
                    <a:pt x="7886700" y="819150"/>
                  </a:lnTo>
                  <a:lnTo>
                    <a:pt x="7873869" y="861491"/>
                  </a:lnTo>
                  <a:lnTo>
                    <a:pt x="7852971" y="882422"/>
                  </a:lnTo>
                  <a:lnTo>
                    <a:pt x="7847319" y="8858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0560943" y="8388770"/>
            <a:ext cx="6043930" cy="69850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1650" spc="-130" b="1">
                <a:solidFill>
                  <a:srgbClr val="BF83FB"/>
                </a:solidFill>
                <a:latin typeface="Arial"/>
                <a:cs typeface="Arial"/>
              </a:rPr>
              <a:t>SUCCESS</a:t>
            </a:r>
            <a:r>
              <a:rPr dirty="0" sz="1650" spc="-5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BF83FB"/>
                </a:solidFill>
                <a:latin typeface="Arial"/>
                <a:cs typeface="Arial"/>
              </a:rPr>
              <a:t>METRICS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Budget</a:t>
            </a:r>
            <a:r>
              <a:rPr dirty="0" sz="13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3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Cost</a:t>
            </a:r>
            <a:r>
              <a:rPr dirty="0" sz="130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reduction</a:t>
            </a: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 achievements</a:t>
            </a:r>
            <a:r>
              <a:rPr dirty="0" sz="130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19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dirty="0" sz="13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10">
                <a:solidFill>
                  <a:srgbClr val="D0D5DA"/>
                </a:solidFill>
                <a:latin typeface="Microsoft Sans Serif"/>
                <a:cs typeface="Microsoft Sans Serif"/>
              </a:rPr>
              <a:t>ROI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D0D5DA"/>
                </a:solidFill>
                <a:latin typeface="Microsoft Sans Serif"/>
                <a:cs typeface="Microsoft Sans Serif"/>
              </a:rPr>
              <a:t>on</a:t>
            </a:r>
            <a:r>
              <a:rPr dirty="0" sz="13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130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D0D5DA"/>
                </a:solidFill>
                <a:latin typeface="Microsoft Sans Serif"/>
                <a:cs typeface="Microsoft Sans Serif"/>
              </a:rPr>
              <a:t>projects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8870" rIns="0" bIns="0" rtlCol="0" vert="horz">
            <a:spAutoFit/>
          </a:bodyPr>
          <a:lstStyle/>
          <a:p>
            <a:pPr algn="ctr">
              <a:lnSpc>
                <a:spcPts val="5885"/>
              </a:lnSpc>
              <a:spcBef>
                <a:spcPts val="90"/>
              </a:spcBef>
            </a:pPr>
            <a:r>
              <a:rPr dirty="0" spc="-254"/>
              <a:t>VPO</a:t>
            </a:r>
            <a:r>
              <a:rPr dirty="0" spc="-300"/>
              <a:t> </a:t>
            </a:r>
            <a:r>
              <a:rPr dirty="0" spc="-260"/>
              <a:t>METHOD</a:t>
            </a:r>
            <a:r>
              <a:rPr dirty="0" spc="-295"/>
              <a:t> </a:t>
            </a:r>
            <a:r>
              <a:rPr dirty="0" sz="4900" spc="-335">
                <a:latin typeface="Century Gothic"/>
                <a:cs typeface="Century Gothic"/>
              </a:rPr>
              <a:t>&amp;</a:t>
            </a:r>
            <a:r>
              <a:rPr dirty="0" sz="4900" spc="-300">
                <a:latin typeface="Century Gothic"/>
                <a:cs typeface="Century Gothic"/>
              </a:rPr>
              <a:t> </a:t>
            </a:r>
            <a:r>
              <a:rPr dirty="0" spc="-475"/>
              <a:t>ENABLERS</a:t>
            </a:r>
            <a:endParaRPr sz="4900">
              <a:latin typeface="Century Gothic"/>
              <a:cs typeface="Century Gothic"/>
            </a:endParaRPr>
          </a:p>
          <a:p>
            <a:pPr algn="ctr">
              <a:lnSpc>
                <a:spcPts val="2940"/>
              </a:lnSpc>
            </a:pPr>
            <a:r>
              <a:rPr dirty="0" sz="2500" spc="-55" b="0">
                <a:solidFill>
                  <a:srgbClr val="D0D5DA"/>
                </a:solidFill>
                <a:latin typeface="Microsoft Sans Serif"/>
                <a:cs typeface="Microsoft Sans Serif"/>
              </a:rPr>
              <a:t>Implementation</a:t>
            </a:r>
            <a:r>
              <a:rPr dirty="0" sz="250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5" b="0">
                <a:solidFill>
                  <a:srgbClr val="D0D5DA"/>
                </a:solidFill>
                <a:latin typeface="Microsoft Sans Serif"/>
                <a:cs typeface="Microsoft Sans Serif"/>
              </a:rPr>
              <a:t>Framework</a:t>
            </a:r>
            <a:r>
              <a:rPr dirty="0" sz="250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50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D0D5DA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250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D0D5DA"/>
                </a:solidFill>
                <a:latin typeface="Microsoft Sans Serif"/>
                <a:cs typeface="Microsoft Sans Serif"/>
              </a:rPr>
              <a:t>Teams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752600"/>
            <a:ext cx="17373600" cy="3257550"/>
            <a:chOff x="457200" y="1752600"/>
            <a:chExt cx="1737360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461962" y="1757362"/>
              <a:ext cx="17364075" cy="3248025"/>
            </a:xfrm>
            <a:custGeom>
              <a:avLst/>
              <a:gdLst/>
              <a:ahLst/>
              <a:cxnLst/>
              <a:rect l="l" t="t" r="r" b="b"/>
              <a:pathLst>
                <a:path w="17364075" h="3248025">
                  <a:moveTo>
                    <a:pt x="17261728" y="3248024"/>
                  </a:moveTo>
                  <a:lnTo>
                    <a:pt x="102345" y="3248024"/>
                  </a:lnTo>
                  <a:lnTo>
                    <a:pt x="95221" y="3247323"/>
                  </a:lnTo>
                  <a:lnTo>
                    <a:pt x="54661" y="3233560"/>
                  </a:lnTo>
                  <a:lnTo>
                    <a:pt x="22456" y="3205323"/>
                  </a:lnTo>
                  <a:lnTo>
                    <a:pt x="3507" y="3166911"/>
                  </a:lnTo>
                  <a:lnTo>
                    <a:pt x="0" y="3145679"/>
                  </a:lnTo>
                  <a:lnTo>
                    <a:pt x="0" y="3138487"/>
                  </a:lnTo>
                  <a:lnTo>
                    <a:pt x="0" y="102345"/>
                  </a:lnTo>
                  <a:lnTo>
                    <a:pt x="11090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17261728" y="0"/>
                  </a:lnTo>
                  <a:lnTo>
                    <a:pt x="17303097" y="11090"/>
                  </a:lnTo>
                  <a:lnTo>
                    <a:pt x="17337076" y="37168"/>
                  </a:lnTo>
                  <a:lnTo>
                    <a:pt x="17358488" y="74263"/>
                  </a:lnTo>
                  <a:lnTo>
                    <a:pt x="17364074" y="102345"/>
                  </a:lnTo>
                  <a:lnTo>
                    <a:pt x="17364074" y="3145679"/>
                  </a:lnTo>
                  <a:lnTo>
                    <a:pt x="17352983" y="3187049"/>
                  </a:lnTo>
                  <a:lnTo>
                    <a:pt x="17326903" y="3221027"/>
                  </a:lnTo>
                  <a:lnTo>
                    <a:pt x="17289807" y="3242439"/>
                  </a:lnTo>
                  <a:lnTo>
                    <a:pt x="17268850" y="3247323"/>
                  </a:lnTo>
                  <a:lnTo>
                    <a:pt x="17261728" y="32480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1962" y="1757362"/>
              <a:ext cx="17364075" cy="3248025"/>
            </a:xfrm>
            <a:custGeom>
              <a:avLst/>
              <a:gdLst/>
              <a:ahLst/>
              <a:cxnLst/>
              <a:rect l="l" t="t" r="r" b="b"/>
              <a:pathLst>
                <a:path w="17364075" h="3248025">
                  <a:moveTo>
                    <a:pt x="0" y="31384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3"/>
                  </a:lnTo>
                  <a:lnTo>
                    <a:pt x="8337" y="67619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6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67619" y="8337"/>
                  </a:lnTo>
                  <a:lnTo>
                    <a:pt x="74264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17254537" y="0"/>
                  </a:lnTo>
                  <a:lnTo>
                    <a:pt x="17261728" y="0"/>
                  </a:lnTo>
                  <a:lnTo>
                    <a:pt x="17268850" y="701"/>
                  </a:lnTo>
                  <a:lnTo>
                    <a:pt x="17275904" y="2104"/>
                  </a:lnTo>
                  <a:lnTo>
                    <a:pt x="17282958" y="3507"/>
                  </a:lnTo>
                  <a:lnTo>
                    <a:pt x="17289807" y="5585"/>
                  </a:lnTo>
                  <a:lnTo>
                    <a:pt x="17296452" y="8337"/>
                  </a:lnTo>
                  <a:lnTo>
                    <a:pt x="17303097" y="11090"/>
                  </a:lnTo>
                  <a:lnTo>
                    <a:pt x="17337076" y="37168"/>
                  </a:lnTo>
                  <a:lnTo>
                    <a:pt x="17355735" y="67619"/>
                  </a:lnTo>
                  <a:lnTo>
                    <a:pt x="17358488" y="74263"/>
                  </a:lnTo>
                  <a:lnTo>
                    <a:pt x="17360565" y="81113"/>
                  </a:lnTo>
                  <a:lnTo>
                    <a:pt x="17361969" y="88167"/>
                  </a:lnTo>
                  <a:lnTo>
                    <a:pt x="17363373" y="95221"/>
                  </a:lnTo>
                  <a:lnTo>
                    <a:pt x="17364074" y="102345"/>
                  </a:lnTo>
                  <a:lnTo>
                    <a:pt x="17364075" y="109537"/>
                  </a:lnTo>
                  <a:lnTo>
                    <a:pt x="17364075" y="3138487"/>
                  </a:lnTo>
                  <a:lnTo>
                    <a:pt x="17364074" y="3145679"/>
                  </a:lnTo>
                  <a:lnTo>
                    <a:pt x="17363373" y="3152802"/>
                  </a:lnTo>
                  <a:lnTo>
                    <a:pt x="17361969" y="3159856"/>
                  </a:lnTo>
                  <a:lnTo>
                    <a:pt x="17360565" y="3166911"/>
                  </a:lnTo>
                  <a:lnTo>
                    <a:pt x="17358488" y="3173760"/>
                  </a:lnTo>
                  <a:lnTo>
                    <a:pt x="17355735" y="3180405"/>
                  </a:lnTo>
                  <a:lnTo>
                    <a:pt x="17352983" y="3187049"/>
                  </a:lnTo>
                  <a:lnTo>
                    <a:pt x="17326903" y="3221027"/>
                  </a:lnTo>
                  <a:lnTo>
                    <a:pt x="17296452" y="3239686"/>
                  </a:lnTo>
                  <a:lnTo>
                    <a:pt x="17289807" y="3242439"/>
                  </a:lnTo>
                  <a:lnTo>
                    <a:pt x="17254537" y="3248025"/>
                  </a:lnTo>
                  <a:lnTo>
                    <a:pt x="109537" y="3248025"/>
                  </a:lnTo>
                  <a:lnTo>
                    <a:pt x="102345" y="3248024"/>
                  </a:lnTo>
                  <a:lnTo>
                    <a:pt x="95221" y="3247323"/>
                  </a:lnTo>
                  <a:lnTo>
                    <a:pt x="88167" y="3245919"/>
                  </a:lnTo>
                  <a:lnTo>
                    <a:pt x="81113" y="3244516"/>
                  </a:lnTo>
                  <a:lnTo>
                    <a:pt x="74264" y="3242439"/>
                  </a:lnTo>
                  <a:lnTo>
                    <a:pt x="67619" y="3239686"/>
                  </a:lnTo>
                  <a:lnTo>
                    <a:pt x="60974" y="3236934"/>
                  </a:lnTo>
                  <a:lnTo>
                    <a:pt x="26996" y="3210855"/>
                  </a:lnTo>
                  <a:lnTo>
                    <a:pt x="8337" y="3180405"/>
                  </a:lnTo>
                  <a:lnTo>
                    <a:pt x="5585" y="3173760"/>
                  </a:lnTo>
                  <a:lnTo>
                    <a:pt x="3507" y="3166911"/>
                  </a:lnTo>
                  <a:lnTo>
                    <a:pt x="2104" y="3159856"/>
                  </a:lnTo>
                  <a:lnTo>
                    <a:pt x="701" y="3152802"/>
                  </a:lnTo>
                  <a:lnTo>
                    <a:pt x="0" y="3145679"/>
                  </a:lnTo>
                  <a:lnTo>
                    <a:pt x="0" y="3138487"/>
                  </a:lnTo>
                  <a:close/>
                </a:path>
              </a:pathLst>
            </a:custGeom>
            <a:ln w="9525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82625" y="2475706"/>
            <a:ext cx="178053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14" b="1">
                <a:solidFill>
                  <a:srgbClr val="E4E7EB"/>
                </a:solidFill>
                <a:latin typeface="Arial"/>
                <a:cs typeface="Arial"/>
              </a:rPr>
              <a:t>Core</a:t>
            </a:r>
            <a:r>
              <a:rPr dirty="0" sz="2000" spc="-80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E4E7EB"/>
                </a:solidFill>
                <a:latin typeface="Arial"/>
                <a:cs typeface="Arial"/>
              </a:rPr>
              <a:t>Principles</a:t>
            </a:r>
            <a:r>
              <a:rPr dirty="0" sz="2050" spc="-70">
                <a:solidFill>
                  <a:srgbClr val="E4E7EB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95324" y="3038475"/>
            <a:ext cx="76200" cy="1219200"/>
            <a:chOff x="695324" y="3038475"/>
            <a:chExt cx="76200" cy="12192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4" y="3038475"/>
              <a:ext cx="76200" cy="761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4" y="3419475"/>
              <a:ext cx="76200" cy="761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4" y="3800475"/>
              <a:ext cx="76200" cy="76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4" y="4181475"/>
              <a:ext cx="76200" cy="761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873125" y="2829065"/>
            <a:ext cx="5240655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Self</a:t>
            </a: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directed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teams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clear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accountability 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Real</a:t>
            </a:r>
            <a:r>
              <a:rPr dirty="0" sz="1950" spc="-75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time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visibility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feedback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learning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capability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development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Systematic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problem</a:t>
            </a: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solving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improvement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08092" y="1761966"/>
            <a:ext cx="7071995" cy="105664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950" spc="-165" b="1">
                <a:solidFill>
                  <a:srgbClr val="66E7F9"/>
                </a:solidFill>
                <a:latin typeface="Arial"/>
                <a:cs typeface="Arial"/>
              </a:rPr>
              <a:t>AUTONOMOUS</a:t>
            </a:r>
            <a:r>
              <a:rPr dirty="0" sz="2950" spc="-140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950" spc="-110" b="1">
                <a:solidFill>
                  <a:srgbClr val="66E7F9"/>
                </a:solidFill>
                <a:latin typeface="Arial"/>
                <a:cs typeface="Arial"/>
              </a:rPr>
              <a:t>TEAM</a:t>
            </a:r>
            <a:r>
              <a:rPr dirty="0" sz="2950" spc="-140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950" spc="-225" b="1">
                <a:solidFill>
                  <a:srgbClr val="66E7F9"/>
                </a:solidFill>
                <a:latin typeface="Arial"/>
                <a:cs typeface="Arial"/>
              </a:rPr>
              <a:t>OPERATING</a:t>
            </a:r>
            <a:r>
              <a:rPr dirty="0" sz="2950" spc="-140" b="1">
                <a:solidFill>
                  <a:srgbClr val="66E7F9"/>
                </a:solidFill>
                <a:latin typeface="Arial"/>
                <a:cs typeface="Arial"/>
              </a:rPr>
              <a:t> </a:t>
            </a:r>
            <a:r>
              <a:rPr dirty="0" sz="2950" spc="-120" b="1">
                <a:solidFill>
                  <a:srgbClr val="66E7F9"/>
                </a:solidFill>
                <a:latin typeface="Arial"/>
                <a:cs typeface="Arial"/>
              </a:rPr>
              <a:t>MODEL</a:t>
            </a:r>
            <a:endParaRPr sz="2950">
              <a:latin typeface="Arial"/>
              <a:cs typeface="Arial"/>
            </a:endParaRPr>
          </a:p>
          <a:p>
            <a:pPr marL="3688079">
              <a:lnSpc>
                <a:spcPct val="100000"/>
              </a:lnSpc>
              <a:spcBef>
                <a:spcPts val="885"/>
              </a:spcBef>
            </a:pPr>
            <a:r>
              <a:rPr dirty="0" sz="2000" spc="-100" b="1">
                <a:solidFill>
                  <a:srgbClr val="E4E7EB"/>
                </a:solidFill>
                <a:latin typeface="Arial"/>
                <a:cs typeface="Arial"/>
              </a:rPr>
              <a:t>Implementation</a:t>
            </a:r>
            <a:r>
              <a:rPr dirty="0" sz="2000" spc="-5" b="1">
                <a:solidFill>
                  <a:srgbClr val="E4E7E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E4E7EB"/>
                </a:solidFill>
                <a:latin typeface="Arial"/>
                <a:cs typeface="Arial"/>
              </a:rPr>
              <a:t>Phases</a:t>
            </a:r>
            <a:r>
              <a:rPr dirty="0" sz="2050" spc="-10">
                <a:solidFill>
                  <a:srgbClr val="E4E7EB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83700" y="3048124"/>
            <a:ext cx="3948429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2890" algn="l"/>
              </a:tabLst>
            </a:pPr>
            <a:r>
              <a:rPr dirty="0" sz="1700" spc="-10" b="1">
                <a:solidFill>
                  <a:srgbClr val="21D3ED"/>
                </a:solidFill>
                <a:latin typeface="Arial"/>
                <a:cs typeface="Arial"/>
              </a:rPr>
              <a:t>Foundation</a:t>
            </a:r>
            <a:r>
              <a:rPr dirty="0" sz="1700" b="1">
                <a:solidFill>
                  <a:srgbClr val="21D3ED"/>
                </a:solidFill>
                <a:latin typeface="Arial"/>
                <a:cs typeface="Arial"/>
              </a:rPr>
              <a:t>	</a:t>
            </a:r>
            <a:r>
              <a:rPr dirty="0" sz="1650" spc="-290">
                <a:solidFill>
                  <a:srgbClr val="9CA2AF"/>
                </a:solidFill>
                <a:latin typeface="Microsoft Sans Serif"/>
                <a:cs typeface="Microsoft Sans Serif"/>
              </a:rPr>
              <a:t>Q</a:t>
            </a:r>
            <a:r>
              <a:rPr dirty="0" sz="1650" spc="-290">
                <a:solidFill>
                  <a:srgbClr val="9CA2AF"/>
                </a:solidFill>
                <a:latin typeface="Lucida Sans"/>
                <a:cs typeface="Lucida Sans"/>
              </a:rPr>
              <a:t>1</a:t>
            </a:r>
            <a:r>
              <a:rPr dirty="0" sz="1650" spc="-105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650" spc="-20">
                <a:solidFill>
                  <a:srgbClr val="9CA2AF"/>
                </a:solidFill>
                <a:latin typeface="Lucida Sans"/>
                <a:cs typeface="Lucida Sans"/>
              </a:rPr>
              <a:t>2025</a:t>
            </a:r>
            <a:endParaRPr sz="16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tabLst>
                <a:tab pos="2802890" algn="l"/>
              </a:tabLst>
            </a:pPr>
            <a:r>
              <a:rPr dirty="0" sz="1700" spc="-10" b="1">
                <a:solidFill>
                  <a:srgbClr val="21D3ED"/>
                </a:solidFill>
                <a:latin typeface="Arial"/>
                <a:cs typeface="Arial"/>
              </a:rPr>
              <a:t>Development</a:t>
            </a:r>
            <a:r>
              <a:rPr dirty="0" sz="1700" b="1">
                <a:solidFill>
                  <a:srgbClr val="21D3ED"/>
                </a:solidFill>
                <a:latin typeface="Arial"/>
                <a:cs typeface="Arial"/>
              </a:rPr>
              <a:t>	</a:t>
            </a:r>
            <a:r>
              <a:rPr dirty="0" sz="1650" spc="-50">
                <a:solidFill>
                  <a:srgbClr val="9CA2AF"/>
                </a:solidFill>
                <a:latin typeface="Microsoft Sans Serif"/>
                <a:cs typeface="Microsoft Sans Serif"/>
              </a:rPr>
              <a:t>Q</a:t>
            </a:r>
            <a:r>
              <a:rPr dirty="0" sz="1650" spc="-50">
                <a:solidFill>
                  <a:srgbClr val="9CA2AF"/>
                </a:solidFill>
                <a:latin typeface="Lucida Sans"/>
                <a:cs typeface="Lucida Sans"/>
              </a:rPr>
              <a:t>2-</a:t>
            </a:r>
            <a:r>
              <a:rPr dirty="0" sz="1650" spc="-140">
                <a:solidFill>
                  <a:srgbClr val="9CA2AF"/>
                </a:solidFill>
                <a:latin typeface="Microsoft Sans Serif"/>
                <a:cs typeface="Microsoft Sans Serif"/>
              </a:rPr>
              <a:t>Q</a:t>
            </a:r>
            <a:r>
              <a:rPr dirty="0" sz="1650" spc="-140">
                <a:solidFill>
                  <a:srgbClr val="9CA2AF"/>
                </a:solidFill>
                <a:latin typeface="Lucida Sans"/>
                <a:cs typeface="Lucida Sans"/>
              </a:rPr>
              <a:t>3</a:t>
            </a:r>
            <a:r>
              <a:rPr dirty="0" sz="1650" spc="-70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650" spc="-105">
                <a:solidFill>
                  <a:srgbClr val="9CA2AF"/>
                </a:solidFill>
                <a:latin typeface="Lucida Sans"/>
                <a:cs typeface="Lucida Sans"/>
              </a:rPr>
              <a:t>2025</a:t>
            </a:r>
            <a:endParaRPr sz="16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5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tabLst>
                <a:tab pos="2802890" algn="l"/>
              </a:tabLst>
            </a:pPr>
            <a:r>
              <a:rPr dirty="0" sz="1700" spc="-10" b="1">
                <a:solidFill>
                  <a:srgbClr val="21D3ED"/>
                </a:solidFill>
                <a:latin typeface="Arial"/>
                <a:cs typeface="Arial"/>
              </a:rPr>
              <a:t>Optimization</a:t>
            </a:r>
            <a:r>
              <a:rPr dirty="0" sz="1700" b="1">
                <a:solidFill>
                  <a:srgbClr val="21D3ED"/>
                </a:solidFill>
                <a:latin typeface="Arial"/>
                <a:cs typeface="Arial"/>
              </a:rPr>
              <a:t>	</a:t>
            </a:r>
            <a:r>
              <a:rPr dirty="0" sz="1650" spc="-120">
                <a:solidFill>
                  <a:srgbClr val="9CA2AF"/>
                </a:solidFill>
                <a:latin typeface="Microsoft Sans Serif"/>
                <a:cs typeface="Microsoft Sans Serif"/>
              </a:rPr>
              <a:t>Q</a:t>
            </a:r>
            <a:r>
              <a:rPr dirty="0" sz="1650" spc="-120">
                <a:solidFill>
                  <a:srgbClr val="9CA2AF"/>
                </a:solidFill>
                <a:latin typeface="Lucida Sans"/>
                <a:cs typeface="Lucida Sans"/>
              </a:rPr>
              <a:t>4</a:t>
            </a:r>
            <a:r>
              <a:rPr dirty="0" sz="1650" spc="-90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650" spc="-20">
                <a:solidFill>
                  <a:srgbClr val="9CA2AF"/>
                </a:solidFill>
                <a:latin typeface="Lucida Sans"/>
                <a:cs typeface="Lucida Sans"/>
              </a:rPr>
              <a:t>2025</a:t>
            </a:r>
            <a:endParaRPr sz="165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865350" y="2918297"/>
            <a:ext cx="2508885" cy="1842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93980">
              <a:lnSpc>
                <a:spcPct val="106100"/>
              </a:lnSpc>
            </a:pPr>
            <a:r>
              <a:rPr dirty="0" sz="1650" spc="-90">
                <a:solidFill>
                  <a:srgbClr val="D0D5DA"/>
                </a:solidFill>
                <a:latin typeface="Microsoft Sans Serif"/>
                <a:cs typeface="Microsoft Sans Serif"/>
              </a:rPr>
              <a:t>Team</a:t>
            </a:r>
            <a:r>
              <a:rPr dirty="0" sz="16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D0D5DA"/>
                </a:solidFill>
                <a:latin typeface="Microsoft Sans Serif"/>
                <a:cs typeface="Microsoft Sans Serif"/>
              </a:rPr>
              <a:t>formation</a:t>
            </a:r>
            <a:r>
              <a:rPr dirty="0" sz="165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0">
                <a:solidFill>
                  <a:srgbClr val="D0D5DA"/>
                </a:solidFill>
                <a:latin typeface="Microsoft Sans Serif"/>
                <a:cs typeface="Microsoft Sans Serif"/>
              </a:rPr>
              <a:t>&amp;</a:t>
            </a:r>
            <a:r>
              <a:rPr dirty="0" sz="16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D0D5DA"/>
                </a:solidFill>
                <a:latin typeface="Microsoft Sans Serif"/>
                <a:cs typeface="Microsoft Sans Serif"/>
              </a:rPr>
              <a:t>baseline </a:t>
            </a:r>
            <a:r>
              <a:rPr dirty="0" sz="1650" spc="-10">
                <a:solidFill>
                  <a:srgbClr val="D0D5DA"/>
                </a:solidFill>
                <a:latin typeface="Microsoft Sans Serif"/>
                <a:cs typeface="Microsoft Sans Serif"/>
              </a:rPr>
              <a:t>establishment</a:t>
            </a:r>
            <a:endParaRPr sz="1650">
              <a:latin typeface="Microsoft Sans Serif"/>
              <a:cs typeface="Microsoft Sans Serif"/>
            </a:endParaRPr>
          </a:p>
          <a:p>
            <a:pPr marL="12700" marR="479425">
              <a:lnSpc>
                <a:spcPct val="106100"/>
              </a:lnSpc>
              <a:spcBef>
                <a:spcPts val="900"/>
              </a:spcBef>
            </a:pPr>
            <a:r>
              <a:rPr dirty="0" sz="1650" spc="-25">
                <a:solidFill>
                  <a:srgbClr val="D0D5DA"/>
                </a:solidFill>
                <a:latin typeface="Microsoft Sans Serif"/>
                <a:cs typeface="Microsoft Sans Serif"/>
              </a:rPr>
              <a:t>Skill</a:t>
            </a:r>
            <a:r>
              <a:rPr dirty="0" sz="165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D0D5DA"/>
                </a:solidFill>
                <a:latin typeface="Microsoft Sans Serif"/>
                <a:cs typeface="Microsoft Sans Serif"/>
              </a:rPr>
              <a:t>building</a:t>
            </a:r>
            <a:r>
              <a:rPr dirty="0" sz="165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0">
                <a:solidFill>
                  <a:srgbClr val="D0D5DA"/>
                </a:solidFill>
                <a:latin typeface="Microsoft Sans Serif"/>
                <a:cs typeface="Microsoft Sans Serif"/>
              </a:rPr>
              <a:t>&amp;</a:t>
            </a:r>
            <a:r>
              <a:rPr dirty="0" sz="1650" spc="-20">
                <a:solidFill>
                  <a:srgbClr val="D0D5DA"/>
                </a:solidFill>
                <a:latin typeface="Microsoft Sans Serif"/>
                <a:cs typeface="Microsoft Sans Serif"/>
              </a:rPr>
              <a:t> system </a:t>
            </a:r>
            <a:r>
              <a:rPr dirty="0" sz="1650" spc="-10">
                <a:solidFill>
                  <a:srgbClr val="D0D5DA"/>
                </a:solidFill>
                <a:latin typeface="Microsoft Sans Serif"/>
                <a:cs typeface="Microsoft Sans Serif"/>
              </a:rPr>
              <a:t>implementation</a:t>
            </a:r>
            <a:endParaRPr sz="1650">
              <a:latin typeface="Microsoft Sans Serif"/>
              <a:cs typeface="Microsoft Sans Serif"/>
            </a:endParaRPr>
          </a:p>
          <a:p>
            <a:pPr marL="12700" marR="5080">
              <a:lnSpc>
                <a:spcPct val="106100"/>
              </a:lnSpc>
              <a:spcBef>
                <a:spcPts val="894"/>
              </a:spcBef>
            </a:pPr>
            <a:r>
              <a:rPr dirty="0" sz="1650" spc="-55">
                <a:solidFill>
                  <a:srgbClr val="D0D5DA"/>
                </a:solidFill>
                <a:latin typeface="Microsoft Sans Serif"/>
                <a:cs typeface="Microsoft Sans Serif"/>
              </a:rPr>
              <a:t>Full</a:t>
            </a:r>
            <a:r>
              <a:rPr dirty="0" sz="16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D0D5DA"/>
                </a:solidFill>
                <a:latin typeface="Microsoft Sans Serif"/>
                <a:cs typeface="Microsoft Sans Serif"/>
              </a:rPr>
              <a:t>autonomy </a:t>
            </a:r>
            <a:r>
              <a:rPr dirty="0" sz="1650" spc="-150">
                <a:solidFill>
                  <a:srgbClr val="D0D5DA"/>
                </a:solidFill>
                <a:latin typeface="Microsoft Sans Serif"/>
                <a:cs typeface="Microsoft Sans Serif"/>
              </a:rPr>
              <a:t>&amp;</a:t>
            </a:r>
            <a:r>
              <a:rPr dirty="0" sz="16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D0D5DA"/>
                </a:solidFill>
                <a:latin typeface="Microsoft Sans Serif"/>
                <a:cs typeface="Microsoft Sans Serif"/>
              </a:rPr>
              <a:t>continuous improvement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7200" y="5314950"/>
            <a:ext cx="5591175" cy="3981450"/>
            <a:chOff x="457200" y="5314950"/>
            <a:chExt cx="5591175" cy="3981450"/>
          </a:xfrm>
        </p:grpSpPr>
        <p:sp>
          <p:nvSpPr>
            <p:cNvPr id="17" name="object 17" descr=""/>
            <p:cNvSpPr/>
            <p:nvPr/>
          </p:nvSpPr>
          <p:spPr>
            <a:xfrm>
              <a:off x="476249" y="5314950"/>
              <a:ext cx="5572125" cy="3981450"/>
            </a:xfrm>
            <a:custGeom>
              <a:avLst/>
              <a:gdLst/>
              <a:ahLst/>
              <a:cxnLst/>
              <a:rect l="l" t="t" r="r" b="b"/>
              <a:pathLst>
                <a:path w="5572125" h="3981450">
                  <a:moveTo>
                    <a:pt x="5500928" y="3981449"/>
                  </a:moveTo>
                  <a:lnTo>
                    <a:pt x="53397" y="3981449"/>
                  </a:lnTo>
                  <a:lnTo>
                    <a:pt x="49680" y="3980961"/>
                  </a:lnTo>
                  <a:lnTo>
                    <a:pt x="14085" y="3955593"/>
                  </a:lnTo>
                  <a:lnTo>
                    <a:pt x="366" y="3915208"/>
                  </a:lnTo>
                  <a:lnTo>
                    <a:pt x="0" y="3910253"/>
                  </a:lnTo>
                  <a:lnTo>
                    <a:pt x="0" y="3905250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00928" y="0"/>
                  </a:lnTo>
                  <a:lnTo>
                    <a:pt x="5542419" y="15621"/>
                  </a:lnTo>
                  <a:lnTo>
                    <a:pt x="5568237" y="51661"/>
                  </a:lnTo>
                  <a:lnTo>
                    <a:pt x="5572124" y="71196"/>
                  </a:lnTo>
                  <a:lnTo>
                    <a:pt x="5572124" y="3910253"/>
                  </a:lnTo>
                  <a:lnTo>
                    <a:pt x="5556502" y="3951743"/>
                  </a:lnTo>
                  <a:lnTo>
                    <a:pt x="5520462" y="3977562"/>
                  </a:lnTo>
                  <a:lnTo>
                    <a:pt x="5505883" y="3980961"/>
                  </a:lnTo>
                  <a:lnTo>
                    <a:pt x="5500928" y="39814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200" y="5315227"/>
              <a:ext cx="70485" cy="3981450"/>
            </a:xfrm>
            <a:custGeom>
              <a:avLst/>
              <a:gdLst/>
              <a:ahLst/>
              <a:cxnLst/>
              <a:rect l="l" t="t" r="r" b="b"/>
              <a:pathLst>
                <a:path w="70484" h="3981450">
                  <a:moveTo>
                    <a:pt x="70450" y="3980894"/>
                  </a:moveTo>
                  <a:lnTo>
                    <a:pt x="33857" y="3968341"/>
                  </a:lnTo>
                  <a:lnTo>
                    <a:pt x="5800" y="3934132"/>
                  </a:lnTo>
                  <a:lnTo>
                    <a:pt x="0" y="39049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904972"/>
                  </a:lnTo>
                  <a:lnTo>
                    <a:pt x="44515" y="3947314"/>
                  </a:lnTo>
                  <a:lnTo>
                    <a:pt x="66287" y="3979238"/>
                  </a:lnTo>
                  <a:lnTo>
                    <a:pt x="70450" y="398089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9300" y="5600700"/>
              <a:ext cx="254000" cy="228600"/>
            </a:xfrm>
            <a:custGeom>
              <a:avLst/>
              <a:gdLst/>
              <a:ahLst/>
              <a:cxnLst/>
              <a:rect l="l" t="t" r="r" b="b"/>
              <a:pathLst>
                <a:path w="254000" h="228600">
                  <a:moveTo>
                    <a:pt x="25400" y="0"/>
                  </a:moveTo>
                  <a:lnTo>
                    <a:pt x="228600" y="0"/>
                  </a:lnTo>
                  <a:lnTo>
                    <a:pt x="231968" y="0"/>
                  </a:lnTo>
                  <a:lnTo>
                    <a:pt x="235208" y="644"/>
                  </a:lnTo>
                  <a:lnTo>
                    <a:pt x="238320" y="1933"/>
                  </a:lnTo>
                  <a:lnTo>
                    <a:pt x="241432" y="3222"/>
                  </a:lnTo>
                  <a:lnTo>
                    <a:pt x="244178" y="5057"/>
                  </a:lnTo>
                  <a:lnTo>
                    <a:pt x="246560" y="7439"/>
                  </a:lnTo>
                  <a:lnTo>
                    <a:pt x="248942" y="9821"/>
                  </a:lnTo>
                  <a:lnTo>
                    <a:pt x="250777" y="12567"/>
                  </a:lnTo>
                  <a:lnTo>
                    <a:pt x="252066" y="15679"/>
                  </a:lnTo>
                  <a:lnTo>
                    <a:pt x="253355" y="18791"/>
                  </a:lnTo>
                  <a:lnTo>
                    <a:pt x="254000" y="22031"/>
                  </a:lnTo>
                  <a:lnTo>
                    <a:pt x="254000" y="25400"/>
                  </a:lnTo>
                  <a:lnTo>
                    <a:pt x="254000" y="152400"/>
                  </a:lnTo>
                  <a:lnTo>
                    <a:pt x="254000" y="155768"/>
                  </a:lnTo>
                  <a:lnTo>
                    <a:pt x="253355" y="159008"/>
                  </a:lnTo>
                  <a:lnTo>
                    <a:pt x="252066" y="162120"/>
                  </a:lnTo>
                  <a:lnTo>
                    <a:pt x="250777" y="165232"/>
                  </a:lnTo>
                  <a:lnTo>
                    <a:pt x="238320" y="175866"/>
                  </a:lnTo>
                  <a:lnTo>
                    <a:pt x="235208" y="177155"/>
                  </a:lnTo>
                  <a:lnTo>
                    <a:pt x="231968" y="177800"/>
                  </a:lnTo>
                  <a:lnTo>
                    <a:pt x="228600" y="177800"/>
                  </a:lnTo>
                  <a:lnTo>
                    <a:pt x="25400" y="177800"/>
                  </a:lnTo>
                  <a:lnTo>
                    <a:pt x="1933" y="162120"/>
                  </a:lnTo>
                  <a:lnTo>
                    <a:pt x="644" y="159008"/>
                  </a:lnTo>
                  <a:lnTo>
                    <a:pt x="0" y="155768"/>
                  </a:lnTo>
                  <a:lnTo>
                    <a:pt x="0" y="152400"/>
                  </a:lnTo>
                  <a:lnTo>
                    <a:pt x="0" y="25400"/>
                  </a:lnTo>
                  <a:lnTo>
                    <a:pt x="0" y="22031"/>
                  </a:lnTo>
                  <a:lnTo>
                    <a:pt x="644" y="18791"/>
                  </a:lnTo>
                  <a:lnTo>
                    <a:pt x="1933" y="15679"/>
                  </a:lnTo>
                  <a:lnTo>
                    <a:pt x="3222" y="12567"/>
                  </a:lnTo>
                  <a:lnTo>
                    <a:pt x="5057" y="9821"/>
                  </a:lnTo>
                  <a:lnTo>
                    <a:pt x="7439" y="7439"/>
                  </a:lnTo>
                  <a:lnTo>
                    <a:pt x="9821" y="5057"/>
                  </a:lnTo>
                  <a:lnTo>
                    <a:pt x="12567" y="3222"/>
                  </a:lnTo>
                  <a:lnTo>
                    <a:pt x="15679" y="1933"/>
                  </a:lnTo>
                  <a:lnTo>
                    <a:pt x="18791" y="644"/>
                  </a:lnTo>
                  <a:lnTo>
                    <a:pt x="22031" y="0"/>
                  </a:lnTo>
                  <a:lnTo>
                    <a:pt x="25400" y="0"/>
                  </a:lnTo>
                  <a:close/>
                </a:path>
                <a:path w="254000" h="228600">
                  <a:moveTo>
                    <a:pt x="76200" y="228600"/>
                  </a:moveTo>
                  <a:lnTo>
                    <a:pt x="177800" y="228600"/>
                  </a:lnTo>
                </a:path>
                <a:path w="254000" h="228600">
                  <a:moveTo>
                    <a:pt x="127000" y="177800"/>
                  </a:moveTo>
                  <a:lnTo>
                    <a:pt x="127000" y="228600"/>
                  </a:lnTo>
                </a:path>
              </a:pathLst>
            </a:custGeom>
            <a:ln w="254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3887" y="6162674"/>
              <a:ext cx="57785" cy="1314450"/>
            </a:xfrm>
            <a:custGeom>
              <a:avLst/>
              <a:gdLst/>
              <a:ahLst/>
              <a:cxnLst/>
              <a:rect l="l" t="t" r="r" b="b"/>
              <a:pathLst>
                <a:path w="57784" h="1314450">
                  <a:moveTo>
                    <a:pt x="57162" y="1285875"/>
                  </a:moveTo>
                  <a:lnTo>
                    <a:pt x="32372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72" y="1314450"/>
                  </a:lnTo>
                  <a:lnTo>
                    <a:pt x="57162" y="1285875"/>
                  </a:lnTo>
                  <a:close/>
                </a:path>
                <a:path w="57784" h="1314450">
                  <a:moveTo>
                    <a:pt x="57162" y="866775"/>
                  </a:moveTo>
                  <a:lnTo>
                    <a:pt x="32372" y="838200"/>
                  </a:lnTo>
                  <a:lnTo>
                    <a:pt x="24790" y="838200"/>
                  </a:lnTo>
                  <a:lnTo>
                    <a:pt x="0" y="862990"/>
                  </a:lnTo>
                  <a:lnTo>
                    <a:pt x="0" y="870572"/>
                  </a:lnTo>
                  <a:lnTo>
                    <a:pt x="24790" y="895350"/>
                  </a:lnTo>
                  <a:lnTo>
                    <a:pt x="32372" y="895350"/>
                  </a:lnTo>
                  <a:lnTo>
                    <a:pt x="57162" y="866775"/>
                  </a:lnTo>
                  <a:close/>
                </a:path>
                <a:path w="57784" h="1314450">
                  <a:moveTo>
                    <a:pt x="57162" y="447675"/>
                  </a:moveTo>
                  <a:lnTo>
                    <a:pt x="32372" y="419100"/>
                  </a:lnTo>
                  <a:lnTo>
                    <a:pt x="24790" y="419100"/>
                  </a:lnTo>
                  <a:lnTo>
                    <a:pt x="0" y="443890"/>
                  </a:lnTo>
                  <a:lnTo>
                    <a:pt x="0" y="451472"/>
                  </a:lnTo>
                  <a:lnTo>
                    <a:pt x="24790" y="476250"/>
                  </a:lnTo>
                  <a:lnTo>
                    <a:pt x="32372" y="476250"/>
                  </a:lnTo>
                  <a:lnTo>
                    <a:pt x="57162" y="447675"/>
                  </a:lnTo>
                  <a:close/>
                </a:path>
                <a:path w="57784" h="1314450">
                  <a:moveTo>
                    <a:pt x="57162" y="28575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62" y="2857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82650" y="5332945"/>
            <a:ext cx="4015104" cy="225552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380"/>
              </a:spcBef>
            </a:pPr>
            <a:r>
              <a:rPr dirty="0" sz="2450" spc="-110" b="1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24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4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50" spc="-140" b="1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2450">
              <a:latin typeface="Arial"/>
              <a:cs typeface="Arial"/>
            </a:endParaRPr>
          </a:p>
          <a:p>
            <a:pPr marL="12700" marR="391795">
              <a:lnSpc>
                <a:spcPct val="137500"/>
              </a:lnSpc>
              <a:spcBef>
                <a:spcPts val="135"/>
              </a:spcBef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Real</a:t>
            </a:r>
            <a:r>
              <a:rPr dirty="0" sz="1950" spc="-75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time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dashboards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Digital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work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instructions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Predictive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maintenance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systems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Quality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platforms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23900" y="8629650"/>
            <a:ext cx="5095875" cy="438150"/>
            <a:chOff x="723900" y="8629650"/>
            <a:chExt cx="5095875" cy="438150"/>
          </a:xfrm>
        </p:grpSpPr>
        <p:sp>
          <p:nvSpPr>
            <p:cNvPr id="23" name="object 23" descr=""/>
            <p:cNvSpPr/>
            <p:nvPr/>
          </p:nvSpPr>
          <p:spPr>
            <a:xfrm>
              <a:off x="723900" y="8629650"/>
              <a:ext cx="5095875" cy="438150"/>
            </a:xfrm>
            <a:custGeom>
              <a:avLst/>
              <a:gdLst/>
              <a:ahLst/>
              <a:cxnLst/>
              <a:rect l="l" t="t" r="r" b="b"/>
              <a:pathLst>
                <a:path w="5095875" h="438150">
                  <a:moveTo>
                    <a:pt x="5019675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62016" y="12829"/>
                  </a:lnTo>
                  <a:lnTo>
                    <a:pt x="5090073" y="47039"/>
                  </a:lnTo>
                  <a:lnTo>
                    <a:pt x="5095875" y="76200"/>
                  </a:lnTo>
                  <a:lnTo>
                    <a:pt x="5095875" y="361950"/>
                  </a:lnTo>
                  <a:lnTo>
                    <a:pt x="5083044" y="404291"/>
                  </a:lnTo>
                  <a:lnTo>
                    <a:pt x="5048834" y="432349"/>
                  </a:lnTo>
                  <a:lnTo>
                    <a:pt x="5019675" y="4381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3900" y="8629650"/>
              <a:ext cx="5095875" cy="438150"/>
            </a:xfrm>
            <a:custGeom>
              <a:avLst/>
              <a:gdLst/>
              <a:ahLst/>
              <a:cxnLst/>
              <a:rect l="l" t="t" r="r" b="b"/>
              <a:pathLst>
                <a:path w="5095875" h="438150">
                  <a:moveTo>
                    <a:pt x="5019675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56496" y="9525"/>
                  </a:lnTo>
                  <a:lnTo>
                    <a:pt x="71822" y="9525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5" y="71822"/>
                  </a:lnTo>
                  <a:lnTo>
                    <a:pt x="9525" y="366327"/>
                  </a:lnTo>
                  <a:lnTo>
                    <a:pt x="9833" y="369456"/>
                  </a:lnTo>
                  <a:lnTo>
                    <a:pt x="9952" y="370663"/>
                  </a:lnTo>
                  <a:lnTo>
                    <a:pt x="25957" y="405999"/>
                  </a:lnTo>
                  <a:lnTo>
                    <a:pt x="58898" y="426488"/>
                  </a:lnTo>
                  <a:lnTo>
                    <a:pt x="71822" y="428624"/>
                  </a:lnTo>
                  <a:lnTo>
                    <a:pt x="5056494" y="428624"/>
                  </a:lnTo>
                  <a:lnTo>
                    <a:pt x="5055631" y="429141"/>
                  </a:lnTo>
                  <a:lnTo>
                    <a:pt x="5048834" y="432349"/>
                  </a:lnTo>
                  <a:lnTo>
                    <a:pt x="5041761" y="434886"/>
                  </a:lnTo>
                  <a:lnTo>
                    <a:pt x="5034543" y="436699"/>
                  </a:lnTo>
                  <a:lnTo>
                    <a:pt x="5027181" y="437787"/>
                  </a:lnTo>
                  <a:lnTo>
                    <a:pt x="5019675" y="438150"/>
                  </a:lnTo>
                  <a:close/>
                </a:path>
                <a:path w="5095875" h="438150">
                  <a:moveTo>
                    <a:pt x="5056494" y="428624"/>
                  </a:moveTo>
                  <a:lnTo>
                    <a:pt x="5024052" y="428624"/>
                  </a:lnTo>
                  <a:lnTo>
                    <a:pt x="5028388" y="428197"/>
                  </a:lnTo>
                  <a:lnTo>
                    <a:pt x="5036976" y="426488"/>
                  </a:lnTo>
                  <a:lnTo>
                    <a:pt x="5069917" y="405999"/>
                  </a:lnTo>
                  <a:lnTo>
                    <a:pt x="5085923" y="370663"/>
                  </a:lnTo>
                  <a:lnTo>
                    <a:pt x="5086350" y="366327"/>
                  </a:lnTo>
                  <a:lnTo>
                    <a:pt x="5086350" y="71822"/>
                  </a:lnTo>
                  <a:lnTo>
                    <a:pt x="5086042" y="68693"/>
                  </a:lnTo>
                  <a:lnTo>
                    <a:pt x="5085923" y="67485"/>
                  </a:lnTo>
                  <a:lnTo>
                    <a:pt x="5069917" y="32148"/>
                  </a:lnTo>
                  <a:lnTo>
                    <a:pt x="5036976" y="11659"/>
                  </a:lnTo>
                  <a:lnTo>
                    <a:pt x="5024052" y="9525"/>
                  </a:lnTo>
                  <a:lnTo>
                    <a:pt x="5056496" y="9525"/>
                  </a:lnTo>
                  <a:lnTo>
                    <a:pt x="5086866" y="40242"/>
                  </a:lnTo>
                  <a:lnTo>
                    <a:pt x="5095875" y="76200"/>
                  </a:lnTo>
                  <a:lnTo>
                    <a:pt x="5095875" y="361950"/>
                  </a:lnTo>
                  <a:lnTo>
                    <a:pt x="5083044" y="404291"/>
                  </a:lnTo>
                  <a:lnTo>
                    <a:pt x="5062145" y="425223"/>
                  </a:lnTo>
                  <a:lnTo>
                    <a:pt x="5056494" y="4286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934120" y="8682434"/>
            <a:ext cx="26720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0" b="1">
                <a:solidFill>
                  <a:srgbClr val="93C4FD"/>
                </a:solidFill>
                <a:latin typeface="Arial"/>
                <a:cs typeface="Arial"/>
              </a:rPr>
              <a:t>Data</a:t>
            </a:r>
            <a:r>
              <a:rPr dirty="0" sz="1700" spc="-80" b="1">
                <a:solidFill>
                  <a:srgbClr val="93C4FD"/>
                </a:solidFill>
                <a:latin typeface="Berlin Sans FB"/>
                <a:cs typeface="Berlin Sans FB"/>
              </a:rPr>
              <a:t>-</a:t>
            </a:r>
            <a:r>
              <a:rPr dirty="0" sz="1650" spc="-65" b="1">
                <a:solidFill>
                  <a:srgbClr val="93C4FD"/>
                </a:solidFill>
                <a:latin typeface="Arial"/>
                <a:cs typeface="Arial"/>
              </a:rPr>
              <a:t>driven</a:t>
            </a:r>
            <a:r>
              <a:rPr dirty="0" sz="1650" spc="-60" b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93C4FD"/>
                </a:solidFill>
                <a:latin typeface="Arial"/>
                <a:cs typeface="Arial"/>
              </a:rPr>
              <a:t>decision</a:t>
            </a:r>
            <a:r>
              <a:rPr dirty="0" sz="1650" spc="-60" b="1">
                <a:solidFill>
                  <a:srgbClr val="93C4FD"/>
                </a:solidFill>
                <a:latin typeface="Arial"/>
                <a:cs typeface="Arial"/>
              </a:rPr>
              <a:t> making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53175" y="5314950"/>
            <a:ext cx="5581650" cy="3981450"/>
            <a:chOff x="6353175" y="5314950"/>
            <a:chExt cx="5581650" cy="3981450"/>
          </a:xfrm>
        </p:grpSpPr>
        <p:sp>
          <p:nvSpPr>
            <p:cNvPr id="27" name="object 27" descr=""/>
            <p:cNvSpPr/>
            <p:nvPr/>
          </p:nvSpPr>
          <p:spPr>
            <a:xfrm>
              <a:off x="6372224" y="5314950"/>
              <a:ext cx="5562600" cy="3981450"/>
            </a:xfrm>
            <a:custGeom>
              <a:avLst/>
              <a:gdLst/>
              <a:ahLst/>
              <a:cxnLst/>
              <a:rect l="l" t="t" r="r" b="b"/>
              <a:pathLst>
                <a:path w="5562600" h="3981450">
                  <a:moveTo>
                    <a:pt x="5491403" y="3981449"/>
                  </a:moveTo>
                  <a:lnTo>
                    <a:pt x="53397" y="3981449"/>
                  </a:lnTo>
                  <a:lnTo>
                    <a:pt x="49680" y="3980961"/>
                  </a:lnTo>
                  <a:lnTo>
                    <a:pt x="14085" y="3955593"/>
                  </a:lnTo>
                  <a:lnTo>
                    <a:pt x="366" y="3915208"/>
                  </a:lnTo>
                  <a:lnTo>
                    <a:pt x="0" y="3910253"/>
                  </a:lnTo>
                  <a:lnTo>
                    <a:pt x="0" y="3905250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491403" y="0"/>
                  </a:lnTo>
                  <a:lnTo>
                    <a:pt x="5532893" y="15621"/>
                  </a:lnTo>
                  <a:lnTo>
                    <a:pt x="5558713" y="51661"/>
                  </a:lnTo>
                  <a:lnTo>
                    <a:pt x="5562599" y="71196"/>
                  </a:lnTo>
                  <a:lnTo>
                    <a:pt x="5562599" y="3910253"/>
                  </a:lnTo>
                  <a:lnTo>
                    <a:pt x="5546978" y="3951743"/>
                  </a:lnTo>
                  <a:lnTo>
                    <a:pt x="5510936" y="3977562"/>
                  </a:lnTo>
                  <a:lnTo>
                    <a:pt x="5496357" y="3980961"/>
                  </a:lnTo>
                  <a:lnTo>
                    <a:pt x="5491403" y="39814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353175" y="5315227"/>
              <a:ext cx="70485" cy="3981450"/>
            </a:xfrm>
            <a:custGeom>
              <a:avLst/>
              <a:gdLst/>
              <a:ahLst/>
              <a:cxnLst/>
              <a:rect l="l" t="t" r="r" b="b"/>
              <a:pathLst>
                <a:path w="70485" h="3981450">
                  <a:moveTo>
                    <a:pt x="70450" y="3980894"/>
                  </a:moveTo>
                  <a:lnTo>
                    <a:pt x="33857" y="3968341"/>
                  </a:lnTo>
                  <a:lnTo>
                    <a:pt x="5800" y="3934132"/>
                  </a:lnTo>
                  <a:lnTo>
                    <a:pt x="0" y="39049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904972"/>
                  </a:lnTo>
                  <a:lnTo>
                    <a:pt x="44515" y="3947314"/>
                  </a:lnTo>
                  <a:lnTo>
                    <a:pt x="66287" y="3979238"/>
                  </a:lnTo>
                  <a:lnTo>
                    <a:pt x="70450" y="3980894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45289" y="5625180"/>
              <a:ext cx="254635" cy="140970"/>
            </a:xfrm>
            <a:custGeom>
              <a:avLst/>
              <a:gdLst/>
              <a:ahLst/>
              <a:cxnLst/>
              <a:rect l="l" t="t" r="r" b="b"/>
              <a:pathLst>
                <a:path w="254634" h="140970">
                  <a:moveTo>
                    <a:pt x="246619" y="76128"/>
                  </a:moveTo>
                  <a:lnTo>
                    <a:pt x="248942" y="75103"/>
                  </a:lnTo>
                  <a:lnTo>
                    <a:pt x="250792" y="73523"/>
                  </a:lnTo>
                  <a:lnTo>
                    <a:pt x="252168" y="71389"/>
                  </a:lnTo>
                  <a:lnTo>
                    <a:pt x="253543" y="69254"/>
                  </a:lnTo>
                  <a:lnTo>
                    <a:pt x="254218" y="66917"/>
                  </a:lnTo>
                  <a:lnTo>
                    <a:pt x="254192" y="64377"/>
                  </a:lnTo>
                  <a:lnTo>
                    <a:pt x="254166" y="61838"/>
                  </a:lnTo>
                  <a:lnTo>
                    <a:pt x="253443" y="59515"/>
                  </a:lnTo>
                  <a:lnTo>
                    <a:pt x="252023" y="57410"/>
                  </a:lnTo>
                  <a:lnTo>
                    <a:pt x="250604" y="55304"/>
                  </a:lnTo>
                  <a:lnTo>
                    <a:pt x="248722" y="53763"/>
                  </a:lnTo>
                  <a:lnTo>
                    <a:pt x="246377" y="52786"/>
                  </a:lnTo>
                  <a:lnTo>
                    <a:pt x="137526" y="3205"/>
                  </a:lnTo>
                  <a:lnTo>
                    <a:pt x="130498" y="0"/>
                  </a:lnTo>
                  <a:lnTo>
                    <a:pt x="123471" y="0"/>
                  </a:lnTo>
                  <a:lnTo>
                    <a:pt x="116444" y="3205"/>
                  </a:lnTo>
                  <a:lnTo>
                    <a:pt x="7605" y="52735"/>
                  </a:lnTo>
                  <a:lnTo>
                    <a:pt x="5294" y="53747"/>
                  </a:lnTo>
                  <a:lnTo>
                    <a:pt x="3449" y="55308"/>
                  </a:lnTo>
                  <a:lnTo>
                    <a:pt x="2069" y="57419"/>
                  </a:lnTo>
                  <a:lnTo>
                    <a:pt x="689" y="59530"/>
                  </a:lnTo>
                  <a:lnTo>
                    <a:pt x="0" y="61846"/>
                  </a:lnTo>
                  <a:lnTo>
                    <a:pt x="0" y="64368"/>
                  </a:lnTo>
                  <a:lnTo>
                    <a:pt x="0" y="66890"/>
                  </a:lnTo>
                  <a:lnTo>
                    <a:pt x="689" y="69206"/>
                  </a:lnTo>
                  <a:lnTo>
                    <a:pt x="2069" y="71317"/>
                  </a:lnTo>
                  <a:lnTo>
                    <a:pt x="3449" y="73428"/>
                  </a:lnTo>
                  <a:lnTo>
                    <a:pt x="5294" y="74990"/>
                  </a:lnTo>
                  <a:lnTo>
                    <a:pt x="7605" y="76001"/>
                  </a:lnTo>
                  <a:lnTo>
                    <a:pt x="116444" y="125633"/>
                  </a:lnTo>
                  <a:lnTo>
                    <a:pt x="123471" y="128838"/>
                  </a:lnTo>
                  <a:lnTo>
                    <a:pt x="130498" y="128838"/>
                  </a:lnTo>
                  <a:lnTo>
                    <a:pt x="137526" y="125633"/>
                  </a:lnTo>
                  <a:lnTo>
                    <a:pt x="246619" y="76128"/>
                  </a:lnTo>
                  <a:close/>
                </a:path>
                <a:path w="254634" h="140970">
                  <a:moveTo>
                    <a:pt x="253985" y="64419"/>
                  </a:moveTo>
                  <a:lnTo>
                    <a:pt x="253985" y="140619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3374" y="5708650"/>
              <a:ext cx="177800" cy="10795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619862" y="6162674"/>
              <a:ext cx="57785" cy="1314450"/>
            </a:xfrm>
            <a:custGeom>
              <a:avLst/>
              <a:gdLst/>
              <a:ahLst/>
              <a:cxnLst/>
              <a:rect l="l" t="t" r="r" b="b"/>
              <a:pathLst>
                <a:path w="57784" h="1314450">
                  <a:moveTo>
                    <a:pt x="57162" y="1282090"/>
                  </a:moveTo>
                  <a:lnTo>
                    <a:pt x="32372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72" y="1314450"/>
                  </a:lnTo>
                  <a:lnTo>
                    <a:pt x="57162" y="1289672"/>
                  </a:lnTo>
                  <a:lnTo>
                    <a:pt x="57162" y="1285875"/>
                  </a:lnTo>
                  <a:lnTo>
                    <a:pt x="57162" y="1282090"/>
                  </a:lnTo>
                  <a:close/>
                </a:path>
                <a:path w="57784" h="1314450">
                  <a:moveTo>
                    <a:pt x="57162" y="862990"/>
                  </a:moveTo>
                  <a:lnTo>
                    <a:pt x="32372" y="838200"/>
                  </a:lnTo>
                  <a:lnTo>
                    <a:pt x="24790" y="838200"/>
                  </a:lnTo>
                  <a:lnTo>
                    <a:pt x="0" y="862990"/>
                  </a:lnTo>
                  <a:lnTo>
                    <a:pt x="0" y="870572"/>
                  </a:lnTo>
                  <a:lnTo>
                    <a:pt x="24790" y="895350"/>
                  </a:lnTo>
                  <a:lnTo>
                    <a:pt x="32372" y="895350"/>
                  </a:lnTo>
                  <a:lnTo>
                    <a:pt x="57162" y="870572"/>
                  </a:lnTo>
                  <a:lnTo>
                    <a:pt x="57162" y="866775"/>
                  </a:lnTo>
                  <a:lnTo>
                    <a:pt x="57162" y="862990"/>
                  </a:lnTo>
                  <a:close/>
                </a:path>
                <a:path w="57784" h="1314450">
                  <a:moveTo>
                    <a:pt x="57162" y="443890"/>
                  </a:moveTo>
                  <a:lnTo>
                    <a:pt x="32372" y="419100"/>
                  </a:lnTo>
                  <a:lnTo>
                    <a:pt x="24790" y="419100"/>
                  </a:lnTo>
                  <a:lnTo>
                    <a:pt x="0" y="443890"/>
                  </a:lnTo>
                  <a:lnTo>
                    <a:pt x="0" y="451472"/>
                  </a:lnTo>
                  <a:lnTo>
                    <a:pt x="24790" y="476250"/>
                  </a:lnTo>
                  <a:lnTo>
                    <a:pt x="32372" y="476250"/>
                  </a:lnTo>
                  <a:lnTo>
                    <a:pt x="57162" y="451472"/>
                  </a:lnTo>
                  <a:lnTo>
                    <a:pt x="57162" y="447675"/>
                  </a:lnTo>
                  <a:lnTo>
                    <a:pt x="57162" y="443890"/>
                  </a:lnTo>
                  <a:close/>
                </a:path>
                <a:path w="57784" h="1314450">
                  <a:moveTo>
                    <a:pt x="57162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62" y="32372"/>
                  </a:lnTo>
                  <a:lnTo>
                    <a:pt x="57162" y="28575"/>
                  </a:lnTo>
                  <a:lnTo>
                    <a:pt x="57162" y="24790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775350" y="5332945"/>
            <a:ext cx="4177029" cy="225552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380"/>
              </a:spcBef>
            </a:pPr>
            <a:r>
              <a:rPr dirty="0" sz="2450" spc="-114" b="1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dirty="0" sz="24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50" spc="-135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450">
              <a:latin typeface="Arial"/>
              <a:cs typeface="Arial"/>
            </a:endParaRPr>
          </a:p>
          <a:p>
            <a:pPr marL="12700" marR="380365">
              <a:lnSpc>
                <a:spcPct val="137500"/>
              </a:lnSpc>
              <a:spcBef>
                <a:spcPts val="135"/>
              </a:spcBef>
            </a:pP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Multi</a:t>
            </a:r>
            <a:r>
              <a:rPr dirty="0" sz="195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skill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training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programs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Leadership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pathways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Problem</a:t>
            </a:r>
            <a:r>
              <a:rPr dirty="0" sz="1950" spc="-4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solving</a:t>
            </a:r>
            <a:r>
              <a:rPr dirty="0" sz="200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methodologies </a:t>
            </a:r>
            <a:r>
              <a:rPr dirty="0" sz="2000" spc="-165">
                <a:solidFill>
                  <a:srgbClr val="D0D5DA"/>
                </a:solidFill>
                <a:latin typeface="Microsoft Sans Serif"/>
                <a:cs typeface="Microsoft Sans Serif"/>
              </a:rPr>
              <a:t>VPO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certifications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619875" y="8629650"/>
            <a:ext cx="5086350" cy="438150"/>
            <a:chOff x="6619875" y="8629650"/>
            <a:chExt cx="5086350" cy="438150"/>
          </a:xfrm>
        </p:grpSpPr>
        <p:sp>
          <p:nvSpPr>
            <p:cNvPr id="34" name="object 34" descr=""/>
            <p:cNvSpPr/>
            <p:nvPr/>
          </p:nvSpPr>
          <p:spPr>
            <a:xfrm>
              <a:off x="6619875" y="8629650"/>
              <a:ext cx="5086350" cy="438150"/>
            </a:xfrm>
            <a:custGeom>
              <a:avLst/>
              <a:gdLst/>
              <a:ahLst/>
              <a:cxnLst/>
              <a:rect l="l" t="t" r="r" b="b"/>
              <a:pathLst>
                <a:path w="5086350" h="438150">
                  <a:moveTo>
                    <a:pt x="5010150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0150" y="0"/>
                  </a:lnTo>
                  <a:lnTo>
                    <a:pt x="5052491" y="12829"/>
                  </a:lnTo>
                  <a:lnTo>
                    <a:pt x="5080549" y="47039"/>
                  </a:lnTo>
                  <a:lnTo>
                    <a:pt x="5086350" y="76200"/>
                  </a:lnTo>
                  <a:lnTo>
                    <a:pt x="5086350" y="361950"/>
                  </a:lnTo>
                  <a:lnTo>
                    <a:pt x="5073519" y="404291"/>
                  </a:lnTo>
                  <a:lnTo>
                    <a:pt x="5039309" y="432349"/>
                  </a:lnTo>
                  <a:lnTo>
                    <a:pt x="5010150" y="438150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19875" y="8629650"/>
              <a:ext cx="5086350" cy="438150"/>
            </a:xfrm>
            <a:custGeom>
              <a:avLst/>
              <a:gdLst/>
              <a:ahLst/>
              <a:cxnLst/>
              <a:rect l="l" t="t" r="r" b="b"/>
              <a:pathLst>
                <a:path w="5086350" h="438150">
                  <a:moveTo>
                    <a:pt x="5010150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0150" y="0"/>
                  </a:lnTo>
                  <a:lnTo>
                    <a:pt x="5046971" y="9525"/>
                  </a:lnTo>
                  <a:lnTo>
                    <a:pt x="71822" y="9525"/>
                  </a:lnTo>
                  <a:lnTo>
                    <a:pt x="67485" y="9951"/>
                  </a:lnTo>
                  <a:lnTo>
                    <a:pt x="32147" y="25957"/>
                  </a:lnTo>
                  <a:lnTo>
                    <a:pt x="11659" y="58897"/>
                  </a:lnTo>
                  <a:lnTo>
                    <a:pt x="9524" y="71822"/>
                  </a:lnTo>
                  <a:lnTo>
                    <a:pt x="9524" y="366327"/>
                  </a:lnTo>
                  <a:lnTo>
                    <a:pt x="9832" y="369456"/>
                  </a:lnTo>
                  <a:lnTo>
                    <a:pt x="9951" y="370663"/>
                  </a:lnTo>
                  <a:lnTo>
                    <a:pt x="25957" y="405999"/>
                  </a:lnTo>
                  <a:lnTo>
                    <a:pt x="58896" y="426488"/>
                  </a:lnTo>
                  <a:lnTo>
                    <a:pt x="71822" y="428624"/>
                  </a:lnTo>
                  <a:lnTo>
                    <a:pt x="5046969" y="428624"/>
                  </a:lnTo>
                  <a:lnTo>
                    <a:pt x="5046106" y="429141"/>
                  </a:lnTo>
                  <a:lnTo>
                    <a:pt x="5039309" y="432349"/>
                  </a:lnTo>
                  <a:lnTo>
                    <a:pt x="5032236" y="434886"/>
                  </a:lnTo>
                  <a:lnTo>
                    <a:pt x="5025018" y="436699"/>
                  </a:lnTo>
                  <a:lnTo>
                    <a:pt x="5017656" y="437787"/>
                  </a:lnTo>
                  <a:lnTo>
                    <a:pt x="5010150" y="438150"/>
                  </a:lnTo>
                  <a:close/>
                </a:path>
                <a:path w="5086350" h="438150">
                  <a:moveTo>
                    <a:pt x="5046969" y="428624"/>
                  </a:moveTo>
                  <a:lnTo>
                    <a:pt x="5014527" y="428624"/>
                  </a:lnTo>
                  <a:lnTo>
                    <a:pt x="5018862" y="428197"/>
                  </a:lnTo>
                  <a:lnTo>
                    <a:pt x="5027450" y="426488"/>
                  </a:lnTo>
                  <a:lnTo>
                    <a:pt x="5060391" y="405999"/>
                  </a:lnTo>
                  <a:lnTo>
                    <a:pt x="5076397" y="370663"/>
                  </a:lnTo>
                  <a:lnTo>
                    <a:pt x="5076825" y="366327"/>
                  </a:lnTo>
                  <a:lnTo>
                    <a:pt x="5076825" y="71822"/>
                  </a:lnTo>
                  <a:lnTo>
                    <a:pt x="5076516" y="68693"/>
                  </a:lnTo>
                  <a:lnTo>
                    <a:pt x="5076397" y="67485"/>
                  </a:lnTo>
                  <a:lnTo>
                    <a:pt x="5060391" y="32148"/>
                  </a:lnTo>
                  <a:lnTo>
                    <a:pt x="5027450" y="11659"/>
                  </a:lnTo>
                  <a:lnTo>
                    <a:pt x="5014527" y="9525"/>
                  </a:lnTo>
                  <a:lnTo>
                    <a:pt x="5046971" y="9525"/>
                  </a:lnTo>
                  <a:lnTo>
                    <a:pt x="5077341" y="40242"/>
                  </a:lnTo>
                  <a:lnTo>
                    <a:pt x="5086350" y="76200"/>
                  </a:lnTo>
                  <a:lnTo>
                    <a:pt x="5086350" y="361950"/>
                  </a:lnTo>
                  <a:lnTo>
                    <a:pt x="5073519" y="404291"/>
                  </a:lnTo>
                  <a:lnTo>
                    <a:pt x="5052620" y="425223"/>
                  </a:lnTo>
                  <a:lnTo>
                    <a:pt x="5046969" y="428624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885757" y="8688099"/>
            <a:ext cx="25546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90" b="1">
                <a:solidFill>
                  <a:srgbClr val="86EFAB"/>
                </a:solidFill>
                <a:latin typeface="Arial"/>
                <a:cs typeface="Arial"/>
              </a:rPr>
              <a:t>Enhanced</a:t>
            </a:r>
            <a:r>
              <a:rPr dirty="0" sz="1650" spc="-7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86EFAB"/>
                </a:solidFill>
                <a:latin typeface="Arial"/>
                <a:cs typeface="Arial"/>
              </a:rPr>
              <a:t>team</a:t>
            </a:r>
            <a:r>
              <a:rPr dirty="0" sz="1650" spc="-7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55" b="1">
                <a:solidFill>
                  <a:srgbClr val="86EFAB"/>
                </a:solidFill>
                <a:latin typeface="Arial"/>
                <a:cs typeface="Arial"/>
              </a:rPr>
              <a:t>capabilities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2239625" y="5314950"/>
            <a:ext cx="5591175" cy="3981450"/>
            <a:chOff x="12239625" y="5314950"/>
            <a:chExt cx="5591175" cy="3981450"/>
          </a:xfrm>
        </p:grpSpPr>
        <p:sp>
          <p:nvSpPr>
            <p:cNvPr id="38" name="object 38" descr=""/>
            <p:cNvSpPr/>
            <p:nvPr/>
          </p:nvSpPr>
          <p:spPr>
            <a:xfrm>
              <a:off x="12258673" y="5314950"/>
              <a:ext cx="5572125" cy="3981450"/>
            </a:xfrm>
            <a:custGeom>
              <a:avLst/>
              <a:gdLst/>
              <a:ahLst/>
              <a:cxnLst/>
              <a:rect l="l" t="t" r="r" b="b"/>
              <a:pathLst>
                <a:path w="5572125" h="3981450">
                  <a:moveTo>
                    <a:pt x="5500928" y="3981449"/>
                  </a:moveTo>
                  <a:lnTo>
                    <a:pt x="53399" y="3981449"/>
                  </a:lnTo>
                  <a:lnTo>
                    <a:pt x="49681" y="3980961"/>
                  </a:lnTo>
                  <a:lnTo>
                    <a:pt x="14084" y="3955593"/>
                  </a:lnTo>
                  <a:lnTo>
                    <a:pt x="365" y="3915208"/>
                  </a:lnTo>
                  <a:lnTo>
                    <a:pt x="0" y="3910253"/>
                  </a:lnTo>
                  <a:lnTo>
                    <a:pt x="0" y="3905250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40"/>
                  </a:lnTo>
                  <a:lnTo>
                    <a:pt x="53399" y="0"/>
                  </a:lnTo>
                  <a:lnTo>
                    <a:pt x="5500928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3910253"/>
                  </a:lnTo>
                  <a:lnTo>
                    <a:pt x="5556503" y="3951743"/>
                  </a:lnTo>
                  <a:lnTo>
                    <a:pt x="5520462" y="3977562"/>
                  </a:lnTo>
                  <a:lnTo>
                    <a:pt x="5505882" y="3980961"/>
                  </a:lnTo>
                  <a:lnTo>
                    <a:pt x="5500928" y="39814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239625" y="5315227"/>
              <a:ext cx="70485" cy="3981450"/>
            </a:xfrm>
            <a:custGeom>
              <a:avLst/>
              <a:gdLst/>
              <a:ahLst/>
              <a:cxnLst/>
              <a:rect l="l" t="t" r="r" b="b"/>
              <a:pathLst>
                <a:path w="70484" h="3981450">
                  <a:moveTo>
                    <a:pt x="70450" y="3980894"/>
                  </a:moveTo>
                  <a:lnTo>
                    <a:pt x="33857" y="3968341"/>
                  </a:lnTo>
                  <a:lnTo>
                    <a:pt x="5800" y="3934132"/>
                  </a:lnTo>
                  <a:lnTo>
                    <a:pt x="0" y="39049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904972"/>
                  </a:lnTo>
                  <a:lnTo>
                    <a:pt x="44515" y="3947314"/>
                  </a:lnTo>
                  <a:lnTo>
                    <a:pt x="66287" y="3979238"/>
                  </a:lnTo>
                  <a:lnTo>
                    <a:pt x="70450" y="3980894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531724" y="5600700"/>
              <a:ext cx="254000" cy="228600"/>
            </a:xfrm>
            <a:custGeom>
              <a:avLst/>
              <a:gdLst/>
              <a:ahLst/>
              <a:cxnLst/>
              <a:rect l="l" t="t" r="r" b="b"/>
              <a:pathLst>
                <a:path w="254000" h="228600">
                  <a:moveTo>
                    <a:pt x="177800" y="228600"/>
                  </a:moveTo>
                  <a:lnTo>
                    <a:pt x="177800" y="203200"/>
                  </a:lnTo>
                  <a:lnTo>
                    <a:pt x="177800" y="199864"/>
                  </a:lnTo>
                  <a:lnTo>
                    <a:pt x="177474" y="196560"/>
                  </a:lnTo>
                  <a:lnTo>
                    <a:pt x="176823" y="193289"/>
                  </a:lnTo>
                  <a:lnTo>
                    <a:pt x="176173" y="190017"/>
                  </a:lnTo>
                  <a:lnTo>
                    <a:pt x="155222" y="160961"/>
                  </a:lnTo>
                  <a:lnTo>
                    <a:pt x="152449" y="159108"/>
                  </a:lnTo>
                  <a:lnTo>
                    <a:pt x="130335" y="152400"/>
                  </a:lnTo>
                  <a:lnTo>
                    <a:pt x="127000" y="152400"/>
                  </a:lnTo>
                  <a:lnTo>
                    <a:pt x="50800" y="152400"/>
                  </a:lnTo>
                  <a:lnTo>
                    <a:pt x="47464" y="152400"/>
                  </a:lnTo>
                  <a:lnTo>
                    <a:pt x="44160" y="152725"/>
                  </a:lnTo>
                  <a:lnTo>
                    <a:pt x="14878" y="167279"/>
                  </a:lnTo>
                  <a:lnTo>
                    <a:pt x="12520" y="169637"/>
                  </a:lnTo>
                  <a:lnTo>
                    <a:pt x="3866" y="183759"/>
                  </a:lnTo>
                  <a:lnTo>
                    <a:pt x="2590" y="186841"/>
                  </a:lnTo>
                  <a:lnTo>
                    <a:pt x="1626" y="190017"/>
                  </a:lnTo>
                  <a:lnTo>
                    <a:pt x="976" y="193289"/>
                  </a:lnTo>
                  <a:lnTo>
                    <a:pt x="325" y="196560"/>
                  </a:lnTo>
                  <a:lnTo>
                    <a:pt x="0" y="199864"/>
                  </a:lnTo>
                  <a:lnTo>
                    <a:pt x="0" y="203200"/>
                  </a:lnTo>
                  <a:lnTo>
                    <a:pt x="0" y="228600"/>
                  </a:lnTo>
                </a:path>
                <a:path w="254000" h="228600">
                  <a:moveTo>
                    <a:pt x="139700" y="50800"/>
                  </a:moveTo>
                  <a:lnTo>
                    <a:pt x="131138" y="79022"/>
                  </a:lnTo>
                  <a:lnTo>
                    <a:pt x="129285" y="81796"/>
                  </a:lnTo>
                  <a:lnTo>
                    <a:pt x="127179" y="84362"/>
                  </a:lnTo>
                  <a:lnTo>
                    <a:pt x="124821" y="86721"/>
                  </a:lnTo>
                  <a:lnTo>
                    <a:pt x="122462" y="89079"/>
                  </a:lnTo>
                  <a:lnTo>
                    <a:pt x="88900" y="101600"/>
                  </a:lnTo>
                  <a:lnTo>
                    <a:pt x="85564" y="101599"/>
                  </a:lnTo>
                  <a:lnTo>
                    <a:pt x="52978" y="86721"/>
                  </a:lnTo>
                  <a:lnTo>
                    <a:pt x="50620" y="84362"/>
                  </a:lnTo>
                  <a:lnTo>
                    <a:pt x="48514" y="81796"/>
                  </a:lnTo>
                  <a:lnTo>
                    <a:pt x="46661" y="79022"/>
                  </a:lnTo>
                  <a:lnTo>
                    <a:pt x="44808" y="76249"/>
                  </a:lnTo>
                  <a:lnTo>
                    <a:pt x="39076" y="60710"/>
                  </a:lnTo>
                  <a:lnTo>
                    <a:pt x="38425" y="57439"/>
                  </a:lnTo>
                  <a:lnTo>
                    <a:pt x="38100" y="54135"/>
                  </a:lnTo>
                  <a:lnTo>
                    <a:pt x="38100" y="50800"/>
                  </a:lnTo>
                  <a:lnTo>
                    <a:pt x="38100" y="47464"/>
                  </a:lnTo>
                  <a:lnTo>
                    <a:pt x="38425" y="44160"/>
                  </a:lnTo>
                  <a:lnTo>
                    <a:pt x="39076" y="40889"/>
                  </a:lnTo>
                  <a:lnTo>
                    <a:pt x="39726" y="37617"/>
                  </a:lnTo>
                  <a:lnTo>
                    <a:pt x="52978" y="14878"/>
                  </a:lnTo>
                  <a:lnTo>
                    <a:pt x="55337" y="12520"/>
                  </a:lnTo>
                  <a:lnTo>
                    <a:pt x="78989" y="976"/>
                  </a:lnTo>
                  <a:lnTo>
                    <a:pt x="82260" y="325"/>
                  </a:lnTo>
                  <a:lnTo>
                    <a:pt x="85564" y="0"/>
                  </a:lnTo>
                  <a:lnTo>
                    <a:pt x="88900" y="0"/>
                  </a:lnTo>
                  <a:lnTo>
                    <a:pt x="92235" y="0"/>
                  </a:lnTo>
                  <a:lnTo>
                    <a:pt x="108340" y="3866"/>
                  </a:lnTo>
                  <a:lnTo>
                    <a:pt x="111421" y="5143"/>
                  </a:lnTo>
                  <a:lnTo>
                    <a:pt x="124821" y="14878"/>
                  </a:lnTo>
                  <a:lnTo>
                    <a:pt x="127179" y="17237"/>
                  </a:lnTo>
                  <a:lnTo>
                    <a:pt x="139700" y="47464"/>
                  </a:lnTo>
                  <a:lnTo>
                    <a:pt x="139700" y="50800"/>
                  </a:lnTo>
                  <a:close/>
                </a:path>
                <a:path w="254000" h="228600">
                  <a:moveTo>
                    <a:pt x="254000" y="228600"/>
                  </a:moveTo>
                  <a:lnTo>
                    <a:pt x="254000" y="203200"/>
                  </a:lnTo>
                  <a:lnTo>
                    <a:pt x="253995" y="197572"/>
                  </a:lnTo>
                  <a:lnTo>
                    <a:pt x="253081" y="192096"/>
                  </a:lnTo>
                  <a:lnTo>
                    <a:pt x="251257" y="186772"/>
                  </a:lnTo>
                  <a:lnTo>
                    <a:pt x="249433" y="181448"/>
                  </a:lnTo>
                  <a:lnTo>
                    <a:pt x="221349" y="155457"/>
                  </a:lnTo>
                  <a:lnTo>
                    <a:pt x="215900" y="154051"/>
                  </a:lnTo>
                </a:path>
                <a:path w="254000" h="228600">
                  <a:moveTo>
                    <a:pt x="177800" y="1651"/>
                  </a:moveTo>
                  <a:lnTo>
                    <a:pt x="183263" y="3049"/>
                  </a:lnTo>
                  <a:lnTo>
                    <a:pt x="188353" y="5296"/>
                  </a:lnTo>
                  <a:lnTo>
                    <a:pt x="193068" y="8390"/>
                  </a:lnTo>
                  <a:lnTo>
                    <a:pt x="197784" y="11484"/>
                  </a:lnTo>
                  <a:lnTo>
                    <a:pt x="201870" y="15259"/>
                  </a:lnTo>
                  <a:lnTo>
                    <a:pt x="205329" y="19714"/>
                  </a:lnTo>
                  <a:lnTo>
                    <a:pt x="208787" y="24169"/>
                  </a:lnTo>
                  <a:lnTo>
                    <a:pt x="215999" y="50863"/>
                  </a:lnTo>
                  <a:lnTo>
                    <a:pt x="215999" y="56503"/>
                  </a:lnTo>
                  <a:lnTo>
                    <a:pt x="205329" y="82012"/>
                  </a:lnTo>
                  <a:lnTo>
                    <a:pt x="201870" y="86467"/>
                  </a:lnTo>
                  <a:lnTo>
                    <a:pt x="197784" y="90242"/>
                  </a:lnTo>
                  <a:lnTo>
                    <a:pt x="193068" y="93336"/>
                  </a:lnTo>
                  <a:lnTo>
                    <a:pt x="188353" y="96430"/>
                  </a:lnTo>
                  <a:lnTo>
                    <a:pt x="183263" y="98677"/>
                  </a:lnTo>
                  <a:lnTo>
                    <a:pt x="177800" y="100076"/>
                  </a:lnTo>
                </a:path>
              </a:pathLst>
            </a:custGeom>
            <a:ln w="254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506312" y="6162674"/>
              <a:ext cx="57785" cy="1314450"/>
            </a:xfrm>
            <a:custGeom>
              <a:avLst/>
              <a:gdLst/>
              <a:ahLst/>
              <a:cxnLst/>
              <a:rect l="l" t="t" r="r" b="b"/>
              <a:pathLst>
                <a:path w="57784" h="1314450">
                  <a:moveTo>
                    <a:pt x="57162" y="1285875"/>
                  </a:moveTo>
                  <a:lnTo>
                    <a:pt x="32372" y="1257300"/>
                  </a:lnTo>
                  <a:lnTo>
                    <a:pt x="24790" y="1257300"/>
                  </a:lnTo>
                  <a:lnTo>
                    <a:pt x="0" y="1282090"/>
                  </a:lnTo>
                  <a:lnTo>
                    <a:pt x="0" y="1289672"/>
                  </a:lnTo>
                  <a:lnTo>
                    <a:pt x="24790" y="1314450"/>
                  </a:lnTo>
                  <a:lnTo>
                    <a:pt x="32372" y="1314450"/>
                  </a:lnTo>
                  <a:lnTo>
                    <a:pt x="57162" y="1285875"/>
                  </a:lnTo>
                  <a:close/>
                </a:path>
                <a:path w="57784" h="1314450">
                  <a:moveTo>
                    <a:pt x="57162" y="866775"/>
                  </a:moveTo>
                  <a:lnTo>
                    <a:pt x="32372" y="838200"/>
                  </a:lnTo>
                  <a:lnTo>
                    <a:pt x="24790" y="838200"/>
                  </a:lnTo>
                  <a:lnTo>
                    <a:pt x="0" y="862990"/>
                  </a:lnTo>
                  <a:lnTo>
                    <a:pt x="0" y="870572"/>
                  </a:lnTo>
                  <a:lnTo>
                    <a:pt x="24790" y="895350"/>
                  </a:lnTo>
                  <a:lnTo>
                    <a:pt x="32372" y="895350"/>
                  </a:lnTo>
                  <a:lnTo>
                    <a:pt x="57162" y="866775"/>
                  </a:lnTo>
                  <a:close/>
                </a:path>
                <a:path w="57784" h="1314450">
                  <a:moveTo>
                    <a:pt x="57162" y="447675"/>
                  </a:moveTo>
                  <a:lnTo>
                    <a:pt x="32372" y="419100"/>
                  </a:lnTo>
                  <a:lnTo>
                    <a:pt x="24790" y="419100"/>
                  </a:lnTo>
                  <a:lnTo>
                    <a:pt x="0" y="443890"/>
                  </a:lnTo>
                  <a:lnTo>
                    <a:pt x="0" y="451472"/>
                  </a:lnTo>
                  <a:lnTo>
                    <a:pt x="24790" y="476250"/>
                  </a:lnTo>
                  <a:lnTo>
                    <a:pt x="32372" y="476250"/>
                  </a:lnTo>
                  <a:lnTo>
                    <a:pt x="57162" y="447675"/>
                  </a:lnTo>
                  <a:close/>
                </a:path>
                <a:path w="57784" h="1314450">
                  <a:moveTo>
                    <a:pt x="57162" y="28575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62" y="28575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2668200" y="5332945"/>
            <a:ext cx="4192270" cy="225552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260350">
              <a:lnSpc>
                <a:spcPct val="100000"/>
              </a:lnSpc>
              <a:spcBef>
                <a:spcPts val="1380"/>
              </a:spcBef>
            </a:pPr>
            <a:r>
              <a:rPr dirty="0" sz="2450" spc="-200" b="1">
                <a:solidFill>
                  <a:srgbClr val="FFFFFF"/>
                </a:solidFill>
                <a:latin typeface="Arial"/>
                <a:cs typeface="Arial"/>
              </a:rPr>
              <a:t>CULTURE</a:t>
            </a:r>
            <a:r>
              <a:rPr dirty="0" sz="24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4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450" spc="-65" b="1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endParaRPr sz="2450">
              <a:latin typeface="Arial"/>
              <a:cs typeface="Arial"/>
            </a:endParaRPr>
          </a:p>
          <a:p>
            <a:pPr marL="12700" marR="84455">
              <a:lnSpc>
                <a:spcPct val="137500"/>
              </a:lnSpc>
              <a:spcBef>
                <a:spcPts val="135"/>
              </a:spcBef>
            </a:pPr>
            <a:r>
              <a:rPr dirty="0" sz="2000" spc="-120">
                <a:solidFill>
                  <a:srgbClr val="D0D5DA"/>
                </a:solidFill>
                <a:latin typeface="Microsoft Sans Serif"/>
                <a:cs typeface="Microsoft Sans Serif"/>
              </a:rPr>
              <a:t>Team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recognition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rewards 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Regular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feedback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communication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37500"/>
              </a:lnSpc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improvement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competitions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Cross</a:t>
            </a: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functional</a:t>
            </a:r>
            <a:r>
              <a:rPr dirty="0" sz="2000" spc="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collaboration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2506325" y="8629650"/>
            <a:ext cx="5095875" cy="438150"/>
            <a:chOff x="12506325" y="8629650"/>
            <a:chExt cx="5095875" cy="438150"/>
          </a:xfrm>
        </p:grpSpPr>
        <p:sp>
          <p:nvSpPr>
            <p:cNvPr id="44" name="object 44" descr=""/>
            <p:cNvSpPr/>
            <p:nvPr/>
          </p:nvSpPr>
          <p:spPr>
            <a:xfrm>
              <a:off x="12506325" y="8629650"/>
              <a:ext cx="5095875" cy="438150"/>
            </a:xfrm>
            <a:custGeom>
              <a:avLst/>
              <a:gdLst/>
              <a:ahLst/>
              <a:cxnLst/>
              <a:rect l="l" t="t" r="r" b="b"/>
              <a:pathLst>
                <a:path w="5095875" h="438150">
                  <a:moveTo>
                    <a:pt x="5019675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62016" y="12829"/>
                  </a:lnTo>
                  <a:lnTo>
                    <a:pt x="5090074" y="47039"/>
                  </a:lnTo>
                  <a:lnTo>
                    <a:pt x="5095875" y="76200"/>
                  </a:lnTo>
                  <a:lnTo>
                    <a:pt x="5095875" y="361950"/>
                  </a:lnTo>
                  <a:lnTo>
                    <a:pt x="5083044" y="404291"/>
                  </a:lnTo>
                  <a:lnTo>
                    <a:pt x="5048834" y="432349"/>
                  </a:lnTo>
                  <a:lnTo>
                    <a:pt x="5019675" y="4381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506325" y="8629650"/>
              <a:ext cx="5095875" cy="438150"/>
            </a:xfrm>
            <a:custGeom>
              <a:avLst/>
              <a:gdLst/>
              <a:ahLst/>
              <a:cxnLst/>
              <a:rect l="l" t="t" r="r" b="b"/>
              <a:pathLst>
                <a:path w="5095875" h="438150">
                  <a:moveTo>
                    <a:pt x="5019675" y="438150"/>
                  </a:moveTo>
                  <a:lnTo>
                    <a:pt x="76200" y="438150"/>
                  </a:lnTo>
                  <a:lnTo>
                    <a:pt x="68693" y="437787"/>
                  </a:lnTo>
                  <a:lnTo>
                    <a:pt x="27882" y="420882"/>
                  </a:lnTo>
                  <a:lnTo>
                    <a:pt x="3262" y="384036"/>
                  </a:lnTo>
                  <a:lnTo>
                    <a:pt x="0" y="361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56496" y="9525"/>
                  </a:lnTo>
                  <a:lnTo>
                    <a:pt x="71822" y="9525"/>
                  </a:lnTo>
                  <a:lnTo>
                    <a:pt x="67485" y="9951"/>
                  </a:lnTo>
                  <a:lnTo>
                    <a:pt x="32147" y="25957"/>
                  </a:lnTo>
                  <a:lnTo>
                    <a:pt x="11657" y="58897"/>
                  </a:lnTo>
                  <a:lnTo>
                    <a:pt x="9524" y="71822"/>
                  </a:lnTo>
                  <a:lnTo>
                    <a:pt x="9524" y="366327"/>
                  </a:lnTo>
                  <a:lnTo>
                    <a:pt x="9831" y="369456"/>
                  </a:lnTo>
                  <a:lnTo>
                    <a:pt x="9950" y="370663"/>
                  </a:lnTo>
                  <a:lnTo>
                    <a:pt x="25956" y="405999"/>
                  </a:lnTo>
                  <a:lnTo>
                    <a:pt x="58897" y="426488"/>
                  </a:lnTo>
                  <a:lnTo>
                    <a:pt x="71822" y="428624"/>
                  </a:lnTo>
                  <a:lnTo>
                    <a:pt x="5056494" y="428624"/>
                  </a:lnTo>
                  <a:lnTo>
                    <a:pt x="5055631" y="429141"/>
                  </a:lnTo>
                  <a:lnTo>
                    <a:pt x="5048834" y="432349"/>
                  </a:lnTo>
                  <a:lnTo>
                    <a:pt x="5041761" y="434886"/>
                  </a:lnTo>
                  <a:lnTo>
                    <a:pt x="5034543" y="436699"/>
                  </a:lnTo>
                  <a:lnTo>
                    <a:pt x="5027181" y="437787"/>
                  </a:lnTo>
                  <a:lnTo>
                    <a:pt x="5019675" y="438150"/>
                  </a:lnTo>
                  <a:close/>
                </a:path>
                <a:path w="5095875" h="438150">
                  <a:moveTo>
                    <a:pt x="5056494" y="428624"/>
                  </a:moveTo>
                  <a:lnTo>
                    <a:pt x="5024052" y="428624"/>
                  </a:lnTo>
                  <a:lnTo>
                    <a:pt x="5028387" y="428197"/>
                  </a:lnTo>
                  <a:lnTo>
                    <a:pt x="5036975" y="426488"/>
                  </a:lnTo>
                  <a:lnTo>
                    <a:pt x="5069917" y="405999"/>
                  </a:lnTo>
                  <a:lnTo>
                    <a:pt x="5085922" y="370663"/>
                  </a:lnTo>
                  <a:lnTo>
                    <a:pt x="5086349" y="366327"/>
                  </a:lnTo>
                  <a:lnTo>
                    <a:pt x="5086349" y="71822"/>
                  </a:lnTo>
                  <a:lnTo>
                    <a:pt x="5086040" y="68693"/>
                  </a:lnTo>
                  <a:lnTo>
                    <a:pt x="5085921" y="67485"/>
                  </a:lnTo>
                  <a:lnTo>
                    <a:pt x="5069917" y="32148"/>
                  </a:lnTo>
                  <a:lnTo>
                    <a:pt x="5036975" y="11659"/>
                  </a:lnTo>
                  <a:lnTo>
                    <a:pt x="5024052" y="9525"/>
                  </a:lnTo>
                  <a:lnTo>
                    <a:pt x="5056496" y="9525"/>
                  </a:lnTo>
                  <a:lnTo>
                    <a:pt x="5086866" y="40242"/>
                  </a:lnTo>
                  <a:lnTo>
                    <a:pt x="5095875" y="76200"/>
                  </a:lnTo>
                  <a:lnTo>
                    <a:pt x="5095875" y="361950"/>
                  </a:lnTo>
                  <a:lnTo>
                    <a:pt x="5083044" y="404291"/>
                  </a:lnTo>
                  <a:lnTo>
                    <a:pt x="5062145" y="425223"/>
                  </a:lnTo>
                  <a:lnTo>
                    <a:pt x="5056494" y="4286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3817302" y="8688099"/>
            <a:ext cx="247713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0" b="1">
                <a:solidFill>
                  <a:srgbClr val="D8B4FE"/>
                </a:solidFill>
                <a:latin typeface="Arial"/>
                <a:cs typeface="Arial"/>
              </a:rPr>
              <a:t>Sustained</a:t>
            </a:r>
            <a:r>
              <a:rPr dirty="0" sz="1650" spc="-60" b="1">
                <a:solidFill>
                  <a:srgbClr val="D8B4FE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D8B4FE"/>
                </a:solidFill>
                <a:latin typeface="Arial"/>
                <a:cs typeface="Arial"/>
              </a:rPr>
              <a:t>team</a:t>
            </a:r>
            <a:r>
              <a:rPr dirty="0" sz="1650" spc="-60" b="1">
                <a:solidFill>
                  <a:srgbClr val="D8B4FE"/>
                </a:solidFill>
                <a:latin typeface="Arial"/>
                <a:cs typeface="Arial"/>
              </a:rPr>
              <a:t> motivation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09941" y="9613354"/>
            <a:ext cx="3668395" cy="2082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 sz="1300">
                <a:solidFill>
                  <a:srgbClr val="9CA2AF"/>
                </a:solidFill>
                <a:latin typeface="Microsoft Sans Serif"/>
                <a:cs typeface="Microsoft Sans Serif"/>
              </a:rPr>
              <a:t>Crew</a:t>
            </a:r>
            <a:r>
              <a:rPr dirty="0" sz="1300" spc="-5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CA2AF"/>
                </a:solidFill>
                <a:latin typeface="Microsoft Sans Serif"/>
                <a:cs typeface="Microsoft Sans Serif"/>
              </a:rPr>
              <a:t>Army</a:t>
            </a:r>
            <a:r>
              <a:rPr dirty="0" sz="13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55">
                <a:solidFill>
                  <a:srgbClr val="9CA2AF"/>
                </a:solidFill>
                <a:latin typeface="Lucida Sans"/>
                <a:cs typeface="Lucida Sans"/>
              </a:rPr>
              <a:t>|</a:t>
            </a:r>
            <a:r>
              <a:rPr dirty="0" sz="1300" spc="-90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300" spc="-105">
                <a:solidFill>
                  <a:srgbClr val="9CA2AF"/>
                </a:solidFill>
                <a:latin typeface="Lucida Sans"/>
                <a:cs typeface="Lucida Sans"/>
              </a:rPr>
              <a:t>2025</a:t>
            </a:r>
            <a:r>
              <a:rPr dirty="0" sz="1300" spc="-75">
                <a:solidFill>
                  <a:srgbClr val="9CA2AF"/>
                </a:solidFill>
                <a:latin typeface="Lucida Sans"/>
                <a:cs typeface="Lucida Sans"/>
              </a:rPr>
              <a:t> </a:t>
            </a:r>
            <a:r>
              <a:rPr dirty="0" sz="1300" spc="-55">
                <a:solidFill>
                  <a:srgbClr val="9CA2AF"/>
                </a:solidFill>
                <a:latin typeface="Microsoft Sans Serif"/>
                <a:cs typeface="Microsoft Sans Serif"/>
              </a:rPr>
              <a:t>Team</a:t>
            </a:r>
            <a:r>
              <a:rPr dirty="0" sz="13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CA2AF"/>
                </a:solidFill>
                <a:latin typeface="Microsoft Sans Serif"/>
                <a:cs typeface="Microsoft Sans Serif"/>
              </a:rPr>
              <a:t>Army</a:t>
            </a:r>
            <a:r>
              <a:rPr dirty="0" sz="13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9CA2AF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13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9CA2AF"/>
                </a:solidFill>
                <a:latin typeface="Microsoft Sans Serif"/>
                <a:cs typeface="Microsoft Sans Serif"/>
              </a:rPr>
              <a:t>Strategy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470" rIns="0" bIns="0" rtlCol="0" vert="horz">
            <a:spAutoFit/>
          </a:bodyPr>
          <a:lstStyle/>
          <a:p>
            <a:pPr algn="ctr">
              <a:lnSpc>
                <a:spcPts val="5885"/>
              </a:lnSpc>
              <a:spcBef>
                <a:spcPts val="90"/>
              </a:spcBef>
            </a:pPr>
            <a:r>
              <a:rPr dirty="0" spc="-285"/>
              <a:t>KPIs</a:t>
            </a:r>
            <a:r>
              <a:rPr dirty="0" spc="-305"/>
              <a:t> </a:t>
            </a:r>
            <a:r>
              <a:rPr dirty="0" sz="4900" spc="-335">
                <a:latin typeface="Century Gothic"/>
                <a:cs typeface="Century Gothic"/>
              </a:rPr>
              <a:t>&amp;</a:t>
            </a:r>
            <a:r>
              <a:rPr dirty="0" sz="4900" spc="-305">
                <a:latin typeface="Century Gothic"/>
                <a:cs typeface="Century Gothic"/>
              </a:rPr>
              <a:t> </a:t>
            </a:r>
            <a:r>
              <a:rPr dirty="0" spc="-390"/>
              <a:t>PERFORMANCE</a:t>
            </a:r>
            <a:r>
              <a:rPr dirty="0" spc="-305"/>
              <a:t> </a:t>
            </a:r>
            <a:r>
              <a:rPr dirty="0" spc="-295"/>
              <a:t>METRICS</a:t>
            </a:r>
            <a:endParaRPr sz="4900">
              <a:latin typeface="Century Gothic"/>
              <a:cs typeface="Century Gothic"/>
            </a:endParaRPr>
          </a:p>
          <a:p>
            <a:pPr algn="ctr">
              <a:lnSpc>
                <a:spcPts val="2940"/>
              </a:lnSpc>
            </a:pPr>
            <a:r>
              <a:rPr dirty="0" sz="2500" spc="-55" b="0">
                <a:solidFill>
                  <a:srgbClr val="E4E7EB"/>
                </a:solidFill>
                <a:latin typeface="Microsoft Sans Serif"/>
                <a:cs typeface="Microsoft Sans Serif"/>
              </a:rPr>
              <a:t>Success </a:t>
            </a:r>
            <a:r>
              <a:rPr dirty="0" sz="2500" spc="-35" b="0">
                <a:solidFill>
                  <a:srgbClr val="E4E7EB"/>
                </a:solidFill>
                <a:latin typeface="Microsoft Sans Serif"/>
                <a:cs typeface="Microsoft Sans Serif"/>
              </a:rPr>
              <a:t>Indicators</a:t>
            </a:r>
            <a:r>
              <a:rPr dirty="0" sz="2500" spc="-4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2500" spc="-4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E4E7EB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2500" spc="-4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50" b="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2500" spc="-3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E4E7EB"/>
                </a:solidFill>
                <a:latin typeface="Microsoft Sans Serif"/>
                <a:cs typeface="Microsoft Sans Serif"/>
              </a:rPr>
              <a:t>Excellence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600200"/>
            <a:ext cx="17373600" cy="3905250"/>
            <a:chOff x="457200" y="1600200"/>
            <a:chExt cx="17373600" cy="3905250"/>
          </a:xfrm>
        </p:grpSpPr>
        <p:sp>
          <p:nvSpPr>
            <p:cNvPr id="4" name="object 4" descr=""/>
            <p:cNvSpPr/>
            <p:nvPr/>
          </p:nvSpPr>
          <p:spPr>
            <a:xfrm>
              <a:off x="461962" y="1604962"/>
              <a:ext cx="17364075" cy="3895725"/>
            </a:xfrm>
            <a:custGeom>
              <a:avLst/>
              <a:gdLst/>
              <a:ahLst/>
              <a:cxnLst/>
              <a:rect l="l" t="t" r="r" b="b"/>
              <a:pathLst>
                <a:path w="17364075" h="3895725">
                  <a:moveTo>
                    <a:pt x="17297326" y="3895724"/>
                  </a:moveTo>
                  <a:lnTo>
                    <a:pt x="66746" y="3895724"/>
                  </a:lnTo>
                  <a:lnTo>
                    <a:pt x="62101" y="3895266"/>
                  </a:lnTo>
                  <a:lnTo>
                    <a:pt x="24240" y="3878117"/>
                  </a:lnTo>
                  <a:lnTo>
                    <a:pt x="2287" y="3842824"/>
                  </a:lnTo>
                  <a:lnTo>
                    <a:pt x="0" y="3828978"/>
                  </a:lnTo>
                  <a:lnTo>
                    <a:pt x="0" y="3824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7297326" y="0"/>
                  </a:lnTo>
                  <a:lnTo>
                    <a:pt x="17336223" y="14645"/>
                  </a:lnTo>
                  <a:lnTo>
                    <a:pt x="17360430" y="48433"/>
                  </a:lnTo>
                  <a:lnTo>
                    <a:pt x="17364074" y="66746"/>
                  </a:lnTo>
                  <a:lnTo>
                    <a:pt x="17364074" y="3828978"/>
                  </a:lnTo>
                  <a:lnTo>
                    <a:pt x="17349428" y="3867875"/>
                  </a:lnTo>
                  <a:lnTo>
                    <a:pt x="17315639" y="3892081"/>
                  </a:lnTo>
                  <a:lnTo>
                    <a:pt x="17301972" y="3895266"/>
                  </a:lnTo>
                  <a:lnTo>
                    <a:pt x="17297326" y="3895724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1962" y="1604962"/>
              <a:ext cx="17364075" cy="3895725"/>
            </a:xfrm>
            <a:custGeom>
              <a:avLst/>
              <a:gdLst/>
              <a:ahLst/>
              <a:cxnLst/>
              <a:rect l="l" t="t" r="r" b="b"/>
              <a:pathLst>
                <a:path w="17364075" h="3895725">
                  <a:moveTo>
                    <a:pt x="0" y="3824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7292637" y="0"/>
                  </a:lnTo>
                  <a:lnTo>
                    <a:pt x="17297326" y="0"/>
                  </a:lnTo>
                  <a:lnTo>
                    <a:pt x="17301972" y="457"/>
                  </a:lnTo>
                  <a:lnTo>
                    <a:pt x="17332323" y="12039"/>
                  </a:lnTo>
                  <a:lnTo>
                    <a:pt x="17336223" y="14645"/>
                  </a:lnTo>
                  <a:lnTo>
                    <a:pt x="17339833" y="17606"/>
                  </a:lnTo>
                  <a:lnTo>
                    <a:pt x="17343150" y="20923"/>
                  </a:lnTo>
                  <a:lnTo>
                    <a:pt x="17346467" y="24240"/>
                  </a:lnTo>
                  <a:lnTo>
                    <a:pt x="17362700" y="57500"/>
                  </a:lnTo>
                  <a:lnTo>
                    <a:pt x="17363615" y="62101"/>
                  </a:lnTo>
                  <a:lnTo>
                    <a:pt x="17364074" y="66746"/>
                  </a:lnTo>
                  <a:lnTo>
                    <a:pt x="17364075" y="71437"/>
                  </a:lnTo>
                  <a:lnTo>
                    <a:pt x="17364075" y="3824287"/>
                  </a:lnTo>
                  <a:lnTo>
                    <a:pt x="17364074" y="3828978"/>
                  </a:lnTo>
                  <a:lnTo>
                    <a:pt x="17363615" y="3833623"/>
                  </a:lnTo>
                  <a:lnTo>
                    <a:pt x="17362700" y="3838224"/>
                  </a:lnTo>
                  <a:lnTo>
                    <a:pt x="17361786" y="3842824"/>
                  </a:lnTo>
                  <a:lnTo>
                    <a:pt x="17343150" y="3874800"/>
                  </a:lnTo>
                  <a:lnTo>
                    <a:pt x="17339833" y="3878117"/>
                  </a:lnTo>
                  <a:lnTo>
                    <a:pt x="17336223" y="3881079"/>
                  </a:lnTo>
                  <a:lnTo>
                    <a:pt x="17332324" y="3883684"/>
                  </a:lnTo>
                  <a:lnTo>
                    <a:pt x="17328423" y="3886290"/>
                  </a:lnTo>
                  <a:lnTo>
                    <a:pt x="17324306" y="3888491"/>
                  </a:lnTo>
                  <a:lnTo>
                    <a:pt x="17319973" y="3890286"/>
                  </a:lnTo>
                  <a:lnTo>
                    <a:pt x="17315639" y="3892081"/>
                  </a:lnTo>
                  <a:lnTo>
                    <a:pt x="17292637" y="3895725"/>
                  </a:lnTo>
                  <a:lnTo>
                    <a:pt x="71437" y="3895725"/>
                  </a:lnTo>
                  <a:lnTo>
                    <a:pt x="44099" y="3890286"/>
                  </a:lnTo>
                  <a:lnTo>
                    <a:pt x="39765" y="3888491"/>
                  </a:lnTo>
                  <a:lnTo>
                    <a:pt x="35649" y="3886290"/>
                  </a:lnTo>
                  <a:lnTo>
                    <a:pt x="31748" y="3883684"/>
                  </a:lnTo>
                  <a:lnTo>
                    <a:pt x="27848" y="3881079"/>
                  </a:lnTo>
                  <a:lnTo>
                    <a:pt x="24240" y="3878117"/>
                  </a:lnTo>
                  <a:lnTo>
                    <a:pt x="20923" y="3874800"/>
                  </a:lnTo>
                  <a:lnTo>
                    <a:pt x="17606" y="3871483"/>
                  </a:lnTo>
                  <a:lnTo>
                    <a:pt x="457" y="3833623"/>
                  </a:lnTo>
                  <a:lnTo>
                    <a:pt x="0" y="3828978"/>
                  </a:lnTo>
                  <a:lnTo>
                    <a:pt x="0" y="3824287"/>
                  </a:lnTo>
                  <a:close/>
                </a:path>
              </a:pathLst>
            </a:custGeom>
            <a:ln w="9525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548560" y="1839679"/>
            <a:ext cx="7190740" cy="4775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950" spc="-210" b="1">
                <a:solidFill>
                  <a:srgbClr val="60A5FA"/>
                </a:solidFill>
                <a:latin typeface="Arial"/>
                <a:cs typeface="Arial"/>
              </a:rPr>
              <a:t>INTEGRATED</a:t>
            </a:r>
            <a:r>
              <a:rPr dirty="0" sz="2950" spc="-13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950" spc="-225" b="1">
                <a:solidFill>
                  <a:srgbClr val="60A5FA"/>
                </a:solidFill>
                <a:latin typeface="Arial"/>
                <a:cs typeface="Arial"/>
              </a:rPr>
              <a:t>PERFORMANCE</a:t>
            </a:r>
            <a:r>
              <a:rPr dirty="0" sz="2950" spc="-12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950" spc="-200" b="1">
                <a:solidFill>
                  <a:srgbClr val="60A5FA"/>
                </a:solidFill>
                <a:latin typeface="Arial"/>
                <a:cs typeface="Arial"/>
              </a:rPr>
              <a:t>DASHBOARD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71524" y="2524125"/>
            <a:ext cx="16744950" cy="2609850"/>
            <a:chOff x="771524" y="2524125"/>
            <a:chExt cx="16744950" cy="260985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2619375"/>
              <a:ext cx="76200" cy="761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3000375"/>
              <a:ext cx="76200" cy="761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3381375"/>
              <a:ext cx="76200" cy="76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4" y="3762375"/>
              <a:ext cx="76200" cy="761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377362" y="2528887"/>
              <a:ext cx="8134350" cy="847725"/>
            </a:xfrm>
            <a:custGeom>
              <a:avLst/>
              <a:gdLst/>
              <a:ahLst/>
              <a:cxnLst/>
              <a:rect l="l" t="t" r="r" b="b"/>
              <a:pathLst>
                <a:path w="8134350" h="847725">
                  <a:moveTo>
                    <a:pt x="8067602" y="847724"/>
                  </a:moveTo>
                  <a:lnTo>
                    <a:pt x="66746" y="847724"/>
                  </a:lnTo>
                  <a:lnTo>
                    <a:pt x="62101" y="847267"/>
                  </a:lnTo>
                  <a:lnTo>
                    <a:pt x="24240" y="830117"/>
                  </a:lnTo>
                  <a:lnTo>
                    <a:pt x="2287" y="794824"/>
                  </a:lnTo>
                  <a:lnTo>
                    <a:pt x="0" y="780978"/>
                  </a:lnTo>
                  <a:lnTo>
                    <a:pt x="0" y="776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067602" y="0"/>
                  </a:lnTo>
                  <a:lnTo>
                    <a:pt x="8106499" y="14645"/>
                  </a:lnTo>
                  <a:lnTo>
                    <a:pt x="8130705" y="48432"/>
                  </a:lnTo>
                  <a:lnTo>
                    <a:pt x="8134349" y="66746"/>
                  </a:lnTo>
                  <a:lnTo>
                    <a:pt x="8134349" y="780978"/>
                  </a:lnTo>
                  <a:lnTo>
                    <a:pt x="8119702" y="819875"/>
                  </a:lnTo>
                  <a:lnTo>
                    <a:pt x="8085914" y="844081"/>
                  </a:lnTo>
                  <a:lnTo>
                    <a:pt x="8072247" y="847267"/>
                  </a:lnTo>
                  <a:lnTo>
                    <a:pt x="8067602" y="847724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77362" y="2528887"/>
              <a:ext cx="8134350" cy="847725"/>
            </a:xfrm>
            <a:custGeom>
              <a:avLst/>
              <a:gdLst/>
              <a:ahLst/>
              <a:cxnLst/>
              <a:rect l="l" t="t" r="r" b="b"/>
              <a:pathLst>
                <a:path w="8134350" h="847725">
                  <a:moveTo>
                    <a:pt x="0" y="776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7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062912" y="0"/>
                  </a:lnTo>
                  <a:lnTo>
                    <a:pt x="8067602" y="0"/>
                  </a:lnTo>
                  <a:lnTo>
                    <a:pt x="8072247" y="457"/>
                  </a:lnTo>
                  <a:lnTo>
                    <a:pt x="8110107" y="17606"/>
                  </a:lnTo>
                  <a:lnTo>
                    <a:pt x="8122307" y="31748"/>
                  </a:lnTo>
                  <a:lnTo>
                    <a:pt x="8124913" y="35648"/>
                  </a:lnTo>
                  <a:lnTo>
                    <a:pt x="8127115" y="39765"/>
                  </a:lnTo>
                  <a:lnTo>
                    <a:pt x="8128909" y="44099"/>
                  </a:lnTo>
                  <a:lnTo>
                    <a:pt x="8130705" y="48432"/>
                  </a:lnTo>
                  <a:lnTo>
                    <a:pt x="8132061" y="52899"/>
                  </a:lnTo>
                  <a:lnTo>
                    <a:pt x="8132975" y="57500"/>
                  </a:lnTo>
                  <a:lnTo>
                    <a:pt x="8133891" y="62101"/>
                  </a:lnTo>
                  <a:lnTo>
                    <a:pt x="8134349" y="66746"/>
                  </a:lnTo>
                  <a:lnTo>
                    <a:pt x="8134350" y="71437"/>
                  </a:lnTo>
                  <a:lnTo>
                    <a:pt x="8134350" y="776287"/>
                  </a:lnTo>
                  <a:lnTo>
                    <a:pt x="8134349" y="780978"/>
                  </a:lnTo>
                  <a:lnTo>
                    <a:pt x="8133891" y="785623"/>
                  </a:lnTo>
                  <a:lnTo>
                    <a:pt x="8132975" y="790224"/>
                  </a:lnTo>
                  <a:lnTo>
                    <a:pt x="8132061" y="794824"/>
                  </a:lnTo>
                  <a:lnTo>
                    <a:pt x="8130705" y="799291"/>
                  </a:lnTo>
                  <a:lnTo>
                    <a:pt x="8128909" y="803624"/>
                  </a:lnTo>
                  <a:lnTo>
                    <a:pt x="8127115" y="807958"/>
                  </a:lnTo>
                  <a:lnTo>
                    <a:pt x="8102598" y="835684"/>
                  </a:lnTo>
                  <a:lnTo>
                    <a:pt x="8098698" y="838290"/>
                  </a:lnTo>
                  <a:lnTo>
                    <a:pt x="8062912" y="847725"/>
                  </a:lnTo>
                  <a:lnTo>
                    <a:pt x="71437" y="847725"/>
                  </a:lnTo>
                  <a:lnTo>
                    <a:pt x="31748" y="835684"/>
                  </a:lnTo>
                  <a:lnTo>
                    <a:pt x="5437" y="803624"/>
                  </a:lnTo>
                  <a:lnTo>
                    <a:pt x="3641" y="799291"/>
                  </a:lnTo>
                  <a:lnTo>
                    <a:pt x="2287" y="794824"/>
                  </a:lnTo>
                  <a:lnTo>
                    <a:pt x="1372" y="790224"/>
                  </a:lnTo>
                  <a:lnTo>
                    <a:pt x="457" y="785623"/>
                  </a:lnTo>
                  <a:lnTo>
                    <a:pt x="0" y="780978"/>
                  </a:lnTo>
                  <a:lnTo>
                    <a:pt x="0" y="776287"/>
                  </a:lnTo>
                  <a:close/>
                </a:path>
              </a:pathLst>
            </a:custGeom>
            <a:ln w="9525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72599" y="3609975"/>
              <a:ext cx="8143875" cy="1524000"/>
            </a:xfrm>
            <a:custGeom>
              <a:avLst/>
              <a:gdLst/>
              <a:ahLst/>
              <a:cxnLst/>
              <a:rect l="l" t="t" r="r" b="b"/>
              <a:pathLst>
                <a:path w="8143875" h="1524000">
                  <a:moveTo>
                    <a:pt x="8072678" y="1524000"/>
                  </a:moveTo>
                  <a:lnTo>
                    <a:pt x="71196" y="1524000"/>
                  </a:lnTo>
                  <a:lnTo>
                    <a:pt x="66241" y="1523511"/>
                  </a:lnTo>
                  <a:lnTo>
                    <a:pt x="29705" y="1508377"/>
                  </a:lnTo>
                  <a:lnTo>
                    <a:pt x="3885" y="1472337"/>
                  </a:lnTo>
                  <a:lnTo>
                    <a:pt x="0" y="1452803"/>
                  </a:lnTo>
                  <a:lnTo>
                    <a:pt x="0" y="1447800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072678" y="0"/>
                  </a:lnTo>
                  <a:lnTo>
                    <a:pt x="8114167" y="15621"/>
                  </a:lnTo>
                  <a:lnTo>
                    <a:pt x="8139987" y="51661"/>
                  </a:lnTo>
                  <a:lnTo>
                    <a:pt x="8143874" y="71196"/>
                  </a:lnTo>
                  <a:lnTo>
                    <a:pt x="8143874" y="1452803"/>
                  </a:lnTo>
                  <a:lnTo>
                    <a:pt x="8128252" y="1494293"/>
                  </a:lnTo>
                  <a:lnTo>
                    <a:pt x="8092210" y="1520113"/>
                  </a:lnTo>
                  <a:lnTo>
                    <a:pt x="8077632" y="1523511"/>
                  </a:lnTo>
                  <a:lnTo>
                    <a:pt x="8072678" y="1524000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49325" y="2374503"/>
            <a:ext cx="5216525" cy="154813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650" spc="-105">
                <a:solidFill>
                  <a:srgbClr val="E4E7EB"/>
                </a:solidFill>
                <a:latin typeface="Microsoft Sans Serif"/>
                <a:cs typeface="Microsoft Sans Serif"/>
              </a:rPr>
              <a:t>Real</a:t>
            </a:r>
            <a:r>
              <a:rPr dirty="0" sz="1700" spc="-105">
                <a:solidFill>
                  <a:srgbClr val="E4E7EB"/>
                </a:solidFill>
                <a:latin typeface="Verdana"/>
                <a:cs typeface="Verdana"/>
              </a:rPr>
              <a:t>-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time</a:t>
            </a:r>
            <a:r>
              <a:rPr dirty="0" sz="1650" spc="-6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visibility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into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all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four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25">
                <a:solidFill>
                  <a:srgbClr val="E4E7EB"/>
                </a:solidFill>
                <a:latin typeface="Microsoft Sans Serif"/>
                <a:cs typeface="Microsoft Sans Serif"/>
              </a:rPr>
              <a:t>VPO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areas</a:t>
            </a:r>
            <a:endParaRPr sz="1650">
              <a:latin typeface="Microsoft Sans Serif"/>
              <a:cs typeface="Microsoft Sans Serif"/>
            </a:endParaRPr>
          </a:p>
          <a:p>
            <a:pPr marL="12700" marR="5080">
              <a:lnSpc>
                <a:spcPts val="3000"/>
              </a:lnSpc>
              <a:spcBef>
                <a:spcPts val="95"/>
              </a:spcBef>
            </a:pPr>
            <a:r>
              <a:rPr dirty="0" sz="1650" spc="-95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1700" spc="-95">
                <a:solidFill>
                  <a:srgbClr val="E4E7EB"/>
                </a:solidFill>
                <a:latin typeface="Verdana"/>
                <a:cs typeface="Verdana"/>
              </a:rPr>
              <a:t>-</a:t>
            </a:r>
            <a:r>
              <a:rPr dirty="0" sz="1650" spc="-25">
                <a:solidFill>
                  <a:srgbClr val="E4E7EB"/>
                </a:solidFill>
                <a:latin typeface="Microsoft Sans Serif"/>
                <a:cs typeface="Microsoft Sans Serif"/>
              </a:rPr>
              <a:t>based</a:t>
            </a:r>
            <a:r>
              <a:rPr dirty="0" sz="16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metrics</a:t>
            </a:r>
            <a:r>
              <a:rPr dirty="0" sz="16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individual</a:t>
            </a:r>
            <a:r>
              <a:rPr dirty="0" sz="16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accountability </a:t>
            </a:r>
            <a:r>
              <a:rPr dirty="0" sz="1650" spc="-35">
                <a:solidFill>
                  <a:srgbClr val="E4E7EB"/>
                </a:solidFill>
                <a:latin typeface="Microsoft Sans Serif"/>
                <a:cs typeface="Microsoft Sans Serif"/>
              </a:rPr>
              <a:t>Leading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lagging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indicators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proactive</a:t>
            </a:r>
            <a:r>
              <a:rPr dirty="0" sz="165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management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Monthly</a:t>
            </a:r>
            <a:r>
              <a:rPr dirty="0" sz="165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E4E7EB"/>
                </a:solidFill>
                <a:latin typeface="Microsoft Sans Serif"/>
                <a:cs typeface="Microsoft Sans Serif"/>
              </a:rPr>
              <a:t>reviews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16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focus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089456" y="2719219"/>
            <a:ext cx="671068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60" b="1">
                <a:solidFill>
                  <a:srgbClr val="60A5FA"/>
                </a:solidFill>
                <a:latin typeface="Arial"/>
                <a:cs typeface="Arial"/>
              </a:rPr>
              <a:t>2025</a:t>
            </a:r>
            <a:r>
              <a:rPr dirty="0" sz="1950" spc="-8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60A5FA"/>
                </a:solidFill>
                <a:latin typeface="Arial"/>
                <a:cs typeface="Arial"/>
              </a:rPr>
              <a:t>Goal</a:t>
            </a:r>
            <a:r>
              <a:rPr dirty="0" sz="1950" spc="-110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950" spc="-8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35" b="1">
                <a:solidFill>
                  <a:srgbClr val="60A5FA"/>
                </a:solidFill>
                <a:latin typeface="Arial"/>
                <a:cs typeface="Arial"/>
              </a:rPr>
              <a:t>Top</a:t>
            </a:r>
            <a:r>
              <a:rPr dirty="0" sz="2000" spc="-9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60A5FA"/>
                </a:solidFill>
                <a:latin typeface="Arial"/>
                <a:cs typeface="Arial"/>
              </a:rPr>
              <a:t>quartile</a:t>
            </a:r>
            <a:r>
              <a:rPr dirty="0" sz="2000" spc="-9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60A5FA"/>
                </a:solidFill>
                <a:latin typeface="Arial"/>
                <a:cs typeface="Arial"/>
              </a:rPr>
              <a:t>performance</a:t>
            </a:r>
            <a:r>
              <a:rPr dirty="0" sz="2000" spc="-9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60A5FA"/>
                </a:solidFill>
                <a:latin typeface="Arial"/>
                <a:cs typeface="Arial"/>
              </a:rPr>
              <a:t>across</a:t>
            </a:r>
            <a:r>
              <a:rPr dirty="0" sz="2000" spc="-9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60A5FA"/>
                </a:solidFill>
                <a:latin typeface="Arial"/>
                <a:cs typeface="Arial"/>
              </a:rPr>
              <a:t>all</a:t>
            </a:r>
            <a:r>
              <a:rPr dirty="0" sz="2000" spc="-9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60A5FA"/>
                </a:solidFill>
                <a:latin typeface="Arial"/>
                <a:cs typeface="Arial"/>
              </a:rPr>
              <a:t>VPO</a:t>
            </a:r>
            <a:r>
              <a:rPr dirty="0" sz="2000" spc="-9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60A5FA"/>
                </a:solidFill>
                <a:latin typeface="Arial"/>
                <a:cs typeface="Arial"/>
              </a:rPr>
              <a:t>metrics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512300" y="3733924"/>
            <a:ext cx="2512695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10" b="1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dirty="0" sz="17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70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1135"/>
              </a:spcBef>
              <a:buSzPct val="103846"/>
              <a:buFont typeface="Verdana"/>
              <a:buChar char="•"/>
              <a:tabLst>
                <a:tab pos="141605" algn="l"/>
              </a:tabLst>
            </a:pPr>
            <a:r>
              <a:rPr dirty="0" sz="1300" spc="-20">
                <a:solidFill>
                  <a:srgbClr val="E4E7EB"/>
                </a:solidFill>
                <a:latin typeface="Microsoft Sans Serif"/>
                <a:cs typeface="Microsoft Sans Serif"/>
              </a:rPr>
              <a:t>Daily</a:t>
            </a:r>
            <a:r>
              <a:rPr dirty="0" sz="130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huddles</a:t>
            </a:r>
            <a:endParaRPr sz="1300">
              <a:latin typeface="Microsoft Sans Serif"/>
              <a:cs typeface="Microsoft Sans Serif"/>
            </a:endParaRPr>
          </a:p>
          <a:p>
            <a:pPr marL="141605" indent="-128905">
              <a:lnSpc>
                <a:spcPct val="100000"/>
              </a:lnSpc>
              <a:spcBef>
                <a:spcPts val="840"/>
              </a:spcBef>
              <a:buSzPct val="103846"/>
              <a:buFont typeface="Verdana"/>
              <a:buChar char="•"/>
              <a:tabLst>
                <a:tab pos="141605" algn="l"/>
              </a:tabLst>
            </a:pPr>
            <a:r>
              <a:rPr dirty="0" sz="1300" spc="-20">
                <a:solidFill>
                  <a:srgbClr val="E4E7EB"/>
                </a:solidFill>
                <a:latin typeface="Microsoft Sans Serif"/>
                <a:cs typeface="Microsoft Sans Serif"/>
              </a:rPr>
              <a:t>Weekly</a:t>
            </a:r>
            <a:r>
              <a:rPr dirty="0" sz="13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13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reviews</a:t>
            </a:r>
            <a:endParaRPr sz="1300">
              <a:latin typeface="Microsoft Sans Serif"/>
              <a:cs typeface="Microsoft Sans Serif"/>
            </a:endParaRPr>
          </a:p>
          <a:p>
            <a:pPr marL="141605" indent="-128905">
              <a:lnSpc>
                <a:spcPct val="100000"/>
              </a:lnSpc>
              <a:spcBef>
                <a:spcPts val="840"/>
              </a:spcBef>
              <a:buSzPct val="103846"/>
              <a:buFont typeface="Verdana"/>
              <a:buChar char="•"/>
              <a:tabLst>
                <a:tab pos="141605" algn="l"/>
              </a:tabLst>
            </a:pP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Monthly </a:t>
            </a:r>
            <a:r>
              <a:rPr dirty="0" sz="1300" spc="-10">
                <a:solidFill>
                  <a:srgbClr val="E4E7EB"/>
                </a:solidFill>
                <a:latin typeface="Microsoft Sans Serif"/>
                <a:cs typeface="Microsoft Sans Serif"/>
              </a:rPr>
              <a:t>leadership</a:t>
            </a:r>
            <a:r>
              <a:rPr dirty="0" sz="130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E4E7EB"/>
                </a:solidFill>
                <a:latin typeface="Microsoft Sans Serif"/>
                <a:cs typeface="Microsoft Sans Serif"/>
              </a:rPr>
              <a:t>assessments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57200" y="5810250"/>
            <a:ext cx="4171950" cy="3905250"/>
            <a:chOff x="457200" y="5810250"/>
            <a:chExt cx="4171950" cy="3905250"/>
          </a:xfrm>
        </p:grpSpPr>
        <p:sp>
          <p:nvSpPr>
            <p:cNvPr id="19" name="object 19" descr=""/>
            <p:cNvSpPr/>
            <p:nvPr/>
          </p:nvSpPr>
          <p:spPr>
            <a:xfrm>
              <a:off x="476249" y="5810250"/>
              <a:ext cx="4152900" cy="3905250"/>
            </a:xfrm>
            <a:custGeom>
              <a:avLst/>
              <a:gdLst/>
              <a:ahLst/>
              <a:cxnLst/>
              <a:rect l="l" t="t" r="r" b="b"/>
              <a:pathLst>
                <a:path w="4152900" h="3905250">
                  <a:moveTo>
                    <a:pt x="4081703" y="3905249"/>
                  </a:moveTo>
                  <a:lnTo>
                    <a:pt x="53397" y="3905249"/>
                  </a:lnTo>
                  <a:lnTo>
                    <a:pt x="49680" y="3904761"/>
                  </a:lnTo>
                  <a:lnTo>
                    <a:pt x="14085" y="3879393"/>
                  </a:lnTo>
                  <a:lnTo>
                    <a:pt x="366" y="3839008"/>
                  </a:lnTo>
                  <a:lnTo>
                    <a:pt x="0" y="3834053"/>
                  </a:lnTo>
                  <a:lnTo>
                    <a:pt x="0" y="382905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081703" y="0"/>
                  </a:lnTo>
                  <a:lnTo>
                    <a:pt x="4123194" y="15621"/>
                  </a:lnTo>
                  <a:lnTo>
                    <a:pt x="4149013" y="51661"/>
                  </a:lnTo>
                  <a:lnTo>
                    <a:pt x="4152899" y="71196"/>
                  </a:lnTo>
                  <a:lnTo>
                    <a:pt x="4152899" y="3834053"/>
                  </a:lnTo>
                  <a:lnTo>
                    <a:pt x="4137278" y="3875543"/>
                  </a:lnTo>
                  <a:lnTo>
                    <a:pt x="4101237" y="3901362"/>
                  </a:lnTo>
                  <a:lnTo>
                    <a:pt x="4086658" y="3904761"/>
                  </a:lnTo>
                  <a:lnTo>
                    <a:pt x="4081703" y="39052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00" y="5810527"/>
              <a:ext cx="70485" cy="3905250"/>
            </a:xfrm>
            <a:custGeom>
              <a:avLst/>
              <a:gdLst/>
              <a:ahLst/>
              <a:cxnLst/>
              <a:rect l="l" t="t" r="r" b="b"/>
              <a:pathLst>
                <a:path w="70484" h="3905250">
                  <a:moveTo>
                    <a:pt x="70450" y="3904694"/>
                  </a:moveTo>
                  <a:lnTo>
                    <a:pt x="33857" y="3892141"/>
                  </a:lnTo>
                  <a:lnTo>
                    <a:pt x="5800" y="3857931"/>
                  </a:lnTo>
                  <a:lnTo>
                    <a:pt x="0" y="3828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828772"/>
                  </a:lnTo>
                  <a:lnTo>
                    <a:pt x="44515" y="3871113"/>
                  </a:lnTo>
                  <a:lnTo>
                    <a:pt x="66287" y="3903038"/>
                  </a:lnTo>
                  <a:lnTo>
                    <a:pt x="70450" y="3904694"/>
                  </a:lnTo>
                  <a:close/>
                </a:path>
              </a:pathLst>
            </a:custGeom>
            <a:solidFill>
              <a:srgbClr val="FACC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3900" y="64579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3900" y="64579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2" y="697"/>
                  </a:lnTo>
                  <a:lnTo>
                    <a:pt x="3653176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5" y="10249"/>
                  </a:lnTo>
                  <a:lnTo>
                    <a:pt x="10319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6" y="740160"/>
                  </a:lnTo>
                  <a:lnTo>
                    <a:pt x="3646152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4" y="732699"/>
                  </a:lnTo>
                  <a:lnTo>
                    <a:pt x="3652985" y="729798"/>
                  </a:lnTo>
                  <a:lnTo>
                    <a:pt x="3656075" y="727733"/>
                  </a:lnTo>
                  <a:lnTo>
                    <a:pt x="3661434" y="722375"/>
                  </a:lnTo>
                  <a:lnTo>
                    <a:pt x="3663499" y="719284"/>
                  </a:lnTo>
                  <a:lnTo>
                    <a:pt x="3666330" y="712451"/>
                  </a:lnTo>
                  <a:lnTo>
                    <a:pt x="3666399" y="712283"/>
                  </a:lnTo>
                  <a:lnTo>
                    <a:pt x="3667125" y="708639"/>
                  </a:lnTo>
                  <a:lnTo>
                    <a:pt x="3667125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8" y="712283"/>
                  </a:lnTo>
                  <a:lnTo>
                    <a:pt x="3675952" y="712451"/>
                  </a:lnTo>
                  <a:lnTo>
                    <a:pt x="3673917" y="719284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3900" y="731519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3900" y="731520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6277" y="17027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2" y="697"/>
                  </a:lnTo>
                  <a:lnTo>
                    <a:pt x="3653176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5" y="10249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6" y="740160"/>
                  </a:lnTo>
                  <a:lnTo>
                    <a:pt x="3646152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4" y="732699"/>
                  </a:lnTo>
                  <a:lnTo>
                    <a:pt x="3652985" y="729798"/>
                  </a:lnTo>
                  <a:lnTo>
                    <a:pt x="3667125" y="708639"/>
                  </a:lnTo>
                  <a:lnTo>
                    <a:pt x="3667125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23900" y="81724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59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3900" y="81724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2733" y="23663"/>
                  </a:lnTo>
                  <a:lnTo>
                    <a:pt x="2789" y="23473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2" y="697"/>
                  </a:lnTo>
                  <a:lnTo>
                    <a:pt x="3653176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5" y="10249"/>
                  </a:lnTo>
                  <a:lnTo>
                    <a:pt x="23663" y="13150"/>
                  </a:lnTo>
                  <a:lnTo>
                    <a:pt x="20573" y="15215"/>
                  </a:lnTo>
                  <a:lnTo>
                    <a:pt x="15214" y="20573"/>
                  </a:lnTo>
                  <a:lnTo>
                    <a:pt x="13276" y="23473"/>
                  </a:lnTo>
                  <a:lnTo>
                    <a:pt x="13150" y="23663"/>
                  </a:lnTo>
                  <a:lnTo>
                    <a:pt x="10319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10249" y="712283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6" y="740160"/>
                  </a:lnTo>
                  <a:lnTo>
                    <a:pt x="3646152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4" y="732699"/>
                  </a:lnTo>
                  <a:lnTo>
                    <a:pt x="3652985" y="729797"/>
                  </a:lnTo>
                  <a:lnTo>
                    <a:pt x="3667125" y="708639"/>
                  </a:lnTo>
                  <a:lnTo>
                    <a:pt x="3667125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7" y="712283"/>
                  </a:lnTo>
                  <a:lnTo>
                    <a:pt x="3675952" y="712451"/>
                  </a:lnTo>
                  <a:lnTo>
                    <a:pt x="3673917" y="719284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3899" y="9067800"/>
              <a:ext cx="3676650" cy="342900"/>
            </a:xfrm>
            <a:custGeom>
              <a:avLst/>
              <a:gdLst/>
              <a:ahLst/>
              <a:cxnLst/>
              <a:rect l="l" t="t" r="r" b="b"/>
              <a:pathLst>
                <a:path w="3676650" h="342900">
                  <a:moveTo>
                    <a:pt x="36436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1"/>
                  </a:lnTo>
                  <a:lnTo>
                    <a:pt x="0" y="304800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43602" y="0"/>
                  </a:lnTo>
                  <a:lnTo>
                    <a:pt x="3675683" y="28186"/>
                  </a:lnTo>
                  <a:lnTo>
                    <a:pt x="3676649" y="33046"/>
                  </a:lnTo>
                  <a:lnTo>
                    <a:pt x="3676649" y="309851"/>
                  </a:lnTo>
                  <a:lnTo>
                    <a:pt x="3648462" y="341932"/>
                  </a:lnTo>
                  <a:lnTo>
                    <a:pt x="3643602" y="342899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237" y="6049957"/>
              <a:ext cx="200025" cy="24476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92200" y="6017024"/>
            <a:ext cx="137160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0" b="1">
                <a:solidFill>
                  <a:srgbClr val="FACC15"/>
                </a:solidFill>
                <a:latin typeface="Arial"/>
                <a:cs typeface="Arial"/>
              </a:rPr>
              <a:t>SAFETY</a:t>
            </a:r>
            <a:r>
              <a:rPr dirty="0" sz="1650" spc="-7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650" spc="-95" b="1">
                <a:solidFill>
                  <a:srgbClr val="FACC15"/>
                </a:solidFill>
                <a:latin typeface="Arial"/>
                <a:cs typeface="Arial"/>
              </a:rPr>
              <a:t>FIRST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96925" y="6510971"/>
            <a:ext cx="1401445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70" b="1">
                <a:solidFill>
                  <a:srgbClr val="FFFFFF"/>
                </a:solidFill>
                <a:latin typeface="Arial"/>
                <a:cs typeface="Arial"/>
              </a:rPr>
              <a:t>Incident</a:t>
            </a:r>
            <a:r>
              <a:rPr dirty="0" sz="13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Rate </a:t>
            </a:r>
            <a:r>
              <a:rPr dirty="0" sz="1150" spc="-25">
                <a:solidFill>
                  <a:srgbClr val="FACC15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30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ACC15"/>
                </a:solidFill>
                <a:latin typeface="Microsoft Sans Serif"/>
                <a:cs typeface="Microsoft Sans Serif"/>
              </a:rPr>
              <a:t>Zero</a:t>
            </a:r>
            <a:r>
              <a:rPr dirty="0" sz="1150" spc="-30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ACC15"/>
                </a:solidFill>
                <a:latin typeface="Microsoft Sans Serif"/>
                <a:cs typeface="Microsoft Sans Serif"/>
              </a:rPr>
              <a:t>incidents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Daily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96925" y="7368221"/>
            <a:ext cx="1684655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Participation </a:t>
            </a:r>
            <a:r>
              <a:rPr dirty="0" sz="1150" spc="-25">
                <a:solidFill>
                  <a:srgbClr val="FACC15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15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0">
                <a:solidFill>
                  <a:srgbClr val="FACC15"/>
                </a:solidFill>
                <a:latin typeface="Microsoft Sans Serif"/>
                <a:cs typeface="Microsoft Sans Serif"/>
              </a:rPr>
              <a:t>100%</a:t>
            </a:r>
            <a:r>
              <a:rPr dirty="0" sz="1150" spc="-15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ACC15"/>
                </a:solidFill>
                <a:latin typeface="Microsoft Sans Serif"/>
                <a:cs typeface="Microsoft Sans Serif"/>
              </a:rPr>
              <a:t>engagement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Weekly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96925" y="8225471"/>
            <a:ext cx="1380490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Near</a:t>
            </a:r>
            <a:r>
              <a:rPr dirty="0" sz="13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FFFFFF"/>
                </a:solidFill>
                <a:latin typeface="Arial"/>
                <a:cs typeface="Arial"/>
              </a:rPr>
              <a:t>Miss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95" b="1">
                <a:solidFill>
                  <a:srgbClr val="FFFFFF"/>
                </a:solidFill>
                <a:latin typeface="Arial"/>
                <a:cs typeface="Arial"/>
              </a:rPr>
              <a:t>Reports </a:t>
            </a:r>
            <a:r>
              <a:rPr dirty="0" sz="1150" spc="-25">
                <a:solidFill>
                  <a:srgbClr val="FACC15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30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ACC15"/>
                </a:solidFill>
                <a:latin typeface="Microsoft Sans Serif"/>
                <a:cs typeface="Microsoft Sans Serif"/>
              </a:rPr>
              <a:t>&gt;5</a:t>
            </a:r>
            <a:r>
              <a:rPr dirty="0" sz="1150" spc="-30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ACC15"/>
                </a:solidFill>
                <a:latin typeface="Microsoft Sans Serif"/>
                <a:cs typeface="Microsoft Sans Serif"/>
              </a:rPr>
              <a:t>per</a:t>
            </a:r>
            <a:r>
              <a:rPr dirty="0" sz="1150" spc="-25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FACC15"/>
                </a:solidFill>
                <a:latin typeface="Microsoft Sans Serif"/>
                <a:cs typeface="Microsoft Sans Serif"/>
              </a:rPr>
              <a:t>month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Monthly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31354" y="9119989"/>
            <a:ext cx="266192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5" b="1">
                <a:solidFill>
                  <a:srgbClr val="FACC15"/>
                </a:solidFill>
                <a:latin typeface="Arial"/>
                <a:cs typeface="Arial"/>
              </a:rPr>
              <a:t>Leading</a:t>
            </a:r>
            <a:r>
              <a:rPr dirty="0" sz="1200" spc="-55" b="1">
                <a:solidFill>
                  <a:srgbClr val="FACC15"/>
                </a:solidFill>
                <a:latin typeface="Arial"/>
                <a:cs typeface="Arial"/>
              </a:rPr>
              <a:t>:</a:t>
            </a:r>
            <a:r>
              <a:rPr dirty="0" sz="1200" spc="-2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FACC15"/>
                </a:solidFill>
                <a:latin typeface="Arial"/>
                <a:cs typeface="Arial"/>
              </a:rPr>
              <a:t>Safety</a:t>
            </a:r>
            <a:r>
              <a:rPr dirty="0" sz="1150" spc="-1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150" spc="-45" b="1">
                <a:solidFill>
                  <a:srgbClr val="FACC15"/>
                </a:solidFill>
                <a:latin typeface="Arial"/>
                <a:cs typeface="Arial"/>
              </a:rPr>
              <a:t>observations</a:t>
            </a:r>
            <a:r>
              <a:rPr dirty="0" sz="1150" spc="-1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FACC15"/>
                </a:solidFill>
                <a:latin typeface="Arial"/>
                <a:cs typeface="Arial"/>
              </a:rPr>
              <a:t>completed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857750" y="5810250"/>
            <a:ext cx="4171950" cy="3905250"/>
            <a:chOff x="4857750" y="5810250"/>
            <a:chExt cx="4171950" cy="3905250"/>
          </a:xfrm>
        </p:grpSpPr>
        <p:sp>
          <p:nvSpPr>
            <p:cNvPr id="35" name="object 35" descr=""/>
            <p:cNvSpPr/>
            <p:nvPr/>
          </p:nvSpPr>
          <p:spPr>
            <a:xfrm>
              <a:off x="4876799" y="5810250"/>
              <a:ext cx="4152900" cy="3905250"/>
            </a:xfrm>
            <a:custGeom>
              <a:avLst/>
              <a:gdLst/>
              <a:ahLst/>
              <a:cxnLst/>
              <a:rect l="l" t="t" r="r" b="b"/>
              <a:pathLst>
                <a:path w="4152900" h="3905250">
                  <a:moveTo>
                    <a:pt x="4081702" y="3905249"/>
                  </a:moveTo>
                  <a:lnTo>
                    <a:pt x="53397" y="3905249"/>
                  </a:lnTo>
                  <a:lnTo>
                    <a:pt x="49680" y="3904761"/>
                  </a:lnTo>
                  <a:lnTo>
                    <a:pt x="14085" y="3879393"/>
                  </a:lnTo>
                  <a:lnTo>
                    <a:pt x="365" y="3839008"/>
                  </a:lnTo>
                  <a:lnTo>
                    <a:pt x="0" y="3834053"/>
                  </a:lnTo>
                  <a:lnTo>
                    <a:pt x="0" y="382905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4081702" y="0"/>
                  </a:lnTo>
                  <a:lnTo>
                    <a:pt x="4123193" y="15621"/>
                  </a:lnTo>
                  <a:lnTo>
                    <a:pt x="4149012" y="51661"/>
                  </a:lnTo>
                  <a:lnTo>
                    <a:pt x="4152899" y="71196"/>
                  </a:lnTo>
                  <a:lnTo>
                    <a:pt x="4152899" y="3834053"/>
                  </a:lnTo>
                  <a:lnTo>
                    <a:pt x="4137276" y="3875543"/>
                  </a:lnTo>
                  <a:lnTo>
                    <a:pt x="4101237" y="3901362"/>
                  </a:lnTo>
                  <a:lnTo>
                    <a:pt x="4086657" y="3904761"/>
                  </a:lnTo>
                  <a:lnTo>
                    <a:pt x="4081702" y="39052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57750" y="5810527"/>
              <a:ext cx="70485" cy="3905250"/>
            </a:xfrm>
            <a:custGeom>
              <a:avLst/>
              <a:gdLst/>
              <a:ahLst/>
              <a:cxnLst/>
              <a:rect l="l" t="t" r="r" b="b"/>
              <a:pathLst>
                <a:path w="70485" h="3905250">
                  <a:moveTo>
                    <a:pt x="70450" y="3904694"/>
                  </a:moveTo>
                  <a:lnTo>
                    <a:pt x="33857" y="3892141"/>
                  </a:lnTo>
                  <a:lnTo>
                    <a:pt x="5800" y="3857931"/>
                  </a:lnTo>
                  <a:lnTo>
                    <a:pt x="0" y="3828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828772"/>
                  </a:lnTo>
                  <a:lnTo>
                    <a:pt x="44515" y="3871113"/>
                  </a:lnTo>
                  <a:lnTo>
                    <a:pt x="66287" y="3903038"/>
                  </a:lnTo>
                  <a:lnTo>
                    <a:pt x="70450" y="3904694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24450" y="64579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124450" y="64579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10318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3" y="732699"/>
                  </a:lnTo>
                  <a:lnTo>
                    <a:pt x="3652985" y="729798"/>
                  </a:lnTo>
                  <a:lnTo>
                    <a:pt x="3656076" y="727733"/>
                  </a:lnTo>
                  <a:lnTo>
                    <a:pt x="3661434" y="722375"/>
                  </a:lnTo>
                  <a:lnTo>
                    <a:pt x="3663498" y="719284"/>
                  </a:lnTo>
                  <a:lnTo>
                    <a:pt x="3666329" y="712451"/>
                  </a:lnTo>
                  <a:lnTo>
                    <a:pt x="3666399" y="712283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124450" y="731519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124450" y="731520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10318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3" y="732699"/>
                  </a:lnTo>
                  <a:lnTo>
                    <a:pt x="3652985" y="729798"/>
                  </a:lnTo>
                  <a:lnTo>
                    <a:pt x="3656076" y="727733"/>
                  </a:lnTo>
                  <a:lnTo>
                    <a:pt x="3661434" y="722375"/>
                  </a:lnTo>
                  <a:lnTo>
                    <a:pt x="3663498" y="719285"/>
                  </a:lnTo>
                  <a:lnTo>
                    <a:pt x="3666329" y="712451"/>
                  </a:lnTo>
                  <a:lnTo>
                    <a:pt x="3666399" y="712284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24450" y="81724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59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124450" y="81724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10318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9" y="733424"/>
                  </a:lnTo>
                  <a:lnTo>
                    <a:pt x="3645983" y="732699"/>
                  </a:lnTo>
                  <a:lnTo>
                    <a:pt x="3652985" y="729797"/>
                  </a:lnTo>
                  <a:lnTo>
                    <a:pt x="3656076" y="727733"/>
                  </a:lnTo>
                  <a:lnTo>
                    <a:pt x="3661434" y="722375"/>
                  </a:lnTo>
                  <a:lnTo>
                    <a:pt x="3663498" y="719284"/>
                  </a:lnTo>
                  <a:lnTo>
                    <a:pt x="3666329" y="712451"/>
                  </a:lnTo>
                  <a:lnTo>
                    <a:pt x="3666399" y="712283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9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124449" y="9067800"/>
              <a:ext cx="3676650" cy="342900"/>
            </a:xfrm>
            <a:custGeom>
              <a:avLst/>
              <a:gdLst/>
              <a:ahLst/>
              <a:cxnLst/>
              <a:rect l="l" t="t" r="r" b="b"/>
              <a:pathLst>
                <a:path w="3676650" h="342900">
                  <a:moveTo>
                    <a:pt x="3643601" y="342899"/>
                  </a:moveTo>
                  <a:lnTo>
                    <a:pt x="33047" y="342899"/>
                  </a:lnTo>
                  <a:lnTo>
                    <a:pt x="28186" y="341932"/>
                  </a:lnTo>
                  <a:lnTo>
                    <a:pt x="966" y="314711"/>
                  </a:lnTo>
                  <a:lnTo>
                    <a:pt x="0" y="309851"/>
                  </a:lnTo>
                  <a:lnTo>
                    <a:pt x="0" y="304800"/>
                  </a:lnTo>
                  <a:lnTo>
                    <a:pt x="0" y="33046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3643601" y="0"/>
                  </a:lnTo>
                  <a:lnTo>
                    <a:pt x="3675682" y="28186"/>
                  </a:lnTo>
                  <a:lnTo>
                    <a:pt x="3676649" y="33046"/>
                  </a:lnTo>
                  <a:lnTo>
                    <a:pt x="3676649" y="309851"/>
                  </a:lnTo>
                  <a:lnTo>
                    <a:pt x="3648461" y="341932"/>
                  </a:lnTo>
                  <a:lnTo>
                    <a:pt x="3643601" y="34289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5526" y="6049847"/>
              <a:ext cx="244608" cy="244631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5492750" y="6017024"/>
            <a:ext cx="174434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85" b="1">
                <a:solidFill>
                  <a:srgbClr val="4ADE80"/>
                </a:solidFill>
                <a:latin typeface="Arial"/>
                <a:cs typeface="Arial"/>
              </a:rPr>
              <a:t>QUALITY</a:t>
            </a:r>
            <a:r>
              <a:rPr dirty="0" sz="1650" spc="-6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110" b="1">
                <a:solidFill>
                  <a:srgbClr val="4ADE80"/>
                </a:solidFill>
                <a:latin typeface="Arial"/>
                <a:cs typeface="Arial"/>
              </a:rPr>
              <a:t>ALWAYS</a:t>
            </a:r>
            <a:endParaRPr sz="165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197475" y="6508528"/>
            <a:ext cx="1306830" cy="60706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75" b="1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13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0" b="1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r>
              <a:rPr dirty="0" sz="13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4ADE80"/>
                </a:solidFill>
                <a:latin typeface="Microsoft Sans Serif"/>
                <a:cs typeface="Microsoft Sans Serif"/>
              </a:rPr>
              <a:t>Target: </a:t>
            </a:r>
            <a:r>
              <a:rPr dirty="0" sz="1150" spc="-20">
                <a:solidFill>
                  <a:srgbClr val="4ADE80"/>
                </a:solidFill>
                <a:latin typeface="Microsoft Sans Serif"/>
                <a:cs typeface="Microsoft Sans Serif"/>
              </a:rPr>
              <a:t>&gt;98%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Daily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197475" y="7365778"/>
            <a:ext cx="1620520" cy="6070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170"/>
              </a:spcBef>
            </a:pPr>
            <a:r>
              <a:rPr dirty="0" sz="1350" spc="-85" b="1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90" b="1">
                <a:solidFill>
                  <a:srgbClr val="FFFFFF"/>
                </a:solidFill>
                <a:latin typeface="Arial"/>
                <a:cs typeface="Arial"/>
              </a:rPr>
              <a:t>Complaints </a:t>
            </a:r>
            <a:r>
              <a:rPr dirty="0" sz="1150" spc="-25">
                <a:solidFill>
                  <a:srgbClr val="4ADE80"/>
                </a:solidFill>
                <a:latin typeface="Microsoft Sans Serif"/>
                <a:cs typeface="Microsoft Sans Serif"/>
              </a:rPr>
              <a:t>Target: </a:t>
            </a:r>
            <a:r>
              <a:rPr dirty="0" sz="1150">
                <a:solidFill>
                  <a:srgbClr val="4ADE80"/>
                </a:solidFill>
                <a:latin typeface="Microsoft Sans Serif"/>
                <a:cs typeface="Microsoft Sans Serif"/>
              </a:rPr>
              <a:t>&lt;2</a:t>
            </a:r>
            <a:r>
              <a:rPr dirty="0" sz="1150" spc="-20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DE80"/>
                </a:solidFill>
                <a:latin typeface="Microsoft Sans Serif"/>
                <a:cs typeface="Microsoft Sans Serif"/>
              </a:rPr>
              <a:t>per</a:t>
            </a:r>
            <a:r>
              <a:rPr dirty="0" sz="1150" spc="-25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4ADE80"/>
                </a:solidFill>
                <a:latin typeface="Microsoft Sans Serif"/>
                <a:cs typeface="Microsoft Sans Serif"/>
              </a:rPr>
              <a:t>month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Monthly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197475" y="8223028"/>
            <a:ext cx="1274445" cy="6070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170"/>
              </a:spcBef>
            </a:pPr>
            <a:r>
              <a:rPr dirty="0" sz="1350" spc="-75" b="1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3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Audits </a:t>
            </a:r>
            <a:r>
              <a:rPr dirty="0" sz="1150" spc="-25">
                <a:solidFill>
                  <a:srgbClr val="4ADE80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20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4ADE80"/>
                </a:solidFill>
                <a:latin typeface="Microsoft Sans Serif"/>
                <a:cs typeface="Microsoft Sans Serif"/>
              </a:rPr>
              <a:t>&gt;95%</a:t>
            </a:r>
            <a:r>
              <a:rPr dirty="0" sz="1150" spc="-20">
                <a:solidFill>
                  <a:srgbClr val="4ADE80"/>
                </a:solidFill>
                <a:latin typeface="Microsoft Sans Serif"/>
                <a:cs typeface="Microsoft Sans Serif"/>
              </a:rPr>
              <a:t> score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Quarterly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803651" y="9119989"/>
            <a:ext cx="231838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5" b="1">
                <a:solidFill>
                  <a:srgbClr val="4ADE80"/>
                </a:solidFill>
                <a:latin typeface="Arial"/>
                <a:cs typeface="Arial"/>
              </a:rPr>
              <a:t>Leading</a:t>
            </a:r>
            <a:r>
              <a:rPr dirty="0" sz="1200" spc="-55" b="1">
                <a:solidFill>
                  <a:srgbClr val="4ADE80"/>
                </a:solidFill>
                <a:latin typeface="Arial"/>
                <a:cs typeface="Arial"/>
              </a:rPr>
              <a:t>:</a:t>
            </a:r>
            <a:r>
              <a:rPr dirty="0" sz="1200" spc="-3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4ADE80"/>
                </a:solidFill>
                <a:latin typeface="Arial"/>
                <a:cs typeface="Arial"/>
              </a:rPr>
              <a:t>Quality</a:t>
            </a:r>
            <a:r>
              <a:rPr dirty="0" sz="1150" spc="-2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150" spc="-40" b="1">
                <a:solidFill>
                  <a:srgbClr val="4ADE80"/>
                </a:solidFill>
                <a:latin typeface="Arial"/>
                <a:cs typeface="Arial"/>
              </a:rPr>
              <a:t>checks</a:t>
            </a:r>
            <a:r>
              <a:rPr dirty="0" sz="1150" spc="-2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150" spc="-30" b="1">
                <a:solidFill>
                  <a:srgbClr val="4ADE80"/>
                </a:solidFill>
                <a:latin typeface="Arial"/>
                <a:cs typeface="Arial"/>
              </a:rPr>
              <a:t>completed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258300" y="5810250"/>
            <a:ext cx="4171950" cy="3905250"/>
            <a:chOff x="9258300" y="5810250"/>
            <a:chExt cx="4171950" cy="3905250"/>
          </a:xfrm>
        </p:grpSpPr>
        <p:sp>
          <p:nvSpPr>
            <p:cNvPr id="51" name="object 51" descr=""/>
            <p:cNvSpPr/>
            <p:nvPr/>
          </p:nvSpPr>
          <p:spPr>
            <a:xfrm>
              <a:off x="9277349" y="5810250"/>
              <a:ext cx="4152900" cy="3905250"/>
            </a:xfrm>
            <a:custGeom>
              <a:avLst/>
              <a:gdLst/>
              <a:ahLst/>
              <a:cxnLst/>
              <a:rect l="l" t="t" r="r" b="b"/>
              <a:pathLst>
                <a:path w="4152900" h="3905250">
                  <a:moveTo>
                    <a:pt x="4081703" y="3905249"/>
                  </a:moveTo>
                  <a:lnTo>
                    <a:pt x="53397" y="3905249"/>
                  </a:lnTo>
                  <a:lnTo>
                    <a:pt x="49680" y="3904761"/>
                  </a:lnTo>
                  <a:lnTo>
                    <a:pt x="14084" y="3879393"/>
                  </a:lnTo>
                  <a:lnTo>
                    <a:pt x="365" y="3839008"/>
                  </a:lnTo>
                  <a:lnTo>
                    <a:pt x="0" y="3834053"/>
                  </a:lnTo>
                  <a:lnTo>
                    <a:pt x="0" y="3829050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4081703" y="0"/>
                  </a:lnTo>
                  <a:lnTo>
                    <a:pt x="4123192" y="15621"/>
                  </a:lnTo>
                  <a:lnTo>
                    <a:pt x="4149012" y="51661"/>
                  </a:lnTo>
                  <a:lnTo>
                    <a:pt x="4152900" y="71196"/>
                  </a:lnTo>
                  <a:lnTo>
                    <a:pt x="4152900" y="3834053"/>
                  </a:lnTo>
                  <a:lnTo>
                    <a:pt x="4137275" y="3875543"/>
                  </a:lnTo>
                  <a:lnTo>
                    <a:pt x="4101235" y="3901362"/>
                  </a:lnTo>
                  <a:lnTo>
                    <a:pt x="4086657" y="3904761"/>
                  </a:lnTo>
                  <a:lnTo>
                    <a:pt x="4081703" y="39052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258300" y="5810527"/>
              <a:ext cx="70485" cy="3905250"/>
            </a:xfrm>
            <a:custGeom>
              <a:avLst/>
              <a:gdLst/>
              <a:ahLst/>
              <a:cxnLst/>
              <a:rect l="l" t="t" r="r" b="b"/>
              <a:pathLst>
                <a:path w="70484" h="3905250">
                  <a:moveTo>
                    <a:pt x="70450" y="3904694"/>
                  </a:moveTo>
                  <a:lnTo>
                    <a:pt x="33857" y="3892141"/>
                  </a:lnTo>
                  <a:lnTo>
                    <a:pt x="5800" y="3857931"/>
                  </a:lnTo>
                  <a:lnTo>
                    <a:pt x="0" y="3828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828772"/>
                  </a:lnTo>
                  <a:lnTo>
                    <a:pt x="44515" y="3871113"/>
                  </a:lnTo>
                  <a:lnTo>
                    <a:pt x="66287" y="3903038"/>
                  </a:lnTo>
                  <a:lnTo>
                    <a:pt x="70450" y="3904694"/>
                  </a:lnTo>
                  <a:close/>
                </a:path>
              </a:pathLst>
            </a:custGeom>
            <a:solidFill>
              <a:srgbClr val="FA9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525000" y="64579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525000" y="64579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23662" y="13150"/>
                  </a:lnTo>
                  <a:lnTo>
                    <a:pt x="20573" y="15214"/>
                  </a:lnTo>
                  <a:lnTo>
                    <a:pt x="15215" y="20573"/>
                  </a:lnTo>
                  <a:lnTo>
                    <a:pt x="13276" y="23473"/>
                  </a:lnTo>
                  <a:lnTo>
                    <a:pt x="13150" y="23662"/>
                  </a:lnTo>
                  <a:lnTo>
                    <a:pt x="10318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8" y="733424"/>
                  </a:lnTo>
                  <a:lnTo>
                    <a:pt x="3645982" y="732699"/>
                  </a:lnTo>
                  <a:lnTo>
                    <a:pt x="3652984" y="729798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8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525000" y="731519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525000" y="731520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6277" y="17027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8" y="733424"/>
                  </a:lnTo>
                  <a:lnTo>
                    <a:pt x="3645982" y="732699"/>
                  </a:lnTo>
                  <a:lnTo>
                    <a:pt x="3652984" y="729798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8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7" y="712284"/>
                  </a:lnTo>
                  <a:lnTo>
                    <a:pt x="3675952" y="712451"/>
                  </a:lnTo>
                  <a:lnTo>
                    <a:pt x="3673916" y="719285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525000" y="81724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59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525000" y="81724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682" y="30664"/>
                  </a:lnTo>
                  <a:lnTo>
                    <a:pt x="697" y="30498"/>
                  </a:lnTo>
                  <a:lnTo>
                    <a:pt x="30498" y="697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10" y="9525"/>
                  </a:lnTo>
                  <a:lnTo>
                    <a:pt x="30664" y="10249"/>
                  </a:lnTo>
                  <a:lnTo>
                    <a:pt x="23662" y="13150"/>
                  </a:lnTo>
                  <a:lnTo>
                    <a:pt x="20573" y="15215"/>
                  </a:lnTo>
                  <a:lnTo>
                    <a:pt x="15215" y="20573"/>
                  </a:lnTo>
                  <a:lnTo>
                    <a:pt x="13276" y="23473"/>
                  </a:lnTo>
                  <a:lnTo>
                    <a:pt x="13150" y="23663"/>
                  </a:lnTo>
                  <a:lnTo>
                    <a:pt x="10318" y="30498"/>
                  </a:lnTo>
                  <a:lnTo>
                    <a:pt x="10249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10249" y="712283"/>
                  </a:lnTo>
                  <a:lnTo>
                    <a:pt x="34310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8" y="733424"/>
                  </a:lnTo>
                  <a:lnTo>
                    <a:pt x="3645982" y="732699"/>
                  </a:lnTo>
                  <a:lnTo>
                    <a:pt x="3652984" y="729797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8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7" y="712283"/>
                  </a:lnTo>
                  <a:lnTo>
                    <a:pt x="3675952" y="712451"/>
                  </a:lnTo>
                  <a:lnTo>
                    <a:pt x="3673917" y="719284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524998" y="9067800"/>
              <a:ext cx="3676650" cy="342900"/>
            </a:xfrm>
            <a:custGeom>
              <a:avLst/>
              <a:gdLst/>
              <a:ahLst/>
              <a:cxnLst/>
              <a:rect l="l" t="t" r="r" b="b"/>
              <a:pathLst>
                <a:path w="3676650" h="342900">
                  <a:moveTo>
                    <a:pt x="3643603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5" y="314711"/>
                  </a:lnTo>
                  <a:lnTo>
                    <a:pt x="0" y="309851"/>
                  </a:lnTo>
                  <a:lnTo>
                    <a:pt x="0" y="304800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43603" y="0"/>
                  </a:lnTo>
                  <a:lnTo>
                    <a:pt x="3675682" y="28186"/>
                  </a:lnTo>
                  <a:lnTo>
                    <a:pt x="3676650" y="33046"/>
                  </a:lnTo>
                  <a:lnTo>
                    <a:pt x="3676650" y="309851"/>
                  </a:lnTo>
                  <a:lnTo>
                    <a:pt x="3648461" y="341932"/>
                  </a:lnTo>
                  <a:lnTo>
                    <a:pt x="3643603" y="342899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547224" y="6116637"/>
              <a:ext cx="222250" cy="111125"/>
            </a:xfrm>
            <a:custGeom>
              <a:avLst/>
              <a:gdLst/>
              <a:ahLst/>
              <a:cxnLst/>
              <a:rect l="l" t="t" r="r" b="b"/>
              <a:pathLst>
                <a:path w="222250" h="111125">
                  <a:moveTo>
                    <a:pt x="222250" y="0"/>
                  </a:moveTo>
                  <a:lnTo>
                    <a:pt x="127793" y="94456"/>
                  </a:lnTo>
                  <a:lnTo>
                    <a:pt x="72231" y="38893"/>
                  </a:lnTo>
                  <a:lnTo>
                    <a:pt x="0" y="111125"/>
                  </a:lnTo>
                </a:path>
                <a:path w="222250" h="111125">
                  <a:moveTo>
                    <a:pt x="155575" y="0"/>
                  </a:moveTo>
                  <a:lnTo>
                    <a:pt x="222250" y="0"/>
                  </a:lnTo>
                  <a:lnTo>
                    <a:pt x="222250" y="66675"/>
                  </a:lnTo>
                </a:path>
              </a:pathLst>
            </a:custGeom>
            <a:ln w="22225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9893300" y="6017024"/>
            <a:ext cx="84772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95" b="1">
                <a:solidFill>
                  <a:srgbClr val="FA913C"/>
                </a:solidFill>
                <a:latin typeface="Arial"/>
                <a:cs typeface="Arial"/>
              </a:rPr>
              <a:t>VOLUME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598025" y="6510971"/>
            <a:ext cx="1726564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90" b="1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r>
              <a:rPr dirty="0" sz="135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dirty="0" sz="1150" spc="-25">
                <a:solidFill>
                  <a:srgbClr val="FA913C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20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A913C"/>
                </a:solidFill>
                <a:latin typeface="Microsoft Sans Serif"/>
                <a:cs typeface="Microsoft Sans Serif"/>
              </a:rPr>
              <a:t>&gt;95%</a:t>
            </a:r>
            <a:r>
              <a:rPr dirty="0" sz="1150" spc="-20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FA913C"/>
                </a:solidFill>
                <a:latin typeface="Microsoft Sans Serif"/>
                <a:cs typeface="Microsoft Sans Serif"/>
              </a:rPr>
              <a:t>achievement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Daily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598025" y="7368221"/>
            <a:ext cx="1323340" cy="6045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175" b="1">
                <a:solidFill>
                  <a:srgbClr val="FFFFFF"/>
                </a:solidFill>
                <a:latin typeface="Arial"/>
                <a:cs typeface="Arial"/>
              </a:rPr>
              <a:t>OEE</a:t>
            </a: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FA913C"/>
                </a:solidFill>
                <a:latin typeface="Microsoft Sans Serif"/>
                <a:cs typeface="Microsoft Sans Serif"/>
              </a:rPr>
              <a:t>Target: </a:t>
            </a:r>
            <a:r>
              <a:rPr dirty="0" sz="1150" spc="-20">
                <a:solidFill>
                  <a:srgbClr val="FA913C"/>
                </a:solidFill>
                <a:latin typeface="Microsoft Sans Serif"/>
                <a:cs typeface="Microsoft Sans Serif"/>
              </a:rPr>
              <a:t>&gt;85%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Weekly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9598025" y="8225471"/>
            <a:ext cx="1330960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90" b="1">
                <a:solidFill>
                  <a:srgbClr val="FFFFFF"/>
                </a:solidFill>
                <a:latin typeface="Arial"/>
                <a:cs typeface="Arial"/>
              </a:rPr>
              <a:t>Changeover</a:t>
            </a:r>
            <a:r>
              <a:rPr dirty="0" sz="135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1150" spc="-25">
                <a:solidFill>
                  <a:srgbClr val="FA913C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5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A913C"/>
                </a:solidFill>
                <a:latin typeface="Microsoft Sans Serif"/>
                <a:cs typeface="Microsoft Sans Serif"/>
              </a:rPr>
              <a:t>&lt;30 </a:t>
            </a:r>
            <a:r>
              <a:rPr dirty="0" sz="1150" spc="-10">
                <a:solidFill>
                  <a:srgbClr val="FA913C"/>
                </a:solidFill>
                <a:latin typeface="Microsoft Sans Serif"/>
                <a:cs typeface="Microsoft Sans Serif"/>
              </a:rPr>
              <a:t>minutes </a:t>
            </a:r>
            <a:r>
              <a:rPr dirty="0" sz="1000" spc="-45">
                <a:solidFill>
                  <a:srgbClr val="D0D5DA"/>
                </a:solidFill>
                <a:latin typeface="Microsoft Sans Serif"/>
                <a:cs typeface="Microsoft Sans Serif"/>
              </a:rPr>
              <a:t>Per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 changeover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332789" y="9119989"/>
            <a:ext cx="206121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5" b="1">
                <a:solidFill>
                  <a:srgbClr val="FA913C"/>
                </a:solidFill>
                <a:latin typeface="Arial"/>
                <a:cs typeface="Arial"/>
              </a:rPr>
              <a:t>Leading</a:t>
            </a:r>
            <a:r>
              <a:rPr dirty="0" sz="1200" spc="-55" b="1">
                <a:solidFill>
                  <a:srgbClr val="FA913C"/>
                </a:solidFill>
                <a:latin typeface="Arial"/>
                <a:cs typeface="Arial"/>
              </a:rPr>
              <a:t>:</a:t>
            </a:r>
            <a:r>
              <a:rPr dirty="0" sz="1200" spc="-20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150" spc="-55" b="1">
                <a:solidFill>
                  <a:srgbClr val="FA913C"/>
                </a:solidFill>
                <a:latin typeface="Arial"/>
                <a:cs typeface="Arial"/>
              </a:rPr>
              <a:t>Equipment</a:t>
            </a:r>
            <a:r>
              <a:rPr dirty="0" sz="1150" spc="-5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150" spc="-30" b="1">
                <a:solidFill>
                  <a:srgbClr val="FA913C"/>
                </a:solidFill>
                <a:latin typeface="Arial"/>
                <a:cs typeface="Arial"/>
              </a:rPr>
              <a:t>availability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3658850" y="5810250"/>
            <a:ext cx="4171950" cy="3905250"/>
            <a:chOff x="13658850" y="5810250"/>
            <a:chExt cx="4171950" cy="3905250"/>
          </a:xfrm>
        </p:grpSpPr>
        <p:sp>
          <p:nvSpPr>
            <p:cNvPr id="67" name="object 67" descr=""/>
            <p:cNvSpPr/>
            <p:nvPr/>
          </p:nvSpPr>
          <p:spPr>
            <a:xfrm>
              <a:off x="13677899" y="5810250"/>
              <a:ext cx="4152900" cy="3905250"/>
            </a:xfrm>
            <a:custGeom>
              <a:avLst/>
              <a:gdLst/>
              <a:ahLst/>
              <a:cxnLst/>
              <a:rect l="l" t="t" r="r" b="b"/>
              <a:pathLst>
                <a:path w="4152900" h="3905250">
                  <a:moveTo>
                    <a:pt x="4081702" y="3905249"/>
                  </a:moveTo>
                  <a:lnTo>
                    <a:pt x="53397" y="3905249"/>
                  </a:lnTo>
                  <a:lnTo>
                    <a:pt x="49679" y="3904761"/>
                  </a:lnTo>
                  <a:lnTo>
                    <a:pt x="14082" y="3879393"/>
                  </a:lnTo>
                  <a:lnTo>
                    <a:pt x="364" y="3839008"/>
                  </a:lnTo>
                  <a:lnTo>
                    <a:pt x="0" y="3834053"/>
                  </a:lnTo>
                  <a:lnTo>
                    <a:pt x="0" y="3829050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7" y="2440"/>
                  </a:lnTo>
                  <a:lnTo>
                    <a:pt x="53397" y="0"/>
                  </a:lnTo>
                  <a:lnTo>
                    <a:pt x="4081702" y="0"/>
                  </a:lnTo>
                  <a:lnTo>
                    <a:pt x="4123192" y="15621"/>
                  </a:lnTo>
                  <a:lnTo>
                    <a:pt x="4149012" y="51661"/>
                  </a:lnTo>
                  <a:lnTo>
                    <a:pt x="4152899" y="71196"/>
                  </a:lnTo>
                  <a:lnTo>
                    <a:pt x="4152899" y="3834053"/>
                  </a:lnTo>
                  <a:lnTo>
                    <a:pt x="4137277" y="3875543"/>
                  </a:lnTo>
                  <a:lnTo>
                    <a:pt x="4101236" y="3901362"/>
                  </a:lnTo>
                  <a:lnTo>
                    <a:pt x="4086656" y="3904761"/>
                  </a:lnTo>
                  <a:lnTo>
                    <a:pt x="4081702" y="3905249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3658850" y="5810527"/>
              <a:ext cx="70485" cy="3905250"/>
            </a:xfrm>
            <a:custGeom>
              <a:avLst/>
              <a:gdLst/>
              <a:ahLst/>
              <a:cxnLst/>
              <a:rect l="l" t="t" r="r" b="b"/>
              <a:pathLst>
                <a:path w="70484" h="3905250">
                  <a:moveTo>
                    <a:pt x="70450" y="3904694"/>
                  </a:moveTo>
                  <a:lnTo>
                    <a:pt x="33857" y="3892141"/>
                  </a:lnTo>
                  <a:lnTo>
                    <a:pt x="5800" y="3857931"/>
                  </a:lnTo>
                  <a:lnTo>
                    <a:pt x="0" y="3828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828772"/>
                  </a:lnTo>
                  <a:lnTo>
                    <a:pt x="44515" y="3871113"/>
                  </a:lnTo>
                  <a:lnTo>
                    <a:pt x="66287" y="3903038"/>
                  </a:lnTo>
                  <a:lnTo>
                    <a:pt x="70450" y="3904694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3925550" y="64579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3925550" y="64579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09" y="9525"/>
                  </a:lnTo>
                  <a:lnTo>
                    <a:pt x="30662" y="10249"/>
                  </a:lnTo>
                  <a:lnTo>
                    <a:pt x="10317" y="30498"/>
                  </a:lnTo>
                  <a:lnTo>
                    <a:pt x="10247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09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7" y="733424"/>
                  </a:lnTo>
                  <a:lnTo>
                    <a:pt x="3645981" y="732699"/>
                  </a:lnTo>
                  <a:lnTo>
                    <a:pt x="3652984" y="729798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7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8" y="712283"/>
                  </a:lnTo>
                  <a:lnTo>
                    <a:pt x="3675952" y="712451"/>
                  </a:lnTo>
                  <a:lnTo>
                    <a:pt x="3673917" y="719284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3925550" y="731519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60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3925550" y="731520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09" y="9525"/>
                  </a:lnTo>
                  <a:lnTo>
                    <a:pt x="30662" y="10249"/>
                  </a:lnTo>
                  <a:lnTo>
                    <a:pt x="10317" y="30498"/>
                  </a:lnTo>
                  <a:lnTo>
                    <a:pt x="10247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34309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7" y="733424"/>
                  </a:lnTo>
                  <a:lnTo>
                    <a:pt x="3645981" y="732699"/>
                  </a:lnTo>
                  <a:lnTo>
                    <a:pt x="3652984" y="729798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7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7" y="712284"/>
                  </a:lnTo>
                  <a:lnTo>
                    <a:pt x="3675952" y="712451"/>
                  </a:lnTo>
                  <a:lnTo>
                    <a:pt x="3673916" y="719285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925550" y="8172449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73860" y="23473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53175" y="740159"/>
                  </a:lnTo>
                  <a:lnTo>
                    <a:pt x="3638550" y="7429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3925550" y="8172450"/>
              <a:ext cx="3676650" cy="742950"/>
            </a:xfrm>
            <a:custGeom>
              <a:avLst/>
              <a:gdLst/>
              <a:ahLst/>
              <a:cxnLst/>
              <a:rect l="l" t="t" r="r" b="b"/>
              <a:pathLst>
                <a:path w="3676650" h="742950">
                  <a:moveTo>
                    <a:pt x="3638550" y="742950"/>
                  </a:moveTo>
                  <a:lnTo>
                    <a:pt x="38100" y="742950"/>
                  </a:lnTo>
                  <a:lnTo>
                    <a:pt x="30498" y="742252"/>
                  </a:lnTo>
                  <a:lnTo>
                    <a:pt x="697" y="712451"/>
                  </a:lnTo>
                  <a:lnTo>
                    <a:pt x="0" y="704850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3638550" y="0"/>
                  </a:lnTo>
                  <a:lnTo>
                    <a:pt x="3646151" y="697"/>
                  </a:lnTo>
                  <a:lnTo>
                    <a:pt x="3653175" y="2789"/>
                  </a:lnTo>
                  <a:lnTo>
                    <a:pt x="3659622" y="6277"/>
                  </a:lnTo>
                  <a:lnTo>
                    <a:pt x="3663526" y="9525"/>
                  </a:lnTo>
                  <a:lnTo>
                    <a:pt x="34309" y="9525"/>
                  </a:lnTo>
                  <a:lnTo>
                    <a:pt x="30662" y="10249"/>
                  </a:lnTo>
                  <a:lnTo>
                    <a:pt x="23661" y="13150"/>
                  </a:lnTo>
                  <a:lnTo>
                    <a:pt x="20571" y="15215"/>
                  </a:lnTo>
                  <a:lnTo>
                    <a:pt x="15213" y="20573"/>
                  </a:lnTo>
                  <a:lnTo>
                    <a:pt x="13274" y="23473"/>
                  </a:lnTo>
                  <a:lnTo>
                    <a:pt x="13148" y="23663"/>
                  </a:lnTo>
                  <a:lnTo>
                    <a:pt x="10317" y="30498"/>
                  </a:lnTo>
                  <a:lnTo>
                    <a:pt x="10247" y="30664"/>
                  </a:lnTo>
                  <a:lnTo>
                    <a:pt x="9524" y="34310"/>
                  </a:lnTo>
                  <a:lnTo>
                    <a:pt x="9524" y="708639"/>
                  </a:lnTo>
                  <a:lnTo>
                    <a:pt x="10247" y="712283"/>
                  </a:lnTo>
                  <a:lnTo>
                    <a:pt x="34309" y="733424"/>
                  </a:lnTo>
                  <a:lnTo>
                    <a:pt x="3663526" y="733424"/>
                  </a:lnTo>
                  <a:lnTo>
                    <a:pt x="3659622" y="736672"/>
                  </a:lnTo>
                  <a:lnTo>
                    <a:pt x="3653175" y="740160"/>
                  </a:lnTo>
                  <a:lnTo>
                    <a:pt x="3646151" y="742252"/>
                  </a:lnTo>
                  <a:lnTo>
                    <a:pt x="3638550" y="742950"/>
                  </a:lnTo>
                  <a:close/>
                </a:path>
                <a:path w="3676650" h="742950">
                  <a:moveTo>
                    <a:pt x="3663526" y="733424"/>
                  </a:moveTo>
                  <a:lnTo>
                    <a:pt x="3642337" y="733424"/>
                  </a:lnTo>
                  <a:lnTo>
                    <a:pt x="3645981" y="732699"/>
                  </a:lnTo>
                  <a:lnTo>
                    <a:pt x="3652984" y="729797"/>
                  </a:lnTo>
                  <a:lnTo>
                    <a:pt x="3667124" y="708639"/>
                  </a:lnTo>
                  <a:lnTo>
                    <a:pt x="3667124" y="34310"/>
                  </a:lnTo>
                  <a:lnTo>
                    <a:pt x="3642337" y="9525"/>
                  </a:lnTo>
                  <a:lnTo>
                    <a:pt x="3663526" y="9525"/>
                  </a:lnTo>
                  <a:lnTo>
                    <a:pt x="3676650" y="38100"/>
                  </a:lnTo>
                  <a:lnTo>
                    <a:pt x="3676650" y="704850"/>
                  </a:lnTo>
                  <a:lnTo>
                    <a:pt x="3675967" y="712283"/>
                  </a:lnTo>
                  <a:lnTo>
                    <a:pt x="3675952" y="712451"/>
                  </a:lnTo>
                  <a:lnTo>
                    <a:pt x="3673917" y="719284"/>
                  </a:lnTo>
                  <a:lnTo>
                    <a:pt x="3673860" y="719475"/>
                  </a:lnTo>
                  <a:lnTo>
                    <a:pt x="3670372" y="725922"/>
                  </a:lnTo>
                  <a:lnTo>
                    <a:pt x="3665490" y="731790"/>
                  </a:lnTo>
                  <a:lnTo>
                    <a:pt x="3663526" y="7334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925548" y="9067800"/>
              <a:ext cx="3676650" cy="342900"/>
            </a:xfrm>
            <a:custGeom>
              <a:avLst/>
              <a:gdLst/>
              <a:ahLst/>
              <a:cxnLst/>
              <a:rect l="l" t="t" r="r" b="b"/>
              <a:pathLst>
                <a:path w="3676650" h="342900">
                  <a:moveTo>
                    <a:pt x="3643602" y="342899"/>
                  </a:moveTo>
                  <a:lnTo>
                    <a:pt x="33046" y="342899"/>
                  </a:lnTo>
                  <a:lnTo>
                    <a:pt x="28186" y="341932"/>
                  </a:lnTo>
                  <a:lnTo>
                    <a:pt x="965" y="314711"/>
                  </a:lnTo>
                  <a:lnTo>
                    <a:pt x="0" y="309851"/>
                  </a:lnTo>
                  <a:lnTo>
                    <a:pt x="0" y="304800"/>
                  </a:lnTo>
                  <a:lnTo>
                    <a:pt x="0" y="33046"/>
                  </a:lnTo>
                  <a:lnTo>
                    <a:pt x="28186" y="966"/>
                  </a:lnTo>
                  <a:lnTo>
                    <a:pt x="33046" y="0"/>
                  </a:lnTo>
                  <a:lnTo>
                    <a:pt x="3643602" y="0"/>
                  </a:lnTo>
                  <a:lnTo>
                    <a:pt x="3675683" y="28186"/>
                  </a:lnTo>
                  <a:lnTo>
                    <a:pt x="3676650" y="33046"/>
                  </a:lnTo>
                  <a:lnTo>
                    <a:pt x="3676650" y="309851"/>
                  </a:lnTo>
                  <a:lnTo>
                    <a:pt x="3648460" y="341932"/>
                  </a:lnTo>
                  <a:lnTo>
                    <a:pt x="3643602" y="342899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992224" y="6061075"/>
              <a:ext cx="133350" cy="222250"/>
            </a:xfrm>
            <a:custGeom>
              <a:avLst/>
              <a:gdLst/>
              <a:ahLst/>
              <a:cxnLst/>
              <a:rect l="l" t="t" r="r" b="b"/>
              <a:pathLst>
                <a:path w="133350" h="222250">
                  <a:moveTo>
                    <a:pt x="66675" y="0"/>
                  </a:moveTo>
                  <a:lnTo>
                    <a:pt x="66675" y="222250"/>
                  </a:lnTo>
                </a:path>
                <a:path w="133350" h="222250">
                  <a:moveTo>
                    <a:pt x="122237" y="33337"/>
                  </a:moveTo>
                  <a:lnTo>
                    <a:pt x="38893" y="33337"/>
                  </a:lnTo>
                  <a:lnTo>
                    <a:pt x="33736" y="33337"/>
                  </a:lnTo>
                  <a:lnTo>
                    <a:pt x="28774" y="34324"/>
                  </a:lnTo>
                  <a:lnTo>
                    <a:pt x="24009" y="36298"/>
                  </a:lnTo>
                  <a:lnTo>
                    <a:pt x="19244" y="38271"/>
                  </a:lnTo>
                  <a:lnTo>
                    <a:pt x="15038" y="41082"/>
                  </a:lnTo>
                  <a:lnTo>
                    <a:pt x="11391" y="44729"/>
                  </a:lnTo>
                  <a:lnTo>
                    <a:pt x="7744" y="48376"/>
                  </a:lnTo>
                  <a:lnTo>
                    <a:pt x="4934" y="52582"/>
                  </a:lnTo>
                  <a:lnTo>
                    <a:pt x="2960" y="57347"/>
                  </a:lnTo>
                  <a:lnTo>
                    <a:pt x="986" y="62112"/>
                  </a:lnTo>
                  <a:lnTo>
                    <a:pt x="0" y="67073"/>
                  </a:lnTo>
                  <a:lnTo>
                    <a:pt x="0" y="72231"/>
                  </a:lnTo>
                  <a:lnTo>
                    <a:pt x="0" y="77388"/>
                  </a:lnTo>
                  <a:lnTo>
                    <a:pt x="986" y="82350"/>
                  </a:lnTo>
                  <a:lnTo>
                    <a:pt x="2960" y="87115"/>
                  </a:lnTo>
                  <a:lnTo>
                    <a:pt x="4934" y="91880"/>
                  </a:lnTo>
                  <a:lnTo>
                    <a:pt x="7744" y="96086"/>
                  </a:lnTo>
                  <a:lnTo>
                    <a:pt x="11391" y="99733"/>
                  </a:lnTo>
                  <a:lnTo>
                    <a:pt x="15038" y="103380"/>
                  </a:lnTo>
                  <a:lnTo>
                    <a:pt x="19244" y="106190"/>
                  </a:lnTo>
                  <a:lnTo>
                    <a:pt x="24009" y="108164"/>
                  </a:lnTo>
                  <a:lnTo>
                    <a:pt x="28774" y="110138"/>
                  </a:lnTo>
                  <a:lnTo>
                    <a:pt x="33736" y="111125"/>
                  </a:lnTo>
                  <a:lnTo>
                    <a:pt x="38893" y="111125"/>
                  </a:lnTo>
                  <a:lnTo>
                    <a:pt x="94456" y="111125"/>
                  </a:lnTo>
                  <a:lnTo>
                    <a:pt x="99613" y="111125"/>
                  </a:lnTo>
                  <a:lnTo>
                    <a:pt x="104575" y="112111"/>
                  </a:lnTo>
                  <a:lnTo>
                    <a:pt x="109340" y="114085"/>
                  </a:lnTo>
                  <a:lnTo>
                    <a:pt x="114105" y="116059"/>
                  </a:lnTo>
                  <a:lnTo>
                    <a:pt x="118311" y="118869"/>
                  </a:lnTo>
                  <a:lnTo>
                    <a:pt x="121958" y="122516"/>
                  </a:lnTo>
                  <a:lnTo>
                    <a:pt x="125605" y="126163"/>
                  </a:lnTo>
                  <a:lnTo>
                    <a:pt x="128415" y="130369"/>
                  </a:lnTo>
                  <a:lnTo>
                    <a:pt x="130389" y="135134"/>
                  </a:lnTo>
                  <a:lnTo>
                    <a:pt x="132363" y="139899"/>
                  </a:lnTo>
                  <a:lnTo>
                    <a:pt x="133350" y="144861"/>
                  </a:lnTo>
                  <a:lnTo>
                    <a:pt x="133350" y="150018"/>
                  </a:lnTo>
                  <a:lnTo>
                    <a:pt x="133350" y="155176"/>
                  </a:lnTo>
                  <a:lnTo>
                    <a:pt x="132363" y="160137"/>
                  </a:lnTo>
                  <a:lnTo>
                    <a:pt x="130389" y="164902"/>
                  </a:lnTo>
                  <a:lnTo>
                    <a:pt x="128415" y="169667"/>
                  </a:lnTo>
                  <a:lnTo>
                    <a:pt x="94456" y="188912"/>
                  </a:lnTo>
                  <a:lnTo>
                    <a:pt x="0" y="188912"/>
                  </a:lnTo>
                </a:path>
              </a:pathLst>
            </a:custGeom>
            <a:ln w="22225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14293850" y="6017024"/>
            <a:ext cx="56388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80" b="1">
                <a:solidFill>
                  <a:srgbClr val="BF83FB"/>
                </a:solidFill>
                <a:latin typeface="Arial"/>
                <a:cs typeface="Arial"/>
              </a:rPr>
              <a:t>COST</a:t>
            </a:r>
            <a:endParaRPr sz="165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  <p:sp>
        <p:nvSpPr>
          <p:cNvPr id="78" name="object 78" descr=""/>
          <p:cNvSpPr txBox="1"/>
          <p:nvPr/>
        </p:nvSpPr>
        <p:spPr>
          <a:xfrm>
            <a:off x="13998575" y="6510971"/>
            <a:ext cx="1625600" cy="6045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80" b="1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dirty="0" sz="13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135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BF83FB"/>
                </a:solidFill>
                <a:latin typeface="Microsoft Sans Serif"/>
                <a:cs typeface="Microsoft Sans Serif"/>
              </a:rPr>
              <a:t>Target: </a:t>
            </a:r>
            <a:r>
              <a:rPr dirty="0" sz="1150">
                <a:solidFill>
                  <a:srgbClr val="BF83FB"/>
                </a:solidFill>
                <a:latin typeface="Microsoft Sans Serif"/>
                <a:cs typeface="Microsoft Sans Serif"/>
              </a:rPr>
              <a:t>5%</a:t>
            </a:r>
            <a:r>
              <a:rPr dirty="0" sz="1150" spc="-20">
                <a:solidFill>
                  <a:srgbClr val="BF83F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BF83FB"/>
                </a:solidFill>
                <a:latin typeface="Microsoft Sans Serif"/>
                <a:cs typeface="Microsoft Sans Serif"/>
              </a:rPr>
              <a:t>reduction</a:t>
            </a:r>
            <a:r>
              <a:rPr dirty="0" sz="1150" spc="-20">
                <a:solidFill>
                  <a:srgbClr val="BF83F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5">
                <a:solidFill>
                  <a:srgbClr val="BF83FB"/>
                </a:solidFill>
                <a:latin typeface="Microsoft Sans Serif"/>
                <a:cs typeface="Microsoft Sans Serif"/>
              </a:rPr>
              <a:t>YoY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Monthly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3998575" y="7368221"/>
            <a:ext cx="1369060" cy="6045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75" b="1">
                <a:solidFill>
                  <a:srgbClr val="FFFFFF"/>
                </a:solidFill>
                <a:latin typeface="Arial"/>
                <a:cs typeface="Arial"/>
              </a:rPr>
              <a:t>Waste</a:t>
            </a:r>
            <a:r>
              <a:rPr dirty="0" sz="1350" spc="-65" b="1">
                <a:solidFill>
                  <a:srgbClr val="FFFFFF"/>
                </a:solidFill>
                <a:latin typeface="Arial"/>
                <a:cs typeface="Arial"/>
              </a:rPr>
              <a:t> Percentage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BF83FB"/>
                </a:solidFill>
                <a:latin typeface="Microsoft Sans Serif"/>
                <a:cs typeface="Microsoft Sans Serif"/>
              </a:rPr>
              <a:t>Target: &lt;2%</a:t>
            </a: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Weekly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3998575" y="8225471"/>
            <a:ext cx="1242695" cy="6045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>
              <a:lnSpc>
                <a:spcPct val="106400"/>
              </a:lnSpc>
              <a:spcBef>
                <a:spcPts val="150"/>
              </a:spcBef>
            </a:pPr>
            <a:r>
              <a:rPr dirty="0" sz="1350" spc="-105" b="1">
                <a:solidFill>
                  <a:srgbClr val="FFFFFF"/>
                </a:solidFill>
                <a:latin typeface="Arial"/>
                <a:cs typeface="Arial"/>
              </a:rPr>
              <a:t>Budget</a:t>
            </a:r>
            <a:r>
              <a:rPr dirty="0" sz="135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FFFFFF"/>
                </a:solidFill>
                <a:latin typeface="Arial"/>
                <a:cs typeface="Arial"/>
              </a:rPr>
              <a:t>Variance </a:t>
            </a:r>
            <a:r>
              <a:rPr dirty="0" sz="1150" spc="-25">
                <a:solidFill>
                  <a:srgbClr val="BF83FB"/>
                </a:solidFill>
                <a:latin typeface="Microsoft Sans Serif"/>
                <a:cs typeface="Microsoft Sans Serif"/>
              </a:rPr>
              <a:t>Target:</a:t>
            </a:r>
            <a:r>
              <a:rPr dirty="0" sz="1150" spc="-35">
                <a:solidFill>
                  <a:srgbClr val="BF83F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BF83FB"/>
                </a:solidFill>
                <a:latin typeface="Microsoft Sans Serif"/>
                <a:cs typeface="Microsoft Sans Serif"/>
              </a:rPr>
              <a:t>Within</a:t>
            </a:r>
            <a:r>
              <a:rPr dirty="0" sz="1150" spc="-35">
                <a:solidFill>
                  <a:srgbClr val="BF83F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BF83FB"/>
                </a:solidFill>
                <a:latin typeface="Microsoft Sans Serif"/>
                <a:cs typeface="Microsoft Sans Serif"/>
              </a:rPr>
              <a:t>±3% </a:t>
            </a:r>
            <a:r>
              <a:rPr dirty="0" sz="1000" spc="-10">
                <a:solidFill>
                  <a:srgbClr val="D0D5DA"/>
                </a:solidFill>
                <a:latin typeface="Microsoft Sans Serif"/>
                <a:cs typeface="Microsoft Sans Serif"/>
              </a:rPr>
              <a:t>Monthly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4435385" y="9119989"/>
            <a:ext cx="265684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55" b="1">
                <a:solidFill>
                  <a:srgbClr val="BF83FB"/>
                </a:solidFill>
                <a:latin typeface="Arial"/>
                <a:cs typeface="Arial"/>
              </a:rPr>
              <a:t>Leading</a:t>
            </a:r>
            <a:r>
              <a:rPr dirty="0" sz="1200" spc="-55" b="1">
                <a:solidFill>
                  <a:srgbClr val="BF83FB"/>
                </a:solidFill>
                <a:latin typeface="Arial"/>
                <a:cs typeface="Arial"/>
              </a:rPr>
              <a:t>:</a:t>
            </a:r>
            <a:r>
              <a:rPr dirty="0" sz="1200" spc="-3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150" spc="-50" b="1">
                <a:solidFill>
                  <a:srgbClr val="BF83FB"/>
                </a:solidFill>
                <a:latin typeface="Arial"/>
                <a:cs typeface="Arial"/>
              </a:rPr>
              <a:t>Cost</a:t>
            </a:r>
            <a:r>
              <a:rPr dirty="0" sz="1150" spc="-1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150" spc="-50" b="1">
                <a:solidFill>
                  <a:srgbClr val="BF83FB"/>
                </a:solidFill>
                <a:latin typeface="Arial"/>
                <a:cs typeface="Arial"/>
              </a:rPr>
              <a:t>improvement</a:t>
            </a:r>
            <a:r>
              <a:rPr dirty="0" sz="1150" spc="-1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150" spc="-35" b="1">
                <a:solidFill>
                  <a:srgbClr val="BF83FB"/>
                </a:solidFill>
                <a:latin typeface="Arial"/>
                <a:cs typeface="Arial"/>
              </a:rPr>
              <a:t>suggestions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0175" y="83749"/>
            <a:ext cx="7068184" cy="114554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5885"/>
              </a:lnSpc>
              <a:spcBef>
                <a:spcPts val="90"/>
              </a:spcBef>
            </a:pPr>
            <a:r>
              <a:rPr dirty="0" spc="-254"/>
              <a:t>NEXT</a:t>
            </a:r>
            <a:r>
              <a:rPr dirty="0" spc="-275"/>
              <a:t> </a:t>
            </a:r>
            <a:r>
              <a:rPr dirty="0" spc="-380"/>
              <a:t>STEPS</a:t>
            </a:r>
          </a:p>
          <a:p>
            <a:pPr algn="ctr">
              <a:lnSpc>
                <a:spcPts val="2940"/>
              </a:lnSpc>
            </a:pPr>
            <a:r>
              <a:rPr dirty="0" sz="2500" spc="-100" b="0">
                <a:solidFill>
                  <a:srgbClr val="E4E7EB"/>
                </a:solidFill>
                <a:latin typeface="Microsoft Sans Serif"/>
                <a:cs typeface="Microsoft Sans Serif"/>
              </a:rPr>
              <a:t>Your</a:t>
            </a:r>
            <a:r>
              <a:rPr dirty="0" sz="2500" spc="-6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0" b="0">
                <a:solidFill>
                  <a:srgbClr val="E4E7EB"/>
                </a:solidFill>
                <a:latin typeface="Microsoft Sans Serif"/>
                <a:cs typeface="Microsoft Sans Serif"/>
              </a:rPr>
              <a:t>Journey</a:t>
            </a:r>
            <a:r>
              <a:rPr dirty="0" sz="2500" spc="-5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E4E7EB"/>
                </a:solidFill>
                <a:latin typeface="Microsoft Sans Serif"/>
                <a:cs typeface="Microsoft Sans Serif"/>
              </a:rPr>
              <a:t>to</a:t>
            </a:r>
            <a:r>
              <a:rPr dirty="0" sz="2500" spc="-6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E4E7EB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2500" spc="-5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5" b="0">
                <a:solidFill>
                  <a:srgbClr val="E4E7EB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2500" spc="-55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E4E7EB"/>
                </a:solidFill>
                <a:latin typeface="Microsoft Sans Serif"/>
                <a:cs typeface="Microsoft Sans Serif"/>
              </a:rPr>
              <a:t>Starts</a:t>
            </a:r>
            <a:r>
              <a:rPr dirty="0" sz="2500" spc="-60" b="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5" b="0">
                <a:solidFill>
                  <a:srgbClr val="E4E7EB"/>
                </a:solidFill>
                <a:latin typeface="Microsoft Sans Serif"/>
                <a:cs typeface="Microsoft Sans Serif"/>
              </a:rPr>
              <a:t>Now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447800"/>
            <a:ext cx="5591175" cy="5410200"/>
            <a:chOff x="457200" y="1447800"/>
            <a:chExt cx="5591175" cy="5410200"/>
          </a:xfrm>
        </p:grpSpPr>
        <p:sp>
          <p:nvSpPr>
            <p:cNvPr id="4" name="object 4" descr=""/>
            <p:cNvSpPr/>
            <p:nvPr/>
          </p:nvSpPr>
          <p:spPr>
            <a:xfrm>
              <a:off x="476249" y="1447800"/>
              <a:ext cx="5572125" cy="5410200"/>
            </a:xfrm>
            <a:custGeom>
              <a:avLst/>
              <a:gdLst/>
              <a:ahLst/>
              <a:cxnLst/>
              <a:rect l="l" t="t" r="r" b="b"/>
              <a:pathLst>
                <a:path w="5572125" h="5410200">
                  <a:moveTo>
                    <a:pt x="5500928" y="5410200"/>
                  </a:moveTo>
                  <a:lnTo>
                    <a:pt x="53397" y="5410200"/>
                  </a:lnTo>
                  <a:lnTo>
                    <a:pt x="49680" y="5409711"/>
                  </a:lnTo>
                  <a:lnTo>
                    <a:pt x="14085" y="5384343"/>
                  </a:lnTo>
                  <a:lnTo>
                    <a:pt x="366" y="5343958"/>
                  </a:lnTo>
                  <a:lnTo>
                    <a:pt x="0" y="5339003"/>
                  </a:lnTo>
                  <a:lnTo>
                    <a:pt x="0" y="53340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00928" y="0"/>
                  </a:lnTo>
                  <a:lnTo>
                    <a:pt x="5542419" y="15621"/>
                  </a:lnTo>
                  <a:lnTo>
                    <a:pt x="5568237" y="51661"/>
                  </a:lnTo>
                  <a:lnTo>
                    <a:pt x="5572124" y="71196"/>
                  </a:lnTo>
                  <a:lnTo>
                    <a:pt x="5572124" y="5339003"/>
                  </a:lnTo>
                  <a:lnTo>
                    <a:pt x="5556502" y="5380493"/>
                  </a:lnTo>
                  <a:lnTo>
                    <a:pt x="5520462" y="5406313"/>
                  </a:lnTo>
                  <a:lnTo>
                    <a:pt x="5505883" y="5409711"/>
                  </a:lnTo>
                  <a:lnTo>
                    <a:pt x="5500928" y="5410200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1448077"/>
              <a:ext cx="70485" cy="5410200"/>
            </a:xfrm>
            <a:custGeom>
              <a:avLst/>
              <a:gdLst/>
              <a:ahLst/>
              <a:cxnLst/>
              <a:rect l="l" t="t" r="r" b="b"/>
              <a:pathLst>
                <a:path w="70484" h="5410200">
                  <a:moveTo>
                    <a:pt x="70450" y="5409644"/>
                  </a:moveTo>
                  <a:lnTo>
                    <a:pt x="33857" y="5397091"/>
                  </a:lnTo>
                  <a:lnTo>
                    <a:pt x="5800" y="5362881"/>
                  </a:lnTo>
                  <a:lnTo>
                    <a:pt x="0" y="5333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333722"/>
                  </a:lnTo>
                  <a:lnTo>
                    <a:pt x="44515" y="5376063"/>
                  </a:lnTo>
                  <a:lnTo>
                    <a:pt x="66287" y="5407988"/>
                  </a:lnTo>
                  <a:lnTo>
                    <a:pt x="70450" y="5409644"/>
                  </a:lnTo>
                  <a:close/>
                </a:path>
              </a:pathLst>
            </a:custGeom>
            <a:solidFill>
              <a:srgbClr val="FACC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6488" y="1704753"/>
              <a:ext cx="257810" cy="286385"/>
            </a:xfrm>
            <a:custGeom>
              <a:avLst/>
              <a:gdLst/>
              <a:ahLst/>
              <a:cxnLst/>
              <a:rect l="l" t="t" r="r" b="b"/>
              <a:pathLst>
                <a:path w="257809" h="286385">
                  <a:moveTo>
                    <a:pt x="14561" y="171671"/>
                  </a:moveTo>
                  <a:lnTo>
                    <a:pt x="11802" y="171680"/>
                  </a:lnTo>
                  <a:lnTo>
                    <a:pt x="9253" y="170952"/>
                  </a:lnTo>
                  <a:lnTo>
                    <a:pt x="6916" y="169485"/>
                  </a:lnTo>
                  <a:lnTo>
                    <a:pt x="4579" y="168018"/>
                  </a:lnTo>
                  <a:lnTo>
                    <a:pt x="2815" y="166040"/>
                  </a:lnTo>
                  <a:lnTo>
                    <a:pt x="1624" y="163551"/>
                  </a:lnTo>
                  <a:lnTo>
                    <a:pt x="433" y="161062"/>
                  </a:lnTo>
                  <a:lnTo>
                    <a:pt x="0" y="158447"/>
                  </a:lnTo>
                  <a:lnTo>
                    <a:pt x="323" y="155707"/>
                  </a:lnTo>
                  <a:lnTo>
                    <a:pt x="647" y="152967"/>
                  </a:lnTo>
                  <a:lnTo>
                    <a:pt x="1678" y="150525"/>
                  </a:lnTo>
                  <a:lnTo>
                    <a:pt x="3417" y="148382"/>
                  </a:lnTo>
                  <a:lnTo>
                    <a:pt x="144863" y="2650"/>
                  </a:lnTo>
                  <a:lnTo>
                    <a:pt x="145955" y="1389"/>
                  </a:lnTo>
                  <a:lnTo>
                    <a:pt x="147322" y="606"/>
                  </a:lnTo>
                  <a:lnTo>
                    <a:pt x="148963" y="303"/>
                  </a:lnTo>
                  <a:lnTo>
                    <a:pt x="150604" y="0"/>
                  </a:lnTo>
                  <a:lnTo>
                    <a:pt x="152160" y="241"/>
                  </a:lnTo>
                  <a:lnTo>
                    <a:pt x="153631" y="1028"/>
                  </a:lnTo>
                  <a:lnTo>
                    <a:pt x="155103" y="1815"/>
                  </a:lnTo>
                  <a:lnTo>
                    <a:pt x="156168" y="2976"/>
                  </a:lnTo>
                  <a:lnTo>
                    <a:pt x="156826" y="4509"/>
                  </a:lnTo>
                  <a:lnTo>
                    <a:pt x="157485" y="6042"/>
                  </a:lnTo>
                  <a:lnTo>
                    <a:pt x="157593" y="7613"/>
                  </a:lnTo>
                  <a:lnTo>
                    <a:pt x="157150" y="9222"/>
                  </a:lnTo>
                  <a:lnTo>
                    <a:pt x="129718" y="95233"/>
                  </a:lnTo>
                  <a:lnTo>
                    <a:pt x="128897" y="97430"/>
                  </a:lnTo>
                  <a:lnTo>
                    <a:pt x="128633" y="99692"/>
                  </a:lnTo>
                  <a:lnTo>
                    <a:pt x="128926" y="102020"/>
                  </a:lnTo>
                  <a:lnTo>
                    <a:pt x="129220" y="104347"/>
                  </a:lnTo>
                  <a:lnTo>
                    <a:pt x="130036" y="106473"/>
                  </a:lnTo>
                  <a:lnTo>
                    <a:pt x="131377" y="108398"/>
                  </a:lnTo>
                  <a:lnTo>
                    <a:pt x="132717" y="110323"/>
                  </a:lnTo>
                  <a:lnTo>
                    <a:pt x="134428" y="111826"/>
                  </a:lnTo>
                  <a:lnTo>
                    <a:pt x="136509" y="112909"/>
                  </a:lnTo>
                  <a:lnTo>
                    <a:pt x="138589" y="113991"/>
                  </a:lnTo>
                  <a:lnTo>
                    <a:pt x="140803" y="114529"/>
                  </a:lnTo>
                  <a:lnTo>
                    <a:pt x="143148" y="114521"/>
                  </a:lnTo>
                  <a:lnTo>
                    <a:pt x="243161" y="114521"/>
                  </a:lnTo>
                  <a:lnTo>
                    <a:pt x="256097" y="122641"/>
                  </a:lnTo>
                  <a:lnTo>
                    <a:pt x="257288" y="125130"/>
                  </a:lnTo>
                  <a:lnTo>
                    <a:pt x="257722" y="127745"/>
                  </a:lnTo>
                  <a:lnTo>
                    <a:pt x="257398" y="130485"/>
                  </a:lnTo>
                  <a:lnTo>
                    <a:pt x="257074" y="133225"/>
                  </a:lnTo>
                  <a:lnTo>
                    <a:pt x="256043" y="135667"/>
                  </a:lnTo>
                  <a:lnTo>
                    <a:pt x="254305" y="137810"/>
                  </a:lnTo>
                  <a:lnTo>
                    <a:pt x="112859" y="283542"/>
                  </a:lnTo>
                  <a:lnTo>
                    <a:pt x="111766" y="284803"/>
                  </a:lnTo>
                  <a:lnTo>
                    <a:pt x="110399" y="285586"/>
                  </a:lnTo>
                  <a:lnTo>
                    <a:pt x="108759" y="285889"/>
                  </a:lnTo>
                  <a:lnTo>
                    <a:pt x="107118" y="286193"/>
                  </a:lnTo>
                  <a:lnTo>
                    <a:pt x="105562" y="285951"/>
                  </a:lnTo>
                  <a:lnTo>
                    <a:pt x="104090" y="285164"/>
                  </a:lnTo>
                  <a:lnTo>
                    <a:pt x="102619" y="284377"/>
                  </a:lnTo>
                  <a:lnTo>
                    <a:pt x="101554" y="283217"/>
                  </a:lnTo>
                  <a:lnTo>
                    <a:pt x="100895" y="281683"/>
                  </a:lnTo>
                  <a:lnTo>
                    <a:pt x="100237" y="280150"/>
                  </a:lnTo>
                  <a:lnTo>
                    <a:pt x="100129" y="278579"/>
                  </a:lnTo>
                  <a:lnTo>
                    <a:pt x="100572" y="276970"/>
                  </a:lnTo>
                  <a:lnTo>
                    <a:pt x="128004" y="190959"/>
                  </a:lnTo>
                  <a:lnTo>
                    <a:pt x="128825" y="188762"/>
                  </a:lnTo>
                  <a:lnTo>
                    <a:pt x="129088" y="186500"/>
                  </a:lnTo>
                  <a:lnTo>
                    <a:pt x="128795" y="184173"/>
                  </a:lnTo>
                  <a:lnTo>
                    <a:pt x="128502" y="181845"/>
                  </a:lnTo>
                  <a:lnTo>
                    <a:pt x="127685" y="179719"/>
                  </a:lnTo>
                  <a:lnTo>
                    <a:pt x="126345" y="177794"/>
                  </a:lnTo>
                  <a:lnTo>
                    <a:pt x="125005" y="175869"/>
                  </a:lnTo>
                  <a:lnTo>
                    <a:pt x="123294" y="174366"/>
                  </a:lnTo>
                  <a:lnTo>
                    <a:pt x="121213" y="173283"/>
                  </a:lnTo>
                  <a:lnTo>
                    <a:pt x="119132" y="172201"/>
                  </a:lnTo>
                  <a:lnTo>
                    <a:pt x="116919" y="171663"/>
                  </a:lnTo>
                  <a:lnTo>
                    <a:pt x="114573" y="171671"/>
                  </a:lnTo>
                  <a:lnTo>
                    <a:pt x="14561" y="171671"/>
                  </a:lnTo>
                  <a:close/>
                </a:path>
              </a:pathLst>
            </a:custGeom>
            <a:ln w="285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68400" y="1470983"/>
            <a:ext cx="3344545" cy="99377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50" spc="-180" b="1">
                <a:solidFill>
                  <a:srgbClr val="FACC15"/>
                </a:solidFill>
                <a:latin typeface="Arial"/>
                <a:cs typeface="Arial"/>
              </a:rPr>
              <a:t>PHASE</a:t>
            </a:r>
            <a:r>
              <a:rPr dirty="0" sz="2450" spc="-15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FACC15"/>
                </a:solidFill>
                <a:latin typeface="Arial Narrow"/>
                <a:cs typeface="Arial Narrow"/>
              </a:rPr>
              <a:t>1:</a:t>
            </a:r>
            <a:r>
              <a:rPr dirty="0" sz="2450" spc="-80" b="1">
                <a:solidFill>
                  <a:srgbClr val="FACC15"/>
                </a:solidFill>
                <a:latin typeface="Arial Narrow"/>
                <a:cs typeface="Arial Narrow"/>
              </a:rPr>
              <a:t> </a:t>
            </a:r>
            <a:r>
              <a:rPr dirty="0" sz="2450" spc="-60" b="1">
                <a:solidFill>
                  <a:srgbClr val="FACC15"/>
                </a:solidFill>
                <a:latin typeface="Arial"/>
                <a:cs typeface="Arial"/>
              </a:rPr>
              <a:t>FOUNDATION</a:t>
            </a:r>
            <a:endParaRPr sz="2450">
              <a:latin typeface="Arial"/>
              <a:cs typeface="Arial"/>
            </a:endParaRPr>
          </a:p>
          <a:p>
            <a:pPr marL="871855">
              <a:lnSpc>
                <a:spcPct val="100000"/>
              </a:lnSpc>
              <a:spcBef>
                <a:spcPts val="1035"/>
              </a:spcBef>
            </a:pPr>
            <a:r>
              <a:rPr dirty="0" sz="2000" spc="-85" b="1">
                <a:solidFill>
                  <a:srgbClr val="D0D5DA"/>
                </a:solidFill>
                <a:latin typeface="Arial"/>
                <a:cs typeface="Arial"/>
              </a:rPr>
              <a:t>January</a:t>
            </a:r>
            <a:r>
              <a:rPr dirty="0" sz="2000" spc="-10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180" b="1">
                <a:solidFill>
                  <a:srgbClr val="D0D5DA"/>
                </a:solidFill>
                <a:latin typeface="Arial"/>
                <a:cs typeface="Arial"/>
              </a:rPr>
              <a:t>-</a:t>
            </a:r>
            <a:r>
              <a:rPr dirty="0" sz="1950" spc="-8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D0D5DA"/>
                </a:solidFill>
                <a:latin typeface="Arial"/>
                <a:cs typeface="Arial"/>
              </a:rPr>
              <a:t>March</a:t>
            </a:r>
            <a:r>
              <a:rPr dirty="0" sz="2000" spc="-10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D0D5DA"/>
                </a:solidFill>
                <a:latin typeface="Arial"/>
                <a:cs typeface="Arial"/>
              </a:rPr>
              <a:t>2025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1200" y="2514740"/>
            <a:ext cx="3764915" cy="13970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295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80">
                <a:solidFill>
                  <a:srgbClr val="E4E7EB"/>
                </a:solidFill>
                <a:latin typeface="Microsoft Sans Serif"/>
                <a:cs typeface="Microsoft Sans Serif"/>
              </a:rPr>
              <a:t>Form</a:t>
            </a:r>
            <a:r>
              <a:rPr dirty="0" sz="20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2000" spc="-55">
                <a:solidFill>
                  <a:srgbClr val="E4E7EB"/>
                </a:solidFill>
                <a:latin typeface="Microsoft Sans Serif"/>
                <a:cs typeface="Microsoft Sans Serif"/>
              </a:rPr>
              <a:t> team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structure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Launch</a:t>
            </a:r>
            <a:r>
              <a:rPr dirty="0" sz="2000" spc="-7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65">
                <a:solidFill>
                  <a:srgbClr val="E4E7EB"/>
                </a:solidFill>
                <a:latin typeface="Microsoft Sans Serif"/>
                <a:cs typeface="Microsoft Sans Serif"/>
              </a:rPr>
              <a:t>VPO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training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program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55">
                <a:solidFill>
                  <a:srgbClr val="E4E7EB"/>
                </a:solidFill>
                <a:latin typeface="Microsoft Sans Serif"/>
                <a:cs typeface="Microsoft Sans Serif"/>
              </a:rPr>
              <a:t>Establish</a:t>
            </a:r>
            <a:r>
              <a:rPr dirty="0" sz="2000" spc="-8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E4E7EB"/>
                </a:solidFill>
                <a:latin typeface="Microsoft Sans Serif"/>
                <a:cs typeface="Microsoft Sans Serif"/>
              </a:rPr>
              <a:t>KPI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tracking</a:t>
            </a:r>
            <a:r>
              <a:rPr dirty="0" sz="2000" spc="-8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systems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3900" y="5810249"/>
            <a:ext cx="5095875" cy="819150"/>
            <a:chOff x="723900" y="5810249"/>
            <a:chExt cx="5095875" cy="819150"/>
          </a:xfrm>
        </p:grpSpPr>
        <p:sp>
          <p:nvSpPr>
            <p:cNvPr id="10" name="object 10" descr=""/>
            <p:cNvSpPr/>
            <p:nvPr/>
          </p:nvSpPr>
          <p:spPr>
            <a:xfrm>
              <a:off x="723900" y="5810249"/>
              <a:ext cx="5095875" cy="819150"/>
            </a:xfrm>
            <a:custGeom>
              <a:avLst/>
              <a:gdLst/>
              <a:ahLst/>
              <a:cxnLst/>
              <a:rect l="l" t="t" r="r" b="b"/>
              <a:pathLst>
                <a:path w="5095875" h="819150">
                  <a:moveTo>
                    <a:pt x="5019675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62016" y="12829"/>
                  </a:lnTo>
                  <a:lnTo>
                    <a:pt x="5090073" y="47039"/>
                  </a:lnTo>
                  <a:lnTo>
                    <a:pt x="5095875" y="76200"/>
                  </a:lnTo>
                  <a:lnTo>
                    <a:pt x="5095875" y="742950"/>
                  </a:lnTo>
                  <a:lnTo>
                    <a:pt x="5083044" y="785292"/>
                  </a:lnTo>
                  <a:lnTo>
                    <a:pt x="5048832" y="813349"/>
                  </a:lnTo>
                  <a:lnTo>
                    <a:pt x="5019675" y="819150"/>
                  </a:lnTo>
                  <a:close/>
                </a:path>
              </a:pathLst>
            </a:custGeom>
            <a:solidFill>
              <a:srgbClr val="E9B308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3900" y="5810249"/>
              <a:ext cx="5095875" cy="819150"/>
            </a:xfrm>
            <a:custGeom>
              <a:avLst/>
              <a:gdLst/>
              <a:ahLst/>
              <a:cxnLst/>
              <a:rect l="l" t="t" r="r" b="b"/>
              <a:pathLst>
                <a:path w="5095875" h="819150">
                  <a:moveTo>
                    <a:pt x="5019675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56495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747327"/>
                  </a:lnTo>
                  <a:lnTo>
                    <a:pt x="23193" y="783632"/>
                  </a:lnTo>
                  <a:lnTo>
                    <a:pt x="54729" y="806224"/>
                  </a:lnTo>
                  <a:lnTo>
                    <a:pt x="71822" y="809625"/>
                  </a:lnTo>
                  <a:lnTo>
                    <a:pt x="5056493" y="809625"/>
                  </a:lnTo>
                  <a:lnTo>
                    <a:pt x="5055630" y="810141"/>
                  </a:lnTo>
                  <a:lnTo>
                    <a:pt x="5048833" y="813349"/>
                  </a:lnTo>
                  <a:lnTo>
                    <a:pt x="5041759" y="815887"/>
                  </a:lnTo>
                  <a:lnTo>
                    <a:pt x="5034542" y="817699"/>
                  </a:lnTo>
                  <a:lnTo>
                    <a:pt x="5027180" y="818787"/>
                  </a:lnTo>
                  <a:lnTo>
                    <a:pt x="5019675" y="819150"/>
                  </a:lnTo>
                  <a:close/>
                </a:path>
                <a:path w="5095875" h="819150">
                  <a:moveTo>
                    <a:pt x="5056493" y="809625"/>
                  </a:moveTo>
                  <a:lnTo>
                    <a:pt x="5024052" y="809625"/>
                  </a:lnTo>
                  <a:lnTo>
                    <a:pt x="5028388" y="809198"/>
                  </a:lnTo>
                  <a:lnTo>
                    <a:pt x="5036978" y="807488"/>
                  </a:lnTo>
                  <a:lnTo>
                    <a:pt x="5069917" y="787000"/>
                  </a:lnTo>
                  <a:lnTo>
                    <a:pt x="5085923" y="751663"/>
                  </a:lnTo>
                  <a:lnTo>
                    <a:pt x="5086350" y="747327"/>
                  </a:lnTo>
                  <a:lnTo>
                    <a:pt x="5086350" y="71822"/>
                  </a:lnTo>
                  <a:lnTo>
                    <a:pt x="5086042" y="68693"/>
                  </a:lnTo>
                  <a:lnTo>
                    <a:pt x="5085923" y="67486"/>
                  </a:lnTo>
                  <a:lnTo>
                    <a:pt x="5069917" y="32149"/>
                  </a:lnTo>
                  <a:lnTo>
                    <a:pt x="5036976" y="11660"/>
                  </a:lnTo>
                  <a:lnTo>
                    <a:pt x="5024052" y="9525"/>
                  </a:lnTo>
                  <a:lnTo>
                    <a:pt x="5056495" y="9525"/>
                  </a:lnTo>
                  <a:lnTo>
                    <a:pt x="5086866" y="40242"/>
                  </a:lnTo>
                  <a:lnTo>
                    <a:pt x="5095875" y="76200"/>
                  </a:lnTo>
                  <a:lnTo>
                    <a:pt x="5095875" y="742950"/>
                  </a:lnTo>
                  <a:lnTo>
                    <a:pt x="5083044" y="785292"/>
                  </a:lnTo>
                  <a:lnTo>
                    <a:pt x="5062144" y="806224"/>
                  </a:lnTo>
                  <a:lnTo>
                    <a:pt x="5056493" y="809625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851372" y="5836616"/>
            <a:ext cx="2837815" cy="6438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700" spc="-105" b="1">
                <a:solidFill>
                  <a:srgbClr val="FACC15"/>
                </a:solidFill>
                <a:latin typeface="Arial"/>
                <a:cs typeface="Arial"/>
              </a:rPr>
              <a:t>Success</a:t>
            </a:r>
            <a:r>
              <a:rPr dirty="0" sz="1700" spc="-7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ACC15"/>
                </a:solidFill>
                <a:latin typeface="Arial"/>
                <a:cs typeface="Arial"/>
              </a:rPr>
              <a:t>Criteria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450" spc="-25">
                <a:solidFill>
                  <a:srgbClr val="E4E7EB"/>
                </a:solidFill>
                <a:latin typeface="Microsoft Sans Serif"/>
                <a:cs typeface="Microsoft Sans Serif"/>
              </a:rPr>
              <a:t>100%</a:t>
            </a:r>
            <a:r>
              <a:rPr dirty="0" sz="1450" spc="-3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E4E7EB"/>
                </a:solidFill>
                <a:latin typeface="Microsoft Sans Serif"/>
                <a:cs typeface="Microsoft Sans Serif"/>
              </a:rPr>
              <a:t>participation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in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training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353175" y="1447800"/>
            <a:ext cx="5581650" cy="5410200"/>
            <a:chOff x="6353175" y="1447800"/>
            <a:chExt cx="5581650" cy="5410200"/>
          </a:xfrm>
        </p:grpSpPr>
        <p:sp>
          <p:nvSpPr>
            <p:cNvPr id="14" name="object 14" descr=""/>
            <p:cNvSpPr/>
            <p:nvPr/>
          </p:nvSpPr>
          <p:spPr>
            <a:xfrm>
              <a:off x="6372224" y="1447800"/>
              <a:ext cx="5562600" cy="5410200"/>
            </a:xfrm>
            <a:custGeom>
              <a:avLst/>
              <a:gdLst/>
              <a:ahLst/>
              <a:cxnLst/>
              <a:rect l="l" t="t" r="r" b="b"/>
              <a:pathLst>
                <a:path w="5562600" h="5410200">
                  <a:moveTo>
                    <a:pt x="5491403" y="5410200"/>
                  </a:moveTo>
                  <a:lnTo>
                    <a:pt x="53397" y="5410200"/>
                  </a:lnTo>
                  <a:lnTo>
                    <a:pt x="49680" y="5409711"/>
                  </a:lnTo>
                  <a:lnTo>
                    <a:pt x="14085" y="5384343"/>
                  </a:lnTo>
                  <a:lnTo>
                    <a:pt x="366" y="5343958"/>
                  </a:lnTo>
                  <a:lnTo>
                    <a:pt x="0" y="5339003"/>
                  </a:lnTo>
                  <a:lnTo>
                    <a:pt x="0" y="5334000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491403" y="0"/>
                  </a:lnTo>
                  <a:lnTo>
                    <a:pt x="5532893" y="15621"/>
                  </a:lnTo>
                  <a:lnTo>
                    <a:pt x="5558713" y="51661"/>
                  </a:lnTo>
                  <a:lnTo>
                    <a:pt x="5562599" y="71196"/>
                  </a:lnTo>
                  <a:lnTo>
                    <a:pt x="5562599" y="5339003"/>
                  </a:lnTo>
                  <a:lnTo>
                    <a:pt x="5546978" y="5380493"/>
                  </a:lnTo>
                  <a:lnTo>
                    <a:pt x="5510936" y="5406313"/>
                  </a:lnTo>
                  <a:lnTo>
                    <a:pt x="5496357" y="5409711"/>
                  </a:lnTo>
                  <a:lnTo>
                    <a:pt x="5491403" y="5410200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353175" y="1448077"/>
              <a:ext cx="70485" cy="5410200"/>
            </a:xfrm>
            <a:custGeom>
              <a:avLst/>
              <a:gdLst/>
              <a:ahLst/>
              <a:cxnLst/>
              <a:rect l="l" t="t" r="r" b="b"/>
              <a:pathLst>
                <a:path w="70485" h="5410200">
                  <a:moveTo>
                    <a:pt x="70449" y="5409644"/>
                  </a:moveTo>
                  <a:lnTo>
                    <a:pt x="33857" y="5397091"/>
                  </a:lnTo>
                  <a:lnTo>
                    <a:pt x="5800" y="5362881"/>
                  </a:lnTo>
                  <a:lnTo>
                    <a:pt x="0" y="5333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333722"/>
                  </a:lnTo>
                  <a:lnTo>
                    <a:pt x="44515" y="5376063"/>
                  </a:lnTo>
                  <a:lnTo>
                    <a:pt x="66287" y="5407988"/>
                  </a:lnTo>
                  <a:lnTo>
                    <a:pt x="70449" y="5409644"/>
                  </a:lnTo>
                  <a:close/>
                </a:path>
              </a:pathLst>
            </a:custGeom>
            <a:solidFill>
              <a:srgbClr val="FA91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48449" y="170497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142875"/>
                  </a:moveTo>
                  <a:lnTo>
                    <a:pt x="279599" y="184349"/>
                  </a:lnTo>
                  <a:lnTo>
                    <a:pt x="261671" y="222252"/>
                  </a:lnTo>
                  <a:lnTo>
                    <a:pt x="233514" y="253320"/>
                  </a:lnTo>
                  <a:lnTo>
                    <a:pt x="197550" y="274874"/>
                  </a:lnTo>
                  <a:lnTo>
                    <a:pt x="156879" y="285063"/>
                  </a:lnTo>
                  <a:lnTo>
                    <a:pt x="142875" y="285750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7" y="257628"/>
                  </a:lnTo>
                  <a:lnTo>
                    <a:pt x="28121" y="227992"/>
                  </a:lnTo>
                  <a:lnTo>
                    <a:pt x="8348" y="191000"/>
                  </a:lnTo>
                  <a:lnTo>
                    <a:pt x="171" y="149894"/>
                  </a:lnTo>
                  <a:lnTo>
                    <a:pt x="0" y="142875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50" y="142875"/>
                  </a:lnTo>
                  <a:close/>
                </a:path>
              </a:pathLst>
            </a:custGeom>
            <a:ln w="28575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1312" y="1747837"/>
              <a:ext cx="200025" cy="20002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7061100" y="1470983"/>
            <a:ext cx="3578860" cy="99377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50" spc="-180" b="1">
                <a:solidFill>
                  <a:srgbClr val="FA913C"/>
                </a:solidFill>
                <a:latin typeface="Arial"/>
                <a:cs typeface="Arial"/>
              </a:rPr>
              <a:t>PHASE</a:t>
            </a:r>
            <a:r>
              <a:rPr dirty="0" sz="2450" spc="-145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FA913C"/>
                </a:solidFill>
                <a:latin typeface="Arial"/>
                <a:cs typeface="Arial"/>
              </a:rPr>
              <a:t>2:</a:t>
            </a:r>
            <a:r>
              <a:rPr dirty="0" sz="2450" spc="-140" b="1">
                <a:solidFill>
                  <a:srgbClr val="FA913C"/>
                </a:solidFill>
                <a:latin typeface="Arial"/>
                <a:cs typeface="Arial"/>
              </a:rPr>
              <a:t> DEVELOPMENT</a:t>
            </a:r>
            <a:endParaRPr sz="2450">
              <a:latin typeface="Arial"/>
              <a:cs typeface="Arial"/>
            </a:endParaRPr>
          </a:p>
          <a:p>
            <a:pPr marL="806450">
              <a:lnSpc>
                <a:spcPct val="100000"/>
              </a:lnSpc>
              <a:spcBef>
                <a:spcPts val="1035"/>
              </a:spcBef>
            </a:pPr>
            <a:r>
              <a:rPr dirty="0" sz="2000" spc="-100" b="1">
                <a:solidFill>
                  <a:srgbClr val="D0D5DA"/>
                </a:solidFill>
                <a:latin typeface="Arial"/>
                <a:cs typeface="Arial"/>
              </a:rPr>
              <a:t>April</a:t>
            </a:r>
            <a:r>
              <a:rPr dirty="0" sz="2000" spc="-8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180" b="1">
                <a:solidFill>
                  <a:srgbClr val="D0D5DA"/>
                </a:solidFill>
                <a:latin typeface="Arial"/>
                <a:cs typeface="Arial"/>
              </a:rPr>
              <a:t>-</a:t>
            </a:r>
            <a:r>
              <a:rPr dirty="0" sz="1950" spc="-7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D0D5DA"/>
                </a:solidFill>
                <a:latin typeface="Arial"/>
                <a:cs typeface="Arial"/>
              </a:rPr>
              <a:t>September</a:t>
            </a:r>
            <a:r>
              <a:rPr dirty="0" sz="2000" spc="-8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D0D5DA"/>
                </a:solidFill>
                <a:latin typeface="Arial"/>
                <a:cs typeface="Arial"/>
              </a:rPr>
              <a:t>2025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03900" y="2514740"/>
            <a:ext cx="3778250" cy="13970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295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Deploy</a:t>
            </a:r>
            <a:r>
              <a:rPr dirty="0" sz="2000" spc="-9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digital</a:t>
            </a:r>
            <a:r>
              <a:rPr dirty="0" sz="2000" spc="-11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4E7EB"/>
                </a:solidFill>
                <a:latin typeface="Microsoft Sans Serif"/>
                <a:cs typeface="Microsoft Sans Serif"/>
              </a:rPr>
              <a:t>dashboards</a:t>
            </a:r>
            <a:r>
              <a:rPr dirty="0" sz="2000" spc="-7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50">
                <a:solidFill>
                  <a:srgbClr val="E4E7EB"/>
                </a:solidFill>
                <a:latin typeface="Microsoft Sans Serif"/>
                <a:cs typeface="Microsoft Sans Serif"/>
              </a:rPr>
              <a:t>&amp;</a:t>
            </a:r>
            <a:r>
              <a:rPr dirty="0" sz="1950" spc="-1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tools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Execute</a:t>
            </a:r>
            <a:r>
              <a:rPr dirty="0" sz="200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multi</a:t>
            </a:r>
            <a:r>
              <a:rPr dirty="0" sz="1950">
                <a:solidFill>
                  <a:srgbClr val="E4E7EB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skill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training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r>
              <a:rPr dirty="0" sz="2000" spc="-7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cycles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619875" y="5810249"/>
            <a:ext cx="5086350" cy="819150"/>
            <a:chOff x="6619875" y="5810249"/>
            <a:chExt cx="5086350" cy="819150"/>
          </a:xfrm>
        </p:grpSpPr>
        <p:sp>
          <p:nvSpPr>
            <p:cNvPr id="21" name="object 21" descr=""/>
            <p:cNvSpPr/>
            <p:nvPr/>
          </p:nvSpPr>
          <p:spPr>
            <a:xfrm>
              <a:off x="6619875" y="5810249"/>
              <a:ext cx="5086350" cy="819150"/>
            </a:xfrm>
            <a:custGeom>
              <a:avLst/>
              <a:gdLst/>
              <a:ahLst/>
              <a:cxnLst/>
              <a:rect l="l" t="t" r="r" b="b"/>
              <a:pathLst>
                <a:path w="5086350" h="819150">
                  <a:moveTo>
                    <a:pt x="5010150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0150" y="0"/>
                  </a:lnTo>
                  <a:lnTo>
                    <a:pt x="5052491" y="12829"/>
                  </a:lnTo>
                  <a:lnTo>
                    <a:pt x="5080549" y="47039"/>
                  </a:lnTo>
                  <a:lnTo>
                    <a:pt x="5086350" y="76200"/>
                  </a:lnTo>
                  <a:lnTo>
                    <a:pt x="5086350" y="742950"/>
                  </a:lnTo>
                  <a:lnTo>
                    <a:pt x="5073519" y="785292"/>
                  </a:lnTo>
                  <a:lnTo>
                    <a:pt x="5039307" y="813349"/>
                  </a:lnTo>
                  <a:lnTo>
                    <a:pt x="5010150" y="819150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19875" y="5810249"/>
              <a:ext cx="5086350" cy="819150"/>
            </a:xfrm>
            <a:custGeom>
              <a:avLst/>
              <a:gdLst/>
              <a:ahLst/>
              <a:cxnLst/>
              <a:rect l="l" t="t" r="r" b="b"/>
              <a:pathLst>
                <a:path w="5086350" h="819150">
                  <a:moveTo>
                    <a:pt x="5010150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0150" y="0"/>
                  </a:lnTo>
                  <a:lnTo>
                    <a:pt x="504697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7" y="25957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747327"/>
                  </a:lnTo>
                  <a:lnTo>
                    <a:pt x="23193" y="783632"/>
                  </a:lnTo>
                  <a:lnTo>
                    <a:pt x="54727" y="806224"/>
                  </a:lnTo>
                  <a:lnTo>
                    <a:pt x="71822" y="809625"/>
                  </a:lnTo>
                  <a:lnTo>
                    <a:pt x="5046968" y="809625"/>
                  </a:lnTo>
                  <a:lnTo>
                    <a:pt x="5046105" y="810141"/>
                  </a:lnTo>
                  <a:lnTo>
                    <a:pt x="5039308" y="813349"/>
                  </a:lnTo>
                  <a:lnTo>
                    <a:pt x="5032234" y="815887"/>
                  </a:lnTo>
                  <a:lnTo>
                    <a:pt x="5025017" y="817699"/>
                  </a:lnTo>
                  <a:lnTo>
                    <a:pt x="5017655" y="818787"/>
                  </a:lnTo>
                  <a:lnTo>
                    <a:pt x="5010150" y="819150"/>
                  </a:lnTo>
                  <a:close/>
                </a:path>
                <a:path w="5086350" h="819150">
                  <a:moveTo>
                    <a:pt x="5046968" y="809625"/>
                  </a:moveTo>
                  <a:lnTo>
                    <a:pt x="5014527" y="809625"/>
                  </a:lnTo>
                  <a:lnTo>
                    <a:pt x="5018862" y="809198"/>
                  </a:lnTo>
                  <a:lnTo>
                    <a:pt x="5027453" y="807488"/>
                  </a:lnTo>
                  <a:lnTo>
                    <a:pt x="5060391" y="787000"/>
                  </a:lnTo>
                  <a:lnTo>
                    <a:pt x="5076397" y="751663"/>
                  </a:lnTo>
                  <a:lnTo>
                    <a:pt x="5076825" y="747327"/>
                  </a:lnTo>
                  <a:lnTo>
                    <a:pt x="5076825" y="71822"/>
                  </a:lnTo>
                  <a:lnTo>
                    <a:pt x="5076516" y="68693"/>
                  </a:lnTo>
                  <a:lnTo>
                    <a:pt x="5076397" y="67486"/>
                  </a:lnTo>
                  <a:lnTo>
                    <a:pt x="5060391" y="32149"/>
                  </a:lnTo>
                  <a:lnTo>
                    <a:pt x="5027450" y="11660"/>
                  </a:lnTo>
                  <a:lnTo>
                    <a:pt x="5014527" y="9525"/>
                  </a:lnTo>
                  <a:lnTo>
                    <a:pt x="5046970" y="9525"/>
                  </a:lnTo>
                  <a:lnTo>
                    <a:pt x="5077341" y="40242"/>
                  </a:lnTo>
                  <a:lnTo>
                    <a:pt x="5086350" y="76200"/>
                  </a:lnTo>
                  <a:lnTo>
                    <a:pt x="5086350" y="742950"/>
                  </a:lnTo>
                  <a:lnTo>
                    <a:pt x="5073519" y="785292"/>
                  </a:lnTo>
                  <a:lnTo>
                    <a:pt x="5052619" y="806224"/>
                  </a:lnTo>
                  <a:lnTo>
                    <a:pt x="5046968" y="809625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726213" y="5836616"/>
            <a:ext cx="2874010" cy="6438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700" spc="-105" b="1">
                <a:solidFill>
                  <a:srgbClr val="FA913C"/>
                </a:solidFill>
                <a:latin typeface="Arial"/>
                <a:cs typeface="Arial"/>
              </a:rPr>
              <a:t>Success</a:t>
            </a:r>
            <a:r>
              <a:rPr dirty="0" sz="1700" spc="-70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A913C"/>
                </a:solidFill>
                <a:latin typeface="Arial"/>
                <a:cs typeface="Arial"/>
              </a:rPr>
              <a:t>Criteria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Achievement</a:t>
            </a:r>
            <a:r>
              <a:rPr dirty="0" sz="1500" spc="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of</a:t>
            </a:r>
            <a:r>
              <a:rPr dirty="0" sz="1500" spc="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E4E7EB"/>
                </a:solidFill>
                <a:latin typeface="Microsoft Sans Serif"/>
                <a:cs typeface="Microsoft Sans Serif"/>
              </a:rPr>
              <a:t>80%</a:t>
            </a:r>
            <a:r>
              <a:rPr dirty="0" sz="1450" spc="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E4E7EB"/>
                </a:solidFill>
                <a:latin typeface="Microsoft Sans Serif"/>
                <a:cs typeface="Microsoft Sans Serif"/>
              </a:rPr>
              <a:t>of</a:t>
            </a:r>
            <a:r>
              <a:rPr dirty="0" sz="1500" spc="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0">
                <a:solidFill>
                  <a:srgbClr val="E4E7EB"/>
                </a:solidFill>
                <a:latin typeface="Microsoft Sans Serif"/>
                <a:cs typeface="Microsoft Sans Serif"/>
              </a:rPr>
              <a:t>KPI</a:t>
            </a:r>
            <a:r>
              <a:rPr dirty="0" sz="1500" spc="2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E4E7EB"/>
                </a:solidFill>
                <a:latin typeface="Microsoft Sans Serif"/>
                <a:cs typeface="Microsoft Sans Serif"/>
              </a:rPr>
              <a:t>targets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2239625" y="1447800"/>
            <a:ext cx="5591175" cy="5410200"/>
            <a:chOff x="12239625" y="1447800"/>
            <a:chExt cx="5591175" cy="5410200"/>
          </a:xfrm>
        </p:grpSpPr>
        <p:sp>
          <p:nvSpPr>
            <p:cNvPr id="25" name="object 25" descr=""/>
            <p:cNvSpPr/>
            <p:nvPr/>
          </p:nvSpPr>
          <p:spPr>
            <a:xfrm>
              <a:off x="12258673" y="1447800"/>
              <a:ext cx="5572125" cy="5410200"/>
            </a:xfrm>
            <a:custGeom>
              <a:avLst/>
              <a:gdLst/>
              <a:ahLst/>
              <a:cxnLst/>
              <a:rect l="l" t="t" r="r" b="b"/>
              <a:pathLst>
                <a:path w="5572125" h="5410200">
                  <a:moveTo>
                    <a:pt x="5500928" y="5410200"/>
                  </a:moveTo>
                  <a:lnTo>
                    <a:pt x="53399" y="5410200"/>
                  </a:lnTo>
                  <a:lnTo>
                    <a:pt x="49681" y="5409711"/>
                  </a:lnTo>
                  <a:lnTo>
                    <a:pt x="14084" y="5384343"/>
                  </a:lnTo>
                  <a:lnTo>
                    <a:pt x="365" y="5343958"/>
                  </a:lnTo>
                  <a:lnTo>
                    <a:pt x="0" y="5339003"/>
                  </a:lnTo>
                  <a:lnTo>
                    <a:pt x="0" y="5334000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9" y="0"/>
                  </a:lnTo>
                  <a:lnTo>
                    <a:pt x="5500928" y="0"/>
                  </a:lnTo>
                  <a:lnTo>
                    <a:pt x="5542418" y="15621"/>
                  </a:lnTo>
                  <a:lnTo>
                    <a:pt x="5568238" y="51661"/>
                  </a:lnTo>
                  <a:lnTo>
                    <a:pt x="5572125" y="71196"/>
                  </a:lnTo>
                  <a:lnTo>
                    <a:pt x="5572125" y="5339003"/>
                  </a:lnTo>
                  <a:lnTo>
                    <a:pt x="5556503" y="5380493"/>
                  </a:lnTo>
                  <a:lnTo>
                    <a:pt x="5520462" y="5406313"/>
                  </a:lnTo>
                  <a:lnTo>
                    <a:pt x="5505882" y="5409711"/>
                  </a:lnTo>
                  <a:lnTo>
                    <a:pt x="5500928" y="5410200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239625" y="1448077"/>
              <a:ext cx="70485" cy="5410200"/>
            </a:xfrm>
            <a:custGeom>
              <a:avLst/>
              <a:gdLst/>
              <a:ahLst/>
              <a:cxnLst/>
              <a:rect l="l" t="t" r="r" b="b"/>
              <a:pathLst>
                <a:path w="70484" h="5410200">
                  <a:moveTo>
                    <a:pt x="70450" y="5409644"/>
                  </a:moveTo>
                  <a:lnTo>
                    <a:pt x="33857" y="5397091"/>
                  </a:lnTo>
                  <a:lnTo>
                    <a:pt x="5800" y="5362881"/>
                  </a:lnTo>
                  <a:lnTo>
                    <a:pt x="0" y="5333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333722"/>
                  </a:lnTo>
                  <a:lnTo>
                    <a:pt x="44515" y="5376063"/>
                  </a:lnTo>
                  <a:lnTo>
                    <a:pt x="66287" y="5407988"/>
                  </a:lnTo>
                  <a:lnTo>
                    <a:pt x="70450" y="5409644"/>
                  </a:lnTo>
                  <a:close/>
                </a:path>
              </a:pathLst>
            </a:custGeom>
            <a:solidFill>
              <a:srgbClr val="BF83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534275" y="1719364"/>
              <a:ext cx="287020" cy="200025"/>
            </a:xfrm>
            <a:custGeom>
              <a:avLst/>
              <a:gdLst/>
              <a:ahLst/>
              <a:cxnLst/>
              <a:rect l="l" t="t" r="r" b="b"/>
              <a:pathLst>
                <a:path w="287020" h="200025">
                  <a:moveTo>
                    <a:pt x="137241" y="3698"/>
                  </a:moveTo>
                  <a:lnTo>
                    <a:pt x="138598" y="1232"/>
                  </a:lnTo>
                  <a:lnTo>
                    <a:pt x="140684" y="0"/>
                  </a:lnTo>
                  <a:lnTo>
                    <a:pt x="143499" y="0"/>
                  </a:lnTo>
                  <a:lnTo>
                    <a:pt x="146313" y="0"/>
                  </a:lnTo>
                  <a:lnTo>
                    <a:pt x="148399" y="1232"/>
                  </a:lnTo>
                  <a:lnTo>
                    <a:pt x="149757" y="3698"/>
                  </a:lnTo>
                  <a:lnTo>
                    <a:pt x="191933" y="83765"/>
                  </a:lnTo>
                  <a:lnTo>
                    <a:pt x="192952" y="85642"/>
                  </a:lnTo>
                  <a:lnTo>
                    <a:pt x="194322" y="87212"/>
                  </a:lnTo>
                  <a:lnTo>
                    <a:pt x="196044" y="88474"/>
                  </a:lnTo>
                  <a:lnTo>
                    <a:pt x="197766" y="89737"/>
                  </a:lnTo>
                  <a:lnTo>
                    <a:pt x="199675" y="90572"/>
                  </a:lnTo>
                  <a:lnTo>
                    <a:pt x="201772" y="90978"/>
                  </a:lnTo>
                  <a:lnTo>
                    <a:pt x="203868" y="91385"/>
                  </a:lnTo>
                  <a:lnTo>
                    <a:pt x="205951" y="91324"/>
                  </a:lnTo>
                  <a:lnTo>
                    <a:pt x="208020" y="90797"/>
                  </a:lnTo>
                  <a:lnTo>
                    <a:pt x="210089" y="90270"/>
                  </a:lnTo>
                  <a:lnTo>
                    <a:pt x="211947" y="89326"/>
                  </a:lnTo>
                  <a:lnTo>
                    <a:pt x="213593" y="87965"/>
                  </a:lnTo>
                  <a:lnTo>
                    <a:pt x="274701" y="35616"/>
                  </a:lnTo>
                  <a:lnTo>
                    <a:pt x="277393" y="33426"/>
                  </a:lnTo>
                  <a:lnTo>
                    <a:pt x="280194" y="33277"/>
                  </a:lnTo>
                  <a:lnTo>
                    <a:pt x="283103" y="35169"/>
                  </a:lnTo>
                  <a:lnTo>
                    <a:pt x="286013" y="37062"/>
                  </a:lnTo>
                  <a:lnTo>
                    <a:pt x="287012" y="39682"/>
                  </a:lnTo>
                  <a:lnTo>
                    <a:pt x="286102" y="43031"/>
                  </a:lnTo>
                  <a:lnTo>
                    <a:pt x="245612" y="189421"/>
                  </a:lnTo>
                  <a:lnTo>
                    <a:pt x="244762" y="192498"/>
                  </a:lnTo>
                  <a:lnTo>
                    <a:pt x="231953" y="199908"/>
                  </a:lnTo>
                  <a:lnTo>
                    <a:pt x="55059" y="199908"/>
                  </a:lnTo>
                  <a:lnTo>
                    <a:pt x="41386" y="189421"/>
                  </a:lnTo>
                  <a:lnTo>
                    <a:pt x="909" y="43046"/>
                  </a:lnTo>
                  <a:lnTo>
                    <a:pt x="0" y="39696"/>
                  </a:lnTo>
                  <a:lnTo>
                    <a:pt x="999" y="37076"/>
                  </a:lnTo>
                  <a:lnTo>
                    <a:pt x="3908" y="35184"/>
                  </a:lnTo>
                  <a:lnTo>
                    <a:pt x="6818" y="33292"/>
                  </a:lnTo>
                  <a:lnTo>
                    <a:pt x="9619" y="33440"/>
                  </a:lnTo>
                  <a:lnTo>
                    <a:pt x="12311" y="35630"/>
                  </a:lnTo>
                  <a:lnTo>
                    <a:pt x="73404" y="87980"/>
                  </a:lnTo>
                  <a:lnTo>
                    <a:pt x="75050" y="89340"/>
                  </a:lnTo>
                  <a:lnTo>
                    <a:pt x="76908" y="90284"/>
                  </a:lnTo>
                  <a:lnTo>
                    <a:pt x="78977" y="90811"/>
                  </a:lnTo>
                  <a:lnTo>
                    <a:pt x="81047" y="91338"/>
                  </a:lnTo>
                  <a:lnTo>
                    <a:pt x="83129" y="91399"/>
                  </a:lnTo>
                  <a:lnTo>
                    <a:pt x="85226" y="90992"/>
                  </a:lnTo>
                  <a:lnTo>
                    <a:pt x="87322" y="90586"/>
                  </a:lnTo>
                  <a:lnTo>
                    <a:pt x="95064" y="83779"/>
                  </a:lnTo>
                  <a:lnTo>
                    <a:pt x="137241" y="3698"/>
                  </a:lnTo>
                  <a:close/>
                </a:path>
              </a:pathLst>
            </a:custGeom>
            <a:ln w="28575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565062" y="1470983"/>
            <a:ext cx="3950335" cy="99377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281305" algn="l"/>
              </a:tabLst>
            </a:pPr>
            <a:r>
              <a:rPr dirty="0" u="heavy" sz="2250">
                <a:solidFill>
                  <a:srgbClr val="BF83FB"/>
                </a:solidFill>
                <a:uFill>
                  <a:solidFill>
                    <a:srgbClr val="BF83FB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 spc="110">
                <a:solidFill>
                  <a:srgbClr val="BF83FB"/>
                </a:solidFill>
                <a:latin typeface="Times New Roman"/>
                <a:cs typeface="Times New Roman"/>
              </a:rPr>
              <a:t> </a:t>
            </a:r>
            <a:r>
              <a:rPr dirty="0" sz="2450" spc="-180" b="1">
                <a:solidFill>
                  <a:srgbClr val="BF83FB"/>
                </a:solidFill>
                <a:latin typeface="Arial"/>
                <a:cs typeface="Arial"/>
              </a:rPr>
              <a:t>PHASE</a:t>
            </a:r>
            <a:r>
              <a:rPr dirty="0" sz="2450" spc="-15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F83FB"/>
                </a:solidFill>
                <a:latin typeface="Arial"/>
                <a:cs typeface="Arial"/>
              </a:rPr>
              <a:t>3:</a:t>
            </a:r>
            <a:r>
              <a:rPr dirty="0" sz="2450" spc="-17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BF83FB"/>
                </a:solidFill>
                <a:latin typeface="Arial"/>
                <a:cs typeface="Arial"/>
              </a:rPr>
              <a:t>OPTIMIZATION</a:t>
            </a:r>
            <a:endParaRPr sz="2450">
              <a:latin typeface="Arial"/>
              <a:cs typeface="Arial"/>
            </a:endParaRPr>
          </a:p>
          <a:p>
            <a:pPr marL="1043940">
              <a:lnSpc>
                <a:spcPct val="100000"/>
              </a:lnSpc>
              <a:spcBef>
                <a:spcPts val="1035"/>
              </a:spcBef>
            </a:pPr>
            <a:r>
              <a:rPr dirty="0" sz="2000" spc="-100" b="1">
                <a:solidFill>
                  <a:srgbClr val="D0D5DA"/>
                </a:solidFill>
                <a:latin typeface="Arial"/>
                <a:cs typeface="Arial"/>
              </a:rPr>
              <a:t>October</a:t>
            </a:r>
            <a:r>
              <a:rPr dirty="0" sz="2000" spc="-9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180" b="1">
                <a:solidFill>
                  <a:srgbClr val="D0D5DA"/>
                </a:solidFill>
                <a:latin typeface="Arial"/>
                <a:cs typeface="Arial"/>
              </a:rPr>
              <a:t>-</a:t>
            </a:r>
            <a:r>
              <a:rPr dirty="0" sz="1950" spc="-7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D0D5DA"/>
                </a:solidFill>
                <a:latin typeface="Arial"/>
                <a:cs typeface="Arial"/>
              </a:rPr>
              <a:t>December</a:t>
            </a:r>
            <a:r>
              <a:rPr dirty="0" sz="2000" spc="-9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D0D5DA"/>
                </a:solidFill>
                <a:latin typeface="Arial"/>
                <a:cs typeface="Arial"/>
              </a:rPr>
              <a:t>2025</a:t>
            </a:r>
            <a:endParaRPr sz="19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496750" y="2514740"/>
            <a:ext cx="4045585" cy="13970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295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Achieve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full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4E7EB"/>
                </a:solidFill>
                <a:latin typeface="Microsoft Sans Serif"/>
                <a:cs typeface="Microsoft Sans Serif"/>
              </a:rPr>
              <a:t>operations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60">
                <a:solidFill>
                  <a:srgbClr val="E4E7EB"/>
                </a:solidFill>
                <a:latin typeface="Microsoft Sans Serif"/>
                <a:cs typeface="Microsoft Sans Serif"/>
              </a:rPr>
              <a:t>Lead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4E7EB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improvement</a:t>
            </a:r>
            <a:endParaRPr sz="20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1200"/>
              </a:spcBef>
              <a:buSzPct val="90000"/>
              <a:buFont typeface="Times New Roman"/>
              <a:buChar char="▪"/>
              <a:tabLst>
                <a:tab pos="157480" algn="l"/>
              </a:tabLst>
            </a:pPr>
            <a:r>
              <a:rPr dirty="0" sz="2000" spc="-65">
                <a:solidFill>
                  <a:srgbClr val="E4E7EB"/>
                </a:solidFill>
                <a:latin typeface="Microsoft Sans Serif"/>
                <a:cs typeface="Microsoft Sans Serif"/>
              </a:rPr>
              <a:t>Sustain</a:t>
            </a:r>
            <a:r>
              <a:rPr dirty="0" sz="2000" spc="-5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4E7EB"/>
                </a:solidFill>
                <a:latin typeface="Microsoft Sans Serif"/>
                <a:cs typeface="Microsoft Sans Serif"/>
              </a:rPr>
              <a:t>top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E4E7EB"/>
                </a:solidFill>
                <a:latin typeface="Microsoft Sans Serif"/>
                <a:cs typeface="Microsoft Sans Serif"/>
              </a:rPr>
              <a:t>quartile</a:t>
            </a:r>
            <a:r>
              <a:rPr dirty="0" sz="2000" spc="-4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4E7EB"/>
                </a:solidFill>
                <a:latin typeface="Microsoft Sans Serif"/>
                <a:cs typeface="Microsoft Sans Serif"/>
              </a:rPr>
              <a:t>performance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2506325" y="5810249"/>
            <a:ext cx="5095875" cy="819150"/>
            <a:chOff x="12506325" y="5810249"/>
            <a:chExt cx="5095875" cy="819150"/>
          </a:xfrm>
        </p:grpSpPr>
        <p:sp>
          <p:nvSpPr>
            <p:cNvPr id="31" name="object 31" descr=""/>
            <p:cNvSpPr/>
            <p:nvPr/>
          </p:nvSpPr>
          <p:spPr>
            <a:xfrm>
              <a:off x="12506325" y="5810249"/>
              <a:ext cx="5095875" cy="819150"/>
            </a:xfrm>
            <a:custGeom>
              <a:avLst/>
              <a:gdLst/>
              <a:ahLst/>
              <a:cxnLst/>
              <a:rect l="l" t="t" r="r" b="b"/>
              <a:pathLst>
                <a:path w="5095875" h="819150">
                  <a:moveTo>
                    <a:pt x="5019675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62016" y="12829"/>
                  </a:lnTo>
                  <a:lnTo>
                    <a:pt x="5090074" y="47039"/>
                  </a:lnTo>
                  <a:lnTo>
                    <a:pt x="5095875" y="76200"/>
                  </a:lnTo>
                  <a:lnTo>
                    <a:pt x="5095875" y="742950"/>
                  </a:lnTo>
                  <a:lnTo>
                    <a:pt x="5083044" y="785292"/>
                  </a:lnTo>
                  <a:lnTo>
                    <a:pt x="5048832" y="813349"/>
                  </a:lnTo>
                  <a:lnTo>
                    <a:pt x="5019675" y="819150"/>
                  </a:lnTo>
                  <a:close/>
                </a:path>
              </a:pathLst>
            </a:custGeom>
            <a:solidFill>
              <a:srgbClr val="A754F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506325" y="5810249"/>
              <a:ext cx="5095875" cy="819150"/>
            </a:xfrm>
            <a:custGeom>
              <a:avLst/>
              <a:gdLst/>
              <a:ahLst/>
              <a:cxnLst/>
              <a:rect l="l" t="t" r="r" b="b"/>
              <a:pathLst>
                <a:path w="5095875" h="819150">
                  <a:moveTo>
                    <a:pt x="5019675" y="819150"/>
                  </a:moveTo>
                  <a:lnTo>
                    <a:pt x="76200" y="819150"/>
                  </a:lnTo>
                  <a:lnTo>
                    <a:pt x="68693" y="818787"/>
                  </a:lnTo>
                  <a:lnTo>
                    <a:pt x="27882" y="801882"/>
                  </a:lnTo>
                  <a:lnTo>
                    <a:pt x="3262" y="765036"/>
                  </a:lnTo>
                  <a:lnTo>
                    <a:pt x="0" y="7429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19675" y="0"/>
                  </a:lnTo>
                  <a:lnTo>
                    <a:pt x="5056495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7" y="25957"/>
                  </a:lnTo>
                  <a:lnTo>
                    <a:pt x="11657" y="58898"/>
                  </a:lnTo>
                  <a:lnTo>
                    <a:pt x="9524" y="71822"/>
                  </a:lnTo>
                  <a:lnTo>
                    <a:pt x="9524" y="747327"/>
                  </a:lnTo>
                  <a:lnTo>
                    <a:pt x="23192" y="783632"/>
                  </a:lnTo>
                  <a:lnTo>
                    <a:pt x="54727" y="806224"/>
                  </a:lnTo>
                  <a:lnTo>
                    <a:pt x="71822" y="809625"/>
                  </a:lnTo>
                  <a:lnTo>
                    <a:pt x="5056493" y="809625"/>
                  </a:lnTo>
                  <a:lnTo>
                    <a:pt x="5055630" y="810141"/>
                  </a:lnTo>
                  <a:lnTo>
                    <a:pt x="5048833" y="813349"/>
                  </a:lnTo>
                  <a:lnTo>
                    <a:pt x="5041759" y="815887"/>
                  </a:lnTo>
                  <a:lnTo>
                    <a:pt x="5034542" y="817699"/>
                  </a:lnTo>
                  <a:lnTo>
                    <a:pt x="5027180" y="818787"/>
                  </a:lnTo>
                  <a:lnTo>
                    <a:pt x="5019675" y="819150"/>
                  </a:lnTo>
                  <a:close/>
                </a:path>
                <a:path w="5095875" h="819150">
                  <a:moveTo>
                    <a:pt x="5056493" y="809625"/>
                  </a:moveTo>
                  <a:lnTo>
                    <a:pt x="5024052" y="809625"/>
                  </a:lnTo>
                  <a:lnTo>
                    <a:pt x="5028387" y="809198"/>
                  </a:lnTo>
                  <a:lnTo>
                    <a:pt x="5036978" y="807488"/>
                  </a:lnTo>
                  <a:lnTo>
                    <a:pt x="5069917" y="787000"/>
                  </a:lnTo>
                  <a:lnTo>
                    <a:pt x="5085922" y="751663"/>
                  </a:lnTo>
                  <a:lnTo>
                    <a:pt x="5086349" y="747327"/>
                  </a:lnTo>
                  <a:lnTo>
                    <a:pt x="5086349" y="71822"/>
                  </a:lnTo>
                  <a:lnTo>
                    <a:pt x="5086040" y="68693"/>
                  </a:lnTo>
                  <a:lnTo>
                    <a:pt x="5085921" y="67486"/>
                  </a:lnTo>
                  <a:lnTo>
                    <a:pt x="5069917" y="32149"/>
                  </a:lnTo>
                  <a:lnTo>
                    <a:pt x="5036975" y="11660"/>
                  </a:lnTo>
                  <a:lnTo>
                    <a:pt x="5024052" y="9525"/>
                  </a:lnTo>
                  <a:lnTo>
                    <a:pt x="5056495" y="9525"/>
                  </a:lnTo>
                  <a:lnTo>
                    <a:pt x="5086866" y="40242"/>
                  </a:lnTo>
                  <a:lnTo>
                    <a:pt x="5095875" y="76200"/>
                  </a:lnTo>
                  <a:lnTo>
                    <a:pt x="5095875" y="742950"/>
                  </a:lnTo>
                  <a:lnTo>
                    <a:pt x="5083044" y="785292"/>
                  </a:lnTo>
                  <a:lnTo>
                    <a:pt x="5062144" y="806224"/>
                  </a:lnTo>
                  <a:lnTo>
                    <a:pt x="5056493" y="809625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3421270" y="5836616"/>
            <a:ext cx="3269615" cy="64389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700" spc="-105" b="1">
                <a:solidFill>
                  <a:srgbClr val="BF83FB"/>
                </a:solidFill>
                <a:latin typeface="Arial"/>
                <a:cs typeface="Arial"/>
              </a:rPr>
              <a:t>Success</a:t>
            </a:r>
            <a:r>
              <a:rPr dirty="0" sz="1700" spc="-7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BF83FB"/>
                </a:solidFill>
                <a:latin typeface="Arial"/>
                <a:cs typeface="Arial"/>
              </a:rPr>
              <a:t>Criteria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Recognition </a:t>
            </a:r>
            <a:r>
              <a:rPr dirty="0" sz="1500" spc="-50">
                <a:solidFill>
                  <a:srgbClr val="E4E7EB"/>
                </a:solidFill>
                <a:latin typeface="Microsoft Sans Serif"/>
                <a:cs typeface="Microsoft Sans Serif"/>
              </a:rPr>
              <a:t>as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E4E7EB"/>
                </a:solidFill>
                <a:latin typeface="Microsoft Sans Serif"/>
                <a:cs typeface="Microsoft Sans Serif"/>
              </a:rPr>
              <a:t>model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0">
                <a:solidFill>
                  <a:srgbClr val="E4E7EB"/>
                </a:solidFill>
                <a:latin typeface="Microsoft Sans Serif"/>
                <a:cs typeface="Microsoft Sans Serif"/>
              </a:rPr>
              <a:t>autonomous</a:t>
            </a:r>
            <a:r>
              <a:rPr dirty="0" sz="150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57200" y="7086600"/>
            <a:ext cx="17373600" cy="2552700"/>
            <a:chOff x="457200" y="7086600"/>
            <a:chExt cx="17373600" cy="2552700"/>
          </a:xfrm>
        </p:grpSpPr>
        <p:sp>
          <p:nvSpPr>
            <p:cNvPr id="35" name="object 35" descr=""/>
            <p:cNvSpPr/>
            <p:nvPr/>
          </p:nvSpPr>
          <p:spPr>
            <a:xfrm>
              <a:off x="461962" y="7091362"/>
              <a:ext cx="17364075" cy="2543175"/>
            </a:xfrm>
            <a:custGeom>
              <a:avLst/>
              <a:gdLst/>
              <a:ahLst/>
              <a:cxnLst/>
              <a:rect l="l" t="t" r="r" b="b"/>
              <a:pathLst>
                <a:path w="17364075" h="2543175">
                  <a:moveTo>
                    <a:pt x="17297326" y="2543174"/>
                  </a:moveTo>
                  <a:lnTo>
                    <a:pt x="66746" y="2543174"/>
                  </a:lnTo>
                  <a:lnTo>
                    <a:pt x="62101" y="2542716"/>
                  </a:lnTo>
                  <a:lnTo>
                    <a:pt x="24240" y="2525567"/>
                  </a:lnTo>
                  <a:lnTo>
                    <a:pt x="2287" y="2490274"/>
                  </a:lnTo>
                  <a:lnTo>
                    <a:pt x="0" y="2476428"/>
                  </a:lnTo>
                  <a:lnTo>
                    <a:pt x="0" y="247173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7297326" y="0"/>
                  </a:lnTo>
                  <a:lnTo>
                    <a:pt x="17336223" y="14644"/>
                  </a:lnTo>
                  <a:lnTo>
                    <a:pt x="17360430" y="48431"/>
                  </a:lnTo>
                  <a:lnTo>
                    <a:pt x="17364074" y="66746"/>
                  </a:lnTo>
                  <a:lnTo>
                    <a:pt x="17364074" y="2476428"/>
                  </a:lnTo>
                  <a:lnTo>
                    <a:pt x="17349428" y="2515325"/>
                  </a:lnTo>
                  <a:lnTo>
                    <a:pt x="17315639" y="2539531"/>
                  </a:lnTo>
                  <a:lnTo>
                    <a:pt x="17301972" y="2542716"/>
                  </a:lnTo>
                  <a:lnTo>
                    <a:pt x="17297326" y="2543174"/>
                  </a:lnTo>
                  <a:close/>
                </a:path>
              </a:pathLst>
            </a:custGeom>
            <a:solidFill>
              <a:srgbClr val="1F2937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1962" y="7091362"/>
              <a:ext cx="17364075" cy="2543175"/>
            </a:xfrm>
            <a:custGeom>
              <a:avLst/>
              <a:gdLst/>
              <a:ahLst/>
              <a:cxnLst/>
              <a:rect l="l" t="t" r="r" b="b"/>
              <a:pathLst>
                <a:path w="17364075" h="2543175">
                  <a:moveTo>
                    <a:pt x="0" y="24717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7292637" y="0"/>
                  </a:lnTo>
                  <a:lnTo>
                    <a:pt x="17297326" y="0"/>
                  </a:lnTo>
                  <a:lnTo>
                    <a:pt x="17301972" y="457"/>
                  </a:lnTo>
                  <a:lnTo>
                    <a:pt x="17332323" y="12038"/>
                  </a:lnTo>
                  <a:lnTo>
                    <a:pt x="17336223" y="14644"/>
                  </a:lnTo>
                  <a:lnTo>
                    <a:pt x="17360430" y="48431"/>
                  </a:lnTo>
                  <a:lnTo>
                    <a:pt x="17362700" y="57499"/>
                  </a:lnTo>
                  <a:lnTo>
                    <a:pt x="17363615" y="62101"/>
                  </a:lnTo>
                  <a:lnTo>
                    <a:pt x="17364074" y="66746"/>
                  </a:lnTo>
                  <a:lnTo>
                    <a:pt x="17364075" y="71437"/>
                  </a:lnTo>
                  <a:lnTo>
                    <a:pt x="17364075" y="2471737"/>
                  </a:lnTo>
                  <a:lnTo>
                    <a:pt x="17364074" y="2476428"/>
                  </a:lnTo>
                  <a:lnTo>
                    <a:pt x="17363615" y="2481073"/>
                  </a:lnTo>
                  <a:lnTo>
                    <a:pt x="17362700" y="2485674"/>
                  </a:lnTo>
                  <a:lnTo>
                    <a:pt x="17361786" y="2490274"/>
                  </a:lnTo>
                  <a:lnTo>
                    <a:pt x="17343150" y="2522250"/>
                  </a:lnTo>
                  <a:lnTo>
                    <a:pt x="17339833" y="2525567"/>
                  </a:lnTo>
                  <a:lnTo>
                    <a:pt x="17301972" y="2542716"/>
                  </a:lnTo>
                  <a:lnTo>
                    <a:pt x="17292637" y="2543175"/>
                  </a:lnTo>
                  <a:lnTo>
                    <a:pt x="71437" y="2543175"/>
                  </a:lnTo>
                  <a:lnTo>
                    <a:pt x="44099" y="2537736"/>
                  </a:lnTo>
                  <a:lnTo>
                    <a:pt x="39765" y="2535941"/>
                  </a:lnTo>
                  <a:lnTo>
                    <a:pt x="20923" y="2522250"/>
                  </a:lnTo>
                  <a:lnTo>
                    <a:pt x="17606" y="2518933"/>
                  </a:lnTo>
                  <a:lnTo>
                    <a:pt x="457" y="2481073"/>
                  </a:lnTo>
                  <a:lnTo>
                    <a:pt x="0" y="2476428"/>
                  </a:lnTo>
                  <a:lnTo>
                    <a:pt x="0" y="2471737"/>
                  </a:lnTo>
                  <a:close/>
                </a:path>
              </a:pathLst>
            </a:custGeom>
            <a:ln w="9525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5" y="7324725"/>
              <a:ext cx="16897350" cy="45720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5521176" y="7857422"/>
            <a:ext cx="724598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Together</a:t>
            </a:r>
            <a:r>
              <a:rPr dirty="0" sz="1950" spc="-5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transform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operations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achieve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excellence</a:t>
            </a:r>
            <a:r>
              <a:rPr dirty="0" sz="1950" spc="-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95325" y="8353425"/>
            <a:ext cx="8296275" cy="1047750"/>
            <a:chOff x="695325" y="8353425"/>
            <a:chExt cx="8296275" cy="1047750"/>
          </a:xfrm>
        </p:grpSpPr>
        <p:sp>
          <p:nvSpPr>
            <p:cNvPr id="40" name="object 40" descr=""/>
            <p:cNvSpPr/>
            <p:nvPr/>
          </p:nvSpPr>
          <p:spPr>
            <a:xfrm>
              <a:off x="700087" y="8358187"/>
              <a:ext cx="8286750" cy="1038225"/>
            </a:xfrm>
            <a:custGeom>
              <a:avLst/>
              <a:gdLst/>
              <a:ahLst/>
              <a:cxnLst/>
              <a:rect l="l" t="t" r="r" b="b"/>
              <a:pathLst>
                <a:path w="8286750" h="1038225">
                  <a:moveTo>
                    <a:pt x="8220003" y="1038225"/>
                  </a:moveTo>
                  <a:lnTo>
                    <a:pt x="66746" y="1038225"/>
                  </a:lnTo>
                  <a:lnTo>
                    <a:pt x="62101" y="1037767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3"/>
                  </a:lnTo>
                  <a:lnTo>
                    <a:pt x="66746" y="0"/>
                  </a:lnTo>
                  <a:lnTo>
                    <a:pt x="8220003" y="0"/>
                  </a:lnTo>
                  <a:lnTo>
                    <a:pt x="8258899" y="14644"/>
                  </a:lnTo>
                  <a:lnTo>
                    <a:pt x="8283106" y="48432"/>
                  </a:lnTo>
                  <a:lnTo>
                    <a:pt x="8286749" y="66746"/>
                  </a:lnTo>
                  <a:lnTo>
                    <a:pt x="8286749" y="971477"/>
                  </a:lnTo>
                  <a:lnTo>
                    <a:pt x="8272104" y="1010374"/>
                  </a:lnTo>
                  <a:lnTo>
                    <a:pt x="8238315" y="1034581"/>
                  </a:lnTo>
                  <a:lnTo>
                    <a:pt x="8224647" y="1037766"/>
                  </a:lnTo>
                  <a:lnTo>
                    <a:pt x="8220003" y="1038225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0087" y="8358187"/>
              <a:ext cx="8286750" cy="1038225"/>
            </a:xfrm>
            <a:custGeom>
              <a:avLst/>
              <a:gdLst/>
              <a:ahLst/>
              <a:cxnLst/>
              <a:rect l="l" t="t" r="r" b="b"/>
              <a:pathLst>
                <a:path w="8286750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8433" y="364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215312" y="0"/>
                  </a:lnTo>
                  <a:lnTo>
                    <a:pt x="8220003" y="0"/>
                  </a:lnTo>
                  <a:lnTo>
                    <a:pt x="8224647" y="457"/>
                  </a:lnTo>
                  <a:lnTo>
                    <a:pt x="8262508" y="17606"/>
                  </a:lnTo>
                  <a:lnTo>
                    <a:pt x="8274709" y="31748"/>
                  </a:lnTo>
                  <a:lnTo>
                    <a:pt x="8277315" y="35649"/>
                  </a:lnTo>
                  <a:lnTo>
                    <a:pt x="8279516" y="39765"/>
                  </a:lnTo>
                  <a:lnTo>
                    <a:pt x="8281311" y="44098"/>
                  </a:lnTo>
                  <a:lnTo>
                    <a:pt x="8283106" y="48432"/>
                  </a:lnTo>
                  <a:lnTo>
                    <a:pt x="8284461" y="52899"/>
                  </a:lnTo>
                  <a:lnTo>
                    <a:pt x="8285376" y="57500"/>
                  </a:lnTo>
                  <a:lnTo>
                    <a:pt x="8286291" y="62101"/>
                  </a:lnTo>
                  <a:lnTo>
                    <a:pt x="8286749" y="66746"/>
                  </a:lnTo>
                  <a:lnTo>
                    <a:pt x="8286750" y="71437"/>
                  </a:lnTo>
                  <a:lnTo>
                    <a:pt x="8286750" y="966787"/>
                  </a:lnTo>
                  <a:lnTo>
                    <a:pt x="8281311" y="994124"/>
                  </a:lnTo>
                  <a:lnTo>
                    <a:pt x="8279516" y="998457"/>
                  </a:lnTo>
                  <a:lnTo>
                    <a:pt x="8277315" y="1002574"/>
                  </a:lnTo>
                  <a:lnTo>
                    <a:pt x="8274709" y="1006474"/>
                  </a:lnTo>
                  <a:lnTo>
                    <a:pt x="8272104" y="1010374"/>
                  </a:lnTo>
                  <a:lnTo>
                    <a:pt x="8254999" y="1026184"/>
                  </a:lnTo>
                  <a:lnTo>
                    <a:pt x="8251099" y="1028790"/>
                  </a:lnTo>
                  <a:lnTo>
                    <a:pt x="8246983" y="1030990"/>
                  </a:lnTo>
                  <a:lnTo>
                    <a:pt x="8242649" y="1032786"/>
                  </a:lnTo>
                  <a:lnTo>
                    <a:pt x="8238315" y="1034581"/>
                  </a:lnTo>
                  <a:lnTo>
                    <a:pt x="8233848" y="1035936"/>
                  </a:lnTo>
                  <a:lnTo>
                    <a:pt x="8229248" y="1036851"/>
                  </a:lnTo>
                  <a:lnTo>
                    <a:pt x="8224647" y="1037766"/>
                  </a:lnTo>
                  <a:lnTo>
                    <a:pt x="8220003" y="1038225"/>
                  </a:lnTo>
                  <a:lnTo>
                    <a:pt x="8215312" y="1038225"/>
                  </a:lnTo>
                  <a:lnTo>
                    <a:pt x="71437" y="1038225"/>
                  </a:lnTo>
                  <a:lnTo>
                    <a:pt x="66746" y="1038225"/>
                  </a:lnTo>
                  <a:lnTo>
                    <a:pt x="62101" y="1037767"/>
                  </a:lnTo>
                  <a:lnTo>
                    <a:pt x="57500" y="1036852"/>
                  </a:lnTo>
                  <a:lnTo>
                    <a:pt x="52900" y="1035936"/>
                  </a:lnTo>
                  <a:lnTo>
                    <a:pt x="48433" y="1034581"/>
                  </a:lnTo>
                  <a:lnTo>
                    <a:pt x="44099" y="1032786"/>
                  </a:lnTo>
                  <a:lnTo>
                    <a:pt x="39765" y="1030990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5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462734" y="8472319"/>
            <a:ext cx="2761615" cy="788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35"/>
              </a:spcBef>
            </a:pPr>
            <a:r>
              <a:rPr dirty="0" sz="2000" spc="-85" b="1">
                <a:solidFill>
                  <a:srgbClr val="60A5FA"/>
                </a:solidFill>
                <a:latin typeface="Arial"/>
                <a:cs typeface="Arial"/>
              </a:rPr>
              <a:t>Implementation</a:t>
            </a:r>
            <a:r>
              <a:rPr dirty="0" sz="2000" spc="-4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0A5FA"/>
                </a:solidFill>
                <a:latin typeface="Arial"/>
                <a:cs typeface="Arial"/>
              </a:rPr>
              <a:t>begins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900" spc="-55" b="1">
                <a:solidFill>
                  <a:srgbClr val="FFFFFF"/>
                </a:solidFill>
                <a:latin typeface="Arial"/>
                <a:cs typeface="Arial"/>
              </a:rPr>
              <a:t>January</a:t>
            </a:r>
            <a:r>
              <a:rPr dirty="0" sz="29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65" b="1">
                <a:solidFill>
                  <a:srgbClr val="FFFFFF"/>
                </a:solidFill>
                <a:latin typeface="Arial"/>
                <a:cs typeface="Arial"/>
              </a:rPr>
              <a:t>2,</a:t>
            </a:r>
            <a:r>
              <a:rPr dirty="0" sz="295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55" b="1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296400" y="8353425"/>
            <a:ext cx="8296275" cy="1047750"/>
            <a:chOff x="9296400" y="8353425"/>
            <a:chExt cx="8296275" cy="1047750"/>
          </a:xfrm>
        </p:grpSpPr>
        <p:sp>
          <p:nvSpPr>
            <p:cNvPr id="44" name="object 44" descr=""/>
            <p:cNvSpPr/>
            <p:nvPr/>
          </p:nvSpPr>
          <p:spPr>
            <a:xfrm>
              <a:off x="9301162" y="8358187"/>
              <a:ext cx="8286750" cy="1038225"/>
            </a:xfrm>
            <a:custGeom>
              <a:avLst/>
              <a:gdLst/>
              <a:ahLst/>
              <a:cxnLst/>
              <a:rect l="l" t="t" r="r" b="b"/>
              <a:pathLst>
                <a:path w="8286750" h="1038225">
                  <a:moveTo>
                    <a:pt x="8220002" y="1038225"/>
                  </a:moveTo>
                  <a:lnTo>
                    <a:pt x="66746" y="1038225"/>
                  </a:lnTo>
                  <a:lnTo>
                    <a:pt x="62100" y="1037767"/>
                  </a:lnTo>
                  <a:lnTo>
                    <a:pt x="24240" y="1020617"/>
                  </a:lnTo>
                  <a:lnTo>
                    <a:pt x="2286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8220002" y="0"/>
                  </a:lnTo>
                  <a:lnTo>
                    <a:pt x="8258898" y="14644"/>
                  </a:lnTo>
                  <a:lnTo>
                    <a:pt x="8283104" y="48432"/>
                  </a:lnTo>
                  <a:lnTo>
                    <a:pt x="8286749" y="66746"/>
                  </a:lnTo>
                  <a:lnTo>
                    <a:pt x="8286749" y="971477"/>
                  </a:lnTo>
                  <a:lnTo>
                    <a:pt x="8272102" y="1010374"/>
                  </a:lnTo>
                  <a:lnTo>
                    <a:pt x="8238314" y="1034581"/>
                  </a:lnTo>
                  <a:lnTo>
                    <a:pt x="8224647" y="1037766"/>
                  </a:lnTo>
                  <a:lnTo>
                    <a:pt x="8220002" y="1038225"/>
                  </a:lnTo>
                  <a:close/>
                </a:path>
              </a:pathLst>
            </a:custGeom>
            <a:solidFill>
              <a:srgbClr val="21C45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301162" y="8358187"/>
              <a:ext cx="8286750" cy="1038225"/>
            </a:xfrm>
            <a:custGeom>
              <a:avLst/>
              <a:gdLst/>
              <a:ahLst/>
              <a:cxnLst/>
              <a:rect l="l" t="t" r="r" b="b"/>
              <a:pathLst>
                <a:path w="8286750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8"/>
                  </a:lnTo>
                  <a:lnTo>
                    <a:pt x="7231" y="39765"/>
                  </a:lnTo>
                  <a:lnTo>
                    <a:pt x="9432" y="35649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215312" y="0"/>
                  </a:lnTo>
                  <a:lnTo>
                    <a:pt x="8220002" y="0"/>
                  </a:lnTo>
                  <a:lnTo>
                    <a:pt x="8224647" y="457"/>
                  </a:lnTo>
                  <a:lnTo>
                    <a:pt x="8262506" y="17606"/>
                  </a:lnTo>
                  <a:lnTo>
                    <a:pt x="8274707" y="31748"/>
                  </a:lnTo>
                  <a:lnTo>
                    <a:pt x="8277313" y="35649"/>
                  </a:lnTo>
                  <a:lnTo>
                    <a:pt x="8285374" y="57500"/>
                  </a:lnTo>
                  <a:lnTo>
                    <a:pt x="8286290" y="62101"/>
                  </a:lnTo>
                  <a:lnTo>
                    <a:pt x="8286749" y="66746"/>
                  </a:lnTo>
                  <a:lnTo>
                    <a:pt x="8286750" y="71437"/>
                  </a:lnTo>
                  <a:lnTo>
                    <a:pt x="8286750" y="966787"/>
                  </a:lnTo>
                  <a:lnTo>
                    <a:pt x="8286749" y="971477"/>
                  </a:lnTo>
                  <a:lnTo>
                    <a:pt x="8286290" y="976122"/>
                  </a:lnTo>
                  <a:lnTo>
                    <a:pt x="8285374" y="980723"/>
                  </a:lnTo>
                  <a:lnTo>
                    <a:pt x="8284459" y="985323"/>
                  </a:lnTo>
                  <a:lnTo>
                    <a:pt x="8274707" y="1006474"/>
                  </a:lnTo>
                  <a:lnTo>
                    <a:pt x="8272102" y="1010374"/>
                  </a:lnTo>
                  <a:lnTo>
                    <a:pt x="8269142" y="1013983"/>
                  </a:lnTo>
                  <a:lnTo>
                    <a:pt x="8265824" y="1017300"/>
                  </a:lnTo>
                  <a:lnTo>
                    <a:pt x="8262506" y="1020617"/>
                  </a:lnTo>
                  <a:lnTo>
                    <a:pt x="8258897" y="1023578"/>
                  </a:lnTo>
                  <a:lnTo>
                    <a:pt x="8254997" y="1026184"/>
                  </a:lnTo>
                  <a:lnTo>
                    <a:pt x="8251097" y="1028790"/>
                  </a:lnTo>
                  <a:lnTo>
                    <a:pt x="8229247" y="1036851"/>
                  </a:lnTo>
                  <a:lnTo>
                    <a:pt x="8224647" y="1037766"/>
                  </a:lnTo>
                  <a:lnTo>
                    <a:pt x="8220002" y="1038225"/>
                  </a:lnTo>
                  <a:lnTo>
                    <a:pt x="8215312" y="1038225"/>
                  </a:lnTo>
                  <a:lnTo>
                    <a:pt x="71437" y="1038225"/>
                  </a:lnTo>
                  <a:lnTo>
                    <a:pt x="66746" y="1038225"/>
                  </a:lnTo>
                  <a:lnTo>
                    <a:pt x="62100" y="1037767"/>
                  </a:lnTo>
                  <a:lnTo>
                    <a:pt x="24240" y="1020617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5436" y="994124"/>
                  </a:lnTo>
                  <a:lnTo>
                    <a:pt x="3641" y="989790"/>
                  </a:lnTo>
                  <a:lnTo>
                    <a:pt x="2286" y="985323"/>
                  </a:lnTo>
                  <a:lnTo>
                    <a:pt x="1371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1666735" y="8410973"/>
            <a:ext cx="3556000" cy="70294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2000" spc="-10" b="1">
                <a:solidFill>
                  <a:srgbClr val="4ADE80"/>
                </a:solidFill>
                <a:latin typeface="Arial"/>
                <a:cs typeface="Arial"/>
              </a:rPr>
              <a:t>Questions</a:t>
            </a:r>
            <a:r>
              <a:rPr dirty="0" sz="1950" spc="-10" b="1">
                <a:solidFill>
                  <a:srgbClr val="4ADE80"/>
                </a:solidFill>
                <a:latin typeface="Century Gothic"/>
                <a:cs typeface="Century Gothic"/>
              </a:rPr>
              <a:t>?</a:t>
            </a:r>
            <a:endParaRPr sz="19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Contact</a:t>
            </a:r>
            <a:r>
              <a:rPr dirty="0" sz="1650" spc="-10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your</a:t>
            </a:r>
            <a:r>
              <a:rPr dirty="0" sz="1650" spc="-6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E4E7EB"/>
                </a:solidFill>
                <a:latin typeface="Microsoft Sans Serif"/>
                <a:cs typeface="Microsoft Sans Serif"/>
              </a:rPr>
              <a:t>team</a:t>
            </a:r>
            <a:r>
              <a:rPr dirty="0" sz="1650" spc="-5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E4E7EB"/>
                </a:solidFill>
                <a:latin typeface="Microsoft Sans Serif"/>
                <a:cs typeface="Microsoft Sans Serif"/>
              </a:rPr>
              <a:t>leader</a:t>
            </a:r>
            <a:r>
              <a:rPr dirty="0" sz="1650" spc="-6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E4E7EB"/>
                </a:solidFill>
                <a:latin typeface="Microsoft Sans Serif"/>
                <a:cs typeface="Microsoft Sans Serif"/>
              </a:rPr>
              <a:t>or</a:t>
            </a:r>
            <a:r>
              <a:rPr dirty="0" sz="1650" spc="-6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25">
                <a:solidFill>
                  <a:srgbClr val="E4E7EB"/>
                </a:solidFill>
                <a:latin typeface="Microsoft Sans Serif"/>
                <a:cs typeface="Microsoft Sans Serif"/>
              </a:rPr>
              <a:t>VPO</a:t>
            </a:r>
            <a:r>
              <a:rPr dirty="0" sz="1650" spc="-2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E4E7EB"/>
                </a:solidFill>
                <a:latin typeface="Microsoft Sans Serif"/>
                <a:cs typeface="Microsoft Sans Serif"/>
              </a:rPr>
              <a:t>team.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ts val="1689"/>
              </a:lnSpc>
            </a:pPr>
            <a:r>
              <a:rPr dirty="0"/>
              <a:t>Crew</a:t>
            </a:r>
            <a:r>
              <a:rPr dirty="0" spc="-35"/>
              <a:t> </a:t>
            </a:r>
            <a:r>
              <a:rPr dirty="0"/>
              <a:t>Army</a:t>
            </a:r>
            <a:r>
              <a:rPr dirty="0" spc="-20"/>
              <a:t> </a:t>
            </a:r>
            <a:r>
              <a:rPr dirty="0" spc="55">
                <a:latin typeface="Lucida Sans"/>
                <a:cs typeface="Lucida Sans"/>
              </a:rPr>
              <a:t>|</a:t>
            </a:r>
            <a:r>
              <a:rPr dirty="0" spc="-90">
                <a:latin typeface="Lucida Sans"/>
                <a:cs typeface="Lucida Sans"/>
              </a:rPr>
              <a:t> </a:t>
            </a:r>
            <a:r>
              <a:rPr dirty="0" spc="-100">
                <a:latin typeface="Lucida Sans"/>
                <a:cs typeface="Lucida Sans"/>
              </a:rPr>
              <a:t>2025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-55"/>
              <a:t>Team</a:t>
            </a:r>
            <a:r>
              <a:rPr dirty="0" spc="-25"/>
              <a:t> </a:t>
            </a:r>
            <a:r>
              <a:rPr dirty="0"/>
              <a:t>Army</a:t>
            </a:r>
            <a:r>
              <a:rPr dirty="0" spc="-20"/>
              <a:t> Excellence </a:t>
            </a:r>
            <a:r>
              <a:rPr dirty="0" spc="-10"/>
              <a:t>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2025-08-30T23:19:52Z</dcterms:created>
  <dcterms:modified xsi:type="dcterms:W3CDTF">2025-08-30T23:19:52Z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LastSaved">
    <vt:filetime>2025-08-30T00:00:00Z</vt:filetime>
  </property>
</Properties>
</file>