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2" r:id="rId3"/>
    <p:sldId id="257" r:id="rId4"/>
    <p:sldId id="318" r:id="rId5"/>
    <p:sldId id="272" r:id="rId6"/>
    <p:sldId id="345" r:id="rId7"/>
    <p:sldId id="344" r:id="rId8"/>
    <p:sldId id="385" r:id="rId9"/>
    <p:sldId id="341" r:id="rId10"/>
    <p:sldId id="327" r:id="rId11"/>
    <p:sldId id="301" r:id="rId12"/>
    <p:sldId id="346" r:id="rId13"/>
    <p:sldId id="384" r:id="rId14"/>
    <p:sldId id="347" r:id="rId15"/>
    <p:sldId id="348" r:id="rId16"/>
    <p:sldId id="349" r:id="rId17"/>
    <p:sldId id="350" r:id="rId18"/>
    <p:sldId id="305" r:id="rId19"/>
    <p:sldId id="351" r:id="rId20"/>
    <p:sldId id="352" r:id="rId21"/>
    <p:sldId id="353" r:id="rId22"/>
    <p:sldId id="354" r:id="rId23"/>
    <p:sldId id="355" r:id="rId24"/>
    <p:sldId id="365" r:id="rId25"/>
    <p:sldId id="357" r:id="rId26"/>
    <p:sldId id="364" r:id="rId27"/>
    <p:sldId id="366" r:id="rId28"/>
    <p:sldId id="367" r:id="rId29"/>
    <p:sldId id="368" r:id="rId30"/>
    <p:sldId id="369" r:id="rId31"/>
    <p:sldId id="370" r:id="rId32"/>
    <p:sldId id="363" r:id="rId33"/>
    <p:sldId id="375" r:id="rId34"/>
    <p:sldId id="376" r:id="rId35"/>
    <p:sldId id="377" r:id="rId36"/>
    <p:sldId id="378" r:id="rId37"/>
    <p:sldId id="379" r:id="rId38"/>
    <p:sldId id="358" r:id="rId39"/>
    <p:sldId id="359" r:id="rId40"/>
    <p:sldId id="360" r:id="rId41"/>
    <p:sldId id="361" r:id="rId42"/>
    <p:sldId id="38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0"/>
  </p:normalViewPr>
  <p:slideViewPr>
    <p:cSldViewPr snapToGrid="0">
      <p:cViewPr varScale="1">
        <p:scale>
          <a:sx n="89" d="100"/>
          <a:sy n="89" d="100"/>
        </p:scale>
        <p:origin x="12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67FC0-23DA-4DBF-BDD8-D3127D92D7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ECC2CE-74DD-4BDE-9408-125BACA70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49531F-7A9C-4BA8-A4F7-1EB5E45A642A}"/>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CC084111-2EB9-4363-B2D7-F273B6A79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C4F99-6A60-44AF-9D25-16C3B3ECA142}"/>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402352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BFA10-E079-47F5-B07B-717F9A5DFD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9AC408-AE91-4D3F-A6A1-7E35CBE0FE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AD71E-AEC3-434B-8C0E-C2D109E5CD3C}"/>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A62C1DE2-87ED-4B33-BC4C-AAC6E0E4E1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D452B-B568-4AC5-BDBC-04C9B72852B1}"/>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26675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B29963-7DF6-464F-89FF-BC2F89B346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4ACD99-13AF-4CDD-9A87-1930800533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DE7311-D2BA-463D-95A8-6CDE7331D260}"/>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4CEEE996-1362-4AB5-97F3-3CE5AEC53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17F2AD-6448-4B92-8EA1-1587587C5A66}"/>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308927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0A3B-8455-44BA-90E8-B2A67FE0B9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EAE5ED-70D5-4BFE-96CE-2FD1653DE4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0A8784-EFE9-4997-829F-23C1327A2A9A}"/>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924B0DD5-C9F6-48D4-9549-C700DDDE38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F1E8C4-FBAA-48C4-BAEA-68C9E0C533A0}"/>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3950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AD398-DB49-40C9-AABF-60ED521897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21A97F-AA92-42C4-86E6-DC099B7B9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8EB2C0-9D6F-404F-BB0C-ECCD3AE5B78F}"/>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DE3A8652-69D2-4709-8B07-81AEA6DC5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868318-E74D-4DF5-88C1-9F0BA6345309}"/>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59092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FB5B-D004-481F-AA71-EA5209768A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47736A-B864-46CD-8296-1FD5569C14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FE3F86-A397-47DE-82E5-6F7FA83407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1497A59-E699-4714-8998-F5E20891FA37}"/>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861633B1-8A47-439D-8D2B-AD2BC7FC49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3506DE-CED0-489C-A75C-7C506DD4F60C}"/>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358585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4E056-9A65-4DEB-BE32-9154EE070B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93D982-642B-45DB-846C-3F123BD0C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2B2932-2CCE-4098-9393-07B0F6111D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254F62-1BB9-4949-BAEC-97AA203E7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3CA5C8-110A-4F39-AC70-952EDF9A1F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02CFF-5499-4A75-BA56-C467FB4E2466}"/>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8" name="页脚占位符 7">
            <a:extLst>
              <a:ext uri="{FF2B5EF4-FFF2-40B4-BE49-F238E27FC236}">
                <a16:creationId xmlns:a16="http://schemas.microsoft.com/office/drawing/2014/main" id="{72C7AB22-F982-446F-8D3A-BA87E10273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9DA32E-4C9D-4903-AB14-8FAA02865E18}"/>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2995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2AC4F-F4CD-4395-A38A-EC92BFA9AB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EAC0A0-9A2C-4F56-9181-FF15FCDECD25}"/>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4" name="页脚占位符 3">
            <a:extLst>
              <a:ext uri="{FF2B5EF4-FFF2-40B4-BE49-F238E27FC236}">
                <a16:creationId xmlns:a16="http://schemas.microsoft.com/office/drawing/2014/main" id="{507E62B3-2B03-4630-9039-C1163D13C5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206692-CD20-4CA4-9777-F0E8B7E2251A}"/>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19469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64BA77-3865-4478-8FA0-D1D95796A5D3}"/>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3" name="页脚占位符 2">
            <a:extLst>
              <a:ext uri="{FF2B5EF4-FFF2-40B4-BE49-F238E27FC236}">
                <a16:creationId xmlns:a16="http://schemas.microsoft.com/office/drawing/2014/main" id="{BEB5A0D8-C428-4C0B-8461-1E4AD5E8E1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862029-517F-4536-9AB8-C9FFCC1D54B1}"/>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217922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21ABD-60F3-48DF-A71F-C4611E019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7D7D49-2556-4B4F-8420-B5DCED0F7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16244F-6E43-4313-8C0F-23B0C83ED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35F1AA-BE0A-416E-AA7B-9A86728401D0}"/>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3B7EA39B-284C-4018-8563-23BCCD0CE5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FFC4FF-8BA3-415F-B0A2-830F56AC1B39}"/>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75005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545FB-F955-4C8E-AAC2-DC3A1510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7A68A5-114B-493D-886E-BCBA6D681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E17846-F0F6-4DC8-AECB-3F1222FC3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6583E0-14A0-463B-AE2F-9CB649F8B385}"/>
              </a:ext>
            </a:extLst>
          </p:cNvPr>
          <p:cNvSpPr>
            <a:spLocks noGrp="1"/>
          </p:cNvSpPr>
          <p:nvPr>
            <p:ph type="dt" sz="half" idx="10"/>
          </p:nvPr>
        </p:nvSpPr>
        <p:spPr/>
        <p:txBody>
          <a:bodyPr/>
          <a:lstStyle/>
          <a:p>
            <a:fld id="{336B7117-3071-451D-B0B9-AFE5777B5A18}"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AFF241D7-145C-4300-80A5-11377F8A77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9F3EEA-91AF-446D-8A62-EED483095F0B}"/>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92602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D2F07E-B532-4525-BE9A-31D7AEABF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EB958B-84FE-45E4-8C96-EAA85E169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9DA11-8E07-4C24-9320-FF4EBF56B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B7117-3071-451D-B0B9-AFE5777B5A18}"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6A314A18-8BA4-4C11-954A-1B62C4DA3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BFF3B-4C63-42DE-90DD-632408539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7734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blog.csdn.net/flowingflying/article/details/17412609"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android.google.cn/guide/topics/permissions/overview#dangerous_permis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78DC3-A6C1-4A94-9F1E-EC8E7765C99E}"/>
              </a:ext>
            </a:extLst>
          </p:cNvPr>
          <p:cNvSpPr>
            <a:spLocks noGrp="1"/>
          </p:cNvSpPr>
          <p:nvPr>
            <p:ph type="ctrTitle"/>
          </p:nvPr>
        </p:nvSpPr>
        <p:spPr>
          <a:xfrm>
            <a:off x="1524000" y="1122363"/>
            <a:ext cx="9144000" cy="1567571"/>
          </a:xfrm>
        </p:spPr>
        <p:txBody>
          <a:bodyPr>
            <a:normAutofit/>
          </a:bodyPr>
          <a:lstStyle/>
          <a:p>
            <a:r>
              <a:rPr lang="en-US" altLang="zh-CN" sz="4000" dirty="0"/>
              <a:t>Android </a:t>
            </a:r>
            <a:r>
              <a:rPr lang="zh-CN" altLang="en-US" sz="4000" dirty="0"/>
              <a:t>持久化技术</a:t>
            </a:r>
            <a:r>
              <a:rPr lang="en-US" altLang="zh-CN" sz="4000" dirty="0"/>
              <a:t>+</a:t>
            </a:r>
            <a:r>
              <a:rPr lang="zh-CN" altLang="en-US" sz="4000" dirty="0"/>
              <a:t>跨程序共享数据技术</a:t>
            </a:r>
            <a:r>
              <a:rPr lang="en-US" altLang="zh-CN" sz="4000" dirty="0" err="1"/>
              <a:t>ContentProvider</a:t>
            </a:r>
            <a:r>
              <a:rPr lang="zh-CN" altLang="en-US" sz="4000" dirty="0"/>
              <a:t>详解</a:t>
            </a:r>
          </a:p>
        </p:txBody>
      </p:sp>
      <p:sp>
        <p:nvSpPr>
          <p:cNvPr id="3" name="副标题 2">
            <a:extLst>
              <a:ext uri="{FF2B5EF4-FFF2-40B4-BE49-F238E27FC236}">
                <a16:creationId xmlns:a16="http://schemas.microsoft.com/office/drawing/2014/main" id="{E1CB72ED-E817-42E9-8E9A-C9430A3043B7}"/>
              </a:ext>
            </a:extLst>
          </p:cNvPr>
          <p:cNvSpPr>
            <a:spLocks noGrp="1"/>
          </p:cNvSpPr>
          <p:nvPr>
            <p:ph type="subTitle" idx="1"/>
          </p:nvPr>
        </p:nvSpPr>
        <p:spPr>
          <a:xfrm>
            <a:off x="8061434" y="4001431"/>
            <a:ext cx="1996966" cy="938431"/>
          </a:xfrm>
        </p:spPr>
        <p:txBody>
          <a:bodyPr/>
          <a:lstStyle/>
          <a:p>
            <a:pPr algn="l"/>
            <a:r>
              <a:rPr lang="zh-CN" altLang="en-US" dirty="0"/>
              <a:t>孙海龙 </a:t>
            </a:r>
            <a:endParaRPr lang="en-US" altLang="zh-CN" dirty="0"/>
          </a:p>
          <a:p>
            <a:pPr algn="l"/>
            <a:r>
              <a:rPr lang="en-US" altLang="zh-CN" dirty="0"/>
              <a:t>2021/11/21</a:t>
            </a:r>
            <a:endParaRPr lang="zh-CN" altLang="en-US" dirty="0"/>
          </a:p>
        </p:txBody>
      </p:sp>
      <p:sp>
        <p:nvSpPr>
          <p:cNvPr id="4" name="文本框 3">
            <a:extLst>
              <a:ext uri="{FF2B5EF4-FFF2-40B4-BE49-F238E27FC236}">
                <a16:creationId xmlns:a16="http://schemas.microsoft.com/office/drawing/2014/main" id="{CCD05814-55B5-453A-B0B2-989DDBB45BC3}"/>
              </a:ext>
            </a:extLst>
          </p:cNvPr>
          <p:cNvSpPr txBox="1"/>
          <p:nvPr/>
        </p:nvSpPr>
        <p:spPr>
          <a:xfrm>
            <a:off x="5983549" y="3322468"/>
            <a:ext cx="4403325" cy="369332"/>
          </a:xfrm>
          <a:prstGeom prst="rect">
            <a:avLst/>
          </a:prstGeom>
          <a:noFill/>
        </p:spPr>
        <p:txBody>
          <a:bodyPr wrap="square" rtlCol="0">
            <a:spAutoFit/>
          </a:bodyPr>
          <a:lstStyle/>
          <a:p>
            <a:r>
              <a:rPr lang="zh-CN" altLang="en-US" dirty="0">
                <a:solidFill>
                  <a:srgbClr val="0070C0"/>
                </a:solidFill>
              </a:rPr>
              <a:t>参考 </a:t>
            </a:r>
            <a:r>
              <a:rPr lang="en-US" altLang="zh-CN" dirty="0">
                <a:solidFill>
                  <a:srgbClr val="0070C0"/>
                </a:solidFill>
              </a:rPr>
              <a:t>《</a:t>
            </a:r>
            <a:r>
              <a:rPr lang="zh-CN" altLang="en-US" dirty="0">
                <a:solidFill>
                  <a:srgbClr val="0070C0"/>
                </a:solidFill>
              </a:rPr>
              <a:t>第一行代码</a:t>
            </a:r>
            <a:r>
              <a:rPr lang="en-US" altLang="zh-CN" dirty="0">
                <a:solidFill>
                  <a:srgbClr val="0070C0"/>
                </a:solidFill>
              </a:rPr>
              <a:t>》</a:t>
            </a:r>
            <a:r>
              <a:rPr lang="zh-CN" altLang="en-US" dirty="0">
                <a:solidFill>
                  <a:srgbClr val="0070C0"/>
                </a:solidFill>
              </a:rPr>
              <a:t>第三版随书课件</a:t>
            </a:r>
            <a:r>
              <a:rPr lang="en-US" altLang="zh-CN" dirty="0">
                <a:solidFill>
                  <a:srgbClr val="0070C0"/>
                </a:solidFill>
              </a:rPr>
              <a:t>PPT</a:t>
            </a:r>
            <a:endParaRPr lang="zh-CN" altLang="en-US" dirty="0">
              <a:solidFill>
                <a:srgbClr val="0070C0"/>
              </a:solidFill>
            </a:endParaRPr>
          </a:p>
        </p:txBody>
      </p:sp>
    </p:spTree>
    <p:extLst>
      <p:ext uri="{BB962C8B-B14F-4D97-AF65-F5344CB8AC3E}">
        <p14:creationId xmlns:p14="http://schemas.microsoft.com/office/powerpoint/2010/main" val="395492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800" b="1" dirty="0" err="1"/>
              <a:t>SharedPreferences</a:t>
            </a:r>
            <a:r>
              <a:rPr lang="zh-CN" altLang="en-US" sz="2800" b="1" dirty="0"/>
              <a:t>存储</a:t>
            </a:r>
            <a:r>
              <a:rPr lang="en-US" altLang="zh-CN" sz="2800" b="1" dirty="0"/>
              <a:t>-</a:t>
            </a:r>
            <a:r>
              <a:rPr lang="zh-CN" altLang="en-US" sz="2800" b="1" dirty="0"/>
              <a:t>简介</a:t>
            </a:r>
          </a:p>
        </p:txBody>
      </p:sp>
      <p:sp>
        <p:nvSpPr>
          <p:cNvPr id="8" name="矩形 7">
            <a:extLst>
              <a:ext uri="{FF2B5EF4-FFF2-40B4-BE49-F238E27FC236}">
                <a16:creationId xmlns:a16="http://schemas.microsoft.com/office/drawing/2014/main" id="{DC09C1D0-9291-4759-A115-CC21729B1056}"/>
              </a:ext>
            </a:extLst>
          </p:cNvPr>
          <p:cNvSpPr/>
          <p:nvPr/>
        </p:nvSpPr>
        <p:spPr>
          <a:xfrm>
            <a:off x="838201" y="2452272"/>
            <a:ext cx="8625396" cy="2308324"/>
          </a:xfrm>
          <a:prstGeom prst="rect">
            <a:avLst/>
          </a:prstGeom>
        </p:spPr>
        <p:txBody>
          <a:bodyPr wrap="square">
            <a:spAutoFit/>
          </a:bodyPr>
          <a:lstStyle/>
          <a:p>
            <a:r>
              <a:rPr lang="zh-CN" altLang="en-US" dirty="0"/>
              <a:t>不同于文件的存储方式，</a:t>
            </a:r>
            <a:r>
              <a:rPr lang="en-US" altLang="zh-CN" dirty="0" err="1"/>
              <a:t>SharedPreferences</a:t>
            </a:r>
            <a:r>
              <a:rPr lang="zh-CN" altLang="en-US" dirty="0"/>
              <a:t>是使用键值对的方式来存储数据的。</a:t>
            </a:r>
            <a:endParaRPr lang="en-US" altLang="zh-CN" dirty="0"/>
          </a:p>
          <a:p>
            <a:endParaRPr lang="en-US" altLang="zh-CN" dirty="0"/>
          </a:p>
          <a:p>
            <a:r>
              <a:rPr lang="zh-CN" altLang="en-US" dirty="0"/>
              <a:t>也就是说，当保存一条数据的时候，需要给这条数据提供一个对应的键，这样在读取数据的时候就可以通过这个键把相应的值取出来。</a:t>
            </a:r>
            <a:endParaRPr lang="en-US" altLang="zh-CN" dirty="0"/>
          </a:p>
          <a:p>
            <a:endParaRPr lang="en-US" altLang="zh-CN" dirty="0"/>
          </a:p>
          <a:p>
            <a:r>
              <a:rPr lang="en-US" altLang="zh-CN" dirty="0" err="1"/>
              <a:t>SharedPreferences</a:t>
            </a:r>
            <a:r>
              <a:rPr lang="zh-CN" altLang="en-US" dirty="0"/>
              <a:t>还支持多种不同的数据类型存储，如果存储的数据类型是整型，那么读取出来的数据也是整型的；如果存储的数据是一个字符串，那么读取出来的数据仍然是字符串。</a:t>
            </a:r>
          </a:p>
        </p:txBody>
      </p:sp>
    </p:spTree>
    <p:extLst>
      <p:ext uri="{BB962C8B-B14F-4D97-AF65-F5344CB8AC3E}">
        <p14:creationId xmlns:p14="http://schemas.microsoft.com/office/powerpoint/2010/main" val="421011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err="1"/>
              <a:t>SharedPreferences</a:t>
            </a:r>
            <a:r>
              <a:rPr lang="zh-CN" altLang="en-US" sz="2800" b="1"/>
              <a:t>存储</a:t>
            </a:r>
            <a:r>
              <a:rPr lang="en-US" altLang="zh-CN" sz="2800" b="1" dirty="0"/>
              <a:t>-</a:t>
            </a:r>
            <a:r>
              <a:rPr lang="zh-CN" altLang="en-US" sz="2800" b="1" dirty="0"/>
              <a:t>将数据</a:t>
            </a:r>
            <a:r>
              <a:rPr lang="zh-CN" altLang="en-US" sz="2800" b="1"/>
              <a:t>存储到</a:t>
            </a:r>
            <a:r>
              <a:rPr lang="en-US" altLang="zh-CN" sz="2800" b="1" dirty="0" err="1"/>
              <a:t>SharedPreferences</a:t>
            </a:r>
            <a:r>
              <a:rPr lang="zh-CN" altLang="en-US" sz="2800" b="1" dirty="0"/>
              <a:t>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740546" y="949224"/>
            <a:ext cx="10515600" cy="390678"/>
          </a:xfrm>
        </p:spPr>
        <p:txBody>
          <a:bodyPr>
            <a:normAutofit/>
          </a:bodyPr>
          <a:lstStyle/>
          <a:p>
            <a:pPr marL="0" indent="0">
              <a:buNone/>
            </a:pPr>
            <a:r>
              <a:rPr lang="zh-CN" altLang="en-US" sz="1800" dirty="0"/>
              <a:t>向</a:t>
            </a:r>
            <a:r>
              <a:rPr lang="en-US" altLang="zh-CN" sz="1800" dirty="0" err="1"/>
              <a:t>SharedPreferences</a:t>
            </a:r>
            <a:r>
              <a:rPr lang="zh-CN" altLang="en-US" sz="1800" dirty="0"/>
              <a:t>文件中存储数据了，主要可以分为</a:t>
            </a:r>
            <a:r>
              <a:rPr lang="en-US" altLang="zh-CN" sz="1800" dirty="0"/>
              <a:t>3</a:t>
            </a:r>
            <a:r>
              <a:rPr lang="zh-CN" altLang="en-US" sz="1800" dirty="0"/>
              <a:t>步实现。</a:t>
            </a:r>
          </a:p>
        </p:txBody>
      </p:sp>
      <p:sp>
        <p:nvSpPr>
          <p:cNvPr id="6" name="矩形 5">
            <a:extLst>
              <a:ext uri="{FF2B5EF4-FFF2-40B4-BE49-F238E27FC236}">
                <a16:creationId xmlns:a16="http://schemas.microsoft.com/office/drawing/2014/main" id="{3FD5D741-5B71-4728-ABE3-514BE523C658}"/>
              </a:ext>
            </a:extLst>
          </p:cNvPr>
          <p:cNvSpPr/>
          <p:nvPr/>
        </p:nvSpPr>
        <p:spPr>
          <a:xfrm>
            <a:off x="740546" y="1363114"/>
            <a:ext cx="9613307" cy="1200329"/>
          </a:xfrm>
          <a:prstGeom prst="rect">
            <a:avLst/>
          </a:prstGeom>
        </p:spPr>
        <p:txBody>
          <a:bodyPr wrap="square">
            <a:spAutoFit/>
          </a:bodyPr>
          <a:lstStyle/>
          <a:p>
            <a:pPr marL="285750" indent="-285750">
              <a:buFont typeface="Arial" panose="020B0604020202020204" pitchFamily="34" charset="0"/>
              <a:buChar char="•"/>
            </a:pPr>
            <a:r>
              <a:rPr lang="zh-CN" altLang="en-US" dirty="0"/>
              <a:t>调用SharedPreferences对象的edit()方法获取一个SharedPreferences.Editor对象。</a:t>
            </a:r>
          </a:p>
          <a:p>
            <a:pPr marL="285750" indent="-285750">
              <a:buFont typeface="Arial" panose="020B0604020202020204" pitchFamily="34" charset="0"/>
              <a:buChar char="•"/>
            </a:pPr>
            <a:r>
              <a:rPr lang="zh-CN" altLang="en-US" dirty="0"/>
              <a:t>向SharedPreferences.Editor对象中添加数据，比如添加一个布尔型数据就使用putBoolean()方法，添加一个字符串则使用putString()方法，以此类推。</a:t>
            </a:r>
          </a:p>
          <a:p>
            <a:pPr marL="285750" indent="-285750">
              <a:buFont typeface="Arial" panose="020B0604020202020204" pitchFamily="34" charset="0"/>
              <a:buChar char="•"/>
            </a:pPr>
            <a:r>
              <a:rPr lang="zh-CN" altLang="en-US" dirty="0"/>
              <a:t>调用apply()方法将添加的数据提交，从而完成数据存储操作。</a:t>
            </a:r>
          </a:p>
        </p:txBody>
      </p:sp>
      <p:sp>
        <p:nvSpPr>
          <p:cNvPr id="7" name="矩形 6">
            <a:extLst>
              <a:ext uri="{FF2B5EF4-FFF2-40B4-BE49-F238E27FC236}">
                <a16:creationId xmlns:a16="http://schemas.microsoft.com/office/drawing/2014/main" id="{245DC465-3EF8-4891-AFE5-89363629AFBF}"/>
              </a:ext>
            </a:extLst>
          </p:cNvPr>
          <p:cNvSpPr/>
          <p:nvPr/>
        </p:nvSpPr>
        <p:spPr>
          <a:xfrm>
            <a:off x="1925587" y="2937662"/>
            <a:ext cx="8145517" cy="1754326"/>
          </a:xfrm>
          <a:prstGeom prst="rect">
            <a:avLst/>
          </a:prstGeom>
        </p:spPr>
        <p:txBody>
          <a:bodyPr wrap="square">
            <a:spAutoFit/>
          </a:bodyPr>
          <a:lstStyle/>
          <a:p>
            <a:r>
              <a:rPr lang="en-US" altLang="zh-CN" dirty="0" err="1">
                <a:solidFill>
                  <a:srgbClr val="0070C0"/>
                </a:solidFill>
              </a:rPr>
              <a:t>SharedPreferences.Editor</a:t>
            </a:r>
            <a:r>
              <a:rPr lang="en-US" altLang="zh-CN" dirty="0">
                <a:solidFill>
                  <a:srgbClr val="0070C0"/>
                </a:solidFill>
              </a:rPr>
              <a:t> editor = </a:t>
            </a:r>
            <a:r>
              <a:rPr lang="en-US" altLang="zh-CN" dirty="0" err="1">
                <a:solidFill>
                  <a:srgbClr val="0070C0"/>
                </a:solidFill>
              </a:rPr>
              <a:t>getSharedPreferences</a:t>
            </a:r>
            <a:r>
              <a:rPr lang="en-US" altLang="zh-CN" dirty="0">
                <a:solidFill>
                  <a:srgbClr val="0070C0"/>
                </a:solidFill>
              </a:rPr>
              <a:t>("data", MODE_PRIVATE).edit();</a:t>
            </a:r>
          </a:p>
          <a:p>
            <a:r>
              <a:rPr lang="en-US" altLang="zh-CN" dirty="0" err="1">
                <a:solidFill>
                  <a:srgbClr val="0070C0"/>
                </a:solidFill>
              </a:rPr>
              <a:t>editor.putString</a:t>
            </a:r>
            <a:r>
              <a:rPr lang="en-US" altLang="zh-CN" dirty="0">
                <a:solidFill>
                  <a:srgbClr val="0070C0"/>
                </a:solidFill>
              </a:rPr>
              <a:t>("name", "Tom");</a:t>
            </a:r>
          </a:p>
          <a:p>
            <a:r>
              <a:rPr lang="en-US" altLang="zh-CN" dirty="0" err="1">
                <a:solidFill>
                  <a:srgbClr val="0070C0"/>
                </a:solidFill>
              </a:rPr>
              <a:t>editor.putInt</a:t>
            </a:r>
            <a:r>
              <a:rPr lang="en-US" altLang="zh-CN" dirty="0">
                <a:solidFill>
                  <a:srgbClr val="0070C0"/>
                </a:solidFill>
              </a:rPr>
              <a:t>("age", 28);</a:t>
            </a:r>
          </a:p>
          <a:p>
            <a:r>
              <a:rPr lang="en-US" altLang="zh-CN" dirty="0" err="1">
                <a:solidFill>
                  <a:srgbClr val="0070C0"/>
                </a:solidFill>
              </a:rPr>
              <a:t>editor.putBoolean</a:t>
            </a:r>
            <a:r>
              <a:rPr lang="en-US" altLang="zh-CN" dirty="0">
                <a:solidFill>
                  <a:srgbClr val="0070C0"/>
                </a:solidFill>
              </a:rPr>
              <a:t>("married", false);</a:t>
            </a:r>
          </a:p>
          <a:p>
            <a:r>
              <a:rPr lang="en-US" altLang="zh-CN" dirty="0" err="1">
                <a:solidFill>
                  <a:srgbClr val="0070C0"/>
                </a:solidFill>
              </a:rPr>
              <a:t>editor.apply</a:t>
            </a:r>
            <a:r>
              <a:rPr lang="en-US" altLang="zh-CN" dirty="0">
                <a:solidFill>
                  <a:srgbClr val="0070C0"/>
                </a:solidFill>
              </a:rPr>
              <a:t>();</a:t>
            </a:r>
            <a:endParaRPr lang="zh-CN" altLang="en-US" dirty="0">
              <a:solidFill>
                <a:srgbClr val="0070C0"/>
              </a:solidFill>
            </a:endParaRPr>
          </a:p>
        </p:txBody>
      </p:sp>
      <p:sp>
        <p:nvSpPr>
          <p:cNvPr id="8" name="矩形 7">
            <a:extLst>
              <a:ext uri="{FF2B5EF4-FFF2-40B4-BE49-F238E27FC236}">
                <a16:creationId xmlns:a16="http://schemas.microsoft.com/office/drawing/2014/main" id="{2DC4FDB4-0436-441F-93CA-E1BD3F133359}"/>
              </a:ext>
            </a:extLst>
          </p:cNvPr>
          <p:cNvSpPr/>
          <p:nvPr/>
        </p:nvSpPr>
        <p:spPr>
          <a:xfrm>
            <a:off x="638503" y="2632564"/>
            <a:ext cx="1800493" cy="369332"/>
          </a:xfrm>
          <a:prstGeom prst="rect">
            <a:avLst/>
          </a:prstGeom>
        </p:spPr>
        <p:txBody>
          <a:bodyPr wrap="none">
            <a:spAutoFit/>
          </a:bodyPr>
          <a:lstStyle/>
          <a:p>
            <a:r>
              <a:rPr lang="zh-CN" altLang="en-US" dirty="0"/>
              <a:t>示例写法如下：</a:t>
            </a:r>
          </a:p>
        </p:txBody>
      </p:sp>
      <p:sp>
        <p:nvSpPr>
          <p:cNvPr id="4" name="文本框 3">
            <a:extLst>
              <a:ext uri="{FF2B5EF4-FFF2-40B4-BE49-F238E27FC236}">
                <a16:creationId xmlns:a16="http://schemas.microsoft.com/office/drawing/2014/main" id="{2294668B-BFDE-4B03-B3B3-76C23382BE52}"/>
              </a:ext>
            </a:extLst>
          </p:cNvPr>
          <p:cNvSpPr txBox="1"/>
          <p:nvPr/>
        </p:nvSpPr>
        <p:spPr>
          <a:xfrm>
            <a:off x="786088" y="4877724"/>
            <a:ext cx="10619824" cy="2062103"/>
          </a:xfrm>
          <a:prstGeom prst="rect">
            <a:avLst/>
          </a:prstGeom>
          <a:noFill/>
        </p:spPr>
        <p:txBody>
          <a:bodyPr wrap="square" rtlCol="0">
            <a:spAutoFit/>
          </a:bodyPr>
          <a:lstStyle/>
          <a:p>
            <a:r>
              <a:rPr lang="en-US" altLang="zh-CN" sz="1600" dirty="0" err="1"/>
              <a:t>SharedPreference</a:t>
            </a:r>
            <a:r>
              <a:rPr lang="en-US" altLang="zh-CN" sz="1600" dirty="0"/>
              <a:t> </a:t>
            </a:r>
            <a:r>
              <a:rPr lang="zh-CN" altLang="en-US" sz="1600" dirty="0"/>
              <a:t>提 交 数 据 时 ， 尽 量 使 用 </a:t>
            </a:r>
            <a:r>
              <a:rPr lang="en-US" altLang="zh-CN" sz="1600" dirty="0" err="1"/>
              <a:t>Editor#apply</a:t>
            </a:r>
            <a:r>
              <a:rPr lang="en-US" altLang="zh-CN" sz="1600" dirty="0"/>
              <a:t>()</a:t>
            </a:r>
            <a:r>
              <a:rPr lang="zh-CN" altLang="en-US" sz="1600" dirty="0"/>
              <a:t>，而非</a:t>
            </a:r>
            <a:r>
              <a:rPr lang="en-US" altLang="zh-CN" sz="1600" dirty="0" err="1"/>
              <a:t>Editor#commit</a:t>
            </a:r>
            <a:r>
              <a:rPr lang="en-US" altLang="zh-CN" sz="1600" dirty="0"/>
              <a:t>()</a:t>
            </a:r>
            <a:r>
              <a:rPr lang="zh-CN" altLang="en-US" sz="1600" dirty="0"/>
              <a:t>。一般来讲，仅当需要确定提交结果，并据此有后续操作时，才使用 </a:t>
            </a:r>
            <a:r>
              <a:rPr lang="en-US" altLang="zh-CN" sz="1600" dirty="0" err="1"/>
              <a:t>Editor#commit</a:t>
            </a:r>
            <a:r>
              <a:rPr lang="en-US" altLang="zh-CN" sz="1600" dirty="0"/>
              <a:t>()</a:t>
            </a:r>
            <a:r>
              <a:rPr lang="zh-CN" altLang="en-US" sz="1600" dirty="0"/>
              <a:t>。</a:t>
            </a:r>
            <a:endParaRPr lang="en-US" altLang="zh-CN" sz="1600" dirty="0"/>
          </a:p>
          <a:p>
            <a:r>
              <a:rPr lang="zh-CN" altLang="en-US" sz="1600" dirty="0"/>
              <a:t>说明：</a:t>
            </a:r>
            <a:endParaRPr lang="en-US" altLang="zh-CN" sz="1600" dirty="0"/>
          </a:p>
          <a:p>
            <a:r>
              <a:rPr lang="en-US" altLang="zh-CN" sz="1600" dirty="0" err="1"/>
              <a:t>SharedPreference</a:t>
            </a:r>
            <a:r>
              <a:rPr lang="en-US" altLang="zh-CN" sz="1600" dirty="0"/>
              <a:t> </a:t>
            </a:r>
            <a:r>
              <a:rPr lang="zh-CN" altLang="en-US" sz="1600" dirty="0"/>
              <a:t>相关修改使用 </a:t>
            </a:r>
            <a:r>
              <a:rPr lang="en-US" altLang="zh-CN" sz="1600" dirty="0"/>
              <a:t>apply </a:t>
            </a:r>
            <a:r>
              <a:rPr lang="zh-CN" altLang="en-US" sz="1600" dirty="0"/>
              <a:t>方法进行提交会先写入内存，然后异步写入磁盘，</a:t>
            </a:r>
            <a:r>
              <a:rPr lang="en-US" altLang="zh-CN" sz="1600" dirty="0"/>
              <a:t>commit</a:t>
            </a:r>
            <a:r>
              <a:rPr lang="zh-CN" altLang="en-US" sz="1600" dirty="0"/>
              <a:t>方法是直接写入磁盘。如果频繁操作的话 </a:t>
            </a:r>
            <a:r>
              <a:rPr lang="en-US" altLang="zh-CN" sz="1600" dirty="0"/>
              <a:t>apply </a:t>
            </a:r>
            <a:r>
              <a:rPr lang="zh-CN" altLang="en-US" sz="1600" dirty="0"/>
              <a:t>的性能会优于 </a:t>
            </a:r>
            <a:r>
              <a:rPr lang="en-US" altLang="zh-CN" sz="1600" dirty="0"/>
              <a:t>commit</a:t>
            </a:r>
            <a:r>
              <a:rPr lang="zh-CN" altLang="en-US" sz="1600" dirty="0"/>
              <a:t>，</a:t>
            </a:r>
            <a:r>
              <a:rPr lang="en-US" altLang="zh-CN" sz="1600" dirty="0"/>
              <a:t>apply</a:t>
            </a:r>
            <a:r>
              <a:rPr lang="zh-CN" altLang="en-US" sz="1600" dirty="0"/>
              <a:t>会将最后修改内容写入磁盘。但是如果希望立刻获取存储操作的结果，并据此做相应的其他操作，应当使用 </a:t>
            </a:r>
            <a:r>
              <a:rPr lang="en-US" altLang="zh-CN" sz="1600" dirty="0"/>
              <a:t>commit</a:t>
            </a:r>
            <a:r>
              <a:rPr lang="zh-CN" altLang="en-US" sz="1600" dirty="0"/>
              <a:t>。</a:t>
            </a:r>
            <a:endParaRPr lang="en-US" altLang="zh-CN" sz="1600" dirty="0"/>
          </a:p>
          <a:p>
            <a:pPr algn="r"/>
            <a:r>
              <a:rPr lang="en-US" altLang="zh-CN" sz="1600" dirty="0"/>
              <a:t>---《</a:t>
            </a:r>
            <a:r>
              <a:rPr lang="zh-CN" altLang="en-US" sz="1600" dirty="0"/>
              <a:t>阿里巴巴</a:t>
            </a:r>
            <a:r>
              <a:rPr lang="en-US" altLang="zh-CN" sz="1600" dirty="0"/>
              <a:t>Android</a:t>
            </a:r>
            <a:r>
              <a:rPr lang="zh-CN" altLang="en-US" sz="1600" dirty="0"/>
              <a:t>开发手册</a:t>
            </a:r>
            <a:r>
              <a:rPr lang="en-US" altLang="zh-CN" sz="1600" dirty="0"/>
              <a:t>》</a:t>
            </a:r>
          </a:p>
          <a:p>
            <a:endParaRPr lang="zh-CN" altLang="en-US" sz="1600" dirty="0"/>
          </a:p>
        </p:txBody>
      </p:sp>
    </p:spTree>
    <p:extLst>
      <p:ext uri="{BB962C8B-B14F-4D97-AF65-F5344CB8AC3E}">
        <p14:creationId xmlns:p14="http://schemas.microsoft.com/office/powerpoint/2010/main" val="81487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err="1"/>
              <a:t>SharedPreferences</a:t>
            </a:r>
            <a:r>
              <a:rPr lang="zh-CN" altLang="en-US" sz="2800" b="1"/>
              <a:t>存储</a:t>
            </a:r>
            <a:r>
              <a:rPr lang="en-US" altLang="zh-CN" sz="2800" b="1"/>
              <a:t>-</a:t>
            </a:r>
            <a:r>
              <a:rPr lang="zh-CN" altLang="en-US" sz="2800" b="1"/>
              <a:t>从</a:t>
            </a:r>
            <a:r>
              <a:rPr lang="en-US" altLang="zh-CN" sz="2800" b="1" dirty="0" err="1"/>
              <a:t>SharedPreferences</a:t>
            </a:r>
            <a:r>
              <a:rPr lang="zh-CN" altLang="en-US" sz="2800" b="1" dirty="0"/>
              <a:t>中读取数据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467491"/>
            <a:ext cx="10515600" cy="2308191"/>
          </a:xfrm>
        </p:spPr>
        <p:txBody>
          <a:bodyPr>
            <a:normAutofit/>
          </a:bodyPr>
          <a:lstStyle/>
          <a:p>
            <a:pPr marL="0" indent="0">
              <a:buNone/>
            </a:pPr>
            <a:r>
              <a:rPr lang="en-US" altLang="zh-CN" sz="1800" dirty="0" err="1"/>
              <a:t>SharedPreferences</a:t>
            </a:r>
            <a:r>
              <a:rPr lang="zh-CN" altLang="en-US" sz="1800" dirty="0"/>
              <a:t>对象中提供了一系列的</a:t>
            </a:r>
            <a:r>
              <a:rPr lang="en-US" altLang="zh-CN" sz="1800" dirty="0"/>
              <a:t>get</a:t>
            </a:r>
            <a:r>
              <a:rPr lang="zh-CN" altLang="en-US" sz="1800" dirty="0"/>
              <a:t>方法，用于对存储的数据进行读取，每种</a:t>
            </a:r>
            <a:r>
              <a:rPr lang="en-US" altLang="zh-CN" sz="1800" dirty="0"/>
              <a:t>get</a:t>
            </a:r>
            <a:r>
              <a:rPr lang="zh-CN" altLang="en-US" sz="1800" dirty="0"/>
              <a:t>方法都对应了</a:t>
            </a:r>
            <a:r>
              <a:rPr lang="en-US" altLang="zh-CN" sz="1800" dirty="0" err="1"/>
              <a:t>SharedPreferences.Editor</a:t>
            </a:r>
            <a:r>
              <a:rPr lang="zh-CN" altLang="en-US" sz="1800" dirty="0"/>
              <a:t>中的一种</a:t>
            </a:r>
            <a:r>
              <a:rPr lang="en-US" altLang="zh-CN" sz="1800" dirty="0"/>
              <a:t>put</a:t>
            </a:r>
            <a:r>
              <a:rPr lang="zh-CN" altLang="en-US" sz="1800" dirty="0"/>
              <a:t>方法。</a:t>
            </a:r>
            <a:endParaRPr lang="en-US" altLang="zh-CN" sz="1800" dirty="0"/>
          </a:p>
          <a:p>
            <a:pPr marL="0" indent="0">
              <a:buNone/>
            </a:pPr>
            <a:r>
              <a:rPr lang="zh-CN" altLang="en-US" sz="1800" dirty="0"/>
              <a:t>比如读取一个布尔型数据就使用</a:t>
            </a:r>
            <a:r>
              <a:rPr lang="en-US" altLang="zh-CN" sz="1800" dirty="0" err="1"/>
              <a:t>getBoolean</a:t>
            </a:r>
            <a:r>
              <a:rPr lang="en-US" altLang="zh-CN" sz="1800" dirty="0"/>
              <a:t>()</a:t>
            </a:r>
            <a:r>
              <a:rPr lang="zh-CN" altLang="en-US" sz="1800" dirty="0"/>
              <a:t>方法，读取一个字符串就使用</a:t>
            </a:r>
            <a:r>
              <a:rPr lang="en-US" altLang="zh-CN" sz="1800" dirty="0" err="1"/>
              <a:t>getString</a:t>
            </a:r>
            <a:r>
              <a:rPr lang="en-US" altLang="zh-CN" sz="1800" dirty="0"/>
              <a:t>()</a:t>
            </a:r>
            <a:r>
              <a:rPr lang="zh-CN" altLang="en-US" sz="1800" dirty="0"/>
              <a:t>方法。</a:t>
            </a:r>
            <a:endParaRPr lang="en-US" altLang="zh-CN" sz="1800" dirty="0"/>
          </a:p>
          <a:p>
            <a:pPr marL="0" indent="0">
              <a:buNone/>
            </a:pPr>
            <a:endParaRPr lang="en-US" altLang="zh-CN" sz="1800" dirty="0"/>
          </a:p>
          <a:p>
            <a:pPr marL="0" indent="0">
              <a:buNone/>
            </a:pPr>
            <a:r>
              <a:rPr lang="zh-CN" altLang="en-US" sz="1800" dirty="0"/>
              <a:t>示例写法如下：</a:t>
            </a:r>
          </a:p>
        </p:txBody>
      </p:sp>
      <p:sp>
        <p:nvSpPr>
          <p:cNvPr id="4" name="矩形 3">
            <a:extLst>
              <a:ext uri="{FF2B5EF4-FFF2-40B4-BE49-F238E27FC236}">
                <a16:creationId xmlns:a16="http://schemas.microsoft.com/office/drawing/2014/main" id="{E5BF420C-643E-4DC2-862E-E64B25226250}"/>
              </a:ext>
            </a:extLst>
          </p:cNvPr>
          <p:cNvSpPr/>
          <p:nvPr/>
        </p:nvSpPr>
        <p:spPr>
          <a:xfrm>
            <a:off x="838200" y="3583752"/>
            <a:ext cx="9775677" cy="1477328"/>
          </a:xfrm>
          <a:prstGeom prst="rect">
            <a:avLst/>
          </a:prstGeom>
        </p:spPr>
        <p:txBody>
          <a:bodyPr wrap="square">
            <a:spAutoFit/>
          </a:bodyPr>
          <a:lstStyle/>
          <a:p>
            <a:r>
              <a:rPr lang="en-US" altLang="zh-CN" dirty="0" err="1">
                <a:solidFill>
                  <a:srgbClr val="0070C0"/>
                </a:solidFill>
              </a:rPr>
              <a:t>SharedPreferences</a:t>
            </a:r>
            <a:r>
              <a:rPr lang="en-US" altLang="zh-CN" dirty="0">
                <a:solidFill>
                  <a:srgbClr val="0070C0"/>
                </a:solidFill>
              </a:rPr>
              <a:t> </a:t>
            </a:r>
            <a:r>
              <a:rPr lang="en-US" altLang="zh-CN" dirty="0" err="1">
                <a:solidFill>
                  <a:srgbClr val="0070C0"/>
                </a:solidFill>
              </a:rPr>
              <a:t>pref</a:t>
            </a:r>
            <a:r>
              <a:rPr lang="en-US" altLang="zh-CN" dirty="0">
                <a:solidFill>
                  <a:srgbClr val="0070C0"/>
                </a:solidFill>
              </a:rPr>
              <a:t> = </a:t>
            </a:r>
            <a:r>
              <a:rPr lang="en-US" altLang="zh-CN" dirty="0" err="1">
                <a:solidFill>
                  <a:srgbClr val="0070C0"/>
                </a:solidFill>
              </a:rPr>
              <a:t>getSharedPreferences</a:t>
            </a:r>
            <a:r>
              <a:rPr lang="en-US" altLang="zh-CN" dirty="0">
                <a:solidFill>
                  <a:srgbClr val="0070C0"/>
                </a:solidFill>
              </a:rPr>
              <a:t>("data", MODE_PRIVATE);</a:t>
            </a:r>
          </a:p>
          <a:p>
            <a:r>
              <a:rPr lang="en-US" altLang="zh-CN" dirty="0">
                <a:solidFill>
                  <a:srgbClr val="0070C0"/>
                </a:solidFill>
              </a:rPr>
              <a:t>String name = </a:t>
            </a:r>
            <a:r>
              <a:rPr lang="en-US" altLang="zh-CN" dirty="0" err="1">
                <a:solidFill>
                  <a:srgbClr val="0070C0"/>
                </a:solidFill>
              </a:rPr>
              <a:t>pref.getString</a:t>
            </a:r>
            <a:r>
              <a:rPr lang="en-US" altLang="zh-CN" dirty="0">
                <a:solidFill>
                  <a:srgbClr val="0070C0"/>
                </a:solidFill>
              </a:rPr>
              <a:t>("name", "");</a:t>
            </a:r>
          </a:p>
          <a:p>
            <a:r>
              <a:rPr lang="en-US" altLang="zh-CN" dirty="0">
                <a:solidFill>
                  <a:srgbClr val="0070C0"/>
                </a:solidFill>
              </a:rPr>
              <a:t>int age = </a:t>
            </a:r>
            <a:r>
              <a:rPr lang="en-US" altLang="zh-CN" dirty="0" err="1">
                <a:solidFill>
                  <a:srgbClr val="0070C0"/>
                </a:solidFill>
              </a:rPr>
              <a:t>pref.getInt</a:t>
            </a:r>
            <a:r>
              <a:rPr lang="en-US" altLang="zh-CN" dirty="0">
                <a:solidFill>
                  <a:srgbClr val="0070C0"/>
                </a:solidFill>
              </a:rPr>
              <a:t>("age", 0);</a:t>
            </a:r>
          </a:p>
          <a:p>
            <a:r>
              <a:rPr lang="en-US" altLang="zh-CN" dirty="0" err="1">
                <a:solidFill>
                  <a:srgbClr val="0070C0"/>
                </a:solidFill>
              </a:rPr>
              <a:t>boolean</a:t>
            </a:r>
            <a:r>
              <a:rPr lang="en-US" altLang="zh-CN" dirty="0">
                <a:solidFill>
                  <a:srgbClr val="0070C0"/>
                </a:solidFill>
              </a:rPr>
              <a:t> married = </a:t>
            </a:r>
            <a:r>
              <a:rPr lang="en-US" altLang="zh-CN" dirty="0" err="1">
                <a:solidFill>
                  <a:srgbClr val="0070C0"/>
                </a:solidFill>
              </a:rPr>
              <a:t>pref.getBoolean</a:t>
            </a:r>
            <a:r>
              <a:rPr lang="en-US" altLang="zh-CN" dirty="0">
                <a:solidFill>
                  <a:srgbClr val="0070C0"/>
                </a:solidFill>
              </a:rPr>
              <a:t>("married", false);</a:t>
            </a:r>
          </a:p>
          <a:p>
            <a:r>
              <a:rPr lang="en-US" altLang="zh-CN" dirty="0" err="1">
                <a:solidFill>
                  <a:srgbClr val="0070C0"/>
                </a:solidFill>
              </a:rPr>
              <a:t>Log.d</a:t>
            </a:r>
            <a:r>
              <a:rPr lang="en-US" altLang="zh-CN" dirty="0">
                <a:solidFill>
                  <a:srgbClr val="0070C0"/>
                </a:solidFill>
              </a:rPr>
              <a:t>("</a:t>
            </a:r>
            <a:r>
              <a:rPr lang="en-US" altLang="zh-CN" dirty="0" err="1">
                <a:solidFill>
                  <a:srgbClr val="0070C0"/>
                </a:solidFill>
              </a:rPr>
              <a:t>MainActivity</a:t>
            </a:r>
            <a:r>
              <a:rPr lang="en-US" altLang="zh-CN" dirty="0">
                <a:solidFill>
                  <a:srgbClr val="0070C0"/>
                </a:solidFill>
              </a:rPr>
              <a:t>", "name is " + name + ", age is" + age +", married is " + married);</a:t>
            </a:r>
          </a:p>
        </p:txBody>
      </p:sp>
    </p:spTree>
    <p:extLst>
      <p:ext uri="{BB962C8B-B14F-4D97-AF65-F5344CB8AC3E}">
        <p14:creationId xmlns:p14="http://schemas.microsoft.com/office/powerpoint/2010/main" val="363034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800" b="1" dirty="0" err="1"/>
              <a:t>SharedPreferences</a:t>
            </a:r>
            <a:r>
              <a:rPr lang="zh-CN" altLang="en-US" sz="2800" b="1" dirty="0"/>
              <a:t>存储</a:t>
            </a:r>
            <a:r>
              <a:rPr lang="en-US" altLang="zh-CN" sz="2800" b="1" dirty="0"/>
              <a:t>-</a:t>
            </a:r>
            <a:r>
              <a:rPr lang="zh-CN" altLang="en-US" sz="2800" b="1" dirty="0"/>
              <a:t>扩展知识点</a:t>
            </a:r>
          </a:p>
        </p:txBody>
      </p:sp>
      <p:sp>
        <p:nvSpPr>
          <p:cNvPr id="5" name="文本框 4">
            <a:extLst>
              <a:ext uri="{FF2B5EF4-FFF2-40B4-BE49-F238E27FC236}">
                <a16:creationId xmlns:a16="http://schemas.microsoft.com/office/drawing/2014/main" id="{2E220674-1C02-46C2-B00A-6034C605DD52}"/>
              </a:ext>
            </a:extLst>
          </p:cNvPr>
          <p:cNvSpPr txBox="1"/>
          <p:nvPr/>
        </p:nvSpPr>
        <p:spPr>
          <a:xfrm>
            <a:off x="712076" y="3681048"/>
            <a:ext cx="10365828" cy="1754326"/>
          </a:xfrm>
          <a:prstGeom prst="rect">
            <a:avLst/>
          </a:prstGeom>
          <a:noFill/>
        </p:spPr>
        <p:txBody>
          <a:bodyPr wrap="square" rtlCol="0">
            <a:spAutoFit/>
          </a:bodyPr>
          <a:lstStyle/>
          <a:p>
            <a:r>
              <a:rPr lang="zh-CN" altLang="en-US" dirty="0"/>
              <a:t>获取</a:t>
            </a:r>
            <a:r>
              <a:rPr lang="en-US" altLang="zh-CN" dirty="0"/>
              <a:t>DE</a:t>
            </a:r>
            <a:r>
              <a:rPr lang="zh-CN" altLang="en-US" dirty="0"/>
              <a:t>目录首先要获取</a:t>
            </a:r>
            <a:r>
              <a:rPr lang="en-US" altLang="zh-CN" dirty="0" err="1"/>
              <a:t>deContext</a:t>
            </a:r>
            <a:endParaRPr lang="en-US" altLang="zh-CN" dirty="0"/>
          </a:p>
          <a:p>
            <a:endParaRPr lang="en-US" altLang="zh-CN" dirty="0"/>
          </a:p>
          <a:p>
            <a:r>
              <a:rPr lang="en-US" altLang="zh-CN" dirty="0"/>
              <a:t>Context </a:t>
            </a:r>
            <a:r>
              <a:rPr lang="en-US" altLang="zh-CN" dirty="0" err="1"/>
              <a:t>deContext</a:t>
            </a:r>
            <a:r>
              <a:rPr lang="en-US" altLang="zh-CN" dirty="0"/>
              <a:t> = </a:t>
            </a:r>
            <a:r>
              <a:rPr lang="en-US" altLang="zh-CN" dirty="0" err="1"/>
              <a:t>getApplicationContext</a:t>
            </a:r>
            <a:r>
              <a:rPr lang="en-US" altLang="zh-CN" dirty="0"/>
              <a:t>().</a:t>
            </a:r>
            <a:r>
              <a:rPr lang="en-US" altLang="zh-CN" dirty="0" err="1"/>
              <a:t>createDeviceProtectedStorageContext</a:t>
            </a:r>
            <a:r>
              <a:rPr lang="en-US" altLang="zh-CN" dirty="0"/>
              <a:t>();</a:t>
            </a:r>
          </a:p>
          <a:p>
            <a:endParaRPr lang="en-US" altLang="zh-CN" dirty="0"/>
          </a:p>
          <a:p>
            <a:r>
              <a:rPr lang="zh-CN" altLang="en-US" dirty="0"/>
              <a:t>然后通过</a:t>
            </a:r>
            <a:r>
              <a:rPr lang="en-US" altLang="zh-CN" dirty="0" err="1"/>
              <a:t>deContext</a:t>
            </a:r>
            <a:r>
              <a:rPr lang="zh-CN" altLang="en-US" dirty="0"/>
              <a:t> 获取</a:t>
            </a:r>
            <a:r>
              <a:rPr lang="en-US" altLang="zh-CN" dirty="0" err="1"/>
              <a:t>SharedPreference</a:t>
            </a:r>
            <a:r>
              <a:rPr lang="zh-CN" altLang="en-US" dirty="0"/>
              <a:t>，在未解锁情况下使用。</a:t>
            </a:r>
          </a:p>
          <a:p>
            <a:r>
              <a:rPr lang="en-US" altLang="zh-CN" dirty="0" err="1"/>
              <a:t>deContext.getSharedPreferences</a:t>
            </a:r>
            <a:r>
              <a:rPr lang="en-US" altLang="zh-CN" dirty="0"/>
              <a:t> ();</a:t>
            </a:r>
            <a:endParaRPr lang="zh-CN" altLang="en-US" dirty="0"/>
          </a:p>
        </p:txBody>
      </p:sp>
      <p:sp>
        <p:nvSpPr>
          <p:cNvPr id="6" name="文本框 5">
            <a:extLst>
              <a:ext uri="{FF2B5EF4-FFF2-40B4-BE49-F238E27FC236}">
                <a16:creationId xmlns:a16="http://schemas.microsoft.com/office/drawing/2014/main" id="{30E26572-711F-4AA9-AAFE-48886CC63C41}"/>
              </a:ext>
            </a:extLst>
          </p:cNvPr>
          <p:cNvSpPr txBox="1"/>
          <p:nvPr/>
        </p:nvSpPr>
        <p:spPr>
          <a:xfrm>
            <a:off x="712076" y="1145628"/>
            <a:ext cx="9406759" cy="2031325"/>
          </a:xfrm>
          <a:prstGeom prst="rect">
            <a:avLst/>
          </a:prstGeom>
          <a:noFill/>
        </p:spPr>
        <p:txBody>
          <a:bodyPr wrap="square" rtlCol="0">
            <a:spAutoFit/>
          </a:bodyPr>
          <a:lstStyle/>
          <a:p>
            <a:r>
              <a:rPr lang="en-US" altLang="zh-CN" dirty="0"/>
              <a:t>DE(device encrypted)</a:t>
            </a:r>
            <a:r>
              <a:rPr lang="zh-CN" altLang="en-US" dirty="0"/>
              <a:t>文件会被一个密钥进行加密，这个密钥仅在系统执行了可验证的启动后才能获得。在系统中，只有一个</a:t>
            </a:r>
            <a:r>
              <a:rPr lang="en-US" altLang="zh-CN" dirty="0" err="1"/>
              <a:t>DEsys</a:t>
            </a:r>
            <a:r>
              <a:rPr lang="zh-CN" altLang="en-US" dirty="0"/>
              <a:t>的</a:t>
            </a:r>
            <a:r>
              <a:rPr lang="en-US" altLang="zh-CN" dirty="0"/>
              <a:t>key</a:t>
            </a:r>
            <a:r>
              <a:rPr lang="zh-CN" altLang="en-US" dirty="0"/>
              <a:t>，有多个</a:t>
            </a:r>
            <a:r>
              <a:rPr lang="en-US" altLang="zh-CN" dirty="0" err="1"/>
              <a:t>DEn</a:t>
            </a:r>
            <a:r>
              <a:rPr lang="zh-CN" altLang="en-US" dirty="0"/>
              <a:t>的</a:t>
            </a:r>
            <a:r>
              <a:rPr lang="en-US" altLang="zh-CN" dirty="0"/>
              <a:t>key</a:t>
            </a:r>
            <a:r>
              <a:rPr lang="zh-CN" altLang="en-US" dirty="0"/>
              <a:t>对于每一个用户</a:t>
            </a:r>
            <a:endParaRPr lang="en-US" altLang="zh-CN" dirty="0"/>
          </a:p>
          <a:p>
            <a:endParaRPr lang="en-US" altLang="zh-CN" dirty="0"/>
          </a:p>
          <a:p>
            <a:r>
              <a:rPr lang="en-US" altLang="zh-CN" dirty="0"/>
              <a:t>CE(credential encrypted)</a:t>
            </a:r>
            <a:r>
              <a:rPr lang="zh-CN" altLang="en-US" dirty="0"/>
              <a:t>文件加密使用一个和用户认证（</a:t>
            </a:r>
            <a:r>
              <a:rPr lang="en-US" altLang="zh-CN" dirty="0"/>
              <a:t>PIN,</a:t>
            </a:r>
            <a:r>
              <a:rPr lang="zh-CN" altLang="en-US" dirty="0"/>
              <a:t>图案，密码）关联的</a:t>
            </a:r>
            <a:r>
              <a:rPr lang="en-US" altLang="zh-CN" dirty="0"/>
              <a:t>key</a:t>
            </a:r>
            <a:r>
              <a:rPr lang="zh-CN" altLang="en-US" dirty="0"/>
              <a:t>，这个</a:t>
            </a:r>
            <a:r>
              <a:rPr lang="en-US" altLang="zh-CN" dirty="0"/>
              <a:t>key</a:t>
            </a:r>
            <a:r>
              <a:rPr lang="zh-CN" altLang="en-US" dirty="0"/>
              <a:t>只有用户先执行了认证后才能获取每一个用户拥有一个</a:t>
            </a:r>
            <a:r>
              <a:rPr lang="en-US" altLang="zh-CN" dirty="0" err="1"/>
              <a:t>ce</a:t>
            </a:r>
            <a:r>
              <a:rPr lang="en-US" altLang="zh-CN" dirty="0"/>
              <a:t> key</a:t>
            </a:r>
          </a:p>
          <a:p>
            <a:endParaRPr lang="en-US" altLang="zh-CN" dirty="0"/>
          </a:p>
          <a:p>
            <a:r>
              <a:rPr lang="en-US" altLang="zh-CN" dirty="0"/>
              <a:t>NE(none encrypted)</a:t>
            </a:r>
            <a:r>
              <a:rPr lang="zh-CN" altLang="en-US" dirty="0"/>
              <a:t>文件不加密，这种情况十分少见，而</a:t>
            </a:r>
            <a:r>
              <a:rPr lang="en-US" altLang="zh-CN" dirty="0"/>
              <a:t>OTA</a:t>
            </a:r>
            <a:r>
              <a:rPr lang="zh-CN" altLang="en-US" dirty="0"/>
              <a:t>更新文件是个例子</a:t>
            </a:r>
          </a:p>
        </p:txBody>
      </p:sp>
      <p:sp>
        <p:nvSpPr>
          <p:cNvPr id="7" name="文本框 6">
            <a:extLst>
              <a:ext uri="{FF2B5EF4-FFF2-40B4-BE49-F238E27FC236}">
                <a16:creationId xmlns:a16="http://schemas.microsoft.com/office/drawing/2014/main" id="{161FDB28-6D87-4211-8276-3C106226AC8F}"/>
              </a:ext>
            </a:extLst>
          </p:cNvPr>
          <p:cNvSpPr txBox="1"/>
          <p:nvPr/>
        </p:nvSpPr>
        <p:spPr>
          <a:xfrm>
            <a:off x="2012730" y="5964633"/>
            <a:ext cx="8166539" cy="646331"/>
          </a:xfrm>
          <a:prstGeom prst="rect">
            <a:avLst/>
          </a:prstGeom>
          <a:noFill/>
        </p:spPr>
        <p:txBody>
          <a:bodyPr wrap="square" rtlCol="0">
            <a:spAutoFit/>
          </a:bodyPr>
          <a:lstStyle/>
          <a:p>
            <a:r>
              <a:rPr lang="zh-CN" altLang="en-US" dirty="0">
                <a:solidFill>
                  <a:schemeClr val="accent1">
                    <a:lumMod val="60000"/>
                    <a:lumOff val="40000"/>
                  </a:schemeClr>
                </a:solidFill>
              </a:rPr>
              <a:t>参考文章：</a:t>
            </a:r>
            <a:r>
              <a:rPr lang="en-US" altLang="zh-CN" dirty="0" err="1">
                <a:solidFill>
                  <a:schemeClr val="accent1">
                    <a:lumMod val="60000"/>
                    <a:lumOff val="40000"/>
                  </a:schemeClr>
                </a:solidFill>
              </a:rPr>
              <a:t>UserDataPrepare</a:t>
            </a:r>
            <a:r>
              <a:rPr lang="zh-CN" altLang="en-US" dirty="0">
                <a:solidFill>
                  <a:schemeClr val="accent1">
                    <a:lumMod val="60000"/>
                    <a:lumOff val="40000"/>
                  </a:schemeClr>
                </a:solidFill>
              </a:rPr>
              <a:t>创建系统以及应用</a:t>
            </a:r>
            <a:r>
              <a:rPr lang="en-US" altLang="zh-CN" dirty="0">
                <a:solidFill>
                  <a:schemeClr val="accent1">
                    <a:lumMod val="60000"/>
                    <a:lumOff val="40000"/>
                  </a:schemeClr>
                </a:solidFill>
              </a:rPr>
              <a:t>APP</a:t>
            </a:r>
            <a:r>
              <a:rPr lang="zh-CN" altLang="en-US" dirty="0">
                <a:solidFill>
                  <a:schemeClr val="accent1">
                    <a:lumMod val="60000"/>
                    <a:lumOff val="40000"/>
                  </a:schemeClr>
                </a:solidFill>
              </a:rPr>
              <a:t>的</a:t>
            </a:r>
            <a:r>
              <a:rPr lang="en-US" altLang="zh-CN" dirty="0" err="1">
                <a:solidFill>
                  <a:schemeClr val="accent1">
                    <a:lumMod val="60000"/>
                    <a:lumOff val="40000"/>
                  </a:schemeClr>
                </a:solidFill>
              </a:rPr>
              <a:t>ce</a:t>
            </a:r>
            <a:r>
              <a:rPr lang="zh-CN" altLang="en-US" dirty="0">
                <a:solidFill>
                  <a:schemeClr val="accent1">
                    <a:lumMod val="60000"/>
                    <a:lumOff val="40000"/>
                  </a:schemeClr>
                </a:solidFill>
              </a:rPr>
              <a:t>和</a:t>
            </a:r>
            <a:r>
              <a:rPr lang="en-US" altLang="zh-CN" dirty="0">
                <a:solidFill>
                  <a:schemeClr val="accent1">
                    <a:lumMod val="60000"/>
                    <a:lumOff val="40000"/>
                  </a:schemeClr>
                </a:solidFill>
              </a:rPr>
              <a:t>de</a:t>
            </a:r>
            <a:r>
              <a:rPr lang="zh-CN" altLang="en-US" dirty="0">
                <a:solidFill>
                  <a:schemeClr val="accent1">
                    <a:lumMod val="60000"/>
                    <a:lumOff val="40000"/>
                  </a:schemeClr>
                </a:solidFill>
              </a:rPr>
              <a:t>目录的流程</a:t>
            </a:r>
            <a:endParaRPr lang="en-US" altLang="zh-CN" dirty="0">
              <a:solidFill>
                <a:schemeClr val="accent1">
                  <a:lumMod val="60000"/>
                  <a:lumOff val="40000"/>
                </a:schemeClr>
              </a:solidFill>
            </a:endParaRPr>
          </a:p>
          <a:p>
            <a:r>
              <a:rPr lang="en-US" altLang="zh-CN" dirty="0">
                <a:solidFill>
                  <a:schemeClr val="accent1">
                    <a:lumMod val="60000"/>
                    <a:lumOff val="40000"/>
                  </a:schemeClr>
                </a:solidFill>
              </a:rPr>
              <a:t>https://blog.csdn.net/CHALLENG_EVERYTHING/article/details/84654184</a:t>
            </a:r>
            <a:endParaRPr lang="zh-CN" altLang="en-US" dirty="0">
              <a:solidFill>
                <a:schemeClr val="accent1">
                  <a:lumMod val="60000"/>
                  <a:lumOff val="40000"/>
                </a:schemeClr>
              </a:solidFill>
            </a:endParaRPr>
          </a:p>
        </p:txBody>
      </p:sp>
    </p:spTree>
    <p:extLst>
      <p:ext uri="{BB962C8B-B14F-4D97-AF65-F5344CB8AC3E}">
        <p14:creationId xmlns:p14="http://schemas.microsoft.com/office/powerpoint/2010/main" val="88928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数据库存储</a:t>
            </a:r>
          </a:p>
        </p:txBody>
      </p:sp>
    </p:spTree>
    <p:extLst>
      <p:ext uri="{BB962C8B-B14F-4D97-AF65-F5344CB8AC3E}">
        <p14:creationId xmlns:p14="http://schemas.microsoft.com/office/powerpoint/2010/main" val="377018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-SQLite</a:t>
            </a:r>
            <a:r>
              <a:rPr lang="zh-CN" altLang="en-US" sz="2800" b="1" dirty="0"/>
              <a:t>简介</a:t>
            </a:r>
          </a:p>
        </p:txBody>
      </p:sp>
      <p:sp>
        <p:nvSpPr>
          <p:cNvPr id="3" name="文本框 2">
            <a:extLst>
              <a:ext uri="{FF2B5EF4-FFF2-40B4-BE49-F238E27FC236}">
                <a16:creationId xmlns:a16="http://schemas.microsoft.com/office/drawing/2014/main" id="{CE37F36C-22C2-4785-8FFC-01592B232633}"/>
              </a:ext>
            </a:extLst>
          </p:cNvPr>
          <p:cNvSpPr txBox="1"/>
          <p:nvPr/>
        </p:nvSpPr>
        <p:spPr>
          <a:xfrm>
            <a:off x="838200" y="1313895"/>
            <a:ext cx="9459897" cy="923330"/>
          </a:xfrm>
          <a:prstGeom prst="rect">
            <a:avLst/>
          </a:prstGeom>
          <a:noFill/>
        </p:spPr>
        <p:txBody>
          <a:bodyPr wrap="square" rtlCol="0">
            <a:spAutoFit/>
          </a:bodyPr>
          <a:lstStyle/>
          <a:p>
            <a:r>
              <a:rPr lang="en-US" altLang="zh-CN" dirty="0"/>
              <a:t>SQLite</a:t>
            </a:r>
            <a:r>
              <a:rPr lang="zh-CN" altLang="en-US" dirty="0"/>
              <a:t>是一款轻量级的关系型数据库，它的运算速度非常快，占用资源很少，通常只需要几百</a:t>
            </a:r>
            <a:r>
              <a:rPr lang="en-US" altLang="zh-CN" dirty="0"/>
              <a:t>KB</a:t>
            </a:r>
            <a:r>
              <a:rPr lang="zh-CN" altLang="en-US" dirty="0"/>
              <a:t>的内存就足够了，因而特别适合在移动设备上使用。</a:t>
            </a:r>
            <a:endParaRPr lang="en-US" altLang="zh-CN" dirty="0"/>
          </a:p>
          <a:p>
            <a:endParaRPr lang="zh-CN" altLang="en-US" dirty="0"/>
          </a:p>
        </p:txBody>
      </p:sp>
      <p:sp>
        <p:nvSpPr>
          <p:cNvPr id="4" name="文本框 3">
            <a:extLst>
              <a:ext uri="{FF2B5EF4-FFF2-40B4-BE49-F238E27FC236}">
                <a16:creationId xmlns:a16="http://schemas.microsoft.com/office/drawing/2014/main" id="{F5664E78-682E-4147-8383-2B6385FEEC8D}"/>
              </a:ext>
            </a:extLst>
          </p:cNvPr>
          <p:cNvSpPr txBox="1"/>
          <p:nvPr/>
        </p:nvSpPr>
        <p:spPr>
          <a:xfrm>
            <a:off x="838200" y="2672934"/>
            <a:ext cx="9756559" cy="1200329"/>
          </a:xfrm>
          <a:prstGeom prst="rect">
            <a:avLst/>
          </a:prstGeom>
          <a:noFill/>
        </p:spPr>
        <p:txBody>
          <a:bodyPr wrap="square" rtlCol="0">
            <a:spAutoFit/>
          </a:bodyPr>
          <a:lstStyle/>
          <a:p>
            <a:r>
              <a:rPr lang="en-US" altLang="zh-CN" dirty="0"/>
              <a:t>SQLite</a:t>
            </a:r>
            <a:r>
              <a:rPr lang="zh-CN" altLang="en-US" dirty="0"/>
              <a:t>不仅支持标准的</a:t>
            </a:r>
            <a:r>
              <a:rPr lang="en-US" altLang="zh-CN" dirty="0"/>
              <a:t>SQL</a:t>
            </a:r>
            <a:r>
              <a:rPr lang="zh-CN" altLang="en-US" dirty="0"/>
              <a:t>语法，还遵循了数据库的</a:t>
            </a:r>
            <a:r>
              <a:rPr lang="en-US" altLang="zh-CN" dirty="0"/>
              <a:t>ACID</a:t>
            </a:r>
            <a:r>
              <a:rPr lang="zh-CN" altLang="en-US" dirty="0"/>
              <a:t>事务，所以只要你以前使用过其他的关系型数据库，就可以很快地上手</a:t>
            </a:r>
            <a:r>
              <a:rPr lang="en-US" altLang="zh-CN" dirty="0"/>
              <a:t>SQLite</a:t>
            </a:r>
            <a:r>
              <a:rPr lang="zh-CN" altLang="en-US" dirty="0"/>
              <a:t>。而</a:t>
            </a:r>
            <a:r>
              <a:rPr lang="en-US" altLang="zh-CN" dirty="0"/>
              <a:t>SQLite</a:t>
            </a:r>
            <a:r>
              <a:rPr lang="zh-CN" altLang="en-US" dirty="0"/>
              <a:t>又比一般的数据库要简单得多，它甚至不用设置用户名和密码就可以使用。</a:t>
            </a:r>
            <a:endParaRPr lang="en-US" altLang="zh-CN" dirty="0"/>
          </a:p>
          <a:p>
            <a:endParaRPr lang="zh-CN" altLang="en-US" dirty="0"/>
          </a:p>
        </p:txBody>
      </p:sp>
    </p:spTree>
    <p:extLst>
      <p:ext uri="{BB962C8B-B14F-4D97-AF65-F5344CB8AC3E}">
        <p14:creationId xmlns:p14="http://schemas.microsoft.com/office/powerpoint/2010/main" val="371847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创建数据库</a:t>
            </a:r>
          </a:p>
        </p:txBody>
      </p:sp>
      <p:sp>
        <p:nvSpPr>
          <p:cNvPr id="8" name="矩形 7">
            <a:extLst>
              <a:ext uri="{FF2B5EF4-FFF2-40B4-BE49-F238E27FC236}">
                <a16:creationId xmlns:a16="http://schemas.microsoft.com/office/drawing/2014/main" id="{DC09C1D0-9291-4759-A115-CC21729B1056}"/>
              </a:ext>
            </a:extLst>
          </p:cNvPr>
          <p:cNvSpPr/>
          <p:nvPr/>
        </p:nvSpPr>
        <p:spPr>
          <a:xfrm>
            <a:off x="754696" y="941751"/>
            <a:ext cx="10322607" cy="646331"/>
          </a:xfrm>
          <a:prstGeom prst="rect">
            <a:avLst/>
          </a:prstGeom>
        </p:spPr>
        <p:txBody>
          <a:bodyPr wrap="square">
            <a:spAutoFit/>
          </a:bodyPr>
          <a:lstStyle/>
          <a:p>
            <a:r>
              <a:rPr lang="en-US" altLang="zh-CN" dirty="0"/>
              <a:t>Android</a:t>
            </a:r>
            <a:r>
              <a:rPr lang="zh-CN" altLang="en-US" dirty="0"/>
              <a:t>为了让我们能够更加方便地管理数据库，专门提供了一个</a:t>
            </a:r>
            <a:r>
              <a:rPr lang="en-US" altLang="zh-CN" dirty="0" err="1"/>
              <a:t>SQLiteOpenHelper</a:t>
            </a:r>
            <a:r>
              <a:rPr lang="zh-CN" altLang="en-US" dirty="0"/>
              <a:t>帮助类，借助这个类可以非常简单地对数据库进行创建和升级。示例写法如下：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754696" y="1651647"/>
            <a:ext cx="10239104" cy="4401205"/>
          </a:xfrm>
          <a:prstGeom prst="rect">
            <a:avLst/>
          </a:prstGeom>
        </p:spPr>
        <p:txBody>
          <a:bodyPr wrap="square">
            <a:spAutoFit/>
          </a:bodyPr>
          <a:lstStyle/>
          <a:p>
            <a:r>
              <a:rPr lang="en-US" altLang="zh-CN" sz="1400" dirty="0"/>
              <a:t>public class </a:t>
            </a:r>
            <a:r>
              <a:rPr lang="en-US" altLang="zh-CN" sz="1400" dirty="0" err="1"/>
              <a:t>MyDatabaseHelper</a:t>
            </a:r>
            <a:r>
              <a:rPr lang="en-US" altLang="zh-CN" sz="1400" dirty="0"/>
              <a:t> extends </a:t>
            </a:r>
            <a:r>
              <a:rPr lang="en-US" altLang="zh-CN" sz="1400" dirty="0" err="1"/>
              <a:t>SQLiteOpenHelper</a:t>
            </a:r>
            <a:r>
              <a:rPr lang="en-US" altLang="zh-CN" sz="1400" dirty="0"/>
              <a:t> {</a:t>
            </a:r>
          </a:p>
          <a:p>
            <a:endParaRPr lang="en-US" altLang="zh-CN" sz="1400" dirty="0"/>
          </a:p>
          <a:p>
            <a:r>
              <a:rPr lang="en-US" altLang="zh-CN" sz="1400" dirty="0"/>
              <a:t>    public static final String CREATE_BOOK = "create table Book ("</a:t>
            </a:r>
          </a:p>
          <a:p>
            <a:r>
              <a:rPr lang="en-US" altLang="zh-CN" sz="1400" dirty="0"/>
              <a:t>            + "id integer primary key autoincrement, "</a:t>
            </a:r>
          </a:p>
          <a:p>
            <a:r>
              <a:rPr lang="en-US" altLang="zh-CN" sz="1400" dirty="0"/>
              <a:t>            + "author text, "</a:t>
            </a:r>
          </a:p>
          <a:p>
            <a:r>
              <a:rPr lang="en-US" altLang="zh-CN" sz="1400" dirty="0"/>
              <a:t>            + "price real, "</a:t>
            </a:r>
          </a:p>
          <a:p>
            <a:r>
              <a:rPr lang="en-US" altLang="zh-CN" sz="1400" dirty="0"/>
              <a:t>            + "pages integer, "</a:t>
            </a:r>
          </a:p>
          <a:p>
            <a:r>
              <a:rPr lang="en-US" altLang="zh-CN" sz="1400" dirty="0"/>
              <a:t>            + "name text)";</a:t>
            </a:r>
          </a:p>
          <a:p>
            <a:endParaRPr lang="en-US" altLang="zh-CN" sz="1400" dirty="0"/>
          </a:p>
          <a:p>
            <a:r>
              <a:rPr lang="en-US" altLang="zh-CN" sz="1400" dirty="0"/>
              <a:t>    @Override</a:t>
            </a:r>
          </a:p>
          <a:p>
            <a:r>
              <a:rPr lang="en-US" altLang="zh-CN" sz="1400" dirty="0"/>
              <a:t>    public void </a:t>
            </a:r>
            <a:r>
              <a:rPr lang="en-US" altLang="zh-CN" sz="1400" dirty="0" err="1"/>
              <a:t>onCreate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a:t>
            </a:r>
          </a:p>
          <a:p>
            <a:r>
              <a:rPr lang="en-US" altLang="zh-CN" sz="1400" dirty="0"/>
              <a:t>        </a:t>
            </a:r>
            <a:r>
              <a:rPr lang="en-US" altLang="zh-CN" sz="1400" dirty="0" err="1"/>
              <a:t>db.execSQL</a:t>
            </a:r>
            <a:r>
              <a:rPr lang="en-US" altLang="zh-CN" sz="1400" dirty="0"/>
              <a:t>(CREATE_BOOK);</a:t>
            </a:r>
          </a:p>
          <a:p>
            <a:r>
              <a:rPr lang="en-US" altLang="zh-CN" sz="1400" dirty="0"/>
              <a:t>        </a:t>
            </a:r>
            <a:r>
              <a:rPr lang="en-US" altLang="zh-CN" sz="1400" dirty="0" err="1"/>
              <a:t>Toast.makeText</a:t>
            </a:r>
            <a:r>
              <a:rPr lang="en-US" altLang="zh-CN" sz="1400" dirty="0"/>
              <a:t>(</a:t>
            </a:r>
            <a:r>
              <a:rPr lang="en-US" altLang="zh-CN" sz="1400" dirty="0" err="1"/>
              <a:t>mContext</a:t>
            </a:r>
            <a:r>
              <a:rPr lang="en-US" altLang="zh-CN" sz="1400" dirty="0"/>
              <a:t>, "Create succeeded", </a:t>
            </a:r>
            <a:r>
              <a:rPr lang="en-US" altLang="zh-CN" sz="1400" dirty="0" err="1"/>
              <a:t>Toast.LENGTH_SHORT</a:t>
            </a:r>
            <a:r>
              <a:rPr lang="en-US" altLang="zh-CN" sz="1400" dirty="0"/>
              <a:t>).show();</a:t>
            </a:r>
          </a:p>
          <a:p>
            <a:r>
              <a:rPr lang="en-US" altLang="zh-CN" sz="1400" dirty="0"/>
              <a:t>    }</a:t>
            </a:r>
          </a:p>
          <a:p>
            <a:endParaRPr lang="en-US" altLang="zh-CN" sz="1400" dirty="0"/>
          </a:p>
          <a:p>
            <a:r>
              <a:rPr lang="en-US" altLang="zh-CN" sz="1400" dirty="0"/>
              <a:t>    @Override</a:t>
            </a:r>
          </a:p>
          <a:p>
            <a:r>
              <a:rPr lang="en-US" altLang="zh-CN" sz="1400" dirty="0"/>
              <a:t>    public void </a:t>
            </a:r>
            <a:r>
              <a:rPr lang="en-US" altLang="zh-CN" sz="1400" dirty="0" err="1"/>
              <a:t>onUpgrade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int </a:t>
            </a:r>
            <a:r>
              <a:rPr lang="en-US" altLang="zh-CN" sz="1400" dirty="0" err="1"/>
              <a:t>oldVersion</a:t>
            </a:r>
            <a:r>
              <a:rPr lang="en-US" altLang="zh-CN" sz="1400" dirty="0"/>
              <a:t>, int </a:t>
            </a:r>
            <a:r>
              <a:rPr lang="en-US" altLang="zh-CN" sz="1400" dirty="0" err="1"/>
              <a:t>newVersion</a:t>
            </a:r>
            <a:r>
              <a:rPr lang="en-US" altLang="zh-CN" sz="1400" dirty="0"/>
              <a:t>) {</a:t>
            </a:r>
          </a:p>
          <a:p>
            <a:r>
              <a:rPr lang="en-US" altLang="zh-CN" sz="1400" dirty="0"/>
              <a:t>    }</a:t>
            </a:r>
          </a:p>
          <a:p>
            <a:endParaRPr lang="en-US" altLang="zh-CN" sz="1400" dirty="0"/>
          </a:p>
          <a:p>
            <a:r>
              <a:rPr lang="en-US" altLang="zh-CN" sz="1400" dirty="0"/>
              <a:t>}</a:t>
            </a:r>
            <a:endParaRPr lang="zh-CN" altLang="en-US" sz="1400" dirty="0"/>
          </a:p>
        </p:txBody>
      </p:sp>
    </p:spTree>
    <p:extLst>
      <p:ext uri="{BB962C8B-B14F-4D97-AF65-F5344CB8AC3E}">
        <p14:creationId xmlns:p14="http://schemas.microsoft.com/office/powerpoint/2010/main" val="330427913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升级数据库</a:t>
            </a:r>
          </a:p>
        </p:txBody>
      </p:sp>
      <p:sp>
        <p:nvSpPr>
          <p:cNvPr id="8" name="矩形 7">
            <a:extLst>
              <a:ext uri="{FF2B5EF4-FFF2-40B4-BE49-F238E27FC236}">
                <a16:creationId xmlns:a16="http://schemas.microsoft.com/office/drawing/2014/main" id="{DC09C1D0-9291-4759-A115-CC21729B1056}"/>
              </a:ext>
            </a:extLst>
          </p:cNvPr>
          <p:cNvSpPr/>
          <p:nvPr/>
        </p:nvSpPr>
        <p:spPr>
          <a:xfrm>
            <a:off x="838198" y="1183031"/>
            <a:ext cx="10515600" cy="646331"/>
          </a:xfrm>
          <a:prstGeom prst="rect">
            <a:avLst/>
          </a:prstGeom>
        </p:spPr>
        <p:txBody>
          <a:bodyPr wrap="square">
            <a:spAutoFit/>
          </a:bodyPr>
          <a:lstStyle/>
          <a:p>
            <a:r>
              <a:rPr lang="en-US" altLang="zh-CN" dirty="0" err="1"/>
              <a:t>onUpgrade</a:t>
            </a:r>
            <a:r>
              <a:rPr lang="en-US" altLang="zh-CN" dirty="0"/>
              <a:t>()</a:t>
            </a:r>
            <a:r>
              <a:rPr lang="zh-CN" altLang="en-US" dirty="0"/>
              <a:t>方法是用于对数据库进行升级的，它在整个数据库的管理工作当中起着非常重要的作用。示例写法如下：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838198" y="1829362"/>
            <a:ext cx="9972231" cy="4616648"/>
          </a:xfrm>
          <a:prstGeom prst="rect">
            <a:avLst/>
          </a:prstGeom>
        </p:spPr>
        <p:txBody>
          <a:bodyPr wrap="square">
            <a:spAutoFit/>
          </a:bodyPr>
          <a:lstStyle/>
          <a:p>
            <a:r>
              <a:rPr lang="en-US" altLang="zh-CN" sz="1400" dirty="0"/>
              <a:t>public class </a:t>
            </a:r>
            <a:r>
              <a:rPr lang="en-US" altLang="zh-CN" sz="1400" dirty="0" err="1"/>
              <a:t>MyDatabaseHelper</a:t>
            </a:r>
            <a:r>
              <a:rPr lang="en-US" altLang="zh-CN" sz="1400" dirty="0"/>
              <a:t> extends </a:t>
            </a:r>
            <a:r>
              <a:rPr lang="en-US" altLang="zh-CN" sz="1400" dirty="0" err="1"/>
              <a:t>SQLiteOpenHelper</a:t>
            </a:r>
            <a:r>
              <a:rPr lang="en-US" altLang="zh-CN" sz="1400" dirty="0"/>
              <a:t> {</a:t>
            </a:r>
          </a:p>
          <a:p>
            <a:endParaRPr lang="en-US" altLang="zh-CN" sz="1400" dirty="0"/>
          </a:p>
          <a:p>
            <a:r>
              <a:rPr lang="en-US" altLang="zh-CN" sz="1400" dirty="0"/>
              <a:t>    public static final String CREATE_BOOK = "create table Book ("</a:t>
            </a:r>
          </a:p>
          <a:p>
            <a:r>
              <a:rPr lang="en-US" altLang="zh-CN" sz="1400" dirty="0"/>
              <a:t>            + "id integer primary key autoincrement, "</a:t>
            </a:r>
          </a:p>
          <a:p>
            <a:r>
              <a:rPr lang="en-US" altLang="zh-CN" sz="1400" dirty="0"/>
              <a:t>            + "author text, "</a:t>
            </a:r>
          </a:p>
          <a:p>
            <a:r>
              <a:rPr lang="en-US" altLang="zh-CN" sz="1400" dirty="0"/>
              <a:t>            + "price real, "</a:t>
            </a:r>
          </a:p>
          <a:p>
            <a:r>
              <a:rPr lang="en-US" altLang="zh-CN" sz="1400" dirty="0"/>
              <a:t>            + "pages integer, "</a:t>
            </a:r>
          </a:p>
          <a:p>
            <a:r>
              <a:rPr lang="en-US" altLang="zh-CN" sz="1400" dirty="0"/>
              <a:t>            + "name text)";</a:t>
            </a:r>
          </a:p>
          <a:p>
            <a:endParaRPr lang="en-US" altLang="zh-CN" sz="1400" dirty="0"/>
          </a:p>
          <a:p>
            <a:r>
              <a:rPr lang="en-US" altLang="zh-CN" sz="1400" dirty="0"/>
              <a:t>    @Override</a:t>
            </a:r>
          </a:p>
          <a:p>
            <a:r>
              <a:rPr lang="en-US" altLang="zh-CN" sz="1400" dirty="0"/>
              <a:t>    public void </a:t>
            </a:r>
            <a:r>
              <a:rPr lang="en-US" altLang="zh-CN" sz="1400" dirty="0" err="1"/>
              <a:t>onCreate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a:t>
            </a:r>
          </a:p>
          <a:p>
            <a:r>
              <a:rPr lang="en-US" altLang="zh-CN" sz="1400" dirty="0"/>
              <a:t>        </a:t>
            </a:r>
            <a:r>
              <a:rPr lang="en-US" altLang="zh-CN" sz="1400" dirty="0" err="1"/>
              <a:t>db.execSQL</a:t>
            </a:r>
            <a:r>
              <a:rPr lang="en-US" altLang="zh-CN" sz="1400" dirty="0"/>
              <a:t>(CREATE_BOOK);</a:t>
            </a:r>
          </a:p>
          <a:p>
            <a:r>
              <a:rPr lang="en-US" altLang="zh-CN" sz="1400" dirty="0"/>
              <a:t>        </a:t>
            </a:r>
            <a:r>
              <a:rPr lang="en-US" altLang="zh-CN" sz="1400" dirty="0" err="1"/>
              <a:t>Toast.makeText</a:t>
            </a:r>
            <a:r>
              <a:rPr lang="en-US" altLang="zh-CN" sz="1400" dirty="0"/>
              <a:t>(</a:t>
            </a:r>
            <a:r>
              <a:rPr lang="en-US" altLang="zh-CN" sz="1400" dirty="0" err="1"/>
              <a:t>mContext</a:t>
            </a:r>
            <a:r>
              <a:rPr lang="en-US" altLang="zh-CN" sz="1400" dirty="0"/>
              <a:t>, "Create succeeded", </a:t>
            </a:r>
            <a:r>
              <a:rPr lang="en-US" altLang="zh-CN" sz="1400" dirty="0" err="1"/>
              <a:t>Toast.LENGTH_SHORT</a:t>
            </a:r>
            <a:r>
              <a:rPr lang="en-US" altLang="zh-CN" sz="1400" dirty="0"/>
              <a:t>).show();</a:t>
            </a:r>
          </a:p>
          <a:p>
            <a:r>
              <a:rPr lang="en-US" altLang="zh-CN" sz="1400" dirty="0"/>
              <a:t>    }</a:t>
            </a:r>
          </a:p>
          <a:p>
            <a:endParaRPr lang="en-US" altLang="zh-CN" sz="1400" dirty="0"/>
          </a:p>
          <a:p>
            <a:r>
              <a:rPr lang="en-US" altLang="zh-CN" sz="1400" dirty="0"/>
              <a:t>    @Override</a:t>
            </a:r>
          </a:p>
          <a:p>
            <a:r>
              <a:rPr lang="en-US" altLang="zh-CN" sz="1400" dirty="0"/>
              <a:t>    public void </a:t>
            </a:r>
            <a:r>
              <a:rPr lang="en-US" altLang="zh-CN" sz="1400" dirty="0" err="1"/>
              <a:t>onUpgrade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int </a:t>
            </a:r>
            <a:r>
              <a:rPr lang="en-US" altLang="zh-CN" sz="1400" dirty="0" err="1"/>
              <a:t>oldVersion</a:t>
            </a:r>
            <a:r>
              <a:rPr lang="en-US" altLang="zh-CN" sz="1400" dirty="0"/>
              <a:t>, int </a:t>
            </a:r>
            <a:r>
              <a:rPr lang="en-US" altLang="zh-CN" sz="1400" dirty="0" err="1"/>
              <a:t>newVersion</a:t>
            </a:r>
            <a:r>
              <a:rPr lang="en-US" altLang="zh-CN" sz="1400" dirty="0"/>
              <a:t>) {</a:t>
            </a:r>
          </a:p>
          <a:p>
            <a:r>
              <a:rPr lang="en-US" altLang="zh-CN" sz="1400" dirty="0"/>
              <a:t>        </a:t>
            </a:r>
            <a:r>
              <a:rPr lang="en-US" altLang="zh-CN" sz="1400" dirty="0" err="1"/>
              <a:t>db.execSQL</a:t>
            </a:r>
            <a:r>
              <a:rPr lang="en-US" altLang="zh-CN" sz="1400" dirty="0"/>
              <a:t>("drop table if exists Book");</a:t>
            </a:r>
          </a:p>
          <a:p>
            <a:r>
              <a:rPr lang="en-US" altLang="zh-CN" sz="1400" dirty="0"/>
              <a:t>        </a:t>
            </a:r>
            <a:r>
              <a:rPr lang="en-US" altLang="zh-CN" sz="1400" dirty="0" err="1"/>
              <a:t>onCreate</a:t>
            </a:r>
            <a:r>
              <a:rPr lang="en-US" altLang="zh-CN" sz="1400" dirty="0"/>
              <a:t>(</a:t>
            </a:r>
            <a:r>
              <a:rPr lang="en-US" altLang="zh-CN" sz="1400" dirty="0" err="1"/>
              <a:t>db</a:t>
            </a:r>
            <a:r>
              <a:rPr lang="en-US" altLang="zh-CN" sz="1400" dirty="0"/>
              <a:t>);</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146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添加数据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403090"/>
            <a:ext cx="10237150" cy="2585323"/>
          </a:xfrm>
          <a:prstGeom prst="rect">
            <a:avLst/>
          </a:prstGeom>
        </p:spPr>
        <p:txBody>
          <a:bodyPr wrap="square">
            <a:spAutoFit/>
          </a:bodyPr>
          <a:lstStyle/>
          <a:p>
            <a:r>
              <a:rPr lang="en-US" altLang="zh-CN" dirty="0" err="1"/>
              <a:t>SQLiteDatabase</a:t>
            </a:r>
            <a:r>
              <a:rPr lang="zh-CN" altLang="en-US" dirty="0"/>
              <a:t>中提供了一个</a:t>
            </a:r>
            <a:r>
              <a:rPr lang="en-US" altLang="zh-CN" dirty="0"/>
              <a:t>insert()</a:t>
            </a:r>
            <a:r>
              <a:rPr lang="zh-CN" altLang="en-US" dirty="0"/>
              <a:t>方法，专门用于添加数据。它接收</a:t>
            </a:r>
            <a:r>
              <a:rPr lang="en-US" altLang="zh-CN" dirty="0"/>
              <a:t>3</a:t>
            </a:r>
            <a:r>
              <a:rPr lang="zh-CN" altLang="en-US" dirty="0"/>
              <a:t>个参数：</a:t>
            </a:r>
            <a:endParaRPr lang="en-US" altLang="zh-CN" dirty="0"/>
          </a:p>
          <a:p>
            <a:endParaRPr lang="en-US" altLang="zh-CN" dirty="0"/>
          </a:p>
          <a:p>
            <a:endParaRPr lang="en-US" altLang="zh-CN" dirty="0"/>
          </a:p>
          <a:p>
            <a:r>
              <a:rPr lang="zh-CN" altLang="en-US" dirty="0"/>
              <a:t>第一个参数是表名，我们希望向哪张表里添加数据，这里就传入该表的名字；第二个参数用于在未指定添加数据的情况下给某些可为空的列自动赋值</a:t>
            </a:r>
            <a:r>
              <a:rPr lang="en-US" altLang="zh-CN" dirty="0"/>
              <a:t>NULL</a:t>
            </a:r>
            <a:r>
              <a:rPr lang="zh-CN" altLang="en-US" dirty="0"/>
              <a:t>，一般我们用不到这个功能，直接传入</a:t>
            </a:r>
            <a:r>
              <a:rPr lang="en-US" altLang="zh-CN" dirty="0"/>
              <a:t>null</a:t>
            </a:r>
            <a:r>
              <a:rPr lang="zh-CN" altLang="en-US" dirty="0"/>
              <a:t>即可；第三个参数是一个</a:t>
            </a:r>
            <a:r>
              <a:rPr lang="en-US" altLang="zh-CN" dirty="0" err="1"/>
              <a:t>ContentValues</a:t>
            </a:r>
            <a:r>
              <a:rPr lang="zh-CN" altLang="en-US" dirty="0"/>
              <a:t>对象，它提供了一系列的</a:t>
            </a:r>
            <a:r>
              <a:rPr lang="en-US" altLang="zh-CN" dirty="0"/>
              <a:t>put()</a:t>
            </a:r>
            <a:r>
              <a:rPr lang="zh-CN" altLang="en-US" dirty="0"/>
              <a:t>方法重载，用于向</a:t>
            </a:r>
            <a:r>
              <a:rPr lang="en-US" altLang="zh-CN" dirty="0" err="1"/>
              <a:t>ContentValues</a:t>
            </a:r>
            <a:r>
              <a:rPr lang="zh-CN" altLang="en-US" dirty="0"/>
              <a:t>中添加数据，只需要将表中的每个列名以及相应的待添加数据传入即可。</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988413"/>
            <a:ext cx="9374024" cy="2554545"/>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                               </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ContentValues</a:t>
            </a:r>
            <a:r>
              <a:rPr lang="en-US" altLang="zh-CN" sz="1600" dirty="0"/>
              <a:t> values = new </a:t>
            </a:r>
            <a:r>
              <a:rPr lang="en-US" altLang="zh-CN" sz="1600" dirty="0" err="1"/>
              <a:t>ContentValues</a:t>
            </a:r>
            <a:r>
              <a:rPr lang="en-US" altLang="zh-CN" sz="1600" dirty="0"/>
              <a:t>();</a:t>
            </a:r>
          </a:p>
          <a:p>
            <a:r>
              <a:rPr lang="en-US" altLang="zh-CN" sz="1600" dirty="0"/>
              <a:t>// </a:t>
            </a:r>
            <a:r>
              <a:rPr lang="zh-CN" altLang="en-US" sz="1600" dirty="0"/>
              <a:t>开始组装第一条数据</a:t>
            </a:r>
          </a:p>
          <a:p>
            <a:r>
              <a:rPr lang="en-US" altLang="zh-CN" sz="1600" dirty="0" err="1"/>
              <a:t>values.put</a:t>
            </a:r>
            <a:r>
              <a:rPr lang="en-US" altLang="zh-CN" sz="1600" dirty="0"/>
              <a:t>("name", "The Da Vinci Code");</a:t>
            </a:r>
          </a:p>
          <a:p>
            <a:r>
              <a:rPr lang="en-US" altLang="zh-CN" sz="1600" dirty="0" err="1"/>
              <a:t>values.put</a:t>
            </a:r>
            <a:r>
              <a:rPr lang="en-US" altLang="zh-CN" sz="1600" dirty="0"/>
              <a:t>("author", "Dan Brown");</a:t>
            </a:r>
          </a:p>
          <a:p>
            <a:r>
              <a:rPr lang="en-US" altLang="zh-CN" sz="1600" dirty="0" err="1"/>
              <a:t>values.put</a:t>
            </a:r>
            <a:r>
              <a:rPr lang="en-US" altLang="zh-CN" sz="1600" dirty="0"/>
              <a:t>("pages", 454);</a:t>
            </a:r>
          </a:p>
          <a:p>
            <a:r>
              <a:rPr lang="en-US" altLang="zh-CN" sz="1600" dirty="0" err="1"/>
              <a:t>values.put</a:t>
            </a:r>
            <a:r>
              <a:rPr lang="en-US" altLang="zh-CN" sz="1600" dirty="0"/>
              <a:t>("price", 16.96);</a:t>
            </a:r>
          </a:p>
          <a:p>
            <a:r>
              <a:rPr lang="en-US" altLang="zh-CN" sz="1600" dirty="0" err="1"/>
              <a:t>db.insert</a:t>
            </a:r>
            <a:r>
              <a:rPr lang="en-US" altLang="zh-CN" sz="1600" dirty="0"/>
              <a:t>("Book", null, values); // </a:t>
            </a:r>
            <a:r>
              <a:rPr lang="zh-CN" altLang="en-US" sz="1600" dirty="0"/>
              <a:t>插入第一条数据</a:t>
            </a:r>
          </a:p>
          <a:p>
            <a:r>
              <a:rPr lang="en-US" altLang="zh-CN" sz="1600" dirty="0" err="1">
                <a:solidFill>
                  <a:srgbClr val="FF0000"/>
                </a:solidFill>
              </a:rPr>
              <a:t>values.clear</a:t>
            </a:r>
            <a:r>
              <a:rPr lang="en-US" altLang="zh-CN" sz="1600" dirty="0">
                <a:solidFill>
                  <a:srgbClr val="FF0000"/>
                </a:solidFill>
              </a:rPr>
              <a:t>();</a:t>
            </a:r>
          </a:p>
        </p:txBody>
      </p:sp>
    </p:spTree>
    <p:extLst>
      <p:ext uri="{BB962C8B-B14F-4D97-AF65-F5344CB8AC3E}">
        <p14:creationId xmlns:p14="http://schemas.microsoft.com/office/powerpoint/2010/main" val="138666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更新数据</a:t>
            </a:r>
          </a:p>
        </p:txBody>
      </p:sp>
      <p:sp>
        <p:nvSpPr>
          <p:cNvPr id="9" name="矩形 8">
            <a:extLst>
              <a:ext uri="{FF2B5EF4-FFF2-40B4-BE49-F238E27FC236}">
                <a16:creationId xmlns:a16="http://schemas.microsoft.com/office/drawing/2014/main" id="{2580FA2D-5C11-4EBA-89C7-C1C5D3548448}"/>
              </a:ext>
            </a:extLst>
          </p:cNvPr>
          <p:cNvSpPr/>
          <p:nvPr/>
        </p:nvSpPr>
        <p:spPr>
          <a:xfrm>
            <a:off x="977425" y="2139730"/>
            <a:ext cx="10237150" cy="1477328"/>
          </a:xfrm>
          <a:prstGeom prst="rect">
            <a:avLst/>
          </a:prstGeom>
        </p:spPr>
        <p:txBody>
          <a:bodyPr wrap="square">
            <a:spAutoFit/>
          </a:bodyPr>
          <a:lstStyle/>
          <a:p>
            <a:r>
              <a:rPr lang="zh-CN" altLang="en-US" dirty="0"/>
              <a:t>这个方法接收</a:t>
            </a:r>
            <a:r>
              <a:rPr lang="en-US" altLang="zh-CN" dirty="0"/>
              <a:t>4</a:t>
            </a:r>
            <a:r>
              <a:rPr lang="zh-CN" altLang="en-US" dirty="0"/>
              <a:t>个参数：第一个参数和</a:t>
            </a:r>
            <a:r>
              <a:rPr lang="en-US" altLang="zh-CN" dirty="0"/>
              <a:t>insert()</a:t>
            </a:r>
            <a:r>
              <a:rPr lang="zh-CN" altLang="en-US" dirty="0"/>
              <a:t>方法一样，也是表名，指定更新哪张表里的数据；第二个参数是</a:t>
            </a:r>
            <a:r>
              <a:rPr lang="en-US" altLang="zh-CN" dirty="0" err="1"/>
              <a:t>ContentValues</a:t>
            </a:r>
            <a:r>
              <a:rPr lang="zh-CN" altLang="en-US" dirty="0"/>
              <a:t>对象，要把更新数据在这里组装进去；第三、第四个参数用于约束更新某一行或某几行中的数据，不指定的话默认会更新所有行。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4125036"/>
            <a:ext cx="9374024" cy="1323439"/>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                </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ContentValues</a:t>
            </a:r>
            <a:r>
              <a:rPr lang="en-US" altLang="zh-CN" sz="1600" dirty="0"/>
              <a:t> values = new </a:t>
            </a:r>
            <a:r>
              <a:rPr lang="en-US" altLang="zh-CN" sz="1600" dirty="0" err="1"/>
              <a:t>ContentValues</a:t>
            </a:r>
            <a:r>
              <a:rPr lang="en-US" altLang="zh-CN" sz="1600" dirty="0"/>
              <a:t>();</a:t>
            </a:r>
          </a:p>
          <a:p>
            <a:r>
              <a:rPr lang="en-US" altLang="zh-CN" sz="1600" dirty="0" err="1"/>
              <a:t>values.put</a:t>
            </a:r>
            <a:r>
              <a:rPr lang="en-US" altLang="zh-CN" sz="1600" dirty="0"/>
              <a:t>("price", 10.99);</a:t>
            </a:r>
          </a:p>
          <a:p>
            <a:r>
              <a:rPr lang="en-US" altLang="zh-CN" sz="1600" dirty="0" err="1"/>
              <a:t>db.update</a:t>
            </a:r>
            <a:r>
              <a:rPr lang="en-US" altLang="zh-CN" sz="1600" dirty="0"/>
              <a:t>("Book", values, "name = ?", new String[]{"The Da Vinci Code"});</a:t>
            </a:r>
            <a:endParaRPr lang="zh-CN" altLang="en-US" sz="1600" dirty="0"/>
          </a:p>
        </p:txBody>
      </p:sp>
      <p:sp>
        <p:nvSpPr>
          <p:cNvPr id="3" name="文本框 2">
            <a:extLst>
              <a:ext uri="{FF2B5EF4-FFF2-40B4-BE49-F238E27FC236}">
                <a16:creationId xmlns:a16="http://schemas.microsoft.com/office/drawing/2014/main" id="{DF2B3A9F-37EA-4E5F-82DE-0C4DFDBE3AF3}"/>
              </a:ext>
            </a:extLst>
          </p:cNvPr>
          <p:cNvSpPr txBox="1"/>
          <p:nvPr/>
        </p:nvSpPr>
        <p:spPr>
          <a:xfrm>
            <a:off x="838199" y="985421"/>
            <a:ext cx="8971625" cy="646331"/>
          </a:xfrm>
          <a:prstGeom prst="rect">
            <a:avLst/>
          </a:prstGeom>
          <a:noFill/>
        </p:spPr>
        <p:txBody>
          <a:bodyPr wrap="square" rtlCol="0">
            <a:spAutoFit/>
          </a:bodyPr>
          <a:lstStyle/>
          <a:p>
            <a:r>
              <a:rPr lang="en-US" altLang="zh-CN" dirty="0" err="1"/>
              <a:t>SQLiteDatabase</a:t>
            </a:r>
            <a:r>
              <a:rPr lang="zh-CN" altLang="en-US" dirty="0"/>
              <a:t>中提供了一个非常好用的</a:t>
            </a:r>
            <a:r>
              <a:rPr lang="en-US" altLang="zh-CN" dirty="0"/>
              <a:t>update()</a:t>
            </a:r>
            <a:r>
              <a:rPr lang="zh-CN" altLang="en-US" dirty="0"/>
              <a:t>方法，用于对数据进行更新。</a:t>
            </a:r>
            <a:endParaRPr lang="en-US" altLang="zh-CN" dirty="0"/>
          </a:p>
          <a:p>
            <a:endParaRPr lang="zh-CN" altLang="en-US" dirty="0"/>
          </a:p>
        </p:txBody>
      </p:sp>
    </p:spTree>
    <p:extLst>
      <p:ext uri="{BB962C8B-B14F-4D97-AF65-F5344CB8AC3E}">
        <p14:creationId xmlns:p14="http://schemas.microsoft.com/office/powerpoint/2010/main" val="120936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DCA067-D7F2-469C-B4B2-9E856BC75D65}"/>
              </a:ext>
            </a:extLst>
          </p:cNvPr>
          <p:cNvPicPr>
            <a:picLocks noChangeAspect="1"/>
          </p:cNvPicPr>
          <p:nvPr/>
        </p:nvPicPr>
        <p:blipFill>
          <a:blip r:embed="rId2"/>
          <a:stretch>
            <a:fillRect/>
          </a:stretch>
        </p:blipFill>
        <p:spPr>
          <a:xfrm>
            <a:off x="379648" y="2281562"/>
            <a:ext cx="11293091" cy="2096996"/>
          </a:xfrm>
          <a:prstGeom prst="rect">
            <a:avLst/>
          </a:prstGeom>
        </p:spPr>
      </p:pic>
      <p:sp>
        <p:nvSpPr>
          <p:cNvPr id="8" name="标题 1">
            <a:extLst>
              <a:ext uri="{FF2B5EF4-FFF2-40B4-BE49-F238E27FC236}">
                <a16:creationId xmlns:a16="http://schemas.microsoft.com/office/drawing/2014/main" id="{CD01B505-6518-40B2-A60F-BB183AE6A5A3}"/>
              </a:ext>
            </a:extLst>
          </p:cNvPr>
          <p:cNvSpPr>
            <a:spLocks noGrp="1"/>
          </p:cNvSpPr>
          <p:nvPr>
            <p:ph type="title"/>
          </p:nvPr>
        </p:nvSpPr>
        <p:spPr>
          <a:xfrm>
            <a:off x="625136" y="507168"/>
            <a:ext cx="10515600" cy="513061"/>
          </a:xfrm>
        </p:spPr>
        <p:txBody>
          <a:bodyPr>
            <a:normAutofit/>
          </a:bodyPr>
          <a:lstStyle/>
          <a:p>
            <a:r>
              <a:rPr lang="en-US" altLang="zh-CN" sz="2400" dirty="0"/>
              <a:t>Android </a:t>
            </a:r>
            <a:r>
              <a:rPr lang="zh-CN" altLang="en-US" sz="2400" dirty="0"/>
              <a:t>持久</a:t>
            </a:r>
            <a:r>
              <a:rPr lang="zh-CN" altLang="en-US" sz="2400"/>
              <a:t>化技术概览</a:t>
            </a:r>
            <a:endParaRPr lang="zh-CN" altLang="en-US" sz="2400" dirty="0"/>
          </a:p>
        </p:txBody>
      </p:sp>
    </p:spTree>
    <p:extLst>
      <p:ext uri="{BB962C8B-B14F-4D97-AF65-F5344CB8AC3E}">
        <p14:creationId xmlns:p14="http://schemas.microsoft.com/office/powerpoint/2010/main" val="247550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删除数据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362147"/>
            <a:ext cx="10237150" cy="2308324"/>
          </a:xfrm>
          <a:prstGeom prst="rect">
            <a:avLst/>
          </a:prstGeom>
        </p:spPr>
        <p:txBody>
          <a:bodyPr wrap="square">
            <a:spAutoFit/>
          </a:bodyPr>
          <a:lstStyle/>
          <a:p>
            <a:r>
              <a:rPr lang="en-US" altLang="zh-CN" dirty="0" err="1"/>
              <a:t>SQLiteDatabase</a:t>
            </a:r>
            <a:r>
              <a:rPr lang="zh-CN" altLang="en-US" dirty="0"/>
              <a:t>中提供了一个</a:t>
            </a:r>
            <a:r>
              <a:rPr lang="en-US" altLang="zh-CN" dirty="0"/>
              <a:t>delete()</a:t>
            </a:r>
            <a:r>
              <a:rPr lang="zh-CN" altLang="en-US" dirty="0"/>
              <a:t>方法，专门用于删除数据。</a:t>
            </a:r>
            <a:endParaRPr lang="en-US" altLang="zh-CN" dirty="0"/>
          </a:p>
          <a:p>
            <a:endParaRPr lang="en-US" altLang="zh-CN" dirty="0"/>
          </a:p>
          <a:p>
            <a:endParaRPr lang="en-US" altLang="zh-CN" dirty="0"/>
          </a:p>
          <a:p>
            <a:endParaRPr lang="en-US" altLang="zh-CN" dirty="0"/>
          </a:p>
          <a:p>
            <a:r>
              <a:rPr lang="zh-CN" altLang="en-US" dirty="0"/>
              <a:t>这个方法接收</a:t>
            </a:r>
            <a:r>
              <a:rPr lang="en-US" altLang="zh-CN" dirty="0"/>
              <a:t>3</a:t>
            </a:r>
            <a:r>
              <a:rPr lang="zh-CN" altLang="en-US" dirty="0"/>
              <a:t>个参数：第一个参数仍然是表名，这个没什么好说的；第二、第三个参数用于约束删除某一行或某几行的数据，不指定的话默认会删除所有行。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738933"/>
            <a:ext cx="9374024" cy="830997"/>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db.delete</a:t>
            </a:r>
            <a:r>
              <a:rPr lang="en-US" altLang="zh-CN" sz="1600" dirty="0"/>
              <a:t>("Book", "pages &gt; ?", new String[]{"500"});</a:t>
            </a:r>
            <a:endParaRPr lang="zh-CN" altLang="en-US" sz="1600" dirty="0"/>
          </a:p>
        </p:txBody>
      </p:sp>
    </p:spTree>
    <p:extLst>
      <p:ext uri="{BB962C8B-B14F-4D97-AF65-F5344CB8AC3E}">
        <p14:creationId xmlns:p14="http://schemas.microsoft.com/office/powerpoint/2010/main" val="43275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646331"/>
          </a:xfrm>
          <a:prstGeom prst="rect">
            <a:avLst/>
          </a:prstGeom>
        </p:spPr>
        <p:txBody>
          <a:bodyPr wrap="square">
            <a:spAutoFit/>
          </a:bodyPr>
          <a:lstStyle/>
          <a:p>
            <a:r>
              <a:rPr lang="en-US" altLang="zh-CN" dirty="0" err="1"/>
              <a:t>SQLiteDatabase</a:t>
            </a:r>
            <a:r>
              <a:rPr lang="zh-CN" altLang="en-US" dirty="0"/>
              <a:t>中还提供了一个</a:t>
            </a:r>
            <a:r>
              <a:rPr lang="en-US" altLang="zh-CN" dirty="0"/>
              <a:t>query()</a:t>
            </a:r>
            <a:r>
              <a:rPr lang="zh-CN" altLang="en-US" dirty="0"/>
              <a:t>方法用于对数据进行查询。这个方法的参数非常复杂，最短的一个方法重载也需要传入</a:t>
            </a:r>
            <a:r>
              <a:rPr lang="en-US" altLang="zh-CN" dirty="0"/>
              <a:t>7</a:t>
            </a:r>
            <a:r>
              <a:rPr lang="zh-CN" altLang="en-US" dirty="0"/>
              <a:t>个参数。参数的详细解释见下表：</a:t>
            </a:r>
            <a:endParaRPr lang="en-US" altLang="zh-CN" dirty="0"/>
          </a:p>
        </p:txBody>
      </p:sp>
      <p:graphicFrame>
        <p:nvGraphicFramePr>
          <p:cNvPr id="3" name="表格 2">
            <a:extLst>
              <a:ext uri="{FF2B5EF4-FFF2-40B4-BE49-F238E27FC236}">
                <a16:creationId xmlns:a16="http://schemas.microsoft.com/office/drawing/2014/main" id="{AE727C92-661F-4ACA-AF57-E4D419ED5C06}"/>
              </a:ext>
            </a:extLst>
          </p:cNvPr>
          <p:cNvGraphicFramePr>
            <a:graphicFrameLocks noGrp="1"/>
          </p:cNvGraphicFramePr>
          <p:nvPr/>
        </p:nvGraphicFramePr>
        <p:xfrm>
          <a:off x="1590935" y="2246779"/>
          <a:ext cx="8476012" cy="3998144"/>
        </p:xfrm>
        <a:graphic>
          <a:graphicData uri="http://schemas.openxmlformats.org/drawingml/2006/table">
            <a:tbl>
              <a:tblPr firstRow="1" firstCol="1" lastRow="1" lastCol="1" bandRow="1" bandCol="1">
                <a:tableStyleId>{0505E3EF-67EA-436B-97B2-0124C06EBD24}</a:tableStyleId>
              </a:tblPr>
              <a:tblGrid>
                <a:gridCol w="2121016">
                  <a:extLst>
                    <a:ext uri="{9D8B030D-6E8A-4147-A177-3AD203B41FA5}">
                      <a16:colId xmlns:a16="http://schemas.microsoft.com/office/drawing/2014/main" val="3150391364"/>
                    </a:ext>
                  </a:extLst>
                </a:gridCol>
                <a:gridCol w="3218820">
                  <a:extLst>
                    <a:ext uri="{9D8B030D-6E8A-4147-A177-3AD203B41FA5}">
                      <a16:colId xmlns:a16="http://schemas.microsoft.com/office/drawing/2014/main" val="1942371377"/>
                    </a:ext>
                  </a:extLst>
                </a:gridCol>
                <a:gridCol w="3136176">
                  <a:extLst>
                    <a:ext uri="{9D8B030D-6E8A-4147-A177-3AD203B41FA5}">
                      <a16:colId xmlns:a16="http://schemas.microsoft.com/office/drawing/2014/main" val="3571365309"/>
                    </a:ext>
                  </a:extLst>
                </a:gridCol>
              </a:tblGrid>
              <a:tr h="499768">
                <a:tc>
                  <a:txBody>
                    <a:bodyPr/>
                    <a:lstStyle/>
                    <a:p>
                      <a:pPr indent="127000" algn="ctr">
                        <a:spcBef>
                          <a:spcPts val="120"/>
                        </a:spcBef>
                        <a:spcAft>
                          <a:spcPts val="120"/>
                        </a:spcAft>
                      </a:pPr>
                      <a:r>
                        <a:rPr lang="en-US" sz="1400" b="0" kern="950" spc="-20" dirty="0">
                          <a:effectLst/>
                        </a:rPr>
                        <a:t>query()</a:t>
                      </a:r>
                      <a:r>
                        <a:rPr lang="zh-CN" sz="1400" b="0" kern="950" dirty="0">
                          <a:effectLst/>
                        </a:rPr>
                        <a:t>方法参数</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dirty="0">
                          <a:effectLst/>
                        </a:rPr>
                        <a:t>对应</a:t>
                      </a:r>
                      <a:r>
                        <a:rPr lang="en-US" sz="1400" b="0" kern="950" dirty="0">
                          <a:effectLst/>
                        </a:rPr>
                        <a:t>SQL</a:t>
                      </a:r>
                      <a:r>
                        <a:rPr lang="zh-CN" sz="1400" b="0" kern="950" dirty="0">
                          <a:effectLst/>
                        </a:rPr>
                        <a:t>部分</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a:effectLst/>
                        </a:rPr>
                        <a:t>描　　述</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51861641"/>
                  </a:ext>
                </a:extLst>
              </a:tr>
              <a:tr h="499768">
                <a:tc>
                  <a:txBody>
                    <a:bodyPr/>
                    <a:lstStyle/>
                    <a:p>
                      <a:pPr indent="347980" algn="ctr">
                        <a:spcBef>
                          <a:spcPts val="120"/>
                        </a:spcBef>
                        <a:spcAft>
                          <a:spcPts val="120"/>
                        </a:spcAft>
                      </a:pPr>
                      <a:r>
                        <a:rPr lang="en-US" sz="1400" b="0" kern="950" spc="-20" dirty="0">
                          <a:effectLst/>
                        </a:rPr>
                        <a:t>table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from </a:t>
                      </a:r>
                      <a:r>
                        <a:rPr lang="en-US" sz="1400" b="0" kern="950" spc="-20" dirty="0" err="1">
                          <a:effectLst/>
                        </a:rPr>
                        <a:t>table_name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a:effectLst/>
                        </a:rPr>
                        <a:t>指定查询的表名</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11867995"/>
                  </a:ext>
                </a:extLst>
              </a:tr>
              <a:tr h="499768">
                <a:tc>
                  <a:txBody>
                    <a:bodyPr/>
                    <a:lstStyle/>
                    <a:p>
                      <a:pPr indent="347980" algn="ctr">
                        <a:spcBef>
                          <a:spcPts val="120"/>
                        </a:spcBef>
                        <a:spcAft>
                          <a:spcPts val="120"/>
                        </a:spcAft>
                      </a:pPr>
                      <a:r>
                        <a:rPr lang="en-US" sz="1400" b="0" kern="950" spc="-20" dirty="0">
                          <a:effectLst/>
                        </a:rPr>
                        <a:t>columns</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select column1, column2</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指定查询的列名</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603199203"/>
                  </a:ext>
                </a:extLst>
              </a:tr>
              <a:tr h="499768">
                <a:tc>
                  <a:txBody>
                    <a:bodyPr/>
                    <a:lstStyle/>
                    <a:p>
                      <a:pPr indent="347980" algn="ctr">
                        <a:spcBef>
                          <a:spcPts val="120"/>
                        </a:spcBef>
                        <a:spcAft>
                          <a:spcPts val="120"/>
                        </a:spcAft>
                      </a:pPr>
                      <a:r>
                        <a:rPr lang="en-US" sz="1400" b="0" kern="950" spc="-20" dirty="0">
                          <a:effectLst/>
                        </a:rPr>
                        <a:t>selection</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where column = value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a:t>
                      </a:r>
                      <a:r>
                        <a:rPr lang="en-US" sz="1400" b="0" kern="950" spc="-20" dirty="0">
                          <a:effectLst/>
                        </a:rPr>
                        <a:t>where</a:t>
                      </a:r>
                      <a:r>
                        <a:rPr lang="zh-CN" sz="1400" b="0" kern="950" dirty="0">
                          <a:effectLst/>
                        </a:rPr>
                        <a:t>的约束条件</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525377170"/>
                  </a:ext>
                </a:extLst>
              </a:tr>
              <a:tr h="499768">
                <a:tc>
                  <a:txBody>
                    <a:bodyPr/>
                    <a:lstStyle/>
                    <a:p>
                      <a:pPr indent="347980" algn="ctr">
                        <a:spcBef>
                          <a:spcPts val="120"/>
                        </a:spcBef>
                        <a:spcAft>
                          <a:spcPts val="120"/>
                        </a:spcAft>
                      </a:pPr>
                      <a:r>
                        <a:rPr lang="en-US" sz="1400" b="0" kern="950" spc="-20">
                          <a:effectLst/>
                        </a:rPr>
                        <a:t>selectionArgs</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为</a:t>
                      </a:r>
                      <a:r>
                        <a:rPr lang="en-US" sz="1400" b="0" kern="950" spc="-20" dirty="0">
                          <a:effectLst/>
                        </a:rPr>
                        <a:t>where</a:t>
                      </a:r>
                      <a:r>
                        <a:rPr lang="zh-CN" sz="1400" b="0" kern="950" dirty="0">
                          <a:effectLst/>
                        </a:rPr>
                        <a:t>中的占位符提供具体的值</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434858337"/>
                  </a:ext>
                </a:extLst>
              </a:tr>
              <a:tr h="499768">
                <a:tc>
                  <a:txBody>
                    <a:bodyPr/>
                    <a:lstStyle/>
                    <a:p>
                      <a:pPr indent="347980" algn="ctr">
                        <a:spcBef>
                          <a:spcPts val="120"/>
                        </a:spcBef>
                        <a:spcAft>
                          <a:spcPts val="120"/>
                        </a:spcAft>
                      </a:pPr>
                      <a:r>
                        <a:rPr lang="en-US" sz="1400" b="0" kern="950" spc="-20" dirty="0" err="1">
                          <a:effectLst/>
                        </a:rPr>
                        <a:t>groupBy</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group by column</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指定需要</a:t>
                      </a:r>
                      <a:r>
                        <a:rPr lang="en-US" sz="1400" b="0" kern="950" spc="-20" dirty="0">
                          <a:effectLst/>
                        </a:rPr>
                        <a:t>group by</a:t>
                      </a:r>
                      <a:r>
                        <a:rPr lang="zh-CN" sz="1400" b="0" kern="950" dirty="0">
                          <a:effectLst/>
                        </a:rPr>
                        <a:t>的列</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4917315"/>
                  </a:ext>
                </a:extLst>
              </a:tr>
              <a:tr h="499768">
                <a:tc>
                  <a:txBody>
                    <a:bodyPr/>
                    <a:lstStyle/>
                    <a:p>
                      <a:pPr indent="347980" algn="ctr">
                        <a:spcBef>
                          <a:spcPts val="120"/>
                        </a:spcBef>
                        <a:spcAft>
                          <a:spcPts val="120"/>
                        </a:spcAft>
                      </a:pPr>
                      <a:r>
                        <a:rPr lang="en-US" sz="1400" b="0" kern="950" spc="-20">
                          <a:effectLst/>
                        </a:rPr>
                        <a:t>having</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having column = value</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对</a:t>
                      </a:r>
                      <a:r>
                        <a:rPr lang="en-US" sz="1400" b="0" kern="950" spc="-20" dirty="0">
                          <a:effectLst/>
                        </a:rPr>
                        <a:t>group by</a:t>
                      </a:r>
                      <a:r>
                        <a:rPr lang="zh-CN" sz="1400" b="0" kern="950" dirty="0">
                          <a:effectLst/>
                        </a:rPr>
                        <a:t>后的结果进一步约束</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605280017"/>
                  </a:ext>
                </a:extLst>
              </a:tr>
              <a:tr h="499768">
                <a:tc>
                  <a:txBody>
                    <a:bodyPr/>
                    <a:lstStyle/>
                    <a:p>
                      <a:pPr indent="347980" algn="ctr">
                        <a:spcBef>
                          <a:spcPts val="120"/>
                        </a:spcBef>
                        <a:spcAft>
                          <a:spcPts val="120"/>
                        </a:spcAft>
                      </a:pPr>
                      <a:r>
                        <a:rPr lang="en-US" sz="1400" b="0" kern="950" spc="-20">
                          <a:effectLst/>
                        </a:rPr>
                        <a:t>orderBy</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order by column1, column2</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指定查询结果的排序方式</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55806654"/>
                  </a:ext>
                </a:extLst>
              </a:tr>
            </a:tbl>
          </a:graphicData>
        </a:graphic>
      </p:graphicFrame>
    </p:spTree>
    <p:extLst>
      <p:ext uri="{BB962C8B-B14F-4D97-AF65-F5344CB8AC3E}">
        <p14:creationId xmlns:p14="http://schemas.microsoft.com/office/powerpoint/2010/main" val="229670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369332"/>
          </a:xfrm>
          <a:prstGeom prst="rect">
            <a:avLst/>
          </a:prstGeom>
        </p:spPr>
        <p:txBody>
          <a:bodyPr wrap="square">
            <a:spAutoFit/>
          </a:bodyPr>
          <a:lstStyle/>
          <a:p>
            <a:r>
              <a:rPr lang="zh-CN" altLang="en-US" dirty="0"/>
              <a:t>查询</a:t>
            </a:r>
            <a:r>
              <a:rPr lang="en-US" altLang="zh-CN" dirty="0"/>
              <a:t>Book</a:t>
            </a:r>
            <a:r>
              <a:rPr lang="zh-CN" altLang="en-US" dirty="0"/>
              <a:t>表中所有数据的示例写法：</a:t>
            </a:r>
            <a:endParaRPr lang="en-US" altLang="zh-CN" dirty="0"/>
          </a:p>
        </p:txBody>
      </p:sp>
      <p:sp>
        <p:nvSpPr>
          <p:cNvPr id="4" name="矩形 3">
            <a:extLst>
              <a:ext uri="{FF2B5EF4-FFF2-40B4-BE49-F238E27FC236}">
                <a16:creationId xmlns:a16="http://schemas.microsoft.com/office/drawing/2014/main" id="{DBD75273-8E1F-4A0E-B2A5-2D6CA1B63CC0}"/>
              </a:ext>
            </a:extLst>
          </p:cNvPr>
          <p:cNvSpPr/>
          <p:nvPr/>
        </p:nvSpPr>
        <p:spPr>
          <a:xfrm>
            <a:off x="758301" y="1823084"/>
            <a:ext cx="11022367" cy="3785652"/>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a:t>// </a:t>
            </a:r>
            <a:r>
              <a:rPr lang="zh-CN" altLang="en-US" sz="1600" dirty="0"/>
              <a:t>查询</a:t>
            </a:r>
            <a:r>
              <a:rPr lang="en-US" altLang="zh-CN" sz="1600" dirty="0"/>
              <a:t>Book</a:t>
            </a:r>
            <a:r>
              <a:rPr lang="zh-CN" altLang="en-US" sz="1600" dirty="0"/>
              <a:t>表中所有的数据</a:t>
            </a:r>
          </a:p>
          <a:p>
            <a:r>
              <a:rPr lang="en-US" altLang="zh-CN" sz="1600" dirty="0"/>
              <a:t>Cursor </a:t>
            </a:r>
            <a:r>
              <a:rPr lang="en-US" altLang="zh-CN" sz="1600" dirty="0" err="1"/>
              <a:t>cursor</a:t>
            </a:r>
            <a:r>
              <a:rPr lang="en-US" altLang="zh-CN" sz="1600" dirty="0"/>
              <a:t> = </a:t>
            </a:r>
            <a:r>
              <a:rPr lang="en-US" altLang="zh-CN" sz="1600" dirty="0" err="1"/>
              <a:t>db.query</a:t>
            </a:r>
            <a:r>
              <a:rPr lang="en-US" altLang="zh-CN" sz="1600" dirty="0"/>
              <a:t>("Book", null, null, null, null, null, null);</a:t>
            </a:r>
          </a:p>
          <a:p>
            <a:r>
              <a:rPr lang="en-US" altLang="zh-CN" sz="1600" dirty="0"/>
              <a:t>if (</a:t>
            </a:r>
            <a:r>
              <a:rPr lang="en-US" altLang="zh-CN" sz="1600" dirty="0" err="1"/>
              <a:t>cursor.moveToFirst</a:t>
            </a:r>
            <a:r>
              <a:rPr lang="en-US" altLang="zh-CN" sz="1600" dirty="0"/>
              <a:t>()) {</a:t>
            </a:r>
          </a:p>
          <a:p>
            <a:r>
              <a:rPr lang="en-US" altLang="zh-CN" sz="1600" dirty="0"/>
              <a:t>    do {</a:t>
            </a:r>
          </a:p>
          <a:p>
            <a:r>
              <a:rPr lang="en-US" altLang="zh-CN" sz="1600" dirty="0"/>
              <a:t>        // </a:t>
            </a:r>
            <a:r>
              <a:rPr lang="zh-CN" altLang="en-US" sz="1600" dirty="0"/>
              <a:t>遍历</a:t>
            </a:r>
            <a:r>
              <a:rPr lang="en-US" altLang="zh-CN" sz="1600" dirty="0"/>
              <a:t>Cursor</a:t>
            </a:r>
            <a:r>
              <a:rPr lang="zh-CN" altLang="en-US" sz="1600" dirty="0"/>
              <a:t>对象，取出数据并打印</a:t>
            </a:r>
          </a:p>
          <a:p>
            <a:r>
              <a:rPr lang="zh-CN" altLang="en-US" sz="1600" dirty="0"/>
              <a:t>        </a:t>
            </a:r>
            <a:r>
              <a:rPr lang="en-US" altLang="zh-CN" sz="1600" dirty="0"/>
              <a:t>String name = </a:t>
            </a:r>
            <a:r>
              <a:rPr lang="en-US" altLang="zh-CN" sz="1600" dirty="0" err="1"/>
              <a:t>cursor.getString</a:t>
            </a:r>
            <a:r>
              <a:rPr lang="en-US" altLang="zh-CN" sz="1600" dirty="0"/>
              <a:t>(</a:t>
            </a:r>
            <a:r>
              <a:rPr lang="en-US" altLang="zh-CN" sz="1600" dirty="0" err="1"/>
              <a:t>cursor.getColumnIndex</a:t>
            </a:r>
            <a:r>
              <a:rPr lang="en-US" altLang="zh-CN" sz="1600" dirty="0"/>
              <a:t>("name"));</a:t>
            </a:r>
          </a:p>
          <a:p>
            <a:r>
              <a:rPr lang="en-US" altLang="zh-CN" sz="1600" dirty="0"/>
              <a:t>        String author = </a:t>
            </a:r>
            <a:r>
              <a:rPr lang="en-US" altLang="zh-CN" sz="1600" dirty="0" err="1"/>
              <a:t>cursor.getString</a:t>
            </a:r>
            <a:r>
              <a:rPr lang="en-US" altLang="zh-CN" sz="1600" dirty="0"/>
              <a:t>(</a:t>
            </a:r>
            <a:r>
              <a:rPr lang="en-US" altLang="zh-CN" sz="1600" dirty="0" err="1"/>
              <a:t>cursor.getColumnIndex</a:t>
            </a:r>
            <a:r>
              <a:rPr lang="en-US" altLang="zh-CN" sz="1600" dirty="0"/>
              <a:t>("author"));</a:t>
            </a:r>
          </a:p>
          <a:p>
            <a:r>
              <a:rPr lang="en-US" altLang="zh-CN" sz="1600" dirty="0"/>
              <a:t>        int pages = </a:t>
            </a:r>
            <a:r>
              <a:rPr lang="en-US" altLang="zh-CN" sz="1600" dirty="0" err="1"/>
              <a:t>cursor.getInt</a:t>
            </a:r>
            <a:r>
              <a:rPr lang="en-US" altLang="zh-CN" sz="1600" dirty="0"/>
              <a:t>(</a:t>
            </a:r>
            <a:r>
              <a:rPr lang="en-US" altLang="zh-CN" sz="1600" dirty="0" err="1"/>
              <a:t>cursor.getColumnIndex</a:t>
            </a:r>
            <a:r>
              <a:rPr lang="en-US" altLang="zh-CN" sz="1600" dirty="0"/>
              <a:t>("pages"));</a:t>
            </a:r>
          </a:p>
          <a:p>
            <a:r>
              <a:rPr lang="en-US" altLang="zh-CN" sz="1600" dirty="0"/>
              <a:t>        double price = </a:t>
            </a:r>
            <a:r>
              <a:rPr lang="en-US" altLang="zh-CN" sz="1600" dirty="0" err="1"/>
              <a:t>cursor.getDouble</a:t>
            </a:r>
            <a:r>
              <a:rPr lang="en-US" altLang="zh-CN" sz="1600" dirty="0"/>
              <a:t>(</a:t>
            </a:r>
            <a:r>
              <a:rPr lang="en-US" altLang="zh-CN" sz="1600" dirty="0" err="1"/>
              <a:t>cursor.getColumnIndex</a:t>
            </a:r>
            <a:r>
              <a:rPr lang="en-US" altLang="zh-CN" sz="1600" dirty="0"/>
              <a:t>("price"));</a:t>
            </a:r>
          </a:p>
          <a:p>
            <a:r>
              <a:rPr lang="en-US" altLang="zh-CN" sz="1600" dirty="0"/>
              <a:t>        </a:t>
            </a:r>
            <a:r>
              <a:rPr lang="en-US" altLang="zh-CN" sz="1600" dirty="0" err="1"/>
              <a:t>Log.d</a:t>
            </a:r>
            <a:r>
              <a:rPr lang="en-US" altLang="zh-CN" sz="1600" dirty="0"/>
              <a:t>("</a:t>
            </a:r>
            <a:r>
              <a:rPr lang="en-US" altLang="zh-CN" sz="1600" dirty="0" err="1"/>
              <a:t>MainActivity</a:t>
            </a:r>
            <a:r>
              <a:rPr lang="en-US" altLang="zh-CN" sz="1600" dirty="0"/>
              <a:t>", "book name is " + name + ", author is " + author + ", pages is " + pages + ", price is " + price);</a:t>
            </a:r>
          </a:p>
          <a:p>
            <a:r>
              <a:rPr lang="en-US" altLang="zh-CN" sz="1600" dirty="0"/>
              <a:t>    } while (</a:t>
            </a:r>
            <a:r>
              <a:rPr lang="en-US" altLang="zh-CN" sz="1600" dirty="0" err="1"/>
              <a:t>cursor.moveToNext</a:t>
            </a:r>
            <a:r>
              <a:rPr lang="en-US" altLang="zh-CN" sz="1600" dirty="0"/>
              <a:t>());</a:t>
            </a:r>
          </a:p>
          <a:p>
            <a:r>
              <a:rPr lang="en-US" altLang="zh-CN" sz="1600" dirty="0"/>
              <a:t>}</a:t>
            </a:r>
          </a:p>
          <a:p>
            <a:r>
              <a:rPr lang="en-US" altLang="zh-CN" sz="1600" dirty="0" err="1"/>
              <a:t>cursor.close</a:t>
            </a:r>
            <a:r>
              <a:rPr lang="en-US" altLang="zh-CN" sz="1600" dirty="0"/>
              <a:t>();</a:t>
            </a:r>
            <a:endParaRPr lang="zh-CN" altLang="en-US" sz="1600" dirty="0"/>
          </a:p>
        </p:txBody>
      </p:sp>
    </p:spTree>
    <p:extLst>
      <p:ext uri="{BB962C8B-B14F-4D97-AF65-F5344CB8AC3E}">
        <p14:creationId xmlns:p14="http://schemas.microsoft.com/office/powerpoint/2010/main" val="3667624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数据库存储</a:t>
            </a:r>
            <a:r>
              <a:rPr lang="en-US" altLang="zh-CN" sz="2800" b="1" dirty="0"/>
              <a:t>-</a:t>
            </a:r>
            <a:r>
              <a:rPr lang="zh-CN" altLang="en-US" sz="2800" b="1" dirty="0"/>
              <a:t>使用</a:t>
            </a:r>
            <a:r>
              <a:rPr lang="en-US" altLang="zh-CN" sz="2800" b="1" dirty="0"/>
              <a:t>SQL</a:t>
            </a:r>
            <a:r>
              <a:rPr lang="zh-CN" altLang="en-US" sz="2800" b="1" dirty="0"/>
              <a:t>操作数据库</a:t>
            </a:r>
          </a:p>
        </p:txBody>
      </p:sp>
      <p:sp>
        <p:nvSpPr>
          <p:cNvPr id="9" name="矩形 8">
            <a:extLst>
              <a:ext uri="{FF2B5EF4-FFF2-40B4-BE49-F238E27FC236}">
                <a16:creationId xmlns:a16="http://schemas.microsoft.com/office/drawing/2014/main" id="{2580FA2D-5C11-4EBA-89C7-C1C5D3548448}"/>
              </a:ext>
            </a:extLst>
          </p:cNvPr>
          <p:cNvSpPr/>
          <p:nvPr/>
        </p:nvSpPr>
        <p:spPr>
          <a:xfrm>
            <a:off x="838195" y="1311633"/>
            <a:ext cx="10237150" cy="369332"/>
          </a:xfrm>
          <a:prstGeom prst="rect">
            <a:avLst/>
          </a:prstGeom>
        </p:spPr>
        <p:txBody>
          <a:bodyPr wrap="square">
            <a:spAutoFit/>
          </a:bodyPr>
          <a:lstStyle/>
          <a:p>
            <a:r>
              <a:rPr lang="zh-CN" altLang="en-US" dirty="0"/>
              <a:t>当然我们也可以使用</a:t>
            </a:r>
            <a:r>
              <a:rPr lang="en-US" altLang="zh-CN" dirty="0"/>
              <a:t>SQL</a:t>
            </a:r>
            <a:r>
              <a:rPr lang="zh-CN" altLang="en-US" dirty="0"/>
              <a:t>语句来完成前面的所有功能。</a:t>
            </a:r>
            <a:endParaRPr lang="en-US" altLang="zh-CN" dirty="0"/>
          </a:p>
        </p:txBody>
      </p:sp>
      <p:sp>
        <p:nvSpPr>
          <p:cNvPr id="3" name="矩形 2">
            <a:extLst>
              <a:ext uri="{FF2B5EF4-FFF2-40B4-BE49-F238E27FC236}">
                <a16:creationId xmlns:a16="http://schemas.microsoft.com/office/drawing/2014/main" id="{1F7E6CA7-3A33-430B-8589-278B09D8456C}"/>
              </a:ext>
            </a:extLst>
          </p:cNvPr>
          <p:cNvSpPr/>
          <p:nvPr/>
        </p:nvSpPr>
        <p:spPr>
          <a:xfrm>
            <a:off x="838195" y="2348917"/>
            <a:ext cx="2492990" cy="369332"/>
          </a:xfrm>
          <a:prstGeom prst="rect">
            <a:avLst/>
          </a:prstGeom>
        </p:spPr>
        <p:txBody>
          <a:bodyPr wrap="none">
            <a:spAutoFit/>
          </a:bodyPr>
          <a:lstStyle/>
          <a:p>
            <a:r>
              <a:rPr lang="zh-CN" altLang="en-US" dirty="0"/>
              <a:t>添加数据的方法如下：</a:t>
            </a:r>
          </a:p>
        </p:txBody>
      </p:sp>
      <p:sp>
        <p:nvSpPr>
          <p:cNvPr id="5" name="矩形 4">
            <a:extLst>
              <a:ext uri="{FF2B5EF4-FFF2-40B4-BE49-F238E27FC236}">
                <a16:creationId xmlns:a16="http://schemas.microsoft.com/office/drawing/2014/main" id="{782589AE-012C-42C0-8A7C-4327B96CE647}"/>
              </a:ext>
            </a:extLst>
          </p:cNvPr>
          <p:cNvSpPr/>
          <p:nvPr/>
        </p:nvSpPr>
        <p:spPr>
          <a:xfrm>
            <a:off x="838195" y="2801798"/>
            <a:ext cx="11103596" cy="738664"/>
          </a:xfrm>
          <a:prstGeom prst="rect">
            <a:avLst/>
          </a:prstGeom>
        </p:spPr>
        <p:txBody>
          <a:bodyPr wrap="square">
            <a:spAutoFit/>
          </a:bodyPr>
          <a:lstStyle/>
          <a:p>
            <a:r>
              <a:rPr lang="zh-CN" altLang="en-US" sz="1400" dirty="0"/>
              <a:t>db.execSQL(</a:t>
            </a:r>
          </a:p>
          <a:p>
            <a:r>
              <a:rPr lang="zh-CN" altLang="en-US" sz="1400" dirty="0"/>
              <a:t>    “insert into Book (name, author, pages, price) values(?, ?, ?, ?)”, arrayOf("The Da Vinci Code", "Dan Brown", "454", "16.96")</a:t>
            </a:r>
          </a:p>
          <a:p>
            <a:r>
              <a:rPr lang="zh-CN" altLang="en-US" sz="1400" dirty="0"/>
              <a:t>)</a:t>
            </a:r>
          </a:p>
        </p:txBody>
      </p:sp>
      <p:sp>
        <p:nvSpPr>
          <p:cNvPr id="6" name="矩形 5">
            <a:extLst>
              <a:ext uri="{FF2B5EF4-FFF2-40B4-BE49-F238E27FC236}">
                <a16:creationId xmlns:a16="http://schemas.microsoft.com/office/drawing/2014/main" id="{E6C374C7-0851-4391-99C0-C8E68271F164}"/>
              </a:ext>
            </a:extLst>
          </p:cNvPr>
          <p:cNvSpPr/>
          <p:nvPr/>
        </p:nvSpPr>
        <p:spPr>
          <a:xfrm>
            <a:off x="838195" y="3596887"/>
            <a:ext cx="2492990" cy="369332"/>
          </a:xfrm>
          <a:prstGeom prst="rect">
            <a:avLst/>
          </a:prstGeom>
        </p:spPr>
        <p:txBody>
          <a:bodyPr wrap="none">
            <a:spAutoFit/>
          </a:bodyPr>
          <a:lstStyle/>
          <a:p>
            <a:r>
              <a:rPr lang="zh-CN" altLang="en-US" dirty="0"/>
              <a:t>更新数据的方法如下：</a:t>
            </a:r>
          </a:p>
        </p:txBody>
      </p:sp>
      <p:sp>
        <p:nvSpPr>
          <p:cNvPr id="7" name="矩形 6">
            <a:extLst>
              <a:ext uri="{FF2B5EF4-FFF2-40B4-BE49-F238E27FC236}">
                <a16:creationId xmlns:a16="http://schemas.microsoft.com/office/drawing/2014/main" id="{2CB7E78C-8691-4F23-8083-660880398145}"/>
              </a:ext>
            </a:extLst>
          </p:cNvPr>
          <p:cNvSpPr/>
          <p:nvPr/>
        </p:nvSpPr>
        <p:spPr>
          <a:xfrm>
            <a:off x="838195" y="4079070"/>
            <a:ext cx="10057689" cy="307777"/>
          </a:xfrm>
          <a:prstGeom prst="rect">
            <a:avLst/>
          </a:prstGeom>
        </p:spPr>
        <p:txBody>
          <a:bodyPr wrap="square">
            <a:spAutoFit/>
          </a:bodyPr>
          <a:lstStyle/>
          <a:p>
            <a:r>
              <a:rPr lang="zh-CN" altLang="en-US" sz="1400" dirty="0"/>
              <a:t>db.execSQL("update Book set price = ? where name = ?", arrayOf("10.99", "The Da Vinci Code"))</a:t>
            </a:r>
          </a:p>
        </p:txBody>
      </p:sp>
      <p:sp>
        <p:nvSpPr>
          <p:cNvPr id="10" name="矩形 9">
            <a:extLst>
              <a:ext uri="{FF2B5EF4-FFF2-40B4-BE49-F238E27FC236}">
                <a16:creationId xmlns:a16="http://schemas.microsoft.com/office/drawing/2014/main" id="{776A1007-AD12-4CAE-8518-20E241E6CE73}"/>
              </a:ext>
            </a:extLst>
          </p:cNvPr>
          <p:cNvSpPr/>
          <p:nvPr/>
        </p:nvSpPr>
        <p:spPr>
          <a:xfrm>
            <a:off x="838195" y="4439259"/>
            <a:ext cx="2492990" cy="369332"/>
          </a:xfrm>
          <a:prstGeom prst="rect">
            <a:avLst/>
          </a:prstGeom>
        </p:spPr>
        <p:txBody>
          <a:bodyPr wrap="none">
            <a:spAutoFit/>
          </a:bodyPr>
          <a:lstStyle/>
          <a:p>
            <a:r>
              <a:rPr lang="zh-CN" altLang="en-US" dirty="0"/>
              <a:t>删除数据的方法如下：</a:t>
            </a:r>
          </a:p>
        </p:txBody>
      </p:sp>
      <p:sp>
        <p:nvSpPr>
          <p:cNvPr id="11" name="矩形 10">
            <a:extLst>
              <a:ext uri="{FF2B5EF4-FFF2-40B4-BE49-F238E27FC236}">
                <a16:creationId xmlns:a16="http://schemas.microsoft.com/office/drawing/2014/main" id="{A8DD533D-0EC2-4DAC-9185-36ADDDB679AF}"/>
              </a:ext>
            </a:extLst>
          </p:cNvPr>
          <p:cNvSpPr/>
          <p:nvPr/>
        </p:nvSpPr>
        <p:spPr>
          <a:xfrm>
            <a:off x="838196" y="4864971"/>
            <a:ext cx="10057689" cy="307777"/>
          </a:xfrm>
          <a:prstGeom prst="rect">
            <a:avLst/>
          </a:prstGeom>
        </p:spPr>
        <p:txBody>
          <a:bodyPr wrap="square">
            <a:spAutoFit/>
          </a:bodyPr>
          <a:lstStyle/>
          <a:p>
            <a:r>
              <a:rPr lang="en-US" altLang="zh-CN" sz="1400" dirty="0" err="1"/>
              <a:t>db.execSQL</a:t>
            </a:r>
            <a:r>
              <a:rPr lang="en-US" altLang="zh-CN" sz="1400" dirty="0"/>
              <a:t>("delete from Book where pages &gt; ?", </a:t>
            </a:r>
            <a:r>
              <a:rPr lang="en-US" altLang="zh-CN" sz="1400" dirty="0" err="1"/>
              <a:t>arrayOf</a:t>
            </a:r>
            <a:r>
              <a:rPr lang="en-US" altLang="zh-CN" sz="1400" dirty="0"/>
              <a:t>("500"))</a:t>
            </a:r>
            <a:endParaRPr lang="zh-CN" altLang="en-US" sz="1400" dirty="0"/>
          </a:p>
        </p:txBody>
      </p:sp>
      <p:sp>
        <p:nvSpPr>
          <p:cNvPr id="12" name="矩形 11">
            <a:extLst>
              <a:ext uri="{FF2B5EF4-FFF2-40B4-BE49-F238E27FC236}">
                <a16:creationId xmlns:a16="http://schemas.microsoft.com/office/drawing/2014/main" id="{37C3CE5B-BAE6-4A89-A3C3-5A0B935A4AE8}"/>
              </a:ext>
            </a:extLst>
          </p:cNvPr>
          <p:cNvSpPr/>
          <p:nvPr/>
        </p:nvSpPr>
        <p:spPr>
          <a:xfrm>
            <a:off x="838195" y="5281539"/>
            <a:ext cx="2492990" cy="369332"/>
          </a:xfrm>
          <a:prstGeom prst="rect">
            <a:avLst/>
          </a:prstGeom>
        </p:spPr>
        <p:txBody>
          <a:bodyPr wrap="none">
            <a:spAutoFit/>
          </a:bodyPr>
          <a:lstStyle/>
          <a:p>
            <a:r>
              <a:rPr lang="zh-CN" altLang="en-US" dirty="0"/>
              <a:t>查询数据的方法如下：</a:t>
            </a:r>
          </a:p>
        </p:txBody>
      </p:sp>
      <p:sp>
        <p:nvSpPr>
          <p:cNvPr id="13" name="矩形 12">
            <a:extLst>
              <a:ext uri="{FF2B5EF4-FFF2-40B4-BE49-F238E27FC236}">
                <a16:creationId xmlns:a16="http://schemas.microsoft.com/office/drawing/2014/main" id="{EC941DAB-B30C-4654-A169-CBF758BD3F0E}"/>
              </a:ext>
            </a:extLst>
          </p:cNvPr>
          <p:cNvSpPr/>
          <p:nvPr/>
        </p:nvSpPr>
        <p:spPr>
          <a:xfrm>
            <a:off x="838195" y="5759663"/>
            <a:ext cx="10057689" cy="307777"/>
          </a:xfrm>
          <a:prstGeom prst="rect">
            <a:avLst/>
          </a:prstGeom>
        </p:spPr>
        <p:txBody>
          <a:bodyPr wrap="square">
            <a:spAutoFit/>
          </a:bodyPr>
          <a:lstStyle/>
          <a:p>
            <a:r>
              <a:rPr lang="en-US" altLang="zh-CN" sz="1400" dirty="0" err="1"/>
              <a:t>val</a:t>
            </a:r>
            <a:r>
              <a:rPr lang="en-US" altLang="zh-CN" sz="1400" dirty="0"/>
              <a:t> cursor = </a:t>
            </a:r>
            <a:r>
              <a:rPr lang="en-US" altLang="zh-CN" sz="1400" dirty="0" err="1"/>
              <a:t>db.rawQuery</a:t>
            </a:r>
            <a:r>
              <a:rPr lang="en-US" altLang="zh-CN" sz="1400" dirty="0"/>
              <a:t>("select * from Book", null)</a:t>
            </a:r>
            <a:endParaRPr lang="zh-CN" altLang="en-US" sz="1400" dirty="0"/>
          </a:p>
        </p:txBody>
      </p:sp>
    </p:spTree>
    <p:extLst>
      <p:ext uri="{BB962C8B-B14F-4D97-AF65-F5344CB8AC3E}">
        <p14:creationId xmlns:p14="http://schemas.microsoft.com/office/powerpoint/2010/main" val="77460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跨程序共享数据技术 </a:t>
            </a:r>
            <a:r>
              <a:rPr lang="en-US" altLang="zh-CN" sz="3200" dirty="0" err="1"/>
              <a:t>ContentProvider</a:t>
            </a:r>
            <a:endParaRPr lang="zh-CN" altLang="en-US" sz="3200" dirty="0"/>
          </a:p>
        </p:txBody>
      </p:sp>
    </p:spTree>
    <p:extLst>
      <p:ext uri="{BB962C8B-B14F-4D97-AF65-F5344CB8AC3E}">
        <p14:creationId xmlns:p14="http://schemas.microsoft.com/office/powerpoint/2010/main" val="2947385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zh-CN" altLang="en-US" sz="2800" b="1" dirty="0"/>
              <a:t> </a:t>
            </a:r>
            <a:r>
              <a:rPr lang="en-US" altLang="zh-CN" sz="2800" b="1" dirty="0"/>
              <a:t>- </a:t>
            </a:r>
            <a:r>
              <a:rPr lang="zh-CN" altLang="en-US" sz="2800" b="1" dirty="0"/>
              <a:t>访问其他程序中的数据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617584"/>
            <a:ext cx="10515600" cy="3364614"/>
          </a:xfrm>
        </p:spPr>
        <p:txBody>
          <a:bodyPr>
            <a:normAutofit/>
          </a:bodyPr>
          <a:lstStyle/>
          <a:p>
            <a:pPr marL="0" indent="0">
              <a:buNone/>
            </a:pPr>
            <a:r>
              <a:rPr lang="en-US" altLang="zh-CN" sz="1800" dirty="0" err="1"/>
              <a:t>ContentProvider</a:t>
            </a:r>
            <a:r>
              <a:rPr lang="zh-CN" altLang="en-US" sz="1800" dirty="0"/>
              <a:t>主要用于在不同的应用程序之间实现数据共享的功能，它提供了一套完整的机制，允许一个程序访问另一个程序中的数据，同时还能保证被访问数据的安全性。</a:t>
            </a:r>
            <a:endParaRPr lang="en-US" altLang="zh-CN" sz="1800" dirty="0"/>
          </a:p>
          <a:p>
            <a:pPr marL="0" indent="0">
              <a:buNone/>
            </a:pPr>
            <a:endParaRPr lang="en-US" altLang="zh-CN" sz="1800" dirty="0"/>
          </a:p>
          <a:p>
            <a:pPr marL="0" indent="0">
              <a:buNone/>
            </a:pPr>
            <a:r>
              <a:rPr lang="zh-CN" altLang="en-US" sz="1800" dirty="0"/>
              <a:t>目前，使用</a:t>
            </a:r>
            <a:r>
              <a:rPr lang="en-US" altLang="zh-CN" sz="1800" dirty="0" err="1"/>
              <a:t>ContentProvider</a:t>
            </a:r>
            <a:r>
              <a:rPr lang="zh-CN" altLang="en-US" sz="1800" dirty="0"/>
              <a:t>是</a:t>
            </a:r>
            <a:r>
              <a:rPr lang="en-US" altLang="zh-CN" sz="1800" dirty="0"/>
              <a:t>Android</a:t>
            </a:r>
            <a:r>
              <a:rPr lang="zh-CN" altLang="en-US" sz="1800" dirty="0"/>
              <a:t>实现跨程序共享数据的标准方式。</a:t>
            </a:r>
          </a:p>
        </p:txBody>
      </p:sp>
    </p:spTree>
    <p:extLst>
      <p:ext uri="{BB962C8B-B14F-4D97-AF65-F5344CB8AC3E}">
        <p14:creationId xmlns:p14="http://schemas.microsoft.com/office/powerpoint/2010/main" val="270797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C100701-E133-4B8A-B20B-FE5646F99F8F}"/>
              </a:ext>
            </a:extLst>
          </p:cNvPr>
          <p:cNvPicPr/>
          <p:nvPr/>
        </p:nvPicPr>
        <p:blipFill>
          <a:blip r:embed="rId3">
            <a:extLst>
              <a:ext uri="{28A0092B-C50C-407E-A947-70E740481C1C}">
                <a14:useLocalDpi xmlns:a14="http://schemas.microsoft.com/office/drawing/2010/main" val="0"/>
              </a:ext>
            </a:extLst>
          </a:blip>
          <a:stretch>
            <a:fillRect/>
          </a:stretch>
        </p:blipFill>
        <p:spPr>
          <a:xfrm>
            <a:off x="9321421" y="2039094"/>
            <a:ext cx="2263923" cy="4300961"/>
          </a:xfrm>
          <a:prstGeom prst="rect">
            <a:avLst/>
          </a:prstGeom>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504713" y="362843"/>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例子：读取系统联系人</a:t>
            </a:r>
          </a:p>
        </p:txBody>
      </p:sp>
      <p:sp>
        <p:nvSpPr>
          <p:cNvPr id="10" name="矩形 9">
            <a:extLst>
              <a:ext uri="{FF2B5EF4-FFF2-40B4-BE49-F238E27FC236}">
                <a16:creationId xmlns:a16="http://schemas.microsoft.com/office/drawing/2014/main" id="{66449CCD-8ACD-423B-B410-D2E23032F904}"/>
              </a:ext>
            </a:extLst>
          </p:cNvPr>
          <p:cNvSpPr/>
          <p:nvPr/>
        </p:nvSpPr>
        <p:spPr>
          <a:xfrm>
            <a:off x="504713" y="910078"/>
            <a:ext cx="10322607" cy="369332"/>
          </a:xfrm>
          <a:prstGeom prst="rect">
            <a:avLst/>
          </a:prstGeom>
        </p:spPr>
        <p:txBody>
          <a:bodyPr wrap="square">
            <a:spAutoFit/>
          </a:bodyPr>
          <a:lstStyle/>
          <a:p>
            <a:r>
              <a:rPr lang="zh-CN" altLang="en-US" dirty="0"/>
              <a:t>读取系统联系人示例写法如下（省略了申请运行时权限部分）：</a:t>
            </a:r>
          </a:p>
        </p:txBody>
      </p:sp>
      <p:sp>
        <p:nvSpPr>
          <p:cNvPr id="3" name="文本框 2">
            <a:extLst>
              <a:ext uri="{FF2B5EF4-FFF2-40B4-BE49-F238E27FC236}">
                <a16:creationId xmlns:a16="http://schemas.microsoft.com/office/drawing/2014/main" id="{0D2388C9-199B-4D1D-A0A2-0A8CB5592A06}"/>
              </a:ext>
            </a:extLst>
          </p:cNvPr>
          <p:cNvSpPr txBox="1"/>
          <p:nvPr/>
        </p:nvSpPr>
        <p:spPr>
          <a:xfrm>
            <a:off x="727971" y="6492875"/>
            <a:ext cx="7048870" cy="276999"/>
          </a:xfrm>
          <a:prstGeom prst="rect">
            <a:avLst/>
          </a:prstGeom>
          <a:noFill/>
        </p:spPr>
        <p:txBody>
          <a:bodyPr wrap="square" rtlCol="0">
            <a:spAutoFit/>
          </a:bodyPr>
          <a:lstStyle/>
          <a:p>
            <a:r>
              <a:rPr lang="zh-CN" altLang="en-US" sz="1200" dirty="0"/>
              <a:t>源代码</a:t>
            </a:r>
            <a:r>
              <a:rPr lang="en-US" altLang="zh-CN" sz="1200" dirty="0"/>
              <a:t>:https://github.com/MultmediaMetaverse/FirstLineOfCode2/tree/master/chapter7/ContactsTest</a:t>
            </a:r>
            <a:endParaRPr lang="zh-CN" altLang="en-US" sz="1200" dirty="0"/>
          </a:p>
        </p:txBody>
      </p:sp>
      <p:sp>
        <p:nvSpPr>
          <p:cNvPr id="8" name="文本框 7">
            <a:extLst>
              <a:ext uri="{FF2B5EF4-FFF2-40B4-BE49-F238E27FC236}">
                <a16:creationId xmlns:a16="http://schemas.microsoft.com/office/drawing/2014/main" id="{016B853D-F355-464C-90F4-27222B17F53D}"/>
              </a:ext>
            </a:extLst>
          </p:cNvPr>
          <p:cNvSpPr txBox="1"/>
          <p:nvPr/>
        </p:nvSpPr>
        <p:spPr>
          <a:xfrm>
            <a:off x="606656" y="1406534"/>
            <a:ext cx="8537344" cy="4832092"/>
          </a:xfrm>
          <a:prstGeom prst="rect">
            <a:avLst/>
          </a:prstGeom>
          <a:noFill/>
        </p:spPr>
        <p:txBody>
          <a:bodyPr wrap="square" rtlCol="0">
            <a:spAutoFit/>
          </a:bodyPr>
          <a:lstStyle/>
          <a:p>
            <a:r>
              <a:rPr lang="en-US" altLang="zh-CN" sz="1100" dirty="0"/>
              <a:t>public class </a:t>
            </a:r>
            <a:r>
              <a:rPr lang="en-US" altLang="zh-CN" sz="1100" dirty="0" err="1"/>
              <a:t>MainActivity</a:t>
            </a:r>
            <a:r>
              <a:rPr lang="en-US" altLang="zh-CN" sz="1100" dirty="0"/>
              <a:t> extends </a:t>
            </a:r>
            <a:r>
              <a:rPr lang="en-US" altLang="zh-CN" sz="1100" dirty="0" err="1"/>
              <a:t>AppCompatActivity</a:t>
            </a:r>
            <a:r>
              <a:rPr lang="en-US" altLang="zh-CN" sz="1100" dirty="0"/>
              <a:t> {</a:t>
            </a:r>
          </a:p>
          <a:p>
            <a:r>
              <a:rPr lang="en-US" altLang="zh-CN" sz="1100" dirty="0"/>
              <a:t>    </a:t>
            </a:r>
            <a:r>
              <a:rPr lang="en-US" altLang="zh-CN" sz="1100" dirty="0" err="1"/>
              <a:t>ArrayAdapter</a:t>
            </a:r>
            <a:r>
              <a:rPr lang="en-US" altLang="zh-CN" sz="1100" dirty="0"/>
              <a:t>&lt;String&gt; adapter;</a:t>
            </a:r>
          </a:p>
          <a:p>
            <a:r>
              <a:rPr lang="en-US" altLang="zh-CN" sz="1100" dirty="0"/>
              <a:t>    List&lt;String&gt; </a:t>
            </a:r>
            <a:r>
              <a:rPr lang="en-US" altLang="zh-CN" sz="1100" dirty="0" err="1"/>
              <a:t>contactsList</a:t>
            </a:r>
            <a:r>
              <a:rPr lang="en-US" altLang="zh-CN" sz="1100" dirty="0"/>
              <a:t> = new </a:t>
            </a:r>
            <a:r>
              <a:rPr lang="en-US" altLang="zh-CN" sz="1100" dirty="0" err="1"/>
              <a:t>ArrayList</a:t>
            </a:r>
            <a:r>
              <a:rPr lang="en-US" altLang="zh-CN" sz="1100" dirty="0"/>
              <a:t>&lt;&gt;();</a:t>
            </a:r>
          </a:p>
          <a:p>
            <a:endParaRPr lang="en-US" altLang="zh-CN" sz="1100" dirty="0"/>
          </a:p>
          <a:p>
            <a:r>
              <a:rPr lang="en-US" altLang="zh-CN" sz="1100" dirty="0"/>
              <a:t>    private void </a:t>
            </a:r>
            <a:r>
              <a:rPr lang="en-US" altLang="zh-CN" sz="1100" dirty="0" err="1"/>
              <a:t>readContacts</a:t>
            </a:r>
            <a:r>
              <a:rPr lang="en-US" altLang="zh-CN" sz="1100" dirty="0"/>
              <a:t>() {</a:t>
            </a:r>
          </a:p>
          <a:p>
            <a:r>
              <a:rPr lang="en-US" altLang="zh-CN" sz="1100" dirty="0"/>
              <a:t>        Cursor </a:t>
            </a:r>
            <a:r>
              <a:rPr lang="en-US" altLang="zh-CN" sz="1100" dirty="0" err="1"/>
              <a:t>cursor</a:t>
            </a:r>
            <a:r>
              <a:rPr lang="en-US" altLang="zh-CN" sz="1100" dirty="0"/>
              <a:t> = null;</a:t>
            </a:r>
          </a:p>
          <a:p>
            <a:r>
              <a:rPr lang="en-US" altLang="zh-CN" sz="1100" dirty="0"/>
              <a:t>        try {</a:t>
            </a:r>
          </a:p>
          <a:p>
            <a:r>
              <a:rPr lang="en-US" altLang="zh-CN" sz="1100" dirty="0"/>
              <a:t>            // </a:t>
            </a:r>
            <a:r>
              <a:rPr lang="zh-CN" altLang="en-US" sz="1100" dirty="0"/>
              <a:t>查询联系人数据</a:t>
            </a:r>
          </a:p>
          <a:p>
            <a:r>
              <a:rPr lang="zh-CN" altLang="en-US" sz="1100" dirty="0"/>
              <a:t>            </a:t>
            </a:r>
            <a:r>
              <a:rPr lang="en-US" altLang="zh-CN" sz="1100" dirty="0"/>
              <a:t>cursor = </a:t>
            </a:r>
            <a:r>
              <a:rPr lang="en-US" altLang="zh-CN" sz="1100" dirty="0" err="1"/>
              <a:t>getContentResolver</a:t>
            </a:r>
            <a:r>
              <a:rPr lang="en-US" altLang="zh-CN" sz="1100" dirty="0"/>
              <a:t>().query(</a:t>
            </a:r>
            <a:r>
              <a:rPr lang="en-US" altLang="zh-CN" sz="1100" dirty="0" err="1"/>
              <a:t>ContactsContract.CommonDataKinds.Phone.CONTENT_URI</a:t>
            </a:r>
            <a:r>
              <a:rPr lang="en-US" altLang="zh-CN" sz="1100" dirty="0"/>
              <a:t>, null, null, null, null);</a:t>
            </a:r>
          </a:p>
          <a:p>
            <a:r>
              <a:rPr lang="en-US" altLang="zh-CN" sz="1100" dirty="0"/>
              <a:t>            if (cursor != null) {</a:t>
            </a:r>
          </a:p>
          <a:p>
            <a:r>
              <a:rPr lang="en-US" altLang="zh-CN" sz="1100" dirty="0"/>
              <a:t>                while (</a:t>
            </a:r>
            <a:r>
              <a:rPr lang="en-US" altLang="zh-CN" sz="1100" dirty="0" err="1"/>
              <a:t>cursor.moveToNext</a:t>
            </a:r>
            <a:r>
              <a:rPr lang="en-US" altLang="zh-CN" sz="1100" dirty="0"/>
              <a:t>()) {</a:t>
            </a:r>
          </a:p>
          <a:p>
            <a:r>
              <a:rPr lang="en-US" altLang="zh-CN" sz="1100" dirty="0"/>
              <a:t>                    // </a:t>
            </a:r>
            <a:r>
              <a:rPr lang="zh-CN" altLang="en-US" sz="1100" dirty="0"/>
              <a:t>获取联系人姓名</a:t>
            </a:r>
          </a:p>
          <a:p>
            <a:r>
              <a:rPr lang="zh-CN" altLang="en-US" sz="1100" dirty="0"/>
              <a:t>                    </a:t>
            </a:r>
            <a:r>
              <a:rPr lang="en-US" altLang="zh-CN" sz="1100" dirty="0"/>
              <a:t>String </a:t>
            </a:r>
            <a:r>
              <a:rPr lang="en-US" altLang="zh-CN" sz="1100" dirty="0" err="1"/>
              <a:t>displayName</a:t>
            </a:r>
            <a:r>
              <a:rPr lang="en-US" altLang="zh-CN" sz="1100" dirty="0"/>
              <a:t> = </a:t>
            </a:r>
            <a:r>
              <a:rPr lang="en-US" altLang="zh-CN" sz="1100" dirty="0" err="1"/>
              <a:t>cursor.getString</a:t>
            </a:r>
            <a:r>
              <a:rPr lang="en-US" altLang="zh-CN" sz="1100" dirty="0"/>
              <a:t>(</a:t>
            </a:r>
            <a:r>
              <a:rPr lang="en-US" altLang="zh-CN" sz="1100" dirty="0" err="1"/>
              <a:t>cursor.getColumnIndex</a:t>
            </a:r>
            <a:r>
              <a:rPr lang="en-US" altLang="zh-CN" sz="1100" dirty="0"/>
              <a:t>(</a:t>
            </a:r>
            <a:r>
              <a:rPr lang="en-US" altLang="zh-CN" sz="1100" dirty="0" err="1"/>
              <a:t>ContactsContract.CommonDataKinds.Phone.DISPLAY_NAME</a:t>
            </a:r>
            <a:r>
              <a:rPr lang="en-US" altLang="zh-CN" sz="1100" dirty="0"/>
              <a:t>));</a:t>
            </a:r>
          </a:p>
          <a:p>
            <a:r>
              <a:rPr lang="en-US" altLang="zh-CN" sz="1100" dirty="0"/>
              <a:t>                    // </a:t>
            </a:r>
            <a:r>
              <a:rPr lang="zh-CN" altLang="en-US" sz="1100" dirty="0"/>
              <a:t>获取联系人手机号</a:t>
            </a:r>
          </a:p>
          <a:p>
            <a:r>
              <a:rPr lang="zh-CN" altLang="en-US" sz="1100" dirty="0"/>
              <a:t>                    </a:t>
            </a:r>
            <a:r>
              <a:rPr lang="en-US" altLang="zh-CN" sz="1100" dirty="0"/>
              <a:t>String number = </a:t>
            </a:r>
            <a:r>
              <a:rPr lang="en-US" altLang="zh-CN" sz="1100" dirty="0" err="1"/>
              <a:t>cursor.getString</a:t>
            </a:r>
            <a:r>
              <a:rPr lang="en-US" altLang="zh-CN" sz="1100" dirty="0"/>
              <a:t>(</a:t>
            </a:r>
            <a:r>
              <a:rPr lang="en-US" altLang="zh-CN" sz="1100" dirty="0" err="1"/>
              <a:t>cursor.getColumnIndex</a:t>
            </a:r>
            <a:r>
              <a:rPr lang="en-US" altLang="zh-CN" sz="1100" dirty="0"/>
              <a:t>(</a:t>
            </a:r>
            <a:r>
              <a:rPr lang="en-US" altLang="zh-CN" sz="1100" dirty="0" err="1"/>
              <a:t>ContactsContract.CommonDataKinds.Phone.NUMBER</a:t>
            </a:r>
            <a:r>
              <a:rPr lang="en-US" altLang="zh-CN" sz="1100" dirty="0"/>
              <a:t>));</a:t>
            </a:r>
          </a:p>
          <a:p>
            <a:r>
              <a:rPr lang="en-US" altLang="zh-CN" sz="1100" dirty="0"/>
              <a:t>                    </a:t>
            </a:r>
            <a:r>
              <a:rPr lang="en-US" altLang="zh-CN" sz="1100" dirty="0" err="1"/>
              <a:t>contactsList.add</a:t>
            </a:r>
            <a:r>
              <a:rPr lang="en-US" altLang="zh-CN" sz="1100" dirty="0"/>
              <a:t>(</a:t>
            </a:r>
            <a:r>
              <a:rPr lang="en-US" altLang="zh-CN" sz="1100" dirty="0" err="1"/>
              <a:t>displayName</a:t>
            </a:r>
            <a:r>
              <a:rPr lang="en-US" altLang="zh-CN" sz="1100" dirty="0"/>
              <a:t> + "\n" + number);</a:t>
            </a:r>
          </a:p>
          <a:p>
            <a:r>
              <a:rPr lang="en-US" altLang="zh-CN" sz="1100" dirty="0"/>
              <a:t>                }</a:t>
            </a:r>
          </a:p>
          <a:p>
            <a:r>
              <a:rPr lang="en-US" altLang="zh-CN" sz="1100" dirty="0"/>
              <a:t>                </a:t>
            </a:r>
            <a:r>
              <a:rPr lang="en-US" altLang="zh-CN" sz="1100" dirty="0" err="1"/>
              <a:t>adapter.notifyDataSetChanged</a:t>
            </a:r>
            <a:r>
              <a:rPr lang="en-US" altLang="zh-CN" sz="1100" dirty="0"/>
              <a:t>();</a:t>
            </a:r>
          </a:p>
          <a:p>
            <a:r>
              <a:rPr lang="en-US" altLang="zh-CN" sz="1100" dirty="0"/>
              <a:t>            }</a:t>
            </a:r>
          </a:p>
          <a:p>
            <a:r>
              <a:rPr lang="en-US" altLang="zh-CN" sz="1100" dirty="0"/>
              <a:t>        } catch (Exception e) {</a:t>
            </a:r>
          </a:p>
          <a:p>
            <a:r>
              <a:rPr lang="en-US" altLang="zh-CN" sz="1100" dirty="0"/>
              <a:t>            </a:t>
            </a:r>
            <a:r>
              <a:rPr lang="en-US" altLang="zh-CN" sz="1100" dirty="0" err="1"/>
              <a:t>e.printStackTrace</a:t>
            </a:r>
            <a:r>
              <a:rPr lang="en-US" altLang="zh-CN" sz="1100" dirty="0"/>
              <a:t>();</a:t>
            </a:r>
          </a:p>
          <a:p>
            <a:r>
              <a:rPr lang="en-US" altLang="zh-CN" sz="1100" dirty="0"/>
              <a:t>        } finally {</a:t>
            </a:r>
          </a:p>
          <a:p>
            <a:r>
              <a:rPr lang="en-US" altLang="zh-CN" sz="1100" dirty="0"/>
              <a:t>            if (cursor != null) {</a:t>
            </a:r>
          </a:p>
          <a:p>
            <a:r>
              <a:rPr lang="en-US" altLang="zh-CN" sz="1100" dirty="0"/>
              <a:t>                </a:t>
            </a:r>
            <a:r>
              <a:rPr lang="en-US" altLang="zh-CN" sz="1100" dirty="0" err="1"/>
              <a:t>cursor.close</a:t>
            </a:r>
            <a:r>
              <a:rPr lang="en-US" altLang="zh-CN" sz="1100" dirty="0"/>
              <a:t>();</a:t>
            </a:r>
          </a:p>
          <a:p>
            <a:r>
              <a:rPr lang="en-US" altLang="zh-CN" sz="1100" dirty="0"/>
              <a:t>            }</a:t>
            </a:r>
          </a:p>
          <a:p>
            <a:r>
              <a:rPr lang="en-US" altLang="zh-CN" sz="1100" dirty="0"/>
              <a:t>        }</a:t>
            </a:r>
          </a:p>
          <a:p>
            <a:r>
              <a:rPr lang="en-US" altLang="zh-CN" sz="1100" dirty="0"/>
              <a:t>    }</a:t>
            </a:r>
          </a:p>
          <a:p>
            <a:r>
              <a:rPr lang="en-US" altLang="zh-CN" sz="1100" dirty="0"/>
              <a:t>}</a:t>
            </a:r>
            <a:endParaRPr lang="zh-CN" altLang="en-US" sz="1100" dirty="0"/>
          </a:p>
        </p:txBody>
      </p:sp>
    </p:spTree>
    <p:extLst>
      <p:ext uri="{BB962C8B-B14F-4D97-AF65-F5344CB8AC3E}">
        <p14:creationId xmlns:p14="http://schemas.microsoft.com/office/powerpoint/2010/main" val="342091702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创建的步骤</a:t>
            </a:r>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369332"/>
          </a:xfrm>
          <a:prstGeom prst="rect">
            <a:avLst/>
          </a:prstGeom>
        </p:spPr>
        <p:txBody>
          <a:bodyPr wrap="square">
            <a:spAutoFit/>
          </a:bodyPr>
          <a:lstStyle/>
          <a:p>
            <a:r>
              <a:rPr lang="en-US" altLang="zh-CN" dirty="0" err="1"/>
              <a:t>ContentProvider</a:t>
            </a:r>
            <a:r>
              <a:rPr lang="zh-CN" altLang="en-US" dirty="0"/>
              <a:t>类中有</a:t>
            </a:r>
            <a:r>
              <a:rPr lang="en-US" altLang="zh-CN" dirty="0"/>
              <a:t>6</a:t>
            </a:r>
            <a:r>
              <a:rPr lang="zh-CN" altLang="en-US" dirty="0"/>
              <a:t>个抽象方法，我们在使用子类继承它的时候，需要将这</a:t>
            </a:r>
            <a:r>
              <a:rPr lang="en-US" altLang="zh-CN" dirty="0"/>
              <a:t>6</a:t>
            </a:r>
            <a:r>
              <a:rPr lang="zh-CN" altLang="en-US" dirty="0"/>
              <a:t>个方法全部重写。</a:t>
            </a:r>
          </a:p>
        </p:txBody>
      </p:sp>
      <p:sp>
        <p:nvSpPr>
          <p:cNvPr id="3" name="矩形 2">
            <a:extLst>
              <a:ext uri="{FF2B5EF4-FFF2-40B4-BE49-F238E27FC236}">
                <a16:creationId xmlns:a16="http://schemas.microsoft.com/office/drawing/2014/main" id="{A6455399-52D3-4924-A6A3-A0DAB843298F}"/>
              </a:ext>
            </a:extLst>
          </p:cNvPr>
          <p:cNvSpPr/>
          <p:nvPr/>
        </p:nvSpPr>
        <p:spPr>
          <a:xfrm>
            <a:off x="838199" y="1552363"/>
            <a:ext cx="10322607" cy="5478423"/>
          </a:xfrm>
          <a:prstGeom prst="rect">
            <a:avLst/>
          </a:prstGeom>
        </p:spPr>
        <p:txBody>
          <a:bodyPr wrap="square">
            <a:spAutoFit/>
          </a:bodyPr>
          <a:lstStyle/>
          <a:p>
            <a:r>
              <a:rPr lang="en-US" altLang="zh-CN" sz="1400" dirty="0"/>
              <a:t>public class </a:t>
            </a:r>
            <a:r>
              <a:rPr lang="en-US" altLang="zh-CN" sz="1400" dirty="0" err="1"/>
              <a:t>DatabaseProvider</a:t>
            </a:r>
            <a:r>
              <a:rPr lang="en-US" altLang="zh-CN" sz="1400" dirty="0"/>
              <a:t> extends </a:t>
            </a:r>
            <a:r>
              <a:rPr lang="en-US" altLang="zh-CN" sz="1400" dirty="0" err="1"/>
              <a:t>ContentProvider</a:t>
            </a:r>
            <a:r>
              <a:rPr lang="en-US" altLang="zh-CN" sz="1400" dirty="0"/>
              <a:t> {</a:t>
            </a:r>
          </a:p>
          <a:p>
            <a:r>
              <a:rPr lang="en-US" altLang="zh-CN" sz="1400" dirty="0"/>
              <a:t>    @Override</a:t>
            </a:r>
          </a:p>
          <a:p>
            <a:r>
              <a:rPr lang="en-US" altLang="zh-CN" sz="1400" dirty="0"/>
              <a:t>    public </a:t>
            </a:r>
            <a:r>
              <a:rPr lang="en-US" altLang="zh-CN" sz="1400" dirty="0" err="1"/>
              <a:t>boolean</a:t>
            </a:r>
            <a:r>
              <a:rPr lang="en-US" altLang="zh-CN" sz="1400" dirty="0"/>
              <a:t> </a:t>
            </a:r>
            <a:r>
              <a:rPr lang="en-US" altLang="zh-CN" sz="1400" dirty="0" err="1"/>
              <a:t>onCreate</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Cursor query(Uri </a:t>
            </a:r>
            <a:r>
              <a:rPr lang="en-US" altLang="zh-CN" sz="1400" dirty="0" err="1"/>
              <a:t>uri</a:t>
            </a:r>
            <a:r>
              <a:rPr lang="en-US" altLang="zh-CN" sz="1400" dirty="0"/>
              <a:t>, String[] projection, String selection, String[] </a:t>
            </a:r>
            <a:r>
              <a:rPr lang="en-US" altLang="zh-CN" sz="1400" dirty="0" err="1"/>
              <a:t>selectionArgs</a:t>
            </a:r>
            <a:r>
              <a:rPr lang="en-US" altLang="zh-CN" sz="1400" dirty="0"/>
              <a:t>, String </a:t>
            </a:r>
            <a:r>
              <a:rPr lang="en-US" altLang="zh-CN" sz="1400" dirty="0" err="1"/>
              <a:t>sortOrder</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Uri insert(Uri </a:t>
            </a:r>
            <a:r>
              <a:rPr lang="en-US" altLang="zh-CN" sz="1400" dirty="0" err="1"/>
              <a:t>uri</a:t>
            </a:r>
            <a:r>
              <a:rPr lang="en-US" altLang="zh-CN" sz="1400" dirty="0"/>
              <a:t>, </a:t>
            </a:r>
            <a:r>
              <a:rPr lang="en-US" altLang="zh-CN" sz="1400" dirty="0" err="1"/>
              <a:t>ContentValues</a:t>
            </a:r>
            <a:r>
              <a:rPr lang="en-US" altLang="zh-CN" sz="1400" dirty="0"/>
              <a:t> values) { </a:t>
            </a:r>
          </a:p>
          <a:p>
            <a:r>
              <a:rPr lang="en-US" altLang="zh-CN" sz="1400" dirty="0"/>
              <a:t>    }</a:t>
            </a:r>
          </a:p>
          <a:p>
            <a:endParaRPr lang="en-US" altLang="zh-CN" sz="1400" dirty="0"/>
          </a:p>
          <a:p>
            <a:r>
              <a:rPr lang="en-US" altLang="zh-CN" sz="1400" dirty="0"/>
              <a:t>    @Override</a:t>
            </a:r>
          </a:p>
          <a:p>
            <a:r>
              <a:rPr lang="en-US" altLang="zh-CN" sz="1400" dirty="0"/>
              <a:t>    public int update(Uri </a:t>
            </a:r>
            <a:r>
              <a:rPr lang="en-US" altLang="zh-CN" sz="1400" dirty="0" err="1"/>
              <a:t>uri</a:t>
            </a:r>
            <a:r>
              <a:rPr lang="en-US" altLang="zh-CN" sz="1400" dirty="0"/>
              <a:t>, </a:t>
            </a:r>
            <a:r>
              <a:rPr lang="en-US" altLang="zh-CN" sz="1400" dirty="0" err="1"/>
              <a:t>ContentValues</a:t>
            </a:r>
            <a:r>
              <a:rPr lang="en-US" altLang="zh-CN" sz="1400" dirty="0"/>
              <a:t> values, String selection, String[] </a:t>
            </a:r>
            <a:r>
              <a:rPr lang="en-US" altLang="zh-CN" sz="1400" dirty="0" err="1"/>
              <a:t>selectionArgs</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int delete(Uri </a:t>
            </a:r>
            <a:r>
              <a:rPr lang="en-US" altLang="zh-CN" sz="1400" dirty="0" err="1"/>
              <a:t>uri</a:t>
            </a:r>
            <a:r>
              <a:rPr lang="en-US" altLang="zh-CN" sz="1400" dirty="0"/>
              <a:t>, String selection, String[] </a:t>
            </a:r>
            <a:r>
              <a:rPr lang="en-US" altLang="zh-CN" sz="1400" dirty="0" err="1"/>
              <a:t>selectionArgs</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String </a:t>
            </a:r>
            <a:r>
              <a:rPr lang="en-US" altLang="zh-CN" sz="1400" dirty="0" err="1"/>
              <a:t>getType</a:t>
            </a:r>
            <a:r>
              <a:rPr lang="en-US" altLang="zh-CN" sz="1400" dirty="0"/>
              <a:t>(Uri </a:t>
            </a:r>
            <a:r>
              <a:rPr lang="en-US" altLang="zh-CN" sz="1400" dirty="0" err="1"/>
              <a:t>uri</a:t>
            </a:r>
            <a:r>
              <a:rPr lang="en-US" altLang="zh-CN" sz="1400" dirty="0"/>
              <a:t>) {</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429077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创建的步骤</a:t>
            </a:r>
          </a:p>
        </p:txBody>
      </p:sp>
      <p:sp>
        <p:nvSpPr>
          <p:cNvPr id="8" name="矩形 7">
            <a:extLst>
              <a:ext uri="{FF2B5EF4-FFF2-40B4-BE49-F238E27FC236}">
                <a16:creationId xmlns:a16="http://schemas.microsoft.com/office/drawing/2014/main" id="{DC09C1D0-9291-4759-A115-CC21729B1056}"/>
              </a:ext>
            </a:extLst>
          </p:cNvPr>
          <p:cNvSpPr/>
          <p:nvPr/>
        </p:nvSpPr>
        <p:spPr>
          <a:xfrm>
            <a:off x="632345" y="1289953"/>
            <a:ext cx="10721455" cy="4278094"/>
          </a:xfrm>
          <a:prstGeom prst="rect">
            <a:avLst/>
          </a:prstGeom>
        </p:spPr>
        <p:txBody>
          <a:bodyPr wrap="square">
            <a:spAutoFit/>
          </a:bodyPr>
          <a:lstStyle/>
          <a:p>
            <a:pPr marL="285750" indent="-285750">
              <a:buFont typeface="Arial" panose="020B0604020202020204" pitchFamily="34" charset="0"/>
              <a:buChar char="•"/>
            </a:pPr>
            <a:r>
              <a:rPr lang="en-US" altLang="zh-CN" sz="1600" dirty="0" err="1"/>
              <a:t>onCreate</a:t>
            </a:r>
            <a:r>
              <a:rPr lang="en-US" altLang="zh-CN" sz="1600" dirty="0"/>
              <a:t>()</a:t>
            </a:r>
            <a:r>
              <a:rPr lang="zh-CN" altLang="en-US" sz="1600" dirty="0"/>
              <a:t>。初始化</a:t>
            </a:r>
            <a:r>
              <a:rPr lang="en-US" altLang="zh-CN" sz="1600" dirty="0" err="1"/>
              <a:t>ContentProvider</a:t>
            </a:r>
            <a:r>
              <a:rPr lang="zh-CN" altLang="en-US" sz="1600" dirty="0"/>
              <a:t>的时候调用。通常会在这里完成对数据库的创建和升级等操作，返回</a:t>
            </a:r>
            <a:r>
              <a:rPr lang="en-US" altLang="zh-CN" sz="1600" dirty="0"/>
              <a:t>true</a:t>
            </a:r>
            <a:r>
              <a:rPr lang="zh-CN" altLang="en-US" sz="1600" dirty="0"/>
              <a:t>表示</a:t>
            </a:r>
            <a:r>
              <a:rPr lang="en-US" altLang="zh-CN" sz="1600" dirty="0" err="1"/>
              <a:t>ContentProvider</a:t>
            </a:r>
            <a:r>
              <a:rPr lang="zh-CN" altLang="en-US" sz="1600" dirty="0"/>
              <a:t>初始化成功，返回</a:t>
            </a:r>
            <a:r>
              <a:rPr lang="en-US" altLang="zh-CN" sz="1600" dirty="0"/>
              <a:t>false</a:t>
            </a:r>
            <a:r>
              <a:rPr lang="zh-CN" altLang="en-US" sz="1600" dirty="0"/>
              <a:t>则表示失败。</a:t>
            </a:r>
            <a:endParaRPr lang="en-US" altLang="zh-CN" sz="1600" dirty="0"/>
          </a:p>
          <a:p>
            <a:endParaRPr lang="zh-CN" altLang="en-US" sz="1600" dirty="0"/>
          </a:p>
          <a:p>
            <a:pPr marL="285750" indent="-285750">
              <a:buFont typeface="Arial" panose="020B0604020202020204" pitchFamily="34" charset="0"/>
              <a:buChar char="•"/>
            </a:pPr>
            <a:r>
              <a:rPr lang="en-US" altLang="zh-CN" sz="1600" dirty="0"/>
              <a:t>query()</a:t>
            </a:r>
            <a:r>
              <a:rPr lang="zh-CN" altLang="en-US" sz="1600" dirty="0"/>
              <a:t>。从</a:t>
            </a:r>
            <a:r>
              <a:rPr lang="en-US" altLang="zh-CN" sz="1600" dirty="0" err="1"/>
              <a:t>ContentProvider</a:t>
            </a:r>
            <a:r>
              <a:rPr lang="zh-CN" altLang="en-US" sz="1600" dirty="0"/>
              <a:t>中查询数据。</a:t>
            </a:r>
            <a:r>
              <a:rPr lang="en-US" altLang="zh-CN" sz="1600" dirty="0" err="1"/>
              <a:t>uri</a:t>
            </a:r>
            <a:r>
              <a:rPr lang="zh-CN" altLang="en-US" sz="1600" dirty="0"/>
              <a:t>参数用于确定查询哪张表，</a:t>
            </a:r>
            <a:r>
              <a:rPr lang="en-US" altLang="zh-CN" sz="1600" dirty="0"/>
              <a:t>projection</a:t>
            </a:r>
            <a:r>
              <a:rPr lang="zh-CN" altLang="en-US" sz="1600" dirty="0"/>
              <a:t>参数用于确定查询哪些列，</a:t>
            </a:r>
            <a:r>
              <a:rPr lang="en-US" altLang="zh-CN" sz="1600" dirty="0"/>
              <a:t>selection</a:t>
            </a:r>
            <a:r>
              <a:rPr lang="zh-CN" altLang="en-US" sz="1600" dirty="0"/>
              <a:t>和</a:t>
            </a:r>
            <a:r>
              <a:rPr lang="en-US" altLang="zh-CN" sz="1600" dirty="0" err="1"/>
              <a:t>selectionArgs</a:t>
            </a:r>
            <a:r>
              <a:rPr lang="zh-CN" altLang="en-US" sz="1600" dirty="0"/>
              <a:t>参数用于约束查询哪些行，</a:t>
            </a:r>
            <a:r>
              <a:rPr lang="en-US" altLang="zh-CN" sz="1600" dirty="0" err="1"/>
              <a:t>sortOrder</a:t>
            </a:r>
            <a:r>
              <a:rPr lang="zh-CN" altLang="en-US" sz="1600" dirty="0"/>
              <a:t>参数用于对结果进行排序，查询的结果存放在</a:t>
            </a:r>
            <a:r>
              <a:rPr lang="en-US" altLang="zh-CN" sz="1600" dirty="0"/>
              <a:t>Cursor</a:t>
            </a:r>
            <a:r>
              <a:rPr lang="zh-CN" altLang="en-US" sz="1600" dirty="0"/>
              <a:t>对象中返回。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a:t>insert()</a:t>
            </a:r>
            <a:r>
              <a:rPr lang="zh-CN" altLang="en-US" sz="1600" dirty="0"/>
              <a:t>。向</a:t>
            </a:r>
            <a:r>
              <a:rPr lang="en-US" altLang="zh-CN" sz="1600" dirty="0" err="1"/>
              <a:t>ContentProvider</a:t>
            </a:r>
            <a:r>
              <a:rPr lang="zh-CN" altLang="en-US" sz="1600" dirty="0"/>
              <a:t>中添加一条数据。</a:t>
            </a:r>
            <a:r>
              <a:rPr lang="en-US" altLang="zh-CN" sz="1600" dirty="0" err="1"/>
              <a:t>uri</a:t>
            </a:r>
            <a:r>
              <a:rPr lang="zh-CN" altLang="en-US" sz="1600" dirty="0"/>
              <a:t>参数用于确定要添加到的表，待添加的数据保存在</a:t>
            </a:r>
            <a:r>
              <a:rPr lang="en-US" altLang="zh-CN" sz="1600" dirty="0"/>
              <a:t>values</a:t>
            </a:r>
            <a:r>
              <a:rPr lang="zh-CN" altLang="en-US" sz="1600" dirty="0"/>
              <a:t>参数中。添加完成后，返回一个用于表示这条新记录的</a:t>
            </a:r>
            <a:r>
              <a:rPr lang="en-US" altLang="zh-CN" sz="1600" dirty="0"/>
              <a:t>URI</a:t>
            </a:r>
            <a:r>
              <a:rPr lang="zh-CN" altLang="en-US" sz="1600" dirty="0"/>
              <a:t>。</a:t>
            </a:r>
            <a:endParaRPr lang="en-US" altLang="zh-CN" sz="1600" dirty="0"/>
          </a:p>
          <a:p>
            <a:endParaRPr lang="zh-CN" altLang="en-US" sz="1600" dirty="0"/>
          </a:p>
          <a:p>
            <a:pPr marL="285750" indent="-285750">
              <a:buFont typeface="Arial" panose="020B0604020202020204" pitchFamily="34" charset="0"/>
              <a:buChar char="•"/>
            </a:pPr>
            <a:r>
              <a:rPr lang="en-US" altLang="zh-CN" sz="1600" dirty="0"/>
              <a:t>update()</a:t>
            </a:r>
            <a:r>
              <a:rPr lang="zh-CN" altLang="en-US" sz="1600" dirty="0"/>
              <a:t>。更新</a:t>
            </a:r>
            <a:r>
              <a:rPr lang="en-US" altLang="zh-CN" sz="1600" dirty="0" err="1"/>
              <a:t>ContentProvider</a:t>
            </a:r>
            <a:r>
              <a:rPr lang="zh-CN" altLang="en-US" sz="1600" dirty="0"/>
              <a:t>中已有的数据。</a:t>
            </a:r>
            <a:r>
              <a:rPr lang="en-US" altLang="zh-CN" sz="1600" dirty="0" err="1"/>
              <a:t>uri</a:t>
            </a:r>
            <a:r>
              <a:rPr lang="zh-CN" altLang="en-US" sz="1600" dirty="0"/>
              <a:t>参数用于确定更新哪一张表中的数据，新数据保存在</a:t>
            </a:r>
            <a:r>
              <a:rPr lang="en-US" altLang="zh-CN" sz="1600" dirty="0"/>
              <a:t>values</a:t>
            </a:r>
            <a:r>
              <a:rPr lang="zh-CN" altLang="en-US" sz="1600" dirty="0"/>
              <a:t>参数中，</a:t>
            </a:r>
            <a:r>
              <a:rPr lang="en-US" altLang="zh-CN" sz="1600" dirty="0"/>
              <a:t>selection</a:t>
            </a:r>
            <a:r>
              <a:rPr lang="zh-CN" altLang="en-US" sz="1600" dirty="0"/>
              <a:t>和</a:t>
            </a:r>
            <a:r>
              <a:rPr lang="en-US" altLang="zh-CN" sz="1600" dirty="0" err="1"/>
              <a:t>selectionArgs</a:t>
            </a:r>
            <a:r>
              <a:rPr lang="zh-CN" altLang="en-US" sz="1600" dirty="0"/>
              <a:t>参数用于约束更新哪些行，受影响的行数将作为返回值返回。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a:t>delete()</a:t>
            </a:r>
            <a:r>
              <a:rPr lang="zh-CN" altLang="en-US" sz="1600" dirty="0"/>
              <a:t>。从</a:t>
            </a:r>
            <a:r>
              <a:rPr lang="en-US" altLang="zh-CN" sz="1600" dirty="0" err="1"/>
              <a:t>ContentProvider</a:t>
            </a:r>
            <a:r>
              <a:rPr lang="zh-CN" altLang="en-US" sz="1600" dirty="0"/>
              <a:t>中删除数据。</a:t>
            </a:r>
            <a:r>
              <a:rPr lang="en-US" altLang="zh-CN" sz="1600" dirty="0" err="1"/>
              <a:t>uri</a:t>
            </a:r>
            <a:r>
              <a:rPr lang="zh-CN" altLang="en-US" sz="1600" dirty="0"/>
              <a:t>参数用于确定删除哪一张表中的数据，</a:t>
            </a:r>
            <a:r>
              <a:rPr lang="en-US" altLang="zh-CN" sz="1600" dirty="0"/>
              <a:t>selection</a:t>
            </a:r>
            <a:r>
              <a:rPr lang="zh-CN" altLang="en-US" sz="1600" dirty="0"/>
              <a:t>和</a:t>
            </a:r>
            <a:r>
              <a:rPr lang="en-US" altLang="zh-CN" sz="1600" dirty="0" err="1"/>
              <a:t>selectionArgs</a:t>
            </a:r>
            <a:r>
              <a:rPr lang="zh-CN" altLang="en-US" sz="1600" dirty="0"/>
              <a:t>参数用于约束删除哪些行，被删除的行数将作为返回值返回。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err="1"/>
              <a:t>getType</a:t>
            </a:r>
            <a:r>
              <a:rPr lang="en-US" altLang="zh-CN" sz="1600" dirty="0"/>
              <a:t>()</a:t>
            </a:r>
            <a:r>
              <a:rPr lang="zh-CN" altLang="en-US" sz="1600" dirty="0"/>
              <a:t>。根据传入的内容</a:t>
            </a:r>
            <a:r>
              <a:rPr lang="en-US" altLang="zh-CN" sz="1600" dirty="0"/>
              <a:t>URI</a:t>
            </a:r>
            <a:r>
              <a:rPr lang="zh-CN" altLang="en-US" sz="1600" dirty="0"/>
              <a:t>返回相应的</a:t>
            </a:r>
            <a:r>
              <a:rPr lang="en-US" altLang="zh-CN" sz="1600" dirty="0"/>
              <a:t>MIME</a:t>
            </a:r>
            <a:r>
              <a:rPr lang="zh-CN" altLang="en-US" sz="1600" dirty="0"/>
              <a:t>类型。</a:t>
            </a:r>
          </a:p>
        </p:txBody>
      </p:sp>
    </p:spTree>
    <p:extLst>
      <p:ext uri="{BB962C8B-B14F-4D97-AF65-F5344CB8AC3E}">
        <p14:creationId xmlns:p14="http://schemas.microsoft.com/office/powerpoint/2010/main" val="1866301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199" y="206157"/>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934695" y="666079"/>
            <a:ext cx="10322607" cy="830997"/>
          </a:xfrm>
          <a:prstGeom prst="rect">
            <a:avLst/>
          </a:prstGeom>
        </p:spPr>
        <p:txBody>
          <a:bodyPr wrap="square">
            <a:spAutoFit/>
          </a:bodyPr>
          <a:lstStyle/>
          <a:p>
            <a:r>
              <a:rPr lang="zh-CN" altLang="en-US" sz="1600" dirty="0"/>
              <a:t>借助</a:t>
            </a:r>
            <a:r>
              <a:rPr lang="en-US" altLang="zh-CN" sz="1600" dirty="0" err="1"/>
              <a:t>UriMatcher</a:t>
            </a:r>
            <a:r>
              <a:rPr lang="zh-CN" altLang="en-US" sz="1600" dirty="0"/>
              <a:t>这个类能够轻松地实现匹配内容</a:t>
            </a:r>
            <a:r>
              <a:rPr lang="en-US" altLang="zh-CN" sz="1600" dirty="0"/>
              <a:t>URI</a:t>
            </a:r>
            <a:r>
              <a:rPr lang="zh-CN" altLang="en-US" sz="1600" dirty="0"/>
              <a:t>的功能。当调用</a:t>
            </a:r>
            <a:r>
              <a:rPr lang="en-US" altLang="zh-CN" sz="1600" dirty="0" err="1"/>
              <a:t>UriMatcher</a:t>
            </a:r>
            <a:r>
              <a:rPr lang="zh-CN" altLang="en-US" sz="1600" dirty="0"/>
              <a:t>的</a:t>
            </a:r>
            <a:r>
              <a:rPr lang="en-US" altLang="zh-CN" sz="1600" dirty="0"/>
              <a:t>match()</a:t>
            </a:r>
            <a:r>
              <a:rPr lang="zh-CN" altLang="en-US" sz="1600" dirty="0"/>
              <a:t>方法时，可以将一个</a:t>
            </a:r>
            <a:r>
              <a:rPr lang="en-US" altLang="zh-CN" sz="1600" dirty="0"/>
              <a:t>Uri</a:t>
            </a:r>
            <a:r>
              <a:rPr lang="zh-CN" altLang="en-US" sz="1600" dirty="0"/>
              <a:t>对象传入，返回值是某个能够匹配这个</a:t>
            </a:r>
            <a:r>
              <a:rPr lang="en-US" altLang="zh-CN" sz="1600" dirty="0"/>
              <a:t>Uri</a:t>
            </a:r>
            <a:r>
              <a:rPr lang="zh-CN" altLang="en-US" sz="1600" dirty="0"/>
              <a:t>对象所对应的自定义代码，利用这个代码，就可以判断出调用方期望访问的是哪张表中的数据了。示例代码如下：</a:t>
            </a:r>
          </a:p>
        </p:txBody>
      </p:sp>
      <p:sp>
        <p:nvSpPr>
          <p:cNvPr id="3" name="矩形 2">
            <a:extLst>
              <a:ext uri="{FF2B5EF4-FFF2-40B4-BE49-F238E27FC236}">
                <a16:creationId xmlns:a16="http://schemas.microsoft.com/office/drawing/2014/main" id="{7508BC98-35E4-43C7-87A9-8161FBE8C604}"/>
              </a:ext>
            </a:extLst>
          </p:cNvPr>
          <p:cNvSpPr/>
          <p:nvPr/>
        </p:nvSpPr>
        <p:spPr>
          <a:xfrm>
            <a:off x="934695" y="1421720"/>
            <a:ext cx="9339842" cy="6340197"/>
          </a:xfrm>
          <a:prstGeom prst="rect">
            <a:avLst/>
          </a:prstGeom>
        </p:spPr>
        <p:txBody>
          <a:bodyPr wrap="square">
            <a:spAutoFit/>
          </a:bodyPr>
          <a:lstStyle/>
          <a:p>
            <a:r>
              <a:rPr lang="en-US" altLang="zh-CN" sz="1400" dirty="0"/>
              <a:t>public class </a:t>
            </a:r>
            <a:r>
              <a:rPr lang="en-US" altLang="zh-CN" sz="1400" dirty="0" err="1"/>
              <a:t>DatabaseProvider</a:t>
            </a:r>
            <a:r>
              <a:rPr lang="en-US" altLang="zh-CN" sz="1400" dirty="0"/>
              <a:t> extends </a:t>
            </a:r>
            <a:r>
              <a:rPr lang="en-US" altLang="zh-CN" sz="1400" dirty="0" err="1"/>
              <a:t>ContentProvider</a:t>
            </a:r>
            <a:r>
              <a:rPr lang="en-US" altLang="zh-CN" sz="1400" dirty="0"/>
              <a:t> {</a:t>
            </a:r>
          </a:p>
          <a:p>
            <a:r>
              <a:rPr lang="en-US" altLang="zh-CN" sz="1400" dirty="0"/>
              <a:t>    static {</a:t>
            </a:r>
          </a:p>
          <a:p>
            <a:r>
              <a:rPr lang="en-US" altLang="zh-CN" sz="1400" dirty="0"/>
              <a:t>        </a:t>
            </a:r>
            <a:r>
              <a:rPr lang="en-US" altLang="zh-CN" sz="1400" dirty="0" err="1"/>
              <a:t>uriMatcher</a:t>
            </a:r>
            <a:r>
              <a:rPr lang="en-US" altLang="zh-CN" sz="1400" dirty="0"/>
              <a:t> = new </a:t>
            </a:r>
            <a:r>
              <a:rPr lang="en-US" altLang="zh-CN" sz="1400" dirty="0" err="1"/>
              <a:t>UriMatcher</a:t>
            </a:r>
            <a:r>
              <a:rPr lang="en-US" altLang="zh-CN" sz="1400" dirty="0"/>
              <a:t>(</a:t>
            </a:r>
            <a:r>
              <a:rPr lang="en-US" altLang="zh-CN" sz="1400" dirty="0" err="1"/>
              <a:t>UriMatcher.NO_MATCH</a:t>
            </a:r>
            <a:r>
              <a:rPr lang="en-US" altLang="zh-CN" sz="1400" dirty="0"/>
              <a:t>);</a:t>
            </a:r>
          </a:p>
          <a:p>
            <a:r>
              <a:rPr lang="en-US" altLang="zh-CN" sz="1400" dirty="0"/>
              <a:t>        </a:t>
            </a:r>
            <a:r>
              <a:rPr lang="en-US" altLang="zh-CN" sz="1400" dirty="0" err="1"/>
              <a:t>uriMatcher.addURI</a:t>
            </a:r>
            <a:r>
              <a:rPr lang="en-US" altLang="zh-CN" sz="1400" dirty="0"/>
              <a:t>(AUTHORITY, "book", BOOK_DIR);</a:t>
            </a:r>
          </a:p>
          <a:p>
            <a:r>
              <a:rPr lang="en-US" altLang="zh-CN" sz="1400" dirty="0"/>
              <a:t>        </a:t>
            </a:r>
            <a:r>
              <a:rPr lang="en-US" altLang="zh-CN" sz="1400" dirty="0" err="1"/>
              <a:t>uriMatcher.addURI</a:t>
            </a:r>
            <a:r>
              <a:rPr lang="en-US" altLang="zh-CN" sz="1400" dirty="0"/>
              <a:t>(AUTHORITY, "book/#", BOOK_ITEM);</a:t>
            </a:r>
          </a:p>
          <a:p>
            <a:r>
              <a:rPr lang="en-US" altLang="zh-CN" sz="1400" dirty="0"/>
              <a:t>        ……</a:t>
            </a:r>
          </a:p>
          <a:p>
            <a:r>
              <a:rPr lang="en-US" altLang="zh-CN" sz="1400" dirty="0"/>
              <a:t>    }</a:t>
            </a:r>
          </a:p>
          <a:p>
            <a:r>
              <a:rPr lang="en-US" altLang="zh-CN" sz="1400" dirty="0"/>
              <a:t>    @Override</a:t>
            </a:r>
          </a:p>
          <a:p>
            <a:r>
              <a:rPr lang="en-US" altLang="zh-CN" sz="1400" dirty="0"/>
              <a:t>    public Cursor query(Uri </a:t>
            </a:r>
            <a:r>
              <a:rPr lang="en-US" altLang="zh-CN" sz="1400" dirty="0" err="1"/>
              <a:t>uri</a:t>
            </a:r>
            <a:r>
              <a:rPr lang="en-US" altLang="zh-CN" sz="1400" dirty="0"/>
              <a:t>, String[] projection, String selection, String[] </a:t>
            </a:r>
            <a:r>
              <a:rPr lang="en-US" altLang="zh-CN" sz="1400" dirty="0" err="1"/>
              <a:t>selectionArgs</a:t>
            </a:r>
            <a:r>
              <a:rPr lang="en-US" altLang="zh-CN" sz="1400" dirty="0"/>
              <a:t>, String </a:t>
            </a:r>
            <a:r>
              <a:rPr lang="en-US" altLang="zh-CN" sz="1400" dirty="0" err="1"/>
              <a:t>sortOrder</a:t>
            </a:r>
            <a:r>
              <a:rPr lang="en-US" altLang="zh-CN" sz="1400" dirty="0"/>
              <a:t>) {</a:t>
            </a:r>
          </a:p>
          <a:p>
            <a:r>
              <a:rPr lang="en-US" altLang="zh-CN" sz="1400" dirty="0"/>
              <a:t>        // </a:t>
            </a:r>
            <a:r>
              <a:rPr lang="zh-CN" altLang="en-US" sz="1400" dirty="0"/>
              <a:t>查询数据</a:t>
            </a:r>
          </a:p>
          <a:p>
            <a:r>
              <a:rPr lang="zh-CN" altLang="en-US" sz="1400" dirty="0"/>
              <a:t>        </a:t>
            </a:r>
            <a:r>
              <a:rPr lang="en-US" altLang="zh-CN" sz="1400" dirty="0" err="1"/>
              <a:t>SQLiteDatabase</a:t>
            </a:r>
            <a:r>
              <a:rPr lang="en-US" altLang="zh-CN" sz="1400" dirty="0"/>
              <a:t> </a:t>
            </a:r>
            <a:r>
              <a:rPr lang="en-US" altLang="zh-CN" sz="1400" dirty="0" err="1"/>
              <a:t>db</a:t>
            </a:r>
            <a:r>
              <a:rPr lang="en-US" altLang="zh-CN" sz="1400" dirty="0"/>
              <a:t> = </a:t>
            </a:r>
            <a:r>
              <a:rPr lang="en-US" altLang="zh-CN" sz="1400" dirty="0" err="1"/>
              <a:t>dbHelper.getReadableDatabase</a:t>
            </a:r>
            <a:r>
              <a:rPr lang="en-US" altLang="zh-CN" sz="1400" dirty="0"/>
              <a:t>();</a:t>
            </a:r>
          </a:p>
          <a:p>
            <a:r>
              <a:rPr lang="en-US" altLang="zh-CN" sz="1400" dirty="0"/>
              <a:t>        Cursor </a:t>
            </a:r>
            <a:r>
              <a:rPr lang="en-US" altLang="zh-CN" sz="1400" dirty="0" err="1"/>
              <a:t>cursor</a:t>
            </a:r>
            <a:r>
              <a:rPr lang="en-US" altLang="zh-CN" sz="1400" dirty="0"/>
              <a:t> = null;</a:t>
            </a:r>
          </a:p>
          <a:p>
            <a:r>
              <a:rPr lang="en-US" altLang="zh-CN" sz="1400" dirty="0"/>
              <a:t>        switch (</a:t>
            </a:r>
            <a:r>
              <a:rPr lang="en-US" altLang="zh-CN" sz="1400" dirty="0" err="1"/>
              <a:t>uriMatcher.match</a:t>
            </a:r>
            <a:r>
              <a:rPr lang="en-US" altLang="zh-CN" sz="1400" dirty="0"/>
              <a:t>(</a:t>
            </a:r>
            <a:r>
              <a:rPr lang="en-US" altLang="zh-CN" sz="1400" dirty="0" err="1"/>
              <a:t>uri</a:t>
            </a:r>
            <a:r>
              <a:rPr lang="en-US" altLang="zh-CN" sz="1400" dirty="0"/>
              <a:t>)) {</a:t>
            </a:r>
          </a:p>
          <a:p>
            <a:r>
              <a:rPr lang="en-US" altLang="zh-CN" sz="1400" dirty="0"/>
              <a:t>            case BOOK_DIR:</a:t>
            </a:r>
          </a:p>
          <a:p>
            <a:r>
              <a:rPr lang="en-US" altLang="zh-CN" sz="1400" dirty="0"/>
              <a:t>                cursor = </a:t>
            </a:r>
            <a:r>
              <a:rPr lang="en-US" altLang="zh-CN" sz="1400" dirty="0" err="1"/>
              <a:t>db.query</a:t>
            </a:r>
            <a:r>
              <a:rPr lang="en-US" altLang="zh-CN" sz="1400" dirty="0"/>
              <a:t>("Book", projection, selection, </a:t>
            </a:r>
            <a:r>
              <a:rPr lang="en-US" altLang="zh-CN" sz="1400" dirty="0" err="1"/>
              <a:t>selectionArgs</a:t>
            </a:r>
            <a:r>
              <a:rPr lang="en-US" altLang="zh-CN" sz="1400" dirty="0"/>
              <a:t>, null, null, </a:t>
            </a:r>
            <a:r>
              <a:rPr lang="en-US" altLang="zh-CN" sz="1400" dirty="0" err="1"/>
              <a:t>sortOrder</a:t>
            </a:r>
            <a:r>
              <a:rPr lang="en-US" altLang="zh-CN" sz="1400" dirty="0"/>
              <a:t>);</a:t>
            </a:r>
          </a:p>
          <a:p>
            <a:r>
              <a:rPr lang="en-US" altLang="zh-CN" sz="1400" dirty="0"/>
              <a:t>                break;</a:t>
            </a:r>
          </a:p>
          <a:p>
            <a:r>
              <a:rPr lang="en-US" altLang="zh-CN" sz="1400" dirty="0"/>
              <a:t>            case BOOK_ITEM:</a:t>
            </a:r>
          </a:p>
          <a:p>
            <a:r>
              <a:rPr lang="en-US" altLang="zh-CN" sz="1400" dirty="0"/>
              <a:t>                String </a:t>
            </a:r>
            <a:r>
              <a:rPr lang="en-US" altLang="zh-CN" sz="1400" dirty="0" err="1"/>
              <a:t>bookId</a:t>
            </a:r>
            <a:r>
              <a:rPr lang="en-US" altLang="zh-CN" sz="1400" dirty="0"/>
              <a:t> = </a:t>
            </a:r>
            <a:r>
              <a:rPr lang="en-US" altLang="zh-CN" sz="1400" dirty="0" err="1"/>
              <a:t>uri.getPathSegments</a:t>
            </a:r>
            <a:r>
              <a:rPr lang="en-US" altLang="zh-CN" sz="1400" dirty="0"/>
              <a:t>().get(1);</a:t>
            </a:r>
          </a:p>
          <a:p>
            <a:r>
              <a:rPr lang="en-US" altLang="zh-CN" sz="1400" dirty="0"/>
              <a:t>                cursor = </a:t>
            </a:r>
            <a:r>
              <a:rPr lang="en-US" altLang="zh-CN" sz="1400" dirty="0" err="1"/>
              <a:t>db.query</a:t>
            </a:r>
            <a:r>
              <a:rPr lang="en-US" altLang="zh-CN" sz="1400" dirty="0"/>
              <a:t>("Book", projection, "id = ?", new String[] { </a:t>
            </a:r>
            <a:r>
              <a:rPr lang="en-US" altLang="zh-CN" sz="1400" dirty="0" err="1"/>
              <a:t>bookId</a:t>
            </a:r>
            <a:r>
              <a:rPr lang="en-US" altLang="zh-CN" sz="1400" dirty="0"/>
              <a:t> }, null, null, </a:t>
            </a:r>
            <a:r>
              <a:rPr lang="en-US" altLang="zh-CN" sz="1400" dirty="0" err="1"/>
              <a:t>sortOrder</a:t>
            </a:r>
            <a:r>
              <a:rPr lang="en-US" altLang="zh-CN" sz="1400" dirty="0"/>
              <a:t>);</a:t>
            </a:r>
          </a:p>
          <a:p>
            <a:r>
              <a:rPr lang="en-US" altLang="zh-CN" sz="1400" dirty="0"/>
              <a:t>                break;</a:t>
            </a:r>
          </a:p>
          <a:p>
            <a:r>
              <a:rPr lang="en-US" altLang="zh-CN" sz="1400" dirty="0"/>
              <a:t>              ……</a:t>
            </a:r>
          </a:p>
          <a:p>
            <a:r>
              <a:rPr lang="en-US" altLang="zh-CN" sz="1400" dirty="0"/>
              <a:t>              default:</a:t>
            </a:r>
          </a:p>
          <a:p>
            <a:r>
              <a:rPr lang="en-US" altLang="zh-CN" sz="1400" dirty="0"/>
              <a:t>                break;</a:t>
            </a:r>
          </a:p>
          <a:p>
            <a:r>
              <a:rPr lang="en-US" altLang="zh-CN" sz="1400" dirty="0"/>
              <a:t>        }</a:t>
            </a:r>
          </a:p>
          <a:p>
            <a:r>
              <a:rPr lang="en-US" altLang="zh-CN" sz="1400" dirty="0"/>
              <a:t>        return cursor;</a:t>
            </a:r>
          </a:p>
          <a:p>
            <a:r>
              <a:rPr lang="en-US" altLang="zh-CN" sz="1400" dirty="0"/>
              <a:t>    }</a:t>
            </a:r>
            <a:r>
              <a:rPr lang="zh-CN" altLang="en-US" sz="1400" dirty="0"/>
              <a:t>        …</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395755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Android </a:t>
            </a:r>
            <a:r>
              <a:rPr lang="zh-CN" altLang="en-US" sz="2400" dirty="0"/>
              <a:t>持久化技术简介</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067433"/>
            <a:ext cx="10515600" cy="2030874"/>
          </a:xfrm>
        </p:spPr>
        <p:txBody>
          <a:bodyPr>
            <a:normAutofit/>
          </a:bodyPr>
          <a:lstStyle/>
          <a:p>
            <a:pPr marL="0" indent="0">
              <a:lnSpc>
                <a:spcPct val="170000"/>
              </a:lnSpc>
              <a:buNone/>
            </a:pPr>
            <a:r>
              <a:rPr lang="zh-CN" altLang="en-US" sz="1800" dirty="0"/>
              <a:t>数据持久化就是指将那些内存中的瞬时数据保存到存储设备中，保证即使在手机或计算机关机的情况下，这些数据仍然不会丢失。</a:t>
            </a:r>
            <a:endParaRPr lang="en-US" altLang="zh-CN" sz="1800" dirty="0"/>
          </a:p>
          <a:p>
            <a:pPr marL="0" indent="0">
              <a:lnSpc>
                <a:spcPct val="170000"/>
              </a:lnSpc>
              <a:buNone/>
            </a:pPr>
            <a:r>
              <a:rPr lang="zh-CN" altLang="en-US" sz="1800" dirty="0"/>
              <a:t>保存在内存中的数据是处于瞬时状态的，而保存在存储设备中的数据是处于持久状态的。持久化技术提供了一种机制，可以让数据在瞬时状态和持久状态之间进行转换。</a:t>
            </a:r>
            <a:endParaRPr lang="en-US" altLang="zh-CN" sz="1800" dirty="0"/>
          </a:p>
        </p:txBody>
      </p:sp>
      <p:sp>
        <p:nvSpPr>
          <p:cNvPr id="4" name="文本框 3">
            <a:extLst>
              <a:ext uri="{FF2B5EF4-FFF2-40B4-BE49-F238E27FC236}">
                <a16:creationId xmlns:a16="http://schemas.microsoft.com/office/drawing/2014/main" id="{1125C840-BC9A-4CD9-AB0B-A40680A58473}"/>
              </a:ext>
            </a:extLst>
          </p:cNvPr>
          <p:cNvSpPr txBox="1"/>
          <p:nvPr/>
        </p:nvSpPr>
        <p:spPr>
          <a:xfrm>
            <a:off x="1029809" y="5444852"/>
            <a:ext cx="8797771" cy="923330"/>
          </a:xfrm>
          <a:prstGeom prst="rect">
            <a:avLst/>
          </a:prstGeom>
          <a:noFill/>
        </p:spPr>
        <p:txBody>
          <a:bodyPr wrap="square" rtlCol="0">
            <a:spAutoFit/>
          </a:bodyPr>
          <a:lstStyle/>
          <a:p>
            <a:r>
              <a:rPr lang="zh-CN" altLang="en-US" dirty="0">
                <a:solidFill>
                  <a:schemeClr val="accent1">
                    <a:lumMod val="60000"/>
                    <a:lumOff val="40000"/>
                  </a:schemeClr>
                </a:solidFill>
              </a:rPr>
              <a:t>涉及的源代码</a:t>
            </a:r>
            <a:endParaRPr lang="en-US" altLang="zh-CN" dirty="0">
              <a:solidFill>
                <a:schemeClr val="accent1">
                  <a:lumMod val="60000"/>
                  <a:lumOff val="40000"/>
                </a:schemeClr>
              </a:solidFill>
            </a:endParaRPr>
          </a:p>
          <a:p>
            <a:r>
              <a:rPr lang="en-US" altLang="zh-CN" dirty="0">
                <a:solidFill>
                  <a:schemeClr val="accent1">
                    <a:lumMod val="60000"/>
                    <a:lumOff val="40000"/>
                  </a:schemeClr>
                </a:solidFill>
              </a:rPr>
              <a:t>https://github.com/MultmediaMetaverse/FirstLineOfCode2/tree/master/chapter6</a:t>
            </a:r>
          </a:p>
          <a:p>
            <a:r>
              <a:rPr lang="en-US" altLang="zh-CN" dirty="0">
                <a:solidFill>
                  <a:schemeClr val="accent1">
                    <a:lumMod val="60000"/>
                    <a:lumOff val="40000"/>
                  </a:schemeClr>
                </a:solidFill>
              </a:rPr>
              <a:t>https://github.com/MultmediaMetaverse/FirstLineOfCode2/tree/master/chapter7</a:t>
            </a:r>
            <a:endParaRPr lang="zh-CN" altLang="en-US" dirty="0">
              <a:solidFill>
                <a:schemeClr val="accent1">
                  <a:lumMod val="60000"/>
                  <a:lumOff val="40000"/>
                </a:schemeClr>
              </a:solidFill>
            </a:endParaRPr>
          </a:p>
        </p:txBody>
      </p:sp>
      <p:sp>
        <p:nvSpPr>
          <p:cNvPr id="5" name="文本框 4">
            <a:extLst>
              <a:ext uri="{FF2B5EF4-FFF2-40B4-BE49-F238E27FC236}">
                <a16:creationId xmlns:a16="http://schemas.microsoft.com/office/drawing/2014/main" id="{51B6C315-4F72-47D2-B186-DDD6420E3B76}"/>
              </a:ext>
            </a:extLst>
          </p:cNvPr>
          <p:cNvSpPr txBox="1"/>
          <p:nvPr/>
        </p:nvSpPr>
        <p:spPr>
          <a:xfrm>
            <a:off x="932156" y="3191928"/>
            <a:ext cx="7013359" cy="2252924"/>
          </a:xfrm>
          <a:prstGeom prst="rect">
            <a:avLst/>
          </a:prstGeom>
          <a:noFill/>
        </p:spPr>
        <p:txBody>
          <a:bodyPr wrap="square" rtlCol="0">
            <a:spAutoFit/>
          </a:bodyPr>
          <a:lstStyle/>
          <a:p>
            <a:pPr marL="0" indent="0">
              <a:lnSpc>
                <a:spcPct val="170000"/>
              </a:lnSpc>
              <a:buNone/>
            </a:pPr>
            <a:r>
              <a:rPr lang="en-US" altLang="zh-CN" sz="1800" dirty="0"/>
              <a:t>Android</a:t>
            </a:r>
            <a:r>
              <a:rPr lang="zh-CN" altLang="en-US" sz="1800" dirty="0"/>
              <a:t>系统中主要提供了</a:t>
            </a:r>
            <a:r>
              <a:rPr lang="en-US" altLang="zh-CN" sz="1800" dirty="0"/>
              <a:t>3</a:t>
            </a:r>
            <a:r>
              <a:rPr lang="zh-CN" altLang="en-US" sz="1800" dirty="0"/>
              <a:t>种方式用于简单地实现数据持久化功能：</a:t>
            </a:r>
            <a:endParaRPr lang="en-US" altLang="zh-CN" sz="1800" dirty="0"/>
          </a:p>
          <a:p>
            <a:pPr marL="342900" indent="-342900">
              <a:lnSpc>
                <a:spcPct val="170000"/>
              </a:lnSpc>
              <a:buAutoNum type="arabicPeriod"/>
            </a:pPr>
            <a:r>
              <a:rPr lang="zh-CN" altLang="en-US" sz="1800" dirty="0"/>
              <a:t>文件存储</a:t>
            </a:r>
            <a:endParaRPr lang="en-US" altLang="zh-CN" sz="1800" dirty="0"/>
          </a:p>
          <a:p>
            <a:pPr marL="342900" indent="-342900">
              <a:lnSpc>
                <a:spcPct val="170000"/>
              </a:lnSpc>
              <a:buAutoNum type="arabicPeriod"/>
            </a:pPr>
            <a:r>
              <a:rPr lang="en-US" altLang="zh-CN" sz="1800" dirty="0" err="1"/>
              <a:t>SharedPreferences</a:t>
            </a:r>
            <a:r>
              <a:rPr lang="zh-CN" altLang="en-US" sz="1800" dirty="0"/>
              <a:t>存储</a:t>
            </a:r>
            <a:endParaRPr lang="en-US" altLang="zh-CN" sz="1800" dirty="0"/>
          </a:p>
          <a:p>
            <a:pPr marL="342900" indent="-342900">
              <a:lnSpc>
                <a:spcPct val="170000"/>
              </a:lnSpc>
              <a:buAutoNum type="arabicPeriod"/>
            </a:pPr>
            <a:r>
              <a:rPr lang="zh-CN" altLang="en-US" sz="1800" dirty="0"/>
              <a:t>数据库存储。</a:t>
            </a:r>
          </a:p>
          <a:p>
            <a:endParaRPr lang="zh-CN" altLang="en-US" dirty="0"/>
          </a:p>
        </p:txBody>
      </p:sp>
    </p:spTree>
    <p:extLst>
      <p:ext uri="{BB962C8B-B14F-4D97-AF65-F5344CB8AC3E}">
        <p14:creationId xmlns:p14="http://schemas.microsoft.com/office/powerpoint/2010/main" val="118522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646331"/>
          </a:xfrm>
          <a:prstGeom prst="rect">
            <a:avLst/>
          </a:prstGeom>
        </p:spPr>
        <p:txBody>
          <a:bodyPr wrap="square">
            <a:spAutoFit/>
          </a:bodyPr>
          <a:lstStyle/>
          <a:p>
            <a:r>
              <a:rPr lang="en-US" altLang="zh-CN" dirty="0" err="1"/>
              <a:t>getType</a:t>
            </a:r>
            <a:r>
              <a:rPr lang="en-US" altLang="zh-CN" dirty="0"/>
              <a:t>()</a:t>
            </a:r>
            <a:r>
              <a:rPr lang="zh-CN" altLang="en-US" dirty="0"/>
              <a:t>方法是所有的</a:t>
            </a:r>
            <a:r>
              <a:rPr lang="en-US" altLang="zh-CN" dirty="0" err="1"/>
              <a:t>ContentProvider</a:t>
            </a:r>
            <a:r>
              <a:rPr lang="zh-CN" altLang="en-US" dirty="0"/>
              <a:t>都必须提供的一个方法，用于获取</a:t>
            </a:r>
            <a:r>
              <a:rPr lang="en-US" altLang="zh-CN" dirty="0"/>
              <a:t>Uri</a:t>
            </a:r>
            <a:r>
              <a:rPr lang="zh-CN" altLang="en-US" dirty="0"/>
              <a:t>对象所对应的</a:t>
            </a:r>
            <a:r>
              <a:rPr lang="en-US" altLang="zh-CN" dirty="0"/>
              <a:t>MIME</a:t>
            </a:r>
            <a:r>
              <a:rPr lang="zh-CN" altLang="en-US" dirty="0"/>
              <a:t>类型。一个内容</a:t>
            </a:r>
            <a:r>
              <a:rPr lang="en-US" altLang="zh-CN" dirty="0"/>
              <a:t>URI</a:t>
            </a:r>
            <a:r>
              <a:rPr lang="zh-CN" altLang="en-US" dirty="0"/>
              <a:t>所对应的</a:t>
            </a:r>
            <a:r>
              <a:rPr lang="en-US" altLang="zh-CN" dirty="0"/>
              <a:t>MIME</a:t>
            </a:r>
            <a:r>
              <a:rPr lang="zh-CN" altLang="en-US" dirty="0"/>
              <a:t>字符串主要由</a:t>
            </a:r>
            <a:r>
              <a:rPr lang="en-US" altLang="zh-CN" dirty="0"/>
              <a:t>3</a:t>
            </a:r>
            <a:r>
              <a:rPr lang="zh-CN" altLang="en-US" dirty="0"/>
              <a:t>部分组成，</a:t>
            </a:r>
            <a:r>
              <a:rPr lang="en-US" altLang="zh-CN" dirty="0"/>
              <a:t>Android</a:t>
            </a:r>
            <a:r>
              <a:rPr lang="zh-CN" altLang="en-US" dirty="0"/>
              <a:t>对这</a:t>
            </a:r>
            <a:r>
              <a:rPr lang="en-US" altLang="zh-CN" dirty="0"/>
              <a:t>3</a:t>
            </a:r>
            <a:r>
              <a:rPr lang="zh-CN" altLang="en-US" dirty="0"/>
              <a:t>个部分做了如下格式规定。</a:t>
            </a:r>
          </a:p>
        </p:txBody>
      </p:sp>
      <p:sp>
        <p:nvSpPr>
          <p:cNvPr id="3" name="矩形 2">
            <a:extLst>
              <a:ext uri="{FF2B5EF4-FFF2-40B4-BE49-F238E27FC236}">
                <a16:creationId xmlns:a16="http://schemas.microsoft.com/office/drawing/2014/main" id="{101BCD32-BBD8-47D6-BDD7-BF3474CC3061}"/>
              </a:ext>
            </a:extLst>
          </p:cNvPr>
          <p:cNvSpPr/>
          <p:nvPr/>
        </p:nvSpPr>
        <p:spPr>
          <a:xfrm>
            <a:off x="838199" y="2134207"/>
            <a:ext cx="6096000" cy="1754326"/>
          </a:xfrm>
          <a:prstGeom prst="rect">
            <a:avLst/>
          </a:prstGeom>
        </p:spPr>
        <p:txBody>
          <a:bodyPr>
            <a:spAutoFit/>
          </a:bodyPr>
          <a:lstStyle/>
          <a:p>
            <a:pPr marL="285750" indent="-285750">
              <a:buFont typeface="Arial" panose="020B0604020202020204" pitchFamily="34" charset="0"/>
              <a:buChar char="•"/>
            </a:pPr>
            <a:r>
              <a:rPr lang="zh-CN" altLang="en-US" dirty="0"/>
              <a:t>必须以vnd开头。</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如果内容URI以路径结尾，则后接android.cursor.dir/；如果内容URI以id结尾，则后接android.cursor.item/。</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最后接上vnd.&lt;authority&gt;.&lt;path&gt;。</a:t>
            </a:r>
          </a:p>
        </p:txBody>
      </p:sp>
      <p:sp>
        <p:nvSpPr>
          <p:cNvPr id="4" name="矩形 3">
            <a:extLst>
              <a:ext uri="{FF2B5EF4-FFF2-40B4-BE49-F238E27FC236}">
                <a16:creationId xmlns:a16="http://schemas.microsoft.com/office/drawing/2014/main" id="{A0DBF15D-392C-4634-A2FF-85698039D20C}"/>
              </a:ext>
            </a:extLst>
          </p:cNvPr>
          <p:cNvSpPr/>
          <p:nvPr/>
        </p:nvSpPr>
        <p:spPr>
          <a:xfrm>
            <a:off x="838198" y="4193378"/>
            <a:ext cx="10732807" cy="1477328"/>
          </a:xfrm>
          <a:prstGeom prst="rect">
            <a:avLst/>
          </a:prstGeom>
        </p:spPr>
        <p:txBody>
          <a:bodyPr wrap="square">
            <a:spAutoFit/>
          </a:bodyPr>
          <a:lstStyle/>
          <a:p>
            <a:r>
              <a:rPr lang="zh-CN" altLang="en-US" dirty="0"/>
              <a:t>所以，对于content://</a:t>
            </a:r>
            <a:r>
              <a:rPr lang="en-US" altLang="zh-CN" dirty="0" err="1"/>
              <a:t>com.example.databasetest.provider</a:t>
            </a:r>
            <a:r>
              <a:rPr lang="zh-CN" altLang="en-US" dirty="0"/>
              <a:t>/</a:t>
            </a:r>
            <a:r>
              <a:rPr lang="en-US" altLang="zh-CN" dirty="0"/>
              <a:t>book</a:t>
            </a:r>
            <a:r>
              <a:rPr lang="zh-CN" altLang="en-US" dirty="0"/>
              <a:t>这个内容URI，它所对应的MIME类型就可以写成：</a:t>
            </a:r>
            <a:r>
              <a:rPr lang="zh-CN" altLang="en-US" dirty="0">
                <a:solidFill>
                  <a:srgbClr val="0070C0"/>
                </a:solidFill>
              </a:rPr>
              <a:t>vnd.android.cursor.dir/vnd.</a:t>
            </a:r>
            <a:r>
              <a:rPr lang="en-US" altLang="zh-CN" dirty="0" err="1">
                <a:solidFill>
                  <a:srgbClr val="0070C0"/>
                </a:solidFill>
              </a:rPr>
              <a:t>com.example.databasetest.provider</a:t>
            </a:r>
            <a:r>
              <a:rPr lang="zh-CN" altLang="en-US" dirty="0">
                <a:solidFill>
                  <a:srgbClr val="0070C0"/>
                </a:solidFill>
              </a:rPr>
              <a:t>.</a:t>
            </a:r>
            <a:r>
              <a:rPr lang="en-US" altLang="zh-CN" dirty="0">
                <a:solidFill>
                  <a:srgbClr val="0070C0"/>
                </a:solidFill>
              </a:rPr>
              <a:t>book</a:t>
            </a:r>
          </a:p>
          <a:p>
            <a:endParaRPr lang="zh-CN" altLang="en-US" dirty="0"/>
          </a:p>
          <a:p>
            <a:r>
              <a:rPr lang="zh-CN" altLang="en-US" dirty="0"/>
              <a:t>对于content://</a:t>
            </a:r>
            <a:r>
              <a:rPr lang="en-US" altLang="zh-CN" dirty="0" err="1"/>
              <a:t>com.example.databasetest.provider</a:t>
            </a:r>
            <a:r>
              <a:rPr lang="zh-CN" altLang="en-US" dirty="0"/>
              <a:t>/</a:t>
            </a:r>
            <a:r>
              <a:rPr lang="en-US" altLang="zh-CN" dirty="0"/>
              <a:t>book</a:t>
            </a:r>
            <a:r>
              <a:rPr lang="zh-CN" altLang="en-US" dirty="0"/>
              <a:t>/1这个内容URI，它所对应的MIME类型就可以写成：</a:t>
            </a:r>
            <a:r>
              <a:rPr lang="zh-CN" altLang="en-US" dirty="0">
                <a:solidFill>
                  <a:srgbClr val="0070C0"/>
                </a:solidFill>
              </a:rPr>
              <a:t>vnd.android.cursor.item/vnd.</a:t>
            </a:r>
            <a:r>
              <a:rPr lang="en-US" altLang="zh-CN" dirty="0" err="1">
                <a:solidFill>
                  <a:srgbClr val="0070C0"/>
                </a:solidFill>
              </a:rPr>
              <a:t>com.example.databasetest.provider</a:t>
            </a:r>
            <a:r>
              <a:rPr lang="zh-CN" altLang="en-US" dirty="0">
                <a:solidFill>
                  <a:srgbClr val="0070C0"/>
                </a:solidFill>
              </a:rPr>
              <a:t>.</a:t>
            </a:r>
            <a:r>
              <a:rPr lang="en-US" altLang="zh-CN" dirty="0">
                <a:solidFill>
                  <a:srgbClr val="0070C0"/>
                </a:solidFill>
              </a:rPr>
              <a:t>book</a:t>
            </a:r>
            <a:endParaRPr lang="zh-CN" altLang="en-US" dirty="0">
              <a:solidFill>
                <a:srgbClr val="0070C0"/>
              </a:solidFill>
            </a:endParaRPr>
          </a:p>
        </p:txBody>
      </p:sp>
    </p:spTree>
    <p:extLst>
      <p:ext uri="{BB962C8B-B14F-4D97-AF65-F5344CB8AC3E}">
        <p14:creationId xmlns:p14="http://schemas.microsoft.com/office/powerpoint/2010/main" val="155012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838198" y="1115852"/>
            <a:ext cx="10322607" cy="369332"/>
          </a:xfrm>
          <a:prstGeom prst="rect">
            <a:avLst/>
          </a:prstGeom>
        </p:spPr>
        <p:txBody>
          <a:bodyPr wrap="square">
            <a:spAutoFit/>
          </a:bodyPr>
          <a:lstStyle/>
          <a:p>
            <a:r>
              <a:rPr lang="en-US" altLang="zh-CN" dirty="0" err="1"/>
              <a:t>getType</a:t>
            </a:r>
            <a:r>
              <a:rPr lang="en-US" altLang="zh-CN" dirty="0"/>
              <a:t>()</a:t>
            </a:r>
            <a:r>
              <a:rPr lang="zh-CN" altLang="en-US" dirty="0"/>
              <a:t>方法中的逻辑，如下所示：</a:t>
            </a:r>
          </a:p>
        </p:txBody>
      </p:sp>
      <p:sp>
        <p:nvSpPr>
          <p:cNvPr id="5" name="矩形 4">
            <a:extLst>
              <a:ext uri="{FF2B5EF4-FFF2-40B4-BE49-F238E27FC236}">
                <a16:creationId xmlns:a16="http://schemas.microsoft.com/office/drawing/2014/main" id="{6922DD64-5C74-4EF2-B624-65A170939506}"/>
              </a:ext>
            </a:extLst>
          </p:cNvPr>
          <p:cNvSpPr/>
          <p:nvPr/>
        </p:nvSpPr>
        <p:spPr>
          <a:xfrm>
            <a:off x="713911" y="1936047"/>
            <a:ext cx="10322607" cy="4247317"/>
          </a:xfrm>
          <a:prstGeom prst="rect">
            <a:avLst/>
          </a:prstGeom>
        </p:spPr>
        <p:txBody>
          <a:bodyPr wrap="square">
            <a:spAutoFit/>
          </a:bodyPr>
          <a:lstStyle/>
          <a:p>
            <a:r>
              <a:rPr lang="en-US" altLang="zh-CN" dirty="0"/>
              <a:t>public class </a:t>
            </a:r>
            <a:r>
              <a:rPr lang="en-US" altLang="zh-CN" dirty="0" err="1"/>
              <a:t>DatabaseProvider</a:t>
            </a:r>
            <a:r>
              <a:rPr lang="en-US" altLang="zh-CN" dirty="0"/>
              <a:t> extends </a:t>
            </a:r>
            <a:r>
              <a:rPr lang="en-US" altLang="zh-CN" dirty="0" err="1"/>
              <a:t>ContentProvider</a:t>
            </a:r>
            <a:r>
              <a:rPr lang="en-US" altLang="zh-CN" dirty="0"/>
              <a:t> {</a:t>
            </a:r>
            <a:r>
              <a:rPr lang="zh-CN" altLang="en-US" dirty="0"/>
              <a:t>    …</a:t>
            </a:r>
          </a:p>
          <a:p>
            <a:r>
              <a:rPr lang="en-US" altLang="zh-CN" b="1" dirty="0"/>
              <a:t>@Override</a:t>
            </a:r>
          </a:p>
          <a:p>
            <a:r>
              <a:rPr lang="en-US" altLang="zh-CN" b="1" dirty="0"/>
              <a:t>    public String </a:t>
            </a:r>
            <a:r>
              <a:rPr lang="en-US" altLang="zh-CN" b="1" dirty="0" err="1"/>
              <a:t>getType</a:t>
            </a:r>
            <a:r>
              <a:rPr lang="en-US" altLang="zh-CN" b="1" dirty="0"/>
              <a:t>(Uri </a:t>
            </a:r>
            <a:r>
              <a:rPr lang="en-US" altLang="zh-CN" b="1" dirty="0" err="1"/>
              <a:t>uri</a:t>
            </a:r>
            <a:r>
              <a:rPr lang="en-US" altLang="zh-CN" b="1" dirty="0"/>
              <a:t>) {</a:t>
            </a:r>
          </a:p>
          <a:p>
            <a:r>
              <a:rPr lang="en-US" altLang="zh-CN" b="1" dirty="0"/>
              <a:t>        switch (</a:t>
            </a:r>
            <a:r>
              <a:rPr lang="en-US" altLang="zh-CN" b="1" dirty="0" err="1"/>
              <a:t>uriMatcher.match</a:t>
            </a:r>
            <a:r>
              <a:rPr lang="en-US" altLang="zh-CN" b="1" dirty="0"/>
              <a:t>(</a:t>
            </a:r>
            <a:r>
              <a:rPr lang="en-US" altLang="zh-CN" b="1" dirty="0" err="1"/>
              <a:t>uri</a:t>
            </a:r>
            <a:r>
              <a:rPr lang="en-US" altLang="zh-CN" b="1" dirty="0"/>
              <a:t>)) {</a:t>
            </a:r>
          </a:p>
          <a:p>
            <a:r>
              <a:rPr lang="en-US" altLang="zh-CN" b="1" dirty="0"/>
              <a:t>            case BOOK_DIR:</a:t>
            </a:r>
          </a:p>
          <a:p>
            <a:r>
              <a:rPr lang="en-US" altLang="zh-CN" b="1" dirty="0"/>
              <a:t>                return "</a:t>
            </a:r>
            <a:r>
              <a:rPr lang="en-US" altLang="zh-CN" b="1" dirty="0" err="1"/>
              <a:t>vnd.android.cursor.dir</a:t>
            </a:r>
            <a:r>
              <a:rPr lang="en-US" altLang="zh-CN" b="1" dirty="0"/>
              <a:t>/</a:t>
            </a:r>
            <a:r>
              <a:rPr lang="en-US" altLang="zh-CN" b="1" dirty="0" err="1"/>
              <a:t>vnd.com.example.databasetest.provider.book</a:t>
            </a:r>
            <a:r>
              <a:rPr lang="en-US" altLang="zh-CN" b="1" dirty="0"/>
              <a:t>";</a:t>
            </a:r>
          </a:p>
          <a:p>
            <a:r>
              <a:rPr lang="en-US" altLang="zh-CN" b="1" dirty="0"/>
              <a:t>            case BOOK_ITEM:</a:t>
            </a:r>
          </a:p>
          <a:p>
            <a:r>
              <a:rPr lang="en-US" altLang="zh-CN" b="1" dirty="0"/>
              <a:t>                return "</a:t>
            </a:r>
            <a:r>
              <a:rPr lang="en-US" altLang="zh-CN" b="1" dirty="0" err="1"/>
              <a:t>vnd.android.cursor.item</a:t>
            </a:r>
            <a:r>
              <a:rPr lang="en-US" altLang="zh-CN" b="1" dirty="0"/>
              <a:t>/</a:t>
            </a:r>
            <a:r>
              <a:rPr lang="en-US" altLang="zh-CN" b="1" dirty="0" err="1"/>
              <a:t>vnd.com.example.databasetest.provider.book</a:t>
            </a:r>
            <a:r>
              <a:rPr lang="en-US" altLang="zh-CN" b="1" dirty="0"/>
              <a:t>";</a:t>
            </a:r>
          </a:p>
          <a:p>
            <a:r>
              <a:rPr lang="en-US" altLang="zh-CN" b="1" dirty="0"/>
              <a:t>            case CATEGORY_DIR:</a:t>
            </a:r>
          </a:p>
          <a:p>
            <a:r>
              <a:rPr lang="en-US" altLang="zh-CN" b="1" dirty="0"/>
              <a:t>                return "</a:t>
            </a:r>
            <a:r>
              <a:rPr lang="en-US" altLang="zh-CN" b="1" dirty="0" err="1"/>
              <a:t>vnd.android.cursor.dir</a:t>
            </a:r>
            <a:r>
              <a:rPr lang="en-US" altLang="zh-CN" b="1" dirty="0"/>
              <a:t>/</a:t>
            </a:r>
            <a:r>
              <a:rPr lang="en-US" altLang="zh-CN" b="1" dirty="0" err="1"/>
              <a:t>vnd.com.example.databasetest.provider.category</a:t>
            </a:r>
            <a:r>
              <a:rPr lang="en-US" altLang="zh-CN" b="1" dirty="0"/>
              <a:t>";</a:t>
            </a:r>
          </a:p>
          <a:p>
            <a:r>
              <a:rPr lang="en-US" altLang="zh-CN" b="1" dirty="0"/>
              <a:t>            case CATEGORY_ITEM:</a:t>
            </a:r>
          </a:p>
          <a:p>
            <a:r>
              <a:rPr lang="en-US" altLang="zh-CN" b="1" dirty="0"/>
              <a:t>                return "</a:t>
            </a:r>
            <a:r>
              <a:rPr lang="en-US" altLang="zh-CN" b="1" dirty="0" err="1"/>
              <a:t>vnd.android.cursor.item</a:t>
            </a:r>
            <a:r>
              <a:rPr lang="en-US" altLang="zh-CN" b="1" dirty="0"/>
              <a:t>/</a:t>
            </a:r>
            <a:r>
              <a:rPr lang="en-US" altLang="zh-CN" b="1" dirty="0" err="1"/>
              <a:t>vnd.com.example.databasetest.provider.category</a:t>
            </a:r>
            <a:r>
              <a:rPr lang="en-US" altLang="zh-CN" b="1" dirty="0"/>
              <a:t>";</a:t>
            </a:r>
          </a:p>
          <a:p>
            <a:r>
              <a:rPr lang="en-US" altLang="zh-CN" b="1" dirty="0"/>
              <a:t>        }</a:t>
            </a:r>
          </a:p>
          <a:p>
            <a:r>
              <a:rPr lang="en-US" altLang="zh-CN" b="1" dirty="0"/>
              <a:t>        return null;</a:t>
            </a:r>
          </a:p>
          <a:p>
            <a:r>
              <a:rPr lang="en-US" altLang="zh-CN" b="1" dirty="0"/>
              <a:t>    }</a:t>
            </a:r>
            <a:r>
              <a:rPr lang="zh-CN" altLang="en-US" dirty="0"/>
              <a:t>}</a:t>
            </a:r>
          </a:p>
        </p:txBody>
      </p:sp>
    </p:spTree>
    <p:extLst>
      <p:ext uri="{BB962C8B-B14F-4D97-AF65-F5344CB8AC3E}">
        <p14:creationId xmlns:p14="http://schemas.microsoft.com/office/powerpoint/2010/main" val="2683236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ContentResolver</a:t>
            </a:r>
            <a:r>
              <a:rPr lang="en-US" altLang="zh-CN" sz="2800" b="1" dirty="0"/>
              <a:t> </a:t>
            </a:r>
            <a:r>
              <a:rPr lang="zh-CN" altLang="en-US" sz="2800" b="1" dirty="0"/>
              <a:t>的基本用法</a:t>
            </a:r>
          </a:p>
        </p:txBody>
      </p:sp>
      <p:sp>
        <p:nvSpPr>
          <p:cNvPr id="8" name="矩形 7">
            <a:extLst>
              <a:ext uri="{FF2B5EF4-FFF2-40B4-BE49-F238E27FC236}">
                <a16:creationId xmlns:a16="http://schemas.microsoft.com/office/drawing/2014/main" id="{DC09C1D0-9291-4759-A115-CC21729B1056}"/>
              </a:ext>
            </a:extLst>
          </p:cNvPr>
          <p:cNvSpPr/>
          <p:nvPr/>
        </p:nvSpPr>
        <p:spPr>
          <a:xfrm>
            <a:off x="934696" y="1655906"/>
            <a:ext cx="10322607" cy="1754326"/>
          </a:xfrm>
          <a:prstGeom prst="rect">
            <a:avLst/>
          </a:prstGeom>
        </p:spPr>
        <p:txBody>
          <a:bodyPr wrap="square">
            <a:spAutoFit/>
          </a:bodyPr>
          <a:lstStyle/>
          <a:p>
            <a:r>
              <a:rPr lang="en-US" altLang="zh-CN" dirty="0" err="1"/>
              <a:t>ContentResolver</a:t>
            </a:r>
            <a:r>
              <a:rPr lang="zh-CN" altLang="en-US" dirty="0"/>
              <a:t>中的增删改查方法都不接收表名参数，而是使用一个</a:t>
            </a:r>
            <a:r>
              <a:rPr lang="en-US" altLang="zh-CN" dirty="0"/>
              <a:t>Uri</a:t>
            </a:r>
            <a:r>
              <a:rPr lang="zh-CN" altLang="en-US" dirty="0"/>
              <a:t>参数代替，这个参数被称为内容</a:t>
            </a:r>
            <a:r>
              <a:rPr lang="en-US" altLang="zh-CN" dirty="0"/>
              <a:t>URI</a:t>
            </a:r>
            <a:r>
              <a:rPr lang="zh-CN" altLang="en-US" dirty="0"/>
              <a:t>。</a:t>
            </a:r>
            <a:endParaRPr lang="en-US" altLang="zh-CN" dirty="0"/>
          </a:p>
          <a:p>
            <a:endParaRPr lang="en-US" altLang="zh-CN" dirty="0"/>
          </a:p>
          <a:p>
            <a:r>
              <a:rPr lang="zh-CN" altLang="en-US" dirty="0"/>
              <a:t>内容</a:t>
            </a:r>
            <a:r>
              <a:rPr lang="en-US" altLang="zh-CN" dirty="0"/>
              <a:t>URI</a:t>
            </a:r>
            <a:r>
              <a:rPr lang="zh-CN" altLang="en-US" dirty="0"/>
              <a:t>给</a:t>
            </a:r>
            <a:r>
              <a:rPr lang="en-US" altLang="zh-CN" dirty="0" err="1"/>
              <a:t>ContentProvider</a:t>
            </a:r>
            <a:r>
              <a:rPr lang="zh-CN" altLang="en-US" dirty="0"/>
              <a:t>中的数据建立了唯一标识符，它主要由两部分组成：</a:t>
            </a:r>
            <a:r>
              <a:rPr lang="en-US" altLang="zh-CN" dirty="0"/>
              <a:t>authority</a:t>
            </a:r>
            <a:r>
              <a:rPr lang="zh-CN" altLang="en-US" dirty="0"/>
              <a:t>和</a:t>
            </a:r>
            <a:r>
              <a:rPr lang="en-US" altLang="zh-CN" dirty="0"/>
              <a:t>path</a:t>
            </a:r>
            <a:r>
              <a:rPr lang="zh-CN" altLang="en-US" dirty="0"/>
              <a:t>。</a:t>
            </a:r>
            <a:endParaRPr lang="en-US" altLang="zh-CN" dirty="0"/>
          </a:p>
          <a:p>
            <a:endParaRPr lang="en-US" altLang="zh-CN" dirty="0"/>
          </a:p>
          <a:p>
            <a:r>
              <a:rPr lang="zh-CN" altLang="en-US" dirty="0"/>
              <a:t>内容</a:t>
            </a:r>
            <a:r>
              <a:rPr lang="en-US" altLang="zh-CN" dirty="0"/>
              <a:t>URI</a:t>
            </a:r>
            <a:r>
              <a:rPr lang="zh-CN" altLang="en-US" dirty="0"/>
              <a:t>最标准的格式如下：</a:t>
            </a:r>
          </a:p>
        </p:txBody>
      </p:sp>
      <p:sp>
        <p:nvSpPr>
          <p:cNvPr id="3" name="矩形 2">
            <a:extLst>
              <a:ext uri="{FF2B5EF4-FFF2-40B4-BE49-F238E27FC236}">
                <a16:creationId xmlns:a16="http://schemas.microsoft.com/office/drawing/2014/main" id="{6E2AA19A-525D-4A40-9299-75B7E59D361D}"/>
              </a:ext>
            </a:extLst>
          </p:cNvPr>
          <p:cNvSpPr/>
          <p:nvPr/>
        </p:nvSpPr>
        <p:spPr>
          <a:xfrm>
            <a:off x="1006873" y="3646414"/>
            <a:ext cx="6096000" cy="646331"/>
          </a:xfrm>
          <a:prstGeom prst="rect">
            <a:avLst/>
          </a:prstGeom>
        </p:spPr>
        <p:txBody>
          <a:bodyPr>
            <a:spAutoFit/>
          </a:bodyPr>
          <a:lstStyle/>
          <a:p>
            <a:r>
              <a:rPr lang="zh-CN" altLang="en-US" dirty="0"/>
              <a:t>content://</a:t>
            </a:r>
            <a:r>
              <a:rPr lang="en-US" altLang="zh-CN" dirty="0" err="1"/>
              <a:t>com.example.databasetest.provider</a:t>
            </a:r>
            <a:r>
              <a:rPr lang="zh-CN" altLang="en-US" dirty="0"/>
              <a:t>/</a:t>
            </a:r>
            <a:r>
              <a:rPr lang="en-US" altLang="zh-CN" dirty="0"/>
              <a:t>book</a:t>
            </a:r>
            <a:endParaRPr lang="zh-CN" altLang="en-US" dirty="0"/>
          </a:p>
          <a:p>
            <a:r>
              <a:rPr lang="zh-CN" altLang="en-US" dirty="0"/>
              <a:t>content://</a:t>
            </a:r>
            <a:r>
              <a:rPr lang="en-US" altLang="zh-CN" dirty="0" err="1"/>
              <a:t>com.example.databasetest.provider</a:t>
            </a:r>
            <a:r>
              <a:rPr lang="zh-CN" altLang="en-US" dirty="0"/>
              <a:t>/</a:t>
            </a:r>
            <a:r>
              <a:rPr lang="en-US" altLang="zh-CN" dirty="0"/>
              <a:t>category</a:t>
            </a:r>
            <a:endParaRPr lang="zh-CN" altLang="en-US" dirty="0"/>
          </a:p>
        </p:txBody>
      </p:sp>
      <p:sp>
        <p:nvSpPr>
          <p:cNvPr id="4" name="矩形 3">
            <a:extLst>
              <a:ext uri="{FF2B5EF4-FFF2-40B4-BE49-F238E27FC236}">
                <a16:creationId xmlns:a16="http://schemas.microsoft.com/office/drawing/2014/main" id="{A7563BF4-1F40-4CF8-830E-A0FE20DCD514}"/>
              </a:ext>
            </a:extLst>
          </p:cNvPr>
          <p:cNvSpPr/>
          <p:nvPr/>
        </p:nvSpPr>
        <p:spPr>
          <a:xfrm>
            <a:off x="1095651" y="4681640"/>
            <a:ext cx="10758444" cy="369332"/>
          </a:xfrm>
          <a:prstGeom prst="rect">
            <a:avLst/>
          </a:prstGeom>
        </p:spPr>
        <p:txBody>
          <a:bodyPr wrap="square">
            <a:spAutoFit/>
          </a:bodyPr>
          <a:lstStyle/>
          <a:p>
            <a:r>
              <a:rPr lang="zh-CN" altLang="en-US" dirty="0"/>
              <a:t>得到了内容URI字符串之后，我们只需要调用</a:t>
            </a:r>
            <a:r>
              <a:rPr lang="en-US" altLang="zh-CN" dirty="0" err="1"/>
              <a:t>Uri.parse</a:t>
            </a:r>
            <a:r>
              <a:rPr lang="en-US" altLang="zh-CN" dirty="0"/>
              <a:t>()</a:t>
            </a:r>
            <a:r>
              <a:rPr lang="zh-CN" altLang="en-US" dirty="0"/>
              <a:t>方法，就可以将内容</a:t>
            </a:r>
            <a:r>
              <a:rPr lang="en-US" altLang="zh-CN" dirty="0"/>
              <a:t>URI</a:t>
            </a:r>
            <a:r>
              <a:rPr lang="zh-CN" altLang="en-US" dirty="0"/>
              <a:t>字符串解析成</a:t>
            </a:r>
            <a:r>
              <a:rPr lang="en-US" altLang="zh-CN" dirty="0"/>
              <a:t>Uri</a:t>
            </a:r>
            <a:r>
              <a:rPr lang="zh-CN" altLang="en-US" dirty="0"/>
              <a:t>对象了。</a:t>
            </a:r>
          </a:p>
        </p:txBody>
      </p:sp>
      <p:sp>
        <p:nvSpPr>
          <p:cNvPr id="5" name="矩形 4">
            <a:extLst>
              <a:ext uri="{FF2B5EF4-FFF2-40B4-BE49-F238E27FC236}">
                <a16:creationId xmlns:a16="http://schemas.microsoft.com/office/drawing/2014/main" id="{D4417A2E-8014-44E3-AE28-CAEE1D6106D4}"/>
              </a:ext>
            </a:extLst>
          </p:cNvPr>
          <p:cNvSpPr/>
          <p:nvPr/>
        </p:nvSpPr>
        <p:spPr>
          <a:xfrm>
            <a:off x="838198" y="5564153"/>
            <a:ext cx="7462423" cy="369332"/>
          </a:xfrm>
          <a:prstGeom prst="rect">
            <a:avLst/>
          </a:prstGeom>
        </p:spPr>
        <p:txBody>
          <a:bodyPr wrap="square">
            <a:spAutoFit/>
          </a:bodyPr>
          <a:lstStyle/>
          <a:p>
            <a:r>
              <a:rPr lang="zh-CN" altLang="en-US" dirty="0"/>
              <a:t>val uri = Uri.parse("content://</a:t>
            </a:r>
            <a:r>
              <a:rPr lang="en-US" altLang="zh-CN" dirty="0" err="1"/>
              <a:t>com.example.databasetest.provider</a:t>
            </a:r>
            <a:r>
              <a:rPr lang="zh-CN" altLang="en-US" dirty="0"/>
              <a:t>/</a:t>
            </a:r>
            <a:r>
              <a:rPr lang="en-US" altLang="zh-CN" dirty="0"/>
              <a:t>book</a:t>
            </a:r>
            <a:r>
              <a:rPr lang="zh-CN" altLang="en-US" dirty="0"/>
              <a:t>")</a:t>
            </a:r>
          </a:p>
        </p:txBody>
      </p:sp>
    </p:spTree>
    <p:extLst>
      <p:ext uri="{BB962C8B-B14F-4D97-AF65-F5344CB8AC3E}">
        <p14:creationId xmlns:p14="http://schemas.microsoft.com/office/powerpoint/2010/main" val="252043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a:t>
            </a:r>
            <a:r>
              <a:rPr lang="zh-CN" altLang="en-US" sz="2800" b="1" dirty="0"/>
              <a:t>访问其他应用的 </a:t>
            </a:r>
            <a:r>
              <a:rPr lang="en-US" altLang="zh-CN" sz="2800" b="1" dirty="0" err="1"/>
              <a:t>ContentProvider</a:t>
            </a:r>
            <a:endParaRPr lang="zh-CN" altLang="en-US" sz="2800" b="1" dirty="0"/>
          </a:p>
        </p:txBody>
      </p:sp>
      <p:sp>
        <p:nvSpPr>
          <p:cNvPr id="8" name="矩形 7">
            <a:extLst>
              <a:ext uri="{FF2B5EF4-FFF2-40B4-BE49-F238E27FC236}">
                <a16:creationId xmlns:a16="http://schemas.microsoft.com/office/drawing/2014/main" id="{DC09C1D0-9291-4759-A115-CC21729B1056}"/>
              </a:ext>
            </a:extLst>
          </p:cNvPr>
          <p:cNvSpPr/>
          <p:nvPr/>
        </p:nvSpPr>
        <p:spPr>
          <a:xfrm>
            <a:off x="838198" y="1220900"/>
            <a:ext cx="10322607" cy="2031325"/>
          </a:xfrm>
          <a:prstGeom prst="rect">
            <a:avLst/>
          </a:prstGeom>
        </p:spPr>
        <p:txBody>
          <a:bodyPr wrap="square">
            <a:spAutoFit/>
          </a:bodyPr>
          <a:lstStyle/>
          <a:p>
            <a:pPr marL="0" indent="0">
              <a:buNone/>
            </a:pPr>
            <a:r>
              <a:rPr lang="en-US" altLang="zh-CN" sz="1800" dirty="0"/>
              <a:t> &lt;provider</a:t>
            </a:r>
          </a:p>
          <a:p>
            <a:pPr marL="0" indent="0">
              <a:buNone/>
            </a:pPr>
            <a:r>
              <a:rPr lang="en-US" altLang="zh-CN" sz="1800" dirty="0"/>
              <a:t>            </a:t>
            </a:r>
            <a:r>
              <a:rPr lang="en-US" altLang="zh-CN" sz="1800" dirty="0" err="1"/>
              <a:t>android:name</a:t>
            </a:r>
            <a:r>
              <a:rPr lang="en-US" altLang="zh-CN" sz="1800" dirty="0"/>
              <a:t>=".</a:t>
            </a:r>
            <a:r>
              <a:rPr lang="en-US" altLang="zh-CN" sz="1800" dirty="0" err="1"/>
              <a:t>DatabaseProvider</a:t>
            </a:r>
            <a:r>
              <a:rPr lang="en-US" altLang="zh-CN" sz="1800" dirty="0"/>
              <a:t>"</a:t>
            </a:r>
          </a:p>
          <a:p>
            <a:pPr marL="0" indent="0">
              <a:buNone/>
            </a:pPr>
            <a:r>
              <a:rPr lang="en-US" altLang="zh-CN" sz="1800" dirty="0"/>
              <a:t>            </a:t>
            </a:r>
            <a:r>
              <a:rPr lang="en-US" altLang="zh-CN" sz="1800" dirty="0" err="1"/>
              <a:t>android:authorities</a:t>
            </a:r>
            <a:r>
              <a:rPr lang="en-US" altLang="zh-CN" sz="1800" dirty="0"/>
              <a:t>="</a:t>
            </a:r>
            <a:r>
              <a:rPr lang="en-US" altLang="zh-CN" sz="1800" dirty="0" err="1"/>
              <a:t>com.example.databasetest.provider</a:t>
            </a:r>
            <a:r>
              <a:rPr lang="en-US" altLang="zh-CN" sz="1800" dirty="0"/>
              <a:t>"</a:t>
            </a:r>
          </a:p>
          <a:p>
            <a:pPr marL="0" indent="0">
              <a:buNone/>
            </a:pPr>
            <a:r>
              <a:rPr lang="en-US" altLang="zh-CN" sz="1800" dirty="0"/>
              <a:t>            </a:t>
            </a:r>
            <a:r>
              <a:rPr lang="en-US" altLang="zh-CN" sz="1800" dirty="0" err="1"/>
              <a:t>android:enabled</a:t>
            </a:r>
            <a:r>
              <a:rPr lang="en-US" altLang="zh-CN" sz="1800" dirty="0"/>
              <a:t>="true"</a:t>
            </a:r>
          </a:p>
          <a:p>
            <a:pPr marL="0" indent="0">
              <a:buNone/>
            </a:pPr>
            <a:r>
              <a:rPr lang="en-US" altLang="zh-CN" sz="1800" dirty="0"/>
              <a:t>            </a:t>
            </a:r>
            <a:r>
              <a:rPr lang="en-US" altLang="zh-CN" sz="1800" dirty="0" err="1">
                <a:solidFill>
                  <a:srgbClr val="FF0000"/>
                </a:solidFill>
              </a:rPr>
              <a:t>android:exported</a:t>
            </a:r>
            <a:r>
              <a:rPr lang="en-US" altLang="zh-CN" sz="1800" dirty="0">
                <a:solidFill>
                  <a:srgbClr val="FF0000"/>
                </a:solidFill>
              </a:rPr>
              <a:t>="true“</a:t>
            </a:r>
          </a:p>
          <a:p>
            <a:pPr marL="0" indent="0">
              <a:buNone/>
            </a:pPr>
            <a:r>
              <a:rPr lang="en-US" altLang="zh-CN" dirty="0"/>
              <a:t>            ……</a:t>
            </a:r>
          </a:p>
          <a:p>
            <a:pPr marL="0" indent="0">
              <a:buNone/>
            </a:pPr>
            <a:r>
              <a:rPr lang="en-US" altLang="zh-CN" sz="1800" dirty="0"/>
              <a:t>/&gt;</a:t>
            </a:r>
            <a:endParaRPr lang="zh-CN" altLang="en-US" dirty="0"/>
          </a:p>
        </p:txBody>
      </p:sp>
      <p:sp>
        <p:nvSpPr>
          <p:cNvPr id="3" name="矩形 2">
            <a:extLst>
              <a:ext uri="{FF2B5EF4-FFF2-40B4-BE49-F238E27FC236}">
                <a16:creationId xmlns:a16="http://schemas.microsoft.com/office/drawing/2014/main" id="{6E2AA19A-525D-4A40-9299-75B7E59D361D}"/>
              </a:ext>
            </a:extLst>
          </p:cNvPr>
          <p:cNvSpPr/>
          <p:nvPr/>
        </p:nvSpPr>
        <p:spPr>
          <a:xfrm>
            <a:off x="926973" y="3252225"/>
            <a:ext cx="8625399" cy="2862322"/>
          </a:xfrm>
          <a:prstGeom prst="rect">
            <a:avLst/>
          </a:prstGeom>
        </p:spPr>
        <p:txBody>
          <a:bodyPr wrap="square">
            <a:spAutoFit/>
          </a:bodyPr>
          <a:lstStyle/>
          <a:p>
            <a:r>
              <a:rPr lang="en-US" altLang="zh-CN" dirty="0" err="1"/>
              <a:t>android:exported</a:t>
            </a:r>
            <a:r>
              <a:rPr lang="zh-CN" altLang="en-US" dirty="0"/>
              <a:t>属性非常重要。</a:t>
            </a:r>
            <a:endParaRPr lang="en-US" altLang="zh-CN" dirty="0"/>
          </a:p>
          <a:p>
            <a:r>
              <a:rPr lang="zh-CN" altLang="en-US" dirty="0"/>
              <a:t>这个属性用于指示该服务是否能够被其他应用程序组件调用或跟它交互。</a:t>
            </a:r>
            <a:endParaRPr lang="en-US" altLang="zh-CN" dirty="0"/>
          </a:p>
          <a:p>
            <a:endParaRPr lang="en-US" altLang="zh-CN" dirty="0"/>
          </a:p>
          <a:p>
            <a:r>
              <a:rPr lang="zh-CN" altLang="en-US" dirty="0"/>
              <a:t>设置为</a:t>
            </a:r>
            <a:r>
              <a:rPr lang="en-US" altLang="zh-CN" dirty="0"/>
              <a:t>true</a:t>
            </a:r>
            <a:r>
              <a:rPr lang="zh-CN" altLang="en-US" dirty="0"/>
              <a:t>，则能够被调用或交互，否则不能。</a:t>
            </a:r>
            <a:endParaRPr lang="en-US" altLang="zh-CN" dirty="0"/>
          </a:p>
          <a:p>
            <a:endParaRPr lang="en-US" altLang="zh-CN" dirty="0"/>
          </a:p>
          <a:p>
            <a:r>
              <a:rPr lang="zh-CN" altLang="en-US" dirty="0"/>
              <a:t>设置为</a:t>
            </a:r>
            <a:r>
              <a:rPr lang="en-US" altLang="zh-CN" dirty="0"/>
              <a:t>false</a:t>
            </a:r>
            <a:r>
              <a:rPr lang="zh-CN" altLang="en-US" dirty="0"/>
              <a:t>时，只有同一个应用程序的组件或带有相同用户</a:t>
            </a:r>
            <a:r>
              <a:rPr lang="en-US" altLang="zh-CN" dirty="0"/>
              <a:t>ID</a:t>
            </a:r>
            <a:r>
              <a:rPr lang="zh-CN" altLang="en-US" dirty="0"/>
              <a:t>的应用程序才能启动或绑定该服务。</a:t>
            </a:r>
            <a:endParaRPr lang="en-US" altLang="zh-CN" dirty="0"/>
          </a:p>
          <a:p>
            <a:endParaRPr lang="en-US" altLang="zh-CN" dirty="0"/>
          </a:p>
          <a:p>
            <a:r>
              <a:rPr lang="zh-CN" altLang="en-US" dirty="0"/>
              <a:t>如果</a:t>
            </a:r>
            <a:r>
              <a:rPr lang="en-US" altLang="zh-CN" dirty="0" err="1"/>
              <a:t>ContentProvider</a:t>
            </a:r>
            <a:r>
              <a:rPr lang="zh-CN" altLang="en-US" dirty="0"/>
              <a:t>允许其他应用调用，即允许其他进程调用，需要将该属性设置为</a:t>
            </a:r>
            <a:r>
              <a:rPr lang="en-US" altLang="zh-CN" dirty="0"/>
              <a:t>true</a:t>
            </a:r>
            <a:r>
              <a:rPr lang="zh-CN" altLang="en-US" dirty="0"/>
              <a:t>。</a:t>
            </a:r>
          </a:p>
        </p:txBody>
      </p:sp>
    </p:spTree>
    <p:extLst>
      <p:ext uri="{BB962C8B-B14F-4D97-AF65-F5344CB8AC3E}">
        <p14:creationId xmlns:p14="http://schemas.microsoft.com/office/powerpoint/2010/main" val="2836814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 </a:t>
            </a:r>
            <a:r>
              <a:rPr lang="zh-CN" altLang="en-US" sz="2800" b="1" dirty="0"/>
              <a:t>读写权限控制</a:t>
            </a:r>
          </a:p>
        </p:txBody>
      </p:sp>
      <p:sp>
        <p:nvSpPr>
          <p:cNvPr id="8" name="矩形 7">
            <a:extLst>
              <a:ext uri="{FF2B5EF4-FFF2-40B4-BE49-F238E27FC236}">
                <a16:creationId xmlns:a16="http://schemas.microsoft.com/office/drawing/2014/main" id="{DC09C1D0-9291-4759-A115-CC21729B1056}"/>
              </a:ext>
            </a:extLst>
          </p:cNvPr>
          <p:cNvSpPr/>
          <p:nvPr/>
        </p:nvSpPr>
        <p:spPr>
          <a:xfrm>
            <a:off x="758299" y="878186"/>
            <a:ext cx="9806128" cy="3539430"/>
          </a:xfrm>
          <a:prstGeom prst="rect">
            <a:avLst/>
          </a:prstGeom>
        </p:spPr>
        <p:txBody>
          <a:bodyPr wrap="square">
            <a:spAutoFit/>
          </a:bodyPr>
          <a:lstStyle/>
          <a:p>
            <a:pPr marL="0" indent="0">
              <a:buNone/>
            </a:pPr>
            <a:r>
              <a:rPr lang="en-US" altLang="zh-CN" sz="1600" dirty="0"/>
              <a:t>&lt;permission</a:t>
            </a:r>
          </a:p>
          <a:p>
            <a:pPr marL="0" indent="0">
              <a:buNone/>
            </a:pPr>
            <a:r>
              <a:rPr lang="en-US" altLang="zh-CN" sz="1600" dirty="0"/>
              <a:t>        </a:t>
            </a:r>
            <a:r>
              <a:rPr lang="en-US" altLang="zh-CN" sz="1600" dirty="0" err="1"/>
              <a:t>android:name</a:t>
            </a:r>
            <a:r>
              <a:rPr lang="en-US" altLang="zh-CN" sz="1600" dirty="0"/>
              <a:t>="</a:t>
            </a:r>
            <a:r>
              <a:rPr lang="en-US" altLang="zh-CN" sz="1600" dirty="0" err="1"/>
              <a:t>com.example.databasetest.provider.READ_PERMISSION</a:t>
            </a:r>
            <a:r>
              <a:rPr lang="en-US" altLang="zh-CN" sz="1600" dirty="0"/>
              <a:t>"</a:t>
            </a:r>
          </a:p>
          <a:p>
            <a:pPr marL="0" indent="0">
              <a:buNone/>
            </a:pPr>
            <a:r>
              <a:rPr lang="en-US" altLang="zh-CN" sz="1600" dirty="0"/>
              <a:t>        </a:t>
            </a:r>
            <a:r>
              <a:rPr lang="en-US" altLang="zh-CN" sz="1600" dirty="0" err="1"/>
              <a:t>android:protectionLevel</a:t>
            </a:r>
            <a:r>
              <a:rPr lang="en-US" altLang="zh-CN" sz="1600" dirty="0"/>
              <a:t>="</a:t>
            </a:r>
            <a:r>
              <a:rPr lang="en-US" altLang="zh-CN" sz="1600" dirty="0" err="1"/>
              <a:t>signatureOrSystem</a:t>
            </a:r>
            <a:r>
              <a:rPr lang="en-US" altLang="zh-CN" sz="1600" dirty="0"/>
              <a:t>" /&gt;</a:t>
            </a:r>
          </a:p>
          <a:p>
            <a:pPr marL="0" indent="0">
              <a:buNone/>
            </a:pPr>
            <a:r>
              <a:rPr lang="en-US" altLang="zh-CN" sz="1600" dirty="0"/>
              <a:t> &lt;permission</a:t>
            </a:r>
          </a:p>
          <a:p>
            <a:pPr marL="0" indent="0">
              <a:buNone/>
            </a:pPr>
            <a:r>
              <a:rPr lang="en-US" altLang="zh-CN" sz="1600" dirty="0"/>
              <a:t>        </a:t>
            </a:r>
            <a:r>
              <a:rPr lang="en-US" altLang="zh-CN" sz="1600" dirty="0" err="1"/>
              <a:t>android:name</a:t>
            </a:r>
            <a:r>
              <a:rPr lang="en-US" altLang="zh-CN" sz="1600" dirty="0"/>
              <a:t>="</a:t>
            </a:r>
            <a:r>
              <a:rPr lang="en-US" altLang="zh-CN" sz="1600" dirty="0" err="1"/>
              <a:t>com.example.databasetest.provider.WRITE_PERMISSION</a:t>
            </a:r>
            <a:r>
              <a:rPr lang="en-US" altLang="zh-CN" sz="1600" dirty="0"/>
              <a:t>"</a:t>
            </a:r>
          </a:p>
          <a:p>
            <a:pPr marL="0" indent="0">
              <a:buNone/>
            </a:pPr>
            <a:r>
              <a:rPr lang="en-US" altLang="zh-CN" sz="1600" dirty="0"/>
              <a:t>        </a:t>
            </a:r>
            <a:r>
              <a:rPr lang="en-US" altLang="zh-CN" sz="1600" dirty="0" err="1"/>
              <a:t>android:protectionLevel</a:t>
            </a:r>
            <a:r>
              <a:rPr lang="en-US" altLang="zh-CN" sz="1600" dirty="0"/>
              <a:t>="</a:t>
            </a:r>
            <a:r>
              <a:rPr lang="en-US" altLang="zh-CN" sz="1600" dirty="0" err="1"/>
              <a:t>signatureOrSystem</a:t>
            </a:r>
            <a:r>
              <a:rPr lang="en-US" altLang="zh-CN" sz="1600" dirty="0"/>
              <a:t>" /&gt;</a:t>
            </a:r>
          </a:p>
          <a:p>
            <a:pPr marL="0" indent="0">
              <a:buNone/>
            </a:pPr>
            <a:r>
              <a:rPr lang="en-US" altLang="zh-CN" sz="1600" dirty="0"/>
              <a:t> </a:t>
            </a:r>
          </a:p>
          <a:p>
            <a:pPr marL="0" indent="0">
              <a:buNone/>
            </a:pPr>
            <a:r>
              <a:rPr lang="en-US" altLang="zh-CN" sz="1600" dirty="0"/>
              <a:t>&lt;provider</a:t>
            </a:r>
          </a:p>
          <a:p>
            <a:pPr marL="0" indent="0">
              <a:buNone/>
            </a:pPr>
            <a:r>
              <a:rPr lang="en-US" altLang="zh-CN" sz="1600" dirty="0"/>
              <a:t>            </a:t>
            </a:r>
            <a:r>
              <a:rPr lang="en-US" altLang="zh-CN" sz="1600" dirty="0" err="1"/>
              <a:t>android:name</a:t>
            </a:r>
            <a:r>
              <a:rPr lang="en-US" altLang="zh-CN" sz="1600" dirty="0"/>
              <a:t>=".</a:t>
            </a:r>
            <a:r>
              <a:rPr lang="en-US" altLang="zh-CN" sz="1600" dirty="0" err="1"/>
              <a:t>DatabaseProvider</a:t>
            </a:r>
            <a:r>
              <a:rPr lang="en-US" altLang="zh-CN" sz="1600" dirty="0"/>
              <a:t>"</a:t>
            </a:r>
          </a:p>
          <a:p>
            <a:pPr marL="0" indent="0">
              <a:buNone/>
            </a:pPr>
            <a:r>
              <a:rPr lang="en-US" altLang="zh-CN" sz="1600" dirty="0"/>
              <a:t>            </a:t>
            </a:r>
            <a:r>
              <a:rPr lang="en-US" altLang="zh-CN" sz="1600" dirty="0" err="1"/>
              <a:t>android:authorities</a:t>
            </a:r>
            <a:r>
              <a:rPr lang="en-US" altLang="zh-CN" sz="1600" dirty="0"/>
              <a:t>="</a:t>
            </a:r>
            <a:r>
              <a:rPr lang="en-US" altLang="zh-CN" sz="1600" dirty="0" err="1"/>
              <a:t>com.example.databasetest.provider</a:t>
            </a:r>
            <a:r>
              <a:rPr lang="en-US" altLang="zh-CN" sz="1600" dirty="0"/>
              <a:t>"</a:t>
            </a:r>
          </a:p>
          <a:p>
            <a:pPr marL="0" indent="0">
              <a:buNone/>
            </a:pPr>
            <a:r>
              <a:rPr lang="en-US" altLang="zh-CN" sz="1600" dirty="0"/>
              <a:t>            </a:t>
            </a:r>
            <a:r>
              <a:rPr lang="en-US" altLang="zh-CN" sz="1600" dirty="0" err="1"/>
              <a:t>android:enabled</a:t>
            </a:r>
            <a:r>
              <a:rPr lang="en-US" altLang="zh-CN" sz="1600" dirty="0"/>
              <a:t>="true"</a:t>
            </a:r>
          </a:p>
          <a:p>
            <a:pPr marL="0" indent="0">
              <a:buNone/>
            </a:pPr>
            <a:r>
              <a:rPr lang="en-US" altLang="zh-CN" sz="1600" dirty="0"/>
              <a:t>            </a:t>
            </a:r>
            <a:r>
              <a:rPr lang="en-US" altLang="zh-CN" sz="1600" dirty="0" err="1"/>
              <a:t>android:exported</a:t>
            </a:r>
            <a:r>
              <a:rPr lang="en-US" altLang="zh-CN" sz="1600" dirty="0"/>
              <a:t>="true"</a:t>
            </a:r>
          </a:p>
          <a:p>
            <a:pPr marL="0" indent="0">
              <a:buNone/>
            </a:pPr>
            <a:r>
              <a:rPr lang="en-US" altLang="zh-CN" sz="1600" dirty="0"/>
              <a:t>            </a:t>
            </a:r>
            <a:r>
              <a:rPr lang="en-US" altLang="zh-CN" sz="1600" dirty="0" err="1"/>
              <a:t>android:readPermission</a:t>
            </a:r>
            <a:r>
              <a:rPr lang="en-US" altLang="zh-CN" sz="1600" dirty="0"/>
              <a:t>="</a:t>
            </a:r>
            <a:r>
              <a:rPr lang="en-US" altLang="zh-CN" sz="1600" dirty="0" err="1"/>
              <a:t>com.example.databasetest.provider.READ_PERMISSION</a:t>
            </a:r>
            <a:r>
              <a:rPr lang="en-US" altLang="zh-CN" sz="1600" dirty="0"/>
              <a:t>"</a:t>
            </a:r>
          </a:p>
          <a:p>
            <a:pPr marL="0" indent="0">
              <a:buNone/>
            </a:pPr>
            <a:r>
              <a:rPr lang="en-US" altLang="zh-CN" sz="1600" dirty="0"/>
              <a:t>            </a:t>
            </a:r>
            <a:r>
              <a:rPr lang="en-US" altLang="zh-CN" sz="1600" dirty="0" err="1"/>
              <a:t>android:writePermission</a:t>
            </a:r>
            <a:r>
              <a:rPr lang="en-US" altLang="zh-CN" sz="1600" dirty="0"/>
              <a:t>="</a:t>
            </a:r>
            <a:r>
              <a:rPr lang="en-US" altLang="zh-CN" sz="1600" dirty="0" err="1"/>
              <a:t>com.example.databasetest.provider.WRITE_PERMISSION</a:t>
            </a:r>
            <a:r>
              <a:rPr lang="en-US" altLang="zh-CN" sz="1600" dirty="0"/>
              <a:t>" /&gt;</a:t>
            </a:r>
            <a:endParaRPr lang="zh-CN" altLang="en-US" sz="1600" dirty="0"/>
          </a:p>
        </p:txBody>
      </p:sp>
      <p:sp>
        <p:nvSpPr>
          <p:cNvPr id="3" name="矩形 2">
            <a:extLst>
              <a:ext uri="{FF2B5EF4-FFF2-40B4-BE49-F238E27FC236}">
                <a16:creationId xmlns:a16="http://schemas.microsoft.com/office/drawing/2014/main" id="{6E2AA19A-525D-4A40-9299-75B7E59D361D}"/>
              </a:ext>
            </a:extLst>
          </p:cNvPr>
          <p:cNvSpPr/>
          <p:nvPr/>
        </p:nvSpPr>
        <p:spPr>
          <a:xfrm>
            <a:off x="634010" y="4512854"/>
            <a:ext cx="9930417" cy="2308324"/>
          </a:xfrm>
          <a:prstGeom prst="rect">
            <a:avLst/>
          </a:prstGeom>
        </p:spPr>
        <p:txBody>
          <a:bodyPr wrap="square">
            <a:spAutoFit/>
          </a:bodyPr>
          <a:lstStyle/>
          <a:p>
            <a:r>
              <a:rPr lang="zh-CN" altLang="en-US" dirty="0"/>
              <a:t>第一步：需要在</a:t>
            </a:r>
            <a:r>
              <a:rPr lang="en-US" altLang="zh-CN" dirty="0"/>
              <a:t>manifest</a:t>
            </a:r>
            <a:r>
              <a:rPr lang="zh-CN" altLang="en-US" dirty="0"/>
              <a:t>标签中，使用 </a:t>
            </a:r>
            <a:r>
              <a:rPr lang="en-US" altLang="zh-CN" dirty="0"/>
              <a:t>permission </a:t>
            </a:r>
            <a:r>
              <a:rPr lang="zh-CN" altLang="en-US" dirty="0"/>
              <a:t>标签 定义读、写 </a:t>
            </a:r>
            <a:r>
              <a:rPr lang="en-US" altLang="zh-CN" dirty="0"/>
              <a:t>permission</a:t>
            </a:r>
            <a:r>
              <a:rPr lang="zh-CN" altLang="en-US" dirty="0"/>
              <a:t>。</a:t>
            </a:r>
            <a:endParaRPr lang="en-US" altLang="zh-CN" dirty="0"/>
          </a:p>
          <a:p>
            <a:r>
              <a:rPr lang="zh-CN" altLang="en-US" dirty="0"/>
              <a:t>第二步：要在</a:t>
            </a:r>
            <a:r>
              <a:rPr lang="en-US" altLang="zh-CN" dirty="0"/>
              <a:t>provider</a:t>
            </a:r>
            <a:r>
              <a:rPr lang="zh-CN" altLang="en-US" dirty="0"/>
              <a:t>标签中，设置读写</a:t>
            </a:r>
            <a:r>
              <a:rPr lang="en-US" altLang="zh-CN" dirty="0"/>
              <a:t>permission</a:t>
            </a:r>
          </a:p>
          <a:p>
            <a:r>
              <a:rPr lang="zh-CN" altLang="en-US" dirty="0"/>
              <a:t>设置写权限属性为 </a:t>
            </a:r>
            <a:r>
              <a:rPr lang="en-US" altLang="zh-CN" dirty="0" err="1"/>
              <a:t>android:writePermission</a:t>
            </a:r>
            <a:endParaRPr lang="en-US" altLang="zh-CN" dirty="0"/>
          </a:p>
          <a:p>
            <a:r>
              <a:rPr lang="zh-CN" altLang="en-US" dirty="0"/>
              <a:t>设置读权限属性为 </a:t>
            </a:r>
            <a:r>
              <a:rPr lang="en-US" altLang="zh-CN" sz="1800" dirty="0" err="1"/>
              <a:t>android:readPermission</a:t>
            </a:r>
            <a:endParaRPr lang="zh-CN" altLang="en-US" dirty="0"/>
          </a:p>
          <a:p>
            <a:endParaRPr lang="en-US" altLang="zh-CN" dirty="0"/>
          </a:p>
          <a:p>
            <a:r>
              <a:rPr lang="zh-CN" altLang="en-US" dirty="0"/>
              <a:t>第三步：在使用方</a:t>
            </a:r>
            <a:r>
              <a:rPr lang="en-US" altLang="zh-CN" dirty="0"/>
              <a:t>App</a:t>
            </a:r>
            <a:r>
              <a:rPr lang="zh-CN" altLang="en-US" dirty="0"/>
              <a:t>的</a:t>
            </a:r>
            <a:r>
              <a:rPr lang="en-US" altLang="zh-CN" dirty="0"/>
              <a:t>AndroidManifest.xml</a:t>
            </a:r>
            <a:r>
              <a:rPr lang="zh-CN" altLang="en-US" dirty="0"/>
              <a:t>中加上使用</a:t>
            </a:r>
            <a:r>
              <a:rPr lang="en-US" altLang="zh-CN" dirty="0"/>
              <a:t>permission</a:t>
            </a:r>
            <a:r>
              <a:rPr lang="zh-CN" altLang="en-US" dirty="0"/>
              <a:t>的声明：</a:t>
            </a:r>
          </a:p>
          <a:p>
            <a:r>
              <a:rPr lang="en-US" altLang="zh-CN" dirty="0"/>
              <a:t>&lt;uses-permission </a:t>
            </a:r>
            <a:r>
              <a:rPr lang="en-US" altLang="zh-CN" dirty="0" err="1"/>
              <a:t>android:name</a:t>
            </a:r>
            <a:r>
              <a:rPr lang="en-US" altLang="zh-CN" dirty="0"/>
              <a:t>="</a:t>
            </a:r>
            <a:r>
              <a:rPr lang="en-US" altLang="zh-CN" dirty="0" err="1"/>
              <a:t>com.example.databasetest.provider.READ_PERMISSION</a:t>
            </a:r>
            <a:r>
              <a:rPr lang="en-US" altLang="zh-CN" dirty="0"/>
              <a:t>" /&gt;</a:t>
            </a:r>
          </a:p>
          <a:p>
            <a:r>
              <a:rPr lang="en-US" altLang="zh-CN" dirty="0"/>
              <a:t>&lt;uses-permission </a:t>
            </a:r>
            <a:r>
              <a:rPr lang="en-US" altLang="zh-CN" dirty="0" err="1"/>
              <a:t>android:name</a:t>
            </a:r>
            <a:r>
              <a:rPr lang="en-US" altLang="zh-CN" dirty="0"/>
              <a:t>="</a:t>
            </a:r>
            <a:r>
              <a:rPr lang="en-US" altLang="zh-CN" dirty="0" err="1"/>
              <a:t>com.example.databasetest.provider.WRITE_PERMISSION</a:t>
            </a:r>
            <a:r>
              <a:rPr lang="en-US" altLang="zh-CN" dirty="0"/>
              <a:t>" /&gt;</a:t>
            </a:r>
            <a:endParaRPr lang="zh-CN" altLang="en-US" dirty="0"/>
          </a:p>
        </p:txBody>
      </p:sp>
    </p:spTree>
    <p:extLst>
      <p:ext uri="{BB962C8B-B14F-4D97-AF65-F5344CB8AC3E}">
        <p14:creationId xmlns:p14="http://schemas.microsoft.com/office/powerpoint/2010/main" val="2906087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 URI</a:t>
            </a:r>
            <a:r>
              <a:rPr lang="zh-CN" altLang="en-US" sz="2800" b="1" dirty="0"/>
              <a:t>权限控制</a:t>
            </a:r>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2677656"/>
          </a:xfrm>
          <a:prstGeom prst="rect">
            <a:avLst/>
          </a:prstGeom>
        </p:spPr>
        <p:txBody>
          <a:bodyPr wrap="square">
            <a:spAutoFit/>
          </a:bodyPr>
          <a:lstStyle/>
          <a:p>
            <a:pPr marL="0" indent="0">
              <a:buNone/>
            </a:pPr>
            <a:r>
              <a:rPr lang="en-US" altLang="zh-CN" sz="1400" dirty="0"/>
              <a:t> &lt;provider</a:t>
            </a:r>
          </a:p>
          <a:p>
            <a:pPr marL="0" indent="0">
              <a:buNone/>
            </a:pPr>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pPr marL="0" indent="0">
              <a:buNone/>
            </a:pPr>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pPr marL="0" indent="0">
              <a:buNone/>
            </a:pPr>
            <a:r>
              <a:rPr lang="en-US" altLang="zh-CN" sz="1400" dirty="0"/>
              <a:t>            </a:t>
            </a:r>
            <a:r>
              <a:rPr lang="en-US" altLang="zh-CN" sz="1400" dirty="0" err="1"/>
              <a:t>android:enabled</a:t>
            </a:r>
            <a:r>
              <a:rPr lang="en-US" altLang="zh-CN" sz="1400" dirty="0"/>
              <a:t>="true"</a:t>
            </a:r>
          </a:p>
          <a:p>
            <a:pPr marL="0" indent="0">
              <a:buNone/>
            </a:pPr>
            <a:r>
              <a:rPr lang="en-US" altLang="zh-CN" sz="1400" dirty="0"/>
              <a:t>            </a:t>
            </a:r>
            <a:r>
              <a:rPr lang="en-US" altLang="zh-CN" sz="1400" dirty="0" err="1"/>
              <a:t>android:exported</a:t>
            </a:r>
            <a:r>
              <a:rPr lang="en-US" altLang="zh-CN" sz="1400" dirty="0"/>
              <a:t>="true"</a:t>
            </a:r>
          </a:p>
          <a:p>
            <a:pPr marL="0" indent="0">
              <a:buNone/>
            </a:pPr>
            <a:r>
              <a:rPr lang="en-US" altLang="zh-CN" sz="1400" dirty="0"/>
              <a:t>            </a:t>
            </a:r>
            <a:r>
              <a:rPr lang="en-US" altLang="zh-CN" sz="1400" dirty="0" err="1"/>
              <a:t>android:readPermission</a:t>
            </a:r>
            <a:r>
              <a:rPr lang="en-US" altLang="zh-CN" sz="1400" dirty="0"/>
              <a:t>="</a:t>
            </a:r>
            <a:r>
              <a:rPr lang="en-US" altLang="zh-CN" sz="1400" dirty="0" err="1"/>
              <a:t>com.example.databasetest.provider.READ_PERMISSION</a:t>
            </a:r>
            <a:r>
              <a:rPr lang="en-US" altLang="zh-CN" sz="1400" dirty="0"/>
              <a:t>"</a:t>
            </a:r>
          </a:p>
          <a:p>
            <a:pPr marL="0" indent="0">
              <a:buNone/>
            </a:pPr>
            <a:r>
              <a:rPr lang="en-US" altLang="zh-CN" sz="1400" dirty="0"/>
              <a:t>            </a:t>
            </a:r>
            <a:r>
              <a:rPr lang="en-US" altLang="zh-CN" sz="1400" dirty="0" err="1"/>
              <a:t>android:writePermission</a:t>
            </a:r>
            <a:r>
              <a:rPr lang="en-US" altLang="zh-CN" sz="1400" dirty="0"/>
              <a:t>="</a:t>
            </a:r>
            <a:r>
              <a:rPr lang="en-US" altLang="zh-CN" sz="1400" dirty="0" err="1"/>
              <a:t>com.example.databasetest.provider.WRITE_PERMISSION</a:t>
            </a:r>
            <a:r>
              <a:rPr lang="en-US" altLang="zh-CN" sz="1400" dirty="0"/>
              <a:t>"&gt;</a:t>
            </a:r>
          </a:p>
          <a:p>
            <a:pPr marL="0" indent="0">
              <a:buNone/>
            </a:pPr>
            <a:r>
              <a:rPr lang="en-US" altLang="zh-CN" sz="1400" dirty="0"/>
              <a:t>            &lt;path-permission</a:t>
            </a:r>
          </a:p>
          <a:p>
            <a:pPr marL="0" indent="0">
              <a:buNone/>
            </a:pPr>
            <a:r>
              <a:rPr lang="en-US" altLang="zh-CN" sz="1400" dirty="0"/>
              <a:t>                </a:t>
            </a:r>
            <a:r>
              <a:rPr lang="en-US" altLang="zh-CN" sz="1400" dirty="0" err="1"/>
              <a:t>android:pathPrefix</a:t>
            </a:r>
            <a:r>
              <a:rPr lang="en-US" altLang="zh-CN" sz="1400" dirty="0"/>
              <a:t>="/book"</a:t>
            </a:r>
          </a:p>
          <a:p>
            <a:pPr marL="0" indent="0">
              <a:buNone/>
            </a:pPr>
            <a:r>
              <a:rPr lang="en-US" altLang="zh-CN" sz="1400" dirty="0">
                <a:solidFill>
                  <a:srgbClr val="FF0000"/>
                </a:solidFill>
              </a:rPr>
              <a:t>                </a:t>
            </a:r>
            <a:r>
              <a:rPr lang="en-US" altLang="zh-CN" sz="1400" dirty="0" err="1">
                <a:solidFill>
                  <a:srgbClr val="FF0000"/>
                </a:solidFill>
              </a:rPr>
              <a:t>android:readPermission</a:t>
            </a:r>
            <a:r>
              <a:rPr lang="en-US" altLang="zh-CN" sz="1400" dirty="0">
                <a:solidFill>
                  <a:srgbClr val="FF0000"/>
                </a:solidFill>
              </a:rPr>
              <a:t>="</a:t>
            </a:r>
            <a:r>
              <a:rPr lang="en-US" altLang="zh-CN" sz="1400" dirty="0" err="1">
                <a:solidFill>
                  <a:srgbClr val="FF0000"/>
                </a:solidFill>
              </a:rPr>
              <a:t>com.example.databasetest.provider.READ_BOOK_PERMISSION</a:t>
            </a:r>
            <a:r>
              <a:rPr lang="en-US" altLang="zh-CN" sz="1400" dirty="0">
                <a:solidFill>
                  <a:srgbClr val="FF0000"/>
                </a:solidFill>
              </a:rPr>
              <a:t>"</a:t>
            </a:r>
          </a:p>
          <a:p>
            <a:pPr marL="0" indent="0">
              <a:buNone/>
            </a:pPr>
            <a:r>
              <a:rPr lang="en-US" altLang="zh-CN" sz="1400" dirty="0">
                <a:solidFill>
                  <a:srgbClr val="FF0000"/>
                </a:solidFill>
              </a:rPr>
              <a:t>                </a:t>
            </a:r>
            <a:r>
              <a:rPr lang="en-US" altLang="zh-CN" sz="1400" dirty="0" err="1">
                <a:solidFill>
                  <a:srgbClr val="FF0000"/>
                </a:solidFill>
              </a:rPr>
              <a:t>android:writePermission</a:t>
            </a:r>
            <a:r>
              <a:rPr lang="en-US" altLang="zh-CN" sz="1400" dirty="0">
                <a:solidFill>
                  <a:srgbClr val="FF0000"/>
                </a:solidFill>
              </a:rPr>
              <a:t>="</a:t>
            </a:r>
            <a:r>
              <a:rPr lang="en-US" altLang="zh-CN" sz="1400" dirty="0" err="1">
                <a:solidFill>
                  <a:srgbClr val="FF0000"/>
                </a:solidFill>
              </a:rPr>
              <a:t>com.example.databasetest.provider.WRITE_BOOK_PERMISSION</a:t>
            </a:r>
            <a:r>
              <a:rPr lang="en-US" altLang="zh-CN" sz="1400" dirty="0">
                <a:solidFill>
                  <a:srgbClr val="FF0000"/>
                </a:solidFill>
              </a:rPr>
              <a:t>" </a:t>
            </a:r>
            <a:r>
              <a:rPr lang="en-US" altLang="zh-CN" sz="1400" dirty="0"/>
              <a:t>/&gt;</a:t>
            </a:r>
          </a:p>
          <a:p>
            <a:pPr marL="0" indent="0">
              <a:buNone/>
            </a:pPr>
            <a:r>
              <a:rPr lang="en-US" altLang="zh-CN" sz="1400" dirty="0"/>
              <a:t>        &lt;/provider&gt;</a:t>
            </a:r>
            <a:endParaRPr lang="zh-CN" altLang="en-US" sz="1400" dirty="0"/>
          </a:p>
        </p:txBody>
      </p:sp>
      <p:sp>
        <p:nvSpPr>
          <p:cNvPr id="3" name="矩形 2">
            <a:extLst>
              <a:ext uri="{FF2B5EF4-FFF2-40B4-BE49-F238E27FC236}">
                <a16:creationId xmlns:a16="http://schemas.microsoft.com/office/drawing/2014/main" id="{6E2AA19A-525D-4A40-9299-75B7E59D361D}"/>
              </a:ext>
            </a:extLst>
          </p:cNvPr>
          <p:cNvSpPr/>
          <p:nvPr/>
        </p:nvSpPr>
        <p:spPr>
          <a:xfrm>
            <a:off x="838200" y="889843"/>
            <a:ext cx="8625399" cy="1200329"/>
          </a:xfrm>
          <a:prstGeom prst="rect">
            <a:avLst/>
          </a:prstGeom>
        </p:spPr>
        <p:txBody>
          <a:bodyPr wrap="square">
            <a:spAutoFit/>
          </a:bodyPr>
          <a:lstStyle/>
          <a:p>
            <a:r>
              <a:rPr lang="zh-CN" altLang="en-US" dirty="0"/>
              <a:t>前面我们定义的整个</a:t>
            </a:r>
            <a:r>
              <a:rPr lang="en-US" altLang="zh-CN" dirty="0"/>
              <a:t>provider</a:t>
            </a:r>
            <a:r>
              <a:rPr lang="zh-CN" altLang="en-US" dirty="0"/>
              <a:t>的权限，但实际使用中，</a:t>
            </a:r>
            <a:r>
              <a:rPr lang="en-US" altLang="zh-CN" dirty="0" err="1"/>
              <a:t>ContentProvider</a:t>
            </a:r>
            <a:r>
              <a:rPr lang="zh-CN" altLang="en-US" dirty="0"/>
              <a:t>可以只开放部分</a:t>
            </a:r>
            <a:r>
              <a:rPr lang="en-US" altLang="zh-CN" dirty="0"/>
              <a:t>URI</a:t>
            </a:r>
            <a:r>
              <a:rPr lang="zh-CN" altLang="en-US" dirty="0"/>
              <a:t>的权限，例如本例，我们可以开放content://</a:t>
            </a:r>
            <a:r>
              <a:rPr lang="en-US" altLang="zh-CN" dirty="0" err="1"/>
              <a:t>com.example.databasetest.provider</a:t>
            </a:r>
            <a:r>
              <a:rPr lang="zh-CN" altLang="en-US" dirty="0"/>
              <a:t>/</a:t>
            </a:r>
            <a:r>
              <a:rPr lang="en-US" altLang="zh-CN" dirty="0"/>
              <a:t>book</a:t>
            </a:r>
            <a:endParaRPr lang="zh-CN" altLang="en-US" dirty="0"/>
          </a:p>
          <a:p>
            <a:r>
              <a:rPr lang="zh-CN" altLang="en-US" dirty="0"/>
              <a:t>路径下权限，不允许访问其他路径，如下声明：</a:t>
            </a:r>
          </a:p>
        </p:txBody>
      </p:sp>
      <p:sp>
        <p:nvSpPr>
          <p:cNvPr id="4" name="文本框 3">
            <a:extLst>
              <a:ext uri="{FF2B5EF4-FFF2-40B4-BE49-F238E27FC236}">
                <a16:creationId xmlns:a16="http://schemas.microsoft.com/office/drawing/2014/main" id="{C0740C5B-4065-4E05-95E8-F654F29B0227}"/>
              </a:ext>
            </a:extLst>
          </p:cNvPr>
          <p:cNvSpPr txBox="1"/>
          <p:nvPr/>
        </p:nvSpPr>
        <p:spPr>
          <a:xfrm>
            <a:off x="838200" y="5007006"/>
            <a:ext cx="8504811" cy="1200329"/>
          </a:xfrm>
          <a:prstGeom prst="rect">
            <a:avLst/>
          </a:prstGeom>
          <a:noFill/>
        </p:spPr>
        <p:txBody>
          <a:bodyPr wrap="square" rtlCol="0">
            <a:spAutoFit/>
          </a:bodyPr>
          <a:lstStyle/>
          <a:p>
            <a:r>
              <a:rPr lang="zh-CN" altLang="en-US" dirty="0"/>
              <a:t>我们可以针对其中某个或某部分</a:t>
            </a:r>
            <a:r>
              <a:rPr lang="en-US" altLang="zh-CN" dirty="0"/>
              <a:t>URI</a:t>
            </a:r>
            <a:r>
              <a:rPr lang="zh-CN" altLang="en-US" dirty="0"/>
              <a:t>，单独进行权限设置。除了</a:t>
            </a:r>
            <a:r>
              <a:rPr lang="en-US" altLang="zh-CN" dirty="0" err="1"/>
              <a:t>android:pathPrefix</a:t>
            </a:r>
            <a:r>
              <a:rPr lang="zh-CN" altLang="en-US" dirty="0"/>
              <a:t>，还可以有</a:t>
            </a:r>
            <a:r>
              <a:rPr lang="en-US" altLang="zh-CN" dirty="0" err="1"/>
              <a:t>android:path</a:t>
            </a:r>
            <a:r>
              <a:rPr lang="zh-CN" altLang="en-US" dirty="0"/>
              <a:t>和</a:t>
            </a:r>
            <a:r>
              <a:rPr lang="en-US" altLang="zh-CN" dirty="0" err="1"/>
              <a:t>android:pathPatten</a:t>
            </a:r>
            <a:r>
              <a:rPr lang="zh-CN" altLang="en-US" dirty="0"/>
              <a:t>，</a:t>
            </a:r>
            <a:endParaRPr lang="en-US" altLang="zh-CN" dirty="0"/>
          </a:p>
          <a:p>
            <a:r>
              <a:rPr lang="zh-CN" altLang="en-US" dirty="0"/>
              <a:t>例如</a:t>
            </a:r>
            <a:r>
              <a:rPr lang="en-US" altLang="zh-CN" dirty="0" err="1"/>
              <a:t>android:pathPattern</a:t>
            </a:r>
            <a:r>
              <a:rPr lang="en-US" altLang="zh-CN" dirty="0"/>
              <a:t>="/book/.*"</a:t>
            </a:r>
            <a:r>
              <a:rPr lang="zh-CN" altLang="en-US" dirty="0"/>
              <a:t>（注意，通配符*之前有个‘</a:t>
            </a:r>
            <a:r>
              <a:rPr lang="en-US" altLang="zh-CN" dirty="0"/>
              <a:t>.’</a:t>
            </a:r>
            <a:r>
              <a:rPr lang="zh-CN" altLang="en-US" dirty="0"/>
              <a:t>）。</a:t>
            </a:r>
          </a:p>
          <a:p>
            <a:endParaRPr lang="zh-CN" altLang="en-US" dirty="0"/>
          </a:p>
        </p:txBody>
      </p:sp>
      <p:sp>
        <p:nvSpPr>
          <p:cNvPr id="5" name="文本框 4">
            <a:extLst>
              <a:ext uri="{FF2B5EF4-FFF2-40B4-BE49-F238E27FC236}">
                <a16:creationId xmlns:a16="http://schemas.microsoft.com/office/drawing/2014/main" id="{D56BC5A6-7117-429A-A344-170D5A906FBC}"/>
              </a:ext>
            </a:extLst>
          </p:cNvPr>
          <p:cNvSpPr txBox="1"/>
          <p:nvPr/>
        </p:nvSpPr>
        <p:spPr>
          <a:xfrm>
            <a:off x="7315200" y="1914861"/>
            <a:ext cx="3679115" cy="923330"/>
          </a:xfrm>
          <a:prstGeom prst="rect">
            <a:avLst/>
          </a:prstGeom>
          <a:noFill/>
        </p:spPr>
        <p:txBody>
          <a:bodyPr wrap="square" rtlCol="0">
            <a:spAutoFit/>
          </a:bodyPr>
          <a:lstStyle/>
          <a:p>
            <a:r>
              <a:rPr lang="zh-CN" altLang="en-US"/>
              <a:t>参考文章：</a:t>
            </a:r>
            <a:r>
              <a:rPr lang="en-US" altLang="zh-CN"/>
              <a:t>https://www.jianshu.com/p/a56a0ca20087</a:t>
            </a:r>
            <a:endParaRPr lang="zh-CN" altLang="en-US" dirty="0"/>
          </a:p>
        </p:txBody>
      </p:sp>
    </p:spTree>
    <p:extLst>
      <p:ext uri="{BB962C8B-B14F-4D97-AF65-F5344CB8AC3E}">
        <p14:creationId xmlns:p14="http://schemas.microsoft.com/office/powerpoint/2010/main" val="3759519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 </a:t>
            </a:r>
            <a:r>
              <a:rPr lang="zh-CN" altLang="en-US" sz="2800" b="1" dirty="0"/>
              <a:t>全局</a:t>
            </a:r>
            <a:r>
              <a:rPr lang="en-US" altLang="zh-CN" sz="2800" b="1" dirty="0"/>
              <a:t>granting</a:t>
            </a:r>
            <a:endParaRPr lang="zh-CN" altLang="en-US" sz="2800" b="1" dirty="0"/>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307777"/>
          </a:xfrm>
          <a:prstGeom prst="rect">
            <a:avLst/>
          </a:prstGeom>
        </p:spPr>
        <p:txBody>
          <a:bodyPr wrap="square">
            <a:spAutoFit/>
          </a:bodyPr>
          <a:lstStyle/>
          <a:p>
            <a:pPr marL="0" indent="0">
              <a:buNone/>
            </a:pPr>
            <a:r>
              <a:rPr lang="en-US" altLang="zh-CN" sz="1400" dirty="0"/>
              <a:t> </a:t>
            </a:r>
            <a:endParaRPr lang="zh-CN" altLang="en-US" sz="1400" dirty="0"/>
          </a:p>
        </p:txBody>
      </p:sp>
      <p:sp>
        <p:nvSpPr>
          <p:cNvPr id="5" name="文本框 4">
            <a:extLst>
              <a:ext uri="{FF2B5EF4-FFF2-40B4-BE49-F238E27FC236}">
                <a16:creationId xmlns:a16="http://schemas.microsoft.com/office/drawing/2014/main" id="{F80ABF89-A6C0-45B8-A4B4-750115E38443}"/>
              </a:ext>
            </a:extLst>
          </p:cNvPr>
          <p:cNvSpPr txBox="1"/>
          <p:nvPr/>
        </p:nvSpPr>
        <p:spPr>
          <a:xfrm>
            <a:off x="754602" y="1047565"/>
            <a:ext cx="10682796" cy="1815882"/>
          </a:xfrm>
          <a:prstGeom prst="rect">
            <a:avLst/>
          </a:prstGeom>
          <a:noFill/>
        </p:spPr>
        <p:txBody>
          <a:bodyPr wrap="square" rtlCol="0">
            <a:spAutoFit/>
          </a:bodyPr>
          <a:lstStyle/>
          <a:p>
            <a:r>
              <a:rPr lang="en-US" altLang="zh-CN" sz="1400" dirty="0"/>
              <a:t>&lt;provider</a:t>
            </a:r>
          </a:p>
          <a:p>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r>
              <a:rPr lang="en-US" altLang="zh-CN" sz="1400" dirty="0"/>
              <a:t>            </a:t>
            </a:r>
            <a:r>
              <a:rPr lang="en-US" altLang="zh-CN" sz="1400" dirty="0" err="1"/>
              <a:t>android:enabled</a:t>
            </a:r>
            <a:r>
              <a:rPr lang="en-US" altLang="zh-CN" sz="1400" dirty="0"/>
              <a:t>="true"</a:t>
            </a:r>
          </a:p>
          <a:p>
            <a:r>
              <a:rPr lang="en-US" altLang="zh-CN" sz="1400" dirty="0"/>
              <a:t>            </a:t>
            </a:r>
            <a:r>
              <a:rPr lang="en-US" altLang="zh-CN" sz="1400" dirty="0" err="1"/>
              <a:t>android:exported</a:t>
            </a:r>
            <a:r>
              <a:rPr lang="en-US" altLang="zh-CN" sz="1400" dirty="0"/>
              <a:t>="true"</a:t>
            </a:r>
          </a:p>
          <a:p>
            <a:r>
              <a:rPr lang="en-US" altLang="zh-CN" sz="1400" dirty="0"/>
              <a:t>            </a:t>
            </a:r>
            <a:r>
              <a:rPr lang="en-US" altLang="zh-CN" sz="1400" dirty="0" err="1">
                <a:solidFill>
                  <a:srgbClr val="FF0000"/>
                </a:solidFill>
              </a:rPr>
              <a:t>android:grantUriPermissions</a:t>
            </a:r>
            <a:r>
              <a:rPr lang="en-US" altLang="zh-CN" sz="1400" dirty="0">
                <a:solidFill>
                  <a:srgbClr val="FF0000"/>
                </a:solidFill>
              </a:rPr>
              <a:t>="true“</a:t>
            </a:r>
          </a:p>
          <a:p>
            <a:r>
              <a:rPr lang="en-US" altLang="zh-CN" sz="1400" dirty="0"/>
              <a:t>            ……&gt;</a:t>
            </a:r>
          </a:p>
          <a:p>
            <a:r>
              <a:rPr lang="en-US" altLang="zh-CN" sz="1400" dirty="0"/>
              <a:t>&lt;/provider&gt;</a:t>
            </a:r>
            <a:endParaRPr lang="zh-CN" altLang="en-US" sz="1400" dirty="0"/>
          </a:p>
        </p:txBody>
      </p:sp>
      <p:sp>
        <p:nvSpPr>
          <p:cNvPr id="7" name="文本框 6">
            <a:extLst>
              <a:ext uri="{FF2B5EF4-FFF2-40B4-BE49-F238E27FC236}">
                <a16:creationId xmlns:a16="http://schemas.microsoft.com/office/drawing/2014/main" id="{96BF0CAA-D3BD-41A6-9959-511A7F63B0AF}"/>
              </a:ext>
            </a:extLst>
          </p:cNvPr>
          <p:cNvSpPr txBox="1"/>
          <p:nvPr/>
        </p:nvSpPr>
        <p:spPr>
          <a:xfrm>
            <a:off x="1088574" y="5292546"/>
            <a:ext cx="9721049" cy="1200329"/>
          </a:xfrm>
          <a:prstGeom prst="rect">
            <a:avLst/>
          </a:prstGeom>
          <a:noFill/>
        </p:spPr>
        <p:txBody>
          <a:bodyPr wrap="square" rtlCol="0">
            <a:spAutoFit/>
          </a:bodyPr>
          <a:lstStyle/>
          <a:p>
            <a:r>
              <a:rPr lang="en-US" altLang="zh-CN" dirty="0"/>
              <a:t>Intent </a:t>
            </a:r>
            <a:r>
              <a:rPr lang="en-US" altLang="zh-CN" dirty="0" err="1"/>
              <a:t>intent</a:t>
            </a:r>
            <a:r>
              <a:rPr lang="en-US" altLang="zh-CN" dirty="0"/>
              <a:t> = new Intent(this, </a:t>
            </a:r>
            <a:r>
              <a:rPr lang="en-US" altLang="zh-CN" dirty="0" err="1"/>
              <a:t>ReadProvider.class</a:t>
            </a:r>
            <a:r>
              <a:rPr lang="en-US" altLang="zh-CN" dirty="0"/>
              <a:t>);</a:t>
            </a:r>
          </a:p>
          <a:p>
            <a:r>
              <a:rPr lang="en-US" altLang="zh-CN" dirty="0" err="1"/>
              <a:t>intent.setData</a:t>
            </a:r>
            <a:r>
              <a:rPr lang="en-US" altLang="zh-CN" dirty="0"/>
              <a:t>(</a:t>
            </a:r>
            <a:r>
              <a:rPr lang="en-US" altLang="zh-CN" dirty="0" err="1"/>
              <a:t>Uri.parse</a:t>
            </a:r>
            <a:r>
              <a:rPr lang="en-US" altLang="zh-CN" dirty="0"/>
              <a:t>("</a:t>
            </a:r>
            <a:r>
              <a:rPr lang="zh-CN" altLang="en-US" dirty="0"/>
              <a:t>content://</a:t>
            </a:r>
            <a:r>
              <a:rPr lang="en-US" altLang="zh-CN" dirty="0" err="1"/>
              <a:t>com.example.databasetest.provider</a:t>
            </a:r>
            <a:r>
              <a:rPr lang="zh-CN" altLang="en-US" dirty="0"/>
              <a:t>/</a:t>
            </a:r>
            <a:r>
              <a:rPr lang="en-US" altLang="zh-CN" dirty="0"/>
              <a:t>book/1"));</a:t>
            </a:r>
          </a:p>
          <a:p>
            <a:r>
              <a:rPr lang="en-US" altLang="zh-CN" dirty="0" err="1"/>
              <a:t>intent.setFlags</a:t>
            </a:r>
            <a:r>
              <a:rPr lang="en-US" altLang="zh-CN" dirty="0"/>
              <a:t>(</a:t>
            </a:r>
            <a:r>
              <a:rPr lang="en-US" altLang="zh-CN" dirty="0" err="1"/>
              <a:t>Intent.FLAG_GRANT_READ_URI_PERMISSION</a:t>
            </a:r>
            <a:r>
              <a:rPr lang="en-US" altLang="zh-CN" dirty="0"/>
              <a:t>);  //</a:t>
            </a:r>
            <a:r>
              <a:rPr lang="zh-CN" altLang="en-US" dirty="0"/>
              <a:t>传递权限</a:t>
            </a:r>
          </a:p>
          <a:p>
            <a:r>
              <a:rPr lang="en-US" altLang="zh-CN" dirty="0" err="1"/>
              <a:t>startActivity</a:t>
            </a:r>
            <a:r>
              <a:rPr lang="en-US" altLang="zh-CN" dirty="0"/>
              <a:t>(intent);</a:t>
            </a:r>
            <a:endParaRPr lang="zh-CN" altLang="en-US" dirty="0"/>
          </a:p>
        </p:txBody>
      </p:sp>
      <p:sp>
        <p:nvSpPr>
          <p:cNvPr id="9" name="文本框 8">
            <a:extLst>
              <a:ext uri="{FF2B5EF4-FFF2-40B4-BE49-F238E27FC236}">
                <a16:creationId xmlns:a16="http://schemas.microsoft.com/office/drawing/2014/main" id="{323FB46C-B106-4520-AD69-0F1D180F1D11}"/>
              </a:ext>
            </a:extLst>
          </p:cNvPr>
          <p:cNvSpPr txBox="1"/>
          <p:nvPr/>
        </p:nvSpPr>
        <p:spPr>
          <a:xfrm>
            <a:off x="934696" y="2863447"/>
            <a:ext cx="9818703" cy="646331"/>
          </a:xfrm>
          <a:prstGeom prst="rect">
            <a:avLst/>
          </a:prstGeom>
          <a:noFill/>
        </p:spPr>
        <p:txBody>
          <a:bodyPr wrap="square" rtlCol="0">
            <a:spAutoFit/>
          </a:bodyPr>
          <a:lstStyle/>
          <a:p>
            <a:r>
              <a:rPr lang="zh-CN" altLang="en-US" dirty="0"/>
              <a:t>属性</a:t>
            </a:r>
            <a:r>
              <a:rPr lang="en-US" altLang="zh-CN" dirty="0" err="1"/>
              <a:t>android:grantUriPermissions</a:t>
            </a:r>
            <a:r>
              <a:rPr lang="zh-CN" altLang="en-US" dirty="0"/>
              <a:t>设置为</a:t>
            </a:r>
            <a:r>
              <a:rPr lang="en-US" altLang="zh-CN" dirty="0"/>
              <a:t>false</a:t>
            </a:r>
            <a:r>
              <a:rPr lang="zh-CN" altLang="en-US" dirty="0"/>
              <a:t>，则不允许通过接受传递的权限方式进行访问</a:t>
            </a:r>
            <a:r>
              <a:rPr lang="en-US" altLang="zh-CN" dirty="0"/>
              <a:t>.</a:t>
            </a:r>
          </a:p>
          <a:p>
            <a:r>
              <a:rPr lang="zh-CN" altLang="en-US" dirty="0"/>
              <a:t>属性</a:t>
            </a:r>
            <a:r>
              <a:rPr lang="en-US" altLang="zh-CN" dirty="0" err="1"/>
              <a:t>android:grantUriPermissions</a:t>
            </a:r>
            <a:r>
              <a:rPr lang="zh-CN" altLang="en-US" dirty="0"/>
              <a:t>设置为</a:t>
            </a:r>
            <a:r>
              <a:rPr lang="en-US" altLang="zh-CN" dirty="0"/>
              <a:t>true</a:t>
            </a:r>
            <a:r>
              <a:rPr lang="zh-CN" altLang="en-US" dirty="0"/>
              <a:t>，则允许通过接受传递的权限方式进行访问</a:t>
            </a:r>
            <a:r>
              <a:rPr lang="en-US" altLang="zh-CN" dirty="0"/>
              <a:t>.</a:t>
            </a:r>
            <a:endParaRPr lang="zh-CN" altLang="en-US" dirty="0"/>
          </a:p>
        </p:txBody>
      </p:sp>
      <p:sp>
        <p:nvSpPr>
          <p:cNvPr id="11" name="矩形 10">
            <a:extLst>
              <a:ext uri="{FF2B5EF4-FFF2-40B4-BE49-F238E27FC236}">
                <a16:creationId xmlns:a16="http://schemas.microsoft.com/office/drawing/2014/main" id="{618D4DA1-3401-412B-BB6B-44027DB5D8CF}"/>
              </a:ext>
            </a:extLst>
          </p:cNvPr>
          <p:cNvSpPr/>
          <p:nvPr/>
        </p:nvSpPr>
        <p:spPr>
          <a:xfrm>
            <a:off x="7057747" y="3509778"/>
            <a:ext cx="1997475"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dirty="0" err="1"/>
              <a:t>DatabaseProvider</a:t>
            </a:r>
            <a:endParaRPr lang="zh-CN" altLang="en-US" dirty="0"/>
          </a:p>
        </p:txBody>
      </p:sp>
      <p:sp>
        <p:nvSpPr>
          <p:cNvPr id="13" name="矩形 12">
            <a:extLst>
              <a:ext uri="{FF2B5EF4-FFF2-40B4-BE49-F238E27FC236}">
                <a16:creationId xmlns:a16="http://schemas.microsoft.com/office/drawing/2014/main" id="{7525ECE5-0576-4C80-9443-C6066AC906BE}"/>
              </a:ext>
            </a:extLst>
          </p:cNvPr>
          <p:cNvSpPr/>
          <p:nvPr/>
        </p:nvSpPr>
        <p:spPr>
          <a:xfrm>
            <a:off x="3521475" y="4482718"/>
            <a:ext cx="2574524"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B </a:t>
            </a:r>
            <a:r>
              <a:rPr lang="zh-CN" altLang="en-US" dirty="0"/>
              <a:t>无权限访问</a:t>
            </a:r>
            <a:r>
              <a:rPr lang="en-US" altLang="zh-CN" dirty="0"/>
              <a:t>Provider</a:t>
            </a:r>
          </a:p>
          <a:p>
            <a:pPr algn="ctr"/>
            <a:r>
              <a:rPr lang="en-US" altLang="zh-CN" dirty="0" err="1"/>
              <a:t>ReadProvider</a:t>
            </a:r>
            <a:endParaRPr lang="zh-CN" altLang="en-US" dirty="0"/>
          </a:p>
        </p:txBody>
      </p:sp>
      <p:sp>
        <p:nvSpPr>
          <p:cNvPr id="14" name="矩形 13">
            <a:extLst>
              <a:ext uri="{FF2B5EF4-FFF2-40B4-BE49-F238E27FC236}">
                <a16:creationId xmlns:a16="http://schemas.microsoft.com/office/drawing/2014/main" id="{92C25BDA-6BE4-4AD9-AC33-EF0B0F601590}"/>
              </a:ext>
            </a:extLst>
          </p:cNvPr>
          <p:cNvSpPr/>
          <p:nvPr/>
        </p:nvSpPr>
        <p:spPr>
          <a:xfrm>
            <a:off x="754602" y="3582888"/>
            <a:ext cx="257452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 </a:t>
            </a:r>
            <a:r>
              <a:rPr lang="zh-CN" altLang="en-US" dirty="0"/>
              <a:t>有权限访问</a:t>
            </a:r>
            <a:r>
              <a:rPr lang="en-US" altLang="zh-CN" dirty="0"/>
              <a:t>Provider</a:t>
            </a:r>
            <a:endParaRPr lang="zh-CN" altLang="en-US" dirty="0"/>
          </a:p>
        </p:txBody>
      </p:sp>
      <p:cxnSp>
        <p:nvCxnSpPr>
          <p:cNvPr id="16" name="直接箭头连接符 15">
            <a:extLst>
              <a:ext uri="{FF2B5EF4-FFF2-40B4-BE49-F238E27FC236}">
                <a16:creationId xmlns:a16="http://schemas.microsoft.com/office/drawing/2014/main" id="{4EFF597D-0F41-46C6-A54B-B6749713F242}"/>
              </a:ext>
            </a:extLst>
          </p:cNvPr>
          <p:cNvCxnSpPr>
            <a:stCxn id="14" idx="2"/>
            <a:endCxn id="13" idx="1"/>
          </p:cNvCxnSpPr>
          <p:nvPr/>
        </p:nvCxnSpPr>
        <p:spPr>
          <a:xfrm>
            <a:off x="2041864" y="4229219"/>
            <a:ext cx="1479611" cy="57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E135BF9-463F-436A-A9E7-B86E1B2F2C02}"/>
              </a:ext>
            </a:extLst>
          </p:cNvPr>
          <p:cNvCxnSpPr>
            <a:stCxn id="13" idx="3"/>
            <a:endCxn id="11" idx="1"/>
          </p:cNvCxnSpPr>
          <p:nvPr/>
        </p:nvCxnSpPr>
        <p:spPr>
          <a:xfrm flipV="1">
            <a:off x="6095999" y="3832944"/>
            <a:ext cx="961748" cy="97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82B565A-4BC5-4ABD-8912-835865A6EE99}"/>
              </a:ext>
            </a:extLst>
          </p:cNvPr>
          <p:cNvCxnSpPr>
            <a:stCxn id="14" idx="3"/>
            <a:endCxn id="11" idx="1"/>
          </p:cNvCxnSpPr>
          <p:nvPr/>
        </p:nvCxnSpPr>
        <p:spPr>
          <a:xfrm flipV="1">
            <a:off x="3329126" y="3832944"/>
            <a:ext cx="3728621" cy="7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F5A7645-3D71-443F-AA9B-49532BBFC18E}"/>
              </a:ext>
            </a:extLst>
          </p:cNvPr>
          <p:cNvSpPr/>
          <p:nvPr/>
        </p:nvSpPr>
        <p:spPr>
          <a:xfrm>
            <a:off x="1908699" y="4481484"/>
            <a:ext cx="1242874" cy="32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 granting</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文本框 26">
            <a:extLst>
              <a:ext uri="{FF2B5EF4-FFF2-40B4-BE49-F238E27FC236}">
                <a16:creationId xmlns:a16="http://schemas.microsoft.com/office/drawing/2014/main" id="{7D170008-D21A-436E-85E7-967FE85A4C3C}"/>
              </a:ext>
            </a:extLst>
          </p:cNvPr>
          <p:cNvSpPr txBox="1"/>
          <p:nvPr/>
        </p:nvSpPr>
        <p:spPr>
          <a:xfrm>
            <a:off x="838200" y="4909351"/>
            <a:ext cx="1629792" cy="383195"/>
          </a:xfrm>
          <a:prstGeom prst="rect">
            <a:avLst/>
          </a:prstGeom>
          <a:noFill/>
        </p:spPr>
        <p:txBody>
          <a:bodyPr wrap="square" rtlCol="0">
            <a:spAutoFit/>
          </a:bodyPr>
          <a:lstStyle/>
          <a:p>
            <a:r>
              <a:rPr lang="zh-CN" altLang="en-US" dirty="0"/>
              <a:t>参考代码</a:t>
            </a:r>
          </a:p>
        </p:txBody>
      </p:sp>
      <p:sp>
        <p:nvSpPr>
          <p:cNvPr id="28" name="文本框 27">
            <a:extLst>
              <a:ext uri="{FF2B5EF4-FFF2-40B4-BE49-F238E27FC236}">
                <a16:creationId xmlns:a16="http://schemas.microsoft.com/office/drawing/2014/main" id="{18A318E2-06AB-40A7-BB3B-C92F86356D31}"/>
              </a:ext>
            </a:extLst>
          </p:cNvPr>
          <p:cNvSpPr txBox="1"/>
          <p:nvPr/>
        </p:nvSpPr>
        <p:spPr>
          <a:xfrm>
            <a:off x="6095999" y="4472033"/>
            <a:ext cx="1831759" cy="369332"/>
          </a:xfrm>
          <a:prstGeom prst="rect">
            <a:avLst/>
          </a:prstGeom>
          <a:noFill/>
        </p:spPr>
        <p:txBody>
          <a:bodyPr wrap="square" rtlCol="0">
            <a:spAutoFit/>
          </a:bodyPr>
          <a:lstStyle/>
          <a:p>
            <a:r>
              <a:rPr lang="zh-CN" altLang="en-US" dirty="0"/>
              <a:t>临时有权限访问</a:t>
            </a:r>
          </a:p>
        </p:txBody>
      </p:sp>
      <p:sp>
        <p:nvSpPr>
          <p:cNvPr id="17" name="文本框 16">
            <a:extLst>
              <a:ext uri="{FF2B5EF4-FFF2-40B4-BE49-F238E27FC236}">
                <a16:creationId xmlns:a16="http://schemas.microsoft.com/office/drawing/2014/main" id="{E8C0A1ED-056A-4C24-9CF2-EE8C8AF02DA0}"/>
              </a:ext>
            </a:extLst>
          </p:cNvPr>
          <p:cNvSpPr txBox="1"/>
          <p:nvPr/>
        </p:nvSpPr>
        <p:spPr>
          <a:xfrm>
            <a:off x="5949098" y="1183070"/>
            <a:ext cx="6094206" cy="923330"/>
          </a:xfrm>
          <a:prstGeom prst="rect">
            <a:avLst/>
          </a:prstGeom>
          <a:noFill/>
        </p:spPr>
        <p:txBody>
          <a:bodyPr wrap="square">
            <a:spAutoFit/>
          </a:bodyPr>
          <a:lstStyle/>
          <a:p>
            <a:r>
              <a:rPr lang="zh-CN" altLang="en-US" dirty="0"/>
              <a:t>参考文章：</a:t>
            </a:r>
            <a:r>
              <a:rPr lang="en-US" altLang="zh-CN" dirty="0">
                <a:hlinkClick r:id="rId2"/>
              </a:rPr>
              <a:t>https://blog.csdn.net/flowingflying/article/details/17412609</a:t>
            </a:r>
            <a:endParaRPr lang="en-US" altLang="zh-CN" dirty="0"/>
          </a:p>
          <a:p>
            <a:r>
              <a:rPr lang="en-US" altLang="zh-CN" dirty="0"/>
              <a:t>https://blog.csdn.net/zhy025907/article/details/52551652</a:t>
            </a:r>
            <a:endParaRPr lang="zh-CN" altLang="en-US" dirty="0"/>
          </a:p>
        </p:txBody>
      </p:sp>
    </p:spTree>
    <p:extLst>
      <p:ext uri="{BB962C8B-B14F-4D97-AF65-F5344CB8AC3E}">
        <p14:creationId xmlns:p14="http://schemas.microsoft.com/office/powerpoint/2010/main" val="2995597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en-US" altLang="zh-CN" sz="2800" b="1" dirty="0" err="1"/>
              <a:t>ContentProvider</a:t>
            </a:r>
            <a:r>
              <a:rPr lang="en-US" altLang="zh-CN" sz="2800" b="1" dirty="0"/>
              <a:t>- -</a:t>
            </a:r>
            <a:r>
              <a:rPr lang="zh-CN" altLang="en-US" sz="2800" b="1" dirty="0"/>
              <a:t>部分</a:t>
            </a:r>
            <a:r>
              <a:rPr lang="en-US" altLang="zh-CN" sz="2800" b="1" dirty="0"/>
              <a:t>URI</a:t>
            </a:r>
            <a:r>
              <a:rPr lang="zh-CN" altLang="en-US" sz="2800" b="1" dirty="0"/>
              <a:t>的</a:t>
            </a:r>
            <a:r>
              <a:rPr lang="en-US" altLang="zh-CN" sz="2800" b="1" dirty="0"/>
              <a:t>granting</a:t>
            </a:r>
            <a:endParaRPr lang="zh-CN" altLang="en-US" sz="2800" b="1" dirty="0"/>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307777"/>
          </a:xfrm>
          <a:prstGeom prst="rect">
            <a:avLst/>
          </a:prstGeom>
        </p:spPr>
        <p:txBody>
          <a:bodyPr wrap="square">
            <a:spAutoFit/>
          </a:bodyPr>
          <a:lstStyle/>
          <a:p>
            <a:pPr marL="0" indent="0">
              <a:buNone/>
            </a:pPr>
            <a:r>
              <a:rPr lang="en-US" altLang="zh-CN" sz="1400" dirty="0"/>
              <a:t> </a:t>
            </a:r>
            <a:endParaRPr lang="zh-CN" altLang="en-US" sz="1400" dirty="0"/>
          </a:p>
        </p:txBody>
      </p:sp>
      <p:sp>
        <p:nvSpPr>
          <p:cNvPr id="5" name="文本框 4">
            <a:extLst>
              <a:ext uri="{FF2B5EF4-FFF2-40B4-BE49-F238E27FC236}">
                <a16:creationId xmlns:a16="http://schemas.microsoft.com/office/drawing/2014/main" id="{F80ABF89-A6C0-45B8-A4B4-750115E38443}"/>
              </a:ext>
            </a:extLst>
          </p:cNvPr>
          <p:cNvSpPr txBox="1"/>
          <p:nvPr/>
        </p:nvSpPr>
        <p:spPr>
          <a:xfrm>
            <a:off x="754602" y="1047565"/>
            <a:ext cx="10682796" cy="1600438"/>
          </a:xfrm>
          <a:prstGeom prst="rect">
            <a:avLst/>
          </a:prstGeom>
          <a:noFill/>
        </p:spPr>
        <p:txBody>
          <a:bodyPr wrap="square" rtlCol="0">
            <a:spAutoFit/>
          </a:bodyPr>
          <a:lstStyle/>
          <a:p>
            <a:r>
              <a:rPr lang="en-US" altLang="zh-CN" sz="1400" dirty="0"/>
              <a:t>&lt;provider</a:t>
            </a:r>
          </a:p>
          <a:p>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r>
              <a:rPr lang="en-US" altLang="zh-CN" sz="1400" dirty="0"/>
              <a:t>            </a:t>
            </a:r>
            <a:r>
              <a:rPr lang="en-US" altLang="zh-CN" sz="1400" dirty="0" err="1"/>
              <a:t>android:enabled</a:t>
            </a:r>
            <a:r>
              <a:rPr lang="en-US" altLang="zh-CN" sz="1400" dirty="0"/>
              <a:t>="true"</a:t>
            </a:r>
          </a:p>
          <a:p>
            <a:r>
              <a:rPr lang="en-US" altLang="zh-CN" sz="1400" dirty="0"/>
              <a:t>            </a:t>
            </a:r>
            <a:r>
              <a:rPr lang="en-US" altLang="zh-CN" sz="1400" dirty="0" err="1"/>
              <a:t>android:exported</a:t>
            </a:r>
            <a:r>
              <a:rPr lang="en-US" altLang="zh-CN" sz="1400" dirty="0"/>
              <a:t>="true"&gt;</a:t>
            </a:r>
          </a:p>
          <a:p>
            <a:r>
              <a:rPr lang="en-US" altLang="zh-CN" sz="1400" dirty="0"/>
              <a:t> </a:t>
            </a:r>
            <a:r>
              <a:rPr lang="en-US" altLang="zh-CN" sz="1400" dirty="0">
                <a:solidFill>
                  <a:srgbClr val="FF0000"/>
                </a:solidFill>
              </a:rPr>
              <a:t>&lt;grant-</a:t>
            </a:r>
            <a:r>
              <a:rPr lang="en-US" altLang="zh-CN" sz="1400" dirty="0" err="1">
                <a:solidFill>
                  <a:srgbClr val="FF0000"/>
                </a:solidFill>
              </a:rPr>
              <a:t>uri</a:t>
            </a:r>
            <a:r>
              <a:rPr lang="en-US" altLang="zh-CN" sz="1400" dirty="0">
                <a:solidFill>
                  <a:srgbClr val="FF0000"/>
                </a:solidFill>
              </a:rPr>
              <a:t>-permission </a:t>
            </a:r>
            <a:r>
              <a:rPr lang="en-US" altLang="zh-CN" sz="1400" dirty="0" err="1">
                <a:solidFill>
                  <a:srgbClr val="FF0000"/>
                </a:solidFill>
              </a:rPr>
              <a:t>android:pathPrefix</a:t>
            </a:r>
            <a:r>
              <a:rPr lang="en-US" altLang="zh-CN" sz="1400" dirty="0">
                <a:solidFill>
                  <a:srgbClr val="FF0000"/>
                </a:solidFill>
              </a:rPr>
              <a:t>="/book" /&gt;</a:t>
            </a:r>
          </a:p>
          <a:p>
            <a:r>
              <a:rPr lang="en-US" altLang="zh-CN" sz="1400" dirty="0"/>
              <a:t>&lt;/provider&gt;</a:t>
            </a:r>
            <a:endParaRPr lang="zh-CN" altLang="en-US" sz="1400" dirty="0"/>
          </a:p>
        </p:txBody>
      </p:sp>
      <p:sp>
        <p:nvSpPr>
          <p:cNvPr id="7" name="文本框 6">
            <a:extLst>
              <a:ext uri="{FF2B5EF4-FFF2-40B4-BE49-F238E27FC236}">
                <a16:creationId xmlns:a16="http://schemas.microsoft.com/office/drawing/2014/main" id="{96BF0CAA-D3BD-41A6-9959-511A7F63B0AF}"/>
              </a:ext>
            </a:extLst>
          </p:cNvPr>
          <p:cNvSpPr txBox="1"/>
          <p:nvPr/>
        </p:nvSpPr>
        <p:spPr>
          <a:xfrm>
            <a:off x="1088574" y="5292546"/>
            <a:ext cx="9721049" cy="1200329"/>
          </a:xfrm>
          <a:prstGeom prst="rect">
            <a:avLst/>
          </a:prstGeom>
          <a:noFill/>
        </p:spPr>
        <p:txBody>
          <a:bodyPr wrap="square" rtlCol="0">
            <a:spAutoFit/>
          </a:bodyPr>
          <a:lstStyle/>
          <a:p>
            <a:r>
              <a:rPr lang="en-US" altLang="zh-CN" dirty="0"/>
              <a:t>Intent </a:t>
            </a:r>
            <a:r>
              <a:rPr lang="en-US" altLang="zh-CN" dirty="0" err="1"/>
              <a:t>intent</a:t>
            </a:r>
            <a:r>
              <a:rPr lang="en-US" altLang="zh-CN" dirty="0"/>
              <a:t> = new Intent(this, </a:t>
            </a:r>
            <a:r>
              <a:rPr lang="en-US" altLang="zh-CN" dirty="0" err="1"/>
              <a:t>ReadProvider.class</a:t>
            </a:r>
            <a:r>
              <a:rPr lang="en-US" altLang="zh-CN" dirty="0"/>
              <a:t>);</a:t>
            </a:r>
          </a:p>
          <a:p>
            <a:r>
              <a:rPr lang="en-US" altLang="zh-CN" dirty="0" err="1"/>
              <a:t>intent.setData</a:t>
            </a:r>
            <a:r>
              <a:rPr lang="en-US" altLang="zh-CN" dirty="0"/>
              <a:t>(</a:t>
            </a:r>
            <a:r>
              <a:rPr lang="en-US" altLang="zh-CN" dirty="0" err="1"/>
              <a:t>Uri.parse</a:t>
            </a:r>
            <a:r>
              <a:rPr lang="en-US" altLang="zh-CN" dirty="0"/>
              <a:t>("</a:t>
            </a:r>
            <a:r>
              <a:rPr lang="zh-CN" altLang="en-US" dirty="0"/>
              <a:t>content://</a:t>
            </a:r>
            <a:r>
              <a:rPr lang="en-US" altLang="zh-CN" dirty="0" err="1"/>
              <a:t>com.example.databasetest.provider</a:t>
            </a:r>
            <a:r>
              <a:rPr lang="zh-CN" altLang="en-US" dirty="0"/>
              <a:t>/</a:t>
            </a:r>
            <a:r>
              <a:rPr lang="en-US" altLang="zh-CN" dirty="0"/>
              <a:t>book/1"));</a:t>
            </a:r>
          </a:p>
          <a:p>
            <a:r>
              <a:rPr lang="en-US" altLang="zh-CN" dirty="0" err="1"/>
              <a:t>intent.setFlags</a:t>
            </a:r>
            <a:r>
              <a:rPr lang="en-US" altLang="zh-CN" dirty="0"/>
              <a:t>(</a:t>
            </a:r>
            <a:r>
              <a:rPr lang="en-US" altLang="zh-CN" dirty="0" err="1"/>
              <a:t>Intent.FLAG_GRANT_READ_URI_PERMISSION</a:t>
            </a:r>
            <a:r>
              <a:rPr lang="en-US" altLang="zh-CN" dirty="0"/>
              <a:t>);  //</a:t>
            </a:r>
            <a:r>
              <a:rPr lang="zh-CN" altLang="en-US" dirty="0"/>
              <a:t>传递权限</a:t>
            </a:r>
          </a:p>
          <a:p>
            <a:r>
              <a:rPr lang="en-US" altLang="zh-CN" dirty="0" err="1"/>
              <a:t>startActivity</a:t>
            </a:r>
            <a:r>
              <a:rPr lang="en-US" altLang="zh-CN" dirty="0"/>
              <a:t>(intent);</a:t>
            </a:r>
            <a:endParaRPr lang="zh-CN" altLang="en-US" dirty="0"/>
          </a:p>
        </p:txBody>
      </p:sp>
      <p:sp>
        <p:nvSpPr>
          <p:cNvPr id="9" name="文本框 8">
            <a:extLst>
              <a:ext uri="{FF2B5EF4-FFF2-40B4-BE49-F238E27FC236}">
                <a16:creationId xmlns:a16="http://schemas.microsoft.com/office/drawing/2014/main" id="{323FB46C-B106-4520-AD69-0F1D180F1D11}"/>
              </a:ext>
            </a:extLst>
          </p:cNvPr>
          <p:cNvSpPr txBox="1"/>
          <p:nvPr/>
        </p:nvSpPr>
        <p:spPr>
          <a:xfrm>
            <a:off x="934696" y="2591359"/>
            <a:ext cx="9818703" cy="923330"/>
          </a:xfrm>
          <a:prstGeom prst="rect">
            <a:avLst/>
          </a:prstGeom>
          <a:noFill/>
        </p:spPr>
        <p:txBody>
          <a:bodyPr wrap="square" rtlCol="0">
            <a:spAutoFit/>
          </a:bodyPr>
          <a:lstStyle/>
          <a:p>
            <a:r>
              <a:rPr lang="zh-CN" altLang="en-US" dirty="0"/>
              <a:t>我们将之允许前缀为</a:t>
            </a:r>
            <a:r>
              <a:rPr lang="en-US" altLang="zh-CN" dirty="0"/>
              <a:t>hello</a:t>
            </a:r>
            <a:r>
              <a:rPr lang="zh-CN" altLang="en-US" dirty="0"/>
              <a:t>的部分</a:t>
            </a:r>
            <a:r>
              <a:rPr lang="en-US" altLang="zh-CN" dirty="0"/>
              <a:t>URI</a:t>
            </a:r>
            <a:r>
              <a:rPr lang="zh-CN" altLang="en-US" dirty="0"/>
              <a:t>访问。一旦我们设置了</a:t>
            </a:r>
            <a:r>
              <a:rPr lang="en-US" altLang="zh-CN" dirty="0"/>
              <a:t>grant-</a:t>
            </a:r>
            <a:r>
              <a:rPr lang="en-US" altLang="zh-CN" dirty="0" err="1"/>
              <a:t>uri</a:t>
            </a:r>
            <a:r>
              <a:rPr lang="en-US" altLang="zh-CN" dirty="0"/>
              <a:t>-permission</a:t>
            </a:r>
            <a:r>
              <a:rPr lang="zh-CN" altLang="en-US" dirty="0"/>
              <a:t>，则全局的</a:t>
            </a:r>
            <a:r>
              <a:rPr lang="en-US" altLang="zh-CN" dirty="0" err="1"/>
              <a:t>android:grantUriPermissions</a:t>
            </a:r>
            <a:r>
              <a:rPr lang="zh-CN" altLang="en-US" dirty="0"/>
              <a:t>属性将无效，无论设置</a:t>
            </a:r>
            <a:r>
              <a:rPr lang="en-US" altLang="zh-CN" dirty="0"/>
              <a:t>true</a:t>
            </a:r>
            <a:r>
              <a:rPr lang="zh-CN" altLang="en-US" dirty="0"/>
              <a:t>还是</a:t>
            </a:r>
            <a:r>
              <a:rPr lang="en-US" altLang="zh-CN" dirty="0" err="1"/>
              <a:t>flase</a:t>
            </a:r>
            <a:r>
              <a:rPr lang="zh-CN" altLang="en-US" dirty="0"/>
              <a:t>，也都是只允许</a:t>
            </a:r>
            <a:r>
              <a:rPr lang="en-US" altLang="zh-CN" dirty="0"/>
              <a:t>grant-</a:t>
            </a:r>
            <a:r>
              <a:rPr lang="en-US" altLang="zh-CN" dirty="0" err="1"/>
              <a:t>uri</a:t>
            </a:r>
            <a:r>
              <a:rPr lang="en-US" altLang="zh-CN" dirty="0"/>
              <a:t>-permission</a:t>
            </a:r>
            <a:r>
              <a:rPr lang="zh-CN" altLang="en-US" dirty="0"/>
              <a:t>是声明的部分</a:t>
            </a:r>
            <a:r>
              <a:rPr lang="en-US" altLang="zh-CN" dirty="0" err="1"/>
              <a:t>uri</a:t>
            </a:r>
            <a:r>
              <a:rPr lang="zh-CN" altLang="en-US" dirty="0"/>
              <a:t>可以被</a:t>
            </a:r>
            <a:r>
              <a:rPr lang="en-US" altLang="zh-CN" dirty="0"/>
              <a:t>grant</a:t>
            </a:r>
            <a:r>
              <a:rPr lang="zh-CN" altLang="en-US" dirty="0"/>
              <a:t>权限访问。</a:t>
            </a:r>
          </a:p>
        </p:txBody>
      </p:sp>
      <p:sp>
        <p:nvSpPr>
          <p:cNvPr id="11" name="矩形 10">
            <a:extLst>
              <a:ext uri="{FF2B5EF4-FFF2-40B4-BE49-F238E27FC236}">
                <a16:creationId xmlns:a16="http://schemas.microsoft.com/office/drawing/2014/main" id="{618D4DA1-3401-412B-BB6B-44027DB5D8CF}"/>
              </a:ext>
            </a:extLst>
          </p:cNvPr>
          <p:cNvSpPr/>
          <p:nvPr/>
        </p:nvSpPr>
        <p:spPr>
          <a:xfrm>
            <a:off x="7057747" y="3509778"/>
            <a:ext cx="1997475"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dirty="0" err="1"/>
              <a:t>DatabaseProvider</a:t>
            </a:r>
            <a:endParaRPr lang="zh-CN" altLang="en-US" dirty="0"/>
          </a:p>
        </p:txBody>
      </p:sp>
      <p:sp>
        <p:nvSpPr>
          <p:cNvPr id="13" name="矩形 12">
            <a:extLst>
              <a:ext uri="{FF2B5EF4-FFF2-40B4-BE49-F238E27FC236}">
                <a16:creationId xmlns:a16="http://schemas.microsoft.com/office/drawing/2014/main" id="{7525ECE5-0576-4C80-9443-C6066AC906BE}"/>
              </a:ext>
            </a:extLst>
          </p:cNvPr>
          <p:cNvSpPr/>
          <p:nvPr/>
        </p:nvSpPr>
        <p:spPr>
          <a:xfrm>
            <a:off x="3521475" y="4482718"/>
            <a:ext cx="2574524"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B </a:t>
            </a:r>
            <a:r>
              <a:rPr lang="zh-CN" altLang="en-US" dirty="0"/>
              <a:t>无权限访问</a:t>
            </a:r>
            <a:r>
              <a:rPr lang="en-US" altLang="zh-CN" dirty="0"/>
              <a:t>Provider</a:t>
            </a:r>
          </a:p>
          <a:p>
            <a:pPr algn="ctr"/>
            <a:r>
              <a:rPr lang="en-US" altLang="zh-CN" dirty="0" err="1"/>
              <a:t>ReadProvider</a:t>
            </a:r>
            <a:endParaRPr lang="zh-CN" altLang="en-US" dirty="0"/>
          </a:p>
        </p:txBody>
      </p:sp>
      <p:sp>
        <p:nvSpPr>
          <p:cNvPr id="14" name="矩形 13">
            <a:extLst>
              <a:ext uri="{FF2B5EF4-FFF2-40B4-BE49-F238E27FC236}">
                <a16:creationId xmlns:a16="http://schemas.microsoft.com/office/drawing/2014/main" id="{92C25BDA-6BE4-4AD9-AC33-EF0B0F601590}"/>
              </a:ext>
            </a:extLst>
          </p:cNvPr>
          <p:cNvSpPr/>
          <p:nvPr/>
        </p:nvSpPr>
        <p:spPr>
          <a:xfrm>
            <a:off x="754602" y="3582888"/>
            <a:ext cx="257452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 </a:t>
            </a:r>
            <a:r>
              <a:rPr lang="zh-CN" altLang="en-US" dirty="0"/>
              <a:t>有权限访问</a:t>
            </a:r>
            <a:r>
              <a:rPr lang="en-US" altLang="zh-CN" dirty="0"/>
              <a:t>Provider</a:t>
            </a:r>
            <a:endParaRPr lang="zh-CN" altLang="en-US" dirty="0"/>
          </a:p>
        </p:txBody>
      </p:sp>
      <p:cxnSp>
        <p:nvCxnSpPr>
          <p:cNvPr id="16" name="直接箭头连接符 15">
            <a:extLst>
              <a:ext uri="{FF2B5EF4-FFF2-40B4-BE49-F238E27FC236}">
                <a16:creationId xmlns:a16="http://schemas.microsoft.com/office/drawing/2014/main" id="{4EFF597D-0F41-46C6-A54B-B6749713F242}"/>
              </a:ext>
            </a:extLst>
          </p:cNvPr>
          <p:cNvCxnSpPr>
            <a:stCxn id="14" idx="2"/>
            <a:endCxn id="13" idx="1"/>
          </p:cNvCxnSpPr>
          <p:nvPr/>
        </p:nvCxnSpPr>
        <p:spPr>
          <a:xfrm>
            <a:off x="2041864" y="4229219"/>
            <a:ext cx="1479611" cy="57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E135BF9-463F-436A-A9E7-B86E1B2F2C02}"/>
              </a:ext>
            </a:extLst>
          </p:cNvPr>
          <p:cNvCxnSpPr>
            <a:stCxn id="13" idx="3"/>
            <a:endCxn id="11" idx="1"/>
          </p:cNvCxnSpPr>
          <p:nvPr/>
        </p:nvCxnSpPr>
        <p:spPr>
          <a:xfrm flipV="1">
            <a:off x="6095999" y="3832944"/>
            <a:ext cx="961748" cy="97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82B565A-4BC5-4ABD-8912-835865A6EE99}"/>
              </a:ext>
            </a:extLst>
          </p:cNvPr>
          <p:cNvCxnSpPr>
            <a:stCxn id="14" idx="3"/>
            <a:endCxn id="11" idx="1"/>
          </p:cNvCxnSpPr>
          <p:nvPr/>
        </p:nvCxnSpPr>
        <p:spPr>
          <a:xfrm flipV="1">
            <a:off x="3329126" y="3832944"/>
            <a:ext cx="3728621" cy="7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F5A7645-3D71-443F-AA9B-49532BBFC18E}"/>
              </a:ext>
            </a:extLst>
          </p:cNvPr>
          <p:cNvSpPr/>
          <p:nvPr/>
        </p:nvSpPr>
        <p:spPr>
          <a:xfrm>
            <a:off x="1908699" y="4481484"/>
            <a:ext cx="1242874" cy="32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 granting</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文本框 26">
            <a:extLst>
              <a:ext uri="{FF2B5EF4-FFF2-40B4-BE49-F238E27FC236}">
                <a16:creationId xmlns:a16="http://schemas.microsoft.com/office/drawing/2014/main" id="{7D170008-D21A-436E-85E7-967FE85A4C3C}"/>
              </a:ext>
            </a:extLst>
          </p:cNvPr>
          <p:cNvSpPr txBox="1"/>
          <p:nvPr/>
        </p:nvSpPr>
        <p:spPr>
          <a:xfrm>
            <a:off x="838200" y="4909351"/>
            <a:ext cx="1629792" cy="383195"/>
          </a:xfrm>
          <a:prstGeom prst="rect">
            <a:avLst/>
          </a:prstGeom>
          <a:noFill/>
        </p:spPr>
        <p:txBody>
          <a:bodyPr wrap="square" rtlCol="0">
            <a:spAutoFit/>
          </a:bodyPr>
          <a:lstStyle/>
          <a:p>
            <a:r>
              <a:rPr lang="zh-CN" altLang="en-US" dirty="0"/>
              <a:t>参考代码</a:t>
            </a:r>
          </a:p>
        </p:txBody>
      </p:sp>
      <p:sp>
        <p:nvSpPr>
          <p:cNvPr id="28" name="文本框 27">
            <a:extLst>
              <a:ext uri="{FF2B5EF4-FFF2-40B4-BE49-F238E27FC236}">
                <a16:creationId xmlns:a16="http://schemas.microsoft.com/office/drawing/2014/main" id="{18A318E2-06AB-40A7-BB3B-C92F86356D31}"/>
              </a:ext>
            </a:extLst>
          </p:cNvPr>
          <p:cNvSpPr txBox="1"/>
          <p:nvPr/>
        </p:nvSpPr>
        <p:spPr>
          <a:xfrm>
            <a:off x="6095999" y="4472033"/>
            <a:ext cx="1831759" cy="369332"/>
          </a:xfrm>
          <a:prstGeom prst="rect">
            <a:avLst/>
          </a:prstGeom>
          <a:noFill/>
        </p:spPr>
        <p:txBody>
          <a:bodyPr wrap="square" rtlCol="0">
            <a:spAutoFit/>
          </a:bodyPr>
          <a:lstStyle/>
          <a:p>
            <a:r>
              <a:rPr lang="zh-CN" altLang="en-US" dirty="0"/>
              <a:t>临时有权限访问</a:t>
            </a:r>
          </a:p>
        </p:txBody>
      </p:sp>
    </p:spTree>
    <p:extLst>
      <p:ext uri="{BB962C8B-B14F-4D97-AF65-F5344CB8AC3E}">
        <p14:creationId xmlns:p14="http://schemas.microsoft.com/office/powerpoint/2010/main" val="215434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扩展知识</a:t>
            </a:r>
            <a:r>
              <a:rPr lang="en-US" altLang="zh-CN" sz="3200" dirty="0"/>
              <a:t>-</a:t>
            </a:r>
            <a:r>
              <a:rPr lang="zh-CN" altLang="en-US" sz="3200" dirty="0"/>
              <a:t>运行时权限</a:t>
            </a:r>
          </a:p>
        </p:txBody>
      </p:sp>
    </p:spTree>
    <p:extLst>
      <p:ext uri="{BB962C8B-B14F-4D97-AF65-F5344CB8AC3E}">
        <p14:creationId xmlns:p14="http://schemas.microsoft.com/office/powerpoint/2010/main" val="607371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运行时权限简介</a:t>
            </a:r>
          </a:p>
        </p:txBody>
      </p:sp>
      <p:sp>
        <p:nvSpPr>
          <p:cNvPr id="8" name="矩形 7">
            <a:extLst>
              <a:ext uri="{FF2B5EF4-FFF2-40B4-BE49-F238E27FC236}">
                <a16:creationId xmlns:a16="http://schemas.microsoft.com/office/drawing/2014/main" id="{DC09C1D0-9291-4759-A115-CC21729B1056}"/>
              </a:ext>
            </a:extLst>
          </p:cNvPr>
          <p:cNvSpPr/>
          <p:nvPr/>
        </p:nvSpPr>
        <p:spPr>
          <a:xfrm>
            <a:off x="719478" y="1394506"/>
            <a:ext cx="10322607" cy="2862322"/>
          </a:xfrm>
          <a:prstGeom prst="rect">
            <a:avLst/>
          </a:prstGeom>
        </p:spPr>
        <p:txBody>
          <a:bodyPr wrap="square">
            <a:spAutoFit/>
          </a:bodyPr>
          <a:lstStyle/>
          <a:p>
            <a:r>
              <a:rPr lang="zh-CN" altLang="en-US" dirty="0"/>
              <a:t>在过去，</a:t>
            </a:r>
            <a:r>
              <a:rPr lang="en-US" altLang="zh-CN" dirty="0"/>
              <a:t>Android</a:t>
            </a:r>
            <a:r>
              <a:rPr lang="zh-CN" altLang="en-US" dirty="0"/>
              <a:t>系统的权限机制设计得非常简单，就是用户如果认可你所申请的权限，就会安装你的程序，如果不认可你所申请的权限，那么拒绝安装就可以了。</a:t>
            </a:r>
            <a:endParaRPr lang="en-US" altLang="zh-CN" dirty="0"/>
          </a:p>
          <a:p>
            <a:endParaRPr lang="en-US" altLang="zh-CN" dirty="0"/>
          </a:p>
          <a:p>
            <a:r>
              <a:rPr lang="zh-CN" altLang="en-US" dirty="0"/>
              <a:t>而在</a:t>
            </a:r>
            <a:r>
              <a:rPr lang="en-US" altLang="zh-CN" dirty="0"/>
              <a:t>Android 6.0</a:t>
            </a:r>
            <a:r>
              <a:rPr lang="zh-CN" altLang="en-US" dirty="0"/>
              <a:t>系统中新增了运行时权限功能。</a:t>
            </a:r>
            <a:endParaRPr lang="en-US" altLang="zh-CN" dirty="0"/>
          </a:p>
          <a:p>
            <a:endParaRPr lang="en-US" altLang="zh-CN" dirty="0"/>
          </a:p>
          <a:p>
            <a:r>
              <a:rPr lang="zh-CN" altLang="en-US" dirty="0"/>
              <a:t>现在用户不需要在安装软件的时候一次性授权所有申请的权限，而是可以在软件的使用过程中再对某一项权限申请进行授权。</a:t>
            </a:r>
            <a:endParaRPr lang="en-US" altLang="zh-CN" dirty="0"/>
          </a:p>
          <a:p>
            <a:endParaRPr lang="en-US" altLang="zh-CN" dirty="0"/>
          </a:p>
          <a:p>
            <a:r>
              <a:rPr lang="zh-CN" altLang="en-US" dirty="0"/>
              <a:t>比如一款相机应用在运行时申请了地理位置定位权限，就算拒绝了这个权限，也应该可以使用这个应用的其他功能，而不是像之前那样直接无法安装它。</a:t>
            </a:r>
          </a:p>
        </p:txBody>
      </p:sp>
      <p:sp>
        <p:nvSpPr>
          <p:cNvPr id="4" name="文本框 3">
            <a:extLst>
              <a:ext uri="{FF2B5EF4-FFF2-40B4-BE49-F238E27FC236}">
                <a16:creationId xmlns:a16="http://schemas.microsoft.com/office/drawing/2014/main" id="{3AC0E219-EFA8-41D8-8A2E-272B82FEC969}"/>
              </a:ext>
            </a:extLst>
          </p:cNvPr>
          <p:cNvSpPr txBox="1"/>
          <p:nvPr/>
        </p:nvSpPr>
        <p:spPr>
          <a:xfrm>
            <a:off x="719477" y="4447712"/>
            <a:ext cx="7803085" cy="830997"/>
          </a:xfrm>
          <a:prstGeom prst="rect">
            <a:avLst/>
          </a:prstGeom>
          <a:noFill/>
        </p:spPr>
        <p:txBody>
          <a:bodyPr wrap="square" rtlCol="0">
            <a:spAutoFit/>
          </a:bodyPr>
          <a:lstStyle/>
          <a:p>
            <a:r>
              <a:rPr lang="en-US" altLang="zh-CN" sz="1200" dirty="0">
                <a:hlinkClick r:id="rId2"/>
              </a:rPr>
              <a:t>https://developer.android.google.cn/guide/topics/permissions/overview#dangerous_permissions</a:t>
            </a:r>
            <a:endParaRPr lang="en-US" altLang="zh-CN" sz="1200" dirty="0"/>
          </a:p>
          <a:p>
            <a:endParaRPr lang="en-US" altLang="zh-CN" sz="1200" dirty="0"/>
          </a:p>
          <a:p>
            <a:r>
              <a:rPr lang="en-US" altLang="zh-CN" sz="1200" dirty="0"/>
              <a:t>https://developer.android.google.cn/reference/android/Manifest.permission</a:t>
            </a:r>
            <a:endParaRPr lang="zh-CN" altLang="en-US" sz="1200" dirty="0"/>
          </a:p>
          <a:p>
            <a:endParaRPr lang="zh-CN" altLang="en-US" sz="1200" dirty="0"/>
          </a:p>
        </p:txBody>
      </p:sp>
    </p:spTree>
    <p:extLst>
      <p:ext uri="{BB962C8B-B14F-4D97-AF65-F5344CB8AC3E}">
        <p14:creationId xmlns:p14="http://schemas.microsoft.com/office/powerpoint/2010/main" val="369440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文件存储</a:t>
            </a:r>
          </a:p>
        </p:txBody>
      </p:sp>
    </p:spTree>
    <p:extLst>
      <p:ext uri="{BB962C8B-B14F-4D97-AF65-F5344CB8AC3E}">
        <p14:creationId xmlns:p14="http://schemas.microsoft.com/office/powerpoint/2010/main" val="2893472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运行时权限汇总</a:t>
            </a:r>
          </a:p>
        </p:txBody>
      </p:sp>
      <p:sp>
        <p:nvSpPr>
          <p:cNvPr id="8" name="矩形 7">
            <a:extLst>
              <a:ext uri="{FF2B5EF4-FFF2-40B4-BE49-F238E27FC236}">
                <a16:creationId xmlns:a16="http://schemas.microsoft.com/office/drawing/2014/main" id="{DC09C1D0-9291-4759-A115-CC21729B1056}"/>
              </a:ext>
            </a:extLst>
          </p:cNvPr>
          <p:cNvSpPr/>
          <p:nvPr/>
        </p:nvSpPr>
        <p:spPr>
          <a:xfrm>
            <a:off x="838200" y="2561455"/>
            <a:ext cx="4197824" cy="1200329"/>
          </a:xfrm>
          <a:prstGeom prst="rect">
            <a:avLst/>
          </a:prstGeom>
        </p:spPr>
        <p:txBody>
          <a:bodyPr wrap="square">
            <a:spAutoFit/>
          </a:bodyPr>
          <a:lstStyle/>
          <a:p>
            <a:r>
              <a:rPr lang="zh-CN" altLang="en-US" dirty="0"/>
              <a:t>右表列出了到</a:t>
            </a:r>
            <a:r>
              <a:rPr lang="en-US" altLang="zh-CN" dirty="0"/>
              <a:t>Android 12</a:t>
            </a:r>
            <a:r>
              <a:rPr lang="zh-CN" altLang="en-US" dirty="0"/>
              <a:t>系统为止所有的危险权限。</a:t>
            </a:r>
            <a:endParaRPr lang="en-US" altLang="zh-CN" dirty="0"/>
          </a:p>
          <a:p>
            <a:endParaRPr lang="en-US" altLang="zh-CN" dirty="0"/>
          </a:p>
          <a:p>
            <a:r>
              <a:rPr lang="zh-CN" altLang="en-US" dirty="0"/>
              <a:t>一共是</a:t>
            </a:r>
            <a:r>
              <a:rPr lang="en-US" altLang="zh-CN" dirty="0"/>
              <a:t>11</a:t>
            </a:r>
            <a:r>
              <a:rPr lang="zh-CN" altLang="en-US" dirty="0"/>
              <a:t>组</a:t>
            </a:r>
            <a:r>
              <a:rPr lang="en-US" altLang="zh-CN" dirty="0"/>
              <a:t>34</a:t>
            </a:r>
            <a:r>
              <a:rPr lang="zh-CN" altLang="en-US" dirty="0"/>
              <a:t>个权限。 </a:t>
            </a:r>
          </a:p>
        </p:txBody>
      </p:sp>
      <p:graphicFrame>
        <p:nvGraphicFramePr>
          <p:cNvPr id="3" name="表格 2">
            <a:extLst>
              <a:ext uri="{FF2B5EF4-FFF2-40B4-BE49-F238E27FC236}">
                <a16:creationId xmlns:a16="http://schemas.microsoft.com/office/drawing/2014/main" id="{44D0FFAB-459F-4CA6-B9C7-EE066969364B}"/>
              </a:ext>
            </a:extLst>
          </p:cNvPr>
          <p:cNvGraphicFramePr>
            <a:graphicFrameLocks noGrp="1"/>
          </p:cNvGraphicFramePr>
          <p:nvPr/>
        </p:nvGraphicFramePr>
        <p:xfrm>
          <a:off x="5363569" y="96196"/>
          <a:ext cx="6711382" cy="6418510"/>
        </p:xfrm>
        <a:graphic>
          <a:graphicData uri="http://schemas.openxmlformats.org/drawingml/2006/table">
            <a:tbl>
              <a:tblPr>
                <a:tableStyleId>{5C22544A-7EE6-4342-B048-85BDC9FD1C3A}</a:tableStyleId>
              </a:tblPr>
              <a:tblGrid>
                <a:gridCol w="3355691">
                  <a:extLst>
                    <a:ext uri="{9D8B030D-6E8A-4147-A177-3AD203B41FA5}">
                      <a16:colId xmlns:a16="http://schemas.microsoft.com/office/drawing/2014/main" val="653579135"/>
                    </a:ext>
                  </a:extLst>
                </a:gridCol>
                <a:gridCol w="3355691">
                  <a:extLst>
                    <a:ext uri="{9D8B030D-6E8A-4147-A177-3AD203B41FA5}">
                      <a16:colId xmlns:a16="http://schemas.microsoft.com/office/drawing/2014/main" val="313472108"/>
                    </a:ext>
                  </a:extLst>
                </a:gridCol>
              </a:tblGrid>
              <a:tr h="212920">
                <a:tc>
                  <a:txBody>
                    <a:bodyPr/>
                    <a:lstStyle/>
                    <a:p>
                      <a:pPr indent="127000" algn="ctr">
                        <a:spcBef>
                          <a:spcPts val="120"/>
                        </a:spcBef>
                        <a:spcAft>
                          <a:spcPts val="120"/>
                        </a:spcAft>
                      </a:pPr>
                      <a:r>
                        <a:rPr lang="zh-CN" sz="900" b="1" kern="950" dirty="0">
                          <a:effectLst/>
                        </a:rPr>
                        <a:t>权限组名</a:t>
                      </a:r>
                      <a:endParaRPr lang="zh-CN" sz="900" b="1" kern="950" dirty="0">
                        <a:effectLst/>
                        <a:latin typeface="Times New Roman" panose="02020603050405020304" pitchFamily="18" charset="0"/>
                        <a:ea typeface="方正书宋简体"/>
                      </a:endParaRPr>
                    </a:p>
                  </a:txBody>
                  <a:tcPr marL="68555" marR="68555" marT="0" marB="0" anchor="ctr"/>
                </a:tc>
                <a:tc>
                  <a:txBody>
                    <a:bodyPr/>
                    <a:lstStyle/>
                    <a:p>
                      <a:pPr indent="127000" algn="ctr">
                        <a:spcBef>
                          <a:spcPts val="120"/>
                        </a:spcBef>
                        <a:spcAft>
                          <a:spcPts val="120"/>
                        </a:spcAft>
                      </a:pPr>
                      <a:r>
                        <a:rPr lang="zh-CN" sz="900" b="1" kern="950" dirty="0">
                          <a:effectLst/>
                        </a:rPr>
                        <a:t>权限名</a:t>
                      </a:r>
                      <a:endParaRPr lang="zh-CN" sz="900" b="1"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4177673389"/>
                  </a:ext>
                </a:extLst>
              </a:tr>
              <a:tr h="203681">
                <a:tc rowSpan="2">
                  <a:txBody>
                    <a:bodyPr/>
                    <a:lstStyle/>
                    <a:p>
                      <a:pPr indent="737870" algn="just">
                        <a:spcBef>
                          <a:spcPts val="120"/>
                        </a:spcBef>
                        <a:spcAft>
                          <a:spcPts val="120"/>
                        </a:spcAft>
                      </a:pPr>
                      <a:r>
                        <a:rPr lang="en-US" sz="900" kern="950" spc="-20" dirty="0">
                          <a:effectLst/>
                        </a:rPr>
                        <a:t>CALENDAR</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dirty="0">
                          <a:effectLst/>
                        </a:rPr>
                        <a:t>READ_CALENDAR</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656948569"/>
                  </a:ext>
                </a:extLst>
              </a:tr>
              <a:tr h="190290">
                <a:tc vMerge="1">
                  <a:txBody>
                    <a:bodyPr/>
                    <a:lstStyle/>
                    <a:p>
                      <a:endParaRPr lang="zh-CN" altLang="en-US"/>
                    </a:p>
                  </a:txBody>
                  <a:tcPr/>
                </a:tc>
                <a:tc>
                  <a:txBody>
                    <a:bodyPr/>
                    <a:lstStyle/>
                    <a:p>
                      <a:pPr indent="944245" algn="just">
                        <a:spcBef>
                          <a:spcPts val="120"/>
                        </a:spcBef>
                        <a:spcAft>
                          <a:spcPts val="120"/>
                        </a:spcAft>
                      </a:pPr>
                      <a:r>
                        <a:rPr lang="en-US" sz="900" kern="950" spc="-20" dirty="0">
                          <a:effectLst/>
                        </a:rPr>
                        <a:t>WRITE_CALENDAR</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487627630"/>
                  </a:ext>
                </a:extLst>
              </a:tr>
              <a:tr h="558532">
                <a:tc>
                  <a:txBody>
                    <a:bodyPr/>
                    <a:lstStyle/>
                    <a:p>
                      <a:pPr indent="737870" algn="just">
                        <a:spcBef>
                          <a:spcPts val="120"/>
                        </a:spcBef>
                        <a:spcAft>
                          <a:spcPts val="120"/>
                        </a:spcAft>
                      </a:pPr>
                      <a:r>
                        <a:rPr lang="en-US" sz="900" kern="950" spc="-20" dirty="0">
                          <a:effectLst/>
                        </a:rPr>
                        <a:t>CALL_LOG</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dirty="0">
                          <a:effectLst/>
                        </a:rPr>
                        <a:t>READ_CALL_LOG</a:t>
                      </a:r>
                      <a:endParaRPr lang="zh-CN" sz="900" kern="950" dirty="0">
                        <a:effectLst/>
                      </a:endParaRPr>
                    </a:p>
                    <a:p>
                      <a:pPr indent="944245" algn="just">
                        <a:spcBef>
                          <a:spcPts val="120"/>
                        </a:spcBef>
                        <a:spcAft>
                          <a:spcPts val="120"/>
                        </a:spcAft>
                      </a:pPr>
                      <a:r>
                        <a:rPr lang="en-US" sz="900" kern="950" spc="-20" dirty="0">
                          <a:effectLst/>
                        </a:rPr>
                        <a:t>WRITE_CALL_LOG</a:t>
                      </a:r>
                      <a:endParaRPr lang="zh-CN" sz="900" kern="950" dirty="0">
                        <a:effectLst/>
                      </a:endParaRPr>
                    </a:p>
                    <a:p>
                      <a:pPr indent="944245" algn="just">
                        <a:spcBef>
                          <a:spcPts val="120"/>
                        </a:spcBef>
                        <a:spcAft>
                          <a:spcPts val="120"/>
                        </a:spcAft>
                      </a:pPr>
                      <a:r>
                        <a:rPr lang="en-US" sz="900" kern="950" spc="-20" dirty="0">
                          <a:effectLst/>
                        </a:rPr>
                        <a:t>PROCESS_OUTGOING_CALLS</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223763721"/>
                  </a:ext>
                </a:extLst>
              </a:tr>
              <a:tr h="133636">
                <a:tc>
                  <a:txBody>
                    <a:bodyPr/>
                    <a:lstStyle/>
                    <a:p>
                      <a:pPr indent="737870" algn="just">
                        <a:spcBef>
                          <a:spcPts val="120"/>
                        </a:spcBef>
                        <a:spcAft>
                          <a:spcPts val="120"/>
                        </a:spcAft>
                      </a:pPr>
                      <a:r>
                        <a:rPr lang="en-US" sz="900" kern="950" spc="-20">
                          <a:effectLst/>
                        </a:rPr>
                        <a:t>CAMERA</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CAMERA</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381882593"/>
                  </a:ext>
                </a:extLst>
              </a:tr>
              <a:tr h="162154">
                <a:tc rowSpan="3">
                  <a:txBody>
                    <a:bodyPr/>
                    <a:lstStyle/>
                    <a:p>
                      <a:pPr indent="737870" algn="just">
                        <a:spcBef>
                          <a:spcPts val="120"/>
                        </a:spcBef>
                        <a:spcAft>
                          <a:spcPts val="120"/>
                        </a:spcAft>
                      </a:pPr>
                      <a:r>
                        <a:rPr lang="en-US" sz="900" kern="950" spc="-20">
                          <a:effectLst/>
                        </a:rPr>
                        <a:t>CONTACTS</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READ_CONTACTS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981077028"/>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WRITE_CONTACTS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764683711"/>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GET_ACCOUNTS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230584594"/>
                  </a:ext>
                </a:extLst>
              </a:tr>
              <a:tr h="162154">
                <a:tc rowSpan="2">
                  <a:txBody>
                    <a:bodyPr/>
                    <a:lstStyle/>
                    <a:p>
                      <a:pPr indent="737870" algn="just">
                        <a:spcBef>
                          <a:spcPts val="120"/>
                        </a:spcBef>
                        <a:spcAft>
                          <a:spcPts val="120"/>
                        </a:spcAft>
                      </a:pPr>
                      <a:r>
                        <a:rPr lang="en-US" sz="900" kern="950" spc="-20">
                          <a:effectLst/>
                        </a:rPr>
                        <a:t>LOCATION</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ACCESS_FINE_LOCATION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5887750"/>
                  </a:ext>
                </a:extLst>
              </a:tr>
              <a:tr h="37183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ACCESS_COARSE_LOCATION</a:t>
                      </a:r>
                      <a:endParaRPr lang="zh-CN" sz="900" kern="950">
                        <a:effectLst/>
                      </a:endParaRPr>
                    </a:p>
                    <a:p>
                      <a:pPr indent="944245" algn="just">
                        <a:spcBef>
                          <a:spcPts val="120"/>
                        </a:spcBef>
                        <a:spcAft>
                          <a:spcPts val="120"/>
                        </a:spcAft>
                      </a:pPr>
                      <a:r>
                        <a:rPr lang="en-US" sz="900" kern="950" spc="-20">
                          <a:effectLst/>
                        </a:rPr>
                        <a:t>ACCESS_BACKGROUND_LOCATION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824659988"/>
                  </a:ext>
                </a:extLst>
              </a:tr>
              <a:tr h="162154">
                <a:tc>
                  <a:txBody>
                    <a:bodyPr/>
                    <a:lstStyle/>
                    <a:p>
                      <a:pPr indent="737870" algn="just">
                        <a:spcBef>
                          <a:spcPts val="120"/>
                        </a:spcBef>
                        <a:spcAft>
                          <a:spcPts val="120"/>
                        </a:spcAft>
                      </a:pPr>
                      <a:r>
                        <a:rPr lang="en-US" sz="900" kern="950" spc="-20">
                          <a:effectLst/>
                        </a:rPr>
                        <a:t>MICROPHONE</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RECORD_AUDIO</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508994841"/>
                  </a:ext>
                </a:extLst>
              </a:tr>
              <a:tr h="162154">
                <a:tc rowSpan="6">
                  <a:txBody>
                    <a:bodyPr/>
                    <a:lstStyle/>
                    <a:p>
                      <a:pPr indent="737870" algn="just">
                        <a:spcBef>
                          <a:spcPts val="120"/>
                        </a:spcBef>
                        <a:spcAft>
                          <a:spcPts val="120"/>
                        </a:spcAft>
                      </a:pPr>
                      <a:r>
                        <a:rPr lang="en-US" sz="900" kern="950" spc="-20">
                          <a:effectLst/>
                        </a:rPr>
                        <a:t>PHONE</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READ_PHONE_STATE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227541653"/>
                  </a:ext>
                </a:extLst>
              </a:tr>
              <a:tr h="353137">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READ_PHONE_NUMBERS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944027743"/>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CALL_PHONE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865903010"/>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ANSWER_PHONE_CALLS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113464904"/>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ADD_VOICEMAIL</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966977519"/>
                  </a:ext>
                </a:extLst>
              </a:tr>
              <a:tr h="360344">
                <a:tc vMerge="1">
                  <a:txBody>
                    <a:bodyPr/>
                    <a:lstStyle/>
                    <a:p>
                      <a:endParaRPr lang="zh-CN" altLang="en-US"/>
                    </a:p>
                  </a:txBody>
                  <a:tcPr/>
                </a:tc>
                <a:tc>
                  <a:txBody>
                    <a:bodyPr/>
                    <a:lstStyle/>
                    <a:p>
                      <a:pPr indent="944245" algn="just">
                        <a:spcBef>
                          <a:spcPts val="120"/>
                        </a:spcBef>
                        <a:spcAft>
                          <a:spcPts val="120"/>
                        </a:spcAft>
                      </a:pPr>
                      <a:r>
                        <a:rPr lang="en-US" sz="900" kern="950" spc="-20">
                          <a:effectLst/>
                        </a:rPr>
                        <a:t>USE_SIP</a:t>
                      </a:r>
                      <a:endParaRPr lang="zh-CN" sz="900" kern="950">
                        <a:effectLst/>
                      </a:endParaRPr>
                    </a:p>
                    <a:p>
                      <a:pPr indent="944245" algn="just">
                        <a:spcBef>
                          <a:spcPts val="120"/>
                        </a:spcBef>
                        <a:spcAft>
                          <a:spcPts val="120"/>
                        </a:spcAft>
                      </a:pPr>
                      <a:r>
                        <a:rPr lang="en-US" sz="900" kern="950" spc="-20">
                          <a:effectLst/>
                        </a:rPr>
                        <a:t>ACCEPT_HANDOVER</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533296501"/>
                  </a:ext>
                </a:extLst>
              </a:tr>
              <a:tr h="162154">
                <a:tc>
                  <a:txBody>
                    <a:bodyPr/>
                    <a:lstStyle/>
                    <a:p>
                      <a:pPr indent="737870" algn="just">
                        <a:spcBef>
                          <a:spcPts val="120"/>
                        </a:spcBef>
                        <a:spcAft>
                          <a:spcPts val="120"/>
                        </a:spcAft>
                      </a:pPr>
                      <a:r>
                        <a:rPr lang="en-US" sz="900" kern="950" spc="-20">
                          <a:effectLst/>
                        </a:rPr>
                        <a:t>SENSORS</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BODY_SENSORS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113758912"/>
                  </a:ext>
                </a:extLst>
              </a:tr>
              <a:tr h="162154">
                <a:tc>
                  <a:txBody>
                    <a:bodyPr/>
                    <a:lstStyle/>
                    <a:p>
                      <a:pPr indent="737870" algn="just">
                        <a:spcBef>
                          <a:spcPts val="120"/>
                        </a:spcBef>
                        <a:spcAft>
                          <a:spcPts val="120"/>
                        </a:spcAft>
                      </a:pPr>
                      <a:r>
                        <a:rPr lang="en-US" sz="900" kern="950" spc="-20">
                          <a:effectLst/>
                        </a:rPr>
                        <a:t>ACTIVITY_RECOGNITION</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ACTIVITY_RECOGNITION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121485746"/>
                  </a:ext>
                </a:extLst>
              </a:tr>
              <a:tr h="162154">
                <a:tc rowSpan="5">
                  <a:txBody>
                    <a:bodyPr/>
                    <a:lstStyle/>
                    <a:p>
                      <a:pPr indent="737870" algn="just">
                        <a:spcBef>
                          <a:spcPts val="120"/>
                        </a:spcBef>
                        <a:spcAft>
                          <a:spcPts val="120"/>
                        </a:spcAft>
                      </a:pPr>
                      <a:r>
                        <a:rPr lang="en-US" sz="900" kern="950" spc="-20" dirty="0">
                          <a:effectLst/>
                        </a:rPr>
                        <a:t>SMS</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SEND_SMS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018367299"/>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066527565"/>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READ_SMS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3183261"/>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RECEIVE_WAP_PUSH</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161698795"/>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RECEIVE_MMS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315795174"/>
                  </a:ext>
                </a:extLst>
              </a:tr>
              <a:tr h="162154">
                <a:tc rowSpan="2">
                  <a:txBody>
                    <a:bodyPr/>
                    <a:lstStyle/>
                    <a:p>
                      <a:pPr indent="737870" algn="just">
                        <a:spcBef>
                          <a:spcPts val="120"/>
                        </a:spcBef>
                        <a:spcAft>
                          <a:spcPts val="120"/>
                        </a:spcAft>
                      </a:pPr>
                      <a:r>
                        <a:rPr lang="en-US" sz="900" kern="950" spc="-20" dirty="0">
                          <a:effectLst/>
                        </a:rPr>
                        <a:t>STORAGE</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READ_EXTERNAL_STORAGE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495900244"/>
                  </a:ext>
                </a:extLst>
              </a:tr>
              <a:tr h="365480">
                <a:tc vMerge="1">
                  <a:txBody>
                    <a:bodyPr/>
                    <a:lstStyle/>
                    <a:p>
                      <a:endParaRPr lang="zh-CN" altLang="en-US"/>
                    </a:p>
                  </a:txBody>
                  <a:tcPr/>
                </a:tc>
                <a:tc>
                  <a:txBody>
                    <a:bodyPr/>
                    <a:lstStyle/>
                    <a:p>
                      <a:pPr indent="944245" algn="just">
                        <a:spcBef>
                          <a:spcPts val="120"/>
                        </a:spcBef>
                        <a:spcAft>
                          <a:spcPts val="120"/>
                        </a:spcAft>
                      </a:pPr>
                      <a:r>
                        <a:rPr lang="en-US" sz="900" kern="950" spc="-20" dirty="0">
                          <a:effectLst/>
                        </a:rPr>
                        <a:t>WRITE_EXTERNAL_STORAGE</a:t>
                      </a:r>
                      <a:endParaRPr lang="zh-CN" sz="900" kern="950" dirty="0">
                        <a:effectLst/>
                      </a:endParaRPr>
                    </a:p>
                    <a:p>
                      <a:pPr indent="944245" algn="just">
                        <a:spcBef>
                          <a:spcPts val="120"/>
                        </a:spcBef>
                        <a:spcAft>
                          <a:spcPts val="120"/>
                        </a:spcAft>
                      </a:pPr>
                      <a:r>
                        <a:rPr lang="en-US" sz="900" kern="950" spc="-20" dirty="0">
                          <a:effectLst/>
                        </a:rPr>
                        <a:t>ACCESS_MEDIA_LOCATION</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110187884"/>
                  </a:ext>
                </a:extLst>
              </a:tr>
              <a:tr h="569667">
                <a:tc>
                  <a:txBody>
                    <a:bodyPr/>
                    <a:lstStyle/>
                    <a:p>
                      <a:pPr indent="737870" algn="just">
                        <a:spcBef>
                          <a:spcPts val="120"/>
                        </a:spcBef>
                        <a:spcAft>
                          <a:spcPts val="120"/>
                        </a:spcAft>
                      </a:pPr>
                      <a:r>
                        <a:rPr lang="en-US" altLang="zh-CN" sz="900" kern="950" spc="-20" dirty="0">
                          <a:solidFill>
                            <a:schemeClr val="dk1"/>
                          </a:solidFill>
                          <a:effectLst/>
                          <a:latin typeface="+mn-lt"/>
                          <a:ea typeface="+mn-ea"/>
                          <a:cs typeface="+mn-cs"/>
                        </a:rPr>
                        <a:t>BLUETOOTH</a:t>
                      </a:r>
                      <a:endParaRPr lang="zh-CN" altLang="en-US" sz="900" kern="950" spc="-20" dirty="0">
                        <a:solidFill>
                          <a:schemeClr val="dk1"/>
                        </a:solidFill>
                        <a:effectLst/>
                        <a:latin typeface="+mn-lt"/>
                        <a:ea typeface="+mn-ea"/>
                        <a:cs typeface="+mn-cs"/>
                      </a:endParaRPr>
                    </a:p>
                  </a:txBody>
                  <a:tcPr marL="68555" marR="68555" marT="0" marB="0" anchor="ctr"/>
                </a:tc>
                <a:tc>
                  <a:txBody>
                    <a:bodyPr/>
                    <a:lstStyle/>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BLUETOOTH_ADVERTISE</a:t>
                      </a:r>
                    </a:p>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BLUETOOTH_CONNECT</a:t>
                      </a:r>
                    </a:p>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BLUETOOTH_SCAN</a:t>
                      </a:r>
                      <a:endParaRPr lang="zh-CN" altLang="en-US" sz="900" kern="950" spc="-20" dirty="0">
                        <a:solidFill>
                          <a:schemeClr val="dk1"/>
                        </a:solidFill>
                        <a:effectLst/>
                        <a:latin typeface="+mn-lt"/>
                        <a:ea typeface="+mn-ea"/>
                        <a:cs typeface="+mn-cs"/>
                      </a:endParaRPr>
                    </a:p>
                  </a:txBody>
                  <a:tcPr marL="68555" marR="68555" marT="0" marB="0" anchor="ctr"/>
                </a:tc>
                <a:extLst>
                  <a:ext uri="{0D108BD9-81ED-4DB2-BD59-A6C34878D82A}">
                    <a16:rowId xmlns:a16="http://schemas.microsoft.com/office/drawing/2014/main" val="1189462509"/>
                  </a:ext>
                </a:extLst>
              </a:tr>
              <a:tr h="338847">
                <a:tc>
                  <a:txBody>
                    <a:bodyPr/>
                    <a:lstStyle/>
                    <a:p>
                      <a:pPr marL="0" indent="737870"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UWB</a:t>
                      </a:r>
                      <a:endParaRPr lang="zh-CN" altLang="en-US" sz="900" kern="950" spc="-20" dirty="0">
                        <a:solidFill>
                          <a:schemeClr val="dk1"/>
                        </a:solidFill>
                        <a:effectLst/>
                        <a:latin typeface="+mn-lt"/>
                        <a:ea typeface="+mn-ea"/>
                        <a:cs typeface="+mn-cs"/>
                      </a:endParaRPr>
                    </a:p>
                  </a:txBody>
                  <a:tcPr marL="68555" marR="68555" marT="0" marB="0" anchor="ctr"/>
                </a:tc>
                <a:tc>
                  <a:txBody>
                    <a:bodyPr/>
                    <a:lstStyle/>
                    <a:p>
                      <a:pPr marL="0" indent="737870"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        UWB_RANGING</a:t>
                      </a:r>
                      <a:endParaRPr lang="zh-CN" altLang="en-US" sz="900" kern="950" spc="-20" dirty="0">
                        <a:solidFill>
                          <a:schemeClr val="dk1"/>
                        </a:solidFill>
                        <a:effectLst/>
                        <a:latin typeface="+mn-lt"/>
                        <a:ea typeface="+mn-ea"/>
                        <a:cs typeface="+mn-cs"/>
                      </a:endParaRPr>
                    </a:p>
                  </a:txBody>
                  <a:tcPr marL="68555" marR="68555" marT="0" marB="0" anchor="ctr"/>
                </a:tc>
                <a:extLst>
                  <a:ext uri="{0D108BD9-81ED-4DB2-BD59-A6C34878D82A}">
                    <a16:rowId xmlns:a16="http://schemas.microsoft.com/office/drawing/2014/main" val="1008947416"/>
                  </a:ext>
                </a:extLst>
              </a:tr>
            </a:tbl>
          </a:graphicData>
        </a:graphic>
      </p:graphicFrame>
    </p:spTree>
    <p:extLst>
      <p:ext uri="{BB962C8B-B14F-4D97-AF65-F5344CB8AC3E}">
        <p14:creationId xmlns:p14="http://schemas.microsoft.com/office/powerpoint/2010/main" val="20181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292289" y="378773"/>
            <a:ext cx="10515600" cy="513061"/>
          </a:xfrm>
        </p:spPr>
        <p:txBody>
          <a:bodyPr>
            <a:normAutofit/>
          </a:bodyPr>
          <a:lstStyle/>
          <a:p>
            <a:r>
              <a:rPr lang="zh-CN" altLang="en-US" sz="2400" dirty="0"/>
              <a:t>运行时权限代码示例</a:t>
            </a:r>
          </a:p>
        </p:txBody>
      </p:sp>
      <p:sp>
        <p:nvSpPr>
          <p:cNvPr id="9" name="文本框 8">
            <a:extLst>
              <a:ext uri="{FF2B5EF4-FFF2-40B4-BE49-F238E27FC236}">
                <a16:creationId xmlns:a16="http://schemas.microsoft.com/office/drawing/2014/main" id="{48994103-194D-4D43-B3DB-5E5DF7171963}"/>
              </a:ext>
            </a:extLst>
          </p:cNvPr>
          <p:cNvSpPr txBox="1"/>
          <p:nvPr/>
        </p:nvSpPr>
        <p:spPr>
          <a:xfrm>
            <a:off x="3213717" y="308806"/>
            <a:ext cx="8859914" cy="6863417"/>
          </a:xfrm>
          <a:prstGeom prst="rect">
            <a:avLst/>
          </a:prstGeom>
          <a:noFill/>
        </p:spPr>
        <p:txBody>
          <a:bodyPr wrap="square" rtlCol="0">
            <a:spAutoFit/>
          </a:bodyPr>
          <a:lstStyle/>
          <a:p>
            <a:r>
              <a:rPr lang="en-US" altLang="zh-CN" sz="1000" dirty="0"/>
              <a:t>public class </a:t>
            </a:r>
            <a:r>
              <a:rPr lang="en-US" altLang="zh-CN" sz="1000" dirty="0" err="1"/>
              <a:t>MainActivity</a:t>
            </a:r>
            <a:r>
              <a:rPr lang="en-US" altLang="zh-CN" sz="1000" dirty="0"/>
              <a:t> extends </a:t>
            </a:r>
            <a:r>
              <a:rPr lang="en-US" altLang="zh-CN" sz="1000" dirty="0" err="1"/>
              <a:t>AppCompatActivity</a:t>
            </a:r>
            <a:r>
              <a:rPr lang="en-US" altLang="zh-CN" sz="1000" dirty="0"/>
              <a:t> {</a:t>
            </a:r>
          </a:p>
          <a:p>
            <a:endParaRPr lang="en-US" altLang="zh-CN" sz="1000" dirty="0"/>
          </a:p>
          <a:p>
            <a:r>
              <a:rPr lang="en-US" altLang="zh-CN" sz="1000" dirty="0"/>
              <a:t>    @Override</a:t>
            </a:r>
          </a:p>
          <a:p>
            <a:r>
              <a:rPr lang="en-US" altLang="zh-CN" sz="1000" dirty="0"/>
              <a:t>    protected void </a:t>
            </a:r>
            <a:r>
              <a:rPr lang="en-US" altLang="zh-CN" sz="1000" dirty="0" err="1"/>
              <a:t>onCreate</a:t>
            </a:r>
            <a:r>
              <a:rPr lang="en-US" altLang="zh-CN" sz="1000" dirty="0"/>
              <a:t>(Bundle </a:t>
            </a:r>
            <a:r>
              <a:rPr lang="en-US" altLang="zh-CN" sz="1000" dirty="0" err="1"/>
              <a:t>savedInstanceState</a:t>
            </a:r>
            <a:r>
              <a:rPr lang="en-US" altLang="zh-CN" sz="1000" dirty="0"/>
              <a:t>) {</a:t>
            </a:r>
          </a:p>
          <a:p>
            <a:r>
              <a:rPr lang="en-US" altLang="zh-CN" sz="1000" dirty="0"/>
              <a:t>        </a:t>
            </a:r>
            <a:r>
              <a:rPr lang="en-US" altLang="zh-CN" sz="1000" dirty="0" err="1"/>
              <a:t>super.onCreate</a:t>
            </a:r>
            <a:r>
              <a:rPr lang="en-US" altLang="zh-CN" sz="1000" dirty="0"/>
              <a:t>(</a:t>
            </a:r>
            <a:r>
              <a:rPr lang="en-US" altLang="zh-CN" sz="1000" dirty="0" err="1"/>
              <a:t>savedInstanceState</a:t>
            </a:r>
            <a:r>
              <a:rPr lang="en-US" altLang="zh-CN" sz="1000" dirty="0"/>
              <a:t>);</a:t>
            </a:r>
          </a:p>
          <a:p>
            <a:r>
              <a:rPr lang="en-US" altLang="zh-CN" sz="1000" dirty="0"/>
              <a:t>        </a:t>
            </a:r>
            <a:r>
              <a:rPr lang="en-US" altLang="zh-CN" sz="1000" dirty="0" err="1"/>
              <a:t>setContentView</a:t>
            </a:r>
            <a:r>
              <a:rPr lang="en-US" altLang="zh-CN" sz="1000" dirty="0"/>
              <a:t>(</a:t>
            </a:r>
            <a:r>
              <a:rPr lang="en-US" altLang="zh-CN" sz="1000" dirty="0" err="1"/>
              <a:t>R.layout.activity_main</a:t>
            </a:r>
            <a:r>
              <a:rPr lang="en-US" altLang="zh-CN" sz="1000" dirty="0"/>
              <a:t>);</a:t>
            </a:r>
          </a:p>
          <a:p>
            <a:r>
              <a:rPr lang="en-US" altLang="zh-CN" sz="1000" dirty="0"/>
              <a:t>        Button </a:t>
            </a:r>
            <a:r>
              <a:rPr lang="en-US" altLang="zh-CN" sz="1000" dirty="0" err="1"/>
              <a:t>makeCall</a:t>
            </a:r>
            <a:r>
              <a:rPr lang="en-US" altLang="zh-CN" sz="1000" dirty="0"/>
              <a:t> = (Button) </a:t>
            </a:r>
            <a:r>
              <a:rPr lang="en-US" altLang="zh-CN" sz="1000" dirty="0" err="1"/>
              <a:t>findViewById</a:t>
            </a:r>
            <a:r>
              <a:rPr lang="en-US" altLang="zh-CN" sz="1000" dirty="0"/>
              <a:t>(</a:t>
            </a:r>
            <a:r>
              <a:rPr lang="en-US" altLang="zh-CN" sz="1000" dirty="0" err="1"/>
              <a:t>R.id.make_call</a:t>
            </a:r>
            <a:r>
              <a:rPr lang="en-US" altLang="zh-CN" sz="1000" dirty="0"/>
              <a:t>);</a:t>
            </a:r>
          </a:p>
          <a:p>
            <a:r>
              <a:rPr lang="en-US" altLang="zh-CN" sz="1000" dirty="0"/>
              <a:t>        </a:t>
            </a:r>
            <a:r>
              <a:rPr lang="en-US" altLang="zh-CN" sz="1000" dirty="0" err="1"/>
              <a:t>makeCall.setOnClickListener</a:t>
            </a:r>
            <a:r>
              <a:rPr lang="en-US" altLang="zh-CN" sz="1000" dirty="0"/>
              <a:t>(new </a:t>
            </a:r>
            <a:r>
              <a:rPr lang="en-US" altLang="zh-CN" sz="1000" dirty="0" err="1"/>
              <a:t>View.OnClickListener</a:t>
            </a:r>
            <a:r>
              <a:rPr lang="en-US" altLang="zh-CN" sz="1000" dirty="0"/>
              <a:t>() {</a:t>
            </a:r>
          </a:p>
          <a:p>
            <a:r>
              <a:rPr lang="en-US" altLang="zh-CN" sz="1000" dirty="0"/>
              <a:t>            @Override</a:t>
            </a:r>
          </a:p>
          <a:p>
            <a:r>
              <a:rPr lang="en-US" altLang="zh-CN" sz="1000" dirty="0"/>
              <a:t>            public void </a:t>
            </a:r>
            <a:r>
              <a:rPr lang="en-US" altLang="zh-CN" sz="1000" dirty="0" err="1"/>
              <a:t>onClick</a:t>
            </a:r>
            <a:r>
              <a:rPr lang="en-US" altLang="zh-CN" sz="1000" dirty="0"/>
              <a:t>(View v) {</a:t>
            </a:r>
          </a:p>
          <a:p>
            <a:r>
              <a:rPr lang="en-US" altLang="zh-CN" sz="1000" dirty="0">
                <a:solidFill>
                  <a:srgbClr val="FF0000"/>
                </a:solidFill>
              </a:rPr>
              <a:t>                if (</a:t>
            </a:r>
            <a:r>
              <a:rPr lang="en-US" altLang="zh-CN" sz="1000" dirty="0" err="1">
                <a:solidFill>
                  <a:srgbClr val="FF0000"/>
                </a:solidFill>
              </a:rPr>
              <a:t>ContextCompat.checkSelfPermission</a:t>
            </a:r>
            <a:r>
              <a:rPr lang="en-US" altLang="zh-CN" sz="1000" dirty="0">
                <a:solidFill>
                  <a:srgbClr val="FF0000"/>
                </a:solidFill>
              </a:rPr>
              <a:t>(</a:t>
            </a:r>
            <a:r>
              <a:rPr lang="en-US" altLang="zh-CN" sz="1000" dirty="0" err="1">
                <a:solidFill>
                  <a:srgbClr val="FF0000"/>
                </a:solidFill>
              </a:rPr>
              <a:t>MainActivity.this</a:t>
            </a:r>
            <a:r>
              <a:rPr lang="en-US" altLang="zh-CN" sz="1000" dirty="0">
                <a:solidFill>
                  <a:srgbClr val="FF0000"/>
                </a:solidFill>
              </a:rPr>
              <a:t>, </a:t>
            </a:r>
            <a:r>
              <a:rPr lang="en-US" altLang="zh-CN" sz="1000" dirty="0" err="1">
                <a:solidFill>
                  <a:srgbClr val="FF0000"/>
                </a:solidFill>
              </a:rPr>
              <a:t>Manifest.permission.CALL_PHONE</a:t>
            </a:r>
            <a:r>
              <a:rPr lang="en-US" altLang="zh-CN" sz="1000" dirty="0">
                <a:solidFill>
                  <a:srgbClr val="FF0000"/>
                </a:solidFill>
              </a:rPr>
              <a:t>) != </a:t>
            </a:r>
            <a:r>
              <a:rPr lang="en-US" altLang="zh-CN" sz="1000" dirty="0" err="1">
                <a:solidFill>
                  <a:srgbClr val="FF0000"/>
                </a:solidFill>
              </a:rPr>
              <a:t>PackageManager.PERMISSION_GRANTED</a:t>
            </a:r>
            <a:r>
              <a:rPr lang="en-US" altLang="zh-CN" sz="1000" dirty="0">
                <a:solidFill>
                  <a:srgbClr val="FF0000"/>
                </a:solidFill>
              </a:rPr>
              <a:t>) {</a:t>
            </a:r>
          </a:p>
          <a:p>
            <a:r>
              <a:rPr lang="en-US" altLang="zh-CN" sz="1000" dirty="0">
                <a:solidFill>
                  <a:srgbClr val="FF0000"/>
                </a:solidFill>
              </a:rPr>
              <a:t>                    </a:t>
            </a:r>
            <a:r>
              <a:rPr lang="en-US" altLang="zh-CN" sz="1000" dirty="0" err="1">
                <a:solidFill>
                  <a:srgbClr val="FF0000"/>
                </a:solidFill>
              </a:rPr>
              <a:t>ActivityCompat.requestPermissions</a:t>
            </a:r>
            <a:r>
              <a:rPr lang="en-US" altLang="zh-CN" sz="1000" dirty="0">
                <a:solidFill>
                  <a:srgbClr val="FF0000"/>
                </a:solidFill>
              </a:rPr>
              <a:t>(</a:t>
            </a:r>
            <a:r>
              <a:rPr lang="en-US" altLang="zh-CN" sz="1000" dirty="0" err="1">
                <a:solidFill>
                  <a:srgbClr val="FF0000"/>
                </a:solidFill>
              </a:rPr>
              <a:t>MainActivity.this</a:t>
            </a:r>
            <a:r>
              <a:rPr lang="en-US" altLang="zh-CN" sz="1000" dirty="0">
                <a:solidFill>
                  <a:srgbClr val="FF0000"/>
                </a:solidFill>
              </a:rPr>
              <a:t>, new String[]{</a:t>
            </a:r>
            <a:r>
              <a:rPr lang="en-US" altLang="zh-CN" sz="1000" dirty="0" err="1">
                <a:solidFill>
                  <a:srgbClr val="FF0000"/>
                </a:solidFill>
              </a:rPr>
              <a:t>Manifest.permission.CALL_PHONE</a:t>
            </a:r>
            <a:r>
              <a:rPr lang="en-US" altLang="zh-CN" sz="1000" dirty="0">
                <a:solidFill>
                  <a:srgbClr val="FF0000"/>
                </a:solidFill>
              </a:rPr>
              <a:t>}, 1);</a:t>
            </a:r>
          </a:p>
          <a:p>
            <a:r>
              <a:rPr lang="en-US" altLang="zh-CN" sz="1000" dirty="0">
                <a:solidFill>
                  <a:srgbClr val="FF0000"/>
                </a:solidFill>
              </a:rPr>
              <a:t>                } else {</a:t>
            </a:r>
          </a:p>
          <a:p>
            <a:r>
              <a:rPr lang="en-US" altLang="zh-CN" sz="1000" dirty="0">
                <a:solidFill>
                  <a:srgbClr val="FF0000"/>
                </a:solidFill>
              </a:rPr>
              <a:t>                    call();</a:t>
            </a:r>
          </a:p>
          <a:p>
            <a:r>
              <a:rPr lang="en-US" altLang="zh-CN" sz="1000" dirty="0">
                <a:solidFill>
                  <a:srgbClr val="FF0000"/>
                </a:solidFill>
              </a:rPr>
              <a:t>                }</a:t>
            </a:r>
          </a:p>
          <a:p>
            <a:r>
              <a:rPr lang="en-US" altLang="zh-CN" sz="1000" dirty="0"/>
              <a:t>            }</a:t>
            </a:r>
          </a:p>
          <a:p>
            <a:r>
              <a:rPr lang="en-US" altLang="zh-CN" sz="1000" dirty="0"/>
              <a:t>        });</a:t>
            </a:r>
          </a:p>
          <a:p>
            <a:r>
              <a:rPr lang="en-US" altLang="zh-CN" sz="1000" dirty="0"/>
              <a:t>    }</a:t>
            </a:r>
          </a:p>
          <a:p>
            <a:endParaRPr lang="en-US" altLang="zh-CN" sz="1000" dirty="0"/>
          </a:p>
          <a:p>
            <a:r>
              <a:rPr lang="en-US" altLang="zh-CN" sz="1000" dirty="0"/>
              <a:t>    private void call() {</a:t>
            </a:r>
          </a:p>
          <a:p>
            <a:r>
              <a:rPr lang="en-US" altLang="zh-CN" sz="1000" dirty="0"/>
              <a:t>        try {</a:t>
            </a:r>
          </a:p>
          <a:p>
            <a:r>
              <a:rPr lang="en-US" altLang="zh-CN" sz="1000" dirty="0"/>
              <a:t>            Intent </a:t>
            </a:r>
            <a:r>
              <a:rPr lang="en-US" altLang="zh-CN" sz="1000" dirty="0" err="1"/>
              <a:t>intent</a:t>
            </a:r>
            <a:r>
              <a:rPr lang="en-US" altLang="zh-CN" sz="1000" dirty="0"/>
              <a:t> = new Intent(</a:t>
            </a:r>
            <a:r>
              <a:rPr lang="en-US" altLang="zh-CN" sz="1000" dirty="0" err="1"/>
              <a:t>Intent.ACTION_CALL</a:t>
            </a:r>
            <a:r>
              <a:rPr lang="en-US" altLang="zh-CN" sz="1000" dirty="0"/>
              <a:t>);</a:t>
            </a:r>
          </a:p>
          <a:p>
            <a:r>
              <a:rPr lang="en-US" altLang="zh-CN" sz="1000" dirty="0"/>
              <a:t>            </a:t>
            </a:r>
            <a:r>
              <a:rPr lang="en-US" altLang="zh-CN" sz="1000" dirty="0" err="1"/>
              <a:t>intent.setData</a:t>
            </a:r>
            <a:r>
              <a:rPr lang="en-US" altLang="zh-CN" sz="1000" dirty="0"/>
              <a:t>(</a:t>
            </a:r>
            <a:r>
              <a:rPr lang="en-US" altLang="zh-CN" sz="1000" dirty="0" err="1"/>
              <a:t>Uri.parse</a:t>
            </a:r>
            <a:r>
              <a:rPr lang="en-US" altLang="zh-CN" sz="1000" dirty="0"/>
              <a:t>("tel:10086"));</a:t>
            </a:r>
          </a:p>
          <a:p>
            <a:r>
              <a:rPr lang="en-US" altLang="zh-CN" sz="1000" dirty="0"/>
              <a:t>            </a:t>
            </a:r>
            <a:r>
              <a:rPr lang="en-US" altLang="zh-CN" sz="1000" dirty="0" err="1"/>
              <a:t>startActivity</a:t>
            </a:r>
            <a:r>
              <a:rPr lang="en-US" altLang="zh-CN" sz="1000" dirty="0"/>
              <a:t>(intent);</a:t>
            </a:r>
          </a:p>
          <a:p>
            <a:r>
              <a:rPr lang="en-US" altLang="zh-CN" sz="1000" dirty="0"/>
              <a:t>        } catch (</a:t>
            </a:r>
            <a:r>
              <a:rPr lang="en-US" altLang="zh-CN" sz="1000" dirty="0" err="1"/>
              <a:t>SecurityException</a:t>
            </a:r>
            <a:r>
              <a:rPr lang="en-US" altLang="zh-CN" sz="1000" dirty="0"/>
              <a:t> e) {</a:t>
            </a:r>
          </a:p>
          <a:p>
            <a:r>
              <a:rPr lang="en-US" altLang="zh-CN" sz="1000" dirty="0"/>
              <a:t>            </a:t>
            </a:r>
            <a:r>
              <a:rPr lang="en-US" altLang="zh-CN" sz="1000" dirty="0" err="1"/>
              <a:t>e.printStackTrace</a:t>
            </a:r>
            <a:r>
              <a:rPr lang="en-US" altLang="zh-CN" sz="1000" dirty="0"/>
              <a:t>();</a:t>
            </a:r>
          </a:p>
          <a:p>
            <a:r>
              <a:rPr lang="en-US" altLang="zh-CN" sz="1000" dirty="0"/>
              <a:t>        }</a:t>
            </a:r>
          </a:p>
          <a:p>
            <a:r>
              <a:rPr lang="en-US" altLang="zh-CN" sz="1000" dirty="0"/>
              <a:t>    }</a:t>
            </a:r>
          </a:p>
          <a:p>
            <a:endParaRPr lang="en-US" altLang="zh-CN" sz="1000" dirty="0"/>
          </a:p>
          <a:p>
            <a:r>
              <a:rPr lang="en-US" altLang="zh-CN" sz="1000" dirty="0"/>
              <a:t>    @Override</a:t>
            </a:r>
          </a:p>
          <a:p>
            <a:r>
              <a:rPr lang="en-US" altLang="zh-CN" sz="1000" dirty="0">
                <a:solidFill>
                  <a:srgbClr val="FF0000"/>
                </a:solidFill>
              </a:rPr>
              <a:t>    public void </a:t>
            </a:r>
            <a:r>
              <a:rPr lang="en-US" altLang="zh-CN" sz="1000" dirty="0" err="1">
                <a:solidFill>
                  <a:srgbClr val="FF0000"/>
                </a:solidFill>
              </a:rPr>
              <a:t>onRequestPermissionsResult</a:t>
            </a:r>
            <a:r>
              <a:rPr lang="en-US" altLang="zh-CN" sz="1000" dirty="0">
                <a:solidFill>
                  <a:srgbClr val="FF0000"/>
                </a:solidFill>
              </a:rPr>
              <a:t>(int </a:t>
            </a:r>
            <a:r>
              <a:rPr lang="en-US" altLang="zh-CN" sz="1000" dirty="0" err="1">
                <a:solidFill>
                  <a:srgbClr val="FF0000"/>
                </a:solidFill>
              </a:rPr>
              <a:t>requestCode</a:t>
            </a:r>
            <a:r>
              <a:rPr lang="en-US" altLang="zh-CN" sz="1000" dirty="0">
                <a:solidFill>
                  <a:srgbClr val="FF0000"/>
                </a:solidFill>
              </a:rPr>
              <a:t>, String[] permissions, int[] </a:t>
            </a:r>
            <a:r>
              <a:rPr lang="en-US" altLang="zh-CN" sz="1000" dirty="0" err="1">
                <a:solidFill>
                  <a:srgbClr val="FF0000"/>
                </a:solidFill>
              </a:rPr>
              <a:t>grantResults</a:t>
            </a:r>
            <a:r>
              <a:rPr lang="en-US" altLang="zh-CN" sz="1000" dirty="0">
                <a:solidFill>
                  <a:srgbClr val="FF0000"/>
                </a:solidFill>
              </a:rPr>
              <a:t>) {</a:t>
            </a:r>
          </a:p>
          <a:p>
            <a:r>
              <a:rPr lang="en-US" altLang="zh-CN" sz="1000" dirty="0">
                <a:solidFill>
                  <a:srgbClr val="FF0000"/>
                </a:solidFill>
              </a:rPr>
              <a:t>        switch (</a:t>
            </a:r>
            <a:r>
              <a:rPr lang="en-US" altLang="zh-CN" sz="1000" dirty="0" err="1">
                <a:solidFill>
                  <a:srgbClr val="FF0000"/>
                </a:solidFill>
              </a:rPr>
              <a:t>requestCode</a:t>
            </a:r>
            <a:r>
              <a:rPr lang="en-US" altLang="zh-CN" sz="1000" dirty="0">
                <a:solidFill>
                  <a:srgbClr val="FF0000"/>
                </a:solidFill>
              </a:rPr>
              <a:t>) {</a:t>
            </a:r>
          </a:p>
          <a:p>
            <a:r>
              <a:rPr lang="en-US" altLang="zh-CN" sz="1000" dirty="0">
                <a:solidFill>
                  <a:srgbClr val="FF0000"/>
                </a:solidFill>
              </a:rPr>
              <a:t>            case 1:</a:t>
            </a:r>
          </a:p>
          <a:p>
            <a:r>
              <a:rPr lang="en-US" altLang="zh-CN" sz="1000" dirty="0">
                <a:solidFill>
                  <a:srgbClr val="FF0000"/>
                </a:solidFill>
              </a:rPr>
              <a:t>                if (</a:t>
            </a:r>
            <a:r>
              <a:rPr lang="en-US" altLang="zh-CN" sz="1000" dirty="0" err="1">
                <a:solidFill>
                  <a:srgbClr val="FF0000"/>
                </a:solidFill>
              </a:rPr>
              <a:t>grantResults.length</a:t>
            </a:r>
            <a:r>
              <a:rPr lang="en-US" altLang="zh-CN" sz="1000" dirty="0">
                <a:solidFill>
                  <a:srgbClr val="FF0000"/>
                </a:solidFill>
              </a:rPr>
              <a:t> &gt; 0 &amp;&amp; </a:t>
            </a:r>
            <a:r>
              <a:rPr lang="en-US" altLang="zh-CN" sz="1000" dirty="0" err="1">
                <a:solidFill>
                  <a:srgbClr val="FF0000"/>
                </a:solidFill>
              </a:rPr>
              <a:t>grantResults</a:t>
            </a:r>
            <a:r>
              <a:rPr lang="en-US" altLang="zh-CN" sz="1000" dirty="0">
                <a:solidFill>
                  <a:srgbClr val="FF0000"/>
                </a:solidFill>
              </a:rPr>
              <a:t>[0] == </a:t>
            </a:r>
            <a:r>
              <a:rPr lang="en-US" altLang="zh-CN" sz="1000" dirty="0" err="1">
                <a:solidFill>
                  <a:srgbClr val="FF0000"/>
                </a:solidFill>
              </a:rPr>
              <a:t>PackageManager.PERMISSION_GRANTED</a:t>
            </a:r>
            <a:r>
              <a:rPr lang="en-US" altLang="zh-CN" sz="1000" dirty="0">
                <a:solidFill>
                  <a:srgbClr val="FF0000"/>
                </a:solidFill>
              </a:rPr>
              <a:t>) {</a:t>
            </a:r>
          </a:p>
          <a:p>
            <a:r>
              <a:rPr lang="en-US" altLang="zh-CN" sz="1000" dirty="0">
                <a:solidFill>
                  <a:srgbClr val="FF0000"/>
                </a:solidFill>
              </a:rPr>
              <a:t>                    call();</a:t>
            </a:r>
          </a:p>
          <a:p>
            <a:r>
              <a:rPr lang="en-US" altLang="zh-CN" sz="1000" dirty="0">
                <a:solidFill>
                  <a:srgbClr val="FF0000"/>
                </a:solidFill>
              </a:rPr>
              <a:t>                } else {</a:t>
            </a:r>
          </a:p>
          <a:p>
            <a:r>
              <a:rPr lang="en-US" altLang="zh-CN" sz="1000" dirty="0">
                <a:solidFill>
                  <a:srgbClr val="FF0000"/>
                </a:solidFill>
              </a:rPr>
              <a:t>                    </a:t>
            </a:r>
            <a:r>
              <a:rPr lang="en-US" altLang="zh-CN" sz="1000" dirty="0" err="1">
                <a:solidFill>
                  <a:srgbClr val="FF0000"/>
                </a:solidFill>
              </a:rPr>
              <a:t>Toast.makeText</a:t>
            </a:r>
            <a:r>
              <a:rPr lang="en-US" altLang="zh-CN" sz="1000" dirty="0">
                <a:solidFill>
                  <a:srgbClr val="FF0000"/>
                </a:solidFill>
              </a:rPr>
              <a:t>(this, "You denied the permission", </a:t>
            </a:r>
            <a:r>
              <a:rPr lang="en-US" altLang="zh-CN" sz="1000" dirty="0" err="1">
                <a:solidFill>
                  <a:srgbClr val="FF0000"/>
                </a:solidFill>
              </a:rPr>
              <a:t>Toast.LENGTH_SHORT</a:t>
            </a:r>
            <a:r>
              <a:rPr lang="en-US" altLang="zh-CN" sz="1000" dirty="0">
                <a:solidFill>
                  <a:srgbClr val="FF0000"/>
                </a:solidFill>
              </a:rPr>
              <a:t>).show();</a:t>
            </a:r>
          </a:p>
          <a:p>
            <a:r>
              <a:rPr lang="en-US" altLang="zh-CN" sz="1000" dirty="0">
                <a:solidFill>
                  <a:srgbClr val="FF0000"/>
                </a:solidFill>
              </a:rPr>
              <a:t>                }</a:t>
            </a:r>
          </a:p>
          <a:p>
            <a:r>
              <a:rPr lang="en-US" altLang="zh-CN" sz="1000" dirty="0">
                <a:solidFill>
                  <a:srgbClr val="FF0000"/>
                </a:solidFill>
              </a:rPr>
              <a:t>                break;</a:t>
            </a:r>
          </a:p>
          <a:p>
            <a:r>
              <a:rPr lang="en-US" altLang="zh-CN" sz="1000" dirty="0">
                <a:solidFill>
                  <a:srgbClr val="FF0000"/>
                </a:solidFill>
              </a:rPr>
              <a:t>            default:</a:t>
            </a:r>
          </a:p>
          <a:p>
            <a:r>
              <a:rPr lang="en-US" altLang="zh-CN" sz="1000" dirty="0">
                <a:solidFill>
                  <a:srgbClr val="FF0000"/>
                </a:solidFill>
              </a:rPr>
              <a:t>        }</a:t>
            </a:r>
          </a:p>
          <a:p>
            <a:r>
              <a:rPr lang="en-US" altLang="zh-CN" sz="1000" dirty="0">
                <a:solidFill>
                  <a:srgbClr val="FF0000"/>
                </a:solidFill>
              </a:rPr>
              <a:t>    }</a:t>
            </a:r>
          </a:p>
          <a:p>
            <a:r>
              <a:rPr lang="en-US" altLang="zh-CN" sz="1000" dirty="0"/>
              <a:t>}</a:t>
            </a:r>
            <a:endParaRPr lang="zh-CN" altLang="en-US" sz="1000" dirty="0"/>
          </a:p>
        </p:txBody>
      </p:sp>
      <p:pic>
        <p:nvPicPr>
          <p:cNvPr id="11" name="图片 10">
            <a:extLst>
              <a:ext uri="{FF2B5EF4-FFF2-40B4-BE49-F238E27FC236}">
                <a16:creationId xmlns:a16="http://schemas.microsoft.com/office/drawing/2014/main" id="{AE893549-9404-43E7-BD96-9E8143D1284D}"/>
              </a:ext>
            </a:extLst>
          </p:cNvPr>
          <p:cNvPicPr>
            <a:picLocks noChangeAspect="1"/>
          </p:cNvPicPr>
          <p:nvPr/>
        </p:nvPicPr>
        <p:blipFill>
          <a:blip r:embed="rId2"/>
          <a:stretch>
            <a:fillRect/>
          </a:stretch>
        </p:blipFill>
        <p:spPr>
          <a:xfrm>
            <a:off x="372466" y="1021585"/>
            <a:ext cx="2685844" cy="5836415"/>
          </a:xfrm>
          <a:prstGeom prst="rect">
            <a:avLst/>
          </a:prstGeom>
        </p:spPr>
      </p:pic>
    </p:spTree>
    <p:extLst>
      <p:ext uri="{BB962C8B-B14F-4D97-AF65-F5344CB8AC3E}">
        <p14:creationId xmlns:p14="http://schemas.microsoft.com/office/powerpoint/2010/main" val="806940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en-US" altLang="zh-CN" sz="3200" dirty="0"/>
              <a:t>Thanks</a:t>
            </a:r>
            <a:endParaRPr lang="zh-CN" altLang="en-US" sz="3200" dirty="0"/>
          </a:p>
        </p:txBody>
      </p:sp>
    </p:spTree>
    <p:extLst>
      <p:ext uri="{BB962C8B-B14F-4D97-AF65-F5344CB8AC3E}">
        <p14:creationId xmlns:p14="http://schemas.microsoft.com/office/powerpoint/2010/main" val="42141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文件存储</a:t>
            </a:r>
            <a:r>
              <a:rPr lang="en-US" altLang="zh-CN" sz="2800" b="1" dirty="0"/>
              <a:t>-</a:t>
            </a:r>
            <a:r>
              <a:rPr lang="zh-CN" altLang="en-US" sz="2800" b="1" dirty="0"/>
              <a:t>简介</a:t>
            </a:r>
          </a:p>
        </p:txBody>
      </p:sp>
      <p:sp>
        <p:nvSpPr>
          <p:cNvPr id="8" name="矩形 7">
            <a:extLst>
              <a:ext uri="{FF2B5EF4-FFF2-40B4-BE49-F238E27FC236}">
                <a16:creationId xmlns:a16="http://schemas.microsoft.com/office/drawing/2014/main" id="{DC09C1D0-9291-4759-A115-CC21729B1056}"/>
              </a:ext>
            </a:extLst>
          </p:cNvPr>
          <p:cNvSpPr/>
          <p:nvPr/>
        </p:nvSpPr>
        <p:spPr>
          <a:xfrm>
            <a:off x="838200" y="2479568"/>
            <a:ext cx="10322607" cy="1477328"/>
          </a:xfrm>
          <a:prstGeom prst="rect">
            <a:avLst/>
          </a:prstGeom>
        </p:spPr>
        <p:txBody>
          <a:bodyPr wrap="square">
            <a:spAutoFit/>
          </a:bodyPr>
          <a:lstStyle/>
          <a:p>
            <a:r>
              <a:rPr lang="zh-CN" altLang="en-US" dirty="0"/>
              <a:t>文件存储是</a:t>
            </a:r>
            <a:r>
              <a:rPr lang="en-US" altLang="zh-CN" dirty="0"/>
              <a:t>Android</a:t>
            </a:r>
            <a:r>
              <a:rPr lang="zh-CN" altLang="en-US" dirty="0"/>
              <a:t>中最基本的数据存储方式，它不对存储的内容进行任何格式化处理，所有数据都是原封不动地保存到文件当中的，因而它比较适合存储一些简单的文本数据或二进制数据。</a:t>
            </a:r>
            <a:endParaRPr lang="en-US" altLang="zh-CN" dirty="0"/>
          </a:p>
          <a:p>
            <a:endParaRPr lang="en-US" altLang="zh-CN" dirty="0"/>
          </a:p>
          <a:p>
            <a:r>
              <a:rPr lang="zh-CN" altLang="en-US" dirty="0"/>
              <a:t>如果你想使用文件存储的方式来保存一些较为复杂的结构化数据，就需要定义一套自己的格式规范，方便之后将数据从文件中重新解析出来。</a:t>
            </a:r>
          </a:p>
        </p:txBody>
      </p:sp>
    </p:spTree>
    <p:extLst>
      <p:ext uri="{BB962C8B-B14F-4D97-AF65-F5344CB8AC3E}">
        <p14:creationId xmlns:p14="http://schemas.microsoft.com/office/powerpoint/2010/main" val="47142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文件存储</a:t>
            </a:r>
            <a:r>
              <a:rPr lang="en-US" altLang="zh-CN" sz="2800" b="1" dirty="0"/>
              <a:t>-</a:t>
            </a:r>
            <a:r>
              <a:rPr lang="zh-CN" altLang="en-US" sz="2800" b="1" dirty="0"/>
              <a:t>将数据存储到文件中</a:t>
            </a:r>
          </a:p>
        </p:txBody>
      </p:sp>
      <p:sp>
        <p:nvSpPr>
          <p:cNvPr id="8" name="矩形 7">
            <a:extLst>
              <a:ext uri="{FF2B5EF4-FFF2-40B4-BE49-F238E27FC236}">
                <a16:creationId xmlns:a16="http://schemas.microsoft.com/office/drawing/2014/main" id="{DC09C1D0-9291-4759-A115-CC21729B1056}"/>
              </a:ext>
            </a:extLst>
          </p:cNvPr>
          <p:cNvSpPr/>
          <p:nvPr/>
        </p:nvSpPr>
        <p:spPr>
          <a:xfrm>
            <a:off x="926977" y="1153187"/>
            <a:ext cx="4393706" cy="1754326"/>
          </a:xfrm>
          <a:prstGeom prst="rect">
            <a:avLst/>
          </a:prstGeom>
        </p:spPr>
        <p:txBody>
          <a:bodyPr wrap="square">
            <a:spAutoFit/>
          </a:bodyPr>
          <a:lstStyle/>
          <a:p>
            <a:r>
              <a:rPr lang="en-US" altLang="zh-CN" dirty="0"/>
              <a:t>Context</a:t>
            </a:r>
            <a:r>
              <a:rPr lang="zh-CN" altLang="en-US" dirty="0"/>
              <a:t>类中提供了一个</a:t>
            </a:r>
            <a:r>
              <a:rPr lang="en-US" altLang="zh-CN" dirty="0" err="1"/>
              <a:t>openFileOutput</a:t>
            </a:r>
            <a:r>
              <a:rPr lang="en-US" altLang="zh-CN" dirty="0"/>
              <a:t>()</a:t>
            </a:r>
            <a:r>
              <a:rPr lang="zh-CN" altLang="en-US" dirty="0"/>
              <a:t>方法，可以用于将数据存储到指定的文件中。</a:t>
            </a:r>
            <a:endParaRPr lang="en-US" altLang="zh-CN" dirty="0"/>
          </a:p>
          <a:p>
            <a:endParaRPr lang="en-US" altLang="zh-CN" dirty="0"/>
          </a:p>
          <a:p>
            <a:r>
              <a:rPr lang="zh-CN" altLang="en-US" dirty="0"/>
              <a:t>所有的文件会默认存储到</a:t>
            </a:r>
            <a:r>
              <a:rPr lang="en-US" altLang="zh-CN" dirty="0"/>
              <a:t>/data/data/&lt;package name&gt;/files/</a:t>
            </a:r>
            <a:r>
              <a:rPr lang="zh-CN" altLang="en-US" dirty="0"/>
              <a:t>目录下。</a:t>
            </a:r>
          </a:p>
        </p:txBody>
      </p:sp>
      <p:sp>
        <p:nvSpPr>
          <p:cNvPr id="3" name="矩形 2">
            <a:extLst>
              <a:ext uri="{FF2B5EF4-FFF2-40B4-BE49-F238E27FC236}">
                <a16:creationId xmlns:a16="http://schemas.microsoft.com/office/drawing/2014/main" id="{B721E0AA-A680-4AD6-8751-893C2FAA1F2C}"/>
              </a:ext>
            </a:extLst>
          </p:cNvPr>
          <p:cNvSpPr/>
          <p:nvPr/>
        </p:nvSpPr>
        <p:spPr>
          <a:xfrm>
            <a:off x="5236601" y="751344"/>
            <a:ext cx="6829275" cy="5355312"/>
          </a:xfrm>
          <a:prstGeom prst="rect">
            <a:avLst/>
          </a:prstGeom>
        </p:spPr>
        <p:txBody>
          <a:bodyPr wrap="square">
            <a:spAutoFit/>
          </a:bodyPr>
          <a:lstStyle/>
          <a:p>
            <a:r>
              <a:rPr lang="en-US" altLang="zh-CN" dirty="0">
                <a:solidFill>
                  <a:srgbClr val="0070C0"/>
                </a:solidFill>
              </a:rPr>
              <a:t> public void save(String </a:t>
            </a:r>
            <a:r>
              <a:rPr lang="en-US" altLang="zh-CN" dirty="0" err="1">
                <a:solidFill>
                  <a:srgbClr val="0070C0"/>
                </a:solidFill>
              </a:rPr>
              <a:t>inputText</a:t>
            </a:r>
            <a:r>
              <a:rPr lang="en-US" altLang="zh-CN" dirty="0">
                <a:solidFill>
                  <a:srgbClr val="0070C0"/>
                </a:solidFill>
              </a:rPr>
              <a:t>) {</a:t>
            </a:r>
          </a:p>
          <a:p>
            <a:r>
              <a:rPr lang="en-US" altLang="zh-CN" dirty="0">
                <a:solidFill>
                  <a:srgbClr val="0070C0"/>
                </a:solidFill>
              </a:rPr>
              <a:t>        </a:t>
            </a:r>
            <a:r>
              <a:rPr lang="en-US" altLang="zh-CN" dirty="0" err="1">
                <a:solidFill>
                  <a:srgbClr val="0070C0"/>
                </a:solidFill>
              </a:rPr>
              <a:t>FileOutputStream</a:t>
            </a:r>
            <a:r>
              <a:rPr lang="en-US" altLang="zh-CN" dirty="0">
                <a:solidFill>
                  <a:srgbClr val="0070C0"/>
                </a:solidFill>
              </a:rPr>
              <a:t> out = null;</a:t>
            </a:r>
          </a:p>
          <a:p>
            <a:r>
              <a:rPr lang="en-US" altLang="zh-CN" dirty="0">
                <a:solidFill>
                  <a:srgbClr val="0070C0"/>
                </a:solidFill>
              </a:rPr>
              <a:t>        </a:t>
            </a:r>
            <a:r>
              <a:rPr lang="en-US" altLang="zh-CN" dirty="0" err="1">
                <a:solidFill>
                  <a:srgbClr val="0070C0"/>
                </a:solidFill>
              </a:rPr>
              <a:t>BufferedWriter</a:t>
            </a:r>
            <a:r>
              <a:rPr lang="en-US" altLang="zh-CN" dirty="0">
                <a:solidFill>
                  <a:srgbClr val="0070C0"/>
                </a:solidFill>
              </a:rPr>
              <a:t> writer = null;</a:t>
            </a:r>
          </a:p>
          <a:p>
            <a:r>
              <a:rPr lang="en-US" altLang="zh-CN" dirty="0">
                <a:solidFill>
                  <a:srgbClr val="0070C0"/>
                </a:solidFill>
              </a:rPr>
              <a:t>        try {</a:t>
            </a:r>
          </a:p>
          <a:p>
            <a:r>
              <a:rPr lang="en-US" altLang="zh-CN" dirty="0">
                <a:solidFill>
                  <a:srgbClr val="FF0000"/>
                </a:solidFill>
              </a:rPr>
              <a:t>            out = </a:t>
            </a:r>
            <a:r>
              <a:rPr lang="en-US" altLang="zh-CN" dirty="0" err="1">
                <a:solidFill>
                  <a:srgbClr val="FF0000"/>
                </a:solidFill>
              </a:rPr>
              <a:t>openFileOutput</a:t>
            </a:r>
            <a:r>
              <a:rPr lang="en-US" altLang="zh-CN" dirty="0">
                <a:solidFill>
                  <a:srgbClr val="FF0000"/>
                </a:solidFill>
              </a:rPr>
              <a:t>("data", </a:t>
            </a:r>
            <a:r>
              <a:rPr lang="en-US" altLang="zh-CN" dirty="0" err="1">
                <a:solidFill>
                  <a:srgbClr val="FF0000"/>
                </a:solidFill>
              </a:rPr>
              <a:t>Context.MODE_PRIVATE</a:t>
            </a:r>
            <a:r>
              <a:rPr lang="en-US" altLang="zh-CN" dirty="0">
                <a:solidFill>
                  <a:srgbClr val="FF0000"/>
                </a:solidFill>
              </a:rPr>
              <a:t>);</a:t>
            </a:r>
          </a:p>
          <a:p>
            <a:r>
              <a:rPr lang="en-US" altLang="zh-CN" dirty="0">
                <a:solidFill>
                  <a:srgbClr val="0070C0"/>
                </a:solidFill>
              </a:rPr>
              <a:t>            writer = new </a:t>
            </a:r>
            <a:r>
              <a:rPr lang="en-US" altLang="zh-CN" dirty="0" err="1">
                <a:solidFill>
                  <a:srgbClr val="0070C0"/>
                </a:solidFill>
              </a:rPr>
              <a:t>BufferedWriter</a:t>
            </a:r>
            <a:r>
              <a:rPr lang="en-US" altLang="zh-CN" dirty="0">
                <a:solidFill>
                  <a:srgbClr val="0070C0"/>
                </a:solidFill>
              </a:rPr>
              <a:t>(new </a:t>
            </a:r>
            <a:r>
              <a:rPr lang="en-US" altLang="zh-CN" dirty="0" err="1">
                <a:solidFill>
                  <a:srgbClr val="0070C0"/>
                </a:solidFill>
              </a:rPr>
              <a:t>OutputStreamWriter</a:t>
            </a:r>
            <a:r>
              <a:rPr lang="en-US" altLang="zh-CN" dirty="0">
                <a:solidFill>
                  <a:srgbClr val="0070C0"/>
                </a:solidFill>
              </a:rPr>
              <a:t>(out));</a:t>
            </a:r>
          </a:p>
          <a:p>
            <a:r>
              <a:rPr lang="en-US" altLang="zh-CN" dirty="0">
                <a:solidFill>
                  <a:srgbClr val="0070C0"/>
                </a:solidFill>
              </a:rPr>
              <a:t>            </a:t>
            </a:r>
            <a:r>
              <a:rPr lang="en-US" altLang="zh-CN" dirty="0" err="1">
                <a:solidFill>
                  <a:srgbClr val="0070C0"/>
                </a:solidFill>
              </a:rPr>
              <a:t>writer.write</a:t>
            </a:r>
            <a:r>
              <a:rPr lang="en-US" altLang="zh-CN" dirty="0">
                <a:solidFill>
                  <a:srgbClr val="0070C0"/>
                </a:solidFill>
              </a:rPr>
              <a:t>(</a:t>
            </a:r>
            <a:r>
              <a:rPr lang="en-US" altLang="zh-CN" dirty="0" err="1">
                <a:solidFill>
                  <a:srgbClr val="0070C0"/>
                </a:solidFill>
              </a:rPr>
              <a:t>inputText</a:t>
            </a:r>
            <a:r>
              <a:rPr lang="en-US" altLang="zh-CN" dirty="0">
                <a:solidFill>
                  <a:srgbClr val="0070C0"/>
                </a:solidFill>
              </a:rPr>
              <a:t>);</a:t>
            </a:r>
          </a:p>
          <a:p>
            <a:r>
              <a:rPr lang="en-US" altLang="zh-CN" dirty="0">
                <a:solidFill>
                  <a:srgbClr val="0070C0"/>
                </a:solidFill>
              </a:rPr>
              <a:t>        } catch (</a:t>
            </a:r>
            <a:r>
              <a:rPr lang="en-US" altLang="zh-CN" dirty="0" err="1">
                <a:solidFill>
                  <a:srgbClr val="0070C0"/>
                </a:solidFill>
              </a:rPr>
              <a:t>IOException</a:t>
            </a:r>
            <a:r>
              <a:rPr lang="en-US" altLang="zh-CN" dirty="0">
                <a:solidFill>
                  <a:srgbClr val="0070C0"/>
                </a:solidFill>
              </a:rPr>
              <a:t> e) {</a:t>
            </a:r>
          </a:p>
          <a:p>
            <a:r>
              <a:rPr lang="en-US" altLang="zh-CN" dirty="0">
                <a:solidFill>
                  <a:srgbClr val="0070C0"/>
                </a:solidFill>
              </a:rPr>
              <a:t>            </a:t>
            </a:r>
            <a:r>
              <a:rPr lang="en-US" altLang="zh-CN" dirty="0" err="1">
                <a:solidFill>
                  <a:srgbClr val="0070C0"/>
                </a:solidFill>
              </a:rPr>
              <a:t>e.printStackTrace</a:t>
            </a:r>
            <a:r>
              <a:rPr lang="en-US" altLang="zh-CN" dirty="0">
                <a:solidFill>
                  <a:srgbClr val="0070C0"/>
                </a:solidFill>
              </a:rPr>
              <a:t>();</a:t>
            </a:r>
          </a:p>
          <a:p>
            <a:r>
              <a:rPr lang="en-US" altLang="zh-CN" dirty="0">
                <a:solidFill>
                  <a:srgbClr val="0070C0"/>
                </a:solidFill>
              </a:rPr>
              <a:t>        } finally {</a:t>
            </a:r>
          </a:p>
          <a:p>
            <a:r>
              <a:rPr lang="en-US" altLang="zh-CN" dirty="0">
                <a:solidFill>
                  <a:srgbClr val="0070C0"/>
                </a:solidFill>
              </a:rPr>
              <a:t>            try {</a:t>
            </a:r>
          </a:p>
          <a:p>
            <a:r>
              <a:rPr lang="en-US" altLang="zh-CN" dirty="0">
                <a:solidFill>
                  <a:srgbClr val="0070C0"/>
                </a:solidFill>
              </a:rPr>
              <a:t>                if (writer != null) {</a:t>
            </a:r>
          </a:p>
          <a:p>
            <a:r>
              <a:rPr lang="en-US" altLang="zh-CN" dirty="0">
                <a:solidFill>
                  <a:srgbClr val="FF0000"/>
                </a:solidFill>
              </a:rPr>
              <a:t>                    </a:t>
            </a:r>
            <a:r>
              <a:rPr lang="en-US" altLang="zh-CN" dirty="0" err="1">
                <a:solidFill>
                  <a:srgbClr val="FF0000"/>
                </a:solidFill>
              </a:rPr>
              <a:t>writer.close</a:t>
            </a:r>
            <a:r>
              <a:rPr lang="en-US" altLang="zh-CN" dirty="0">
                <a:solidFill>
                  <a:srgbClr val="FF0000"/>
                </a:solidFill>
              </a:rPr>
              <a:t>();</a:t>
            </a:r>
          </a:p>
          <a:p>
            <a:r>
              <a:rPr lang="en-US" altLang="zh-CN" dirty="0">
                <a:solidFill>
                  <a:srgbClr val="0070C0"/>
                </a:solidFill>
              </a:rPr>
              <a:t>                }</a:t>
            </a:r>
          </a:p>
          <a:p>
            <a:r>
              <a:rPr lang="en-US" altLang="zh-CN" dirty="0">
                <a:solidFill>
                  <a:srgbClr val="0070C0"/>
                </a:solidFill>
              </a:rPr>
              <a:t>            } catch (</a:t>
            </a:r>
            <a:r>
              <a:rPr lang="en-US" altLang="zh-CN" dirty="0" err="1">
                <a:solidFill>
                  <a:srgbClr val="0070C0"/>
                </a:solidFill>
              </a:rPr>
              <a:t>IOException</a:t>
            </a:r>
            <a:r>
              <a:rPr lang="en-US" altLang="zh-CN" dirty="0">
                <a:solidFill>
                  <a:srgbClr val="0070C0"/>
                </a:solidFill>
              </a:rPr>
              <a:t> e) {</a:t>
            </a:r>
          </a:p>
          <a:p>
            <a:r>
              <a:rPr lang="en-US" altLang="zh-CN" dirty="0">
                <a:solidFill>
                  <a:srgbClr val="0070C0"/>
                </a:solidFill>
              </a:rPr>
              <a:t>                </a:t>
            </a:r>
            <a:r>
              <a:rPr lang="en-US" altLang="zh-CN" dirty="0" err="1">
                <a:solidFill>
                  <a:srgbClr val="0070C0"/>
                </a:solidFill>
              </a:rPr>
              <a:t>e.printStackTrace</a:t>
            </a:r>
            <a:r>
              <a:rPr lang="en-US" altLang="zh-CN" dirty="0">
                <a:solidFill>
                  <a:srgbClr val="0070C0"/>
                </a:solidFill>
              </a:rPr>
              <a:t>();</a:t>
            </a:r>
          </a:p>
          <a:p>
            <a:r>
              <a:rPr lang="en-US" altLang="zh-CN" dirty="0">
                <a:solidFill>
                  <a:srgbClr val="0070C0"/>
                </a:solidFill>
              </a:rPr>
              <a:t>            }</a:t>
            </a:r>
          </a:p>
          <a:p>
            <a:r>
              <a:rPr lang="en-US" altLang="zh-CN" dirty="0">
                <a:solidFill>
                  <a:srgbClr val="0070C0"/>
                </a:solidFill>
              </a:rPr>
              <a:t>        }</a:t>
            </a:r>
          </a:p>
          <a:p>
            <a:r>
              <a:rPr lang="en-US" altLang="zh-CN" dirty="0">
                <a:solidFill>
                  <a:srgbClr val="0070C0"/>
                </a:solidFill>
              </a:rPr>
              <a:t>    }</a:t>
            </a:r>
            <a:endParaRPr lang="zh-CN" altLang="en-US" dirty="0">
              <a:solidFill>
                <a:srgbClr val="0070C0"/>
              </a:solidFill>
            </a:endParaRPr>
          </a:p>
        </p:txBody>
      </p:sp>
    </p:spTree>
    <p:extLst>
      <p:ext uri="{BB962C8B-B14F-4D97-AF65-F5344CB8AC3E}">
        <p14:creationId xmlns:p14="http://schemas.microsoft.com/office/powerpoint/2010/main" val="190466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631363" y="365125"/>
            <a:ext cx="10515600" cy="513061"/>
          </a:xfrm>
        </p:spPr>
        <p:txBody>
          <a:bodyPr vert="horz" lIns="91440" tIns="45720" rIns="91440" bIns="45720" rtlCol="0" anchor="ctr">
            <a:normAutofit/>
          </a:bodyPr>
          <a:lstStyle/>
          <a:p>
            <a:r>
              <a:rPr lang="zh-CN" altLang="en-US" sz="2800" b="1" dirty="0"/>
              <a:t>文件存储</a:t>
            </a:r>
            <a:r>
              <a:rPr lang="en-US" altLang="zh-CN" sz="2800" b="1" dirty="0"/>
              <a:t>-</a:t>
            </a:r>
            <a:r>
              <a:rPr lang="zh-CN" altLang="en-US" sz="2800" b="1" dirty="0"/>
              <a:t>从文件中读取数据</a:t>
            </a:r>
          </a:p>
        </p:txBody>
      </p:sp>
      <p:sp>
        <p:nvSpPr>
          <p:cNvPr id="8" name="矩形 7">
            <a:extLst>
              <a:ext uri="{FF2B5EF4-FFF2-40B4-BE49-F238E27FC236}">
                <a16:creationId xmlns:a16="http://schemas.microsoft.com/office/drawing/2014/main" id="{DC09C1D0-9291-4759-A115-CC21729B1056}"/>
              </a:ext>
            </a:extLst>
          </p:cNvPr>
          <p:cNvSpPr/>
          <p:nvPr/>
        </p:nvSpPr>
        <p:spPr>
          <a:xfrm>
            <a:off x="631363" y="1497063"/>
            <a:ext cx="4382071" cy="2308324"/>
          </a:xfrm>
          <a:prstGeom prst="rect">
            <a:avLst/>
          </a:prstGeom>
        </p:spPr>
        <p:txBody>
          <a:bodyPr wrap="square">
            <a:spAutoFit/>
          </a:bodyPr>
          <a:lstStyle/>
          <a:p>
            <a:r>
              <a:rPr lang="en-US" altLang="zh-CN" dirty="0"/>
              <a:t>Context</a:t>
            </a:r>
            <a:r>
              <a:rPr lang="zh-CN" altLang="en-US" dirty="0"/>
              <a:t>类中还提供了一个</a:t>
            </a:r>
            <a:r>
              <a:rPr lang="en-US" altLang="zh-CN" dirty="0" err="1"/>
              <a:t>openFileInput</a:t>
            </a:r>
            <a:r>
              <a:rPr lang="en-US" altLang="zh-CN" dirty="0"/>
              <a:t>()</a:t>
            </a:r>
            <a:r>
              <a:rPr lang="zh-CN" altLang="en-US" dirty="0"/>
              <a:t>方法，用于从文件中读取数据。</a:t>
            </a:r>
          </a:p>
          <a:p>
            <a:endParaRPr lang="zh-CN" altLang="en-US" dirty="0"/>
          </a:p>
          <a:p>
            <a:r>
              <a:rPr lang="zh-CN" altLang="en-US" dirty="0"/>
              <a:t>它会自动到</a:t>
            </a:r>
            <a:r>
              <a:rPr lang="en-US" altLang="zh-CN" dirty="0"/>
              <a:t>/data/data/&lt;package name&gt;/files/</a:t>
            </a:r>
            <a:r>
              <a:rPr lang="zh-CN" altLang="en-US" dirty="0"/>
              <a:t>目录下加载文件，并返回一个</a:t>
            </a:r>
            <a:r>
              <a:rPr lang="en-US" altLang="zh-CN" dirty="0" err="1"/>
              <a:t>FileInputStream</a:t>
            </a:r>
            <a:r>
              <a:rPr lang="zh-CN" altLang="en-US" dirty="0"/>
              <a:t>对象，得到这个对象之后，再通过流的方式就可以将数据读取出来了。</a:t>
            </a:r>
          </a:p>
        </p:txBody>
      </p:sp>
      <p:sp>
        <p:nvSpPr>
          <p:cNvPr id="4" name="矩形 3">
            <a:extLst>
              <a:ext uri="{FF2B5EF4-FFF2-40B4-BE49-F238E27FC236}">
                <a16:creationId xmlns:a16="http://schemas.microsoft.com/office/drawing/2014/main" id="{BA2C9430-B858-40C4-BCD1-D6CABC0B02D3}"/>
              </a:ext>
            </a:extLst>
          </p:cNvPr>
          <p:cNvSpPr/>
          <p:nvPr/>
        </p:nvSpPr>
        <p:spPr>
          <a:xfrm>
            <a:off x="5277034" y="429677"/>
            <a:ext cx="6283603" cy="6063198"/>
          </a:xfrm>
          <a:prstGeom prst="rect">
            <a:avLst/>
          </a:prstGeom>
        </p:spPr>
        <p:txBody>
          <a:bodyPr wrap="square">
            <a:spAutoFit/>
          </a:bodyPr>
          <a:lstStyle/>
          <a:p>
            <a:r>
              <a:rPr lang="en-US" altLang="zh-CN" sz="1600" dirty="0">
                <a:solidFill>
                  <a:srgbClr val="0070C0"/>
                </a:solidFill>
              </a:rPr>
              <a:t> public String load() {</a:t>
            </a:r>
          </a:p>
          <a:p>
            <a:r>
              <a:rPr lang="en-US" altLang="zh-CN" sz="1600" dirty="0">
                <a:solidFill>
                  <a:srgbClr val="0070C0"/>
                </a:solidFill>
              </a:rPr>
              <a:t>        </a:t>
            </a:r>
            <a:r>
              <a:rPr lang="en-US" altLang="zh-CN" sz="1600" dirty="0" err="1">
                <a:solidFill>
                  <a:srgbClr val="0070C0"/>
                </a:solidFill>
              </a:rPr>
              <a:t>FileInputStream</a:t>
            </a:r>
            <a:r>
              <a:rPr lang="en-US" altLang="zh-CN" sz="1600" dirty="0">
                <a:solidFill>
                  <a:srgbClr val="0070C0"/>
                </a:solidFill>
              </a:rPr>
              <a:t> in = null;</a:t>
            </a:r>
          </a:p>
          <a:p>
            <a:r>
              <a:rPr lang="en-US" altLang="zh-CN" sz="1600" dirty="0">
                <a:solidFill>
                  <a:srgbClr val="0070C0"/>
                </a:solidFill>
              </a:rPr>
              <a:t>        </a:t>
            </a:r>
            <a:r>
              <a:rPr lang="en-US" altLang="zh-CN" sz="1600" dirty="0" err="1">
                <a:solidFill>
                  <a:srgbClr val="0070C0"/>
                </a:solidFill>
              </a:rPr>
              <a:t>BufferedReader</a:t>
            </a:r>
            <a:r>
              <a:rPr lang="en-US" altLang="zh-CN" sz="1600" dirty="0">
                <a:solidFill>
                  <a:srgbClr val="0070C0"/>
                </a:solidFill>
              </a:rPr>
              <a:t> reader = null;</a:t>
            </a:r>
          </a:p>
          <a:p>
            <a:r>
              <a:rPr lang="en-US" altLang="zh-CN" sz="1600" dirty="0">
                <a:solidFill>
                  <a:srgbClr val="0070C0"/>
                </a:solidFill>
              </a:rPr>
              <a:t>        StringBuilder content = new StringBuilder();</a:t>
            </a:r>
          </a:p>
          <a:p>
            <a:r>
              <a:rPr lang="en-US" altLang="zh-CN" sz="1600" dirty="0">
                <a:solidFill>
                  <a:srgbClr val="0070C0"/>
                </a:solidFill>
              </a:rPr>
              <a:t>        try {</a:t>
            </a:r>
          </a:p>
          <a:p>
            <a:r>
              <a:rPr lang="en-US" altLang="zh-CN" sz="1600" dirty="0">
                <a:solidFill>
                  <a:srgbClr val="FF0000"/>
                </a:solidFill>
              </a:rPr>
              <a:t>            </a:t>
            </a:r>
            <a:r>
              <a:rPr lang="en-US" altLang="zh-CN" dirty="0">
                <a:solidFill>
                  <a:srgbClr val="FF0000"/>
                </a:solidFill>
              </a:rPr>
              <a:t>in = </a:t>
            </a:r>
            <a:r>
              <a:rPr lang="en-US" altLang="zh-CN" dirty="0" err="1">
                <a:solidFill>
                  <a:srgbClr val="FF0000"/>
                </a:solidFill>
              </a:rPr>
              <a:t>openFileInput</a:t>
            </a:r>
            <a:r>
              <a:rPr lang="en-US" altLang="zh-CN" dirty="0">
                <a:solidFill>
                  <a:srgbClr val="FF0000"/>
                </a:solidFill>
              </a:rPr>
              <a:t>("data");</a:t>
            </a:r>
          </a:p>
          <a:p>
            <a:r>
              <a:rPr lang="en-US" altLang="zh-CN" sz="1600" dirty="0">
                <a:solidFill>
                  <a:srgbClr val="0070C0"/>
                </a:solidFill>
              </a:rPr>
              <a:t>            reader = new </a:t>
            </a:r>
            <a:r>
              <a:rPr lang="en-US" altLang="zh-CN" sz="1600" dirty="0" err="1">
                <a:solidFill>
                  <a:srgbClr val="0070C0"/>
                </a:solidFill>
              </a:rPr>
              <a:t>BufferedReader</a:t>
            </a:r>
            <a:r>
              <a:rPr lang="en-US" altLang="zh-CN" sz="1600" dirty="0">
                <a:solidFill>
                  <a:srgbClr val="0070C0"/>
                </a:solidFill>
              </a:rPr>
              <a:t>(new </a:t>
            </a:r>
            <a:r>
              <a:rPr lang="en-US" altLang="zh-CN" sz="1600" dirty="0" err="1">
                <a:solidFill>
                  <a:srgbClr val="0070C0"/>
                </a:solidFill>
              </a:rPr>
              <a:t>InputStreamReader</a:t>
            </a:r>
            <a:r>
              <a:rPr lang="en-US" altLang="zh-CN" sz="1600" dirty="0">
                <a:solidFill>
                  <a:srgbClr val="0070C0"/>
                </a:solidFill>
              </a:rPr>
              <a:t>(in));</a:t>
            </a:r>
          </a:p>
          <a:p>
            <a:r>
              <a:rPr lang="en-US" altLang="zh-CN" sz="1600" dirty="0">
                <a:solidFill>
                  <a:srgbClr val="0070C0"/>
                </a:solidFill>
              </a:rPr>
              <a:t>            String line = "";</a:t>
            </a:r>
          </a:p>
          <a:p>
            <a:r>
              <a:rPr lang="en-US" altLang="zh-CN" sz="1600" dirty="0">
                <a:solidFill>
                  <a:srgbClr val="0070C0"/>
                </a:solidFill>
              </a:rPr>
              <a:t>            while ((line = </a:t>
            </a:r>
            <a:r>
              <a:rPr lang="en-US" altLang="zh-CN" sz="1600" dirty="0" err="1">
                <a:solidFill>
                  <a:srgbClr val="0070C0"/>
                </a:solidFill>
              </a:rPr>
              <a:t>reader.readLine</a:t>
            </a:r>
            <a:r>
              <a:rPr lang="en-US" altLang="zh-CN" sz="1600" dirty="0">
                <a:solidFill>
                  <a:srgbClr val="0070C0"/>
                </a:solidFill>
              </a:rPr>
              <a:t>()) != null) {</a:t>
            </a:r>
          </a:p>
          <a:p>
            <a:r>
              <a:rPr lang="en-US" altLang="zh-CN" sz="1600" dirty="0">
                <a:solidFill>
                  <a:srgbClr val="0070C0"/>
                </a:solidFill>
              </a:rPr>
              <a:t>                </a:t>
            </a:r>
            <a:r>
              <a:rPr lang="en-US" altLang="zh-CN" sz="1600" dirty="0" err="1">
                <a:solidFill>
                  <a:srgbClr val="0070C0"/>
                </a:solidFill>
              </a:rPr>
              <a:t>content.append</a:t>
            </a:r>
            <a:r>
              <a:rPr lang="en-US" altLang="zh-CN" sz="1600" dirty="0">
                <a:solidFill>
                  <a:srgbClr val="0070C0"/>
                </a:solidFill>
              </a:rPr>
              <a:t>(line);</a:t>
            </a:r>
          </a:p>
          <a:p>
            <a:r>
              <a:rPr lang="en-US" altLang="zh-CN" sz="1600" dirty="0">
                <a:solidFill>
                  <a:srgbClr val="0070C0"/>
                </a:solidFill>
              </a:rPr>
              <a:t>            }</a:t>
            </a:r>
          </a:p>
          <a:p>
            <a:r>
              <a:rPr lang="en-US" altLang="zh-CN" sz="1600" dirty="0">
                <a:solidFill>
                  <a:srgbClr val="0070C0"/>
                </a:solidFill>
              </a:rPr>
              <a:t>        } catch (</a:t>
            </a:r>
            <a:r>
              <a:rPr lang="en-US" altLang="zh-CN" sz="1600" dirty="0" err="1">
                <a:solidFill>
                  <a:srgbClr val="0070C0"/>
                </a:solidFill>
              </a:rPr>
              <a:t>IOException</a:t>
            </a:r>
            <a:r>
              <a:rPr lang="en-US" altLang="zh-CN" sz="1600" dirty="0">
                <a:solidFill>
                  <a:srgbClr val="0070C0"/>
                </a:solidFill>
              </a:rPr>
              <a:t> e) {</a:t>
            </a:r>
          </a:p>
          <a:p>
            <a:r>
              <a:rPr lang="en-US" altLang="zh-CN" sz="1600" dirty="0">
                <a:solidFill>
                  <a:srgbClr val="0070C0"/>
                </a:solidFill>
              </a:rPr>
              <a:t>            </a:t>
            </a:r>
            <a:r>
              <a:rPr lang="en-US" altLang="zh-CN" sz="1600" dirty="0" err="1">
                <a:solidFill>
                  <a:srgbClr val="0070C0"/>
                </a:solidFill>
              </a:rPr>
              <a:t>e.printStackTrace</a:t>
            </a:r>
            <a:r>
              <a:rPr lang="en-US" altLang="zh-CN" sz="1600" dirty="0">
                <a:solidFill>
                  <a:srgbClr val="0070C0"/>
                </a:solidFill>
              </a:rPr>
              <a:t>();</a:t>
            </a:r>
          </a:p>
          <a:p>
            <a:r>
              <a:rPr lang="en-US" altLang="zh-CN" sz="1600" dirty="0">
                <a:solidFill>
                  <a:srgbClr val="0070C0"/>
                </a:solidFill>
              </a:rPr>
              <a:t>        } finally {</a:t>
            </a:r>
          </a:p>
          <a:p>
            <a:r>
              <a:rPr lang="en-US" altLang="zh-CN" sz="1600" dirty="0">
                <a:solidFill>
                  <a:srgbClr val="0070C0"/>
                </a:solidFill>
              </a:rPr>
              <a:t>            if (reader != null) {</a:t>
            </a:r>
          </a:p>
          <a:p>
            <a:r>
              <a:rPr lang="en-US" altLang="zh-CN" sz="1600" dirty="0">
                <a:solidFill>
                  <a:srgbClr val="0070C0"/>
                </a:solidFill>
              </a:rPr>
              <a:t>                try {</a:t>
            </a:r>
          </a:p>
          <a:p>
            <a:r>
              <a:rPr lang="en-US" altLang="zh-CN" sz="1600" dirty="0">
                <a:solidFill>
                  <a:srgbClr val="0070C0"/>
                </a:solidFill>
              </a:rPr>
              <a:t>                    </a:t>
            </a:r>
            <a:r>
              <a:rPr lang="en-US" altLang="zh-CN" dirty="0" err="1">
                <a:solidFill>
                  <a:srgbClr val="FF0000"/>
                </a:solidFill>
              </a:rPr>
              <a:t>reader.close</a:t>
            </a:r>
            <a:r>
              <a:rPr lang="en-US" altLang="zh-CN" dirty="0">
                <a:solidFill>
                  <a:srgbClr val="FF0000"/>
                </a:solidFill>
              </a:rPr>
              <a:t>();</a:t>
            </a:r>
          </a:p>
          <a:p>
            <a:r>
              <a:rPr lang="en-US" altLang="zh-CN" sz="1600" dirty="0">
                <a:solidFill>
                  <a:srgbClr val="0070C0"/>
                </a:solidFill>
              </a:rPr>
              <a:t>                } catch (</a:t>
            </a:r>
            <a:r>
              <a:rPr lang="en-US" altLang="zh-CN" sz="1600" dirty="0" err="1">
                <a:solidFill>
                  <a:srgbClr val="0070C0"/>
                </a:solidFill>
              </a:rPr>
              <a:t>IOException</a:t>
            </a:r>
            <a:r>
              <a:rPr lang="en-US" altLang="zh-CN" sz="1600" dirty="0">
                <a:solidFill>
                  <a:srgbClr val="0070C0"/>
                </a:solidFill>
              </a:rPr>
              <a:t> e) {</a:t>
            </a:r>
          </a:p>
          <a:p>
            <a:r>
              <a:rPr lang="en-US" altLang="zh-CN" sz="1600" dirty="0">
                <a:solidFill>
                  <a:srgbClr val="0070C0"/>
                </a:solidFill>
              </a:rPr>
              <a:t>                    </a:t>
            </a:r>
            <a:r>
              <a:rPr lang="en-US" altLang="zh-CN" sz="1600" dirty="0" err="1">
                <a:solidFill>
                  <a:srgbClr val="0070C0"/>
                </a:solidFill>
              </a:rPr>
              <a:t>e.printStackTrace</a:t>
            </a:r>
            <a:r>
              <a:rPr lang="en-US" altLang="zh-CN" sz="1600" dirty="0">
                <a:solidFill>
                  <a:srgbClr val="0070C0"/>
                </a:solidFill>
              </a:rPr>
              <a:t>();</a:t>
            </a:r>
          </a:p>
          <a:p>
            <a:r>
              <a:rPr lang="en-US" altLang="zh-CN" sz="1600" dirty="0">
                <a:solidFill>
                  <a:srgbClr val="0070C0"/>
                </a:solidFill>
              </a:rPr>
              <a:t>                }</a:t>
            </a:r>
          </a:p>
          <a:p>
            <a:r>
              <a:rPr lang="en-US" altLang="zh-CN" sz="1600" dirty="0">
                <a:solidFill>
                  <a:srgbClr val="0070C0"/>
                </a:solidFill>
              </a:rPr>
              <a:t>            }</a:t>
            </a:r>
          </a:p>
          <a:p>
            <a:r>
              <a:rPr lang="en-US" altLang="zh-CN" sz="1600" dirty="0">
                <a:solidFill>
                  <a:srgbClr val="0070C0"/>
                </a:solidFill>
              </a:rPr>
              <a:t>        }</a:t>
            </a:r>
          </a:p>
          <a:p>
            <a:r>
              <a:rPr lang="en-US" altLang="zh-CN" sz="1600" dirty="0">
                <a:solidFill>
                  <a:srgbClr val="0070C0"/>
                </a:solidFill>
              </a:rPr>
              <a:t>        return </a:t>
            </a:r>
            <a:r>
              <a:rPr lang="en-US" altLang="zh-CN" sz="1600" dirty="0" err="1">
                <a:solidFill>
                  <a:srgbClr val="0070C0"/>
                </a:solidFill>
              </a:rPr>
              <a:t>content.toString</a:t>
            </a:r>
            <a:r>
              <a:rPr lang="en-US" altLang="zh-CN" sz="1600" dirty="0">
                <a:solidFill>
                  <a:srgbClr val="0070C0"/>
                </a:solidFill>
              </a:rPr>
              <a:t>();</a:t>
            </a:r>
          </a:p>
          <a:p>
            <a:r>
              <a:rPr lang="en-US" altLang="zh-CN" sz="1600" dirty="0">
                <a:solidFill>
                  <a:srgbClr val="0070C0"/>
                </a:solidFill>
              </a:rPr>
              <a:t>    }</a:t>
            </a:r>
            <a:endParaRPr lang="zh-CN" altLang="en-US" sz="1600" dirty="0">
              <a:solidFill>
                <a:srgbClr val="0070C0"/>
              </a:solidFill>
            </a:endParaRPr>
          </a:p>
        </p:txBody>
      </p:sp>
    </p:spTree>
    <p:extLst>
      <p:ext uri="{BB962C8B-B14F-4D97-AF65-F5344CB8AC3E}">
        <p14:creationId xmlns:p14="http://schemas.microsoft.com/office/powerpoint/2010/main" val="26072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457706-BC97-43A0-BEF2-71A4D44A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754" y="2850845"/>
            <a:ext cx="7830671" cy="360537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vert="horz" lIns="91440" tIns="45720" rIns="91440" bIns="45720" rtlCol="0" anchor="ctr">
            <a:normAutofit/>
          </a:bodyPr>
          <a:lstStyle/>
          <a:p>
            <a:r>
              <a:rPr lang="zh-CN" altLang="en-US" sz="2800" b="1" dirty="0"/>
              <a:t>文件存储</a:t>
            </a:r>
            <a:r>
              <a:rPr lang="en-US" altLang="zh-CN" sz="2800" b="1" dirty="0"/>
              <a:t>-</a:t>
            </a:r>
            <a:r>
              <a:rPr lang="zh-CN" altLang="en-US" sz="2800" b="1" dirty="0"/>
              <a:t>简介</a:t>
            </a:r>
          </a:p>
        </p:txBody>
      </p:sp>
      <p:sp>
        <p:nvSpPr>
          <p:cNvPr id="5" name="文本框 4">
            <a:extLst>
              <a:ext uri="{FF2B5EF4-FFF2-40B4-BE49-F238E27FC236}">
                <a16:creationId xmlns:a16="http://schemas.microsoft.com/office/drawing/2014/main" id="{464B46F0-7366-43FE-BC82-4C5AE4572F18}"/>
              </a:ext>
            </a:extLst>
          </p:cNvPr>
          <p:cNvSpPr txBox="1"/>
          <p:nvPr/>
        </p:nvSpPr>
        <p:spPr>
          <a:xfrm>
            <a:off x="730624" y="986289"/>
            <a:ext cx="10515599" cy="369332"/>
          </a:xfrm>
          <a:prstGeom prst="rect">
            <a:avLst/>
          </a:prstGeom>
          <a:noFill/>
        </p:spPr>
        <p:txBody>
          <a:bodyPr wrap="square">
            <a:spAutoFit/>
          </a:bodyPr>
          <a:lstStyle/>
          <a:p>
            <a:r>
              <a:rPr lang="en-US" altLang="zh-CN" dirty="0"/>
              <a:t>1</a:t>
            </a:r>
            <a:r>
              <a:rPr lang="zh-CN" altLang="en-US" dirty="0"/>
              <a:t>、内部存储 常见就是我们的</a:t>
            </a:r>
            <a:r>
              <a:rPr lang="en-US" altLang="zh-CN" dirty="0"/>
              <a:t>/data/data</a:t>
            </a:r>
            <a:r>
              <a:rPr lang="zh-CN" altLang="en-US" dirty="0"/>
              <a:t>目录下的数据</a:t>
            </a:r>
            <a:endParaRPr lang="en-US" altLang="zh-CN" dirty="0"/>
          </a:p>
        </p:txBody>
      </p:sp>
      <p:sp>
        <p:nvSpPr>
          <p:cNvPr id="4" name="文本框 3">
            <a:extLst>
              <a:ext uri="{FF2B5EF4-FFF2-40B4-BE49-F238E27FC236}">
                <a16:creationId xmlns:a16="http://schemas.microsoft.com/office/drawing/2014/main" id="{DFE734AC-D7C6-4465-80C1-D69573ED27AC}"/>
              </a:ext>
            </a:extLst>
          </p:cNvPr>
          <p:cNvSpPr txBox="1"/>
          <p:nvPr/>
        </p:nvSpPr>
        <p:spPr>
          <a:xfrm>
            <a:off x="730624" y="1383043"/>
            <a:ext cx="9585063" cy="646331"/>
          </a:xfrm>
          <a:prstGeom prst="rect">
            <a:avLst/>
          </a:prstGeom>
          <a:noFill/>
        </p:spPr>
        <p:txBody>
          <a:bodyPr wrap="square" rtlCol="0">
            <a:spAutoFit/>
          </a:bodyPr>
          <a:lstStyle/>
          <a:p>
            <a:r>
              <a:rPr lang="en-US" altLang="zh-CN" dirty="0"/>
              <a:t>2</a:t>
            </a:r>
            <a:r>
              <a:rPr lang="zh-CN" altLang="en-US" dirty="0"/>
              <a:t>、外部存储 可以避免删除应用时被删去我们现在大多手机都有很大的存储空间，所以不需要外置</a:t>
            </a:r>
            <a:r>
              <a:rPr lang="en-US" altLang="zh-CN" dirty="0"/>
              <a:t>SD</a:t>
            </a:r>
            <a:r>
              <a:rPr lang="zh-CN" altLang="en-US" dirty="0"/>
              <a:t>卡。</a:t>
            </a:r>
            <a:r>
              <a:rPr lang="en-US" altLang="zh-CN" dirty="0"/>
              <a:t>/storage/emulated/{</a:t>
            </a:r>
            <a:r>
              <a:rPr lang="en-US" altLang="zh-CN" dirty="0" err="1"/>
              <a:t>userid</a:t>
            </a:r>
            <a:r>
              <a:rPr lang="en-US" altLang="zh-CN" dirty="0"/>
              <a:t>}/</a:t>
            </a:r>
          </a:p>
        </p:txBody>
      </p:sp>
      <p:sp>
        <p:nvSpPr>
          <p:cNvPr id="6" name="文本框 5">
            <a:extLst>
              <a:ext uri="{FF2B5EF4-FFF2-40B4-BE49-F238E27FC236}">
                <a16:creationId xmlns:a16="http://schemas.microsoft.com/office/drawing/2014/main" id="{3C02C307-FFFF-46FE-8375-59F839B7B67E}"/>
              </a:ext>
            </a:extLst>
          </p:cNvPr>
          <p:cNvSpPr txBox="1"/>
          <p:nvPr/>
        </p:nvSpPr>
        <p:spPr>
          <a:xfrm>
            <a:off x="695661" y="2061501"/>
            <a:ext cx="7153835" cy="369332"/>
          </a:xfrm>
          <a:prstGeom prst="rect">
            <a:avLst/>
          </a:prstGeom>
          <a:noFill/>
        </p:spPr>
        <p:txBody>
          <a:bodyPr wrap="square" rtlCol="0">
            <a:spAutoFit/>
          </a:bodyPr>
          <a:lstStyle/>
          <a:p>
            <a:r>
              <a:rPr lang="en-US" altLang="zh-CN" dirty="0"/>
              <a:t>3</a:t>
            </a:r>
            <a:r>
              <a:rPr lang="zh-CN" altLang="en-US" dirty="0"/>
              <a:t>、</a:t>
            </a:r>
            <a:r>
              <a:rPr lang="en-US" altLang="zh-CN" dirty="0"/>
              <a:t>SD</a:t>
            </a:r>
            <a:r>
              <a:rPr lang="zh-CN" altLang="en-US" dirty="0"/>
              <a:t>卡 路径与外部存储存在差异</a:t>
            </a:r>
            <a:r>
              <a:rPr lang="en-US" altLang="zh-CN" dirty="0"/>
              <a:t>.</a:t>
            </a:r>
            <a:endParaRPr lang="zh-CN" altLang="en-US" dirty="0"/>
          </a:p>
        </p:txBody>
      </p:sp>
      <p:sp>
        <p:nvSpPr>
          <p:cNvPr id="9" name="文本框 8">
            <a:extLst>
              <a:ext uri="{FF2B5EF4-FFF2-40B4-BE49-F238E27FC236}">
                <a16:creationId xmlns:a16="http://schemas.microsoft.com/office/drawing/2014/main" id="{B1DB6671-990F-4ABD-9D09-8C4A16BE0BC2}"/>
              </a:ext>
            </a:extLst>
          </p:cNvPr>
          <p:cNvSpPr txBox="1"/>
          <p:nvPr/>
        </p:nvSpPr>
        <p:spPr>
          <a:xfrm>
            <a:off x="5127812" y="1975283"/>
            <a:ext cx="7153835" cy="369332"/>
          </a:xfrm>
          <a:prstGeom prst="rect">
            <a:avLst/>
          </a:prstGeom>
          <a:noFill/>
        </p:spPr>
        <p:txBody>
          <a:bodyPr wrap="square" rtlCol="0">
            <a:spAutoFit/>
          </a:bodyPr>
          <a:lstStyle/>
          <a:p>
            <a:r>
              <a:rPr lang="en-US" altLang="zh-CN" dirty="0"/>
              <a:t>4</a:t>
            </a:r>
            <a:r>
              <a:rPr lang="zh-CN" altLang="en-US" dirty="0"/>
              <a:t>、 </a:t>
            </a:r>
            <a:r>
              <a:rPr lang="en-US" altLang="zh-CN" dirty="0"/>
              <a:t>OTG/U</a:t>
            </a:r>
            <a:r>
              <a:rPr lang="zh-CN" altLang="en-US" dirty="0"/>
              <a:t>盘 路径与外部存储存在差异</a:t>
            </a:r>
            <a:r>
              <a:rPr lang="en-US" altLang="zh-CN" dirty="0"/>
              <a:t>.</a:t>
            </a:r>
            <a:r>
              <a:rPr lang="zh-CN" altLang="en-US" dirty="0"/>
              <a:t> </a:t>
            </a:r>
          </a:p>
        </p:txBody>
      </p:sp>
      <p:sp>
        <p:nvSpPr>
          <p:cNvPr id="10" name="文本框 9">
            <a:extLst>
              <a:ext uri="{FF2B5EF4-FFF2-40B4-BE49-F238E27FC236}">
                <a16:creationId xmlns:a16="http://schemas.microsoft.com/office/drawing/2014/main" id="{8621D5FF-0E0B-4ED8-8D5F-B1BE9C2404C0}"/>
              </a:ext>
            </a:extLst>
          </p:cNvPr>
          <p:cNvSpPr txBox="1"/>
          <p:nvPr/>
        </p:nvSpPr>
        <p:spPr>
          <a:xfrm>
            <a:off x="695660" y="3304325"/>
            <a:ext cx="3532093" cy="1477328"/>
          </a:xfrm>
          <a:prstGeom prst="rect">
            <a:avLst/>
          </a:prstGeom>
          <a:noFill/>
        </p:spPr>
        <p:txBody>
          <a:bodyPr wrap="square" rtlCol="0">
            <a:spAutoFit/>
          </a:bodyPr>
          <a:lstStyle/>
          <a:p>
            <a:r>
              <a:rPr lang="en-US" altLang="zh-CN" dirty="0"/>
              <a:t>Android 11 </a:t>
            </a:r>
            <a:r>
              <a:rPr lang="zh-CN" altLang="en-US" dirty="0"/>
              <a:t>之后沙盒化 </a:t>
            </a:r>
            <a:r>
              <a:rPr lang="en-US" altLang="zh-CN" dirty="0"/>
              <a:t>+ FUSE </a:t>
            </a:r>
            <a:r>
              <a:rPr lang="zh-CN" altLang="en-US" dirty="0"/>
              <a:t>后，推荐通过使用</a:t>
            </a:r>
            <a:r>
              <a:rPr lang="en-US" altLang="zh-CN" dirty="0" err="1"/>
              <a:t>MediaProvider</a:t>
            </a:r>
            <a:r>
              <a:rPr lang="zh-CN" altLang="en-US" dirty="0"/>
              <a:t>来操作外部存储设备上的文件。</a:t>
            </a:r>
            <a:r>
              <a:rPr lang="en-US" altLang="zh-CN" dirty="0" err="1"/>
              <a:t>MediaStore</a:t>
            </a:r>
            <a:r>
              <a:rPr lang="zh-CN" altLang="en-US" dirty="0"/>
              <a:t>提供的公共接口可以很方便使用。 </a:t>
            </a:r>
          </a:p>
        </p:txBody>
      </p:sp>
      <p:sp>
        <p:nvSpPr>
          <p:cNvPr id="11" name="文本框 10">
            <a:extLst>
              <a:ext uri="{FF2B5EF4-FFF2-40B4-BE49-F238E27FC236}">
                <a16:creationId xmlns:a16="http://schemas.microsoft.com/office/drawing/2014/main" id="{E9C05892-1D13-47BE-B682-2B0709EE9165}"/>
              </a:ext>
            </a:extLst>
          </p:cNvPr>
          <p:cNvSpPr txBox="1"/>
          <p:nvPr/>
        </p:nvSpPr>
        <p:spPr>
          <a:xfrm>
            <a:off x="516367" y="6357769"/>
            <a:ext cx="7067774" cy="369332"/>
          </a:xfrm>
          <a:prstGeom prst="rect">
            <a:avLst/>
          </a:prstGeom>
          <a:noFill/>
        </p:spPr>
        <p:txBody>
          <a:bodyPr wrap="square" rtlCol="0">
            <a:spAutoFit/>
          </a:bodyPr>
          <a:lstStyle/>
          <a:p>
            <a:r>
              <a:rPr lang="zh-CN" altLang="en-US" dirty="0"/>
              <a:t>参考文章：</a:t>
            </a:r>
            <a:r>
              <a:rPr lang="en-US" altLang="zh-CN" dirty="0"/>
              <a:t>https://blog.csdn.net/feelabclihu/article/details/109396707</a:t>
            </a:r>
            <a:endParaRPr lang="zh-CN" altLang="en-US" dirty="0"/>
          </a:p>
        </p:txBody>
      </p:sp>
    </p:spTree>
    <p:extLst>
      <p:ext uri="{BB962C8B-B14F-4D97-AF65-F5344CB8AC3E}">
        <p14:creationId xmlns:p14="http://schemas.microsoft.com/office/powerpoint/2010/main" val="42724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en-US" altLang="zh-CN" sz="3200" dirty="0" err="1"/>
              <a:t>SharedPreferences</a:t>
            </a:r>
            <a:r>
              <a:rPr lang="zh-CN" altLang="en-US" sz="3200" dirty="0"/>
              <a:t>存储</a:t>
            </a:r>
          </a:p>
        </p:txBody>
      </p:sp>
    </p:spTree>
    <p:extLst>
      <p:ext uri="{BB962C8B-B14F-4D97-AF65-F5344CB8AC3E}">
        <p14:creationId xmlns:p14="http://schemas.microsoft.com/office/powerpoint/2010/main" val="24697236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185</TotalTime>
  <Words>6022</Words>
  <Application>Microsoft Office PowerPoint</Application>
  <PresentationFormat>宽屏</PresentationFormat>
  <Paragraphs>622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Arial</vt:lpstr>
      <vt:lpstr>Times New Roman</vt:lpstr>
      <vt:lpstr>Office 主题​​</vt:lpstr>
      <vt:lpstr>Android 持久化技术+跨程序共享数据技术ContentProvider详解</vt:lpstr>
      <vt:lpstr>Android 持久化技术概览</vt:lpstr>
      <vt:lpstr>Android 持久化技术简介</vt:lpstr>
      <vt:lpstr>文件存储</vt:lpstr>
      <vt:lpstr>文件存储-简介</vt:lpstr>
      <vt:lpstr>文件存储-将数据存储到文件中</vt:lpstr>
      <vt:lpstr>文件存储-从文件中读取数据</vt:lpstr>
      <vt:lpstr>文件存储-简介</vt:lpstr>
      <vt:lpstr>SharedPreferences存储</vt:lpstr>
      <vt:lpstr>SharedPreferences存储-简介</vt:lpstr>
      <vt:lpstr>SharedPreferences存储-将数据存储到SharedPreferences中</vt:lpstr>
      <vt:lpstr>SharedPreferences存储-从SharedPreferences中读取数据</vt:lpstr>
      <vt:lpstr>SharedPreferences存储-扩展知识点</vt:lpstr>
      <vt:lpstr>数据库存储</vt:lpstr>
      <vt:lpstr>数据库存储-SQLite简介</vt:lpstr>
      <vt:lpstr>数据库存储-创建数据库</vt:lpstr>
      <vt:lpstr>数据库存储-升级数据库</vt:lpstr>
      <vt:lpstr>数据库存储-添加数据</vt:lpstr>
      <vt:lpstr>数据库存储-更新数据</vt:lpstr>
      <vt:lpstr>数据库存储-删除数据</vt:lpstr>
      <vt:lpstr>数据库存储-查询数据</vt:lpstr>
      <vt:lpstr>数据库存储-查询数据</vt:lpstr>
      <vt:lpstr>数据库存储-使用SQL操作数据库</vt:lpstr>
      <vt:lpstr>跨程序共享数据技术 ContentProvider</vt:lpstr>
      <vt:lpstr>ContentProvider - 访问其他程序中的数据</vt:lpstr>
      <vt:lpstr>ContentProvider-例子：读取系统联系人</vt:lpstr>
      <vt:lpstr>ContentProvider-创建的步骤</vt:lpstr>
      <vt:lpstr>ContentProvider-创建的步骤</vt:lpstr>
      <vt:lpstr>ContentProvider-实现跨程序数据共享</vt:lpstr>
      <vt:lpstr>ContentProvider-实现跨程序数据共享</vt:lpstr>
      <vt:lpstr>ContentProvider-实现跨程序数据共享</vt:lpstr>
      <vt:lpstr>ContentResolver 的基本用法</vt:lpstr>
      <vt:lpstr>ContentProvider-访问其他应用的 ContentProvider</vt:lpstr>
      <vt:lpstr>ContentProvider- 读写权限控制</vt:lpstr>
      <vt:lpstr>ContentProvider- URI权限控制</vt:lpstr>
      <vt:lpstr>ContentProvider- 全局granting</vt:lpstr>
      <vt:lpstr>ContentProvider- -部分URI的granting</vt:lpstr>
      <vt:lpstr>扩展知识-运行时权限</vt:lpstr>
      <vt:lpstr>运行时权限简介</vt:lpstr>
      <vt:lpstr>运行时权限汇总</vt:lpstr>
      <vt:lpstr>运行时权限代码示例</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常用持久化技术简介</dc:title>
  <dc:creator>Stevens-Sun</dc:creator>
  <cp:lastModifiedBy>Stevens-Sun</cp:lastModifiedBy>
  <cp:revision>104</cp:revision>
  <dcterms:created xsi:type="dcterms:W3CDTF">2021-11-21T14:31:34Z</dcterms:created>
  <dcterms:modified xsi:type="dcterms:W3CDTF">2021-11-23T16:37:53Z</dcterms:modified>
</cp:coreProperties>
</file>