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slides/slide27.xml" ContentType="application/vnd.openxmlformats-officedocument.presentationml.slide+xml"/>
  <Override PartName="/ppt/notesSlides/notesSlide2.xml" ContentType="application/vnd.openxmlformats-officedocument.presentationml.notesSlide+xml"/>
  <Override PartName="/ppt/slides/slide28.xml" ContentType="application/vnd.openxmlformats-officedocument.presentationml.slide+xml"/>
  <Override PartName="/ppt/notesSlides/notesSlide3.xml" ContentType="application/vnd.openxmlformats-officedocument.presentationml.notesSlide+xml"/>
  <Override PartName="/ppt/slides/slide29.xml" ContentType="application/vnd.openxmlformats-officedocument.presentationml.slide+xml"/>
  <Override PartName="/ppt/notesSlides/notesSlide4.xml" ContentType="application/vnd.openxmlformats-officedocument.presentationml.notesSlide+xml"/>
  <Override PartName="/ppt/slides/slide30.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handoutMasterIdLst>
    <p:handoutMasterId r:id="rId3"/>
  </p:handoutMasterIdLst>
  <p:sldIdLst>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Lst>
  <p:sldSz type="screen4x3" cy="6858000" cx="9144000"/>
  <p:notesSz cx="9144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2" d="100"/>
          <a:sy n="62" d="100"/>
        </p:scale>
        <p:origin x="-69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8690"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en-US"/>
          </a:p>
        </p:txBody>
      </p:sp>
      <p:sp>
        <p:nvSpPr>
          <p:cNvPr id="1048691" name="Date Placeholder 2"/>
          <p:cNvSpPr>
            <a:spLocks noGrp="1"/>
          </p:cNvSpPr>
          <p:nvPr>
            <p:ph type="dt" sz="quarter" idx="1"/>
          </p:nvPr>
        </p:nvSpPr>
        <p:spPr>
          <a:xfrm>
            <a:off x="5179484" y="0"/>
            <a:ext cx="3962400" cy="342900"/>
          </a:xfrm>
          <a:prstGeom prst="rect"/>
        </p:spPr>
        <p:txBody>
          <a:bodyPr bIns="45720" lIns="91440" rIns="91440" rtlCol="0" tIns="45720" vert="horz"/>
          <a:lstStyle>
            <a:lvl1pPr algn="r">
              <a:defRPr sz="1200"/>
            </a:lvl1pPr>
          </a:lstStyle>
          <a:p>
            <a:fld id="{6DBDBBC3-F81F-4492-9244-F4985DFE9898}" type="datetimeFigureOut">
              <a:rPr lang="en-US" smtClean="0"/>
            </a:fld>
            <a:endParaRPr lang="en-US"/>
          </a:p>
        </p:txBody>
      </p:sp>
      <p:sp>
        <p:nvSpPr>
          <p:cNvPr id="1048692" name="Footer Placeholder 3"/>
          <p:cNvSpPr>
            <a:spLocks noGrp="1"/>
          </p:cNvSpPr>
          <p:nvPr>
            <p:ph type="ftr" sz="quarter" idx="2"/>
          </p:nvPr>
        </p:nvSpPr>
        <p:spPr>
          <a:xfrm>
            <a:off x="0" y="6513910"/>
            <a:ext cx="3962400" cy="342900"/>
          </a:xfrm>
          <a:prstGeom prst="rect"/>
        </p:spPr>
        <p:txBody>
          <a:bodyPr anchor="b" bIns="45720" lIns="91440" rIns="91440" rtlCol="0" tIns="45720" vert="horz"/>
          <a:lstStyle>
            <a:lvl1pPr algn="l">
              <a:defRPr sz="1200"/>
            </a:lvl1pPr>
          </a:lstStyle>
          <a:p>
            <a:endParaRPr lang="en-US"/>
          </a:p>
        </p:txBody>
      </p:sp>
      <p:sp>
        <p:nvSpPr>
          <p:cNvPr id="1048693" name="Slide Number Placeholder 4"/>
          <p:cNvSpPr>
            <a:spLocks noGrp="1"/>
          </p:cNvSpPr>
          <p:nvPr>
            <p:ph type="sldNum" sz="quarter" idx="3"/>
          </p:nvPr>
        </p:nvSpPr>
        <p:spPr>
          <a:xfrm>
            <a:off x="5179484" y="6513910"/>
            <a:ext cx="3962400" cy="342900"/>
          </a:xfrm>
          <a:prstGeom prst="rect"/>
        </p:spPr>
        <p:txBody>
          <a:bodyPr anchor="b" bIns="45720" lIns="91440" rIns="91440" rtlCol="0" tIns="45720" vert="horz"/>
          <a:lstStyle>
            <a:lvl1pPr algn="r">
              <a:defRPr sz="1200"/>
            </a:lvl1pPr>
          </a:lstStyle>
          <a:p>
            <a:fld id="{DA948B7A-09BF-43E4-8C5E-AE77F9460045}"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6" name=""/>
        <p:cNvGrpSpPr/>
        <p:nvPr/>
      </p:nvGrpSpPr>
      <p:grpSpPr>
        <a:xfrm>
          <a:off x="0" y="0"/>
          <a:ext cx="0" cy="0"/>
          <a:chOff x="0" y="0"/>
          <a:chExt cx="0" cy="0"/>
        </a:xfrm>
      </p:grpSpPr>
      <p:sp>
        <p:nvSpPr>
          <p:cNvPr id="104868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en-US"/>
          </a:p>
        </p:txBody>
      </p:sp>
      <p:sp>
        <p:nvSpPr>
          <p:cNvPr id="1048685" name="Date Placeholder 2"/>
          <p:cNvSpPr>
            <a:spLocks noGrp="1"/>
          </p:cNvSpPr>
          <p:nvPr>
            <p:ph type="dt" idx="1"/>
          </p:nvPr>
        </p:nvSpPr>
        <p:spPr>
          <a:xfrm>
            <a:off x="5179484" y="0"/>
            <a:ext cx="3962400" cy="342900"/>
          </a:xfrm>
          <a:prstGeom prst="rect"/>
        </p:spPr>
        <p:txBody>
          <a:bodyPr bIns="45720" lIns="91440" rIns="91440" rtlCol="0" tIns="45720" vert="horz"/>
          <a:lstStyle>
            <a:lvl1pPr algn="r">
              <a:defRPr sz="1200"/>
            </a:lvl1pPr>
          </a:lstStyle>
          <a:p>
            <a:fld id="{A77A6D00-1194-4FD6-A90C-CBC54457DC82}" type="datetimeFigureOut">
              <a:rPr lang="en-US" smtClean="0"/>
            </a:fld>
            <a:endParaRPr lang="en-US"/>
          </a:p>
        </p:txBody>
      </p:sp>
      <p:sp>
        <p:nvSpPr>
          <p:cNvPr id="1048686" name="Slide Image Placeholder 3"/>
          <p:cNvSpPr>
            <a:spLocks noChangeAspect="1" noRot="1" noGrp="1"/>
          </p:cNvSpPr>
          <p:nvPr>
            <p:ph type="sldImg" idx="2"/>
          </p:nvPr>
        </p:nvSpPr>
        <p:spPr>
          <a:xfrm>
            <a:off x="2857500" y="514350"/>
            <a:ext cx="3429000" cy="2571750"/>
          </a:xfrm>
          <a:prstGeom prst="rect"/>
          <a:noFill/>
          <a:ln w="12700">
            <a:solidFill>
              <a:prstClr val="black"/>
            </a:solidFill>
          </a:ln>
        </p:spPr>
        <p:txBody>
          <a:bodyPr anchor="ctr" bIns="45720" lIns="91440" rIns="91440" rtlCol="0" tIns="45720" vert="horz"/>
          <a:p>
            <a:endParaRPr lang="en-US"/>
          </a:p>
        </p:txBody>
      </p:sp>
      <p:sp>
        <p:nvSpPr>
          <p:cNvPr id="1048687" name="Notes Placeholder 4"/>
          <p:cNvSpPr>
            <a:spLocks noGrp="1"/>
          </p:cNvSpPr>
          <p:nvPr>
            <p:ph type="body" sz="quarter" idx="3"/>
          </p:nvPr>
        </p:nvSpPr>
        <p:spPr>
          <a:xfrm>
            <a:off x="914400" y="3257550"/>
            <a:ext cx="7315200" cy="30861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Footer Placeholder 5"/>
          <p:cNvSpPr>
            <a:spLocks noGrp="1"/>
          </p:cNvSpPr>
          <p:nvPr>
            <p:ph type="ftr" sz="quarter" idx="4"/>
          </p:nvPr>
        </p:nvSpPr>
        <p:spPr>
          <a:xfrm>
            <a:off x="0" y="6513910"/>
            <a:ext cx="3962400" cy="342900"/>
          </a:xfrm>
          <a:prstGeom prst="rect"/>
        </p:spPr>
        <p:txBody>
          <a:bodyPr anchor="b" bIns="45720" lIns="91440" rIns="91440" rtlCol="0" tIns="45720" vert="horz"/>
          <a:lstStyle>
            <a:lvl1pPr algn="l">
              <a:defRPr sz="1200"/>
            </a:lvl1pPr>
          </a:lstStyle>
          <a:p>
            <a:endParaRPr lang="en-US"/>
          </a:p>
        </p:txBody>
      </p:sp>
      <p:sp>
        <p:nvSpPr>
          <p:cNvPr id="1048689" name="Slide Number Placeholder 6"/>
          <p:cNvSpPr>
            <a:spLocks noGrp="1"/>
          </p:cNvSpPr>
          <p:nvPr>
            <p:ph type="sldNum" sz="quarter" idx="5"/>
          </p:nvPr>
        </p:nvSpPr>
        <p:spPr>
          <a:xfrm>
            <a:off x="5179484" y="6513910"/>
            <a:ext cx="3962400" cy="342900"/>
          </a:xfrm>
          <a:prstGeom prst="rect"/>
        </p:spPr>
        <p:txBody>
          <a:bodyPr anchor="b" bIns="45720" lIns="91440" rIns="91440" rtlCol="0" tIns="45720" vert="horz"/>
          <a:lstStyle>
            <a:lvl1pPr algn="r">
              <a:defRPr sz="1200"/>
            </a:lvl1pPr>
          </a:lstStyle>
          <a:p>
            <a:fld id="{A24D2705-CCA5-4FBE-9F9E-B4A4447580B6}"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US"/>
          </a:p>
        </p:txBody>
      </p:sp>
      <p:sp>
        <p:nvSpPr>
          <p:cNvPr id="1048635" name="Slide Number Placeholder 3"/>
          <p:cNvSpPr>
            <a:spLocks noGrp="1"/>
          </p:cNvSpPr>
          <p:nvPr>
            <p:ph type="sldNum" sz="quarter" idx="10"/>
          </p:nvPr>
        </p:nvSpPr>
        <p:spPr/>
        <p:txBody>
          <a:bodyPr/>
          <a:p>
            <a:fld id="{A24D2705-CCA5-4FBE-9F9E-B4A4447580B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US"/>
          </a:p>
        </p:txBody>
      </p:sp>
      <p:sp>
        <p:nvSpPr>
          <p:cNvPr id="1048601" name="Slide Number Placeholder 3"/>
          <p:cNvSpPr>
            <a:spLocks noGrp="1"/>
          </p:cNvSpPr>
          <p:nvPr>
            <p:ph type="sldNum" sz="quarter" idx="10"/>
          </p:nvPr>
        </p:nvSpPr>
        <p:spPr/>
        <p:txBody>
          <a:bodyPr/>
          <a:p>
            <a:fld id="{A24D2705-CCA5-4FBE-9F9E-B4A4447580B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US"/>
          </a:p>
        </p:txBody>
      </p:sp>
      <p:sp>
        <p:nvSpPr>
          <p:cNvPr id="1048597" name="Slide Number Placeholder 3"/>
          <p:cNvSpPr>
            <a:spLocks noGrp="1"/>
          </p:cNvSpPr>
          <p:nvPr>
            <p:ph type="sldNum" sz="quarter" idx="10"/>
          </p:nvPr>
        </p:nvSpPr>
        <p:spPr/>
        <p:txBody>
          <a:bodyPr/>
          <a:p>
            <a:fld id="{A24D2705-CCA5-4FBE-9F9E-B4A4447580B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US"/>
          </a:p>
        </p:txBody>
      </p:sp>
      <p:sp>
        <p:nvSpPr>
          <p:cNvPr id="1048593" name="Slide Number Placeholder 3"/>
          <p:cNvSpPr>
            <a:spLocks noGrp="1"/>
          </p:cNvSpPr>
          <p:nvPr>
            <p:ph type="sldNum" sz="quarter" idx="10"/>
          </p:nvPr>
        </p:nvSpPr>
        <p:spPr/>
        <p:txBody>
          <a:bodyPr/>
          <a:p>
            <a:fld id="{A24D2705-CCA5-4FBE-9F9E-B4A4447580B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dirty="0" lang="en-US"/>
          </a:p>
        </p:txBody>
      </p:sp>
      <p:sp>
        <p:nvSpPr>
          <p:cNvPr id="1048589" name="Slide Number Placeholder 3"/>
          <p:cNvSpPr>
            <a:spLocks noGrp="1"/>
          </p:cNvSpPr>
          <p:nvPr>
            <p:ph type="sldNum" sz="quarter" idx="10"/>
          </p:nvPr>
        </p:nvSpPr>
        <p:spPr/>
        <p:txBody>
          <a:bodyPr/>
          <a:p>
            <a:fld id="{A24D2705-CCA5-4FBE-9F9E-B4A4447580B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5"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D8A5A6E6-0921-462C-8356-0CC25B6F51EA}"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0" name=""/>
        <p:cNvGrpSpPr/>
        <p:nvPr/>
      </p:nvGrpSpPr>
      <p:grpSpPr>
        <a:xfrm>
          <a:off x="0" y="0"/>
          <a:ext cx="0" cy="0"/>
          <a:chOff x="0" y="0"/>
          <a:chExt cx="0" cy="0"/>
        </a:xfrm>
      </p:grpSpPr>
      <p:sp>
        <p:nvSpPr>
          <p:cNvPr id="1048651" name="Title 1"/>
          <p:cNvSpPr>
            <a:spLocks noGrp="1"/>
          </p:cNvSpPr>
          <p:nvPr>
            <p:ph type="title"/>
          </p:nvPr>
        </p:nvSpPr>
        <p:spPr/>
        <p:txBody>
          <a:bodyPr/>
          <a:p>
            <a:r>
              <a:rPr lang="en-US" smtClean="0"/>
              <a:t>Click to edit Master title style</a:t>
            </a:r>
            <a:endParaRPr lang="en-US"/>
          </a:p>
        </p:txBody>
      </p:sp>
      <p:sp>
        <p:nvSpPr>
          <p:cNvPr id="104865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Date Placeholder 3"/>
          <p:cNvSpPr>
            <a:spLocks noGrp="1"/>
          </p:cNvSpPr>
          <p:nvPr>
            <p:ph type="dt" sz="half" idx="10"/>
          </p:nvPr>
        </p:nvSpPr>
        <p:spPr/>
        <p:txBody>
          <a:bodyPr/>
          <a:p>
            <a:fld id="{D8A5A6E6-0921-462C-8356-0CC25B6F51EA}" type="datetimeFigureOut">
              <a:rPr lang="en-US" smtClean="0"/>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8" name=""/>
        <p:cNvGrpSpPr/>
        <p:nvPr/>
      </p:nvGrpSpPr>
      <p:grpSpPr>
        <a:xfrm>
          <a:off x="0" y="0"/>
          <a:ext cx="0" cy="0"/>
          <a:chOff x="0" y="0"/>
          <a:chExt cx="0" cy="0"/>
        </a:xfrm>
      </p:grpSpPr>
      <p:sp>
        <p:nvSpPr>
          <p:cNvPr id="1048640"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1"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3"/>
          <p:cNvSpPr>
            <a:spLocks noGrp="1"/>
          </p:cNvSpPr>
          <p:nvPr>
            <p:ph type="dt" sz="half" idx="10"/>
          </p:nvPr>
        </p:nvSpPr>
        <p:spPr/>
        <p:txBody>
          <a:bodyPr/>
          <a:p>
            <a:fld id="{D8A5A6E6-0921-462C-8356-0CC25B6F51EA}" type="datetimeFigureOut">
              <a:rPr lang="en-US" smtClean="0"/>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6" name="Date Placeholder 3"/>
          <p:cNvSpPr>
            <a:spLocks noGrp="1"/>
          </p:cNvSpPr>
          <p:nvPr>
            <p:ph type="dt" sz="half" idx="10"/>
          </p:nvPr>
        </p:nvSpPr>
        <p:spPr/>
        <p:txBody>
          <a:bodyPr/>
          <a:p>
            <a:fld id="{D8A5A6E6-0921-462C-8356-0CC25B6F51EA}"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sp>
        <p:nvSpPr>
          <p:cNvPr id="104865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5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8" name="Date Placeholder 3"/>
          <p:cNvSpPr>
            <a:spLocks noGrp="1"/>
          </p:cNvSpPr>
          <p:nvPr>
            <p:ph type="dt" sz="half" idx="10"/>
          </p:nvPr>
        </p:nvSpPr>
        <p:spPr/>
        <p:txBody>
          <a:bodyPr/>
          <a:p>
            <a:fld id="{D8A5A6E6-0921-462C-8356-0CC25B6F51EA}" type="datetimeFigureOut">
              <a:rPr lang="en-US" smtClean="0"/>
            </a:fld>
            <a:endParaRPr lang="en-US"/>
          </a:p>
        </p:txBody>
      </p:sp>
      <p:sp>
        <p:nvSpPr>
          <p:cNvPr id="1048659" name="Footer Placeholder 4"/>
          <p:cNvSpPr>
            <a:spLocks noGrp="1"/>
          </p:cNvSpPr>
          <p:nvPr>
            <p:ph type="ftr" sz="quarter" idx="11"/>
          </p:nvPr>
        </p:nvSpPr>
        <p:spPr/>
        <p:txBody>
          <a:bodyPr/>
          <a:p>
            <a:endParaRPr lang="en-US"/>
          </a:p>
        </p:txBody>
      </p:sp>
      <p:sp>
        <p:nvSpPr>
          <p:cNvPr id="1048660" name="Slide Number Placeholder 5"/>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2"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lang="en-US"/>
          </a:p>
        </p:txBody>
      </p:sp>
      <p:sp>
        <p:nvSpPr>
          <p:cNvPr id="104866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Date Placeholder 4"/>
          <p:cNvSpPr>
            <a:spLocks noGrp="1"/>
          </p:cNvSpPr>
          <p:nvPr>
            <p:ph type="dt" sz="half" idx="10"/>
          </p:nvPr>
        </p:nvSpPr>
        <p:spPr/>
        <p:txBody>
          <a:bodyPr/>
          <a:p>
            <a:fld id="{D8A5A6E6-0921-462C-8356-0CC25B6F51EA}" type="datetimeFigureOut">
              <a:rPr lang="en-US" smtClean="0"/>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3"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US"/>
          </a:p>
        </p:txBody>
      </p:sp>
      <p:sp>
        <p:nvSpPr>
          <p:cNvPr id="104866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Date Placeholder 6"/>
          <p:cNvSpPr>
            <a:spLocks noGrp="1"/>
          </p:cNvSpPr>
          <p:nvPr>
            <p:ph type="dt" sz="half" idx="10"/>
          </p:nvPr>
        </p:nvSpPr>
        <p:spPr/>
        <p:txBody>
          <a:bodyPr/>
          <a:p>
            <a:fld id="{D8A5A6E6-0921-462C-8356-0CC25B6F51EA}" type="datetimeFigureOut">
              <a:rPr lang="en-US" smtClean="0"/>
            </a:fld>
            <a:endParaRPr lang="en-US"/>
          </a:p>
        </p:txBody>
      </p:sp>
      <p:sp>
        <p:nvSpPr>
          <p:cNvPr id="1048673" name="Footer Placeholder 7"/>
          <p:cNvSpPr>
            <a:spLocks noGrp="1"/>
          </p:cNvSpPr>
          <p:nvPr>
            <p:ph type="ftr" sz="quarter" idx="11"/>
          </p:nvPr>
        </p:nvSpPr>
        <p:spPr/>
        <p:txBody>
          <a:bodyPr/>
          <a:p>
            <a:endParaRPr lang="en-US"/>
          </a:p>
        </p:txBody>
      </p:sp>
      <p:sp>
        <p:nvSpPr>
          <p:cNvPr id="1048674" name="Slide Number Placeholder 8"/>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7" name=""/>
        <p:cNvGrpSpPr/>
        <p:nvPr/>
      </p:nvGrpSpPr>
      <p:grpSpPr>
        <a:xfrm>
          <a:off x="0" y="0"/>
          <a:ext cx="0" cy="0"/>
          <a:chOff x="0" y="0"/>
          <a:chExt cx="0" cy="0"/>
        </a:xfrm>
      </p:grpSpPr>
      <p:sp>
        <p:nvSpPr>
          <p:cNvPr id="1048636" name="Title 1"/>
          <p:cNvSpPr>
            <a:spLocks noGrp="1"/>
          </p:cNvSpPr>
          <p:nvPr>
            <p:ph type="title"/>
          </p:nvPr>
        </p:nvSpPr>
        <p:spPr/>
        <p:txBody>
          <a:bodyPr/>
          <a:p>
            <a:r>
              <a:rPr lang="en-US" smtClean="0"/>
              <a:t>Click to edit Master title style</a:t>
            </a:r>
            <a:endParaRPr lang="en-US"/>
          </a:p>
        </p:txBody>
      </p:sp>
      <p:sp>
        <p:nvSpPr>
          <p:cNvPr id="1048637" name="Date Placeholder 2"/>
          <p:cNvSpPr>
            <a:spLocks noGrp="1"/>
          </p:cNvSpPr>
          <p:nvPr>
            <p:ph type="dt" sz="half" idx="10"/>
          </p:nvPr>
        </p:nvSpPr>
        <p:spPr/>
        <p:txBody>
          <a:bodyPr/>
          <a:p>
            <a:fld id="{D8A5A6E6-0921-462C-8356-0CC25B6F51EA}" type="datetimeFigureOut">
              <a:rPr lang="en-US" smtClean="0"/>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4" name=""/>
        <p:cNvGrpSpPr/>
        <p:nvPr/>
      </p:nvGrpSpPr>
      <p:grpSpPr>
        <a:xfrm>
          <a:off x="0" y="0"/>
          <a:ext cx="0" cy="0"/>
          <a:chOff x="0" y="0"/>
          <a:chExt cx="0" cy="0"/>
        </a:xfrm>
      </p:grpSpPr>
      <p:sp>
        <p:nvSpPr>
          <p:cNvPr id="1048675" name="Date Placeholder 1"/>
          <p:cNvSpPr>
            <a:spLocks noGrp="1"/>
          </p:cNvSpPr>
          <p:nvPr>
            <p:ph type="dt" sz="half" idx="10"/>
          </p:nvPr>
        </p:nvSpPr>
        <p:spPr/>
        <p:txBody>
          <a:bodyPr/>
          <a:p>
            <a:fld id="{D8A5A6E6-0921-462C-8356-0CC25B6F51EA}" type="datetimeFigureOut">
              <a:rPr lang="en-US" smtClean="0"/>
            </a:fld>
            <a:endParaRPr lang="en-US"/>
          </a:p>
        </p:txBody>
      </p:sp>
      <p:sp>
        <p:nvSpPr>
          <p:cNvPr id="1048676" name="Footer Placeholder 2"/>
          <p:cNvSpPr>
            <a:spLocks noGrp="1"/>
          </p:cNvSpPr>
          <p:nvPr>
            <p:ph type="ftr" sz="quarter" idx="11"/>
          </p:nvPr>
        </p:nvSpPr>
        <p:spPr/>
        <p:txBody>
          <a:bodyPr/>
          <a:p>
            <a:endParaRPr lang="en-US"/>
          </a:p>
        </p:txBody>
      </p:sp>
      <p:sp>
        <p:nvSpPr>
          <p:cNvPr id="1048677" name="Slide Number Placeholder 3"/>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67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7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1" name="Date Placeholder 4"/>
          <p:cNvSpPr>
            <a:spLocks noGrp="1"/>
          </p:cNvSpPr>
          <p:nvPr>
            <p:ph type="dt" sz="half" idx="10"/>
          </p:nvPr>
        </p:nvSpPr>
        <p:spPr/>
        <p:txBody>
          <a:bodyPr/>
          <a:p>
            <a:fld id="{D8A5A6E6-0921-462C-8356-0CC25B6F51EA}" type="datetimeFigureOut">
              <a:rPr lang="en-US" smtClean="0"/>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9" name=""/>
        <p:cNvGrpSpPr/>
        <p:nvPr/>
      </p:nvGrpSpPr>
      <p:grpSpPr>
        <a:xfrm>
          <a:off x="0" y="0"/>
          <a:ext cx="0" cy="0"/>
          <a:chOff x="0" y="0"/>
          <a:chExt cx="0" cy="0"/>
        </a:xfrm>
      </p:grpSpPr>
      <p:sp>
        <p:nvSpPr>
          <p:cNvPr id="104864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4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8" name="Date Placeholder 4"/>
          <p:cNvSpPr>
            <a:spLocks noGrp="1"/>
          </p:cNvSpPr>
          <p:nvPr>
            <p:ph type="dt" sz="half" idx="10"/>
          </p:nvPr>
        </p:nvSpPr>
        <p:spPr/>
        <p:txBody>
          <a:bodyPr/>
          <a:p>
            <a:fld id="{D8A5A6E6-0921-462C-8356-0CC25B6F51EA}" type="datetimeFigureOut">
              <a:rPr lang="en-US" smtClean="0"/>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A1F13613-7801-4FB6-A12A-D7862092E9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p:bgPr>
    </p:bg>
    <p:spTree>
      <p:nvGrpSpPr>
        <p:cNvPr id="33"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D8A5A6E6-0921-462C-8356-0CC25B6F51EA}"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A1F13613-7801-4FB6-A12A-D7862092E913}"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2" name="Subtitle 2"/>
          <p:cNvSpPr>
            <a:spLocks noGrp="1"/>
          </p:cNvSpPr>
          <p:nvPr>
            <p:ph type="subTitle" idx="1"/>
          </p:nvPr>
        </p:nvSpPr>
        <p:spPr>
          <a:xfrm>
            <a:off x="228600" y="152400"/>
            <a:ext cx="8686800" cy="6553200"/>
          </a:xfrm>
          <a:solidFill>
            <a:schemeClr val="bg1"/>
          </a:solidFill>
        </p:spPr>
        <p:txBody>
          <a:bodyPr>
            <a:normAutofit fontScale="78125" lnSpcReduction="20000"/>
          </a:bodyPr>
          <a:p>
            <a:pPr fontAlgn="base" lvl="0">
              <a:spcBef>
                <a:spcPct val="0"/>
              </a:spcBef>
              <a:spcAft>
                <a:spcPct val="0"/>
              </a:spcAft>
            </a:pPr>
            <a:r>
              <a:rPr b="1" dirty="0" sz="5700" lang="en-US" smtClean="0">
                <a:solidFill>
                  <a:schemeClr val="tx1"/>
                </a:solidFill>
                <a:latin typeface="Times New Roman" pitchFamily="18" charset="0"/>
                <a:ea typeface="Times New Roman" pitchFamily="18" charset="0"/>
                <a:cs typeface="Times New Roman" pitchFamily="18" charset="0"/>
              </a:rPr>
              <a:t>CHAPTER FOUR  </a:t>
            </a:r>
            <a:r>
              <a:rPr b="1" dirty="0" sz="4600" lang="en-US" smtClean="0"/>
              <a:t> </a:t>
            </a:r>
            <a:endParaRPr dirty="0" sz="4600" lang="en-US" smtClean="0"/>
          </a:p>
          <a:p>
            <a:r>
              <a:rPr b="1" dirty="0" sz="4400" lang="en-GB" smtClean="0">
                <a:solidFill>
                  <a:schemeClr val="tx1"/>
                </a:solidFill>
                <a:latin typeface="Times New Roman" pitchFamily="18" charset="0"/>
                <a:cs typeface="Times New Roman" pitchFamily="18" charset="0"/>
              </a:rPr>
              <a:t>4.1. BASIC </a:t>
            </a:r>
            <a:r>
              <a:rPr b="1" dirty="0" sz="4400" lang="en-GB">
                <a:solidFill>
                  <a:schemeClr val="tx1"/>
                </a:solidFill>
                <a:latin typeface="Times New Roman" pitchFamily="18" charset="0"/>
                <a:cs typeface="Times New Roman" pitchFamily="18" charset="0"/>
              </a:rPr>
              <a:t>CONCEPTS OF CRITICAL THINKING </a:t>
            </a:r>
            <a:endParaRPr b="1" dirty="0" sz="4400" lang="en-US">
              <a:solidFill>
                <a:schemeClr val="tx1"/>
              </a:solidFill>
              <a:latin typeface="Times New Roman" pitchFamily="18" charset="0"/>
              <a:cs typeface="Times New Roman" pitchFamily="18" charset="0"/>
            </a:endParaRPr>
          </a:p>
          <a:p>
            <a:pPr algn="just" eaLnBrk="0" fontAlgn="base" hangingPunct="0">
              <a:spcBef>
                <a:spcPct val="0"/>
              </a:spcBef>
              <a:spcAft>
                <a:spcPct val="0"/>
              </a:spcAft>
            </a:pPr>
            <a:r>
              <a:rPr b="1" dirty="0" lang="en-US" smtClean="0">
                <a:solidFill>
                  <a:schemeClr val="tx1"/>
                </a:solidFill>
              </a:rPr>
              <a:t>4.1.1. Meaning </a:t>
            </a:r>
            <a:r>
              <a:rPr b="1" dirty="0" lang="en-US">
                <a:solidFill>
                  <a:schemeClr val="tx1"/>
                </a:solidFill>
              </a:rPr>
              <a:t>of Critical Thinking</a:t>
            </a:r>
          </a:p>
          <a:p>
            <a:pPr algn="just" eaLnBrk="0" fontAlgn="base" hangingPunct="0" indent="-457200" marL="457200">
              <a:spcBef>
                <a:spcPct val="0"/>
              </a:spcBef>
              <a:spcAft>
                <a:spcPct val="0"/>
              </a:spcAft>
              <a:buFont typeface="Wingdings" pitchFamily="2" charset="2"/>
              <a:buChar char="Ø"/>
            </a:pPr>
            <a:r>
              <a:rPr dirty="0" lang="en-US">
                <a:solidFill>
                  <a:schemeClr val="tx1"/>
                </a:solidFill>
                <a:latin typeface="Times New Roman" pitchFamily="18" charset="0"/>
                <a:cs typeface="Times New Roman" pitchFamily="18" charset="0"/>
              </a:rPr>
              <a:t>Critical thinking can be defined as a wide range of cognitive skills and intellectual dispositions needed to effectively identify, analyze, and evaluate arguments and truth claims. </a:t>
            </a:r>
            <a:endParaRPr dirty="0" lang="en-US" smtClean="0">
              <a:solidFill>
                <a:schemeClr val="tx1"/>
              </a:solidFill>
              <a:latin typeface="Times New Roman" pitchFamily="18" charset="0"/>
              <a:cs typeface="Times New Roman" pitchFamily="18" charset="0"/>
            </a:endParaRPr>
          </a:p>
          <a:p>
            <a:pPr algn="just" eaLnBrk="0" fontAlgn="base" hangingPunct="0" indent="-457200" marL="457200">
              <a:spcBef>
                <a:spcPct val="0"/>
              </a:spcBef>
              <a:spcAft>
                <a:spcPct val="0"/>
              </a:spcAft>
              <a:buFont typeface="Wingdings" pitchFamily="2" charset="2"/>
              <a:buChar char="Ø"/>
            </a:pPr>
            <a:r>
              <a:rPr dirty="0" lang="en-US" smtClean="0">
                <a:solidFill>
                  <a:schemeClr val="tx1"/>
                </a:solidFill>
                <a:latin typeface="Times New Roman" pitchFamily="18" charset="0"/>
                <a:cs typeface="Times New Roman" pitchFamily="18" charset="0"/>
              </a:rPr>
              <a:t>Critical </a:t>
            </a:r>
            <a:r>
              <a:rPr dirty="0" lang="en-US">
                <a:solidFill>
                  <a:schemeClr val="tx1"/>
                </a:solidFill>
                <a:latin typeface="Times New Roman" pitchFamily="18" charset="0"/>
                <a:cs typeface="Times New Roman" pitchFamily="18" charset="0"/>
              </a:rPr>
              <a:t>means involving or exercising skilled judgment or observation.  In this sense, critical thinking means thinking clearly and intelligently.</a:t>
            </a:r>
            <a:r>
              <a:rPr b="1" dirty="0" lang="en-US">
                <a:solidFill>
                  <a:schemeClr val="tx1"/>
                </a:solidFill>
                <a:latin typeface="Times New Roman" pitchFamily="18" charset="0"/>
                <a:cs typeface="Times New Roman" pitchFamily="18" charset="0"/>
              </a:rPr>
              <a:t> </a:t>
            </a:r>
            <a:endParaRPr b="1" dirty="0" lang="en-US" smtClean="0">
              <a:solidFill>
                <a:schemeClr val="tx1"/>
              </a:solidFill>
              <a:latin typeface="Times New Roman" pitchFamily="18" charset="0"/>
              <a:cs typeface="Times New Roman" pitchFamily="18" charset="0"/>
            </a:endParaRPr>
          </a:p>
          <a:p>
            <a:pPr algn="just" eaLnBrk="0" fontAlgn="base" hangingPunct="0" indent="-457200" marL="457200">
              <a:spcBef>
                <a:spcPct val="0"/>
              </a:spcBef>
              <a:spcAft>
                <a:spcPct val="0"/>
              </a:spcAft>
              <a:buFont typeface="Wingdings" pitchFamily="2" charset="2"/>
              <a:buChar char="Ø"/>
            </a:pPr>
            <a:r>
              <a:rPr dirty="0" lang="en-US" smtClean="0">
                <a:solidFill>
                  <a:schemeClr val="tx1"/>
                </a:solidFill>
                <a:latin typeface="Times New Roman" pitchFamily="18" charset="0"/>
                <a:cs typeface="Times New Roman" pitchFamily="18" charset="0"/>
              </a:rPr>
              <a:t>More </a:t>
            </a:r>
            <a:r>
              <a:rPr dirty="0" lang="en-US">
                <a:solidFill>
                  <a:schemeClr val="tx1"/>
                </a:solidFill>
                <a:latin typeface="Times New Roman" pitchFamily="18" charset="0"/>
                <a:cs typeface="Times New Roman" pitchFamily="18" charset="0"/>
              </a:rPr>
              <a:t>precisely, critical thinking is the general term given to a wide range of cognitive skills and intellectual dispositions needed to effectively identify, analyze, and evaluate arguments and truth claims. </a:t>
            </a:r>
            <a:endParaRPr dirty="0" lang="en-US" smtClean="0">
              <a:solidFill>
                <a:schemeClr val="tx1"/>
              </a:solidFill>
              <a:latin typeface="Times New Roman" pitchFamily="18" charset="0"/>
              <a:cs typeface="Times New Roman" pitchFamily="18" charset="0"/>
            </a:endParaRPr>
          </a:p>
          <a:p>
            <a:pPr algn="just" eaLnBrk="0" fontAlgn="base" hangingPunct="0" indent="-457200" marL="457200">
              <a:spcBef>
                <a:spcPct val="0"/>
              </a:spcBef>
              <a:spcAft>
                <a:spcPct val="0"/>
              </a:spcAft>
              <a:buFont typeface="Wingdings" pitchFamily="2" charset="2"/>
              <a:buChar char="Ø"/>
            </a:pPr>
            <a:r>
              <a:rPr dirty="0" lang="en-US" smtClean="0">
                <a:solidFill>
                  <a:schemeClr val="tx1"/>
                </a:solidFill>
                <a:latin typeface="Times New Roman" pitchFamily="18" charset="0"/>
                <a:cs typeface="Times New Roman" pitchFamily="18" charset="0"/>
              </a:rPr>
              <a:t>Moreover</a:t>
            </a:r>
            <a:r>
              <a:rPr dirty="0" lang="en-US">
                <a:solidFill>
                  <a:schemeClr val="tx1"/>
                </a:solidFill>
                <a:latin typeface="Times New Roman" pitchFamily="18" charset="0"/>
                <a:cs typeface="Times New Roman" pitchFamily="18" charset="0"/>
              </a:rPr>
              <a:t>, it helps to discover and overcome personal preconceptions and biases; to formulate and present convincing reasons in support of conclusions; and to make reasonable, intelligent decisions about what to believe and what to do. </a:t>
            </a:r>
          </a:p>
          <a:p>
            <a:pPr algn="just" eaLnBrk="0" fontAlgn="base" hangingPunct="0" lvl="0">
              <a:spcBef>
                <a:spcPct val="0"/>
              </a:spcBef>
              <a:spcAft>
                <a:spcPct val="0"/>
              </a:spcAft>
            </a:pPr>
            <a:endParaRPr baseline="0" b="0" cap="none" dirty="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6" name="Subtitle 2"/>
          <p:cNvSpPr>
            <a:spLocks noGrp="1"/>
          </p:cNvSpPr>
          <p:nvPr>
            <p:ph type="subTitle" idx="1"/>
          </p:nvPr>
        </p:nvSpPr>
        <p:spPr>
          <a:xfrm>
            <a:off x="152400" y="152400"/>
            <a:ext cx="8839200" cy="6553200"/>
          </a:xfrm>
          <a:solidFill>
            <a:schemeClr val="bg1"/>
          </a:solidFill>
        </p:spPr>
        <p:txBody>
          <a:bodyPr>
            <a:normAutofit fontScale="89286" lnSpcReduction="10000"/>
          </a:bodyPr>
          <a:p>
            <a:pPr algn="just" lvl="1" marL="0"/>
            <a:r>
              <a:rPr b="1" dirty="0" lang="en-US" smtClean="0">
                <a:solidFill>
                  <a:schemeClr val="tx1"/>
                </a:solidFill>
                <a:latin typeface="Times New Roman" pitchFamily="18" charset="0"/>
                <a:cs typeface="Times New Roman" pitchFamily="18" charset="0"/>
              </a:rPr>
              <a:t>Principles </a:t>
            </a:r>
            <a:r>
              <a:rPr b="1" dirty="0" lang="en-US">
                <a:solidFill>
                  <a:schemeClr val="tx1"/>
                </a:solidFill>
                <a:latin typeface="Times New Roman" pitchFamily="18" charset="0"/>
                <a:cs typeface="Times New Roman" pitchFamily="18" charset="0"/>
              </a:rPr>
              <a:t>of Good Argument</a:t>
            </a:r>
          </a:p>
          <a:p>
            <a:pPr algn="just" lvl="0"/>
            <a:r>
              <a:rPr b="1" dirty="0" sz="2800" i="1" lang="en-US" smtClean="0">
                <a:solidFill>
                  <a:schemeClr val="tx1"/>
                </a:solidFill>
                <a:latin typeface="Times New Roman" pitchFamily="18" charset="0"/>
                <a:cs typeface="Times New Roman" pitchFamily="18" charset="0"/>
              </a:rPr>
              <a:t>1. The </a:t>
            </a:r>
            <a:r>
              <a:rPr b="1" dirty="0" sz="2800" i="1" lang="en-US">
                <a:solidFill>
                  <a:schemeClr val="tx1"/>
                </a:solidFill>
                <a:latin typeface="Times New Roman" pitchFamily="18" charset="0"/>
                <a:cs typeface="Times New Roman" pitchFamily="18" charset="0"/>
              </a:rPr>
              <a:t>Structural Principle </a:t>
            </a:r>
          </a:p>
          <a:p>
            <a:pPr algn="just" indent="-457200" marL="457200">
              <a:buFont typeface="Wingdings" pitchFamily="2" charset="2"/>
              <a:buChar char="Ø"/>
            </a:pPr>
            <a:r>
              <a:rPr dirty="0" sz="2800" lang="en-US">
                <a:solidFill>
                  <a:schemeClr val="tx1"/>
                </a:solidFill>
                <a:latin typeface="Times New Roman" pitchFamily="18" charset="0"/>
                <a:cs typeface="Times New Roman" pitchFamily="18" charset="0"/>
              </a:rPr>
              <a:t>The structural principle of a good argument requires that one who argues for or against a position should use an argument that meets the fundamental structural requirements of a well-formed argument. </a:t>
            </a:r>
            <a:endParaRPr dirty="0" sz="2800" lang="en-US" smtClean="0">
              <a:solidFill>
                <a:schemeClr val="tx1"/>
              </a:solidFill>
              <a:latin typeface="Times New Roman" pitchFamily="18" charset="0"/>
              <a:cs typeface="Times New Roman" pitchFamily="18" charset="0"/>
            </a:endParaRPr>
          </a:p>
          <a:p>
            <a:pPr algn="just" indent="-457200" marL="457200">
              <a:buFont typeface="Wingdings" pitchFamily="2" charset="2"/>
              <a:buChar char="Ø"/>
            </a:pPr>
            <a:r>
              <a:rPr dirty="0" sz="2800" lang="en-US" smtClean="0">
                <a:solidFill>
                  <a:schemeClr val="tx1"/>
                </a:solidFill>
                <a:latin typeface="Times New Roman" pitchFamily="18" charset="0"/>
                <a:cs typeface="Times New Roman" pitchFamily="18" charset="0"/>
              </a:rPr>
              <a:t>Such </a:t>
            </a:r>
            <a:r>
              <a:rPr dirty="0" sz="2800" lang="en-US">
                <a:solidFill>
                  <a:schemeClr val="tx1"/>
                </a:solidFill>
                <a:latin typeface="Times New Roman" pitchFamily="18" charset="0"/>
                <a:cs typeface="Times New Roman" pitchFamily="18" charset="0"/>
              </a:rPr>
              <a:t>an argument does not use reasons that contradict each other, that contradict the conclusion, or that explicitly or implicitly assume the truth of the conclusion. Neither does it draw any invalid deductive inferences.</a:t>
            </a:r>
          </a:p>
          <a:p>
            <a:pPr algn="just" indent="-457200" marL="457200">
              <a:buFont typeface="Wingdings" pitchFamily="2" charset="2"/>
              <a:buChar char="Ø"/>
            </a:pPr>
            <a:r>
              <a:rPr dirty="0" sz="2800" lang="en-US">
                <a:solidFill>
                  <a:schemeClr val="tx1"/>
                </a:solidFill>
                <a:latin typeface="Times New Roman" pitchFamily="18" charset="0"/>
                <a:cs typeface="Times New Roman" pitchFamily="18" charset="0"/>
              </a:rPr>
              <a:t>The first criterion used in determining whether an argument is a good one is the requirement that it be structurally sound. An argument must look and works like an argument</a:t>
            </a:r>
            <a:r>
              <a:rPr dirty="0" sz="2800" lang="en-US" smtClean="0">
                <a:solidFill>
                  <a:schemeClr val="tx1"/>
                </a:solidFill>
                <a:latin typeface="Times New Roman" pitchFamily="18" charset="0"/>
                <a:cs typeface="Times New Roman" pitchFamily="18" charset="0"/>
              </a:rPr>
              <a:t>.</a:t>
            </a:r>
          </a:p>
          <a:p>
            <a:pPr algn="just" indent="-457200" marL="457200">
              <a:buFont typeface="Wingdings" pitchFamily="2" charset="2"/>
              <a:buChar char="Ø"/>
            </a:pPr>
            <a:r>
              <a:rPr dirty="0" sz="2800" lang="en-US" smtClean="0">
                <a:solidFill>
                  <a:schemeClr val="tx1"/>
                </a:solidFill>
                <a:latin typeface="Times New Roman" pitchFamily="18" charset="0"/>
                <a:cs typeface="Times New Roman" pitchFamily="18" charset="0"/>
              </a:rPr>
              <a:t> </a:t>
            </a:r>
            <a:r>
              <a:rPr dirty="0" sz="2800" lang="en-US">
                <a:solidFill>
                  <a:schemeClr val="tx1"/>
                </a:solidFill>
                <a:latin typeface="Times New Roman" pitchFamily="18" charset="0"/>
                <a:cs typeface="Times New Roman" pitchFamily="18" charset="0"/>
              </a:rPr>
              <a:t>In other words, it should be formed in such a way that the conclusion either follows necessarily from its premises, in the case of deductive arguments, or follows probably from its premises, in the case of inductive arguments.</a:t>
            </a:r>
          </a:p>
          <a:p>
            <a:pPr algn="just"/>
            <a:endParaRPr b="1"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7" name="Subtitle 2"/>
          <p:cNvSpPr>
            <a:spLocks noGrp="1"/>
          </p:cNvSpPr>
          <p:nvPr>
            <p:ph type="subTitle" idx="1"/>
          </p:nvPr>
        </p:nvSpPr>
        <p:spPr>
          <a:xfrm>
            <a:off x="228600" y="152400"/>
            <a:ext cx="8763000" cy="6629400"/>
          </a:xfrm>
          <a:solidFill>
            <a:schemeClr val="bg1"/>
          </a:solidFill>
        </p:spPr>
        <p:txBody>
          <a:bodyPr>
            <a:noAutofit/>
          </a:bodyPr>
          <a:p>
            <a:pPr algn="just"/>
            <a:r>
              <a:rPr dirty="0" sz="2400" lang="en-US">
                <a:solidFill>
                  <a:schemeClr val="tx1"/>
                </a:solidFill>
                <a:latin typeface="Times New Roman" pitchFamily="18" charset="0"/>
                <a:cs typeface="Times New Roman" pitchFamily="18" charset="0"/>
              </a:rPr>
              <a:t>Another structural feature of an argument that could render it fatally flawed would be one whose premises are incompatible with one another. </a:t>
            </a:r>
            <a:endParaRPr dirty="0" sz="2400" lang="en-US" smtClean="0">
              <a:solidFill>
                <a:schemeClr val="tx1"/>
              </a:solidFill>
              <a:latin typeface="Times New Roman" pitchFamily="18" charset="0"/>
              <a:cs typeface="Times New Roman" pitchFamily="18" charset="0"/>
            </a:endParaRPr>
          </a:p>
          <a:p>
            <a:pPr algn="just" lvl="0"/>
            <a:r>
              <a:rPr b="1" dirty="0" sz="2400" i="1" lang="en-US" smtClean="0">
                <a:solidFill>
                  <a:schemeClr val="tx1"/>
                </a:solidFill>
                <a:latin typeface="Times New Roman" pitchFamily="18" charset="0"/>
                <a:cs typeface="Times New Roman" pitchFamily="18" charset="0"/>
              </a:rPr>
              <a:t>2. The </a:t>
            </a:r>
            <a:r>
              <a:rPr b="1" dirty="0" sz="2400" i="1" lang="en-US">
                <a:solidFill>
                  <a:schemeClr val="tx1"/>
                </a:solidFill>
                <a:latin typeface="Times New Roman" pitchFamily="18" charset="0"/>
                <a:cs typeface="Times New Roman" pitchFamily="18" charset="0"/>
              </a:rPr>
              <a:t>Relevance Principle </a:t>
            </a:r>
          </a:p>
          <a:p>
            <a:pPr algn="just"/>
            <a:r>
              <a:rPr dirty="0" sz="2400" lang="en-US">
                <a:solidFill>
                  <a:schemeClr val="tx1"/>
                </a:solidFill>
                <a:latin typeface="Times New Roman" pitchFamily="18" charset="0"/>
                <a:cs typeface="Times New Roman" pitchFamily="18" charset="0"/>
              </a:rPr>
              <a:t>This is the second principle of a good argument that requires that one who presents an argument for or against a position should set forth only reasons whose truth provides some evidence for the truth of the conclusion.</a:t>
            </a:r>
          </a:p>
          <a:p>
            <a:pPr algn="just"/>
            <a:r>
              <a:rPr dirty="0" sz="2400" lang="en-US">
                <a:solidFill>
                  <a:schemeClr val="tx1"/>
                </a:solidFill>
                <a:latin typeface="Times New Roman" pitchFamily="18" charset="0"/>
                <a:cs typeface="Times New Roman" pitchFamily="18" charset="0"/>
              </a:rPr>
              <a:t>The premises of a good argument must be relevant to the truth or merit of the conclusion. </a:t>
            </a:r>
            <a:r>
              <a:rPr dirty="0" sz="2400" lang="en-US" smtClean="0">
                <a:solidFill>
                  <a:schemeClr val="tx1"/>
                </a:solidFill>
                <a:latin typeface="Times New Roman" pitchFamily="18" charset="0"/>
                <a:cs typeface="Times New Roman" pitchFamily="18" charset="0"/>
              </a:rPr>
              <a:t> </a:t>
            </a:r>
            <a:endParaRPr dirty="0" sz="2400" lang="en-US">
              <a:solidFill>
                <a:schemeClr val="tx1"/>
              </a:solidFill>
              <a:latin typeface="Times New Roman" pitchFamily="18" charset="0"/>
              <a:cs typeface="Times New Roman" pitchFamily="18" charset="0"/>
            </a:endParaRPr>
          </a:p>
          <a:p>
            <a:pPr algn="just" lvl="0"/>
            <a:r>
              <a:rPr b="1" dirty="0" sz="2400" i="1" lang="en-US" smtClean="0">
                <a:solidFill>
                  <a:schemeClr val="tx1"/>
                </a:solidFill>
                <a:latin typeface="Times New Roman" pitchFamily="18" charset="0"/>
                <a:cs typeface="Times New Roman" pitchFamily="18" charset="0"/>
              </a:rPr>
              <a:t>3. The </a:t>
            </a:r>
            <a:r>
              <a:rPr b="1" dirty="0" sz="2400" i="1" lang="en-US">
                <a:solidFill>
                  <a:schemeClr val="tx1"/>
                </a:solidFill>
                <a:latin typeface="Times New Roman" pitchFamily="18" charset="0"/>
                <a:cs typeface="Times New Roman" pitchFamily="18" charset="0"/>
              </a:rPr>
              <a:t>Acceptability Principle </a:t>
            </a:r>
          </a:p>
          <a:p>
            <a:pPr algn="just"/>
            <a:r>
              <a:rPr dirty="0" sz="2400" lang="en-US">
                <a:solidFill>
                  <a:schemeClr val="tx1"/>
                </a:solidFill>
                <a:latin typeface="Times New Roman" pitchFamily="18" charset="0"/>
                <a:cs typeface="Times New Roman" pitchFamily="18" charset="0"/>
              </a:rPr>
              <a:t>The third principle of a good argument is the acceptability principle. This principle requires that one who presents an argument for or against a position should provide reasons that are likely to be accepted by a mature, rational person and that meet standard criteria of acceptability. The reasons set forth in support of a conclusion must be acceptable.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8" name="Subtitle 2"/>
          <p:cNvSpPr>
            <a:spLocks noGrp="1"/>
          </p:cNvSpPr>
          <p:nvPr>
            <p:ph type="subTitle" idx="1"/>
          </p:nvPr>
        </p:nvSpPr>
        <p:spPr>
          <a:xfrm>
            <a:off x="228600" y="228600"/>
            <a:ext cx="8763000" cy="6400800"/>
          </a:xfrm>
          <a:solidFill>
            <a:schemeClr val="bg1"/>
          </a:solidFill>
        </p:spPr>
        <p:txBody>
          <a:bodyPr>
            <a:normAutofit fontScale="93750" lnSpcReduction="20000"/>
          </a:bodyPr>
          <a:p>
            <a:pPr algn="just" lvl="0"/>
            <a:r>
              <a:rPr b="1" dirty="0" i="1" lang="en-US" smtClean="0">
                <a:solidFill>
                  <a:schemeClr val="tx1"/>
                </a:solidFill>
                <a:latin typeface="Times New Roman" pitchFamily="18" charset="0"/>
                <a:cs typeface="Times New Roman" pitchFamily="18" charset="0"/>
              </a:rPr>
              <a:t>4. The </a:t>
            </a:r>
            <a:r>
              <a:rPr b="1" dirty="0" i="1" lang="en-US">
                <a:solidFill>
                  <a:schemeClr val="tx1"/>
                </a:solidFill>
                <a:latin typeface="Times New Roman" pitchFamily="18" charset="0"/>
                <a:cs typeface="Times New Roman" pitchFamily="18" charset="0"/>
              </a:rPr>
              <a:t>Sufficiency Principle </a:t>
            </a:r>
          </a:p>
          <a:p>
            <a:pPr algn="just"/>
            <a:r>
              <a:rPr dirty="0" lang="en-US">
                <a:solidFill>
                  <a:schemeClr val="tx1"/>
                </a:solidFill>
                <a:latin typeface="Times New Roman" pitchFamily="18" charset="0"/>
                <a:cs typeface="Times New Roman" pitchFamily="18" charset="0"/>
              </a:rPr>
              <a:t>The four principle of a good argument is the sufficiency principle, which requires that one who presents an argument for or against a position should attempt to provide relevant and acceptable reasons of the right kind, that together are sufficient in number and weight to justify the acceptance of the conclusion. </a:t>
            </a:r>
          </a:p>
          <a:p>
            <a:pPr algn="just" lvl="0"/>
            <a:r>
              <a:rPr b="1" dirty="0" i="1" lang="en-US" smtClean="0">
                <a:solidFill>
                  <a:schemeClr val="tx1"/>
                </a:solidFill>
                <a:latin typeface="Times New Roman" pitchFamily="18" charset="0"/>
                <a:cs typeface="Times New Roman" pitchFamily="18" charset="0"/>
              </a:rPr>
              <a:t>5. The </a:t>
            </a:r>
            <a:r>
              <a:rPr b="1" dirty="0" i="1" lang="en-US">
                <a:solidFill>
                  <a:schemeClr val="tx1"/>
                </a:solidFill>
                <a:latin typeface="Times New Roman" pitchFamily="18" charset="0"/>
                <a:cs typeface="Times New Roman" pitchFamily="18" charset="0"/>
              </a:rPr>
              <a:t>Rebuttal Principle </a:t>
            </a:r>
          </a:p>
          <a:p>
            <a:pPr algn="just"/>
            <a:r>
              <a:rPr dirty="0" lang="en-US" smtClean="0">
                <a:solidFill>
                  <a:schemeClr val="tx1"/>
                </a:solidFill>
                <a:latin typeface="Times New Roman" pitchFamily="18" charset="0"/>
                <a:cs typeface="Times New Roman" pitchFamily="18" charset="0"/>
              </a:rPr>
              <a:t>The quality of providing concomitant </a:t>
            </a:r>
            <a:r>
              <a:rPr dirty="0" lang="en-US" err="1" smtClean="0">
                <a:solidFill>
                  <a:schemeClr val="tx1"/>
                </a:solidFill>
                <a:latin typeface="Times New Roman" pitchFamily="18" charset="0"/>
                <a:cs typeface="Times New Roman" pitchFamily="18" charset="0"/>
              </a:rPr>
              <a:t>defence</a:t>
            </a:r>
            <a:r>
              <a:rPr dirty="0" lang="en-US" smtClean="0">
                <a:solidFill>
                  <a:schemeClr val="tx1"/>
                </a:solidFill>
                <a:latin typeface="Times New Roman" pitchFamily="18" charset="0"/>
                <a:cs typeface="Times New Roman" pitchFamily="18" charset="0"/>
              </a:rPr>
              <a:t> to the opponents idea.</a:t>
            </a:r>
          </a:p>
          <a:p>
            <a:pPr algn="just"/>
            <a:r>
              <a:rPr dirty="0" lang="en-US" smtClean="0">
                <a:solidFill>
                  <a:schemeClr val="tx1"/>
                </a:solidFill>
                <a:latin typeface="Times New Roman" pitchFamily="18" charset="0"/>
                <a:cs typeface="Times New Roman" pitchFamily="18" charset="0"/>
              </a:rPr>
              <a:t>This </a:t>
            </a:r>
            <a:r>
              <a:rPr dirty="0" lang="en-US">
                <a:solidFill>
                  <a:schemeClr val="tx1"/>
                </a:solidFill>
                <a:latin typeface="Times New Roman" pitchFamily="18" charset="0"/>
                <a:cs typeface="Times New Roman" pitchFamily="18" charset="0"/>
              </a:rPr>
              <a:t>principle requires that one who presents an argument for or against a position should include in the argument an effective rebuttal to all anticipated serious criticisms of the argument that may be brought against it or against the position it supports.</a:t>
            </a:r>
          </a:p>
          <a:p>
            <a:pPr algn="just" fontAlgn="base">
              <a:spcBef>
                <a:spcPct val="0"/>
              </a:spcBef>
              <a:spcAft>
                <a:spcPct val="0"/>
              </a:spcAft>
            </a:pPr>
            <a:endParaRPr b="1" dirty="0" lang="en-US">
              <a:solidFill>
                <a:srgbClr val="FF0000"/>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9" name="Subtitle 2"/>
          <p:cNvSpPr>
            <a:spLocks noGrp="1"/>
          </p:cNvSpPr>
          <p:nvPr>
            <p:ph type="subTitle" idx="1"/>
          </p:nvPr>
        </p:nvSpPr>
        <p:spPr>
          <a:xfrm>
            <a:off x="152400" y="152400"/>
            <a:ext cx="8763000" cy="6629400"/>
          </a:xfrm>
          <a:solidFill>
            <a:schemeClr val="bg1"/>
          </a:solidFill>
        </p:spPr>
        <p:txBody>
          <a:bodyPr>
            <a:normAutofit fontScale="92857" lnSpcReduction="10000"/>
          </a:bodyPr>
          <a:p>
            <a:pPr lvl="1"/>
            <a:r>
              <a:rPr b="1" dirty="0" lang="en-US" smtClean="0">
                <a:solidFill>
                  <a:schemeClr val="tx1"/>
                </a:solidFill>
                <a:latin typeface="Times New Roman" pitchFamily="18" charset="0"/>
                <a:cs typeface="Times New Roman" pitchFamily="18" charset="0"/>
              </a:rPr>
              <a:t>Principles </a:t>
            </a:r>
            <a:r>
              <a:rPr b="1" dirty="0" lang="en-US">
                <a:solidFill>
                  <a:schemeClr val="tx1"/>
                </a:solidFill>
                <a:latin typeface="Times New Roman" pitchFamily="18" charset="0"/>
                <a:cs typeface="Times New Roman" pitchFamily="18" charset="0"/>
              </a:rPr>
              <a:t>of Critical Thinking</a:t>
            </a:r>
          </a:p>
          <a:p>
            <a:pPr algn="just" lvl="0"/>
            <a:r>
              <a:rPr dirty="0" sz="2800" lang="en-US" smtClean="0">
                <a:solidFill>
                  <a:schemeClr val="tx1"/>
                </a:solidFill>
                <a:latin typeface="Times New Roman" pitchFamily="18" charset="0"/>
                <a:cs typeface="Times New Roman" pitchFamily="18" charset="0"/>
              </a:rPr>
              <a:t> 1. </a:t>
            </a:r>
            <a:r>
              <a:rPr b="1" dirty="0" sz="2800" i="1" lang="en-US" smtClean="0">
                <a:solidFill>
                  <a:schemeClr val="tx1"/>
                </a:solidFill>
                <a:latin typeface="Times New Roman" pitchFamily="18" charset="0"/>
                <a:cs typeface="Times New Roman" pitchFamily="18" charset="0"/>
              </a:rPr>
              <a:t>The </a:t>
            </a:r>
            <a:r>
              <a:rPr b="1" dirty="0" sz="2800" i="1" lang="en-US">
                <a:solidFill>
                  <a:schemeClr val="tx1"/>
                </a:solidFill>
                <a:latin typeface="Times New Roman" pitchFamily="18" charset="0"/>
                <a:cs typeface="Times New Roman" pitchFamily="18" charset="0"/>
              </a:rPr>
              <a:t>Fallibility Principle </a:t>
            </a:r>
          </a:p>
          <a:p>
            <a:pPr algn="just" lvl="0"/>
            <a:r>
              <a:rPr sz="2800" lang="en-US" smtClean="0">
                <a:solidFill>
                  <a:schemeClr val="tx1"/>
                </a:solidFill>
                <a:latin typeface="Times New Roman" pitchFamily="18" charset="0"/>
                <a:cs typeface="Times New Roman" pitchFamily="18" charset="0"/>
              </a:rPr>
              <a:t>This </a:t>
            </a:r>
            <a:r>
              <a:rPr dirty="0" sz="2800" lang="en-US">
                <a:solidFill>
                  <a:schemeClr val="tx1"/>
                </a:solidFill>
                <a:latin typeface="Times New Roman" pitchFamily="18" charset="0"/>
                <a:cs typeface="Times New Roman" pitchFamily="18" charset="0"/>
              </a:rPr>
              <a:t>principle requires that each participant in a discussion of a disputed issue should be willing to accept the fact that he or she is fallible, which means that one must acknowledge that one’s own initial view may not be the most defensible position on the question</a:t>
            </a:r>
            <a:r>
              <a:rPr dirty="0" sz="2800" lang="en-US" smtClean="0">
                <a:solidFill>
                  <a:schemeClr val="tx1"/>
                </a:solidFill>
                <a:latin typeface="Times New Roman" pitchFamily="18" charset="0"/>
                <a:cs typeface="Times New Roman" pitchFamily="18" charset="0"/>
              </a:rPr>
              <a:t>.</a:t>
            </a:r>
            <a:r>
              <a:rPr b="1" dirty="0" sz="2800" i="1" lang="en-US">
                <a:solidFill>
                  <a:schemeClr val="tx1"/>
                </a:solidFill>
                <a:latin typeface="Times New Roman" pitchFamily="18" charset="0"/>
                <a:cs typeface="Times New Roman" pitchFamily="18" charset="0"/>
              </a:rPr>
              <a:t> </a:t>
            </a:r>
            <a:endParaRPr b="1" dirty="0" sz="2800" i="1" lang="en-US" smtClean="0">
              <a:solidFill>
                <a:schemeClr val="tx1"/>
              </a:solidFill>
              <a:latin typeface="Times New Roman" pitchFamily="18" charset="0"/>
              <a:cs typeface="Times New Roman" pitchFamily="18" charset="0"/>
            </a:endParaRPr>
          </a:p>
          <a:p>
            <a:pPr algn="just" lvl="0"/>
            <a:r>
              <a:rPr b="1" dirty="0" sz="2800" i="1" lang="en-US" smtClean="0">
                <a:solidFill>
                  <a:schemeClr val="tx1"/>
                </a:solidFill>
                <a:latin typeface="Times New Roman" pitchFamily="18" charset="0"/>
                <a:cs typeface="Times New Roman" pitchFamily="18" charset="0"/>
              </a:rPr>
              <a:t>2. The </a:t>
            </a:r>
            <a:r>
              <a:rPr b="1" dirty="0" sz="2800" i="1" lang="en-US">
                <a:solidFill>
                  <a:schemeClr val="tx1"/>
                </a:solidFill>
                <a:latin typeface="Times New Roman" pitchFamily="18" charset="0"/>
                <a:cs typeface="Times New Roman" pitchFamily="18" charset="0"/>
              </a:rPr>
              <a:t>Truth Seeking Principle </a:t>
            </a:r>
          </a:p>
          <a:p>
            <a:pPr algn="just"/>
            <a:r>
              <a:rPr dirty="0" sz="2800" lang="en-US">
                <a:solidFill>
                  <a:schemeClr val="tx1"/>
                </a:solidFill>
                <a:latin typeface="Times New Roman" pitchFamily="18" charset="0"/>
                <a:cs typeface="Times New Roman" pitchFamily="18" charset="0"/>
              </a:rPr>
              <a:t>The second principle of a critical thinking is the truth seeking principle. This principle requires that each participant should be committed to the task of earnestly searching for the truth or at least the most defensible position on the issue at stake. Therefore, one should be willing to examine alternative positions seriously, look for insights in the positions of others, and allow other participants to present arguments for or raise objections to any position held on an issue.</a:t>
            </a:r>
          </a:p>
          <a:p>
            <a:endParaRPr dirty="0" lang="en-US"/>
          </a:p>
          <a:p>
            <a:endParaRPr dirty="0" lang="en-US"/>
          </a:p>
          <a:p>
            <a:pPr algn="just" fontAlgn="base">
              <a:spcBef>
                <a:spcPct val="0"/>
              </a:spcBef>
              <a:spcAft>
                <a:spcPct val="0"/>
              </a:spcAft>
            </a:pPr>
            <a:endParaRPr b="1" dirty="0" lang="en-US">
              <a:solidFill>
                <a:srgbClr val="FF0000"/>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0" name="Subtitle 2"/>
          <p:cNvSpPr>
            <a:spLocks noGrp="1"/>
          </p:cNvSpPr>
          <p:nvPr>
            <p:ph type="subTitle" idx="1"/>
          </p:nvPr>
        </p:nvSpPr>
        <p:spPr>
          <a:xfrm>
            <a:off x="228600" y="152400"/>
            <a:ext cx="8686800" cy="6553200"/>
          </a:xfrm>
          <a:solidFill>
            <a:schemeClr val="bg1"/>
          </a:solidFill>
        </p:spPr>
        <p:txBody>
          <a:bodyPr>
            <a:normAutofit fontScale="36667" lnSpcReduction="20000"/>
          </a:bodyPr>
          <a:p>
            <a:pPr algn="just" lvl="0"/>
            <a:r>
              <a:rPr b="1" dirty="0" sz="6000" i="1" lang="en-US" smtClean="0">
                <a:solidFill>
                  <a:schemeClr val="tx1"/>
                </a:solidFill>
              </a:rPr>
              <a:t>3. The </a:t>
            </a:r>
            <a:r>
              <a:rPr b="1" dirty="0" sz="6000" i="1" lang="en-US">
                <a:solidFill>
                  <a:schemeClr val="tx1"/>
                </a:solidFill>
              </a:rPr>
              <a:t>Clarity Principle </a:t>
            </a:r>
          </a:p>
          <a:p>
            <a:pPr algn="just" lvl="0"/>
            <a:r>
              <a:rPr dirty="0" sz="6000" lang="en-US">
                <a:solidFill>
                  <a:schemeClr val="tx1"/>
                </a:solidFill>
              </a:rPr>
              <a:t>The clarity principle is the third principle of a critical thinking. It requires that the formulations of all positions, </a:t>
            </a:r>
            <a:r>
              <a:rPr dirty="0" sz="6000" lang="en-US" err="1">
                <a:solidFill>
                  <a:schemeClr val="tx1"/>
                </a:solidFill>
              </a:rPr>
              <a:t>defences</a:t>
            </a:r>
            <a:r>
              <a:rPr dirty="0" sz="6000" lang="en-US">
                <a:solidFill>
                  <a:schemeClr val="tx1"/>
                </a:solidFill>
              </a:rPr>
              <a:t>, and attacks should be free of any kind of linguistic confusion and clearly separated from </a:t>
            </a:r>
            <a:r>
              <a:rPr dirty="0" sz="6000" lang="en-US" smtClean="0">
                <a:solidFill>
                  <a:schemeClr val="tx1"/>
                </a:solidFill>
              </a:rPr>
              <a:t>other positions </a:t>
            </a:r>
            <a:r>
              <a:rPr dirty="0" sz="6000" lang="en-US">
                <a:solidFill>
                  <a:schemeClr val="tx1"/>
                </a:solidFill>
              </a:rPr>
              <a:t>and </a:t>
            </a:r>
            <a:r>
              <a:rPr dirty="0" sz="6000" lang="en-US" smtClean="0">
                <a:solidFill>
                  <a:schemeClr val="tx1"/>
                </a:solidFill>
              </a:rPr>
              <a:t>issues.</a:t>
            </a:r>
          </a:p>
          <a:p>
            <a:pPr algn="just" lvl="0"/>
            <a:r>
              <a:rPr dirty="0" sz="6000" lang="en-US" smtClean="0">
                <a:solidFill>
                  <a:schemeClr val="tx1"/>
                </a:solidFill>
              </a:rPr>
              <a:t>4. </a:t>
            </a:r>
            <a:r>
              <a:rPr b="1" dirty="0" sz="6000" i="1" lang="en-US">
                <a:solidFill>
                  <a:schemeClr val="tx1"/>
                </a:solidFill>
              </a:rPr>
              <a:t>The Burden of Proof Principle </a:t>
            </a:r>
          </a:p>
          <a:p>
            <a:pPr algn="just" lvl="0"/>
            <a:r>
              <a:rPr dirty="0" sz="6000" lang="en-US">
                <a:solidFill>
                  <a:schemeClr val="tx1"/>
                </a:solidFill>
              </a:rPr>
              <a:t>The fourth principle of a critical thinking is the burden of proof principle. This principle requires that the burden of proof for any position usually rests on the participant who sets forth the position. If, and when, an opponent asks, the proponent should provide an argument for that position</a:t>
            </a:r>
            <a:r>
              <a:rPr dirty="0" sz="6000" lang="en-US" smtClean="0">
                <a:solidFill>
                  <a:schemeClr val="tx1"/>
                </a:solidFill>
              </a:rPr>
              <a:t>.</a:t>
            </a:r>
          </a:p>
          <a:p>
            <a:pPr algn="just" lvl="0"/>
            <a:r>
              <a:rPr b="1" dirty="0" sz="6000" lang="en-US" smtClean="0">
                <a:solidFill>
                  <a:schemeClr val="tx1"/>
                </a:solidFill>
              </a:rPr>
              <a:t> 5. </a:t>
            </a:r>
            <a:r>
              <a:rPr b="1" dirty="0" sz="6000" i="1" lang="en-US" smtClean="0">
                <a:solidFill>
                  <a:schemeClr val="tx1"/>
                </a:solidFill>
              </a:rPr>
              <a:t>The </a:t>
            </a:r>
            <a:r>
              <a:rPr b="1" dirty="0" sz="6000" i="1" lang="en-US">
                <a:solidFill>
                  <a:schemeClr val="tx1"/>
                </a:solidFill>
              </a:rPr>
              <a:t>Principle of Charity </a:t>
            </a:r>
          </a:p>
          <a:p>
            <a:pPr algn="just"/>
            <a:r>
              <a:rPr dirty="0" sz="6000" lang="en-US">
                <a:solidFill>
                  <a:schemeClr val="tx1"/>
                </a:solidFill>
              </a:rPr>
              <a:t>This is the fifth principle of a critical thinking that requires that if a participant’s argument is reformulated by an opponent, it should be carefully expressed in its strongest possible version that is consistent with what is believed to be the original intention of the arguer. If there is any question about that intention or about any implicit part of the argument, the arguer should be given the benefit of any doubt in the reformulation and/or, when possible, given the opportunity to amend it. </a:t>
            </a:r>
          </a:p>
          <a:p>
            <a:pPr algn="just"/>
            <a:endParaRPr dirty="0" sz="6000" lang="en-US">
              <a:solidFill>
                <a:schemeClr val="tx1"/>
              </a:solidFill>
            </a:endParaRPr>
          </a:p>
          <a:p>
            <a:endParaRPr dirty="0" sz="96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1" name="Subtitle 2"/>
          <p:cNvSpPr>
            <a:spLocks noGrp="1"/>
          </p:cNvSpPr>
          <p:nvPr>
            <p:ph type="subTitle" idx="1"/>
          </p:nvPr>
        </p:nvSpPr>
        <p:spPr>
          <a:xfrm>
            <a:off x="152400" y="0"/>
            <a:ext cx="8763000" cy="6858000"/>
          </a:xfrm>
          <a:solidFill>
            <a:schemeClr val="bg1"/>
          </a:solidFill>
        </p:spPr>
        <p:txBody>
          <a:bodyPr>
            <a:noAutofit/>
          </a:bodyPr>
          <a:p>
            <a:pPr algn="just" lvl="0"/>
            <a:r>
              <a:rPr b="1" dirty="0" sz="2400" lang="en-US" smtClean="0">
                <a:solidFill>
                  <a:schemeClr val="tx1"/>
                </a:solidFill>
                <a:latin typeface="Times New Roman" pitchFamily="18" charset="0"/>
                <a:cs typeface="Times New Roman" pitchFamily="18" charset="0"/>
              </a:rPr>
              <a:t>6. </a:t>
            </a:r>
            <a:r>
              <a:rPr b="1" dirty="0" sz="2400" i="1" lang="en-US" smtClean="0">
                <a:solidFill>
                  <a:schemeClr val="tx1"/>
                </a:solidFill>
                <a:latin typeface="Times New Roman" pitchFamily="18" charset="0"/>
                <a:cs typeface="Times New Roman" pitchFamily="18" charset="0"/>
              </a:rPr>
              <a:t>The </a:t>
            </a:r>
            <a:r>
              <a:rPr b="1" dirty="0" sz="2400" i="1" lang="en-US">
                <a:solidFill>
                  <a:schemeClr val="tx1"/>
                </a:solidFill>
                <a:latin typeface="Times New Roman" pitchFamily="18" charset="0"/>
                <a:cs typeface="Times New Roman" pitchFamily="18" charset="0"/>
              </a:rPr>
              <a:t>Suspension of Judgment Principle </a:t>
            </a:r>
          </a:p>
          <a:p>
            <a:pPr algn="just"/>
            <a:r>
              <a:rPr dirty="0" sz="2400" lang="en-US">
                <a:solidFill>
                  <a:schemeClr val="tx1"/>
                </a:solidFill>
                <a:latin typeface="Times New Roman" pitchFamily="18" charset="0"/>
                <a:cs typeface="Times New Roman" pitchFamily="18" charset="0"/>
              </a:rPr>
              <a:t>The sixth principle of a critical thinking is the suspension of judgment principle. This principle requires that if no position is defended by a good argument, or if two or more positions seem to </a:t>
            </a:r>
          </a:p>
          <a:p>
            <a:pPr algn="just" lvl="0"/>
            <a:r>
              <a:rPr b="1" dirty="0" sz="2400" i="1" lang="en-US" smtClean="0">
                <a:solidFill>
                  <a:schemeClr val="tx1"/>
                </a:solidFill>
                <a:latin typeface="Times New Roman" pitchFamily="18" charset="0"/>
                <a:cs typeface="Times New Roman" pitchFamily="18" charset="0"/>
              </a:rPr>
              <a:t>7. The </a:t>
            </a:r>
            <a:r>
              <a:rPr b="1" dirty="0" sz="2400" i="1" lang="en-US">
                <a:solidFill>
                  <a:schemeClr val="tx1"/>
                </a:solidFill>
                <a:latin typeface="Times New Roman" pitchFamily="18" charset="0"/>
                <a:cs typeface="Times New Roman" pitchFamily="18" charset="0"/>
              </a:rPr>
              <a:t>Resolution Principle </a:t>
            </a:r>
          </a:p>
          <a:p>
            <a:pPr algn="just"/>
            <a:r>
              <a:rPr dirty="0" sz="2400" lang="en-US">
                <a:solidFill>
                  <a:schemeClr val="tx1"/>
                </a:solidFill>
                <a:latin typeface="Times New Roman" pitchFamily="18" charset="0"/>
                <a:cs typeface="Times New Roman" pitchFamily="18" charset="0"/>
              </a:rPr>
              <a:t>The last principle of a critical thinking is the resolution principle. This principle requires that an issue should be considered resolved if the argument for one of the alternative positions is a structurally sound, one that uses relevant and acceptable reasons that together provide sufficient grounds to justify the conclusion and that also include an effective rebuttal to all serious criticisms of the argument and/or the position it supports. </a:t>
            </a:r>
            <a:endParaRPr dirty="0" sz="2400" lang="en-US" smtClean="0">
              <a:solidFill>
                <a:schemeClr val="tx1"/>
              </a:solidFill>
              <a:latin typeface="Times New Roman" pitchFamily="18" charset="0"/>
              <a:cs typeface="Times New Roman" pitchFamily="18" charset="0"/>
            </a:endParaRPr>
          </a:p>
          <a:p>
            <a:pPr algn="just"/>
            <a:r>
              <a:rPr b="1" dirty="0" lang="en-US" smtClean="0">
                <a:solidFill>
                  <a:schemeClr val="tx1"/>
                </a:solidFill>
              </a:rPr>
              <a:t>Characteristics of Critical Thinking</a:t>
            </a:r>
          </a:p>
          <a:p>
            <a:pPr algn="just" lvl="1"/>
            <a:r>
              <a:rPr b="1" dirty="0" sz="2400" lang="en-US">
                <a:solidFill>
                  <a:schemeClr val="tx1"/>
                </a:solidFill>
                <a:latin typeface="Times New Roman" pitchFamily="18" charset="0"/>
                <a:cs typeface="Times New Roman" pitchFamily="18" charset="0"/>
              </a:rPr>
              <a:t>Basic Traits of Critical Thinkers</a:t>
            </a:r>
          </a:p>
          <a:p>
            <a:pPr algn="just"/>
            <a:r>
              <a:rPr dirty="0" sz="2400" lang="en-US">
                <a:solidFill>
                  <a:schemeClr val="tx1"/>
                </a:solidFill>
                <a:latin typeface="Times New Roman" pitchFamily="18" charset="0"/>
                <a:cs typeface="Times New Roman" pitchFamily="18" charset="0"/>
              </a:rPr>
              <a:t>A critical thinker simply is a person who exhibit some feature of critical thinking. There are some dispositions and attitudes, skills and abilities, habits and values that every critical person should manifest.</a:t>
            </a:r>
            <a:endParaRPr b="1" dirty="0" sz="2400" lang="en-US">
              <a:solidFill>
                <a:schemeClr val="tx1"/>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2" name="Subtitle 2"/>
          <p:cNvSpPr>
            <a:spLocks noGrp="1"/>
          </p:cNvSpPr>
          <p:nvPr>
            <p:ph type="subTitle" idx="1"/>
          </p:nvPr>
        </p:nvSpPr>
        <p:spPr>
          <a:xfrm>
            <a:off x="228600" y="152400"/>
            <a:ext cx="8686800" cy="6553200"/>
          </a:xfrm>
          <a:solidFill>
            <a:schemeClr val="bg1"/>
          </a:solidFill>
        </p:spPr>
        <p:txBody>
          <a:bodyPr>
            <a:normAutofit fontScale="52778" lnSpcReduction="20000"/>
          </a:bodyPr>
          <a:p>
            <a:pPr algn="just"/>
            <a:r>
              <a:rPr b="1" dirty="0" sz="4400" lang="en-US">
                <a:solidFill>
                  <a:schemeClr val="tx1"/>
                </a:solidFill>
                <a:latin typeface="Times New Roman" pitchFamily="18" charset="0"/>
                <a:cs typeface="Times New Roman" pitchFamily="18" charset="0"/>
              </a:rPr>
              <a:t>Critical thinkers:</a:t>
            </a:r>
            <a:endParaRPr dirty="0" sz="4400" lang="en-US">
              <a:solidFill>
                <a:schemeClr val="tx1"/>
              </a:solidFill>
              <a:latin typeface="Times New Roman" pitchFamily="18" charset="0"/>
              <a:cs typeface="Times New Roman" pitchFamily="18" charset="0"/>
            </a:endParaRP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Are honest with themselves, acknowledging what they don't know, recognizing their limitations, and being watchful of their own errors.</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Regard problems and controversial issues as exciting challenges.</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Strive for understanding, keep curiosity alive, remain patient with complexity, and are ready to invest time to overcome confusion.</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Base judgments on evidence rather than personal preferences, deferring judgment whenever evidence is insufficient. They revise judgments when new evidence reveals error.</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Are interested in other people's ideas and so are willing to read and listen attentively, even when they tend to disagree with the other person.</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Recognize that extreme views (whether conservative or liberal) are seldom correct, so they avoid them, practice fair-mindedness, and seek a balance view.</a:t>
            </a:r>
          </a:p>
          <a:p>
            <a:pPr algn="just" indent="-457200" lvl="0" marL="457200">
              <a:buFont typeface="Wingdings" pitchFamily="2" charset="2"/>
              <a:buChar char="ü"/>
            </a:pPr>
            <a:r>
              <a:rPr dirty="0" sz="4400" lang="en-US">
                <a:solidFill>
                  <a:schemeClr val="tx1"/>
                </a:solidFill>
                <a:latin typeface="Times New Roman" pitchFamily="18" charset="0"/>
                <a:cs typeface="Times New Roman" pitchFamily="18" charset="0"/>
              </a:rPr>
              <a:t>Practice restraint, controlling their feelings rather than being controlled by them, and thinking before acting. </a:t>
            </a:r>
          </a:p>
          <a:p>
            <a:pPr algn="just" eaLnBrk="0" fontAlgn="base" hangingPunct="0" lvl="0">
              <a:spcBef>
                <a:spcPct val="0"/>
              </a:spcBef>
              <a:spcAft>
                <a:spcPct val="0"/>
              </a:spcAft>
            </a:pPr>
            <a:endParaRPr b="1" dirty="0" sz="3600" lang="en-US">
              <a:solidFill>
                <a:schemeClr val="tx1"/>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3" name="Subtitle 2"/>
          <p:cNvSpPr>
            <a:spLocks noGrp="1"/>
          </p:cNvSpPr>
          <p:nvPr>
            <p:ph type="subTitle" idx="1"/>
          </p:nvPr>
        </p:nvSpPr>
        <p:spPr>
          <a:xfrm>
            <a:off x="152400" y="304800"/>
            <a:ext cx="8839200" cy="6324600"/>
          </a:xfrm>
          <a:solidFill>
            <a:schemeClr val="bg1"/>
          </a:solidFill>
        </p:spPr>
        <p:txBody>
          <a:bodyPr>
            <a:normAutofit fontScale="25000" lnSpcReduction="20000"/>
          </a:bodyPr>
          <a:p>
            <a:pPr algn="just" lvl="1"/>
            <a:r>
              <a:rPr b="1" dirty="0" sz="9600" lang="en-US">
                <a:solidFill>
                  <a:schemeClr val="tx1"/>
                </a:solidFill>
                <a:latin typeface="Times New Roman" pitchFamily="18" charset="0"/>
                <a:cs typeface="Times New Roman" pitchFamily="18" charset="0"/>
              </a:rPr>
              <a:t>Basic Traits of Uncritical Thinkers</a:t>
            </a:r>
          </a:p>
          <a:p>
            <a:pPr algn="just"/>
            <a:r>
              <a:rPr dirty="0" sz="9600" lang="en-US">
                <a:solidFill>
                  <a:schemeClr val="tx1"/>
                </a:solidFill>
                <a:latin typeface="Times New Roman" pitchFamily="18" charset="0"/>
                <a:cs typeface="Times New Roman" pitchFamily="18" charset="0"/>
              </a:rPr>
              <a:t>We have in the previous section that every critical person manifests some dispositions and attitudes, skills and abilities, habits and values. What about the uncritical thinker? In this section, we will see some traits of uncritical thinkers.</a:t>
            </a:r>
          </a:p>
          <a:p>
            <a:pPr algn="just"/>
            <a:r>
              <a:rPr b="1" dirty="0" sz="9600" lang="en-US">
                <a:solidFill>
                  <a:schemeClr val="tx1"/>
                </a:solidFill>
                <a:latin typeface="Times New Roman" pitchFamily="18" charset="0"/>
                <a:cs typeface="Times New Roman" pitchFamily="18" charset="0"/>
              </a:rPr>
              <a:t>Uncritical thinkers:</a:t>
            </a:r>
            <a:endParaRPr dirty="0" sz="9600" lang="en-US">
              <a:solidFill>
                <a:schemeClr val="tx1"/>
              </a:solidFill>
              <a:latin typeface="Times New Roman" pitchFamily="18" charset="0"/>
              <a:cs typeface="Times New Roman" pitchFamily="18" charset="0"/>
            </a:endParaRPr>
          </a:p>
          <a:p>
            <a:pPr algn="just" indent="-1143000" lvl="0" marL="1143000">
              <a:buFont typeface="Wingdings" pitchFamily="2" charset="2"/>
              <a:buChar char="ü"/>
            </a:pPr>
            <a:r>
              <a:rPr dirty="0" sz="9600" lang="en-US">
                <a:solidFill>
                  <a:schemeClr val="tx1"/>
                </a:solidFill>
                <a:latin typeface="Times New Roman" pitchFamily="18" charset="0"/>
                <a:cs typeface="Times New Roman" pitchFamily="18" charset="0"/>
              </a:rPr>
              <a:t>Pretend they know more than they do, ignore their limitations, and assume their views are error-free.</a:t>
            </a:r>
          </a:p>
          <a:p>
            <a:pPr algn="just" indent="-1143000" lvl="0" marL="1143000">
              <a:buFont typeface="Wingdings" pitchFamily="2" charset="2"/>
              <a:buChar char="ü"/>
            </a:pPr>
            <a:r>
              <a:rPr dirty="0" sz="9600" lang="en-US">
                <a:solidFill>
                  <a:schemeClr val="tx1"/>
                </a:solidFill>
                <a:latin typeface="Times New Roman" pitchFamily="18" charset="0"/>
                <a:cs typeface="Times New Roman" pitchFamily="18" charset="0"/>
              </a:rPr>
              <a:t>Regard problems and controversial issues as nuisances or threats to their ego.</a:t>
            </a:r>
          </a:p>
          <a:p>
            <a:pPr algn="just" indent="-1143000" lvl="0" marL="1143000">
              <a:buFont typeface="Wingdings" pitchFamily="2" charset="2"/>
              <a:buChar char="ü"/>
            </a:pPr>
            <a:r>
              <a:rPr dirty="0" sz="9600" lang="en-US">
                <a:solidFill>
                  <a:schemeClr val="tx1"/>
                </a:solidFill>
                <a:latin typeface="Times New Roman" pitchFamily="18" charset="0"/>
                <a:cs typeface="Times New Roman" pitchFamily="18" charset="0"/>
              </a:rPr>
              <a:t>Are inpatient with complexity and thus would rather remain confused than make the effort to understand.</a:t>
            </a:r>
          </a:p>
          <a:p>
            <a:pPr algn="just" indent="-1143000" lvl="0" marL="1143000">
              <a:buFont typeface="Wingdings" pitchFamily="2" charset="2"/>
              <a:buChar char="ü"/>
            </a:pPr>
            <a:r>
              <a:rPr dirty="0" sz="9600" lang="en-US">
                <a:solidFill>
                  <a:schemeClr val="tx1"/>
                </a:solidFill>
                <a:latin typeface="Times New Roman" pitchFamily="18" charset="0"/>
                <a:cs typeface="Times New Roman" pitchFamily="18" charset="0"/>
              </a:rPr>
              <a:t>Base judgments on first impressions and gut reactions. They are unconcerned about the amount or quality of evidence and cling to their views steadfastly.</a:t>
            </a:r>
          </a:p>
          <a:p>
            <a:pPr algn="just" indent="-1143000" lvl="0" marL="1143000">
              <a:buFont typeface="Wingdings" pitchFamily="2" charset="2"/>
              <a:buChar char="ü"/>
            </a:pPr>
            <a:r>
              <a:rPr dirty="0" sz="9600" lang="en-US">
                <a:solidFill>
                  <a:schemeClr val="tx1"/>
                </a:solidFill>
                <a:latin typeface="Times New Roman" pitchFamily="18" charset="0"/>
                <a:cs typeface="Times New Roman" pitchFamily="18" charset="0"/>
              </a:rPr>
              <a:t>Are preoccupied with themselves and their own opinions, and so are unwilling to pay attention to others' views. At the first sign of disagreement, they tend to think, "How can I refute this?"</a:t>
            </a:r>
          </a:p>
          <a:p>
            <a:pPr algn="just"/>
            <a:endParaRPr b="1" dirty="0" sz="2400" lang="en-US">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4" name="Subtitle 2"/>
          <p:cNvSpPr>
            <a:spLocks noGrp="1"/>
          </p:cNvSpPr>
          <p:nvPr>
            <p:ph type="subTitle" idx="1"/>
          </p:nvPr>
        </p:nvSpPr>
        <p:spPr>
          <a:xfrm>
            <a:off x="228600" y="304800"/>
            <a:ext cx="8686800" cy="6553200"/>
          </a:xfrm>
          <a:solidFill>
            <a:schemeClr val="bg1"/>
          </a:solidFill>
        </p:spPr>
        <p:txBody>
          <a:bodyPr>
            <a:noAutofit/>
          </a:bodyPr>
          <a:p>
            <a:pPr algn="just" indent="-457200" lvl="0" marL="457200">
              <a:buFont typeface="Wingdings" pitchFamily="2" charset="2"/>
              <a:buChar char="ü"/>
            </a:pPr>
            <a:r>
              <a:rPr dirty="0" sz="2800" lang="en-US">
                <a:solidFill>
                  <a:schemeClr val="tx1"/>
                </a:solidFill>
                <a:latin typeface="Times New Roman" pitchFamily="18" charset="0"/>
                <a:cs typeface="Times New Roman" pitchFamily="18" charset="0"/>
              </a:rPr>
              <a:t>Ignore the need for balance and give preference to views that support their established views.</a:t>
            </a:r>
          </a:p>
          <a:p>
            <a:pPr algn="just" indent="-457200" lvl="0" marL="457200">
              <a:buFont typeface="Wingdings" pitchFamily="2" charset="2"/>
              <a:buChar char="ü"/>
            </a:pPr>
            <a:r>
              <a:rPr dirty="0" sz="2800" lang="en-US">
                <a:solidFill>
                  <a:schemeClr val="tx1"/>
                </a:solidFill>
                <a:latin typeface="Times New Roman" pitchFamily="18" charset="0"/>
                <a:cs typeface="Times New Roman" pitchFamily="18" charset="0"/>
              </a:rPr>
              <a:t>Tend to follow their feelings </a:t>
            </a:r>
            <a:r>
              <a:rPr dirty="0" sz="2800" lang="en-US" smtClean="0">
                <a:solidFill>
                  <a:schemeClr val="tx1"/>
                </a:solidFill>
                <a:latin typeface="Times New Roman" pitchFamily="18" charset="0"/>
                <a:cs typeface="Times New Roman" pitchFamily="18" charset="0"/>
              </a:rPr>
              <a:t>a</a:t>
            </a:r>
          </a:p>
          <a:p>
            <a:pPr algn="just"/>
            <a:r>
              <a:rPr b="1" dirty="0" sz="2400" lang="en-US">
                <a:solidFill>
                  <a:schemeClr val="tx1"/>
                </a:solidFill>
              </a:rPr>
              <a:t>Let us now compare and contrasts the key intellectual traits of critical thinkers with the relevant traits of uncritical thinkers:</a:t>
            </a:r>
          </a:p>
          <a:p>
            <a:pPr algn="just"/>
            <a:r>
              <a:rPr b="1" dirty="0" sz="2800" i="1" lang="en-US">
                <a:solidFill>
                  <a:schemeClr val="tx1"/>
                </a:solidFill>
              </a:rPr>
              <a:t>First</a:t>
            </a:r>
            <a:r>
              <a:rPr dirty="0" sz="2800" lang="en-US">
                <a:solidFill>
                  <a:schemeClr val="tx1"/>
                </a:solidFill>
              </a:rPr>
              <a:t>, </a:t>
            </a:r>
            <a:r>
              <a:rPr dirty="0" sz="2800" i="1" lang="en-US">
                <a:solidFill>
                  <a:schemeClr val="tx1"/>
                </a:solidFill>
              </a:rPr>
              <a:t>critical thinkers </a:t>
            </a:r>
            <a:r>
              <a:rPr dirty="0" sz="2800" lang="en-US">
                <a:solidFill>
                  <a:schemeClr val="tx1"/>
                </a:solidFill>
              </a:rPr>
              <a:t>have a passionate drive for clarity, precision, accuracy, and other critical thinking standards while </a:t>
            </a:r>
            <a:r>
              <a:rPr b="1" dirty="0" sz="2800" i="1" lang="en-US">
                <a:solidFill>
                  <a:schemeClr val="tx1"/>
                </a:solidFill>
              </a:rPr>
              <a:t>uncritical thinkers </a:t>
            </a:r>
            <a:r>
              <a:rPr dirty="0" sz="2800" lang="en-US">
                <a:solidFill>
                  <a:schemeClr val="tx1"/>
                </a:solidFill>
              </a:rPr>
              <a:t>often think in ways that are unclear, imprecise, and inaccurate. In addition to this, critical thinkers are sensitive to ways in which critical thinking can be skewed by egocentrism, </a:t>
            </a:r>
            <a:r>
              <a:rPr dirty="0" sz="2800" lang="en-US" err="1">
                <a:solidFill>
                  <a:schemeClr val="tx1"/>
                </a:solidFill>
              </a:rPr>
              <a:t>sociocentrism</a:t>
            </a:r>
            <a:r>
              <a:rPr dirty="0" sz="2800" lang="en-US">
                <a:solidFill>
                  <a:schemeClr val="tx1"/>
                </a:solidFill>
              </a:rPr>
              <a:t>, wishful thinking, and other impediments, while uncritical thinkers often fall prey to egocentrism, </a:t>
            </a:r>
            <a:r>
              <a:rPr dirty="0" sz="2800" lang="en-US" err="1">
                <a:solidFill>
                  <a:schemeClr val="tx1"/>
                </a:solidFill>
              </a:rPr>
              <a:t>sociocentrism</a:t>
            </a:r>
            <a:r>
              <a:rPr dirty="0" sz="2800" lang="en-US">
                <a:solidFill>
                  <a:schemeClr val="tx1"/>
                </a:solidFill>
              </a:rPr>
              <a:t>, relativistic thinking, unwarranted assumptions, and wishful thinking.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5" name="Subtitle 2"/>
          <p:cNvSpPr>
            <a:spLocks noGrp="1"/>
          </p:cNvSpPr>
          <p:nvPr>
            <p:ph type="subTitle" idx="1"/>
          </p:nvPr>
        </p:nvSpPr>
        <p:spPr>
          <a:xfrm>
            <a:off x="228600" y="304800"/>
            <a:ext cx="8763000" cy="6400800"/>
          </a:xfrm>
          <a:solidFill>
            <a:schemeClr val="bg1"/>
          </a:solidFill>
        </p:spPr>
        <p:txBody>
          <a:bodyPr>
            <a:noAutofit/>
          </a:bodyPr>
          <a:p>
            <a:pPr algn="just"/>
            <a:r>
              <a:rPr b="1" dirty="0" sz="2400" i="1" lang="en-US">
                <a:solidFill>
                  <a:schemeClr val="tx1"/>
                </a:solidFill>
                <a:latin typeface="Times New Roman" pitchFamily="18" charset="0"/>
                <a:cs typeface="Times New Roman" pitchFamily="18" charset="0"/>
              </a:rPr>
              <a:t>Second</a:t>
            </a:r>
            <a:r>
              <a:rPr dirty="0" sz="2400" lang="en-US">
                <a:solidFill>
                  <a:schemeClr val="tx1"/>
                </a:solidFill>
                <a:latin typeface="Times New Roman" pitchFamily="18" charset="0"/>
                <a:cs typeface="Times New Roman" pitchFamily="18" charset="0"/>
              </a:rPr>
              <a:t>, critical thinkers are skilled at understanding, analyzing, and evaluating arguments and viewpoints whereas uncritical thinkers often misunderstand or evaluate unfairly arguments and viewpoints. Moreover, critical thinkers reason logically, draw appropriate conclusions from evidence and data, while uncritical thinkers are illogical, and draw unsupported conclusions from these sources. </a:t>
            </a:r>
          </a:p>
          <a:p>
            <a:pPr algn="just"/>
            <a:r>
              <a:rPr b="1" dirty="0" sz="2400" i="1" lang="en-US">
                <a:solidFill>
                  <a:schemeClr val="tx1"/>
                </a:solidFill>
                <a:latin typeface="Times New Roman" pitchFamily="18" charset="0"/>
                <a:cs typeface="Times New Roman" pitchFamily="18" charset="0"/>
              </a:rPr>
              <a:t>Third</a:t>
            </a:r>
            <a:r>
              <a:rPr dirty="0" sz="2400" lang="en-US">
                <a:solidFill>
                  <a:schemeClr val="tx1"/>
                </a:solidFill>
                <a:latin typeface="Times New Roman" pitchFamily="18" charset="0"/>
                <a:cs typeface="Times New Roman" pitchFamily="18" charset="0"/>
              </a:rPr>
              <a:t>, critical thinkers are intellectually honest with themselves, acknowledging what they do not know and recognizing their limitations while uncritical thinkers pretend they know more than they do and ignore their limitations. Furthermore, critical thinkers listen open-mindedly to opposing points of view, welcome criticisms of beliefs and assumptions, whereas uncritical thinkers are closed-minded, and resist criticisms of beliefs and assumptions</a:t>
            </a:r>
            <a:r>
              <a:rPr dirty="0" sz="2400" lang="en-US" smtClean="0">
                <a:solidFill>
                  <a:schemeClr val="tx1"/>
                </a:solidFill>
                <a:latin typeface="Times New Roman" pitchFamily="18" charset="0"/>
                <a:cs typeface="Times New Roman" pitchFamily="18" charset="0"/>
              </a:rPr>
              <a:t>.</a:t>
            </a:r>
            <a:endParaRPr dirty="0" sz="24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3" name="Subtitle 2"/>
          <p:cNvSpPr>
            <a:spLocks noGrp="1"/>
          </p:cNvSpPr>
          <p:nvPr>
            <p:ph type="subTitle" idx="1"/>
          </p:nvPr>
        </p:nvSpPr>
        <p:spPr>
          <a:xfrm>
            <a:off x="228600" y="304800"/>
            <a:ext cx="8686800" cy="6248400"/>
          </a:xfrm>
          <a:solidFill>
            <a:schemeClr val="bg1"/>
          </a:solidFill>
        </p:spPr>
        <p:txBody>
          <a:bodyPr>
            <a:normAutofit fontScale="95833" lnSpcReduction="10000"/>
          </a:bodyPr>
          <a:p>
            <a:pPr algn="just" fontAlgn="base" indent="-457200" marL="457200">
              <a:buFont typeface="Wingdings" pitchFamily="2" charset="2"/>
              <a:buChar char="Ø"/>
            </a:pPr>
            <a:r>
              <a:rPr dirty="0" lang="en-US">
                <a:solidFill>
                  <a:schemeClr val="tx1"/>
                </a:solidFill>
                <a:latin typeface="Times New Roman" pitchFamily="18" charset="0"/>
                <a:cs typeface="Times New Roman" pitchFamily="18" charset="0"/>
              </a:rPr>
              <a:t>Critical thinking is a process or journey that helps us to arrive at the most useful, helpful, and most likely destinations when evaluating claims for scientific truth. </a:t>
            </a:r>
            <a:endParaRPr dirty="0" lang="en-US" smtClean="0">
              <a:solidFill>
                <a:schemeClr val="tx1"/>
              </a:solidFill>
              <a:latin typeface="Times New Roman" pitchFamily="18" charset="0"/>
              <a:cs typeface="Times New Roman" pitchFamily="18" charset="0"/>
            </a:endParaRPr>
          </a:p>
          <a:p>
            <a:pPr algn="just" fontAlgn="base" indent="-457200" marL="457200">
              <a:buFont typeface="Wingdings" pitchFamily="2" charset="2"/>
              <a:buChar char="Ø"/>
            </a:pPr>
            <a:r>
              <a:rPr dirty="0" lang="en-US" smtClean="0">
                <a:solidFill>
                  <a:schemeClr val="tx1"/>
                </a:solidFill>
                <a:latin typeface="Times New Roman" pitchFamily="18" charset="0"/>
                <a:cs typeface="Times New Roman" pitchFamily="18" charset="0"/>
              </a:rPr>
              <a:t>Critical </a:t>
            </a:r>
            <a:r>
              <a:rPr dirty="0" lang="en-US">
                <a:solidFill>
                  <a:schemeClr val="tx1"/>
                </a:solidFill>
                <a:latin typeface="Times New Roman" pitchFamily="18" charset="0"/>
                <a:cs typeface="Times New Roman" pitchFamily="18" charset="0"/>
              </a:rPr>
              <a:t>thinking, thus, is thinking clearly, thinking fairly, thinking rationally, thinking objectively, and thinking independently. </a:t>
            </a:r>
            <a:endParaRPr dirty="0" lang="en-US" smtClean="0">
              <a:solidFill>
                <a:schemeClr val="tx1"/>
              </a:solidFill>
              <a:latin typeface="Times New Roman" pitchFamily="18" charset="0"/>
              <a:cs typeface="Times New Roman" pitchFamily="18" charset="0"/>
            </a:endParaRPr>
          </a:p>
          <a:p>
            <a:pPr algn="just" fontAlgn="base" indent="-457200" marL="457200">
              <a:buFont typeface="Wingdings" pitchFamily="2" charset="2"/>
              <a:buChar char="Ø"/>
            </a:pPr>
            <a:r>
              <a:rPr dirty="0" lang="en-US" smtClean="0">
                <a:solidFill>
                  <a:schemeClr val="tx1"/>
                </a:solidFill>
                <a:latin typeface="Times New Roman" pitchFamily="18" charset="0"/>
                <a:cs typeface="Times New Roman" pitchFamily="18" charset="0"/>
              </a:rPr>
              <a:t>It </a:t>
            </a:r>
            <a:r>
              <a:rPr dirty="0" lang="en-US">
                <a:solidFill>
                  <a:schemeClr val="tx1"/>
                </a:solidFill>
                <a:latin typeface="Times New Roman" pitchFamily="18" charset="0"/>
                <a:cs typeface="Times New Roman" pitchFamily="18" charset="0"/>
              </a:rPr>
              <a:t>is a process that hopefully leads to an impartial investigation of the data and facts that remains not swayed by irrelevant emotions</a:t>
            </a:r>
            <a:r>
              <a:rPr dirty="0" lang="en-US" smtClean="0">
                <a:solidFill>
                  <a:schemeClr val="tx1"/>
                </a:solidFill>
                <a:latin typeface="Times New Roman" pitchFamily="18" charset="0"/>
                <a:cs typeface="Times New Roman" pitchFamily="18" charset="0"/>
              </a:rPr>
              <a:t>.</a:t>
            </a:r>
          </a:p>
          <a:p>
            <a:pPr algn="just" fontAlgn="base" indent="-457200" marL="457200">
              <a:buFont typeface="Wingdings" pitchFamily="2" charset="2"/>
              <a:buChar char="Ø"/>
            </a:pPr>
            <a:r>
              <a:rPr dirty="0" lang="en-US" smtClean="0">
                <a:solidFill>
                  <a:schemeClr val="tx1"/>
                </a:solidFill>
                <a:latin typeface="Times New Roman" pitchFamily="18" charset="0"/>
                <a:cs typeface="Times New Roman" pitchFamily="18" charset="0"/>
              </a:rPr>
              <a:t> </a:t>
            </a:r>
            <a:r>
              <a:rPr dirty="0" lang="en-US">
                <a:solidFill>
                  <a:schemeClr val="tx1"/>
                </a:solidFill>
                <a:latin typeface="Times New Roman" pitchFamily="18" charset="0"/>
                <a:cs typeface="Times New Roman" pitchFamily="18" charset="0"/>
              </a:rPr>
              <a:t>Therefore, the aim of critical thinking is to arrive at well-reasoned, considered, and justifiable conclusions. </a:t>
            </a:r>
          </a:p>
          <a:p>
            <a:pPr algn="l" fontAlgn="base" lvl="0"/>
            <a:endParaRPr dirty="0" lang="en-US">
              <a:solidFill>
                <a:schemeClr val="tx1"/>
              </a:solidFill>
            </a:endParaRPr>
          </a:p>
          <a:p>
            <a:pPr algn="just" fontAlgn="base" indent="-457200" lvl="2" marL="1371600">
              <a:spcBef>
                <a:spcPct val="0"/>
              </a:spcBef>
              <a:spcAft>
                <a:spcPct val="0"/>
              </a:spcAft>
              <a:buFont typeface="Wingdings" pitchFamily="2" charset="2"/>
              <a:buChar char="§"/>
            </a:pPr>
            <a:endParaRPr b="1" dirty="0" lang="en-US" smtClean="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6" name="Subtitle 2"/>
          <p:cNvSpPr>
            <a:spLocks noGrp="1"/>
          </p:cNvSpPr>
          <p:nvPr>
            <p:ph type="subTitle" idx="1"/>
          </p:nvPr>
        </p:nvSpPr>
        <p:spPr>
          <a:xfrm>
            <a:off x="152400" y="41564"/>
            <a:ext cx="8763000" cy="6705600"/>
          </a:xfrm>
          <a:solidFill>
            <a:schemeClr val="bg1"/>
          </a:solidFill>
        </p:spPr>
        <p:txBody>
          <a:bodyPr>
            <a:normAutofit fontScale="25000" lnSpcReduction="20000"/>
          </a:bodyPr>
          <a:p>
            <a:pPr algn="just"/>
            <a:r>
              <a:rPr b="1" dirty="0" sz="11200" i="1" lang="en-US">
                <a:solidFill>
                  <a:schemeClr val="tx1"/>
                </a:solidFill>
                <a:latin typeface="Times New Roman" pitchFamily="18" charset="0"/>
                <a:cs typeface="Times New Roman" pitchFamily="18" charset="0"/>
              </a:rPr>
              <a:t>Fourth</a:t>
            </a:r>
            <a:r>
              <a:rPr dirty="0" sz="11200" lang="en-US">
                <a:solidFill>
                  <a:schemeClr val="tx1"/>
                </a:solidFill>
                <a:latin typeface="Times New Roman" pitchFamily="18" charset="0"/>
                <a:cs typeface="Times New Roman" pitchFamily="18" charset="0"/>
              </a:rPr>
              <a:t>, critical thinkers base their beliefs on facts and evidence rather than on personal preferences or self-interests, while uncritical thinkers often base beliefs on mere personal preferences or self-interests. Again, critical thinkers are aware of the biases and preconceptions that shape the way they perceive the world, whereas uncritical thinkers lack awareness of their own biases and preconceptions.</a:t>
            </a:r>
          </a:p>
          <a:p>
            <a:pPr algn="just"/>
            <a:r>
              <a:rPr b="1" dirty="0" sz="11200" i="1" lang="en-US">
                <a:solidFill>
                  <a:schemeClr val="tx1"/>
                </a:solidFill>
                <a:latin typeface="Times New Roman" pitchFamily="18" charset="0"/>
                <a:cs typeface="Times New Roman" pitchFamily="18" charset="0"/>
              </a:rPr>
              <a:t>Fifth</a:t>
            </a:r>
            <a:r>
              <a:rPr dirty="0" sz="11200" lang="en-US">
                <a:solidFill>
                  <a:schemeClr val="tx1"/>
                </a:solidFill>
                <a:latin typeface="Times New Roman" pitchFamily="18" charset="0"/>
                <a:cs typeface="Times New Roman" pitchFamily="18" charset="0"/>
              </a:rPr>
              <a:t>, critical thinkers think independently and are not afraid to disagree with group opinion whereas uncritical thinkers tend to engage in “groupthink” uncritically following the beliefs and values of the crowd. Moreover, critical thinkers have the intellectual courage to face and assess </a:t>
            </a:r>
            <a:r>
              <a:rPr dirty="0" sz="11200" lang="en-US" err="1">
                <a:solidFill>
                  <a:schemeClr val="tx1"/>
                </a:solidFill>
                <a:latin typeface="Times New Roman" pitchFamily="18" charset="0"/>
                <a:cs typeface="Times New Roman" pitchFamily="18" charset="0"/>
              </a:rPr>
              <a:t>nd</a:t>
            </a:r>
            <a:r>
              <a:rPr dirty="0" sz="11200" lang="en-US">
                <a:solidFill>
                  <a:schemeClr val="tx1"/>
                </a:solidFill>
                <a:latin typeface="Times New Roman" pitchFamily="18" charset="0"/>
                <a:cs typeface="Times New Roman" pitchFamily="18" charset="0"/>
              </a:rPr>
              <a:t> act impulsively</a:t>
            </a:r>
            <a:r>
              <a:rPr dirty="0" sz="11200" lang="en-US" smtClean="0">
                <a:solidFill>
                  <a:schemeClr val="tx1"/>
                </a:solidFill>
                <a:latin typeface="Times New Roman" pitchFamily="18" charset="0"/>
                <a:cs typeface="Times New Roman" pitchFamily="18" charset="0"/>
              </a:rPr>
              <a:t>.</a:t>
            </a:r>
            <a:r>
              <a:rPr dirty="0" sz="13100" lang="en-US" smtClean="0">
                <a:latin typeface="Times New Roman" pitchFamily="18" charset="0"/>
                <a:cs typeface="Times New Roman" pitchFamily="18" charset="0"/>
              </a:rPr>
              <a:t> </a:t>
            </a:r>
            <a:endParaRPr dirty="0" sz="9600" lang="en-US">
              <a:latin typeface="Times New Roman" pitchFamily="18" charset="0"/>
              <a:cs typeface="Times New Roman" pitchFamily="18" charset="0"/>
            </a:endParaRPr>
          </a:p>
          <a:p>
            <a:pPr algn="just"/>
            <a:r>
              <a:rPr b="1" dirty="0" sz="9600" i="1" lang="en-US">
                <a:solidFill>
                  <a:schemeClr val="tx1"/>
                </a:solidFill>
              </a:rPr>
              <a:t>Finally </a:t>
            </a:r>
            <a:r>
              <a:rPr dirty="0" sz="9600" lang="en-US">
                <a:solidFill>
                  <a:schemeClr val="tx1"/>
                </a:solidFill>
              </a:rPr>
              <a:t>yet importantly, critical thinkers pursue truth, are curious about a wide range of issues and have the intellectual perseverance to pursue insights or truths despite obstacles or difficulties whereas uncritical thinkers are often relatively indifferent to truth and lack curiosity, tend not to persevere when they encounter intellectual obstacles or difficulties.</a:t>
            </a:r>
          </a:p>
          <a:p>
            <a:pPr algn="just"/>
            <a:endParaRPr dirty="0" sz="11200" lang="en-US">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7" name="Subtitle 2"/>
          <p:cNvSpPr>
            <a:spLocks noGrp="1"/>
          </p:cNvSpPr>
          <p:nvPr>
            <p:ph type="subTitle" idx="1"/>
          </p:nvPr>
        </p:nvSpPr>
        <p:spPr>
          <a:xfrm>
            <a:off x="228600" y="152400"/>
            <a:ext cx="8686800" cy="6477000"/>
          </a:xfrm>
          <a:solidFill>
            <a:schemeClr val="bg1"/>
          </a:solidFill>
        </p:spPr>
        <p:txBody>
          <a:bodyPr>
            <a:normAutofit fontScale="89286" lnSpcReduction="10000"/>
          </a:bodyPr>
          <a:p>
            <a:pPr algn="just"/>
            <a:r>
              <a:rPr b="1" dirty="0" sz="2800" lang="en-US">
                <a:solidFill>
                  <a:schemeClr val="tx1"/>
                </a:solidFill>
              </a:rPr>
              <a:t>Barriers to </a:t>
            </a:r>
            <a:r>
              <a:rPr b="1" dirty="0" sz="2800" lang="en-US" smtClean="0">
                <a:solidFill>
                  <a:schemeClr val="tx1"/>
                </a:solidFill>
              </a:rPr>
              <a:t>Crit</a:t>
            </a:r>
            <a:r>
              <a:rPr b="1" dirty="0" sz="2800" lang="en-US">
                <a:solidFill>
                  <a:schemeClr val="tx1"/>
                </a:solidFill>
              </a:rPr>
              <a:t>ical </a:t>
            </a:r>
            <a:r>
              <a:rPr b="1" dirty="0" sz="2800" lang="en-US" smtClean="0">
                <a:solidFill>
                  <a:schemeClr val="tx1"/>
                </a:solidFill>
              </a:rPr>
              <a:t>Thinking</a:t>
            </a:r>
            <a:endParaRPr b="1" dirty="0" sz="2800" i="1" lang="en-US">
              <a:solidFill>
                <a:schemeClr val="tx1"/>
              </a:solidFill>
            </a:endParaRPr>
          </a:p>
          <a:p>
            <a:pPr algn="just"/>
            <a:r>
              <a:rPr dirty="0" sz="2800" lang="en-US">
                <a:solidFill>
                  <a:schemeClr val="tx1"/>
                </a:solidFill>
              </a:rPr>
              <a:t>One of the most powerful barriers to critical thinking is egocentrism. Even highly educated and intelligent people are prey to egocentrism. Egocentrism is the tendency to see reality as centered on oneself. Egocentrics are selfish, self-absorbed people who view their interests, ideas, and values as superior to everyone else’s. </a:t>
            </a:r>
            <a:endParaRPr dirty="0" sz="2800" lang="en-US" smtClean="0">
              <a:solidFill>
                <a:schemeClr val="tx1"/>
              </a:solidFill>
            </a:endParaRPr>
          </a:p>
          <a:p>
            <a:pPr algn="just"/>
            <a:r>
              <a:rPr dirty="0" sz="2800" lang="en-US" smtClean="0">
                <a:solidFill>
                  <a:schemeClr val="tx1"/>
                </a:solidFill>
              </a:rPr>
              <a:t>All </a:t>
            </a:r>
            <a:r>
              <a:rPr dirty="0" sz="2800" lang="en-US">
                <a:solidFill>
                  <a:schemeClr val="tx1"/>
                </a:solidFill>
              </a:rPr>
              <a:t>of us are affected to some degree by egocentric biases. Egocentrism can manifest itself in a variety of ways. Two common forms this are </a:t>
            </a:r>
            <a:r>
              <a:rPr dirty="0" sz="2800" i="1" lang="en-US">
                <a:solidFill>
                  <a:schemeClr val="tx1"/>
                </a:solidFill>
              </a:rPr>
              <a:t>self-interested thinking</a:t>
            </a:r>
            <a:r>
              <a:rPr dirty="0" sz="2800" lang="en-US">
                <a:solidFill>
                  <a:schemeClr val="tx1"/>
                </a:solidFill>
              </a:rPr>
              <a:t> and </a:t>
            </a:r>
            <a:r>
              <a:rPr dirty="0" sz="2800" i="1" lang="en-US">
                <a:solidFill>
                  <a:schemeClr val="tx1"/>
                </a:solidFill>
              </a:rPr>
              <a:t>the superiority bias</a:t>
            </a:r>
            <a:r>
              <a:rPr dirty="0" sz="2800" lang="en-US">
                <a:solidFill>
                  <a:schemeClr val="tx1"/>
                </a:solidFill>
              </a:rPr>
              <a:t>.</a:t>
            </a:r>
          </a:p>
          <a:p>
            <a:pPr algn="just"/>
            <a:r>
              <a:rPr dirty="0" sz="2800" lang="en-US">
                <a:solidFill>
                  <a:schemeClr val="tx1"/>
                </a:solidFill>
              </a:rPr>
              <a:t>Self-interested thinking is the tendency to accept and defend beliefs that harmonize with one’s self-interest. Almost no one is immune to self-interested thinking. There are a number of facts, which supported this idea.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8" name="Subtitle 2"/>
          <p:cNvSpPr>
            <a:spLocks noGrp="1"/>
          </p:cNvSpPr>
          <p:nvPr>
            <p:ph type="subTitle" idx="1"/>
          </p:nvPr>
        </p:nvSpPr>
        <p:spPr>
          <a:xfrm>
            <a:off x="152400" y="228600"/>
            <a:ext cx="8763000" cy="6400800"/>
          </a:xfrm>
          <a:solidFill>
            <a:schemeClr val="bg1"/>
          </a:solidFill>
        </p:spPr>
        <p:txBody>
          <a:bodyPr>
            <a:noAutofit/>
          </a:bodyPr>
          <a:p>
            <a:pPr algn="just" lvl="0"/>
            <a:r>
              <a:rPr b="1" dirty="0" sz="2800" i="1" lang="en-US" err="1">
                <a:solidFill>
                  <a:schemeClr val="tx1"/>
                </a:solidFill>
              </a:rPr>
              <a:t>Sociocentrism</a:t>
            </a:r>
            <a:endParaRPr b="1" dirty="0" sz="2800" i="1" lang="en-US">
              <a:solidFill>
                <a:schemeClr val="tx1"/>
              </a:solidFill>
            </a:endParaRPr>
          </a:p>
          <a:p>
            <a:pPr algn="just"/>
            <a:r>
              <a:rPr dirty="0" sz="2800" lang="en-US">
                <a:solidFill>
                  <a:schemeClr val="tx1"/>
                </a:solidFill>
              </a:rPr>
              <a:t>The second powerful barrier that paralyze the critical thinking ability of most people including intellectuals is </a:t>
            </a:r>
            <a:r>
              <a:rPr dirty="0" sz="2800" lang="en-US" err="1">
                <a:solidFill>
                  <a:schemeClr val="tx1"/>
                </a:solidFill>
              </a:rPr>
              <a:t>sociocentrism</a:t>
            </a:r>
            <a:r>
              <a:rPr dirty="0" sz="2800" lang="en-US">
                <a:solidFill>
                  <a:schemeClr val="tx1"/>
                </a:solidFill>
              </a:rPr>
              <a:t>. It is group-centered thinking. Just as egocentrism can hinder rational thinking by focusing excessively on the self, so </a:t>
            </a:r>
            <a:r>
              <a:rPr dirty="0" sz="2800" lang="en-US" err="1">
                <a:solidFill>
                  <a:schemeClr val="tx1"/>
                </a:solidFill>
              </a:rPr>
              <a:t>sociocentrism</a:t>
            </a:r>
            <a:r>
              <a:rPr dirty="0" sz="2800" lang="en-US">
                <a:solidFill>
                  <a:schemeClr val="tx1"/>
                </a:solidFill>
              </a:rPr>
              <a:t> can hinder rational thinking by focusing excessively on the group. </a:t>
            </a:r>
            <a:r>
              <a:rPr dirty="0" sz="2800" lang="en-US" err="1">
                <a:solidFill>
                  <a:schemeClr val="tx1"/>
                </a:solidFill>
              </a:rPr>
              <a:t>Sociocentrism</a:t>
            </a:r>
            <a:r>
              <a:rPr dirty="0" sz="2800" lang="en-US">
                <a:solidFill>
                  <a:schemeClr val="tx1"/>
                </a:solidFill>
              </a:rPr>
              <a:t> can distort critical thinking in many ways. Two of the most important are group bias and conformism</a:t>
            </a:r>
            <a:r>
              <a:rPr dirty="0" sz="2800" lang="en-US" smtClean="0"/>
              <a:t>.</a:t>
            </a:r>
          </a:p>
          <a:p>
            <a:pPr algn="just"/>
            <a:r>
              <a:rPr dirty="0" sz="2800" lang="en-US">
                <a:solidFill>
                  <a:schemeClr val="tx1"/>
                </a:solidFill>
              </a:rPr>
              <a:t>Group bias is the tendency to see one’s own group (nation, tribe, sect, peer group, and the like) as being inherently better than others. Most people absorb group bias unconsciously, usually from early childhood.</a:t>
            </a:r>
          </a:p>
          <a:p>
            <a:pPr algn="just"/>
            <a:endParaRPr baseline="0" b="0" cap="none" dirty="0" sz="240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9" name="Subtitle 2"/>
          <p:cNvSpPr>
            <a:spLocks noGrp="1"/>
          </p:cNvSpPr>
          <p:nvPr>
            <p:ph type="subTitle" idx="1"/>
          </p:nvPr>
        </p:nvSpPr>
        <p:spPr>
          <a:xfrm>
            <a:off x="152400" y="228600"/>
            <a:ext cx="8686800" cy="6477000"/>
          </a:xfrm>
          <a:solidFill>
            <a:schemeClr val="bg1"/>
          </a:solidFill>
        </p:spPr>
        <p:txBody>
          <a:bodyPr>
            <a:normAutofit fontScale="89286" lnSpcReduction="20000"/>
          </a:bodyPr>
          <a:p>
            <a:pPr algn="just" fontAlgn="base">
              <a:spcBef>
                <a:spcPct val="0"/>
              </a:spcBef>
              <a:spcAft>
                <a:spcPct val="0"/>
              </a:spcAft>
            </a:pPr>
            <a:r>
              <a:rPr b="1" dirty="0" sz="2800" lang="en-US">
                <a:solidFill>
                  <a:schemeClr val="tx1"/>
                </a:solidFill>
                <a:latin typeface="Times New Roman" pitchFamily="18" charset="0"/>
                <a:cs typeface="Times New Roman" pitchFamily="18" charset="0"/>
              </a:rPr>
              <a:t>Conformism</a:t>
            </a:r>
            <a:r>
              <a:rPr dirty="0" sz="2800" lang="en-US">
                <a:solidFill>
                  <a:schemeClr val="tx1"/>
                </a:solidFill>
                <a:latin typeface="Times New Roman" pitchFamily="18" charset="0"/>
                <a:cs typeface="Times New Roman" pitchFamily="18" charset="0"/>
              </a:rPr>
              <a:t> refers to our tendency to follow the crowd - that is, to conform (often unthinkingly) to authority or to group standards of conduct and belief. The desire to belong, to be part of the in-group, can be among the most powerful of human motivations. This desire can seriously cripple our powers of critical reasoning and decision-making</a:t>
            </a:r>
            <a:r>
              <a:rPr dirty="0" sz="2800" lang="en-US" smtClean="0">
                <a:solidFill>
                  <a:schemeClr val="tx1"/>
                </a:solidFill>
                <a:latin typeface="Times New Roman" pitchFamily="18" charset="0"/>
                <a:cs typeface="Times New Roman" pitchFamily="18" charset="0"/>
              </a:rPr>
              <a:t>.</a:t>
            </a:r>
          </a:p>
          <a:p>
            <a:pPr algn="just" lvl="0"/>
            <a:r>
              <a:rPr b="1" dirty="0" sz="2800" i="1" lang="en-US">
                <a:solidFill>
                  <a:schemeClr val="tx1"/>
                </a:solidFill>
                <a:latin typeface="Times New Roman" pitchFamily="18" charset="0"/>
                <a:cs typeface="Times New Roman" pitchFamily="18" charset="0"/>
              </a:rPr>
              <a:t>3</a:t>
            </a:r>
            <a:r>
              <a:rPr b="1" dirty="0" sz="2800" i="1" lang="en-US" smtClean="0">
                <a:solidFill>
                  <a:schemeClr val="tx1"/>
                </a:solidFill>
                <a:latin typeface="Times New Roman" pitchFamily="18" charset="0"/>
                <a:cs typeface="Times New Roman" pitchFamily="18" charset="0"/>
              </a:rPr>
              <a:t>. Unwarranted </a:t>
            </a:r>
            <a:r>
              <a:rPr b="1" dirty="0" sz="2800" i="1" lang="en-US">
                <a:solidFill>
                  <a:schemeClr val="tx1"/>
                </a:solidFill>
                <a:latin typeface="Times New Roman" pitchFamily="18" charset="0"/>
                <a:cs typeface="Times New Roman" pitchFamily="18" charset="0"/>
              </a:rPr>
              <a:t>Assumptions and Stereotypes</a:t>
            </a:r>
          </a:p>
          <a:p>
            <a:pPr algn="just"/>
            <a:r>
              <a:rPr dirty="0" sz="2800" lang="en-US">
                <a:solidFill>
                  <a:schemeClr val="tx1"/>
                </a:solidFill>
                <a:latin typeface="Times New Roman" pitchFamily="18" charset="0"/>
                <a:cs typeface="Times New Roman" pitchFamily="18" charset="0"/>
              </a:rPr>
              <a:t>The third factor that impedes critical thinking is unwarranted assumptions and stereotype. An assumption is something we take for granted - something we believe to be true without any proof or conclusive evidence. Almost everything we think and do is based on assumptions. If the weather report calls for rain, we take an umbrella because we assume that the meteorologist is not lying, that the report is based on a scientific analysis of weather patterns, that the instruments are accurate, and so forth. There may be no proof that any of this is true, but we realize that it is wiser to take the umbrella than to insist that the weather bureau provide exhaustive evidence to justify its prediction</a:t>
            </a:r>
            <a:r>
              <a:rPr dirty="0" sz="2800" lang="en-US" smtClean="0">
                <a:solidFill>
                  <a:schemeClr val="tx1"/>
                </a:solidFill>
                <a:latin typeface="Times New Roman" pitchFamily="18" charset="0"/>
                <a:cs typeface="Times New Roman" pitchFamily="18" charset="0"/>
              </a:rPr>
              <a:t>. </a:t>
            </a:r>
            <a:endParaRPr dirty="0" sz="2800" lang="en-US">
              <a:solidFill>
                <a:schemeClr val="tx1"/>
              </a:solidFill>
              <a:latin typeface="Times New Roman" pitchFamily="18" charset="0"/>
              <a:cs typeface="Times New Roman" pitchFamily="18" charset="0"/>
            </a:endParaRPr>
          </a:p>
          <a:p>
            <a:pPr algn="just" fontAlgn="base">
              <a:spcBef>
                <a:spcPct val="0"/>
              </a:spcBef>
              <a:spcAft>
                <a:spcPct val="0"/>
              </a:spcAft>
            </a:pPr>
            <a:endParaRPr dirty="0" sz="2800" lang="en-US">
              <a:solidFill>
                <a:schemeClr val="tx1"/>
              </a:solidFill>
              <a:latin typeface="Times New Roman" pitchFamily="18" charset="0"/>
              <a:cs typeface="Times New Roman" pitchFamily="18" charset="0"/>
            </a:endParaRPr>
          </a:p>
          <a:p>
            <a:pPr fontAlgn="base" lvl="0">
              <a:spcBef>
                <a:spcPct val="0"/>
              </a:spcBef>
              <a:spcAft>
                <a:spcPct val="0"/>
              </a:spcAft>
            </a:pPr>
            <a:endParaRPr baseline="0" b="0" cap="none" dirty="0" sz="2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0" name="Subtitle 2"/>
          <p:cNvSpPr>
            <a:spLocks noGrp="1"/>
          </p:cNvSpPr>
          <p:nvPr>
            <p:ph type="subTitle" idx="1"/>
          </p:nvPr>
        </p:nvSpPr>
        <p:spPr>
          <a:xfrm>
            <a:off x="228600" y="304800"/>
            <a:ext cx="8610600" cy="6400800"/>
          </a:xfrm>
          <a:solidFill>
            <a:schemeClr val="bg1"/>
          </a:solidFill>
        </p:spPr>
        <p:txBody>
          <a:bodyPr>
            <a:noAutofit/>
          </a:bodyPr>
          <a:p>
            <a:pPr algn="just" lvl="0"/>
            <a:r>
              <a:rPr dirty="0" sz="2800" lang="en-US">
                <a:solidFill>
                  <a:schemeClr val="tx1"/>
                </a:solidFill>
                <a:latin typeface="Times New Roman" pitchFamily="18" charset="0"/>
                <a:cs typeface="Times New Roman" pitchFamily="18" charset="0"/>
              </a:rPr>
              <a:t> </a:t>
            </a:r>
            <a:r>
              <a:rPr b="1" dirty="0" sz="2800" i="1" lang="en-US">
                <a:solidFill>
                  <a:schemeClr val="tx1"/>
                </a:solidFill>
                <a:latin typeface="Times New Roman" pitchFamily="18" charset="0"/>
                <a:cs typeface="Times New Roman" pitchFamily="18" charset="0"/>
              </a:rPr>
              <a:t>Relativistic Thinking</a:t>
            </a:r>
          </a:p>
          <a:p>
            <a:pPr algn="just"/>
            <a:r>
              <a:rPr dirty="0" sz="2800" lang="en-US">
                <a:solidFill>
                  <a:schemeClr val="tx1"/>
                </a:solidFill>
                <a:latin typeface="Times New Roman" pitchFamily="18" charset="0"/>
                <a:cs typeface="Times New Roman" pitchFamily="18" charset="0"/>
              </a:rPr>
              <a:t>One of the strongest challenges to critical thinking is relativistic thinking. Relativism is the view that truth is a matter of opinion. There are two popular forms of relativism: </a:t>
            </a:r>
            <a:r>
              <a:rPr dirty="0" sz="2800" i="1" lang="en-US">
                <a:solidFill>
                  <a:schemeClr val="tx1"/>
                </a:solidFill>
                <a:latin typeface="Times New Roman" pitchFamily="18" charset="0"/>
                <a:cs typeface="Times New Roman" pitchFamily="18" charset="0"/>
              </a:rPr>
              <a:t>subjectivism</a:t>
            </a:r>
            <a:r>
              <a:rPr dirty="0" sz="2800" lang="en-US">
                <a:solidFill>
                  <a:schemeClr val="tx1"/>
                </a:solidFill>
                <a:latin typeface="Times New Roman" pitchFamily="18" charset="0"/>
                <a:cs typeface="Times New Roman" pitchFamily="18" charset="0"/>
              </a:rPr>
              <a:t> and </a:t>
            </a:r>
            <a:r>
              <a:rPr dirty="0" sz="2800" i="1" lang="en-US">
                <a:solidFill>
                  <a:schemeClr val="tx1"/>
                </a:solidFill>
                <a:latin typeface="Times New Roman" pitchFamily="18" charset="0"/>
                <a:cs typeface="Times New Roman" pitchFamily="18" charset="0"/>
              </a:rPr>
              <a:t>cultural relativism</a:t>
            </a:r>
            <a:r>
              <a:rPr dirty="0" sz="2800" lang="en-US">
                <a:solidFill>
                  <a:schemeClr val="tx1"/>
                </a:solidFill>
                <a:latin typeface="Times New Roman" pitchFamily="18" charset="0"/>
                <a:cs typeface="Times New Roman" pitchFamily="18" charset="0"/>
              </a:rPr>
              <a:t>. Subjectivism is the view that truth is a matter of individual opinion. </a:t>
            </a:r>
            <a:endParaRPr dirty="0" sz="2800" lang="en-US" smtClean="0">
              <a:solidFill>
                <a:schemeClr val="tx1"/>
              </a:solidFill>
              <a:latin typeface="Times New Roman" pitchFamily="18" charset="0"/>
              <a:cs typeface="Times New Roman" pitchFamily="18" charset="0"/>
            </a:endParaRPr>
          </a:p>
          <a:p>
            <a:pPr algn="just"/>
            <a:r>
              <a:rPr dirty="0" sz="2800" lang="en-US">
                <a:solidFill>
                  <a:schemeClr val="tx1"/>
                </a:solidFill>
                <a:latin typeface="Times New Roman" pitchFamily="18" charset="0"/>
                <a:cs typeface="Times New Roman" pitchFamily="18" charset="0"/>
              </a:rPr>
              <a:t>Subjectivism is the view that truth is a matter of individual opinion. According to subjectivism, whatever an individual believes is true, </a:t>
            </a:r>
            <a:r>
              <a:rPr dirty="0" sz="2800" i="1" lang="en-US">
                <a:solidFill>
                  <a:schemeClr val="tx1"/>
                </a:solidFill>
                <a:latin typeface="Times New Roman" pitchFamily="18" charset="0"/>
                <a:cs typeface="Times New Roman" pitchFamily="18" charset="0"/>
              </a:rPr>
              <a:t>is </a:t>
            </a:r>
            <a:r>
              <a:rPr dirty="0" sz="2800" lang="en-US">
                <a:solidFill>
                  <a:schemeClr val="tx1"/>
                </a:solidFill>
                <a:latin typeface="Times New Roman" pitchFamily="18" charset="0"/>
                <a:cs typeface="Times New Roman" pitchFamily="18" charset="0"/>
              </a:rPr>
              <a:t>true for that person, and there is no such thing as “objective” or “absolute” truth, i.e., truth that exists independent of what anyone believes.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1" name="Subtitle 2"/>
          <p:cNvSpPr>
            <a:spLocks noGrp="1"/>
          </p:cNvSpPr>
          <p:nvPr>
            <p:ph type="subTitle" idx="1"/>
          </p:nvPr>
        </p:nvSpPr>
        <p:spPr>
          <a:xfrm>
            <a:off x="304800" y="152400"/>
            <a:ext cx="8610600" cy="6629400"/>
          </a:xfrm>
          <a:solidFill>
            <a:schemeClr val="bg1"/>
          </a:solidFill>
        </p:spPr>
        <p:txBody>
          <a:bodyPr>
            <a:normAutofit fontScale="89286" lnSpcReduction="10000"/>
          </a:bodyPr>
          <a:p>
            <a:pPr algn="just"/>
            <a:r>
              <a:rPr dirty="0" sz="2800" lang="en-US">
                <a:solidFill>
                  <a:schemeClr val="tx1"/>
                </a:solidFill>
                <a:latin typeface="Times New Roman" pitchFamily="18" charset="0"/>
                <a:cs typeface="Times New Roman" pitchFamily="18" charset="0"/>
              </a:rPr>
              <a:t>For example, suppose </a:t>
            </a:r>
            <a:r>
              <a:rPr dirty="0" sz="2800" lang="en-US" err="1">
                <a:solidFill>
                  <a:schemeClr val="tx1"/>
                </a:solidFill>
                <a:latin typeface="Times New Roman" pitchFamily="18" charset="0"/>
                <a:cs typeface="Times New Roman" pitchFamily="18" charset="0"/>
              </a:rPr>
              <a:t>Abdella</a:t>
            </a:r>
            <a:r>
              <a:rPr dirty="0" sz="2800" lang="en-US">
                <a:solidFill>
                  <a:schemeClr val="tx1"/>
                </a:solidFill>
                <a:latin typeface="Times New Roman" pitchFamily="18" charset="0"/>
                <a:cs typeface="Times New Roman" pitchFamily="18" charset="0"/>
              </a:rPr>
              <a:t> believes that abortion is wrong and </a:t>
            </a:r>
            <a:r>
              <a:rPr dirty="0" sz="2800" lang="en-US" err="1">
                <a:solidFill>
                  <a:schemeClr val="tx1"/>
                </a:solidFill>
                <a:latin typeface="Times New Roman" pitchFamily="18" charset="0"/>
                <a:cs typeface="Times New Roman" pitchFamily="18" charset="0"/>
              </a:rPr>
              <a:t>Obang</a:t>
            </a:r>
            <a:r>
              <a:rPr dirty="0" sz="2800" lang="en-US">
                <a:solidFill>
                  <a:schemeClr val="tx1"/>
                </a:solidFill>
                <a:latin typeface="Times New Roman" pitchFamily="18" charset="0"/>
                <a:cs typeface="Times New Roman" pitchFamily="18" charset="0"/>
              </a:rPr>
              <a:t> believes that abortion is not always wrong. According to subjectivism, abortion is always wrong for </a:t>
            </a:r>
            <a:r>
              <a:rPr dirty="0" sz="2800" lang="en-US" err="1">
                <a:solidFill>
                  <a:schemeClr val="tx1"/>
                </a:solidFill>
                <a:latin typeface="Times New Roman" pitchFamily="18" charset="0"/>
                <a:cs typeface="Times New Roman" pitchFamily="18" charset="0"/>
              </a:rPr>
              <a:t>Abdella</a:t>
            </a:r>
            <a:r>
              <a:rPr dirty="0" sz="2800" lang="en-US">
                <a:solidFill>
                  <a:schemeClr val="tx1"/>
                </a:solidFill>
                <a:latin typeface="Times New Roman" pitchFamily="18" charset="0"/>
                <a:cs typeface="Times New Roman" pitchFamily="18" charset="0"/>
              </a:rPr>
              <a:t> and not always wrong for </a:t>
            </a:r>
            <a:r>
              <a:rPr dirty="0" sz="2800" lang="en-US" err="1">
                <a:solidFill>
                  <a:schemeClr val="tx1"/>
                </a:solidFill>
                <a:latin typeface="Times New Roman" pitchFamily="18" charset="0"/>
                <a:cs typeface="Times New Roman" pitchFamily="18" charset="0"/>
              </a:rPr>
              <a:t>Obang</a:t>
            </a:r>
            <a:r>
              <a:rPr dirty="0" sz="2800" lang="en-US">
                <a:solidFill>
                  <a:schemeClr val="tx1"/>
                </a:solidFill>
                <a:latin typeface="Times New Roman" pitchFamily="18" charset="0"/>
                <a:cs typeface="Times New Roman" pitchFamily="18" charset="0"/>
              </a:rPr>
              <a:t>. Both beliefs are true – </a:t>
            </a:r>
            <a:r>
              <a:rPr dirty="0" sz="2800" i="1" lang="en-US">
                <a:solidFill>
                  <a:schemeClr val="tx1"/>
                </a:solidFill>
                <a:latin typeface="Times New Roman" pitchFamily="18" charset="0"/>
                <a:cs typeface="Times New Roman" pitchFamily="18" charset="0"/>
              </a:rPr>
              <a:t>for </a:t>
            </a:r>
            <a:r>
              <a:rPr dirty="0" sz="2800" lang="en-US">
                <a:solidFill>
                  <a:schemeClr val="tx1"/>
                </a:solidFill>
                <a:latin typeface="Times New Roman" pitchFamily="18" charset="0"/>
                <a:cs typeface="Times New Roman" pitchFamily="18" charset="0"/>
              </a:rPr>
              <a:t>them</a:t>
            </a:r>
            <a:r>
              <a:rPr dirty="0" sz="2800" i="1" lang="en-US">
                <a:solidFill>
                  <a:schemeClr val="tx1"/>
                </a:solidFill>
                <a:latin typeface="Times New Roman" pitchFamily="18" charset="0"/>
                <a:cs typeface="Times New Roman" pitchFamily="18" charset="0"/>
              </a:rPr>
              <a:t>. </a:t>
            </a:r>
            <a:r>
              <a:rPr dirty="0" sz="2800" lang="en-US">
                <a:solidFill>
                  <a:schemeClr val="tx1"/>
                </a:solidFill>
                <a:latin typeface="Times New Roman" pitchFamily="18" charset="0"/>
                <a:cs typeface="Times New Roman" pitchFamily="18" charset="0"/>
              </a:rPr>
              <a:t>And truth for one individual or another is the only kind of truth there is</a:t>
            </a:r>
            <a:r>
              <a:rPr dirty="0" sz="2800" lang="en-US" smtClean="0">
                <a:solidFill>
                  <a:schemeClr val="tx1"/>
                </a:solidFill>
                <a:latin typeface="Times New Roman" pitchFamily="18" charset="0"/>
                <a:cs typeface="Times New Roman" pitchFamily="18" charset="0"/>
              </a:rPr>
              <a:t>.</a:t>
            </a:r>
          </a:p>
          <a:p>
            <a:pPr algn="just"/>
            <a:r>
              <a:rPr dirty="0" sz="2800" lang="en-US">
                <a:solidFill>
                  <a:schemeClr val="tx1"/>
                </a:solidFill>
                <a:latin typeface="Times New Roman" pitchFamily="18" charset="0"/>
                <a:cs typeface="Times New Roman" pitchFamily="18" charset="0"/>
              </a:rPr>
              <a:t>The other common form of relativism is cultural relativism. This is the view that truth is a matter of social or cultural opinion. In other words, cultural relativism is the view that what is true for person A is what person A’s culture or society believes is true. Drinking wine, for example, is widely considered to be wrong in Iran but is not generally considered to be wrong in France. According to cultural relativism, therefore, drinking wine is immoral in Iran </a:t>
            </a:r>
            <a:r>
              <a:rPr dirty="0" sz="2800" lang="en-US" smtClean="0">
                <a:solidFill>
                  <a:schemeClr val="tx1"/>
                </a:solidFill>
                <a:latin typeface="Times New Roman" pitchFamily="18" charset="0"/>
                <a:cs typeface="Times New Roman" pitchFamily="18" charset="0"/>
              </a:rPr>
              <a:t>but is </a:t>
            </a:r>
            <a:r>
              <a:rPr dirty="0" sz="2800" lang="en-US">
                <a:solidFill>
                  <a:schemeClr val="tx1"/>
                </a:solidFill>
                <a:latin typeface="Times New Roman" pitchFamily="18" charset="0"/>
                <a:cs typeface="Times New Roman" pitchFamily="18" charset="0"/>
              </a:rPr>
              <a:t>morally permissible in France. Thus, for the cultural relativist, just as for the subjectivist, there is no objective or absolute standard of truth. What is true is whatever most people in a society or culture believe to be true.</a:t>
            </a:r>
          </a:p>
          <a:p>
            <a:pPr algn="just"/>
            <a:endParaRPr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2" name="Subtitle 2"/>
          <p:cNvSpPr>
            <a:spLocks noGrp="1"/>
          </p:cNvSpPr>
          <p:nvPr>
            <p:ph type="subTitle" idx="1"/>
          </p:nvPr>
        </p:nvSpPr>
        <p:spPr>
          <a:xfrm>
            <a:off x="228600" y="228600"/>
            <a:ext cx="8610600" cy="6553200"/>
          </a:xfrm>
          <a:solidFill>
            <a:schemeClr val="bg1"/>
          </a:solidFill>
        </p:spPr>
        <p:txBody>
          <a:bodyPr>
            <a:noAutofit/>
          </a:bodyPr>
          <a:p>
            <a:pPr algn="just"/>
            <a:r>
              <a:rPr dirty="0" sz="2800" lang="en-US">
                <a:solidFill>
                  <a:schemeClr val="tx1"/>
                </a:solidFill>
              </a:rPr>
              <a:t> By far the most common form of relativism is </a:t>
            </a:r>
            <a:r>
              <a:rPr dirty="0" sz="2800" i="1" lang="en-US">
                <a:solidFill>
                  <a:schemeClr val="tx1"/>
                </a:solidFill>
              </a:rPr>
              <a:t>moral relativism. </a:t>
            </a:r>
            <a:r>
              <a:rPr dirty="0" sz="2800" lang="en-US">
                <a:solidFill>
                  <a:schemeClr val="tx1"/>
                </a:solidFill>
              </a:rPr>
              <a:t>Like relativism generally, moral relativism comes in two major forms: </a:t>
            </a:r>
            <a:r>
              <a:rPr dirty="0" sz="2800" i="1" lang="en-US">
                <a:solidFill>
                  <a:schemeClr val="tx1"/>
                </a:solidFill>
              </a:rPr>
              <a:t>moral subjectivism</a:t>
            </a:r>
            <a:r>
              <a:rPr dirty="0" sz="2800" lang="en-US">
                <a:solidFill>
                  <a:schemeClr val="tx1"/>
                </a:solidFill>
              </a:rPr>
              <a:t> and </a:t>
            </a:r>
            <a:r>
              <a:rPr dirty="0" sz="2800" i="1" lang="en-US">
                <a:solidFill>
                  <a:schemeClr val="tx1"/>
                </a:solidFill>
              </a:rPr>
              <a:t>cultural moral relativism</a:t>
            </a:r>
            <a:r>
              <a:rPr dirty="0" sz="2800" lang="en-US">
                <a:solidFill>
                  <a:schemeClr val="tx1"/>
                </a:solidFill>
              </a:rPr>
              <a:t>. Moral subjectivism is the view that what is morally right and good for an individual, A, is whatever A believes is morally </a:t>
            </a:r>
            <a:r>
              <a:rPr dirty="0" sz="2800" lang="en-US" smtClean="0">
                <a:solidFill>
                  <a:schemeClr val="tx1"/>
                </a:solidFill>
              </a:rPr>
              <a:t>right and good. </a:t>
            </a:r>
          </a:p>
          <a:p>
            <a:pPr algn="just" lvl="0"/>
            <a:r>
              <a:rPr b="1" dirty="0" sz="2800" i="1" lang="en-US" smtClean="0">
                <a:solidFill>
                  <a:schemeClr val="tx1"/>
                </a:solidFill>
                <a:latin typeface="Times New Roman" pitchFamily="18" charset="0"/>
                <a:cs typeface="Times New Roman" pitchFamily="18" charset="0"/>
              </a:rPr>
              <a:t>5. Wishful </a:t>
            </a:r>
            <a:r>
              <a:rPr b="1" dirty="0" sz="2800" i="1" lang="en-US">
                <a:solidFill>
                  <a:schemeClr val="tx1"/>
                </a:solidFill>
                <a:latin typeface="Times New Roman" pitchFamily="18" charset="0"/>
                <a:cs typeface="Times New Roman" pitchFamily="18" charset="0"/>
              </a:rPr>
              <a:t>Thinking</a:t>
            </a:r>
          </a:p>
          <a:p>
            <a:pPr algn="just"/>
            <a:r>
              <a:rPr dirty="0" sz="2800" lang="en-US">
                <a:solidFill>
                  <a:schemeClr val="tx1"/>
                </a:solidFill>
                <a:latin typeface="Times New Roman" pitchFamily="18" charset="0"/>
                <a:cs typeface="Times New Roman" pitchFamily="18" charset="0"/>
              </a:rPr>
              <a:t> Wishful thinking refers to a state of believing something not because you had good evidence for it but simply because you wished it were </a:t>
            </a:r>
            <a:r>
              <a:rPr dirty="0" sz="2800" lang="en-US" smtClean="0">
                <a:solidFill>
                  <a:schemeClr val="tx1"/>
                </a:solidFill>
                <a:latin typeface="Times New Roman" pitchFamily="18" charset="0"/>
                <a:cs typeface="Times New Roman" pitchFamily="18" charset="0"/>
              </a:rPr>
              <a:t>true. </a:t>
            </a:r>
          </a:p>
          <a:p>
            <a:pPr algn="just"/>
            <a:r>
              <a:rPr dirty="0" sz="2800" lang="en-US" smtClean="0">
                <a:solidFill>
                  <a:schemeClr val="tx1"/>
                </a:solidFill>
                <a:latin typeface="Times New Roman" pitchFamily="18" charset="0"/>
                <a:cs typeface="Times New Roman" pitchFamily="18" charset="0"/>
              </a:rPr>
              <a:t>Throughout </a:t>
            </a:r>
            <a:r>
              <a:rPr dirty="0" sz="2800" lang="en-US">
                <a:solidFill>
                  <a:schemeClr val="tx1"/>
                </a:solidFill>
                <a:latin typeface="Times New Roman" pitchFamily="18" charset="0"/>
                <a:cs typeface="Times New Roman" pitchFamily="18" charset="0"/>
              </a:rPr>
              <a:t>human history, reason has done battle with wishful thinking and has usually come out the loser. People fear the unknown and invent comforting myths to render the universe less hostile and more predictable. </a:t>
            </a:r>
            <a:endParaRPr b="1"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8" name="Subtitle 2"/>
          <p:cNvSpPr>
            <a:spLocks noGrp="1"/>
          </p:cNvSpPr>
          <p:nvPr>
            <p:ph type="subTitle" idx="1"/>
          </p:nvPr>
        </p:nvSpPr>
        <p:spPr>
          <a:xfrm>
            <a:off x="381000" y="304800"/>
            <a:ext cx="8382000" cy="6172200"/>
          </a:xfrm>
          <a:solidFill>
            <a:schemeClr val="bg1"/>
          </a:solidFill>
        </p:spPr>
        <p:txBody>
          <a:bodyPr>
            <a:normAutofit fontScale="25000" lnSpcReduction="20000"/>
          </a:bodyPr>
          <a:p>
            <a:r>
              <a:rPr b="1" dirty="0" sz="14400" lang="en-US">
                <a:solidFill>
                  <a:schemeClr val="tx1"/>
                </a:solidFill>
              </a:rPr>
              <a:t>Benefits of Critical Thinking</a:t>
            </a:r>
          </a:p>
          <a:p>
            <a:pPr algn="just"/>
            <a:r>
              <a:rPr b="1" dirty="0" sz="12800" i="1" lang="en-US">
                <a:solidFill>
                  <a:schemeClr val="tx1"/>
                </a:solidFill>
                <a:latin typeface="Times New Roman" pitchFamily="18" charset="0"/>
                <a:cs typeface="Times New Roman" pitchFamily="18" charset="0"/>
              </a:rPr>
              <a:t>Critical Thinking: Skills and Dispositions </a:t>
            </a:r>
            <a:endParaRPr dirty="0" sz="12800" lang="en-US">
              <a:solidFill>
                <a:schemeClr val="tx1"/>
              </a:solidFill>
              <a:latin typeface="Times New Roman" pitchFamily="18" charset="0"/>
              <a:cs typeface="Times New Roman" pitchFamily="18" charset="0"/>
            </a:endParaRPr>
          </a:p>
          <a:p>
            <a:pPr algn="just"/>
            <a:r>
              <a:rPr dirty="0" sz="12800" lang="en-US">
                <a:solidFill>
                  <a:schemeClr val="tx1"/>
                </a:solidFill>
                <a:latin typeface="Times New Roman" pitchFamily="18" charset="0"/>
                <a:cs typeface="Times New Roman" pitchFamily="18" charset="0"/>
              </a:rPr>
              <a:t>Critical thinking teaches you how to raise and identify fundamental questions and problems in the community. </a:t>
            </a:r>
            <a:endParaRPr dirty="0" sz="12800" lang="en-US" smtClean="0">
              <a:solidFill>
                <a:schemeClr val="tx1"/>
              </a:solidFill>
              <a:latin typeface="Times New Roman" pitchFamily="18" charset="0"/>
              <a:cs typeface="Times New Roman" pitchFamily="18" charset="0"/>
            </a:endParaRPr>
          </a:p>
          <a:p>
            <a:pPr algn="just"/>
            <a:r>
              <a:rPr dirty="0" sz="12800" lang="en-US" smtClean="0">
                <a:solidFill>
                  <a:schemeClr val="tx1"/>
                </a:solidFill>
                <a:latin typeface="Times New Roman" pitchFamily="18" charset="0"/>
                <a:cs typeface="Times New Roman" pitchFamily="18" charset="0"/>
              </a:rPr>
              <a:t>It </a:t>
            </a:r>
            <a:r>
              <a:rPr dirty="0" sz="12800" lang="en-US">
                <a:solidFill>
                  <a:schemeClr val="tx1"/>
                </a:solidFill>
                <a:latin typeface="Times New Roman" pitchFamily="18" charset="0"/>
                <a:cs typeface="Times New Roman" pitchFamily="18" charset="0"/>
              </a:rPr>
              <a:t>will teach you to reformulate these problems clearly and precisely. </a:t>
            </a:r>
            <a:endParaRPr dirty="0" sz="12800" lang="en-US" smtClean="0">
              <a:solidFill>
                <a:schemeClr val="tx1"/>
              </a:solidFill>
              <a:latin typeface="Times New Roman" pitchFamily="18" charset="0"/>
              <a:cs typeface="Times New Roman" pitchFamily="18" charset="0"/>
            </a:endParaRPr>
          </a:p>
          <a:p>
            <a:pPr algn="just"/>
            <a:r>
              <a:rPr dirty="0" sz="12800" lang="en-US" smtClean="0">
                <a:solidFill>
                  <a:schemeClr val="tx1"/>
                </a:solidFill>
                <a:latin typeface="Times New Roman" pitchFamily="18" charset="0"/>
                <a:cs typeface="Times New Roman" pitchFamily="18" charset="0"/>
              </a:rPr>
              <a:t>It </a:t>
            </a:r>
            <a:r>
              <a:rPr dirty="0" sz="12800" lang="en-US">
                <a:solidFill>
                  <a:schemeClr val="tx1"/>
                </a:solidFill>
                <a:latin typeface="Times New Roman" pitchFamily="18" charset="0"/>
                <a:cs typeface="Times New Roman" pitchFamily="18" charset="0"/>
              </a:rPr>
              <a:t>will teach you how to gather and assess relevant information, develop reasoned conclusions and solutions, testing them against relevant criterion and standards. </a:t>
            </a:r>
            <a:endParaRPr dirty="0" sz="12800" lang="en-US" smtClean="0">
              <a:solidFill>
                <a:schemeClr val="tx1"/>
              </a:solidFill>
              <a:latin typeface="Times New Roman" pitchFamily="18" charset="0"/>
              <a:cs typeface="Times New Roman" pitchFamily="18" charset="0"/>
            </a:endParaRPr>
          </a:p>
          <a:p>
            <a:pPr algn="just"/>
            <a:r>
              <a:rPr dirty="0" sz="12800" lang="en-US" smtClean="0">
                <a:solidFill>
                  <a:schemeClr val="tx1"/>
                </a:solidFill>
                <a:latin typeface="Times New Roman" pitchFamily="18" charset="0"/>
                <a:cs typeface="Times New Roman" pitchFamily="18" charset="0"/>
              </a:rPr>
              <a:t>It </a:t>
            </a:r>
            <a:r>
              <a:rPr dirty="0" sz="12800" lang="en-US">
                <a:solidFill>
                  <a:schemeClr val="tx1"/>
                </a:solidFill>
                <a:latin typeface="Times New Roman" pitchFamily="18" charset="0"/>
                <a:cs typeface="Times New Roman" pitchFamily="18" charset="0"/>
              </a:rPr>
              <a:t>teaches you how to be open minded to alternative system of thought, recognize and assess your own assumptions, </a:t>
            </a:r>
            <a:r>
              <a:rPr dirty="0" sz="12800" lang="en-US" smtClean="0">
                <a:solidFill>
                  <a:schemeClr val="tx1"/>
                </a:solidFill>
                <a:latin typeface="Times New Roman" pitchFamily="18" charset="0"/>
                <a:cs typeface="Times New Roman" pitchFamily="18" charset="0"/>
              </a:rPr>
              <a:t>implications</a:t>
            </a:r>
            <a:endParaRPr dirty="0" sz="12800" lang="en-US">
              <a:latin typeface="Times New Roman" pitchFamily="18" charset="0"/>
              <a:cs typeface="Times New Roman" pitchFamily="18" charset="0"/>
            </a:endParaRPr>
          </a:p>
          <a:p>
            <a:pPr algn="l"/>
            <a:endParaRPr dirty="0" sz="2800" lang="en-US">
              <a:latin typeface="Times New Roman" pitchFamily="18" charset="0"/>
              <a:cs typeface="Times New Roman" pitchFamily="18" charset="0"/>
            </a:endParaRPr>
          </a:p>
          <a:p>
            <a:pPr algn="just" fontAlgn="base" lvl="0">
              <a:spcBef>
                <a:spcPct val="0"/>
              </a:spcBef>
              <a:spcAft>
                <a:spcPct val="0"/>
              </a:spcAft>
            </a:pPr>
            <a:endParaRPr baseline="0" b="0" cap="none" dirty="0" sz="280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4" name="Subtitle 2"/>
          <p:cNvSpPr>
            <a:spLocks noGrp="1"/>
          </p:cNvSpPr>
          <p:nvPr>
            <p:ph type="subTitle" idx="1"/>
          </p:nvPr>
        </p:nvSpPr>
        <p:spPr>
          <a:xfrm>
            <a:off x="152400" y="228600"/>
            <a:ext cx="8839200" cy="6477000"/>
          </a:xfrm>
          <a:solidFill>
            <a:schemeClr val="bg1"/>
          </a:solidFill>
        </p:spPr>
        <p:txBody>
          <a:bodyPr>
            <a:normAutofit fontScale="88462" lnSpcReduction="10000"/>
          </a:bodyPr>
          <a:p>
            <a:pPr algn="just" fontAlgn="base" lvl="0">
              <a:spcBef>
                <a:spcPct val="0"/>
              </a:spcBef>
              <a:spcAft>
                <a:spcPct val="0"/>
              </a:spcAft>
            </a:pPr>
            <a:r>
              <a:rPr dirty="0" sz="2800" lang="en-US">
                <a:solidFill>
                  <a:schemeClr val="tx1"/>
                </a:solidFill>
              </a:rPr>
              <a:t>Critical thinking is what university is all about. University is not only about teaching students with facts. It’s about teaching students to think- think critically. </a:t>
            </a:r>
            <a:endParaRPr dirty="0" sz="2800" lang="en-US" smtClean="0">
              <a:solidFill>
                <a:schemeClr val="tx1"/>
              </a:solidFill>
            </a:endParaRPr>
          </a:p>
          <a:p>
            <a:pPr algn="just"/>
            <a:r>
              <a:rPr b="1" dirty="0" sz="2600" i="1" lang="en-US">
                <a:solidFill>
                  <a:schemeClr val="tx1"/>
                </a:solidFill>
              </a:rPr>
              <a:t>Critical Thinking in the Classroom</a:t>
            </a:r>
            <a:endParaRPr dirty="0" sz="2600" lang="en-US">
              <a:solidFill>
                <a:schemeClr val="tx1"/>
              </a:solidFill>
            </a:endParaRPr>
          </a:p>
          <a:p>
            <a:pPr algn="just"/>
            <a:r>
              <a:rPr dirty="0" sz="2600" lang="en-US">
                <a:solidFill>
                  <a:schemeClr val="tx1"/>
                </a:solidFill>
              </a:rPr>
              <a:t>When they first enter university, students are sometimes surprised to discover that university education seem less interested in how beliefs are acquired than they are in whether those beliefs can withstand critical scrutiny. The question is not much about what you know, but how you acquire what you know and whether your ideas stands critical examination. </a:t>
            </a:r>
          </a:p>
          <a:p>
            <a:pPr algn="just"/>
            <a:r>
              <a:rPr dirty="0" sz="2600" lang="en-US">
                <a:solidFill>
                  <a:schemeClr val="tx1"/>
                </a:solidFill>
              </a:rPr>
              <a:t>In university, the focus is on higher-order thinking: the active, intelligent evaluation of ideas and information. For this reason critical thinking plays a vital role in universities. In a critical thinking chapter, students learn a variety of skills that can greatly improve their classroom performance. These skills include:</a:t>
            </a:r>
          </a:p>
          <a:p>
            <a:pPr algn="just" fontAlgn="base" lvl="0">
              <a:spcBef>
                <a:spcPct val="0"/>
              </a:spcBef>
              <a:spcAft>
                <a:spcPct val="0"/>
              </a:spcAft>
            </a:pPr>
            <a:endParaRPr baseline="0" b="0" cap="none" dirty="0" sz="280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0" name="Subtitle 2"/>
          <p:cNvSpPr>
            <a:spLocks noGrp="1"/>
          </p:cNvSpPr>
          <p:nvPr>
            <p:ph type="subTitle" idx="1"/>
          </p:nvPr>
        </p:nvSpPr>
        <p:spPr>
          <a:xfrm>
            <a:off x="152400" y="228600"/>
            <a:ext cx="8839200" cy="6477000"/>
          </a:xfrm>
          <a:solidFill>
            <a:schemeClr val="bg1"/>
          </a:solidFill>
        </p:spPr>
        <p:txBody>
          <a:bodyPr>
            <a:normAutofit/>
          </a:bodyPr>
          <a:p>
            <a:pPr algn="just" indent="-457200" lvl="0" marL="457200">
              <a:buFont typeface="Wingdings" pitchFamily="2" charset="2"/>
              <a:buChar char="Ø"/>
            </a:pPr>
            <a:r>
              <a:rPr dirty="0" sz="2800" lang="en-US">
                <a:solidFill>
                  <a:schemeClr val="tx1"/>
                </a:solidFill>
                <a:latin typeface="Times New Roman" pitchFamily="18" charset="0"/>
                <a:cs typeface="Times New Roman" pitchFamily="18" charset="0"/>
              </a:rPr>
              <a:t>Understanding the arguments and beliefs of others </a:t>
            </a:r>
          </a:p>
          <a:p>
            <a:pPr algn="just" indent="-457200" lvl="0" marL="457200">
              <a:buFont typeface="Wingdings" pitchFamily="2" charset="2"/>
              <a:buChar char="Ø"/>
            </a:pPr>
            <a:r>
              <a:rPr dirty="0" sz="2800" lang="en-US">
                <a:solidFill>
                  <a:schemeClr val="tx1"/>
                </a:solidFill>
                <a:latin typeface="Times New Roman" pitchFamily="18" charset="0"/>
                <a:cs typeface="Times New Roman" pitchFamily="18" charset="0"/>
              </a:rPr>
              <a:t>Critically evaluating those arguments and beliefs</a:t>
            </a:r>
          </a:p>
          <a:p>
            <a:pPr algn="just" indent="-457200" lvl="0" marL="457200">
              <a:buFont typeface="Wingdings" pitchFamily="2" charset="2"/>
              <a:buChar char="Ø"/>
            </a:pPr>
            <a:r>
              <a:rPr dirty="0" sz="2800" lang="en-US">
                <a:solidFill>
                  <a:schemeClr val="tx1"/>
                </a:solidFill>
                <a:latin typeface="Times New Roman" pitchFamily="18" charset="0"/>
                <a:cs typeface="Times New Roman" pitchFamily="18" charset="0"/>
              </a:rPr>
              <a:t>Developing and defending one’s own well-supported arguments and </a:t>
            </a:r>
            <a:r>
              <a:rPr dirty="0" sz="2800" lang="en-US" smtClean="0">
                <a:solidFill>
                  <a:schemeClr val="tx1"/>
                </a:solidFill>
                <a:latin typeface="Times New Roman" pitchFamily="18" charset="0"/>
                <a:cs typeface="Times New Roman" pitchFamily="18" charset="0"/>
              </a:rPr>
              <a:t>beliefs</a:t>
            </a:r>
          </a:p>
          <a:p>
            <a:pPr algn="just" indent="-457200" lvl="0" marL="457200">
              <a:buFont typeface="Wingdings" pitchFamily="2" charset="2"/>
              <a:buChar char="Ø"/>
            </a:pPr>
            <a:r>
              <a:rPr dirty="0" sz="2800" lang="en-US">
                <a:solidFill>
                  <a:schemeClr val="tx1"/>
                </a:solidFill>
              </a:rPr>
              <a:t>First, critical thinking can help us avoid making foolish personal decisions. </a:t>
            </a:r>
            <a:endParaRPr dirty="0" sz="2800" lang="en-US" smtClean="0">
              <a:solidFill>
                <a:schemeClr val="tx1"/>
              </a:solidFill>
            </a:endParaRPr>
          </a:p>
          <a:p>
            <a:pPr algn="just" indent="-457200" lvl="0" marL="457200">
              <a:buFont typeface="Wingdings" pitchFamily="2" charset="2"/>
              <a:buChar char="Ø"/>
            </a:pPr>
            <a:r>
              <a:rPr dirty="0" sz="2800" lang="en-US">
                <a:solidFill>
                  <a:schemeClr val="tx1"/>
                </a:solidFill>
              </a:rPr>
              <a:t>Second, critical thinking plays a vital role in promoting democratic processes. In democracy, it is the people who have the ultimate say over who governs and for what purposes. Citizens should vote, should evaluate different public policies, and collectively determine their fate and et cetera. </a:t>
            </a:r>
            <a:endParaRPr dirty="0" sz="2800" lang="en-US">
              <a:solidFill>
                <a:schemeClr val="tx1"/>
              </a:solidFill>
              <a:latin typeface="Times New Roman" pitchFamily="18" charset="0"/>
              <a:cs typeface="Times New Roman" pitchFamily="18" charset="0"/>
            </a:endParaRPr>
          </a:p>
          <a:p>
            <a:pPr algn="just" fontAlgn="base" lvl="0">
              <a:spcBef>
                <a:spcPct val="0"/>
              </a:spcBef>
              <a:spcAft>
                <a:spcPct val="0"/>
              </a:spcAft>
            </a:pPr>
            <a:endParaRPr baseline="0" b="0" cap="none" dirty="0" sz="280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9" name="Content Placeholder 2"/>
          <p:cNvSpPr>
            <a:spLocks noGrp="1"/>
          </p:cNvSpPr>
          <p:nvPr>
            <p:ph idx="1"/>
          </p:nvPr>
        </p:nvSpPr>
        <p:spPr>
          <a:xfrm>
            <a:off x="228600" y="228600"/>
            <a:ext cx="8686800" cy="6400800"/>
          </a:xfrm>
          <a:solidFill>
            <a:schemeClr val="bg1"/>
          </a:solidFill>
        </p:spPr>
        <p:txBody>
          <a:bodyPr>
            <a:normAutofit fontScale="90625" lnSpcReduction="10000"/>
          </a:bodyPr>
          <a:p>
            <a:pPr algn="just" indent="0" marL="0">
              <a:buNone/>
            </a:pPr>
            <a:r>
              <a:rPr dirty="0" lang="en-US">
                <a:latin typeface="Times New Roman" pitchFamily="18" charset="0"/>
                <a:cs typeface="Times New Roman" pitchFamily="18" charset="0"/>
              </a:rPr>
              <a:t>The American philosopher</a:t>
            </a:r>
            <a:r>
              <a:rPr b="1" dirty="0" lang="en-US">
                <a:latin typeface="Times New Roman" pitchFamily="18" charset="0"/>
                <a:cs typeface="Times New Roman" pitchFamily="18" charset="0"/>
              </a:rPr>
              <a:t>, John Dewey, </a:t>
            </a:r>
            <a:r>
              <a:rPr dirty="0" lang="en-US">
                <a:latin typeface="Times New Roman" pitchFamily="18" charset="0"/>
                <a:cs typeface="Times New Roman" pitchFamily="18" charset="0"/>
              </a:rPr>
              <a:t>has defined critical thinking as an </a:t>
            </a:r>
            <a:r>
              <a:rPr b="1" dirty="0" i="1" lang="en-US">
                <a:latin typeface="Times New Roman" pitchFamily="18" charset="0"/>
                <a:cs typeface="Times New Roman" pitchFamily="18" charset="0"/>
              </a:rPr>
              <a:t>active, persistent, and careful consideration</a:t>
            </a:r>
            <a:r>
              <a:rPr dirty="0" i="1" lang="en-US">
                <a:latin typeface="Times New Roman" pitchFamily="18" charset="0"/>
                <a:cs typeface="Times New Roman" pitchFamily="18" charset="0"/>
              </a:rPr>
              <a:t> of a belief or supposed form of knowledge in the light of the grounds, which support it and the further conclusions to which it tends. </a:t>
            </a:r>
            <a:r>
              <a:rPr dirty="0" lang="en-US">
                <a:latin typeface="Times New Roman" pitchFamily="18" charset="0"/>
                <a:cs typeface="Times New Roman" pitchFamily="18" charset="0"/>
              </a:rPr>
              <a:t>In this definition, there are three main points that we should focus on: </a:t>
            </a:r>
            <a:r>
              <a:rPr dirty="0" i="1" lang="en-US">
                <a:latin typeface="Times New Roman" pitchFamily="18" charset="0"/>
                <a:cs typeface="Times New Roman" pitchFamily="18" charset="0"/>
              </a:rPr>
              <a:t>active, persistent</a:t>
            </a:r>
            <a:r>
              <a:rPr dirty="0" lang="en-US">
                <a:latin typeface="Times New Roman" pitchFamily="18" charset="0"/>
                <a:cs typeface="Times New Roman" pitchFamily="18" charset="0"/>
              </a:rPr>
              <a:t> and </a:t>
            </a:r>
            <a:r>
              <a:rPr dirty="0" i="1" lang="en-US">
                <a:latin typeface="Times New Roman" pitchFamily="18" charset="0"/>
                <a:cs typeface="Times New Roman" pitchFamily="18" charset="0"/>
              </a:rPr>
              <a:t>grounds</a:t>
            </a:r>
            <a:r>
              <a:rPr dirty="0" lang="en-US">
                <a:latin typeface="Times New Roman" pitchFamily="18" charset="0"/>
                <a:cs typeface="Times New Roman" pitchFamily="18" charset="0"/>
              </a:rPr>
              <a:t>.</a:t>
            </a:r>
          </a:p>
          <a:p>
            <a:pPr algn="just" indent="0" marL="0">
              <a:buNone/>
            </a:pPr>
            <a:r>
              <a:rPr dirty="0" lang="en-US">
                <a:latin typeface="Times New Roman" pitchFamily="18" charset="0"/>
                <a:cs typeface="Times New Roman" pitchFamily="18" charset="0"/>
              </a:rPr>
              <a:t>The first point is that </a:t>
            </a:r>
            <a:r>
              <a:rPr dirty="0" lang="en-US" smtClean="0">
                <a:latin typeface="Times New Roman" pitchFamily="18" charset="0"/>
                <a:cs typeface="Times New Roman" pitchFamily="18" charset="0"/>
              </a:rPr>
              <a:t>critical </a:t>
            </a:r>
            <a:r>
              <a:rPr dirty="0" lang="en-US">
                <a:latin typeface="Times New Roman" pitchFamily="18" charset="0"/>
                <a:cs typeface="Times New Roman" pitchFamily="18" charset="0"/>
              </a:rPr>
              <a:t>thinking as an ‘active’ process, </a:t>
            </a:r>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kind of thinking in which you just receive ideas and information from other </a:t>
            </a:r>
            <a:r>
              <a:rPr dirty="0" lang="en-US" smtClean="0">
                <a:latin typeface="Times New Roman" pitchFamily="18" charset="0"/>
                <a:cs typeface="Times New Roman" pitchFamily="18" charset="0"/>
              </a:rPr>
              <a:t>people. </a:t>
            </a:r>
          </a:p>
          <a:p>
            <a:pPr algn="just" indent="0" marL="0">
              <a:buNone/>
            </a:pPr>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second point is that critical thinking is persistent and careful consideration. Here, Dewey is contrasting critical thinking with the kind of unreflective thinking we all sometimes engage in.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86" name="Subtitle 2"/>
          <p:cNvSpPr>
            <a:spLocks noGrp="1"/>
          </p:cNvSpPr>
          <p:nvPr>
            <p:ph type="subTitle" idx="1"/>
          </p:nvPr>
        </p:nvSpPr>
        <p:spPr>
          <a:xfrm>
            <a:off x="152400" y="228600"/>
            <a:ext cx="8839200" cy="6477000"/>
          </a:xfrm>
          <a:solidFill>
            <a:schemeClr val="bg1"/>
          </a:solidFill>
        </p:spPr>
        <p:txBody>
          <a:bodyPr>
            <a:normAutofit/>
          </a:bodyPr>
          <a:p>
            <a:pPr algn="just" indent="-457200" lvl="0" marL="457200">
              <a:buFont typeface="Wingdings" pitchFamily="2" charset="2"/>
              <a:buChar char="Ø"/>
            </a:pPr>
            <a:r>
              <a:rPr dirty="0" sz="2800" lang="en-US">
                <a:solidFill>
                  <a:schemeClr val="tx1"/>
                </a:solidFill>
              </a:rPr>
              <a:t>Third, critical thinking is worth studying for its own sake, simply for the personal enrichment it can bring to our lives. One of the most basic truths of the human condition is that most people, most of the time, believe what they are told. </a:t>
            </a:r>
            <a:endParaRPr baseline="0" b="0" cap="none" dirty="0" sz="2800" i="0" kumimoji="0" lang="en-US" normalizeH="0" strike="noStrike" u="none"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0" name="Content Placeholder 2"/>
          <p:cNvSpPr>
            <a:spLocks noGrp="1"/>
          </p:cNvSpPr>
          <p:nvPr>
            <p:ph type="subTitle" idx="1"/>
          </p:nvPr>
        </p:nvSpPr>
        <p:spPr>
          <a:xfrm>
            <a:off x="152400" y="76200"/>
            <a:ext cx="8839200" cy="6705600"/>
          </a:xfrm>
          <a:solidFill>
            <a:schemeClr val="bg1"/>
          </a:solidFill>
        </p:spPr>
        <p:txBody>
          <a:bodyPr>
            <a:normAutofit fontScale="25000" lnSpcReduction="20000"/>
          </a:bodyPr>
          <a:p>
            <a:pPr algn="just"/>
            <a:r>
              <a:rPr dirty="0" sz="11200" lang="en-US">
                <a:solidFill>
                  <a:schemeClr val="tx1"/>
                </a:solidFill>
                <a:latin typeface="Times New Roman" pitchFamily="18" charset="0"/>
                <a:cs typeface="Times New Roman" pitchFamily="18" charset="0"/>
              </a:rPr>
              <a:t>For example, we sometimes jump to a conclusion or make a quick decision without thinking about it. Of course, sometimes, we may have to do this because we need to decide quickly or the issue is not important enough to warrant careful thought, but we often do it when we ought to stop and think – when we ought to persist a bit</a:t>
            </a:r>
            <a:r>
              <a:rPr dirty="0" sz="11200" lang="en-US" smtClean="0">
                <a:solidFill>
                  <a:schemeClr val="tx1"/>
                </a:solidFill>
                <a:latin typeface="Times New Roman" pitchFamily="18" charset="0"/>
                <a:cs typeface="Times New Roman" pitchFamily="18" charset="0"/>
              </a:rPr>
              <a:t>.</a:t>
            </a:r>
          </a:p>
          <a:p>
            <a:pPr algn="just"/>
            <a:r>
              <a:rPr b="1" dirty="0" sz="11200" lang="en-US">
                <a:solidFill>
                  <a:schemeClr val="tx1"/>
                </a:solidFill>
                <a:latin typeface="Times New Roman" pitchFamily="18" charset="0"/>
                <a:cs typeface="Times New Roman" pitchFamily="18" charset="0"/>
              </a:rPr>
              <a:t>Edward Glaser </a:t>
            </a:r>
            <a:r>
              <a:rPr dirty="0" sz="11200" lang="en-US">
                <a:solidFill>
                  <a:schemeClr val="tx1"/>
                </a:solidFill>
                <a:latin typeface="Times New Roman" pitchFamily="18" charset="0"/>
                <a:cs typeface="Times New Roman" pitchFamily="18" charset="0"/>
              </a:rPr>
              <a:t>defined critical thinking as: </a:t>
            </a:r>
            <a:r>
              <a:rPr dirty="0" sz="11200" i="1" lang="en-US">
                <a:solidFill>
                  <a:schemeClr val="tx1"/>
                </a:solidFill>
                <a:latin typeface="Times New Roman" pitchFamily="18" charset="0"/>
                <a:cs typeface="Times New Roman" pitchFamily="18" charset="0"/>
              </a:rPr>
              <a:t>(1) an attitude of being disposed to consider in a thoughtful way the problems and subjects that come within the range of one’s experience; (2) knowledge of the methods of logical enquiry and reasoning; and (3) some skill in applying those methods.</a:t>
            </a:r>
            <a:endParaRPr dirty="0" sz="11200" lang="en-US">
              <a:solidFill>
                <a:schemeClr val="tx1"/>
              </a:solidFill>
              <a:latin typeface="Times New Roman" pitchFamily="18" charset="0"/>
              <a:cs typeface="Times New Roman" pitchFamily="18" charset="0"/>
            </a:endParaRPr>
          </a:p>
          <a:p>
            <a:pPr algn="just"/>
            <a:r>
              <a:rPr b="1" dirty="0" sz="11200" lang="en-US">
                <a:solidFill>
                  <a:schemeClr val="tx1"/>
                </a:solidFill>
                <a:latin typeface="Times New Roman" pitchFamily="18" charset="0"/>
                <a:cs typeface="Times New Roman" pitchFamily="18" charset="0"/>
              </a:rPr>
              <a:t>Robert </a:t>
            </a:r>
            <a:r>
              <a:rPr b="1" dirty="0" sz="11200" lang="en-US" smtClean="0">
                <a:solidFill>
                  <a:schemeClr val="tx1"/>
                </a:solidFill>
                <a:latin typeface="Times New Roman" pitchFamily="18" charset="0"/>
                <a:cs typeface="Times New Roman" pitchFamily="18" charset="0"/>
              </a:rPr>
              <a:t>Ennis-</a:t>
            </a:r>
            <a:r>
              <a:rPr dirty="0" sz="11200" lang="en-US" smtClean="0">
                <a:solidFill>
                  <a:schemeClr val="tx1"/>
                </a:solidFill>
                <a:latin typeface="Times New Roman" pitchFamily="18" charset="0"/>
                <a:cs typeface="Times New Roman" pitchFamily="18" charset="0"/>
              </a:rPr>
              <a:t>defined </a:t>
            </a:r>
            <a:r>
              <a:rPr dirty="0" sz="11200" lang="en-US">
                <a:solidFill>
                  <a:schemeClr val="tx1"/>
                </a:solidFill>
                <a:latin typeface="Times New Roman" pitchFamily="18" charset="0"/>
                <a:cs typeface="Times New Roman" pitchFamily="18" charset="0"/>
              </a:rPr>
              <a:t>critical thinking as</a:t>
            </a:r>
            <a:r>
              <a:rPr dirty="0" sz="11200" i="1" lang="en-US">
                <a:solidFill>
                  <a:schemeClr val="tx1"/>
                </a:solidFill>
                <a:latin typeface="Times New Roman" pitchFamily="18" charset="0"/>
                <a:cs typeface="Times New Roman" pitchFamily="18" charset="0"/>
              </a:rPr>
              <a:t> reasonable, reflective thinking that is focused on deciding what to believe or do</a:t>
            </a:r>
            <a:r>
              <a:rPr dirty="0" sz="11200" lang="en-US">
                <a:solidFill>
                  <a:schemeClr val="tx1"/>
                </a:solidFill>
                <a:latin typeface="Times New Roman" pitchFamily="18" charset="0"/>
                <a:cs typeface="Times New Roman" pitchFamily="18" charset="0"/>
              </a:rPr>
              <a:t>. Notice that the emphasis on being ‘reasonable’ and ‘reflective’ in this definition is similar with the above two definitions. But notice also that Ennis speaks of ‘deciding what to . . . do’, which was not explicitly mentioned in the above definitions. So decision-making is an important part of critical thinking in Ennis’s conception. </a:t>
            </a:r>
          </a:p>
          <a:p>
            <a:r>
              <a:rPr dirty="0" sz="800" lang="en-US" smtClean="0"/>
              <a:t> </a:t>
            </a:r>
            <a:endParaRPr dirty="0" sz="54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1" name="Subtitle 2"/>
          <p:cNvSpPr>
            <a:spLocks noGrp="1"/>
          </p:cNvSpPr>
          <p:nvPr>
            <p:ph type="subTitle" idx="1"/>
          </p:nvPr>
        </p:nvSpPr>
        <p:spPr>
          <a:xfrm>
            <a:off x="152400" y="152400"/>
            <a:ext cx="8839200" cy="6781800"/>
          </a:xfrm>
          <a:solidFill>
            <a:schemeClr val="bg1"/>
          </a:solidFill>
        </p:spPr>
        <p:txBody>
          <a:bodyPr>
            <a:noAutofit/>
          </a:bodyPr>
          <a:p>
            <a:pPr algn="just" fontAlgn="base" lvl="0"/>
            <a:r>
              <a:rPr b="1" dirty="0" sz="2400" lang="en-US">
                <a:solidFill>
                  <a:schemeClr val="tx1"/>
                </a:solidFill>
                <a:latin typeface="Times New Roman" pitchFamily="18" charset="0"/>
                <a:cs typeface="Times New Roman" pitchFamily="18" charset="0"/>
              </a:rPr>
              <a:t>Richard Paul: </a:t>
            </a:r>
            <a:r>
              <a:rPr dirty="0" sz="2400" i="1" lang="en-US">
                <a:solidFill>
                  <a:schemeClr val="tx1"/>
                </a:solidFill>
                <a:latin typeface="Times New Roman" pitchFamily="18" charset="0"/>
                <a:cs typeface="Times New Roman" pitchFamily="18" charset="0"/>
              </a:rPr>
              <a:t>Critical thinking </a:t>
            </a:r>
            <a:r>
              <a:rPr dirty="0" sz="2400" i="1" lang="en-US" smtClean="0">
                <a:solidFill>
                  <a:schemeClr val="tx1"/>
                </a:solidFill>
                <a:latin typeface="Times New Roman" pitchFamily="18" charset="0"/>
                <a:cs typeface="Times New Roman" pitchFamily="18" charset="0"/>
              </a:rPr>
              <a:t>as a mode </a:t>
            </a:r>
            <a:r>
              <a:rPr dirty="0" sz="2400" i="1" lang="en-US">
                <a:solidFill>
                  <a:schemeClr val="tx1"/>
                </a:solidFill>
                <a:latin typeface="Times New Roman" pitchFamily="18" charset="0"/>
                <a:cs typeface="Times New Roman" pitchFamily="18" charset="0"/>
              </a:rPr>
              <a:t>of thinking </a:t>
            </a:r>
            <a:r>
              <a:rPr dirty="0" sz="2400" i="1" lang="en-US" smtClean="0">
                <a:solidFill>
                  <a:schemeClr val="tx1"/>
                </a:solidFill>
                <a:latin typeface="Times New Roman" pitchFamily="18" charset="0"/>
                <a:cs typeface="Times New Roman" pitchFamily="18" charset="0"/>
              </a:rPr>
              <a:t>about </a:t>
            </a:r>
            <a:r>
              <a:rPr dirty="0" sz="2400" i="1" lang="en-US">
                <a:solidFill>
                  <a:schemeClr val="tx1"/>
                </a:solidFill>
                <a:latin typeface="Times New Roman" pitchFamily="18" charset="0"/>
                <a:cs typeface="Times New Roman" pitchFamily="18" charset="0"/>
              </a:rPr>
              <a:t>any subject, content or problem – in which the thinker improves the quality of his or her thinking by skillfully taking charge of the structures inherent in thinking and imposing intellectual </a:t>
            </a:r>
            <a:r>
              <a:rPr dirty="0" sz="2400" i="1" lang="en-US" smtClean="0">
                <a:solidFill>
                  <a:schemeClr val="tx1"/>
                </a:solidFill>
                <a:latin typeface="Times New Roman" pitchFamily="18" charset="0"/>
                <a:cs typeface="Times New Roman" pitchFamily="18" charset="0"/>
              </a:rPr>
              <a:t>standards </a:t>
            </a:r>
            <a:r>
              <a:rPr dirty="0" sz="2400" i="1" lang="en-US">
                <a:solidFill>
                  <a:schemeClr val="tx1"/>
                </a:solidFill>
                <a:latin typeface="Times New Roman" pitchFamily="18" charset="0"/>
                <a:cs typeface="Times New Roman" pitchFamily="18" charset="0"/>
              </a:rPr>
              <a:t>upon them. </a:t>
            </a:r>
            <a:r>
              <a:rPr dirty="0" sz="2400" lang="en-US">
                <a:solidFill>
                  <a:schemeClr val="tx1"/>
                </a:solidFill>
                <a:latin typeface="Times New Roman" pitchFamily="18" charset="0"/>
                <a:cs typeface="Times New Roman" pitchFamily="18" charset="0"/>
              </a:rPr>
              <a:t>Paul associates critical thinking </a:t>
            </a:r>
            <a:r>
              <a:rPr dirty="0" sz="2400" lang="en-US" smtClean="0">
                <a:solidFill>
                  <a:schemeClr val="tx1"/>
                </a:solidFill>
                <a:latin typeface="Times New Roman" pitchFamily="18" charset="0"/>
                <a:cs typeface="Times New Roman" pitchFamily="18" charset="0"/>
              </a:rPr>
              <a:t>with </a:t>
            </a:r>
            <a:r>
              <a:rPr dirty="0" sz="2400" i="1" lang="en-US" smtClean="0">
                <a:solidFill>
                  <a:schemeClr val="tx1"/>
                </a:solidFill>
                <a:latin typeface="Times New Roman" pitchFamily="18" charset="0"/>
                <a:cs typeface="Times New Roman" pitchFamily="18" charset="0"/>
              </a:rPr>
              <a:t>reflecting on thoughts. </a:t>
            </a:r>
          </a:p>
          <a:p>
            <a:pPr algn="just" fontAlgn="base" lvl="0"/>
            <a:r>
              <a:rPr b="1" dirty="0" sz="2400" lang="en-US">
                <a:solidFill>
                  <a:schemeClr val="tx1"/>
                </a:solidFill>
                <a:latin typeface="Times New Roman" pitchFamily="18" charset="0"/>
                <a:cs typeface="Times New Roman" pitchFamily="18" charset="0"/>
              </a:rPr>
              <a:t>Michael </a:t>
            </a:r>
            <a:r>
              <a:rPr b="1" dirty="0" sz="2400" lang="en-US" err="1">
                <a:solidFill>
                  <a:schemeClr val="tx1"/>
                </a:solidFill>
                <a:latin typeface="Times New Roman" pitchFamily="18" charset="0"/>
                <a:cs typeface="Times New Roman" pitchFamily="18" charset="0"/>
              </a:rPr>
              <a:t>Scriven</a:t>
            </a:r>
            <a:r>
              <a:rPr b="1" dirty="0" sz="2400" lang="en-US">
                <a:solidFill>
                  <a:schemeClr val="tx1"/>
                </a:solidFill>
                <a:latin typeface="Times New Roman" pitchFamily="18" charset="0"/>
                <a:cs typeface="Times New Roman" pitchFamily="18" charset="0"/>
              </a:rPr>
              <a:t> </a:t>
            </a:r>
            <a:r>
              <a:rPr dirty="0" sz="2400" lang="en-US">
                <a:solidFill>
                  <a:schemeClr val="tx1"/>
                </a:solidFill>
                <a:latin typeface="Times New Roman" pitchFamily="18" charset="0"/>
                <a:cs typeface="Times New Roman" pitchFamily="18" charset="0"/>
              </a:rPr>
              <a:t>has defined critical thinking</a:t>
            </a:r>
            <a:r>
              <a:rPr dirty="0" sz="2400" i="1" lang="en-US">
                <a:solidFill>
                  <a:schemeClr val="tx1"/>
                </a:solidFill>
                <a:latin typeface="Times New Roman" pitchFamily="18" charset="0"/>
                <a:cs typeface="Times New Roman" pitchFamily="18" charset="0"/>
              </a:rPr>
              <a:t> </a:t>
            </a:r>
            <a:r>
              <a:rPr dirty="0" sz="2400" lang="en-US">
                <a:solidFill>
                  <a:schemeClr val="tx1"/>
                </a:solidFill>
                <a:latin typeface="Times New Roman" pitchFamily="18" charset="0"/>
                <a:cs typeface="Times New Roman" pitchFamily="18" charset="0"/>
              </a:rPr>
              <a:t>as</a:t>
            </a:r>
            <a:r>
              <a:rPr dirty="0" sz="2400" i="1" lang="en-US">
                <a:solidFill>
                  <a:schemeClr val="tx1"/>
                </a:solidFill>
                <a:latin typeface="Times New Roman" pitchFamily="18" charset="0"/>
                <a:cs typeface="Times New Roman" pitchFamily="18" charset="0"/>
              </a:rPr>
              <a:t> skilled and active interpretation and evaluation of observations and communications, information and argumentation. </a:t>
            </a:r>
            <a:r>
              <a:rPr dirty="0" sz="2400" lang="en-US">
                <a:solidFill>
                  <a:schemeClr val="tx1"/>
                </a:solidFill>
                <a:latin typeface="Times New Roman" pitchFamily="18" charset="0"/>
                <a:cs typeface="Times New Roman" pitchFamily="18" charset="0"/>
              </a:rPr>
              <a:t>He argued that critical thinking is an academic competency akin to reading and writing and is of similarly fundamental importance. To be critical, thinking has to meet certain standards, (clarity, relevance, reasonableness and so on), and one may be </a:t>
            </a:r>
            <a:r>
              <a:rPr dirty="0" sz="2400" i="1" lang="en-US">
                <a:solidFill>
                  <a:schemeClr val="tx1"/>
                </a:solidFill>
                <a:latin typeface="Times New Roman" pitchFamily="18" charset="0"/>
                <a:cs typeface="Times New Roman" pitchFamily="18" charset="0"/>
              </a:rPr>
              <a:t>more </a:t>
            </a:r>
            <a:r>
              <a:rPr dirty="0" sz="2400" lang="en-US">
                <a:solidFill>
                  <a:schemeClr val="tx1"/>
                </a:solidFill>
                <a:latin typeface="Times New Roman" pitchFamily="18" charset="0"/>
                <a:cs typeface="Times New Roman" pitchFamily="18" charset="0"/>
              </a:rPr>
              <a:t>or </a:t>
            </a:r>
            <a:r>
              <a:rPr dirty="0" sz="2400" i="1" lang="en-US">
                <a:solidFill>
                  <a:schemeClr val="tx1"/>
                </a:solidFill>
                <a:latin typeface="Times New Roman" pitchFamily="18" charset="0"/>
                <a:cs typeface="Times New Roman" pitchFamily="18" charset="0"/>
              </a:rPr>
              <a:t>less </a:t>
            </a:r>
            <a:r>
              <a:rPr dirty="0" sz="2400" lang="en-US">
                <a:solidFill>
                  <a:schemeClr val="tx1"/>
                </a:solidFill>
                <a:latin typeface="Times New Roman" pitchFamily="18" charset="0"/>
                <a:cs typeface="Times New Roman" pitchFamily="18" charset="0"/>
              </a:rPr>
              <a:t>skilled at </a:t>
            </a:r>
            <a:r>
              <a:rPr dirty="0" sz="2400" lang="en-US" smtClean="0">
                <a:solidFill>
                  <a:schemeClr val="tx1"/>
                </a:solidFill>
                <a:latin typeface="Times New Roman" pitchFamily="18" charset="0"/>
                <a:cs typeface="Times New Roman" pitchFamily="18" charset="0"/>
              </a:rPr>
              <a:t>this.</a:t>
            </a:r>
          </a:p>
          <a:p>
            <a:pPr algn="just" fontAlgn="base" lvl="0"/>
            <a:r>
              <a:rPr dirty="0" sz="2400" lang="en-US">
                <a:solidFill>
                  <a:schemeClr val="tx1"/>
                </a:solidFill>
                <a:latin typeface="Times New Roman" pitchFamily="18" charset="0"/>
                <a:cs typeface="Times New Roman" pitchFamily="18" charset="0"/>
              </a:rPr>
              <a:t>Critical thinking is sometimes referred to as ‘</a:t>
            </a:r>
            <a:r>
              <a:rPr dirty="0" sz="2400" lang="en-US" err="1" smtClean="0">
                <a:solidFill>
                  <a:schemeClr val="tx1"/>
                </a:solidFill>
                <a:latin typeface="Times New Roman" pitchFamily="18" charset="0"/>
                <a:cs typeface="Times New Roman" pitchFamily="18" charset="0"/>
              </a:rPr>
              <a:t>critico</a:t>
            </a:r>
            <a:r>
              <a:rPr dirty="0" sz="2400" lang="en-US" smtClean="0">
                <a:solidFill>
                  <a:schemeClr val="tx1"/>
                </a:solidFill>
                <a:latin typeface="Times New Roman" pitchFamily="18" charset="0"/>
                <a:cs typeface="Times New Roman" pitchFamily="18" charset="0"/>
              </a:rPr>
              <a:t>-creative</a:t>
            </a:r>
            <a:r>
              <a:rPr dirty="0" sz="2400" lang="en-US">
                <a:solidFill>
                  <a:schemeClr val="tx1"/>
                </a:solidFill>
                <a:latin typeface="Times New Roman" pitchFamily="18" charset="0"/>
                <a:cs typeface="Times New Roman" pitchFamily="18" charset="0"/>
              </a:rPr>
              <a:t>’ thinking. This word is the combination of two words: </a:t>
            </a:r>
            <a:r>
              <a:rPr dirty="0" sz="2400" i="1" lang="en-US">
                <a:solidFill>
                  <a:schemeClr val="tx1"/>
                </a:solidFill>
                <a:latin typeface="Times New Roman" pitchFamily="18" charset="0"/>
                <a:cs typeface="Times New Roman" pitchFamily="18" charset="0"/>
              </a:rPr>
              <a:t>critical</a:t>
            </a:r>
            <a:r>
              <a:rPr dirty="0" sz="2400" lang="en-US">
                <a:solidFill>
                  <a:schemeClr val="tx1"/>
                </a:solidFill>
                <a:latin typeface="Times New Roman" pitchFamily="18" charset="0"/>
                <a:cs typeface="Times New Roman" pitchFamily="18" charset="0"/>
              </a:rPr>
              <a:t> and </a:t>
            </a:r>
            <a:r>
              <a:rPr dirty="0" sz="2400" i="1" lang="en-US">
                <a:solidFill>
                  <a:schemeClr val="tx1"/>
                </a:solidFill>
                <a:latin typeface="Times New Roman" pitchFamily="18" charset="0"/>
                <a:cs typeface="Times New Roman" pitchFamily="18" charset="0"/>
              </a:rPr>
              <a:t>creative</a:t>
            </a:r>
            <a:r>
              <a:rPr dirty="0" sz="2400" lang="en-US">
                <a:solidFill>
                  <a:schemeClr val="tx1"/>
                </a:solidFill>
                <a:latin typeface="Times New Roman" pitchFamily="18" charset="0"/>
                <a:cs typeface="Times New Roman" pitchFamily="18" charset="0"/>
              </a:rPr>
              <a:t>. There are two related reasons for this. The first is that the term ‘critical thinking’ is sometimes thought to sound rather negative, as though one’s only interest is in adversely criticizing other people’s arguments and ideas.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2" name="Subtitle 2"/>
          <p:cNvSpPr>
            <a:spLocks noGrp="1"/>
          </p:cNvSpPr>
          <p:nvPr>
            <p:ph type="subTitle" idx="1"/>
          </p:nvPr>
        </p:nvSpPr>
        <p:spPr>
          <a:xfrm>
            <a:off x="152400" y="76200"/>
            <a:ext cx="8763000" cy="6629400"/>
          </a:xfrm>
          <a:solidFill>
            <a:schemeClr val="bg1"/>
          </a:solidFill>
        </p:spPr>
        <p:txBody>
          <a:bodyPr>
            <a:normAutofit fontScale="81250" lnSpcReduction="20000"/>
          </a:bodyPr>
          <a:p>
            <a:pPr algn="just"/>
            <a:r>
              <a:rPr b="1" dirty="0" lang="en-US" smtClean="0">
                <a:solidFill>
                  <a:schemeClr val="tx1"/>
                </a:solidFill>
                <a:latin typeface="Times New Roman" pitchFamily="18" charset="0"/>
                <a:cs typeface="Times New Roman" pitchFamily="18" charset="0"/>
              </a:rPr>
              <a:t>Standards </a:t>
            </a:r>
            <a:r>
              <a:rPr b="1" dirty="0" lang="en-US">
                <a:solidFill>
                  <a:schemeClr val="tx1"/>
                </a:solidFill>
                <a:latin typeface="Times New Roman" pitchFamily="18" charset="0"/>
                <a:cs typeface="Times New Roman" pitchFamily="18" charset="0"/>
              </a:rPr>
              <a:t>of Critical Thinking</a:t>
            </a:r>
          </a:p>
          <a:p>
            <a:pPr algn="just" fontAlgn="base" lvl="0">
              <a:spcBef>
                <a:spcPct val="0"/>
              </a:spcBef>
              <a:spcAft>
                <a:spcPct val="0"/>
              </a:spcAft>
            </a:pPr>
            <a:r>
              <a:rPr dirty="0" lang="en-US">
                <a:solidFill>
                  <a:schemeClr val="tx1"/>
                </a:solidFill>
                <a:latin typeface="Times New Roman" pitchFamily="18" charset="0"/>
                <a:cs typeface="Times New Roman" pitchFamily="18" charset="0"/>
              </a:rPr>
              <a:t>Critical thinking is a disciplined thinking governed by clear intellectual standards. But, not every thinking is critical. To identify a critical thinking from the uncritical, we refer to some standards. </a:t>
            </a:r>
            <a:endParaRPr dirty="0" lang="en-US" smtClean="0">
              <a:solidFill>
                <a:schemeClr val="tx1"/>
              </a:solidFill>
              <a:latin typeface="Times New Roman" pitchFamily="18" charset="0"/>
              <a:cs typeface="Times New Roman" pitchFamily="18" charset="0"/>
            </a:endParaRPr>
          </a:p>
          <a:p>
            <a:pPr algn="just" fontAlgn="base">
              <a:spcBef>
                <a:spcPct val="0"/>
              </a:spcBef>
              <a:spcAft>
                <a:spcPct val="0"/>
              </a:spcAft>
            </a:pPr>
            <a:r>
              <a:rPr dirty="0" lang="en-US">
                <a:solidFill>
                  <a:schemeClr val="tx1"/>
                </a:solidFill>
                <a:latin typeface="Times New Roman" pitchFamily="18" charset="0"/>
                <a:cs typeface="Times New Roman" pitchFamily="18" charset="0"/>
              </a:rPr>
              <a:t>Among the most important of these intellectual standards are </a:t>
            </a:r>
            <a:r>
              <a:rPr b="1" dirty="0" i="1" lang="en-US">
                <a:solidFill>
                  <a:schemeClr val="tx1"/>
                </a:solidFill>
                <a:latin typeface="Times New Roman" pitchFamily="18" charset="0"/>
                <a:cs typeface="Times New Roman" pitchFamily="18" charset="0"/>
              </a:rPr>
              <a:t>clarity, precision, accuracy, relevance, consistency, logical correctness, completeness, and fairness. </a:t>
            </a:r>
            <a:endParaRPr b="1" dirty="0" i="1" lang="en-US" smtClean="0">
              <a:solidFill>
                <a:schemeClr val="tx1"/>
              </a:solidFill>
              <a:latin typeface="Times New Roman" pitchFamily="18" charset="0"/>
              <a:cs typeface="Times New Roman" pitchFamily="18" charset="0"/>
            </a:endParaRPr>
          </a:p>
          <a:p>
            <a:pPr algn="just" fontAlgn="base" indent="-514350" marL="514350">
              <a:spcBef>
                <a:spcPct val="0"/>
              </a:spcBef>
              <a:spcAft>
                <a:spcPct val="0"/>
              </a:spcAft>
              <a:buAutoNum type="arabicPeriod"/>
            </a:pPr>
            <a:r>
              <a:rPr b="1" dirty="0" lang="en-US" smtClean="0">
                <a:solidFill>
                  <a:schemeClr val="tx1"/>
                </a:solidFill>
                <a:latin typeface="Times New Roman" pitchFamily="18" charset="0"/>
                <a:cs typeface="Times New Roman" pitchFamily="18" charset="0"/>
              </a:rPr>
              <a:t>Clarity:</a:t>
            </a:r>
            <a:r>
              <a:rPr dirty="0" lang="en-US" smtClean="0">
                <a:solidFill>
                  <a:schemeClr val="tx1"/>
                </a:solidFill>
                <a:latin typeface="Times New Roman" pitchFamily="18" charset="0"/>
                <a:cs typeface="Times New Roman" pitchFamily="18" charset="0"/>
              </a:rPr>
              <a:t> </a:t>
            </a:r>
            <a:r>
              <a:rPr dirty="0" lang="en-US">
                <a:solidFill>
                  <a:schemeClr val="tx1"/>
                </a:solidFill>
                <a:latin typeface="Times New Roman" pitchFamily="18" charset="0"/>
                <a:cs typeface="Times New Roman" pitchFamily="18" charset="0"/>
              </a:rPr>
              <a:t>refers to clear understanding of concepts and clearly expressing them in a language that is free of obscurity and vagueness. </a:t>
            </a:r>
          </a:p>
          <a:p>
            <a:pPr algn="just" fontAlgn="base" indent="-514350" marL="514350">
              <a:spcBef>
                <a:spcPct val="0"/>
              </a:spcBef>
              <a:spcAft>
                <a:spcPct val="0"/>
              </a:spcAft>
              <a:buAutoNum type="arabicPeriod"/>
            </a:pPr>
            <a:r>
              <a:rPr b="1" dirty="0" i="1" lang="en-US" smtClean="0">
                <a:solidFill>
                  <a:schemeClr val="tx1"/>
                </a:solidFill>
                <a:latin typeface="Times New Roman" pitchFamily="18" charset="0"/>
                <a:cs typeface="Times New Roman" pitchFamily="18" charset="0"/>
              </a:rPr>
              <a:t>Precision: </a:t>
            </a:r>
            <a:r>
              <a:rPr dirty="0" lang="en-US" smtClean="0">
                <a:solidFill>
                  <a:schemeClr val="tx1"/>
                </a:solidFill>
                <a:latin typeface="Times New Roman" pitchFamily="18" charset="0"/>
                <a:cs typeface="Times New Roman" pitchFamily="18" charset="0"/>
              </a:rPr>
              <a:t>Precision </a:t>
            </a:r>
            <a:r>
              <a:rPr dirty="0" lang="en-US">
                <a:solidFill>
                  <a:schemeClr val="tx1"/>
                </a:solidFill>
                <a:latin typeface="Times New Roman" pitchFamily="18" charset="0"/>
                <a:cs typeface="Times New Roman" pitchFamily="18" charset="0"/>
              </a:rPr>
              <a:t>is a matter of being exact, accurate and careful. Most ideas are vague and obscures though we think we have precise understanding of </a:t>
            </a:r>
            <a:r>
              <a:rPr dirty="0" lang="en-US" smtClean="0">
                <a:solidFill>
                  <a:schemeClr val="tx1"/>
                </a:solidFill>
                <a:latin typeface="Times New Roman" pitchFamily="18" charset="0"/>
                <a:cs typeface="Times New Roman" pitchFamily="18" charset="0"/>
              </a:rPr>
              <a:t>them. </a:t>
            </a:r>
          </a:p>
          <a:p>
            <a:pPr algn="just" fontAlgn="base" indent="-514350" marL="514350">
              <a:spcBef>
                <a:spcPct val="0"/>
              </a:spcBef>
              <a:spcAft>
                <a:spcPct val="0"/>
              </a:spcAft>
              <a:buAutoNum type="arabicPeriod"/>
            </a:pPr>
            <a:r>
              <a:rPr b="1" dirty="0" i="1" lang="en-US" smtClean="0">
                <a:solidFill>
                  <a:schemeClr val="tx1"/>
                </a:solidFill>
                <a:latin typeface="Times New Roman" pitchFamily="18" charset="0"/>
                <a:cs typeface="Times New Roman" pitchFamily="18" charset="0"/>
              </a:rPr>
              <a:t>Accuracy: </a:t>
            </a:r>
            <a:r>
              <a:rPr dirty="0" lang="en-US" smtClean="0">
                <a:solidFill>
                  <a:schemeClr val="tx1"/>
                </a:solidFill>
                <a:latin typeface="Times New Roman" pitchFamily="18" charset="0"/>
                <a:cs typeface="Times New Roman" pitchFamily="18" charset="0"/>
              </a:rPr>
              <a:t>Accuracy </a:t>
            </a:r>
            <a:r>
              <a:rPr dirty="0" lang="en-US">
                <a:solidFill>
                  <a:schemeClr val="tx1"/>
                </a:solidFill>
                <a:latin typeface="Times New Roman" pitchFamily="18" charset="0"/>
                <a:cs typeface="Times New Roman" pitchFamily="18" charset="0"/>
              </a:rPr>
              <a:t>is about correct information. Critical thinking should care a lot about genuine information. If the ideas and thoughts one processes are not real, then once decision based on wrong and false information will likely to result in distorting realities. </a:t>
            </a:r>
            <a:endParaRPr b="1" dirty="0" lang="en-US">
              <a:solidFill>
                <a:schemeClr val="tx1"/>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3" name="Subtitle 2"/>
          <p:cNvSpPr>
            <a:spLocks noGrp="1"/>
          </p:cNvSpPr>
          <p:nvPr>
            <p:ph type="subTitle" idx="1"/>
          </p:nvPr>
        </p:nvSpPr>
        <p:spPr>
          <a:xfrm>
            <a:off x="152400" y="228600"/>
            <a:ext cx="8763000" cy="6400800"/>
          </a:xfrm>
          <a:solidFill>
            <a:schemeClr val="bg1"/>
          </a:solidFill>
        </p:spPr>
        <p:txBody>
          <a:bodyPr>
            <a:normAutofit fontScale="61364" lnSpcReduction="20000"/>
          </a:bodyPr>
          <a:p>
            <a:pPr algn="just" lvl="0"/>
            <a:r>
              <a:rPr dirty="0" sz="4800" lang="en-US">
                <a:solidFill>
                  <a:schemeClr val="tx1"/>
                </a:solidFill>
                <a:latin typeface="Times New Roman" pitchFamily="18" charset="0"/>
                <a:cs typeface="Times New Roman" pitchFamily="18" charset="0"/>
              </a:rPr>
              <a:t>Accuracy is about having and getting true information. There is a well-known saying about computers: “Garbage in, garbage out</a:t>
            </a:r>
            <a:r>
              <a:rPr dirty="0" sz="4800" lang="en-US" smtClean="0">
                <a:solidFill>
                  <a:schemeClr val="tx1"/>
                </a:solidFill>
                <a:latin typeface="Times New Roman" pitchFamily="18" charset="0"/>
                <a:cs typeface="Times New Roman" pitchFamily="18" charset="0"/>
              </a:rPr>
              <a:t>.” Simply </a:t>
            </a:r>
            <a:r>
              <a:rPr dirty="0" sz="4800" lang="en-US">
                <a:solidFill>
                  <a:schemeClr val="tx1"/>
                </a:solidFill>
                <a:latin typeface="Times New Roman" pitchFamily="18" charset="0"/>
                <a:cs typeface="Times New Roman" pitchFamily="18" charset="0"/>
              </a:rPr>
              <a:t>put, this means that if you put bad information into a computer, bad information is exactly what you will get out of it. </a:t>
            </a:r>
            <a:endParaRPr dirty="0" sz="4800" lang="en-US" smtClean="0">
              <a:solidFill>
                <a:schemeClr val="tx1"/>
              </a:solidFill>
              <a:latin typeface="Times New Roman" pitchFamily="18" charset="0"/>
              <a:cs typeface="Times New Roman" pitchFamily="18" charset="0"/>
            </a:endParaRPr>
          </a:p>
          <a:p>
            <a:pPr algn="just" lvl="0"/>
            <a:r>
              <a:rPr b="1" dirty="0" sz="4800" i="1" lang="en-US" smtClean="0">
                <a:solidFill>
                  <a:schemeClr val="tx1"/>
                </a:solidFill>
                <a:latin typeface="Times New Roman" pitchFamily="18" charset="0"/>
                <a:cs typeface="Times New Roman" pitchFamily="18" charset="0"/>
              </a:rPr>
              <a:t>4. Relevance: </a:t>
            </a:r>
            <a:r>
              <a:rPr dirty="0" sz="4800" lang="en-US" smtClean="0">
                <a:solidFill>
                  <a:schemeClr val="tx1"/>
                </a:solidFill>
                <a:latin typeface="Times New Roman" pitchFamily="18" charset="0"/>
                <a:cs typeface="Times New Roman" pitchFamily="18" charset="0"/>
              </a:rPr>
              <a:t>The </a:t>
            </a:r>
            <a:r>
              <a:rPr dirty="0" sz="4800" lang="en-US">
                <a:solidFill>
                  <a:schemeClr val="tx1"/>
                </a:solidFill>
                <a:latin typeface="Times New Roman" pitchFamily="18" charset="0"/>
                <a:cs typeface="Times New Roman" pitchFamily="18" charset="0"/>
              </a:rPr>
              <a:t>question of relevance is a question of connections. When there is a discussion or debate, it should focus on relevant ideas and information. That is, only those points that bear on the issue should be raised. </a:t>
            </a:r>
          </a:p>
          <a:p>
            <a:pPr algn="just" lvl="0"/>
            <a:r>
              <a:rPr b="1" dirty="0" sz="4400" i="1" lang="en-US" smtClean="0">
                <a:solidFill>
                  <a:schemeClr val="tx1"/>
                </a:solidFill>
                <a:latin typeface="Times New Roman" pitchFamily="18" charset="0"/>
                <a:cs typeface="Times New Roman" pitchFamily="18" charset="0"/>
              </a:rPr>
              <a:t>5. Consistency</a:t>
            </a:r>
            <a:endParaRPr b="1" dirty="0" sz="4400" i="1" lang="en-US">
              <a:solidFill>
                <a:schemeClr val="tx1"/>
              </a:solidFill>
              <a:latin typeface="Times New Roman" pitchFamily="18" charset="0"/>
              <a:cs typeface="Times New Roman" pitchFamily="18" charset="0"/>
            </a:endParaRPr>
          </a:p>
          <a:p>
            <a:pPr algn="just"/>
            <a:r>
              <a:rPr dirty="0" sz="4400" lang="en-US">
                <a:solidFill>
                  <a:schemeClr val="tx1"/>
                </a:solidFill>
                <a:latin typeface="Times New Roman" pitchFamily="18" charset="0"/>
                <a:cs typeface="Times New Roman" pitchFamily="18" charset="0"/>
              </a:rPr>
              <a:t>Consistency is about the quality of always behaving in the same way or of having the same opinions or standards. It is easy to see why consistency is essential to critical thinking. Logic tells us that if a person holds inconsistent beliefs, at least one of those beliefs must be false. </a:t>
            </a:r>
            <a:endParaRPr dirty="0" sz="45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4" name="Subtitle 2"/>
          <p:cNvSpPr>
            <a:spLocks noGrp="1"/>
          </p:cNvSpPr>
          <p:nvPr>
            <p:ph type="subTitle" idx="1"/>
          </p:nvPr>
        </p:nvSpPr>
        <p:spPr>
          <a:xfrm>
            <a:off x="152400" y="152400"/>
            <a:ext cx="8763000" cy="6477000"/>
          </a:xfrm>
          <a:solidFill>
            <a:schemeClr val="bg1"/>
          </a:solidFill>
        </p:spPr>
        <p:txBody>
          <a:bodyPr>
            <a:noAutofit/>
          </a:bodyPr>
          <a:p>
            <a:pPr algn="just"/>
            <a:r>
              <a:rPr dirty="0" sz="2800" lang="en-US">
                <a:solidFill>
                  <a:schemeClr val="tx1"/>
                </a:solidFill>
                <a:latin typeface="Times New Roman" pitchFamily="18" charset="0"/>
                <a:cs typeface="Times New Roman" pitchFamily="18" charset="0"/>
              </a:rPr>
              <a:t>There are two kinds of inconsistency that should be avoided. One is </a:t>
            </a:r>
            <a:r>
              <a:rPr b="1" dirty="0" sz="2800" i="1" lang="en-US">
                <a:solidFill>
                  <a:schemeClr val="tx1"/>
                </a:solidFill>
                <a:latin typeface="Times New Roman" pitchFamily="18" charset="0"/>
                <a:cs typeface="Times New Roman" pitchFamily="18" charset="0"/>
              </a:rPr>
              <a:t>logical inconsistency,</a:t>
            </a:r>
            <a:r>
              <a:rPr b="1" dirty="0" sz="2800" lang="en-US">
                <a:solidFill>
                  <a:schemeClr val="tx1"/>
                </a:solidFill>
                <a:latin typeface="Times New Roman" pitchFamily="18" charset="0"/>
                <a:cs typeface="Times New Roman" pitchFamily="18" charset="0"/>
              </a:rPr>
              <a:t> </a:t>
            </a:r>
            <a:r>
              <a:rPr dirty="0" sz="2800" lang="en-US">
                <a:solidFill>
                  <a:schemeClr val="tx1"/>
                </a:solidFill>
                <a:latin typeface="Times New Roman" pitchFamily="18" charset="0"/>
                <a:cs typeface="Times New Roman" pitchFamily="18" charset="0"/>
              </a:rPr>
              <a:t>which involves saying or believing inconsistent things (i.e., things that cannot both or all be true) about a particular matter. The other is </a:t>
            </a:r>
            <a:r>
              <a:rPr b="1" dirty="0" sz="2800" i="1" lang="en-US">
                <a:solidFill>
                  <a:schemeClr val="tx1"/>
                </a:solidFill>
                <a:latin typeface="Times New Roman" pitchFamily="18" charset="0"/>
                <a:cs typeface="Times New Roman" pitchFamily="18" charset="0"/>
              </a:rPr>
              <a:t>practical inconsistency, </a:t>
            </a:r>
            <a:r>
              <a:rPr dirty="0" sz="2800" lang="en-US">
                <a:solidFill>
                  <a:schemeClr val="tx1"/>
                </a:solidFill>
                <a:latin typeface="Times New Roman" pitchFamily="18" charset="0"/>
                <a:cs typeface="Times New Roman" pitchFamily="18" charset="0"/>
              </a:rPr>
              <a:t>which involves saying one thing and doing another. </a:t>
            </a:r>
            <a:endParaRPr dirty="0" sz="2800" lang="en-US" smtClean="0">
              <a:solidFill>
                <a:schemeClr val="tx1"/>
              </a:solidFill>
              <a:latin typeface="Times New Roman" pitchFamily="18" charset="0"/>
              <a:cs typeface="Times New Roman" pitchFamily="18" charset="0"/>
            </a:endParaRPr>
          </a:p>
          <a:p>
            <a:pPr algn="just" lvl="0"/>
            <a:r>
              <a:rPr b="1" dirty="0" sz="2800" i="1" lang="en-US" smtClean="0">
                <a:solidFill>
                  <a:schemeClr val="tx1"/>
                </a:solidFill>
                <a:latin typeface="Times New Roman" pitchFamily="18" charset="0"/>
                <a:cs typeface="Times New Roman" pitchFamily="18" charset="0"/>
              </a:rPr>
              <a:t>6. Logical Correctness: </a:t>
            </a:r>
            <a:r>
              <a:rPr dirty="0" sz="2800" lang="en-US" smtClean="0">
                <a:solidFill>
                  <a:schemeClr val="tx1"/>
                </a:solidFill>
                <a:latin typeface="Times New Roman" pitchFamily="18" charset="0"/>
                <a:cs typeface="Times New Roman" pitchFamily="18" charset="0"/>
              </a:rPr>
              <a:t>To </a:t>
            </a:r>
            <a:r>
              <a:rPr dirty="0" sz="2800" lang="en-US">
                <a:solidFill>
                  <a:schemeClr val="tx1"/>
                </a:solidFill>
                <a:latin typeface="Times New Roman" pitchFamily="18" charset="0"/>
                <a:cs typeface="Times New Roman" pitchFamily="18" charset="0"/>
              </a:rPr>
              <a:t>think logically is to reason correctly; that is, to draw well-founded conclusions from the beliefs held. To think critically, we need accurate and well supported beliefs. But, just as important, we need to be able to reason from those beliefs to conclusions that logically follow from them. Unfortunately, illogical thinking is all too common in human affairs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5" name="Subtitle 2"/>
          <p:cNvSpPr>
            <a:spLocks noGrp="1"/>
          </p:cNvSpPr>
          <p:nvPr>
            <p:ph type="subTitle" idx="1"/>
          </p:nvPr>
        </p:nvSpPr>
        <p:spPr>
          <a:xfrm>
            <a:off x="228600" y="152400"/>
            <a:ext cx="8686800" cy="6400800"/>
          </a:xfrm>
          <a:solidFill>
            <a:schemeClr val="bg1"/>
          </a:solidFill>
        </p:spPr>
        <p:txBody>
          <a:bodyPr>
            <a:normAutofit fontScale="96429" lnSpcReduction="20000"/>
          </a:bodyPr>
          <a:p>
            <a:pPr algn="just" lvl="0"/>
            <a:r>
              <a:rPr b="1" dirty="0" i="1" lang="en-US" smtClean="0">
                <a:solidFill>
                  <a:schemeClr val="tx1"/>
                </a:solidFill>
                <a:latin typeface="Times New Roman" pitchFamily="18" charset="0"/>
                <a:cs typeface="Times New Roman" pitchFamily="18" charset="0"/>
              </a:rPr>
              <a:t>7. Completeness</a:t>
            </a:r>
            <a:r>
              <a:rPr b="1" dirty="0" sz="2800" i="1" lang="en-US" smtClean="0">
                <a:solidFill>
                  <a:schemeClr val="tx1"/>
                </a:solidFill>
                <a:latin typeface="Times New Roman" pitchFamily="18" charset="0"/>
                <a:cs typeface="Times New Roman" pitchFamily="18" charset="0"/>
              </a:rPr>
              <a:t>: </a:t>
            </a:r>
            <a:r>
              <a:rPr dirty="0" lang="en-US" smtClean="0">
                <a:solidFill>
                  <a:schemeClr val="tx1"/>
                </a:solidFill>
                <a:latin typeface="Times New Roman" pitchFamily="18" charset="0"/>
                <a:cs typeface="Times New Roman" pitchFamily="18" charset="0"/>
              </a:rPr>
              <a:t>In </a:t>
            </a:r>
            <a:r>
              <a:rPr dirty="0" lang="en-US">
                <a:solidFill>
                  <a:schemeClr val="tx1"/>
                </a:solidFill>
                <a:latin typeface="Times New Roman" pitchFamily="18" charset="0"/>
                <a:cs typeface="Times New Roman" pitchFamily="18" charset="0"/>
              </a:rPr>
              <a:t>most contexts, we rightly prefer deep and complete thinking to shallow and superficial thinking. Of course, there are times when it is impossible or inappropriate to discuss an issue in depth; no one would expect, for example, a thorough and wide-ranging discussion of the ethics of the right to self- determination in a short newspaper editorial. </a:t>
            </a:r>
            <a:endParaRPr dirty="0" lang="en-US" smtClean="0">
              <a:solidFill>
                <a:schemeClr val="tx1"/>
              </a:solidFill>
              <a:latin typeface="Times New Roman" pitchFamily="18" charset="0"/>
              <a:cs typeface="Times New Roman" pitchFamily="18" charset="0"/>
            </a:endParaRPr>
          </a:p>
          <a:p>
            <a:pPr algn="just" lvl="0"/>
            <a:r>
              <a:rPr b="1" dirty="0" sz="2800" i="1" lang="en-US" smtClean="0">
                <a:solidFill>
                  <a:schemeClr val="tx1"/>
                </a:solidFill>
                <a:latin typeface="Times New Roman" pitchFamily="18" charset="0"/>
                <a:cs typeface="Times New Roman" pitchFamily="18" charset="0"/>
              </a:rPr>
              <a:t>8. Fairness</a:t>
            </a:r>
            <a:endParaRPr b="1" dirty="0" sz="2800" i="1" lang="en-US">
              <a:solidFill>
                <a:schemeClr val="tx1"/>
              </a:solidFill>
              <a:latin typeface="Times New Roman" pitchFamily="18" charset="0"/>
              <a:cs typeface="Times New Roman" pitchFamily="18" charset="0"/>
            </a:endParaRPr>
          </a:p>
          <a:p>
            <a:pPr algn="just"/>
            <a:r>
              <a:rPr dirty="0" sz="2800" lang="en-US">
                <a:solidFill>
                  <a:schemeClr val="tx1"/>
                </a:solidFill>
                <a:latin typeface="Times New Roman" pitchFamily="18" charset="0"/>
                <a:cs typeface="Times New Roman" pitchFamily="18" charset="0"/>
              </a:rPr>
              <a:t>Critical thinking demands that our thinking be fair - that is, open minded, impartial, and free of distorting biases and preconceptions. </a:t>
            </a:r>
          </a:p>
          <a:p>
            <a:pPr algn="just" lvl="1"/>
            <a:endParaRPr b="1" dirty="0" lang="en-US">
              <a:solidFill>
                <a:schemeClr val="tx1"/>
              </a:solidFill>
              <a:latin typeface="Times New Roman" pitchFamily="18" charset="0"/>
              <a:ea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DELL3020</cp:lastModifiedBy>
  <dcterms:created xsi:type="dcterms:W3CDTF">2018-12-07T07:08:26Z</dcterms:created>
  <dcterms:modified xsi:type="dcterms:W3CDTF">2021-07-10T01:04:21Z</dcterms:modified>
</cp:coreProperties>
</file>