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6" r:id="rId67"/>
    <p:sldId id="467" r:id="rId68"/>
    <p:sldId id="468" r:id="rId69"/>
    <p:sldId id="469" r:id="rId70"/>
    <p:sldId id="470" r:id="rId71"/>
    <p:sldId id="471" r:id="rId72"/>
  </p:sldIdLst>
  <p:sldSz cy="9144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33CC"/>
    <a:srgbClr val="0000FF"/>
    <a:srgbClr val="3333CC"/>
    <a:srgbClr val="00CC00"/>
    <a:srgbClr val="00FF00"/>
    <a:srgbClr val="33CC33"/>
    <a:srgbClr val="33CCCC"/>
    <a:srgbClr val="FF0000"/>
    <a:srgbClr val="E75419"/>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52" d="100"/>
          <a:sy n="52" d="100"/>
        </p:scale>
        <p:origin x="-1398" y="-84"/>
      </p:cViewPr>
      <p:guideLst>
        <p:guide orient="horz" pos="2880"/>
        <p:guide pos="384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tableStyles" Target="tableStyles.xml"/><Relationship Id="rId74" Type="http://schemas.openxmlformats.org/officeDocument/2006/relationships/presProps" Target="presProps.xml"/><Relationship Id="rId7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
        <p:cNvGrpSpPr/>
        <p:nvPr/>
      </p:nvGrpSpPr>
      <p:grpSpPr>
        <a:xfrm>
          <a:off x="0" y="0"/>
          <a:ext cx="0" cy="0"/>
          <a:chOff x="0" y="0"/>
          <a:chExt cx="0" cy="0"/>
        </a:xfrm>
      </p:grpSpPr>
      <p:sp>
        <p:nvSpPr>
          <p:cNvPr id="104879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9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A560405-91B5-4747-BEF3-5DA9EC6D60B7}" type="datetimeFigureOut">
              <a:rPr lang="en-US" smtClean="0"/>
            </a:fld>
            <a:endParaRPr lang="en-US"/>
          </a:p>
        </p:txBody>
      </p:sp>
      <p:sp>
        <p:nvSpPr>
          <p:cNvPr id="104879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9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80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14134FF-19D5-4589-AD6D-81A8FBBB6B7C}"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normAutofit/>
          </a:bodyPr>
          <a:p>
            <a:endParaRPr dirty="0" lang="en-US"/>
          </a:p>
        </p:txBody>
      </p:sp>
      <p:sp>
        <p:nvSpPr>
          <p:cNvPr id="1048620" name="Slide Number Placeholder 3"/>
          <p:cNvSpPr>
            <a:spLocks noGrp="1"/>
          </p:cNvSpPr>
          <p:nvPr>
            <p:ph type="sldNum" sz="quarter" idx="10"/>
          </p:nvPr>
        </p:nvSpPr>
        <p:spPr/>
        <p:txBody>
          <a:bodyPr/>
          <a:p>
            <a:fld id="{014134FF-19D5-4589-AD6D-81A8FBBB6B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57" name=""/>
        <p:cNvGrpSpPr/>
        <p:nvPr/>
      </p:nvGrpSpPr>
      <p:grpSpPr>
        <a:xfrm>
          <a:off x="0" y="0"/>
          <a:ext cx="0" cy="0"/>
          <a:chOff x="0" y="0"/>
          <a:chExt cx="0" cy="0"/>
        </a:xfrm>
      </p:grpSpPr>
      <p:sp>
        <p:nvSpPr>
          <p:cNvPr id="1048731" name="Rectangle 6"/>
          <p:cNvSpPr/>
          <p:nvPr/>
        </p:nvSpPr>
        <p:spPr>
          <a:xfrm>
            <a:off x="3177" y="8534400"/>
            <a:ext cx="12188825" cy="609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2" name="Rectangle 7"/>
          <p:cNvSpPr/>
          <p:nvPr/>
        </p:nvSpPr>
        <p:spPr>
          <a:xfrm>
            <a:off x="17" y="8445755"/>
            <a:ext cx="12188825" cy="8534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3" name="Title 1"/>
          <p:cNvSpPr>
            <a:spLocks noGrp="1"/>
          </p:cNvSpPr>
          <p:nvPr>
            <p:ph type="ctrTitle"/>
          </p:nvPr>
        </p:nvSpPr>
        <p:spPr>
          <a:xfrm>
            <a:off x="1097280" y="1011936"/>
            <a:ext cx="10058400" cy="4754880"/>
          </a:xfrm>
        </p:spPr>
        <p:txBody>
          <a:bodyPr anchor="b">
            <a:normAutofit/>
          </a:bodyPr>
          <a:lstStyle>
            <a:lvl1pPr algn="l">
              <a:lnSpc>
                <a:spcPct val="85000"/>
              </a:lnSpc>
              <a:defRPr baseline="0" sz="10666" spc="-67">
                <a:solidFill>
                  <a:schemeClr val="tx1">
                    <a:lumMod val="85000"/>
                    <a:lumOff val="15000"/>
                  </a:schemeClr>
                </a:solidFill>
              </a:defRPr>
            </a:lvl1pPr>
          </a:lstStyle>
          <a:p>
            <a:r>
              <a:rPr lang="en-US" smtClean="0"/>
              <a:t>Click to edit Master title style</a:t>
            </a:r>
            <a:endParaRPr dirty="0" lang="en-US"/>
          </a:p>
        </p:txBody>
      </p:sp>
      <p:sp>
        <p:nvSpPr>
          <p:cNvPr id="1048734" name="Subtitle 2"/>
          <p:cNvSpPr>
            <a:spLocks noGrp="1"/>
          </p:cNvSpPr>
          <p:nvPr>
            <p:ph type="subTitle" idx="1"/>
          </p:nvPr>
        </p:nvSpPr>
        <p:spPr>
          <a:xfrm>
            <a:off x="1100051" y="5940828"/>
            <a:ext cx="10058400" cy="1524000"/>
          </a:xfrm>
        </p:spPr>
        <p:txBody>
          <a:bodyPr lIns="91440" rIns="91440">
            <a:normAutofit/>
          </a:bodyPr>
          <a:lstStyle>
            <a:lvl1pPr algn="l" indent="0" marL="0">
              <a:buNone/>
              <a:defRPr baseline="0" cap="all" sz="3200" spc="267">
                <a:solidFill>
                  <a:schemeClr val="tx2"/>
                </a:solidFill>
                <a:latin typeface="+mj-lt"/>
              </a:defRPr>
            </a:lvl1pPr>
            <a:lvl2pPr algn="ctr" indent="0" marL="609585">
              <a:buNone/>
              <a:defRPr sz="3200"/>
            </a:lvl2pPr>
            <a:lvl3pPr algn="ctr" indent="0" marL="1219170">
              <a:buNone/>
              <a:defRPr sz="3200"/>
            </a:lvl3pPr>
            <a:lvl4pPr algn="ctr" indent="0" marL="1828754">
              <a:buNone/>
              <a:defRPr sz="2667"/>
            </a:lvl4pPr>
            <a:lvl5pPr algn="ctr" indent="0" marL="2438339">
              <a:buNone/>
              <a:defRPr sz="2667"/>
            </a:lvl5pPr>
            <a:lvl6pPr algn="ctr" indent="0" marL="3047924">
              <a:buNone/>
              <a:defRPr sz="2667"/>
            </a:lvl6pPr>
            <a:lvl7pPr algn="ctr" indent="0" marL="3657509">
              <a:buNone/>
              <a:defRPr sz="2667"/>
            </a:lvl7pPr>
            <a:lvl8pPr algn="ctr" indent="0" marL="4267093">
              <a:buNone/>
              <a:defRPr sz="2667"/>
            </a:lvl8pPr>
            <a:lvl9pPr algn="ctr" indent="0" marL="4876678">
              <a:buNone/>
              <a:defRPr sz="2667"/>
            </a:lvl9pPr>
          </a:lstStyle>
          <a:p>
            <a:r>
              <a:rPr lang="en-US" smtClean="0"/>
              <a:t>Click to edit Master subtitle style</a:t>
            </a:r>
            <a:endParaRPr dirty="0" lang="en-US"/>
          </a:p>
        </p:txBody>
      </p:sp>
      <p:sp>
        <p:nvSpPr>
          <p:cNvPr id="1048735" name="Date Placeholder 3"/>
          <p:cNvSpPr>
            <a:spLocks noGrp="1"/>
          </p:cNvSpPr>
          <p:nvPr>
            <p:ph type="dt" sz="half" idx="10"/>
          </p:nvPr>
        </p:nvSpPr>
        <p:spPr/>
        <p:txBody>
          <a:bodyPr/>
          <a:p>
            <a:fld id="{367762A2-88AB-4DB2-A012-49D0083976CA}" type="datetime1">
              <a:rPr lang="en-US" smtClean="0"/>
            </a:fld>
            <a:endParaRPr lang="en-US"/>
          </a:p>
        </p:txBody>
      </p:sp>
      <p:sp>
        <p:nvSpPr>
          <p:cNvPr id="1048736" name="Footer Placeholder 4"/>
          <p:cNvSpPr>
            <a:spLocks noGrp="1"/>
          </p:cNvSpPr>
          <p:nvPr>
            <p:ph type="ftr" sz="quarter" idx="11"/>
          </p:nvPr>
        </p:nvSpPr>
        <p:spPr/>
        <p:txBody>
          <a:bodyPr/>
          <a:p>
            <a:endParaRPr lang="en-US"/>
          </a:p>
        </p:txBody>
      </p:sp>
      <p:sp>
        <p:nvSpPr>
          <p:cNvPr id="1048737" name="Slide Number Placeholder 5"/>
          <p:cNvSpPr>
            <a:spLocks noGrp="1"/>
          </p:cNvSpPr>
          <p:nvPr>
            <p:ph type="sldNum" sz="quarter" idx="12"/>
          </p:nvPr>
        </p:nvSpPr>
        <p:spPr/>
        <p:txBody>
          <a:bodyPr/>
          <a:p>
            <a:fld id="{E966A786-DE0A-4676-B525-66BEA710347F}" type="slidenum">
              <a:rPr lang="en-US" smtClean="0"/>
            </a:fld>
            <a:endParaRPr lang="en-US"/>
          </a:p>
        </p:txBody>
      </p:sp>
      <p:cxnSp>
        <p:nvCxnSpPr>
          <p:cNvPr id="3145729" name="Straight Connector 8"/>
          <p:cNvCxnSpPr>
            <a:cxnSpLocks/>
          </p:cNvCxnSpPr>
          <p:nvPr/>
        </p:nvCxnSpPr>
        <p:spPr>
          <a:xfrm>
            <a:off x="1207659" y="57912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2" name=""/>
        <p:cNvGrpSpPr/>
        <p:nvPr/>
      </p:nvGrpSpPr>
      <p:grpSpPr>
        <a:xfrm>
          <a:off x="0" y="0"/>
          <a:ext cx="0" cy="0"/>
          <a:chOff x="0" y="0"/>
          <a:chExt cx="0" cy="0"/>
        </a:xfrm>
      </p:grpSpPr>
      <p:sp>
        <p:nvSpPr>
          <p:cNvPr id="1048762" name="Title 1"/>
          <p:cNvSpPr>
            <a:spLocks noGrp="1"/>
          </p:cNvSpPr>
          <p:nvPr>
            <p:ph type="title"/>
          </p:nvPr>
        </p:nvSpPr>
        <p:spPr/>
        <p:txBody>
          <a:bodyPr/>
          <a:p>
            <a:r>
              <a:rPr lang="en-US" smtClean="0"/>
              <a:t>Click to edit Master title style</a:t>
            </a:r>
            <a:endParaRPr dirty="0" lang="en-US"/>
          </a:p>
        </p:txBody>
      </p:sp>
      <p:sp>
        <p:nvSpPr>
          <p:cNvPr id="1048763" name="Vertical Text Placeholder 2"/>
          <p:cNvSpPr>
            <a:spLocks noGrp="1"/>
          </p:cNvSpPr>
          <p:nvPr>
            <p:ph type="body" orient="vert" idx="1"/>
          </p:nvPr>
        </p:nvSpPr>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64" name="Date Placeholder 3"/>
          <p:cNvSpPr>
            <a:spLocks noGrp="1"/>
          </p:cNvSpPr>
          <p:nvPr>
            <p:ph type="dt" sz="half" idx="10"/>
          </p:nvPr>
        </p:nvSpPr>
        <p:spPr/>
        <p:txBody>
          <a:bodyPr/>
          <a:p>
            <a:fld id="{64DC277D-46CD-49A6-AFA3-C31061B7E44A}" type="datetime1">
              <a:rPr lang="en-US" smtClean="0"/>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159" name=""/>
        <p:cNvGrpSpPr/>
        <p:nvPr/>
      </p:nvGrpSpPr>
      <p:grpSpPr>
        <a:xfrm>
          <a:off x="0" y="0"/>
          <a:ext cx="0" cy="0"/>
          <a:chOff x="0" y="0"/>
          <a:chExt cx="0" cy="0"/>
        </a:xfrm>
      </p:grpSpPr>
      <p:sp>
        <p:nvSpPr>
          <p:cNvPr id="1048742" name="Rectangle 6"/>
          <p:cNvSpPr/>
          <p:nvPr/>
        </p:nvSpPr>
        <p:spPr>
          <a:xfrm>
            <a:off x="3177" y="8534400"/>
            <a:ext cx="12188825" cy="609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3" name="Rectangle 7"/>
          <p:cNvSpPr/>
          <p:nvPr/>
        </p:nvSpPr>
        <p:spPr>
          <a:xfrm>
            <a:off x="17" y="8445755"/>
            <a:ext cx="12188825" cy="8534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4" name="Vertical Title 1"/>
          <p:cNvSpPr>
            <a:spLocks noGrp="1"/>
          </p:cNvSpPr>
          <p:nvPr>
            <p:ph type="title" orient="vert"/>
          </p:nvPr>
        </p:nvSpPr>
        <p:spPr>
          <a:xfrm>
            <a:off x="8724901" y="553040"/>
            <a:ext cx="2628900" cy="7676561"/>
          </a:xfrm>
        </p:spPr>
        <p:txBody>
          <a:bodyPr vert="eaVert"/>
          <a:p>
            <a:r>
              <a:rPr lang="en-US" smtClean="0"/>
              <a:t>Click to edit Master title style</a:t>
            </a:r>
            <a:endParaRPr dirty="0" lang="en-US"/>
          </a:p>
        </p:txBody>
      </p:sp>
      <p:sp>
        <p:nvSpPr>
          <p:cNvPr id="1048745" name="Vertical Text Placeholder 2"/>
          <p:cNvSpPr>
            <a:spLocks noGrp="1"/>
          </p:cNvSpPr>
          <p:nvPr>
            <p:ph type="body" orient="vert" idx="1"/>
          </p:nvPr>
        </p:nvSpPr>
        <p:spPr>
          <a:xfrm>
            <a:off x="838201" y="553039"/>
            <a:ext cx="7734300" cy="7676560"/>
          </a:xfrm>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6" name="Date Placeholder 3"/>
          <p:cNvSpPr>
            <a:spLocks noGrp="1"/>
          </p:cNvSpPr>
          <p:nvPr>
            <p:ph type="dt" sz="half" idx="10"/>
          </p:nvPr>
        </p:nvSpPr>
        <p:spPr/>
        <p:txBody>
          <a:bodyPr/>
          <a:p>
            <a:fld id="{87271164-B64A-4284-8ADB-27A369100F88}" type="datetime1">
              <a:rPr lang="en-US" smtClean="0"/>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0" name=""/>
        <p:cNvGrpSpPr/>
        <p:nvPr/>
      </p:nvGrpSpPr>
      <p:grpSpPr>
        <a:xfrm>
          <a:off x="0" y="0"/>
          <a:ext cx="0" cy="0"/>
          <a:chOff x="0" y="0"/>
          <a:chExt cx="0" cy="0"/>
        </a:xfrm>
      </p:grpSpPr>
      <p:sp>
        <p:nvSpPr>
          <p:cNvPr id="1048749" name="Title 1"/>
          <p:cNvSpPr>
            <a:spLocks noGrp="1"/>
          </p:cNvSpPr>
          <p:nvPr>
            <p:ph type="title"/>
          </p:nvPr>
        </p:nvSpPr>
        <p:spPr/>
        <p:txBody>
          <a:bodyPr/>
          <a:p>
            <a:r>
              <a:rPr lang="en-US" smtClean="0"/>
              <a:t>Click to edit Master title style</a:t>
            </a:r>
            <a:endParaRPr dirty="0" lang="en-US"/>
          </a:p>
        </p:txBody>
      </p:sp>
      <p:sp>
        <p:nvSpPr>
          <p:cNvPr id="1048750"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1" name="Date Placeholder 3"/>
          <p:cNvSpPr>
            <a:spLocks noGrp="1"/>
          </p:cNvSpPr>
          <p:nvPr>
            <p:ph type="dt" sz="half" idx="10"/>
          </p:nvPr>
        </p:nvSpPr>
        <p:spPr/>
        <p:txBody>
          <a:bodyPr/>
          <a:p>
            <a:fld id="{A43B7849-E0E7-4891-87A3-B52FB518FEAB}" type="datetime1">
              <a:rPr lang="en-US" smtClean="0"/>
            </a:fld>
            <a:endParaRPr lang="en-US"/>
          </a:p>
        </p:txBody>
      </p:sp>
      <p:sp>
        <p:nvSpPr>
          <p:cNvPr id="1048752" name="Footer Placeholder 4"/>
          <p:cNvSpPr>
            <a:spLocks noGrp="1"/>
          </p:cNvSpPr>
          <p:nvPr>
            <p:ph type="ftr" sz="quarter" idx="11"/>
          </p:nvPr>
        </p:nvSpPr>
        <p:spPr/>
        <p:txBody>
          <a:bodyPr/>
          <a:p>
            <a:endParaRPr lang="en-US"/>
          </a:p>
        </p:txBody>
      </p:sp>
      <p:sp>
        <p:nvSpPr>
          <p:cNvPr id="1048753" name="Slide Number Placeholder 5"/>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p:bgPr>
    </p:bg>
    <p:spTree>
      <p:nvGrpSpPr>
        <p:cNvPr id="163" name=""/>
        <p:cNvGrpSpPr/>
        <p:nvPr/>
      </p:nvGrpSpPr>
      <p:grpSpPr>
        <a:xfrm>
          <a:off x="0" y="0"/>
          <a:ext cx="0" cy="0"/>
          <a:chOff x="0" y="0"/>
          <a:chExt cx="0" cy="0"/>
        </a:xfrm>
      </p:grpSpPr>
      <p:sp>
        <p:nvSpPr>
          <p:cNvPr id="1048767" name="Rectangle 6"/>
          <p:cNvSpPr/>
          <p:nvPr/>
        </p:nvSpPr>
        <p:spPr>
          <a:xfrm>
            <a:off x="3177" y="8534400"/>
            <a:ext cx="12188825" cy="609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68" name="Rectangle 7"/>
          <p:cNvSpPr/>
          <p:nvPr/>
        </p:nvSpPr>
        <p:spPr>
          <a:xfrm>
            <a:off x="17" y="8445755"/>
            <a:ext cx="12188825" cy="8534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69" name="Title 1"/>
          <p:cNvSpPr>
            <a:spLocks noGrp="1"/>
          </p:cNvSpPr>
          <p:nvPr>
            <p:ph type="title"/>
          </p:nvPr>
        </p:nvSpPr>
        <p:spPr>
          <a:xfrm>
            <a:off x="1097280" y="1011936"/>
            <a:ext cx="10058400" cy="4754880"/>
          </a:xfrm>
        </p:spPr>
        <p:txBody>
          <a:bodyPr anchor="b" anchorCtr="0">
            <a:normAutofit/>
          </a:bodyPr>
          <a:lstStyle>
            <a:lvl1pPr>
              <a:lnSpc>
                <a:spcPct val="85000"/>
              </a:lnSpc>
              <a:defRPr b="0" sz="10666">
                <a:solidFill>
                  <a:schemeClr val="tx1">
                    <a:lumMod val="85000"/>
                    <a:lumOff val="15000"/>
                  </a:schemeClr>
                </a:solidFill>
              </a:defRPr>
            </a:lvl1pPr>
          </a:lstStyle>
          <a:p>
            <a:r>
              <a:rPr lang="en-US" smtClean="0"/>
              <a:t>Click to edit Master title style</a:t>
            </a:r>
            <a:endParaRPr dirty="0" lang="en-US"/>
          </a:p>
        </p:txBody>
      </p:sp>
      <p:sp>
        <p:nvSpPr>
          <p:cNvPr id="1048770" name="Text Placeholder 2"/>
          <p:cNvSpPr>
            <a:spLocks noGrp="1"/>
          </p:cNvSpPr>
          <p:nvPr>
            <p:ph type="body" idx="1"/>
          </p:nvPr>
        </p:nvSpPr>
        <p:spPr>
          <a:xfrm>
            <a:off x="1097280" y="5937504"/>
            <a:ext cx="10058400" cy="1524000"/>
          </a:xfrm>
        </p:spPr>
        <p:txBody>
          <a:bodyPr anchor="t" anchorCtr="0" lIns="91440" rIns="91440">
            <a:normAutofit/>
          </a:bodyPr>
          <a:lstStyle>
            <a:lvl1pPr indent="0" marL="0">
              <a:buNone/>
              <a:defRPr baseline="0" cap="all" sz="3200" spc="267">
                <a:solidFill>
                  <a:schemeClr val="tx2"/>
                </a:solidFill>
                <a:latin typeface="+mj-lt"/>
              </a:defRPr>
            </a:lvl1pPr>
            <a:lvl2pPr indent="0" marL="609585">
              <a:buNone/>
              <a:defRPr sz="2400">
                <a:solidFill>
                  <a:schemeClr val="tx1">
                    <a:tint val="75000"/>
                  </a:schemeClr>
                </a:solidFill>
              </a:defRPr>
            </a:lvl2pPr>
            <a:lvl3pPr indent="0" marL="1219170">
              <a:buNone/>
              <a:defRPr sz="2133">
                <a:solidFill>
                  <a:schemeClr val="tx1">
                    <a:tint val="75000"/>
                  </a:schemeClr>
                </a:solidFill>
              </a:defRPr>
            </a:lvl3pPr>
            <a:lvl4pPr indent="0" marL="1828754">
              <a:buNone/>
              <a:defRPr sz="1867">
                <a:solidFill>
                  <a:schemeClr val="tx1">
                    <a:tint val="75000"/>
                  </a:schemeClr>
                </a:solidFill>
              </a:defRPr>
            </a:lvl4pPr>
            <a:lvl5pPr indent="0" marL="2438339">
              <a:buNone/>
              <a:defRPr sz="1867">
                <a:solidFill>
                  <a:schemeClr val="tx1">
                    <a:tint val="75000"/>
                  </a:schemeClr>
                </a:solidFill>
              </a:defRPr>
            </a:lvl5pPr>
            <a:lvl6pPr indent="0" marL="3047924">
              <a:buNone/>
              <a:defRPr sz="1867">
                <a:solidFill>
                  <a:schemeClr val="tx1">
                    <a:tint val="75000"/>
                  </a:schemeClr>
                </a:solidFill>
              </a:defRPr>
            </a:lvl6pPr>
            <a:lvl7pPr indent="0" marL="3657509">
              <a:buNone/>
              <a:defRPr sz="1867">
                <a:solidFill>
                  <a:schemeClr val="tx1">
                    <a:tint val="75000"/>
                  </a:schemeClr>
                </a:solidFill>
              </a:defRPr>
            </a:lvl7pPr>
            <a:lvl8pPr indent="0" marL="4267093">
              <a:buNone/>
              <a:defRPr sz="1867">
                <a:solidFill>
                  <a:schemeClr val="tx1">
                    <a:tint val="75000"/>
                  </a:schemeClr>
                </a:solidFill>
              </a:defRPr>
            </a:lvl8pPr>
            <a:lvl9pPr indent="0" marL="4876678">
              <a:buNone/>
              <a:defRPr sz="1867">
                <a:solidFill>
                  <a:schemeClr val="tx1">
                    <a:tint val="75000"/>
                  </a:schemeClr>
                </a:solidFill>
              </a:defRPr>
            </a:lvl9pPr>
          </a:lstStyle>
          <a:p>
            <a:pPr lvl="0"/>
            <a:r>
              <a:rPr lang="en-US" smtClean="0"/>
              <a:t>Edit Master text styles</a:t>
            </a:r>
          </a:p>
        </p:txBody>
      </p:sp>
      <p:sp>
        <p:nvSpPr>
          <p:cNvPr id="1048771" name="Date Placeholder 3"/>
          <p:cNvSpPr>
            <a:spLocks noGrp="1"/>
          </p:cNvSpPr>
          <p:nvPr>
            <p:ph type="dt" sz="half" idx="10"/>
          </p:nvPr>
        </p:nvSpPr>
        <p:spPr/>
        <p:txBody>
          <a:bodyPr/>
          <a:p>
            <a:fld id="{6F41492E-8351-4216-9EAF-34D8F69700C4}" type="datetime1">
              <a:rPr lang="en-US" smtClean="0"/>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fld id="{E966A786-DE0A-4676-B525-66BEA710347F}" type="slidenum">
              <a:rPr lang="en-US" smtClean="0"/>
            </a:fld>
            <a:endParaRPr lang="en-US"/>
          </a:p>
        </p:txBody>
      </p:sp>
      <p:cxnSp>
        <p:nvCxnSpPr>
          <p:cNvPr id="3145730" name="Straight Connector 8"/>
          <p:cNvCxnSpPr>
            <a:cxnSpLocks/>
          </p:cNvCxnSpPr>
          <p:nvPr/>
        </p:nvCxnSpPr>
        <p:spPr>
          <a:xfrm>
            <a:off x="1207659" y="57912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4" name=""/>
        <p:cNvGrpSpPr/>
        <p:nvPr/>
      </p:nvGrpSpPr>
      <p:grpSpPr>
        <a:xfrm>
          <a:off x="0" y="0"/>
          <a:ext cx="0" cy="0"/>
          <a:chOff x="0" y="0"/>
          <a:chExt cx="0" cy="0"/>
        </a:xfrm>
      </p:grpSpPr>
      <p:sp>
        <p:nvSpPr>
          <p:cNvPr id="1048774" name="Title 7"/>
          <p:cNvSpPr>
            <a:spLocks noGrp="1"/>
          </p:cNvSpPr>
          <p:nvPr>
            <p:ph type="title"/>
          </p:nvPr>
        </p:nvSpPr>
        <p:spPr>
          <a:xfrm>
            <a:off x="1097280" y="382139"/>
            <a:ext cx="10058400" cy="1934343"/>
          </a:xfrm>
        </p:spPr>
        <p:txBody>
          <a:bodyPr/>
          <a:p>
            <a:r>
              <a:rPr lang="en-US" smtClean="0"/>
              <a:t>Click to edit Master title style</a:t>
            </a:r>
            <a:endParaRPr dirty="0" lang="en-US"/>
          </a:p>
        </p:txBody>
      </p:sp>
      <p:sp>
        <p:nvSpPr>
          <p:cNvPr id="1048775" name="Content Placeholder 2"/>
          <p:cNvSpPr>
            <a:spLocks noGrp="1"/>
          </p:cNvSpPr>
          <p:nvPr>
            <p:ph sz="half" idx="1"/>
          </p:nvPr>
        </p:nvSpPr>
        <p:spPr>
          <a:xfrm>
            <a:off x="1097280" y="2460979"/>
            <a:ext cx="4937760" cy="536448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6" name="Content Placeholder 3"/>
          <p:cNvSpPr>
            <a:spLocks noGrp="1"/>
          </p:cNvSpPr>
          <p:nvPr>
            <p:ph sz="half" idx="2"/>
          </p:nvPr>
        </p:nvSpPr>
        <p:spPr>
          <a:xfrm>
            <a:off x="6217920" y="2460982"/>
            <a:ext cx="4937760" cy="5364479"/>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7" name="Date Placeholder 4"/>
          <p:cNvSpPr>
            <a:spLocks noGrp="1"/>
          </p:cNvSpPr>
          <p:nvPr>
            <p:ph type="dt" sz="half" idx="10"/>
          </p:nvPr>
        </p:nvSpPr>
        <p:spPr/>
        <p:txBody>
          <a:bodyPr/>
          <a:p>
            <a:fld id="{1426BCAC-82E8-44FF-9757-A3C3BF175244}" type="datetime1">
              <a:rPr lang="en-US" smtClean="0"/>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5" name=""/>
        <p:cNvGrpSpPr/>
        <p:nvPr/>
      </p:nvGrpSpPr>
      <p:grpSpPr>
        <a:xfrm>
          <a:off x="0" y="0"/>
          <a:ext cx="0" cy="0"/>
          <a:chOff x="0" y="0"/>
          <a:chExt cx="0" cy="0"/>
        </a:xfrm>
      </p:grpSpPr>
      <p:sp>
        <p:nvSpPr>
          <p:cNvPr id="1048780" name="Title 9"/>
          <p:cNvSpPr>
            <a:spLocks noGrp="1"/>
          </p:cNvSpPr>
          <p:nvPr>
            <p:ph type="title"/>
          </p:nvPr>
        </p:nvSpPr>
        <p:spPr>
          <a:xfrm>
            <a:off x="1097280" y="382139"/>
            <a:ext cx="10058400" cy="1934343"/>
          </a:xfrm>
        </p:spPr>
        <p:txBody>
          <a:bodyPr/>
          <a:p>
            <a:r>
              <a:rPr lang="en-US" smtClean="0"/>
              <a:t>Click to edit Master title style</a:t>
            </a:r>
            <a:endParaRPr dirty="0" lang="en-US"/>
          </a:p>
        </p:txBody>
      </p:sp>
      <p:sp>
        <p:nvSpPr>
          <p:cNvPr id="1048781" name="Text Placeholder 2"/>
          <p:cNvSpPr>
            <a:spLocks noGrp="1"/>
          </p:cNvSpPr>
          <p:nvPr>
            <p:ph type="body" idx="1"/>
          </p:nvPr>
        </p:nvSpPr>
        <p:spPr>
          <a:xfrm>
            <a:off x="1097280" y="2461403"/>
            <a:ext cx="4937760" cy="981709"/>
          </a:xfrm>
        </p:spPr>
        <p:txBody>
          <a:bodyPr anchor="ctr" lIns="91440" rIns="91440">
            <a:normAutofit/>
          </a:bodyPr>
          <a:lstStyle>
            <a:lvl1pPr indent="0" marL="0">
              <a:buNone/>
              <a:defRPr baseline="0" b="0" cap="all" sz="2667">
                <a:solidFill>
                  <a:schemeClr val="tx2"/>
                </a:solidFill>
              </a:defRPr>
            </a:lvl1pPr>
            <a:lvl2pPr indent="0" marL="609585">
              <a:buNone/>
              <a:defRPr b="1" sz="2667"/>
            </a:lvl2pPr>
            <a:lvl3pPr indent="0" marL="1219170">
              <a:buNone/>
              <a:defRPr b="1" sz="2400"/>
            </a:lvl3pPr>
            <a:lvl4pPr indent="0" marL="1828754">
              <a:buNone/>
              <a:defRPr b="1" sz="2133"/>
            </a:lvl4pPr>
            <a:lvl5pPr indent="0" marL="2438339">
              <a:buNone/>
              <a:defRPr b="1" sz="2133"/>
            </a:lvl5pPr>
            <a:lvl6pPr indent="0" marL="3047924">
              <a:buNone/>
              <a:defRPr b="1" sz="2133"/>
            </a:lvl6pPr>
            <a:lvl7pPr indent="0" marL="3657509">
              <a:buNone/>
              <a:defRPr b="1" sz="2133"/>
            </a:lvl7pPr>
            <a:lvl8pPr indent="0" marL="4267093">
              <a:buNone/>
              <a:defRPr b="1" sz="2133"/>
            </a:lvl8pPr>
            <a:lvl9pPr indent="0" marL="4876678">
              <a:buNone/>
              <a:defRPr b="1" sz="2133"/>
            </a:lvl9pPr>
          </a:lstStyle>
          <a:p>
            <a:pPr lvl="0"/>
            <a:r>
              <a:rPr lang="en-US" smtClean="0"/>
              <a:t>Edit Master text styles</a:t>
            </a:r>
          </a:p>
        </p:txBody>
      </p:sp>
      <p:sp>
        <p:nvSpPr>
          <p:cNvPr id="1048782" name="Content Placeholder 3"/>
          <p:cNvSpPr>
            <a:spLocks noGrp="1"/>
          </p:cNvSpPr>
          <p:nvPr>
            <p:ph sz="half" idx="2"/>
          </p:nvPr>
        </p:nvSpPr>
        <p:spPr>
          <a:xfrm>
            <a:off x="1097280" y="3443112"/>
            <a:ext cx="4937760" cy="438234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3" name="Text Placeholder 4"/>
          <p:cNvSpPr>
            <a:spLocks noGrp="1"/>
          </p:cNvSpPr>
          <p:nvPr>
            <p:ph type="body" sz="quarter" idx="3"/>
          </p:nvPr>
        </p:nvSpPr>
        <p:spPr>
          <a:xfrm>
            <a:off x="6217920" y="2461403"/>
            <a:ext cx="4937760" cy="981709"/>
          </a:xfrm>
        </p:spPr>
        <p:txBody>
          <a:bodyPr anchor="ctr" lIns="91440" rIns="91440">
            <a:normAutofit/>
          </a:bodyPr>
          <a:lstStyle>
            <a:lvl1pPr indent="0" marL="0">
              <a:buNone/>
              <a:defRPr baseline="0" b="0" cap="all" sz="2667">
                <a:solidFill>
                  <a:schemeClr val="tx2"/>
                </a:solidFill>
              </a:defRPr>
            </a:lvl1pPr>
            <a:lvl2pPr indent="0" marL="609585">
              <a:buNone/>
              <a:defRPr b="1" sz="2667"/>
            </a:lvl2pPr>
            <a:lvl3pPr indent="0" marL="1219170">
              <a:buNone/>
              <a:defRPr b="1" sz="2400"/>
            </a:lvl3pPr>
            <a:lvl4pPr indent="0" marL="1828754">
              <a:buNone/>
              <a:defRPr b="1" sz="2133"/>
            </a:lvl4pPr>
            <a:lvl5pPr indent="0" marL="2438339">
              <a:buNone/>
              <a:defRPr b="1" sz="2133"/>
            </a:lvl5pPr>
            <a:lvl6pPr indent="0" marL="3047924">
              <a:buNone/>
              <a:defRPr b="1" sz="2133"/>
            </a:lvl6pPr>
            <a:lvl7pPr indent="0" marL="3657509">
              <a:buNone/>
              <a:defRPr b="1" sz="2133"/>
            </a:lvl7pPr>
            <a:lvl8pPr indent="0" marL="4267093">
              <a:buNone/>
              <a:defRPr b="1" sz="2133"/>
            </a:lvl8pPr>
            <a:lvl9pPr indent="0" marL="4876678">
              <a:buNone/>
              <a:defRPr b="1" sz="2133"/>
            </a:lvl9pPr>
          </a:lstStyle>
          <a:p>
            <a:pPr lvl="0"/>
            <a:r>
              <a:rPr lang="en-US" smtClean="0"/>
              <a:t>Edit Master text styles</a:t>
            </a:r>
          </a:p>
        </p:txBody>
      </p:sp>
      <p:sp>
        <p:nvSpPr>
          <p:cNvPr id="1048784" name="Content Placeholder 5"/>
          <p:cNvSpPr>
            <a:spLocks noGrp="1"/>
          </p:cNvSpPr>
          <p:nvPr>
            <p:ph sz="quarter" idx="4"/>
          </p:nvPr>
        </p:nvSpPr>
        <p:spPr>
          <a:xfrm>
            <a:off x="6217920" y="3443112"/>
            <a:ext cx="4937760" cy="4382347"/>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5" name="Date Placeholder 6"/>
          <p:cNvSpPr>
            <a:spLocks noGrp="1"/>
          </p:cNvSpPr>
          <p:nvPr>
            <p:ph type="dt" sz="half" idx="10"/>
          </p:nvPr>
        </p:nvSpPr>
        <p:spPr/>
        <p:txBody>
          <a:bodyPr/>
          <a:p>
            <a:fld id="{9B1506D1-78D9-4FD7-ACF0-800BA57B4101}" type="datetime1">
              <a:rPr lang="en-US" smtClean="0"/>
            </a:fld>
            <a:endParaRPr lang="en-US"/>
          </a:p>
        </p:txBody>
      </p:sp>
      <p:sp>
        <p:nvSpPr>
          <p:cNvPr id="1048786" name="Footer Placeholder 7"/>
          <p:cNvSpPr>
            <a:spLocks noGrp="1"/>
          </p:cNvSpPr>
          <p:nvPr>
            <p:ph type="ftr" sz="quarter" idx="11"/>
          </p:nvPr>
        </p:nvSpPr>
        <p:spPr/>
        <p:txBody>
          <a:bodyPr/>
          <a:p>
            <a:endParaRPr lang="en-US"/>
          </a:p>
        </p:txBody>
      </p:sp>
      <p:sp>
        <p:nvSpPr>
          <p:cNvPr id="1048787" name="Slide Number Placeholder 8"/>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8" name=""/>
        <p:cNvGrpSpPr/>
        <p:nvPr/>
      </p:nvGrpSpPr>
      <p:grpSpPr>
        <a:xfrm>
          <a:off x="0" y="0"/>
          <a:ext cx="0" cy="0"/>
          <a:chOff x="0" y="0"/>
          <a:chExt cx="0" cy="0"/>
        </a:xfrm>
      </p:grpSpPr>
      <p:sp>
        <p:nvSpPr>
          <p:cNvPr id="1048738" name="Title 1"/>
          <p:cNvSpPr>
            <a:spLocks noGrp="1"/>
          </p:cNvSpPr>
          <p:nvPr>
            <p:ph type="title"/>
          </p:nvPr>
        </p:nvSpPr>
        <p:spPr/>
        <p:txBody>
          <a:bodyPr/>
          <a:p>
            <a:r>
              <a:rPr lang="en-US" smtClean="0"/>
              <a:t>Click to edit Master title style</a:t>
            </a:r>
            <a:endParaRPr dirty="0" lang="en-US"/>
          </a:p>
        </p:txBody>
      </p:sp>
      <p:sp>
        <p:nvSpPr>
          <p:cNvPr id="1048739" name="Date Placeholder 2"/>
          <p:cNvSpPr>
            <a:spLocks noGrp="1"/>
          </p:cNvSpPr>
          <p:nvPr>
            <p:ph type="dt" sz="half" idx="10"/>
          </p:nvPr>
        </p:nvSpPr>
        <p:spPr/>
        <p:txBody>
          <a:bodyPr/>
          <a:p>
            <a:fld id="{E3FD39DE-1BF0-4D05-B174-4D4059D2ED79}" type="datetime1">
              <a:rPr lang="en-US" smtClean="0"/>
            </a:fld>
            <a:endParaRPr lang="en-US"/>
          </a:p>
        </p:txBody>
      </p:sp>
      <p:sp>
        <p:nvSpPr>
          <p:cNvPr id="1048740" name="Footer Placeholder 3"/>
          <p:cNvSpPr>
            <a:spLocks noGrp="1"/>
          </p:cNvSpPr>
          <p:nvPr>
            <p:ph type="ftr" sz="quarter" idx="11"/>
          </p:nvPr>
        </p:nvSpPr>
        <p:spPr/>
        <p:txBody>
          <a:bodyPr/>
          <a:p>
            <a:endParaRPr lang="en-US"/>
          </a:p>
        </p:txBody>
      </p:sp>
      <p:sp>
        <p:nvSpPr>
          <p:cNvPr id="1048741" name="Slide Number Placeholder 4"/>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4" name=""/>
        <p:cNvGrpSpPr/>
        <p:nvPr/>
      </p:nvGrpSpPr>
      <p:grpSpPr>
        <a:xfrm>
          <a:off x="0" y="0"/>
          <a:ext cx="0" cy="0"/>
          <a:chOff x="0" y="0"/>
          <a:chExt cx="0" cy="0"/>
        </a:xfrm>
      </p:grpSpPr>
      <p:sp>
        <p:nvSpPr>
          <p:cNvPr id="1048583" name="Rectangle 4"/>
          <p:cNvSpPr/>
          <p:nvPr/>
        </p:nvSpPr>
        <p:spPr>
          <a:xfrm>
            <a:off x="3177" y="8534400"/>
            <a:ext cx="12188825" cy="609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5"/>
          <p:cNvSpPr/>
          <p:nvPr/>
        </p:nvSpPr>
        <p:spPr>
          <a:xfrm>
            <a:off x="17" y="8445755"/>
            <a:ext cx="12188825" cy="8534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p>
            <a:fld id="{1F25FBC7-C64C-4BC8-834C-A205127645F4}" type="datetime1">
              <a:rPr lang="en-US" smtClean="0"/>
            </a:fld>
            <a:endParaRPr lang="en-US"/>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587" name="Slide Number Placeholder 8"/>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166" name=""/>
        <p:cNvGrpSpPr/>
        <p:nvPr/>
      </p:nvGrpSpPr>
      <p:grpSpPr>
        <a:xfrm>
          <a:off x="0" y="0"/>
          <a:ext cx="0" cy="0"/>
          <a:chOff x="0" y="0"/>
          <a:chExt cx="0" cy="0"/>
        </a:xfrm>
      </p:grpSpPr>
      <p:sp>
        <p:nvSpPr>
          <p:cNvPr id="1048788" name="Rectangle 7"/>
          <p:cNvSpPr/>
          <p:nvPr/>
        </p:nvSpPr>
        <p:spPr>
          <a:xfrm>
            <a:off x="18" y="0"/>
            <a:ext cx="4050791" cy="9144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9" name="Rectangle 8"/>
          <p:cNvSpPr/>
          <p:nvPr/>
        </p:nvSpPr>
        <p:spPr>
          <a:xfrm>
            <a:off x="4040071" y="0"/>
            <a:ext cx="64008" cy="9144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0" name="Title 1"/>
          <p:cNvSpPr>
            <a:spLocks noGrp="1"/>
          </p:cNvSpPr>
          <p:nvPr>
            <p:ph type="title"/>
          </p:nvPr>
        </p:nvSpPr>
        <p:spPr>
          <a:xfrm>
            <a:off x="457200" y="792479"/>
            <a:ext cx="3200400" cy="3048000"/>
          </a:xfrm>
        </p:spPr>
        <p:txBody>
          <a:bodyPr anchor="b">
            <a:normAutofit/>
          </a:bodyPr>
          <a:lstStyle>
            <a:lvl1pPr>
              <a:defRPr b="0" sz="4800">
                <a:solidFill>
                  <a:srgbClr val="FFFFFF"/>
                </a:solidFill>
              </a:defRPr>
            </a:lvl1pPr>
          </a:lstStyle>
          <a:p>
            <a:r>
              <a:rPr lang="en-US" smtClean="0"/>
              <a:t>Click to edit Master title style</a:t>
            </a:r>
            <a:endParaRPr dirty="0" lang="en-US"/>
          </a:p>
        </p:txBody>
      </p:sp>
      <p:sp>
        <p:nvSpPr>
          <p:cNvPr id="1048791" name="Content Placeholder 2"/>
          <p:cNvSpPr>
            <a:spLocks noGrp="1"/>
          </p:cNvSpPr>
          <p:nvPr>
            <p:ph idx="1"/>
          </p:nvPr>
        </p:nvSpPr>
        <p:spPr>
          <a:xfrm>
            <a:off x="4613650" y="975360"/>
            <a:ext cx="6679191" cy="70104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92" name="Text Placeholder 3"/>
          <p:cNvSpPr>
            <a:spLocks noGrp="1"/>
          </p:cNvSpPr>
          <p:nvPr>
            <p:ph type="body" sz="half" idx="2"/>
          </p:nvPr>
        </p:nvSpPr>
        <p:spPr>
          <a:xfrm>
            <a:off x="457200" y="3901440"/>
            <a:ext cx="3200400" cy="4505499"/>
          </a:xfrm>
        </p:spPr>
        <p:txBody>
          <a:bodyPr lIns="91440" rIns="91440">
            <a:normAutofit/>
          </a:bodyPr>
          <a:lstStyle>
            <a:lvl1pPr indent="0" marL="0">
              <a:buNone/>
              <a:defRPr sz="2000">
                <a:solidFill>
                  <a:srgbClr val="FFFFFF"/>
                </a:solidFill>
              </a:defRPr>
            </a:lvl1pPr>
            <a:lvl2pPr indent="0" marL="609585">
              <a:buNone/>
              <a:defRPr sz="1600"/>
            </a:lvl2pPr>
            <a:lvl3pPr indent="0" marL="1219170">
              <a:buNone/>
              <a:defRPr sz="1333"/>
            </a:lvl3pPr>
            <a:lvl4pPr indent="0" marL="1828754">
              <a:buNone/>
              <a:defRPr sz="1200"/>
            </a:lvl4pPr>
            <a:lvl5pPr indent="0" marL="2438339">
              <a:buNone/>
              <a:defRPr sz="1200"/>
            </a:lvl5pPr>
            <a:lvl6pPr indent="0" marL="3047924">
              <a:buNone/>
              <a:defRPr sz="1200"/>
            </a:lvl6pPr>
            <a:lvl7pPr indent="0" marL="3657509">
              <a:buNone/>
              <a:defRPr sz="1200"/>
            </a:lvl7pPr>
            <a:lvl8pPr indent="0" marL="4267093">
              <a:buNone/>
              <a:defRPr sz="1200"/>
            </a:lvl8pPr>
            <a:lvl9pPr indent="0" marL="4876678">
              <a:buNone/>
              <a:defRPr sz="1200"/>
            </a:lvl9pPr>
          </a:lstStyle>
          <a:p>
            <a:pPr lvl="0"/>
            <a:r>
              <a:rPr lang="en-US" smtClean="0"/>
              <a:t>Edit Master text styles</a:t>
            </a:r>
          </a:p>
        </p:txBody>
      </p:sp>
      <p:sp>
        <p:nvSpPr>
          <p:cNvPr id="1048793" name="Date Placeholder 4"/>
          <p:cNvSpPr>
            <a:spLocks noGrp="1"/>
          </p:cNvSpPr>
          <p:nvPr>
            <p:ph type="dt" sz="half" idx="10"/>
          </p:nvPr>
        </p:nvSpPr>
        <p:spPr>
          <a:xfrm>
            <a:off x="465513" y="8613049"/>
            <a:ext cx="2618511" cy="486833"/>
          </a:xfrm>
        </p:spPr>
        <p:txBody>
          <a:bodyPr/>
          <a:lstStyle>
            <a:lvl1pPr algn="l"/>
          </a:lstStyle>
          <a:p>
            <a:fld id="{FF18371F-F83B-4E1E-817C-7AD90B01A098}" type="datetime1">
              <a:rPr lang="en-US" smtClean="0"/>
            </a:fld>
            <a:endParaRPr lang="en-US"/>
          </a:p>
        </p:txBody>
      </p:sp>
      <p:sp>
        <p:nvSpPr>
          <p:cNvPr id="1048794" name="Footer Placeholder 5"/>
          <p:cNvSpPr>
            <a:spLocks noGrp="1"/>
          </p:cNvSpPr>
          <p:nvPr>
            <p:ph type="ftr" sz="quarter" idx="11"/>
          </p:nvPr>
        </p:nvSpPr>
        <p:spPr>
          <a:xfrm>
            <a:off x="4800600" y="8613049"/>
            <a:ext cx="4648200" cy="486833"/>
          </a:xfrm>
        </p:spPr>
        <p:txBody>
          <a:bodyPr/>
          <a:lstStyle>
            <a:lvl1pPr algn="l">
              <a:defRPr>
                <a:solidFill>
                  <a:schemeClr val="tx2"/>
                </a:solidFill>
              </a:defRPr>
            </a:lvl1pPr>
          </a:lstStyle>
          <a:p>
            <a:endParaRPr lang="en-US"/>
          </a:p>
        </p:txBody>
      </p:sp>
      <p:sp>
        <p:nvSpPr>
          <p:cNvPr id="1048795" name="Slide Number Placeholder 6"/>
          <p:cNvSpPr>
            <a:spLocks noGrp="1"/>
          </p:cNvSpPr>
          <p:nvPr>
            <p:ph type="sldNum" sz="quarter" idx="12"/>
          </p:nvPr>
        </p:nvSpPr>
        <p:spPr/>
        <p:txBody>
          <a:bodyPr/>
          <a:lstStyle>
            <a:lvl1pPr>
              <a:defRPr>
                <a:solidFill>
                  <a:schemeClr val="tx2"/>
                </a:solidFill>
              </a:defRPr>
            </a:lvl1pPr>
          </a:lstStyle>
          <a:p>
            <a:fld id="{E966A786-DE0A-4676-B525-66BEA710347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61" name=""/>
        <p:cNvGrpSpPr/>
        <p:nvPr/>
      </p:nvGrpSpPr>
      <p:grpSpPr>
        <a:xfrm>
          <a:off x="0" y="0"/>
          <a:ext cx="0" cy="0"/>
          <a:chOff x="0" y="0"/>
          <a:chExt cx="0" cy="0"/>
        </a:xfrm>
      </p:grpSpPr>
      <p:sp>
        <p:nvSpPr>
          <p:cNvPr id="1048754" name="Rectangle 7"/>
          <p:cNvSpPr/>
          <p:nvPr/>
        </p:nvSpPr>
        <p:spPr>
          <a:xfrm>
            <a:off x="1" y="6604000"/>
            <a:ext cx="12188825" cy="2540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5" name="Rectangle 8"/>
          <p:cNvSpPr/>
          <p:nvPr/>
        </p:nvSpPr>
        <p:spPr>
          <a:xfrm>
            <a:off x="17" y="6553435"/>
            <a:ext cx="12188825" cy="8534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6" name="Title 1"/>
          <p:cNvSpPr>
            <a:spLocks noGrp="1"/>
          </p:cNvSpPr>
          <p:nvPr>
            <p:ph type="title"/>
          </p:nvPr>
        </p:nvSpPr>
        <p:spPr>
          <a:xfrm>
            <a:off x="1097280" y="6766560"/>
            <a:ext cx="10119360" cy="1097280"/>
          </a:xfrm>
        </p:spPr>
        <p:txBody>
          <a:bodyPr anchor="b" bIns="0" tIns="0">
            <a:noAutofit/>
          </a:bodyPr>
          <a:lstStyle>
            <a:lvl1pPr>
              <a:defRPr b="0" sz="4800">
                <a:solidFill>
                  <a:srgbClr val="FFFFFF"/>
                </a:solidFill>
              </a:defRPr>
            </a:lvl1pPr>
          </a:lstStyle>
          <a:p>
            <a:r>
              <a:rPr lang="en-US" smtClean="0"/>
              <a:t>Click to edit Master title style</a:t>
            </a:r>
            <a:endParaRPr dirty="0" lang="en-US"/>
          </a:p>
        </p:txBody>
      </p:sp>
      <p:sp>
        <p:nvSpPr>
          <p:cNvPr id="1048757" name="Picture Placeholder 2"/>
          <p:cNvSpPr>
            <a:spLocks noChangeAspect="1" noGrp="1"/>
          </p:cNvSpPr>
          <p:nvPr>
            <p:ph type="pic" idx="1"/>
          </p:nvPr>
        </p:nvSpPr>
        <p:spPr>
          <a:xfrm>
            <a:off x="17" y="0"/>
            <a:ext cx="12191985" cy="6553435"/>
          </a:xfrm>
          <a:blipFill>
            <a:blip xmlns:r="http://schemas.openxmlformats.org/officeDocument/2006/relationships" r:embed="rId1"/>
            <a:stretch>
              <a:fillRect/>
            </a:stretch>
          </a:blipFill>
        </p:spPr>
        <p:txBody>
          <a:bodyPr anchor="t" lIns="457200" tIns="457200"/>
          <a:lstStyle>
            <a:lvl1pPr indent="0" marL="0">
              <a:buNone/>
              <a:defRPr sz="4267">
                <a:solidFill>
                  <a:schemeClr val="bg1"/>
                </a:solidFill>
              </a:defRPr>
            </a:lvl1pPr>
            <a:lvl2pPr indent="0" marL="609585">
              <a:buNone/>
              <a:defRPr sz="3733"/>
            </a:lvl2pPr>
            <a:lvl3pPr indent="0" marL="1219170">
              <a:buNone/>
              <a:defRPr sz="3200"/>
            </a:lvl3pPr>
            <a:lvl4pPr indent="0" marL="1828754">
              <a:buNone/>
              <a:defRPr sz="2667"/>
            </a:lvl4pPr>
            <a:lvl5pPr indent="0" marL="2438339">
              <a:buNone/>
              <a:defRPr sz="2667"/>
            </a:lvl5pPr>
            <a:lvl6pPr indent="0" marL="3047924">
              <a:buNone/>
              <a:defRPr sz="2667"/>
            </a:lvl6pPr>
            <a:lvl7pPr indent="0" marL="3657509">
              <a:buNone/>
              <a:defRPr sz="2667"/>
            </a:lvl7pPr>
            <a:lvl8pPr indent="0" marL="4267093">
              <a:buNone/>
              <a:defRPr sz="2667"/>
            </a:lvl8pPr>
            <a:lvl9pPr indent="0" marL="4876678">
              <a:buNone/>
              <a:defRPr sz="2667"/>
            </a:lvl9pPr>
          </a:lstStyle>
          <a:p>
            <a:r>
              <a:rPr lang="en-US" smtClean="0"/>
              <a:t>Click icon to add picture</a:t>
            </a:r>
            <a:endParaRPr dirty="0" lang="en-US"/>
          </a:p>
        </p:txBody>
      </p:sp>
      <p:sp>
        <p:nvSpPr>
          <p:cNvPr id="1048758" name="Text Placeholder 3"/>
          <p:cNvSpPr>
            <a:spLocks noGrp="1"/>
          </p:cNvSpPr>
          <p:nvPr>
            <p:ph type="body" sz="half" idx="2"/>
          </p:nvPr>
        </p:nvSpPr>
        <p:spPr>
          <a:xfrm>
            <a:off x="1097279" y="7876032"/>
            <a:ext cx="10119360" cy="792480"/>
          </a:xfrm>
        </p:spPr>
        <p:txBody>
          <a:bodyPr bIns="0" lIns="91440" rIns="91440" tIns="0">
            <a:normAutofit/>
          </a:bodyPr>
          <a:lstStyle>
            <a:lvl1pPr indent="0" marL="0">
              <a:spcBef>
                <a:spcPts val="0"/>
              </a:spcBef>
              <a:spcAft>
                <a:spcPts val="800"/>
              </a:spcAft>
              <a:buNone/>
              <a:defRPr sz="2000">
                <a:solidFill>
                  <a:srgbClr val="FFFFFF"/>
                </a:solidFill>
              </a:defRPr>
            </a:lvl1pPr>
            <a:lvl2pPr indent="0" marL="609585">
              <a:buNone/>
              <a:defRPr sz="1600"/>
            </a:lvl2pPr>
            <a:lvl3pPr indent="0" marL="1219170">
              <a:buNone/>
              <a:defRPr sz="1333"/>
            </a:lvl3pPr>
            <a:lvl4pPr indent="0" marL="1828754">
              <a:buNone/>
              <a:defRPr sz="1200"/>
            </a:lvl4pPr>
            <a:lvl5pPr indent="0" marL="2438339">
              <a:buNone/>
              <a:defRPr sz="1200"/>
            </a:lvl5pPr>
            <a:lvl6pPr indent="0" marL="3047924">
              <a:buNone/>
              <a:defRPr sz="1200"/>
            </a:lvl6pPr>
            <a:lvl7pPr indent="0" marL="3657509">
              <a:buNone/>
              <a:defRPr sz="1200"/>
            </a:lvl7pPr>
            <a:lvl8pPr indent="0" marL="4267093">
              <a:buNone/>
              <a:defRPr sz="1200"/>
            </a:lvl8pPr>
            <a:lvl9pPr indent="0" marL="4876678">
              <a:buNone/>
              <a:defRPr sz="1200"/>
            </a:lvl9pPr>
          </a:lstStyle>
          <a:p>
            <a:pPr lvl="0"/>
            <a:r>
              <a:rPr lang="en-US" smtClean="0"/>
              <a:t>Edit Master text styles</a:t>
            </a:r>
          </a:p>
        </p:txBody>
      </p:sp>
      <p:sp>
        <p:nvSpPr>
          <p:cNvPr id="1048759" name="Date Placeholder 4"/>
          <p:cNvSpPr>
            <a:spLocks noGrp="1"/>
          </p:cNvSpPr>
          <p:nvPr>
            <p:ph type="dt" sz="half" idx="10"/>
          </p:nvPr>
        </p:nvSpPr>
        <p:spPr/>
        <p:txBody>
          <a:bodyPr/>
          <a:p>
            <a:fld id="{B2D30D8C-BE61-4E19-95E9-B162E699A013}" type="datetime1">
              <a:rPr lang="en-US" smtClean="0"/>
            </a:fld>
            <a:endParaRPr lang="en-US"/>
          </a:p>
        </p:txBody>
      </p:sp>
      <p:sp>
        <p:nvSpPr>
          <p:cNvPr id="1048760" name="Footer Placeholder 5"/>
          <p:cNvSpPr>
            <a:spLocks noGrp="1"/>
          </p:cNvSpPr>
          <p:nvPr>
            <p:ph type="ftr" sz="quarter" idx="11"/>
          </p:nvPr>
        </p:nvSpPr>
        <p:spPr/>
        <p:txBody>
          <a:bodyPr/>
          <a:p>
            <a:endParaRPr lang="en-US"/>
          </a:p>
        </p:txBody>
      </p:sp>
      <p:sp>
        <p:nvSpPr>
          <p:cNvPr id="1048761" name="Slide Number Placeholder 6"/>
          <p:cNvSpPr>
            <a:spLocks noGrp="1"/>
          </p:cNvSpPr>
          <p:nvPr>
            <p:ph type="sldNum" sz="quarter" idx="12"/>
          </p:nvPr>
        </p:nvSpPr>
        <p:spPr/>
        <p:txBody>
          <a:bodyPr/>
          <a:p>
            <a:fld id="{E966A786-DE0A-4676-B525-66BEA710347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1" y="8534400"/>
            <a:ext cx="12192001" cy="609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1" y="8445754"/>
            <a:ext cx="12192001" cy="87999"/>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382139"/>
            <a:ext cx="10058400" cy="1934343"/>
          </a:xfrm>
          <a:prstGeom prst="rect"/>
        </p:spPr>
        <p:txBody>
          <a:bodyPr anchor="b" bIns="45720" lIns="91440" rIns="91440" rtlCol="0" tIns="45720" vert="horz">
            <a:normAutofit/>
          </a:bodyPr>
          <a:p>
            <a:r>
              <a:rPr lang="en-US" smtClean="0"/>
              <a:t>Click to edit Master title style</a:t>
            </a:r>
            <a:endParaRPr dirty="0" lang="en-US"/>
          </a:p>
        </p:txBody>
      </p:sp>
      <p:sp>
        <p:nvSpPr>
          <p:cNvPr id="1048579" name="Text Placeholder 2"/>
          <p:cNvSpPr>
            <a:spLocks noGrp="1"/>
          </p:cNvSpPr>
          <p:nvPr>
            <p:ph type="body" idx="1"/>
          </p:nvPr>
        </p:nvSpPr>
        <p:spPr>
          <a:xfrm>
            <a:off x="1097279" y="2460979"/>
            <a:ext cx="10058401" cy="5364480"/>
          </a:xfrm>
          <a:prstGeom prst="rect"/>
        </p:spPr>
        <p:txBody>
          <a:bodyPr bIns="45720" lIns="0" rIns="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a:off x="1097282" y="8613049"/>
            <a:ext cx="2472271" cy="486833"/>
          </a:xfrm>
          <a:prstGeom prst="rect"/>
        </p:spPr>
        <p:txBody>
          <a:bodyPr anchor="ctr" bIns="45720" lIns="91440" rIns="91440" rtlCol="0" tIns="45720" vert="horz"/>
          <a:lstStyle>
            <a:lvl1pPr algn="l">
              <a:defRPr sz="1200">
                <a:solidFill>
                  <a:srgbClr val="FFFFFF"/>
                </a:solidFill>
              </a:defRPr>
            </a:lvl1pPr>
          </a:lstStyle>
          <a:p>
            <a:fld id="{52257AD6-81C7-4C7A-AAAE-214664E02ED5}" type="datetime1">
              <a:rPr lang="en-US" smtClean="0"/>
            </a:fld>
            <a:endParaRPr lang="en-US"/>
          </a:p>
        </p:txBody>
      </p:sp>
      <p:sp>
        <p:nvSpPr>
          <p:cNvPr id="1048581" name="Footer Placeholder 4"/>
          <p:cNvSpPr>
            <a:spLocks noGrp="1"/>
          </p:cNvSpPr>
          <p:nvPr>
            <p:ph type="ftr" sz="quarter" idx="3"/>
          </p:nvPr>
        </p:nvSpPr>
        <p:spPr>
          <a:xfrm>
            <a:off x="3686186" y="8613049"/>
            <a:ext cx="4822804" cy="486833"/>
          </a:xfrm>
          <a:prstGeom prst="rect"/>
        </p:spPr>
        <p:txBody>
          <a:bodyPr anchor="ctr" bIns="45720" lIns="91440" rIns="91440" rtlCol="0" tIns="45720" vert="horz"/>
          <a:lstStyle>
            <a:lvl1pPr algn="ctr">
              <a:defRPr baseline="0" cap="all" sz="1200">
                <a:solidFill>
                  <a:srgbClr val="FFFFFF"/>
                </a:solidFill>
              </a:defRPr>
            </a:lvl1pPr>
          </a:lstStyle>
          <a:p>
            <a:endParaRPr lang="en-US"/>
          </a:p>
        </p:txBody>
      </p:sp>
      <p:sp>
        <p:nvSpPr>
          <p:cNvPr id="1048582" name="Slide Number Placeholder 5"/>
          <p:cNvSpPr>
            <a:spLocks noGrp="1"/>
          </p:cNvSpPr>
          <p:nvPr>
            <p:ph type="sldNum" sz="quarter" idx="4"/>
          </p:nvPr>
        </p:nvSpPr>
        <p:spPr>
          <a:xfrm>
            <a:off x="9900460" y="8613049"/>
            <a:ext cx="1312025" cy="486833"/>
          </a:xfrm>
          <a:prstGeom prst="rect"/>
        </p:spPr>
        <p:txBody>
          <a:bodyPr anchor="ctr" bIns="45720" lIns="91440" rIns="91440" rtlCol="0" tIns="45720" vert="horz"/>
          <a:lstStyle>
            <a:lvl1pPr algn="r">
              <a:defRPr sz="1400">
                <a:solidFill>
                  <a:srgbClr val="FFFFFF"/>
                </a:solidFill>
              </a:defRPr>
            </a:lvl1pPr>
          </a:lstStyle>
          <a:p>
            <a:fld id="{E966A786-DE0A-4676-B525-66BEA710347F}" type="slidenum">
              <a:rPr lang="en-US" smtClean="0"/>
            </a:fld>
            <a:endParaRPr lang="en-US"/>
          </a:p>
        </p:txBody>
      </p:sp>
      <p:cxnSp>
        <p:nvCxnSpPr>
          <p:cNvPr id="3145728" name="Straight Connector 9"/>
          <p:cNvCxnSpPr>
            <a:cxnSpLocks/>
          </p:cNvCxnSpPr>
          <p:nvPr/>
        </p:nvCxnSpPr>
        <p:spPr>
          <a:xfrm>
            <a:off x="1193532" y="2317127"/>
            <a:ext cx="996696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1219170" eaLnBrk="1" hangingPunct="1" latinLnBrk="0" rtl="0">
        <a:lnSpc>
          <a:spcPct val="85000"/>
        </a:lnSpc>
        <a:spcBef>
          <a:spcPct val="0"/>
        </a:spcBef>
        <a:buNone/>
        <a:defRPr baseline="0" sz="6400" kern="1200" spc="-67">
          <a:solidFill>
            <a:schemeClr val="tx1">
              <a:lumMod val="75000"/>
              <a:lumOff val="25000"/>
            </a:schemeClr>
          </a:solidFill>
          <a:latin typeface="+mj-lt"/>
          <a:ea typeface="+mj-ea"/>
          <a:cs typeface="+mj-cs"/>
        </a:defRPr>
      </a:lvl1pPr>
    </p:titleStyle>
    <p:bodyStyle>
      <a:lvl1pPr algn="l" defTabSz="1219170" eaLnBrk="1" hangingPunct="1" indent="-121917" latinLnBrk="0" marL="121917" rtl="0">
        <a:lnSpc>
          <a:spcPct val="90000"/>
        </a:lnSpc>
        <a:spcBef>
          <a:spcPts val="1600"/>
        </a:spcBef>
        <a:spcAft>
          <a:spcPts val="267"/>
        </a:spcAft>
        <a:buClr>
          <a:schemeClr val="accent1"/>
        </a:buClr>
        <a:buSzPct val="100000"/>
        <a:buFont typeface="Calibri" panose="020F0502020204030204" pitchFamily="34" charset="0"/>
        <a:buChar char=" "/>
        <a:defRPr sz="2667" kern="1200">
          <a:solidFill>
            <a:schemeClr val="tx1">
              <a:lumMod val="75000"/>
              <a:lumOff val="25000"/>
            </a:schemeClr>
          </a:solidFill>
          <a:latin typeface="+mn-lt"/>
          <a:ea typeface="+mn-ea"/>
          <a:cs typeface="+mn-cs"/>
        </a:defRPr>
      </a:lvl1pPr>
      <a:lvl2pPr algn="l" defTabSz="1219170" eaLnBrk="1" hangingPunct="1" indent="-243834" latinLnBrk="0" marL="512051" rtl="0">
        <a:lnSpc>
          <a:spcPct val="90000"/>
        </a:lnSpc>
        <a:spcBef>
          <a:spcPts val="267"/>
        </a:spcBef>
        <a:spcAft>
          <a:spcPts val="533"/>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algn="l" defTabSz="1219170" eaLnBrk="1" hangingPunct="1" indent="-243834" latinLnBrk="0" marL="755885"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3pPr>
      <a:lvl4pPr algn="l" defTabSz="1219170" eaLnBrk="1" hangingPunct="1" indent="-243834" latinLnBrk="0" marL="999719"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4pPr>
      <a:lvl5pPr algn="l" defTabSz="1219170" eaLnBrk="1" hangingPunct="1" indent="-243834" latinLnBrk="0" marL="1243553"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5pPr>
      <a:lvl6pPr algn="l" defTabSz="1219170" eaLnBrk="1" hangingPunct="1" indent="-304792" latinLnBrk="0" marL="1466630"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6pPr>
      <a:lvl7pPr algn="l" defTabSz="1219170" eaLnBrk="1" hangingPunct="1" indent="-304792" latinLnBrk="0" marL="1733290"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7pPr>
      <a:lvl8pPr algn="l" defTabSz="1219170" eaLnBrk="1" hangingPunct="1" indent="-304792" latinLnBrk="0" marL="1999950"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8pPr>
      <a:lvl9pPr algn="l" defTabSz="1219170" eaLnBrk="1" hangingPunct="1" indent="-304792" latinLnBrk="0" marL="2266610" rtl="0">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9pPr>
    </p:bodyStyle>
    <p:otherStyle>
      <a:defPPr>
        <a:defRPr lang="en-US"/>
      </a:defPPr>
      <a:lvl1pPr algn="l" defTabSz="1219170" eaLnBrk="1" hangingPunct="1" latinLnBrk="0" marL="0" rtl="0">
        <a:defRPr sz="2400" kern="1200">
          <a:solidFill>
            <a:schemeClr val="tx1"/>
          </a:solidFill>
          <a:latin typeface="+mn-lt"/>
          <a:ea typeface="+mn-ea"/>
          <a:cs typeface="+mn-cs"/>
        </a:defRPr>
      </a:lvl1pPr>
      <a:lvl2pPr algn="l" defTabSz="1219170" eaLnBrk="1" hangingPunct="1" latinLnBrk="0" marL="609585" rtl="0">
        <a:defRPr sz="2400" kern="1200">
          <a:solidFill>
            <a:schemeClr val="tx1"/>
          </a:solidFill>
          <a:latin typeface="+mn-lt"/>
          <a:ea typeface="+mn-ea"/>
          <a:cs typeface="+mn-cs"/>
        </a:defRPr>
      </a:lvl2pPr>
      <a:lvl3pPr algn="l" defTabSz="1219170" eaLnBrk="1" hangingPunct="1" latinLnBrk="0" marL="1219170" rtl="0">
        <a:defRPr sz="2400" kern="1200">
          <a:solidFill>
            <a:schemeClr val="tx1"/>
          </a:solidFill>
          <a:latin typeface="+mn-lt"/>
          <a:ea typeface="+mn-ea"/>
          <a:cs typeface="+mn-cs"/>
        </a:defRPr>
      </a:lvl3pPr>
      <a:lvl4pPr algn="l" defTabSz="1219170" eaLnBrk="1" hangingPunct="1" latinLnBrk="0" marL="1828754" rtl="0">
        <a:defRPr sz="2400" kern="1200">
          <a:solidFill>
            <a:schemeClr val="tx1"/>
          </a:solidFill>
          <a:latin typeface="+mn-lt"/>
          <a:ea typeface="+mn-ea"/>
          <a:cs typeface="+mn-cs"/>
        </a:defRPr>
      </a:lvl4pPr>
      <a:lvl5pPr algn="l" defTabSz="1219170" eaLnBrk="1" hangingPunct="1" latinLnBrk="0" marL="2438339" rtl="0">
        <a:defRPr sz="2400" kern="1200">
          <a:solidFill>
            <a:schemeClr val="tx1"/>
          </a:solidFill>
          <a:latin typeface="+mn-lt"/>
          <a:ea typeface="+mn-ea"/>
          <a:cs typeface="+mn-cs"/>
        </a:defRPr>
      </a:lvl5pPr>
      <a:lvl6pPr algn="l" defTabSz="1219170" eaLnBrk="1" hangingPunct="1" latinLnBrk="0" marL="3047924" rtl="0">
        <a:defRPr sz="2400" kern="1200">
          <a:solidFill>
            <a:schemeClr val="tx1"/>
          </a:solidFill>
          <a:latin typeface="+mn-lt"/>
          <a:ea typeface="+mn-ea"/>
          <a:cs typeface="+mn-cs"/>
        </a:defRPr>
      </a:lvl6pPr>
      <a:lvl7pPr algn="l" defTabSz="1219170" eaLnBrk="1" hangingPunct="1" latinLnBrk="0" marL="3657509" rtl="0">
        <a:defRPr sz="2400" kern="1200">
          <a:solidFill>
            <a:schemeClr val="tx1"/>
          </a:solidFill>
          <a:latin typeface="+mn-lt"/>
          <a:ea typeface="+mn-ea"/>
          <a:cs typeface="+mn-cs"/>
        </a:defRPr>
      </a:lvl7pPr>
      <a:lvl8pPr algn="l" defTabSz="1219170" eaLnBrk="1" hangingPunct="1" latinLnBrk="0" marL="4267093" rtl="0">
        <a:defRPr sz="2400" kern="1200">
          <a:solidFill>
            <a:schemeClr val="tx1"/>
          </a:solidFill>
          <a:latin typeface="+mn-lt"/>
          <a:ea typeface="+mn-ea"/>
          <a:cs typeface="+mn-cs"/>
        </a:defRPr>
      </a:lvl8pPr>
      <a:lvl9pPr algn="l" defTabSz="1219170" eaLnBrk="1" hangingPunct="1" latinLnBrk="0" marL="4876678" rtl="0">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title" idx="4294967295"/>
          </p:nvPr>
        </p:nvSpPr>
        <p:spPr>
          <a:xfrm>
            <a:off x="1219200" y="366713"/>
            <a:ext cx="9753600" cy="954087"/>
          </a:xfrm>
        </p:spPr>
        <p:txBody>
          <a:bodyPr>
            <a:normAutofit/>
          </a:bodyPr>
          <a:p>
            <a:r>
              <a:rPr b="1" dirty="0" sz="3200" lang="en-US">
                <a:latin typeface="Times New Roman" pitchFamily="18" charset="0"/>
                <a:cs typeface="Times New Roman" pitchFamily="18" charset="0"/>
              </a:rPr>
              <a:t>CHAPTER </a:t>
            </a:r>
            <a:r>
              <a:rPr b="1" dirty="0" sz="3200" lang="en-US" smtClean="0">
                <a:latin typeface="Times New Roman" pitchFamily="18" charset="0"/>
                <a:cs typeface="Times New Roman" pitchFamily="18" charset="0"/>
              </a:rPr>
              <a:t>THREE: INFORMAL </a:t>
            </a:r>
            <a:r>
              <a:rPr b="1" dirty="0" sz="3200" lang="en-US">
                <a:latin typeface="Times New Roman" pitchFamily="18" charset="0"/>
                <a:cs typeface="Times New Roman" pitchFamily="18" charset="0"/>
              </a:rPr>
              <a:t>FALLACIES</a:t>
            </a:r>
            <a:endParaRPr dirty="0" sz="3200" lang="en-US">
              <a:latin typeface="Times New Roman" pitchFamily="18" charset="0"/>
              <a:cs typeface="Times New Roman" pitchFamily="18" charset="0"/>
            </a:endParaRPr>
          </a:p>
        </p:txBody>
      </p:sp>
      <p:sp>
        <p:nvSpPr>
          <p:cNvPr id="1048589" name="Content Placeholder 2"/>
          <p:cNvSpPr>
            <a:spLocks noGrp="1"/>
          </p:cNvSpPr>
          <p:nvPr>
            <p:ph idx="4294967295"/>
          </p:nvPr>
        </p:nvSpPr>
        <p:spPr>
          <a:xfrm>
            <a:off x="457200" y="1320800"/>
            <a:ext cx="11353800" cy="6846888"/>
          </a:xfrm>
        </p:spPr>
        <p:txBody>
          <a:bodyPr>
            <a:noAutofit/>
          </a:bodyPr>
          <a:p>
            <a:pPr algn="just">
              <a:buNone/>
            </a:pPr>
            <a:endParaRPr b="1" dirty="0" sz="3200" lang="en-US">
              <a:latin typeface="Times New Roman" pitchFamily="18" charset="0"/>
              <a:cs typeface="Times New Roman" pitchFamily="18" charset="0"/>
            </a:endParaRPr>
          </a:p>
          <a:p>
            <a:pPr algn="just">
              <a:buNone/>
            </a:pPr>
            <a:r>
              <a:rPr b="1" dirty="0" sz="3200" lang="en-US">
                <a:solidFill>
                  <a:schemeClr val="tx1"/>
                </a:solidFill>
                <a:latin typeface="Times New Roman" pitchFamily="18" charset="0"/>
                <a:cs typeface="Times New Roman" pitchFamily="18" charset="0"/>
              </a:rPr>
              <a:t>INTRODUCTION</a:t>
            </a:r>
            <a:r>
              <a:rPr dirty="0" sz="3200" lang="en-US">
                <a:solidFill>
                  <a:schemeClr val="tx1"/>
                </a:solidFill>
                <a:latin typeface="Times New Roman" pitchFamily="18" charset="0"/>
                <a:cs typeface="Times New Roman" pitchFamily="18" charset="0"/>
              </a:rPr>
              <a:t> </a:t>
            </a:r>
          </a:p>
          <a:p>
            <a:r>
              <a:rPr b="1" dirty="0" lang="en-US" smtClean="0">
                <a:solidFill>
                  <a:schemeClr val="tx1"/>
                </a:solidFill>
                <a:latin typeface="Times New Roman" pitchFamily="18" charset="0"/>
                <a:cs typeface="Times New Roman" pitchFamily="18" charset="0"/>
              </a:rPr>
              <a:t>3.1 Concept and classification of Fallacies</a:t>
            </a:r>
            <a:endParaRPr dirty="0" lang="en-US" smtClean="0">
              <a:solidFill>
                <a:schemeClr val="tx1"/>
              </a:solidFill>
              <a:latin typeface="Times New Roman" pitchFamily="18" charset="0"/>
              <a:cs typeface="Times New Roman" pitchFamily="18" charset="0"/>
            </a:endParaRPr>
          </a:p>
          <a:p>
            <a:pPr>
              <a:buNone/>
            </a:pPr>
            <a:r>
              <a:rPr b="1" dirty="0" lang="en-US" smtClean="0">
                <a:solidFill>
                  <a:schemeClr val="tx1"/>
                </a:solidFill>
                <a:latin typeface="Times New Roman" pitchFamily="18" charset="0"/>
                <a:cs typeface="Times New Roman" pitchFamily="18" charset="0"/>
              </a:rPr>
              <a:t>Fallacy refers</a:t>
            </a:r>
            <a:r>
              <a:rPr dirty="0" lang="en-US" smtClean="0">
                <a:solidFill>
                  <a:schemeClr val="tx1"/>
                </a:solidFill>
                <a:latin typeface="Times New Roman" pitchFamily="18" charset="0"/>
                <a:cs typeface="Times New Roman" pitchFamily="18" charset="0"/>
              </a:rPr>
              <a:t>:</a:t>
            </a:r>
          </a:p>
          <a:p>
            <a:pPr indent="-514350" lvl="0" marL="514350">
              <a:buFont typeface="Wingdings" pitchFamily="2" charset="2"/>
              <a:buChar char="§"/>
            </a:pPr>
            <a:r>
              <a:rPr dirty="0" sz="3200" lang="en-US" smtClean="0">
                <a:solidFill>
                  <a:schemeClr val="tx1"/>
                </a:solidFill>
                <a:latin typeface="Times New Roman" pitchFamily="18" charset="0"/>
                <a:cs typeface="Times New Roman" pitchFamily="18" charset="0"/>
              </a:rPr>
              <a:t>to error in reasoning/a defect in an argument/creation of some illusion misleading idea, conception</a:t>
            </a:r>
          </a:p>
          <a:p>
            <a:pPr indent="-514350" lvl="0" marL="514350">
              <a:buFont typeface="Wingdings" pitchFamily="2" charset="2"/>
              <a:buChar char="§"/>
            </a:pPr>
            <a:r>
              <a:rPr dirty="0" sz="3200" lang="en-US" smtClean="0">
                <a:solidFill>
                  <a:schemeClr val="tx1"/>
                </a:solidFill>
                <a:latin typeface="Times New Roman" pitchFamily="18" charset="0"/>
                <a:cs typeface="Times New Roman" pitchFamily="18" charset="0"/>
              </a:rPr>
              <a:t>It is from Latin word</a:t>
            </a:r>
            <a:r>
              <a:rPr b="1" dirty="0" sz="3200" i="1" lang="en-US" smtClean="0">
                <a:solidFill>
                  <a:schemeClr val="tx1"/>
                </a:solidFill>
                <a:latin typeface="Times New Roman" pitchFamily="18" charset="0"/>
                <a:cs typeface="Times New Roman" pitchFamily="18" charset="0"/>
              </a:rPr>
              <a:t>, </a:t>
            </a:r>
            <a:r>
              <a:rPr b="1" dirty="0" sz="3200" i="1" lang="en-US" err="1" smtClean="0">
                <a:solidFill>
                  <a:schemeClr val="tx1"/>
                </a:solidFill>
                <a:latin typeface="Times New Roman" pitchFamily="18" charset="0"/>
                <a:cs typeface="Times New Roman" pitchFamily="18" charset="0"/>
              </a:rPr>
              <a:t>fallacia</a:t>
            </a:r>
            <a:r>
              <a:rPr dirty="0" sz="3200" lang="en-US" smtClean="0">
                <a:solidFill>
                  <a:schemeClr val="tx1"/>
                </a:solidFill>
                <a:latin typeface="Times New Roman" pitchFamily="18" charset="0"/>
                <a:cs typeface="Times New Roman" pitchFamily="18" charset="0"/>
              </a:rPr>
              <a:t> means delude/</a:t>
            </a:r>
            <a:r>
              <a:rPr dirty="0" sz="3200" lang="en-US" err="1" smtClean="0">
                <a:solidFill>
                  <a:schemeClr val="tx1"/>
                </a:solidFill>
                <a:latin typeface="Times New Roman" pitchFamily="18" charset="0"/>
                <a:cs typeface="Times New Roman" pitchFamily="18" charset="0"/>
              </a:rPr>
              <a:t>deeceive</a:t>
            </a:r>
            <a:r>
              <a:rPr dirty="0" sz="3200" lang="en-US" smtClean="0">
                <a:solidFill>
                  <a:schemeClr val="tx1"/>
                </a:solidFill>
                <a:latin typeface="Times New Roman" pitchFamily="18" charset="0"/>
                <a:cs typeface="Times New Roman" pitchFamily="18" charset="0"/>
              </a:rPr>
              <a:t>, illusion, cheat. </a:t>
            </a:r>
          </a:p>
          <a:p>
            <a:pPr indent="-514350" lvl="0" marL="514350">
              <a:buFont typeface="Wingdings" pitchFamily="2" charset="2"/>
              <a:buChar char="§"/>
            </a:pPr>
            <a:r>
              <a:rPr dirty="0" sz="3200" lang="en-US" smtClean="0">
                <a:solidFill>
                  <a:srgbClr val="0000FF"/>
                </a:solidFill>
                <a:latin typeface="Times New Roman" pitchFamily="18" charset="0"/>
                <a:cs typeface="Times New Roman" pitchFamily="18" charset="0"/>
              </a:rPr>
              <a:t>Fallacies always seem good arguments; but in reality they are bad arguments.</a:t>
            </a:r>
          </a:p>
          <a:p>
            <a:pPr>
              <a:buNone/>
            </a:pPr>
            <a:r>
              <a:rPr dirty="0" sz="3200" lang="en-US">
                <a:solidFill>
                  <a:schemeClr val="tx1"/>
                </a:solidFill>
                <a:latin typeface="Times New Roman" pitchFamily="18" charset="0"/>
                <a:cs typeface="Times New Roman" pitchFamily="18" charset="0"/>
              </a:rPr>
              <a:t> </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06" name="Title 1"/>
          <p:cNvSpPr>
            <a:spLocks noGrp="1"/>
          </p:cNvSpPr>
          <p:nvPr>
            <p:ph type="title" idx="4294967295"/>
          </p:nvPr>
        </p:nvSpPr>
        <p:spPr>
          <a:xfrm>
            <a:off x="2057400" y="0"/>
            <a:ext cx="8915400" cy="1066799"/>
          </a:xfrm>
        </p:spPr>
        <p:txBody>
          <a:bodyPr>
            <a:normAutofit/>
          </a:bodyPr>
          <a:p>
            <a:pPr algn="just"/>
            <a:r>
              <a:rPr b="1" dirty="0" sz="3600" lang="en-US">
                <a:solidFill>
                  <a:srgbClr val="0000FF"/>
                </a:solidFill>
                <a:latin typeface="Times New Roman" pitchFamily="18" charset="0"/>
                <a:cs typeface="Times New Roman" pitchFamily="18" charset="0"/>
              </a:rPr>
              <a:t>I</a:t>
            </a:r>
            <a:r>
              <a:rPr b="1" dirty="0" sz="3600" lang="en-US" smtClean="0">
                <a:solidFill>
                  <a:srgbClr val="0000FF"/>
                </a:solidFill>
                <a:latin typeface="Times New Roman" pitchFamily="18" charset="0"/>
                <a:cs typeface="Times New Roman" pitchFamily="18" charset="0"/>
              </a:rPr>
              <a:t>. </a:t>
            </a:r>
            <a:r>
              <a:rPr b="1" dirty="0" sz="3600" lang="en-US">
                <a:solidFill>
                  <a:srgbClr val="0000FF"/>
                </a:solidFill>
                <a:latin typeface="Times New Roman" pitchFamily="18" charset="0"/>
                <a:cs typeface="Times New Roman" pitchFamily="18" charset="0"/>
              </a:rPr>
              <a:t>Fallacies of Relevance</a:t>
            </a:r>
            <a:endParaRPr dirty="0" sz="3600" lang="en-US">
              <a:solidFill>
                <a:srgbClr val="0000FF"/>
              </a:solidFill>
              <a:latin typeface="Times New Roman" pitchFamily="18" charset="0"/>
              <a:cs typeface="Times New Roman" pitchFamily="18" charset="0"/>
            </a:endParaRPr>
          </a:p>
        </p:txBody>
      </p:sp>
      <p:sp>
        <p:nvSpPr>
          <p:cNvPr id="1048607" name="Content Placeholder 2"/>
          <p:cNvSpPr>
            <a:spLocks noGrp="1"/>
          </p:cNvSpPr>
          <p:nvPr>
            <p:ph idx="4294967295"/>
          </p:nvPr>
        </p:nvSpPr>
        <p:spPr>
          <a:xfrm>
            <a:off x="381000" y="990600"/>
            <a:ext cx="11582400" cy="7278688"/>
          </a:xfrm>
        </p:spPr>
        <p:txBody>
          <a:bodyPr>
            <a:noAutofit/>
          </a:bodyPr>
          <a:p>
            <a:pPr algn="just">
              <a:buFont typeface="Wingdings" pitchFamily="2" charset="2"/>
              <a:buChar char="Ø"/>
            </a:pPr>
            <a:r>
              <a:rPr dirty="0" sz="2800" lang="en-US">
                <a:latin typeface="Times New Roman" pitchFamily="18" charset="0"/>
                <a:cs typeface="Times New Roman" pitchFamily="18" charset="0"/>
              </a:rPr>
              <a:t>An argument that commits a fallacy of relevance characterized </a:t>
            </a:r>
          </a:p>
          <a:p>
            <a:pPr algn="just" lvl="0"/>
            <a:r>
              <a:rPr dirty="0" sz="2800" lang="en-US">
                <a:latin typeface="Times New Roman" pitchFamily="18" charset="0"/>
                <a:cs typeface="Times New Roman" pitchFamily="18" charset="0"/>
              </a:rPr>
              <a:t>The arguments in which they have premises that are </a:t>
            </a:r>
            <a:r>
              <a:rPr b="1" dirty="0" sz="2800" lang="en-US">
                <a:latin typeface="Times New Roman" pitchFamily="18" charset="0"/>
                <a:cs typeface="Times New Roman" pitchFamily="18" charset="0"/>
              </a:rPr>
              <a:t>logically irrelevant</a:t>
            </a:r>
            <a:r>
              <a:rPr dirty="0" sz="2800" lang="en-US">
                <a:latin typeface="Times New Roman" pitchFamily="18" charset="0"/>
                <a:cs typeface="Times New Roman" pitchFamily="18" charset="0"/>
              </a:rPr>
              <a:t> to the conclusion.</a:t>
            </a:r>
          </a:p>
          <a:p>
            <a:pPr algn="just">
              <a:buNone/>
            </a:pPr>
            <a:r>
              <a:rPr b="1" dirty="0" sz="2800" lang="en-US">
                <a:latin typeface="Times New Roman" pitchFamily="18" charset="0"/>
                <a:cs typeface="Times New Roman" pitchFamily="18" charset="0"/>
              </a:rPr>
              <a:t>Ex: </a:t>
            </a:r>
            <a:r>
              <a:rPr dirty="0" sz="2800" i="1" lang="en-US">
                <a:latin typeface="Times New Roman" pitchFamily="18" charset="0"/>
                <a:cs typeface="Times New Roman" pitchFamily="18" charset="0"/>
              </a:rPr>
              <a:t>The earth revolves around the sun</a:t>
            </a:r>
            <a:r>
              <a:rPr dirty="0" sz="2800" lang="en-US">
                <a:latin typeface="Times New Roman" pitchFamily="18" charset="0"/>
                <a:cs typeface="Times New Roman" pitchFamily="18" charset="0"/>
              </a:rPr>
              <a:t>.</a:t>
            </a:r>
          </a:p>
          <a:p>
            <a:pPr algn="just">
              <a:buNone/>
            </a:pPr>
            <a:r>
              <a:rPr b="1" dirty="0" sz="2800" lang="en-US">
                <a:latin typeface="Times New Roman" pitchFamily="18" charset="0"/>
                <a:cs typeface="Times New Roman" pitchFamily="18" charset="0"/>
              </a:rPr>
              <a:t>      </a:t>
            </a:r>
            <a:r>
              <a:rPr dirty="0" sz="2800" lang="en-US">
                <a:latin typeface="Times New Roman" pitchFamily="18" charset="0"/>
                <a:cs typeface="Times New Roman" pitchFamily="18" charset="0"/>
              </a:rPr>
              <a:t> Therefore, abortion should be legalized. </a:t>
            </a:r>
          </a:p>
          <a:p>
            <a:pPr algn="just" lvl="0"/>
            <a:r>
              <a:rPr dirty="0" sz="2800" lang="en-US">
                <a:latin typeface="Times New Roman" pitchFamily="18" charset="0"/>
                <a:cs typeface="Times New Roman" pitchFamily="18" charset="0"/>
              </a:rPr>
              <a:t>Yet the premises are relevant </a:t>
            </a:r>
            <a:r>
              <a:rPr b="1" dirty="0" sz="2800" lang="en-US">
                <a:latin typeface="Times New Roman" pitchFamily="18" charset="0"/>
                <a:cs typeface="Times New Roman" pitchFamily="18" charset="0"/>
              </a:rPr>
              <a:t>psychologically</a:t>
            </a:r>
            <a:r>
              <a:rPr dirty="0" sz="2800" lang="en-US">
                <a:latin typeface="Times New Roman" pitchFamily="18" charset="0"/>
                <a:cs typeface="Times New Roman" pitchFamily="18" charset="0"/>
              </a:rPr>
              <a:t>, so the conclusion may </a:t>
            </a:r>
            <a:r>
              <a:rPr b="1" dirty="0" sz="2800" lang="en-US">
                <a:latin typeface="Times New Roman" pitchFamily="18" charset="0"/>
                <a:cs typeface="Times New Roman" pitchFamily="18" charset="0"/>
              </a:rPr>
              <a:t>seem</a:t>
            </a:r>
            <a:r>
              <a:rPr dirty="0" sz="2800" lang="en-US">
                <a:latin typeface="Times New Roman" pitchFamily="18" charset="0"/>
                <a:cs typeface="Times New Roman" pitchFamily="18" charset="0"/>
              </a:rPr>
              <a:t> to follow from the premises, even though it does not follow logically.</a:t>
            </a:r>
          </a:p>
          <a:p>
            <a:pPr algn="just">
              <a:buNone/>
            </a:pPr>
            <a:r>
              <a:rPr b="1" dirty="0" sz="2800" lang="en-US">
                <a:latin typeface="Times New Roman" pitchFamily="18" charset="0"/>
                <a:cs typeface="Times New Roman" pitchFamily="18" charset="0"/>
              </a:rPr>
              <a:t>Ex: </a:t>
            </a:r>
            <a:r>
              <a:rPr dirty="0" sz="2800" i="1" lang="en-US">
                <a:latin typeface="Times New Roman" pitchFamily="18" charset="0"/>
                <a:cs typeface="Times New Roman" pitchFamily="18" charset="0"/>
              </a:rPr>
              <a:t>Dogs are cats. Cats are felines.</a:t>
            </a:r>
            <a:r>
              <a:rPr dirty="0" sz="2800" lang="en-US">
                <a:latin typeface="Times New Roman" pitchFamily="18" charset="0"/>
                <a:cs typeface="Times New Roman" pitchFamily="18" charset="0"/>
              </a:rPr>
              <a:t> </a:t>
            </a:r>
          </a:p>
          <a:p>
            <a:pPr algn="just">
              <a:buNone/>
            </a:pPr>
            <a:r>
              <a:rPr dirty="0" sz="2800" lang="en-US">
                <a:latin typeface="Times New Roman" pitchFamily="18" charset="0"/>
                <a:cs typeface="Times New Roman" pitchFamily="18" charset="0"/>
              </a:rPr>
              <a:t>       Therefore, Dogs are felines.</a:t>
            </a:r>
          </a:p>
          <a:p>
            <a:pPr algn="just" lvl="0"/>
            <a:r>
              <a:rPr dirty="0" sz="2800" lang="en-US">
                <a:latin typeface="Times New Roman" pitchFamily="18" charset="0"/>
                <a:cs typeface="Times New Roman" pitchFamily="18" charset="0"/>
              </a:rPr>
              <a:t>The connection between premises and conclusion is emotional.</a:t>
            </a:r>
          </a:p>
          <a:p>
            <a:pPr algn="just">
              <a:buNone/>
            </a:pPr>
            <a:r>
              <a:rPr b="1" dirty="0" sz="2800" lang="en-US">
                <a:latin typeface="Times New Roman" pitchFamily="18" charset="0"/>
                <a:cs typeface="Times New Roman" pitchFamily="18" charset="0"/>
              </a:rPr>
              <a:t>Ex: </a:t>
            </a:r>
            <a:r>
              <a:rPr dirty="0" sz="2800" i="1" lang="en-US" err="1">
                <a:latin typeface="Times New Roman" pitchFamily="18" charset="0"/>
                <a:cs typeface="Times New Roman" pitchFamily="18" charset="0"/>
              </a:rPr>
              <a:t>Kebede</a:t>
            </a:r>
            <a:r>
              <a:rPr dirty="0" sz="2800" i="1" lang="en-US">
                <a:latin typeface="Times New Roman" pitchFamily="18" charset="0"/>
                <a:cs typeface="Times New Roman" pitchFamily="18" charset="0"/>
              </a:rPr>
              <a:t> is a high school principal</a:t>
            </a:r>
            <a:r>
              <a:rPr dirty="0" sz="2800" lang="en-US">
                <a:latin typeface="Times New Roman" pitchFamily="18" charset="0"/>
                <a:cs typeface="Times New Roman" pitchFamily="18" charset="0"/>
              </a:rPr>
              <a:t>. </a:t>
            </a:r>
          </a:p>
          <a:p>
            <a:pPr algn="just">
              <a:buNone/>
            </a:pPr>
            <a:r>
              <a:rPr dirty="0" sz="2800" lang="en-US">
                <a:latin typeface="Times New Roman" pitchFamily="18" charset="0"/>
                <a:cs typeface="Times New Roman" pitchFamily="18" charset="0"/>
              </a:rPr>
              <a:t>      So </a:t>
            </a:r>
            <a:r>
              <a:rPr dirty="0" sz="2800" lang="en-US" err="1">
                <a:latin typeface="Times New Roman" pitchFamily="18" charset="0"/>
                <a:cs typeface="Times New Roman" pitchFamily="18" charset="0"/>
              </a:rPr>
              <a:t>kebede</a:t>
            </a:r>
            <a:r>
              <a:rPr dirty="0" sz="2800" lang="en-US">
                <a:latin typeface="Times New Roman" pitchFamily="18" charset="0"/>
                <a:cs typeface="Times New Roman" pitchFamily="18" charset="0"/>
              </a:rPr>
              <a:t> likely has a PhD.</a:t>
            </a:r>
          </a:p>
          <a:p>
            <a:pPr algn="just"/>
            <a:endParaRPr dirty="0" sz="3200" lang="en-US">
              <a:latin typeface="Times New Roman" pitchFamily="18" charset="0"/>
              <a:cs typeface="Times New Roman"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08" name="Title 1"/>
          <p:cNvSpPr>
            <a:spLocks noGrp="1"/>
          </p:cNvSpPr>
          <p:nvPr>
            <p:ph type="title" idx="4294967295"/>
          </p:nvPr>
        </p:nvSpPr>
        <p:spPr>
          <a:xfrm>
            <a:off x="1752600" y="366713"/>
            <a:ext cx="9220200" cy="852487"/>
          </a:xfrm>
        </p:spPr>
        <p:txBody>
          <a:bodyPr>
            <a:normAutofit fontScale="90000"/>
          </a:bodyPr>
          <a:p>
            <a:pPr algn="just" indent="-457206" marL="457206">
              <a:buFont typeface="Wingdings" pitchFamily="2" charset="2"/>
              <a:buChar char="Ø"/>
            </a:pPr>
            <a:r>
              <a:rPr dirty="0" sz="3200" lang="en-US">
                <a:latin typeface="Times New Roman" pitchFamily="18" charset="0"/>
                <a:cs typeface="Times New Roman" pitchFamily="18" charset="0"/>
              </a:rPr>
              <a:t>contains </a:t>
            </a:r>
            <a:r>
              <a:rPr dirty="0" sz="3200" lang="en-US">
                <a:solidFill>
                  <a:srgbClr val="00B050"/>
                </a:solidFill>
                <a:latin typeface="Times New Roman" pitchFamily="18" charset="0"/>
                <a:cs typeface="Times New Roman" pitchFamily="18" charset="0"/>
              </a:rPr>
              <a:t>eight d/t types </a:t>
            </a:r>
            <a:r>
              <a:rPr dirty="0" sz="3200" lang="en-US">
                <a:latin typeface="Times New Roman" pitchFamily="18" charset="0"/>
                <a:cs typeface="Times New Roman" pitchFamily="18" charset="0"/>
              </a:rPr>
              <a:t>of informal fallacies( fallacy of relevancy) </a:t>
            </a:r>
            <a:endParaRPr dirty="0" sz="3200" lang="en-US"/>
          </a:p>
        </p:txBody>
      </p:sp>
      <p:sp>
        <p:nvSpPr>
          <p:cNvPr id="1048609" name="Content Placeholder 2"/>
          <p:cNvSpPr>
            <a:spLocks noGrp="1"/>
          </p:cNvSpPr>
          <p:nvPr>
            <p:ph idx="4294967295"/>
          </p:nvPr>
        </p:nvSpPr>
        <p:spPr>
          <a:xfrm>
            <a:off x="1676400" y="1320800"/>
            <a:ext cx="9296400" cy="6846888"/>
          </a:xfrm>
        </p:spPr>
        <p:txBody>
          <a:bodyPr>
            <a:normAutofit/>
          </a:bodyPr>
          <a:p>
            <a:pPr algn="just" indent="0" marL="0">
              <a:buNone/>
            </a:pPr>
            <a:r>
              <a:rPr dirty="0" sz="3200" i="1" lang="en-US">
                <a:solidFill>
                  <a:srgbClr val="C00000"/>
                </a:solidFill>
                <a:latin typeface="Times New Roman" pitchFamily="18" charset="0"/>
                <a:cs typeface="Times New Roman" pitchFamily="18" charset="0"/>
              </a:rPr>
              <a:t>1. appeal to force</a:t>
            </a:r>
          </a:p>
          <a:p>
            <a:pPr algn="just" indent="0" marL="0">
              <a:buNone/>
            </a:pPr>
            <a:r>
              <a:rPr dirty="0" sz="3200" i="1" lang="en-US">
                <a:solidFill>
                  <a:srgbClr val="3333FF"/>
                </a:solidFill>
                <a:latin typeface="Times New Roman" pitchFamily="18" charset="0"/>
                <a:cs typeface="Times New Roman" pitchFamily="18" charset="0"/>
              </a:rPr>
              <a:t>2. appeal to pity</a:t>
            </a:r>
          </a:p>
          <a:p>
            <a:pPr algn="just" indent="0" marL="0">
              <a:buNone/>
            </a:pPr>
            <a:r>
              <a:rPr dirty="0" sz="3200" i="1" lang="en-US">
                <a:solidFill>
                  <a:srgbClr val="00B0F0"/>
                </a:solidFill>
                <a:latin typeface="Times New Roman" pitchFamily="18" charset="0"/>
                <a:cs typeface="Times New Roman" pitchFamily="18" charset="0"/>
              </a:rPr>
              <a:t>3. appeal to people</a:t>
            </a:r>
          </a:p>
          <a:p>
            <a:pPr algn="just" indent="0" marL="0">
              <a:buNone/>
            </a:pPr>
            <a:r>
              <a:rPr dirty="0" sz="3200" i="1" lang="en-US">
                <a:solidFill>
                  <a:srgbClr val="FF0000"/>
                </a:solidFill>
                <a:latin typeface="Times New Roman" pitchFamily="18" charset="0"/>
                <a:cs typeface="Times New Roman" pitchFamily="18" charset="0"/>
              </a:rPr>
              <a:t>4. argument against the person</a:t>
            </a:r>
          </a:p>
          <a:p>
            <a:pPr algn="just" indent="0" marL="0">
              <a:buNone/>
            </a:pPr>
            <a:r>
              <a:rPr dirty="0" sz="3200" i="1" lang="en-US">
                <a:solidFill>
                  <a:srgbClr val="FF33CC"/>
                </a:solidFill>
                <a:latin typeface="Times New Roman" pitchFamily="18" charset="0"/>
                <a:cs typeface="Times New Roman" pitchFamily="18" charset="0"/>
              </a:rPr>
              <a:t>5. straw man </a:t>
            </a:r>
          </a:p>
          <a:p>
            <a:pPr algn="just" indent="0" marL="0">
              <a:buNone/>
            </a:pPr>
            <a:r>
              <a:rPr dirty="0" sz="3200" i="1" lang="en-US">
                <a:solidFill>
                  <a:srgbClr val="00B050"/>
                </a:solidFill>
                <a:latin typeface="Times New Roman" pitchFamily="18" charset="0"/>
                <a:cs typeface="Times New Roman" pitchFamily="18" charset="0"/>
              </a:rPr>
              <a:t>6. red- herring</a:t>
            </a:r>
          </a:p>
          <a:p>
            <a:pPr algn="just" indent="0" marL="0">
              <a:buNone/>
            </a:pPr>
            <a:r>
              <a:rPr dirty="0" sz="3200" i="1" lang="en-US">
                <a:solidFill>
                  <a:srgbClr val="0070C0"/>
                </a:solidFill>
                <a:latin typeface="Times New Roman" pitchFamily="18" charset="0"/>
                <a:cs typeface="Times New Roman" pitchFamily="18" charset="0"/>
              </a:rPr>
              <a:t>7. accident </a:t>
            </a:r>
          </a:p>
          <a:p>
            <a:pPr algn="just" indent="0" marL="0">
              <a:buNone/>
            </a:pPr>
            <a:r>
              <a:rPr dirty="0" sz="3200" i="1" lang="en-US">
                <a:solidFill>
                  <a:srgbClr val="D60093"/>
                </a:solidFill>
                <a:latin typeface="Times New Roman" pitchFamily="18" charset="0"/>
                <a:cs typeface="Times New Roman" pitchFamily="18" charset="0"/>
              </a:rPr>
              <a:t>8. missing the point.</a:t>
            </a:r>
            <a:endParaRPr dirty="0" sz="3200" i="1" lang="en-US">
              <a:solidFill>
                <a:srgbClr val="D60093"/>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10" name="Title 1"/>
          <p:cNvSpPr>
            <a:spLocks noGrp="1"/>
          </p:cNvSpPr>
          <p:nvPr>
            <p:ph type="title" idx="4294967295"/>
          </p:nvPr>
        </p:nvSpPr>
        <p:spPr>
          <a:xfrm>
            <a:off x="457200" y="1"/>
            <a:ext cx="11201400" cy="914400"/>
          </a:xfrm>
        </p:spPr>
        <p:txBody>
          <a:bodyPr>
            <a:noAutofit/>
          </a:bodyPr>
          <a:p>
            <a:pPr algn="just" lvl="0"/>
            <a:r>
              <a:rPr b="1" dirty="0" sz="3600" lang="en-US">
                <a:solidFill>
                  <a:srgbClr val="D60093"/>
                </a:solidFill>
                <a:latin typeface="Times New Roman" pitchFamily="18" charset="0"/>
                <a:cs typeface="Times New Roman" pitchFamily="18" charset="0"/>
              </a:rPr>
              <a:t>1</a:t>
            </a:r>
            <a:r>
              <a:rPr b="1" dirty="0" sz="3200" lang="en-US">
                <a:solidFill>
                  <a:srgbClr val="D60093"/>
                </a:solidFill>
                <a:latin typeface="Times New Roman" pitchFamily="18" charset="0"/>
                <a:cs typeface="Times New Roman" pitchFamily="18" charset="0"/>
              </a:rPr>
              <a:t>. Appeal to Force (</a:t>
            </a:r>
            <a:r>
              <a:rPr b="1" dirty="0" sz="3200" i="1" lang="en-US">
                <a:solidFill>
                  <a:srgbClr val="D60093"/>
                </a:solidFill>
                <a:latin typeface="Times New Roman" pitchFamily="18" charset="0"/>
                <a:cs typeface="Times New Roman" pitchFamily="18" charset="0"/>
              </a:rPr>
              <a:t>Argumentum ad </a:t>
            </a:r>
            <a:r>
              <a:rPr b="1" dirty="0" sz="3200" i="1" lang="en-US" err="1">
                <a:solidFill>
                  <a:srgbClr val="D60093"/>
                </a:solidFill>
                <a:latin typeface="Times New Roman" pitchFamily="18" charset="0"/>
                <a:cs typeface="Times New Roman" pitchFamily="18" charset="0"/>
              </a:rPr>
              <a:t>Baculum</a:t>
            </a:r>
            <a:r>
              <a:rPr b="1" dirty="0" sz="3200" lang="en-US">
                <a:solidFill>
                  <a:srgbClr val="D60093"/>
                </a:solidFill>
                <a:latin typeface="Times New Roman" pitchFamily="18" charset="0"/>
                <a:cs typeface="Times New Roman" pitchFamily="18" charset="0"/>
              </a:rPr>
              <a:t>: Appeal to the Stick)</a:t>
            </a:r>
            <a:endParaRPr b="1" dirty="0" sz="3200" lang="en-US">
              <a:latin typeface="Times New Roman" pitchFamily="18" charset="0"/>
              <a:cs typeface="Times New Roman" pitchFamily="18" charset="0"/>
            </a:endParaRPr>
          </a:p>
        </p:txBody>
      </p:sp>
      <p:sp>
        <p:nvSpPr>
          <p:cNvPr id="1048611" name="Content Placeholder 2"/>
          <p:cNvSpPr>
            <a:spLocks noGrp="1"/>
          </p:cNvSpPr>
          <p:nvPr>
            <p:ph idx="4294967295"/>
          </p:nvPr>
        </p:nvSpPr>
        <p:spPr>
          <a:xfrm>
            <a:off x="381000" y="1117600"/>
            <a:ext cx="11277600" cy="7050088"/>
          </a:xfrm>
        </p:spPr>
        <p:txBody>
          <a:bodyPr>
            <a:noAutofit/>
          </a:bodyPr>
          <a:p>
            <a:pPr algn="just" lvl="0"/>
            <a:r>
              <a:rPr dirty="0" sz="3200" lang="en-US">
                <a:latin typeface="Times New Roman" pitchFamily="18" charset="0"/>
                <a:cs typeface="Times New Roman" pitchFamily="18" charset="0"/>
              </a:rPr>
              <a:t>Occurs whenever an arguer </a:t>
            </a:r>
            <a:r>
              <a:rPr dirty="0" sz="3200" lang="en-US">
                <a:solidFill>
                  <a:srgbClr val="0000FF"/>
                </a:solidFill>
                <a:latin typeface="Times New Roman" pitchFamily="18" charset="0"/>
                <a:cs typeface="Times New Roman" pitchFamily="18" charset="0"/>
              </a:rPr>
              <a:t>poses a conclusion </a:t>
            </a:r>
            <a:r>
              <a:rPr dirty="0" sz="3200" lang="en-US">
                <a:latin typeface="Times New Roman" pitchFamily="18" charset="0"/>
                <a:cs typeface="Times New Roman" pitchFamily="18" charset="0"/>
              </a:rPr>
              <a:t>by </a:t>
            </a:r>
            <a:r>
              <a:rPr dirty="0" sz="3200" lang="en-US">
                <a:solidFill>
                  <a:srgbClr val="0000FF"/>
                </a:solidFill>
                <a:latin typeface="Times New Roman" pitchFamily="18" charset="0"/>
                <a:cs typeface="Times New Roman" pitchFamily="18" charset="0"/>
              </a:rPr>
              <a:t>threatening</a:t>
            </a:r>
            <a:r>
              <a:rPr dirty="0" sz="3200" lang="en-US">
                <a:latin typeface="Times New Roman" pitchFamily="18" charset="0"/>
                <a:cs typeface="Times New Roman" pitchFamily="18" charset="0"/>
              </a:rPr>
              <a:t> the listener or reader.</a:t>
            </a:r>
          </a:p>
          <a:p>
            <a:pPr algn="just" lvl="0">
              <a:buNone/>
            </a:pPr>
            <a:endParaRPr dirty="0" sz="3200" lang="en-US">
              <a:latin typeface="Times New Roman" pitchFamily="18" charset="0"/>
              <a:cs typeface="Times New Roman" pitchFamily="18" charset="0"/>
            </a:endParaRPr>
          </a:p>
          <a:p>
            <a:pPr algn="just" lvl="0"/>
            <a:r>
              <a:rPr dirty="0" sz="3200" i="1" lang="en-US">
                <a:latin typeface="Times New Roman" pitchFamily="18" charset="0"/>
                <a:cs typeface="Times New Roman" pitchFamily="18" charset="0"/>
              </a:rPr>
              <a:t>Telling the person either implicitly or explicitly that some harm will come to him or her if he or she does not accept the conclusion.</a:t>
            </a:r>
          </a:p>
          <a:p>
            <a:pPr algn="just" lvl="0">
              <a:buNone/>
            </a:pPr>
            <a:r>
              <a:rPr dirty="0" sz="3200" lang="en-US" smtClean="0">
                <a:latin typeface="Times New Roman" pitchFamily="18" charset="0"/>
                <a:cs typeface="Times New Roman" pitchFamily="18" charset="0"/>
              </a:rPr>
              <a:t>Always </a:t>
            </a:r>
            <a:r>
              <a:rPr dirty="0" sz="3200" lang="en-US">
                <a:latin typeface="Times New Roman" pitchFamily="18" charset="0"/>
                <a:cs typeface="Times New Roman" pitchFamily="18" charset="0"/>
              </a:rPr>
              <a:t>involves a threat by the arguer to the physical or psychological well-being of the listener or reader.</a:t>
            </a:r>
          </a:p>
          <a:p>
            <a:pPr algn="just" lvl="0"/>
            <a:r>
              <a:rPr dirty="0" sz="3200" lang="en-US">
                <a:latin typeface="Times New Roman" pitchFamily="18" charset="0"/>
                <a:cs typeface="Times New Roman" pitchFamily="18" charset="0"/>
              </a:rPr>
              <a:t>The danger is on the second arguer.</a:t>
            </a:r>
          </a:p>
          <a:p>
            <a:pPr algn="just" lvl="0">
              <a:buNone/>
            </a:pPr>
            <a:endParaRPr dirty="0" sz="3200" lang="en-US">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a threat is </a:t>
            </a:r>
            <a:r>
              <a:rPr dirty="0" sz="3200" lang="en-US">
                <a:solidFill>
                  <a:srgbClr val="E75419"/>
                </a:solidFill>
                <a:latin typeface="Times New Roman" pitchFamily="18" charset="0"/>
                <a:cs typeface="Times New Roman" pitchFamily="18" charset="0"/>
              </a:rPr>
              <a:t>logically irrelevant</a:t>
            </a:r>
            <a:r>
              <a:rPr dirty="0" sz="3200" lang="en-US">
                <a:latin typeface="Times New Roman" pitchFamily="18" charset="0"/>
                <a:cs typeface="Times New Roman" pitchFamily="18" charset="0"/>
              </a:rPr>
              <a:t> to the subject matter of the </a:t>
            </a:r>
            <a:r>
              <a:rPr dirty="0" sz="3200" lang="en-US">
                <a:solidFill>
                  <a:srgbClr val="D60093"/>
                </a:solidFill>
                <a:latin typeface="Times New Roman" pitchFamily="18" charset="0"/>
                <a:cs typeface="Times New Roman" pitchFamily="18" charset="0"/>
              </a:rPr>
              <a:t>conclusion</a:t>
            </a:r>
            <a:r>
              <a:rPr dirty="0" sz="3200" lang="en-US">
                <a:latin typeface="Times New Roman" pitchFamily="18" charset="0"/>
                <a:cs typeface="Times New Roman" pitchFamily="18" charset="0"/>
              </a:rPr>
              <a:t>.</a:t>
            </a:r>
          </a:p>
          <a:p>
            <a:pPr algn="just" lvl="0">
              <a:buNone/>
            </a:pPr>
            <a:endParaRPr dirty="0" sz="3200" lang="en-US">
              <a:latin typeface="Times New Roman" pitchFamily="18" charset="0"/>
              <a:cs typeface="Times New Roman"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12" name="Title 1"/>
          <p:cNvSpPr>
            <a:spLocks noGrp="1"/>
          </p:cNvSpPr>
          <p:nvPr>
            <p:ph type="title" idx="4294967295"/>
          </p:nvPr>
        </p:nvSpPr>
        <p:spPr>
          <a:xfrm>
            <a:off x="1295400" y="304801"/>
            <a:ext cx="9677400" cy="508000"/>
          </a:xfrm>
        </p:spPr>
        <p:txBody>
          <a:bodyPr>
            <a:normAutofit/>
          </a:bodyPr>
          <a:p>
            <a:r>
              <a:rPr dirty="0" sz="3200" lang="en-US">
                <a:latin typeface="Times New Roman" pitchFamily="18" charset="0"/>
                <a:cs typeface="Times New Roman" pitchFamily="18" charset="0"/>
              </a:rPr>
              <a:t>Cont…</a:t>
            </a:r>
          </a:p>
        </p:txBody>
      </p:sp>
      <p:sp>
        <p:nvSpPr>
          <p:cNvPr id="1048613" name="Content Placeholder 2"/>
          <p:cNvSpPr>
            <a:spLocks noGrp="1"/>
          </p:cNvSpPr>
          <p:nvPr>
            <p:ph idx="4294967295"/>
          </p:nvPr>
        </p:nvSpPr>
        <p:spPr>
          <a:xfrm>
            <a:off x="914400" y="1016000"/>
            <a:ext cx="10058400" cy="7151688"/>
          </a:xfrm>
        </p:spPr>
        <p:txBody>
          <a:bodyPr/>
          <a:p>
            <a:pPr algn="just">
              <a:buNone/>
            </a:pPr>
            <a:r>
              <a:rPr b="1" dirty="0" sz="3200" lang="en-US">
                <a:latin typeface="Times New Roman" pitchFamily="18" charset="0"/>
                <a:cs typeface="Times New Roman" pitchFamily="18" charset="0"/>
              </a:rPr>
              <a:t>Example: </a:t>
            </a: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Ethiopia is the best country that has its own precious cultures. If you don’t accept this, I will blow your head by this pestle.  (Physical threat)</a:t>
            </a:r>
          </a:p>
          <a:p>
            <a:pPr algn="just">
              <a:buNone/>
            </a:pP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You should accept what I say, unless you know that I am brother of your wife; you will miss her one day. (Physiological threat)</a:t>
            </a:r>
          </a:p>
          <a:p>
            <a:pPr algn="just" lvl="1"/>
            <a:r>
              <a:rPr dirty="0" sz="3200" lang="en-US">
                <a:solidFill>
                  <a:srgbClr val="FF33CC"/>
                </a:solidFill>
                <a:latin typeface="Times New Roman" pitchFamily="18" charset="0"/>
                <a:cs typeface="Times New Roman" pitchFamily="18" charset="0"/>
              </a:rPr>
              <a:t>If a threat provides genuine evidence for the conclusion to be true that is not fallacies.</a:t>
            </a:r>
            <a:endParaRPr dirty="0" lang="en-US">
              <a:solidFill>
                <a:srgbClr val="FF33CC"/>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14" name="Title 1"/>
          <p:cNvSpPr>
            <a:spLocks noGrp="1"/>
          </p:cNvSpPr>
          <p:nvPr>
            <p:ph type="title" idx="4294967295"/>
          </p:nvPr>
        </p:nvSpPr>
        <p:spPr>
          <a:xfrm>
            <a:off x="0" y="304800"/>
            <a:ext cx="10972800" cy="406400"/>
          </a:xfrm>
        </p:spPr>
        <p:txBody>
          <a:bodyPr>
            <a:noAutofit/>
          </a:bodyPr>
          <a:p>
            <a:r>
              <a:rPr dirty="0" sz="3200" lang="en-US" err="1">
                <a:latin typeface="Times New Roman" pitchFamily="18" charset="0"/>
                <a:cs typeface="Times New Roman" pitchFamily="18" charset="0"/>
              </a:rPr>
              <a:t>Cont</a:t>
            </a:r>
            <a:r>
              <a:rPr dirty="0" sz="3200" lang="en-US">
                <a:latin typeface="Times New Roman" pitchFamily="18" charset="0"/>
                <a:cs typeface="Times New Roman" pitchFamily="18" charset="0"/>
              </a:rPr>
              <a:t>…</a:t>
            </a:r>
          </a:p>
        </p:txBody>
      </p:sp>
      <p:sp>
        <p:nvSpPr>
          <p:cNvPr id="1048615" name="Content Placeholder 2"/>
          <p:cNvSpPr>
            <a:spLocks noGrp="1"/>
          </p:cNvSpPr>
          <p:nvPr>
            <p:ph idx="4294967295"/>
          </p:nvPr>
        </p:nvSpPr>
        <p:spPr>
          <a:xfrm>
            <a:off x="381000" y="812800"/>
            <a:ext cx="11353800" cy="7354888"/>
          </a:xfrm>
        </p:spPr>
        <p:txBody>
          <a:bodyPr>
            <a:normAutofit fontScale="96250" lnSpcReduction="10000"/>
          </a:bodyPr>
          <a:p>
            <a:pPr algn="just"/>
            <a:r>
              <a:rPr dirty="0" sz="3200" lang="en-US">
                <a:latin typeface="Times New Roman" pitchFamily="18" charset="0"/>
                <a:cs typeface="Times New Roman" pitchFamily="18" charset="0"/>
              </a:rPr>
              <a:t>premises of an argument are full of threat, intimidation, scary words, etc. </a:t>
            </a:r>
          </a:p>
          <a:p>
            <a:pPr algn="just"/>
            <a:r>
              <a:rPr dirty="0" sz="3200" lang="en-US">
                <a:latin typeface="Times New Roman" pitchFamily="18" charset="0"/>
                <a:cs typeface="Times New Roman" pitchFamily="18" charset="0"/>
              </a:rPr>
              <a:t>while you should accept or believe conclusion as correct </a:t>
            </a:r>
            <a:r>
              <a:rPr dirty="0" sz="3200" lang="en-US">
                <a:solidFill>
                  <a:srgbClr val="E75419"/>
                </a:solidFill>
                <a:latin typeface="Times New Roman" pitchFamily="18" charset="0"/>
                <a:cs typeface="Times New Roman" pitchFamily="18" charset="0"/>
              </a:rPr>
              <a:t>without providing evidences </a:t>
            </a:r>
            <a:r>
              <a:rPr dirty="0" sz="3200" lang="en-US">
                <a:latin typeface="Times New Roman" pitchFamily="18" charset="0"/>
                <a:cs typeface="Times New Roman" pitchFamily="18" charset="0"/>
              </a:rPr>
              <a:t>that are logically reliable.</a:t>
            </a:r>
          </a:p>
          <a:p>
            <a:pPr algn="just"/>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attempt is made to persuade others of one’s point of view by using threat of force, or psychological intimidation in any form,</a:t>
            </a:r>
          </a:p>
          <a:p>
            <a:pPr algn="just"/>
            <a:r>
              <a:rPr dirty="0" sz="3200" lang="en-US">
                <a:latin typeface="Times New Roman" pitchFamily="18" charset="0"/>
                <a:cs typeface="Times New Roman" pitchFamily="18" charset="0"/>
              </a:rPr>
              <a:t>some kind of unfortunate consequence will occur upon those who challenge to disagree with the idea presented in the argument.</a:t>
            </a:r>
          </a:p>
          <a:p>
            <a:pPr algn="just" indent="0" marL="0">
              <a:buNone/>
            </a:pPr>
            <a:r>
              <a:rPr dirty="0" lang="en-US"/>
              <a:t> </a:t>
            </a:r>
            <a:r>
              <a:rPr dirty="0" sz="3467" lang="en-US">
                <a:latin typeface="Times New Roman" pitchFamily="18" charset="0"/>
                <a:cs typeface="Times New Roman" pitchFamily="18" charset="0"/>
              </a:rPr>
              <a:t>Examples</a:t>
            </a:r>
            <a:r>
              <a:rPr b="1" dirty="0" sz="3467" lang="en-US">
                <a:latin typeface="Times New Roman" pitchFamily="18" charset="0"/>
                <a:cs typeface="Times New Roman" pitchFamily="18" charset="0"/>
              </a:rPr>
              <a:t>:</a:t>
            </a:r>
            <a:endParaRPr dirty="0" sz="3467" lang="en-US">
              <a:latin typeface="Times New Roman" pitchFamily="18" charset="0"/>
              <a:cs typeface="Times New Roman" pitchFamily="18" charset="0"/>
            </a:endParaRPr>
          </a:p>
          <a:p>
            <a:pPr algn="just" indent="0" marL="0">
              <a:buNone/>
            </a:pPr>
            <a:r>
              <a:rPr b="1" dirty="0" sz="3467" lang="en-US">
                <a:latin typeface="Times New Roman" pitchFamily="18" charset="0"/>
                <a:cs typeface="Times New Roman" pitchFamily="18" charset="0"/>
              </a:rPr>
              <a:t>1. Child to playmate</a:t>
            </a:r>
            <a:r>
              <a:rPr dirty="0" sz="3467" i="1" lang="en-US">
                <a:latin typeface="Times New Roman" pitchFamily="18" charset="0"/>
                <a:cs typeface="Times New Roman" pitchFamily="18" charset="0"/>
              </a:rPr>
              <a:t>: </a:t>
            </a:r>
            <a:r>
              <a:rPr dirty="0" sz="3467" lang="en-US">
                <a:latin typeface="Times New Roman" pitchFamily="18" charset="0"/>
                <a:cs typeface="Times New Roman" pitchFamily="18" charset="0"/>
              </a:rPr>
              <a:t>‘‘Meet EBC’’ is the best show on EBC; and if you do not believe it, I am going to call my big brother over here and he is going to beat you up.</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16" name="Title 1"/>
          <p:cNvSpPr>
            <a:spLocks noGrp="1"/>
          </p:cNvSpPr>
          <p:nvPr>
            <p:ph type="title" idx="4294967295"/>
          </p:nvPr>
        </p:nvSpPr>
        <p:spPr>
          <a:xfrm>
            <a:off x="0" y="203200"/>
            <a:ext cx="10972800" cy="508000"/>
          </a:xfrm>
        </p:spPr>
        <p:txBody>
          <a:bodyPr>
            <a:noAutofit/>
          </a:bodyPr>
          <a:p>
            <a:r>
              <a:rPr dirty="0" sz="3200" lang="en-US" err="1">
                <a:latin typeface="Times New Roman" pitchFamily="18" charset="0"/>
                <a:cs typeface="Times New Roman" pitchFamily="18" charset="0"/>
              </a:rPr>
              <a:t>Cont</a:t>
            </a:r>
            <a:r>
              <a:rPr dirty="0" sz="3200" lang="en-US">
                <a:latin typeface="Times New Roman" pitchFamily="18" charset="0"/>
                <a:cs typeface="Times New Roman" pitchFamily="18" charset="0"/>
              </a:rPr>
              <a:t>…</a:t>
            </a:r>
            <a:endParaRPr dirty="0" sz="3200" lang="en-US"/>
          </a:p>
        </p:txBody>
      </p:sp>
      <p:sp>
        <p:nvSpPr>
          <p:cNvPr id="1048617" name="Content Placeholder 2"/>
          <p:cNvSpPr>
            <a:spLocks noGrp="1"/>
          </p:cNvSpPr>
          <p:nvPr>
            <p:ph idx="4294967295"/>
          </p:nvPr>
        </p:nvSpPr>
        <p:spPr>
          <a:xfrm>
            <a:off x="381000" y="914400"/>
            <a:ext cx="11201400" cy="7253288"/>
          </a:xfrm>
        </p:spPr>
        <p:txBody>
          <a:bodyPr>
            <a:normAutofit/>
          </a:bodyPr>
          <a:p>
            <a:pPr algn="just" indent="0" marL="0">
              <a:buNone/>
            </a:pPr>
            <a:r>
              <a:rPr b="1" dirty="0" sz="3467" lang="en-US">
                <a:latin typeface="Times New Roman" pitchFamily="18" charset="0"/>
                <a:cs typeface="Times New Roman" pitchFamily="18" charset="0"/>
              </a:rPr>
              <a:t>2</a:t>
            </a:r>
            <a:r>
              <a:rPr dirty="0" sz="3467" lang="en-US">
                <a:latin typeface="Times New Roman" pitchFamily="18" charset="0"/>
                <a:cs typeface="Times New Roman" pitchFamily="18" charset="0"/>
              </a:rPr>
              <a:t>. Anyone who believes the government has exceeded its proper authority under the constitution will be subjected to severe harassment by the provincial police. Therefore, the government has not exceeded its </a:t>
            </a:r>
            <a:r>
              <a:rPr dirty="0" sz="3467" lang="en-US" smtClean="0">
                <a:latin typeface="Times New Roman" pitchFamily="18" charset="0"/>
                <a:cs typeface="Times New Roman" pitchFamily="18" charset="0"/>
              </a:rPr>
              <a:t>authority.</a:t>
            </a:r>
          </a:p>
          <a:p>
            <a:pPr algn="just" indent="0" marL="0">
              <a:buNone/>
            </a:pPr>
            <a:r>
              <a:rPr b="1" dirty="0" sz="3467" lang="en-US" smtClean="0">
                <a:latin typeface="Times New Roman" pitchFamily="18" charset="0"/>
                <a:cs typeface="Times New Roman" pitchFamily="18" charset="0"/>
              </a:rPr>
              <a:t>3. A</a:t>
            </a:r>
            <a:r>
              <a:rPr dirty="0" sz="3467" lang="en-US" smtClean="0">
                <a:latin typeface="Times New Roman" pitchFamily="18" charset="0"/>
                <a:cs typeface="Times New Roman" pitchFamily="18" charset="0"/>
              </a:rPr>
              <a:t> </a:t>
            </a:r>
            <a:r>
              <a:rPr b="1" dirty="0" sz="3467" lang="en-US">
                <a:latin typeface="Times New Roman" pitchFamily="18" charset="0"/>
                <a:cs typeface="Times New Roman" pitchFamily="18" charset="0"/>
              </a:rPr>
              <a:t>teacher to his student</a:t>
            </a:r>
            <a:r>
              <a:rPr dirty="0" sz="3467" lang="en-US">
                <a:latin typeface="Times New Roman" pitchFamily="18" charset="0"/>
                <a:cs typeface="Times New Roman" pitchFamily="18" charset="0"/>
              </a:rPr>
              <a:t>: Aristotle has the only correct philosophical view on this matter. If you do not think so, wait to see what mark I give you on the final exam.</a:t>
            </a:r>
          </a:p>
          <a:p>
            <a:pPr algn="just" indent="0" marL="0">
              <a:buNone/>
            </a:pPr>
            <a:endParaRPr dirty="0" sz="3467" lang="en-US">
              <a:latin typeface="Times New Roman" pitchFamily="18" charset="0"/>
              <a:cs typeface="Times New Roman" pitchFamily="18" charset="0"/>
            </a:endParaRPr>
          </a:p>
          <a:p>
            <a:pPr algn="just"/>
            <a:r>
              <a:rPr dirty="0" sz="3467" lang="en-US">
                <a:latin typeface="Times New Roman" pitchFamily="18" charset="0"/>
                <a:cs typeface="Times New Roman" pitchFamily="18" charset="0"/>
              </a:rPr>
              <a:t>These three arguments fail to provide logical evidence to the truth of their conclusion. Instead they provide a kind of harm or threat as a reason to accept their conclusion. Thus, the first two examples involve a physical threat whereas the last example a psychological threat.</a:t>
            </a:r>
          </a:p>
          <a:p>
            <a:endParaRPr dirty="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21" name="Title 1"/>
          <p:cNvSpPr>
            <a:spLocks noGrp="1"/>
          </p:cNvSpPr>
          <p:nvPr>
            <p:ph type="title" idx="4294967295"/>
          </p:nvPr>
        </p:nvSpPr>
        <p:spPr>
          <a:xfrm>
            <a:off x="685800" y="366713"/>
            <a:ext cx="10287000" cy="547687"/>
          </a:xfrm>
        </p:spPr>
        <p:txBody>
          <a:bodyPr>
            <a:noAutofit/>
          </a:bodyPr>
          <a:p>
            <a:pPr algn="just" lvl="0"/>
            <a:r>
              <a:rPr b="1" dirty="0" sz="3600" lang="en-US">
                <a:solidFill>
                  <a:srgbClr val="3333FF"/>
                </a:solidFill>
                <a:latin typeface="Times New Roman" pitchFamily="18" charset="0"/>
                <a:cs typeface="Times New Roman" pitchFamily="18" charset="0"/>
              </a:rPr>
              <a:t>2. Appeal to Pity (</a:t>
            </a:r>
            <a:r>
              <a:rPr b="1" dirty="0" sz="3600" i="1" lang="en-US">
                <a:solidFill>
                  <a:srgbClr val="3333FF"/>
                </a:solidFill>
                <a:latin typeface="Times New Roman" pitchFamily="18" charset="0"/>
                <a:cs typeface="Times New Roman" pitchFamily="18" charset="0"/>
              </a:rPr>
              <a:t>Argumentum ad </a:t>
            </a:r>
            <a:r>
              <a:rPr b="1" dirty="0" sz="3600" i="1" lang="en-US" err="1">
                <a:solidFill>
                  <a:srgbClr val="3333FF"/>
                </a:solidFill>
                <a:latin typeface="Times New Roman" pitchFamily="18" charset="0"/>
                <a:cs typeface="Times New Roman" pitchFamily="18" charset="0"/>
              </a:rPr>
              <a:t>Misericordium</a:t>
            </a:r>
            <a:r>
              <a:rPr b="1" dirty="0" sz="3600" lang="en-US">
                <a:solidFill>
                  <a:srgbClr val="3333FF"/>
                </a:solidFill>
                <a:latin typeface="Times New Roman" pitchFamily="18" charset="0"/>
                <a:cs typeface="Times New Roman" pitchFamily="18" charset="0"/>
              </a:rPr>
              <a:t>)</a:t>
            </a:r>
            <a:endParaRPr dirty="0" sz="3600" lang="en-US">
              <a:solidFill>
                <a:srgbClr val="3333FF"/>
              </a:solidFill>
              <a:latin typeface="Times New Roman" pitchFamily="18" charset="0"/>
              <a:cs typeface="Times New Roman" pitchFamily="18" charset="0"/>
            </a:endParaRPr>
          </a:p>
        </p:txBody>
      </p:sp>
      <p:sp>
        <p:nvSpPr>
          <p:cNvPr id="1048622" name="Content Placeholder 2"/>
          <p:cNvSpPr>
            <a:spLocks noGrp="1"/>
          </p:cNvSpPr>
          <p:nvPr>
            <p:ph idx="4294967295"/>
          </p:nvPr>
        </p:nvSpPr>
        <p:spPr>
          <a:xfrm>
            <a:off x="685800" y="1016000"/>
            <a:ext cx="10972800" cy="7151688"/>
          </a:xfrm>
        </p:spPr>
        <p:txBody>
          <a:bodyPr>
            <a:normAutofit fontScale="96250" lnSpcReduction="20000"/>
          </a:bodyPr>
          <a:p>
            <a:r>
              <a:rPr dirty="0" sz="3467" lang="en-US">
                <a:latin typeface="Times New Roman" pitchFamily="18" charset="0"/>
                <a:cs typeface="Times New Roman" pitchFamily="18" charset="0"/>
              </a:rPr>
              <a:t>occurs when an arguer attempts to support a conclusion by </a:t>
            </a:r>
            <a:r>
              <a:rPr dirty="0" sz="3467" lang="en-US">
                <a:solidFill>
                  <a:srgbClr val="E75419"/>
                </a:solidFill>
                <a:latin typeface="Times New Roman" pitchFamily="18" charset="0"/>
                <a:cs typeface="Times New Roman" pitchFamily="18" charset="0"/>
              </a:rPr>
              <a:t>simply evoking pity </a:t>
            </a:r>
            <a:r>
              <a:rPr dirty="0" sz="3467" lang="en-US">
                <a:latin typeface="Times New Roman" pitchFamily="18" charset="0"/>
                <a:cs typeface="Times New Roman" pitchFamily="18" charset="0"/>
              </a:rPr>
              <a:t>from the reader or listener in an effort to get him or her to accept the conclusion.</a:t>
            </a:r>
          </a:p>
          <a:p>
            <a:r>
              <a:rPr dirty="0" sz="3467" lang="en-US">
                <a:latin typeface="Times New Roman" pitchFamily="18" charset="0"/>
                <a:cs typeface="Times New Roman" pitchFamily="18" charset="0"/>
              </a:rPr>
              <a:t>the pity </a:t>
            </a:r>
            <a:r>
              <a:rPr dirty="0" sz="3467" lang="en-US">
                <a:solidFill>
                  <a:srgbClr val="00B050"/>
                </a:solidFill>
                <a:latin typeface="Times New Roman" pitchFamily="18" charset="0"/>
                <a:cs typeface="Times New Roman" pitchFamily="18" charset="0"/>
              </a:rPr>
              <a:t>does not have any logical connection </a:t>
            </a:r>
            <a:r>
              <a:rPr dirty="0" sz="3467" lang="en-US">
                <a:latin typeface="Times New Roman" pitchFamily="18" charset="0"/>
                <a:cs typeface="Times New Roman" pitchFamily="18" charset="0"/>
              </a:rPr>
              <a:t>or relevance to the conclusion. </a:t>
            </a:r>
          </a:p>
          <a:p>
            <a:r>
              <a:rPr dirty="0" sz="3467" lang="en-US">
                <a:latin typeface="Times New Roman" pitchFamily="18" charset="0"/>
                <a:cs typeface="Times New Roman" pitchFamily="18" charset="0"/>
              </a:rPr>
              <a:t>But it is </a:t>
            </a:r>
            <a:r>
              <a:rPr dirty="0" sz="3467" lang="en-US">
                <a:solidFill>
                  <a:srgbClr val="FFC000"/>
                </a:solidFill>
                <a:latin typeface="Times New Roman" pitchFamily="18" charset="0"/>
                <a:cs typeface="Times New Roman" pitchFamily="18" charset="0"/>
              </a:rPr>
              <a:t>psychologically relevant </a:t>
            </a:r>
            <a:r>
              <a:rPr dirty="0" sz="3467" lang="en-US">
                <a:latin typeface="Times New Roman" pitchFamily="18" charset="0"/>
                <a:cs typeface="Times New Roman" pitchFamily="18" charset="0"/>
              </a:rPr>
              <a:t>for the conclusion as the arguer can usually succeed in getting a pitting heart from his audience.</a:t>
            </a:r>
          </a:p>
          <a:p>
            <a:pPr>
              <a:buFont typeface="Wingdings" pitchFamily="2" charset="2"/>
              <a:buChar char="v"/>
            </a:pPr>
            <a:r>
              <a:rPr dirty="0" sz="3467" lang="en-US">
                <a:latin typeface="Times New Roman" pitchFamily="18" charset="0"/>
                <a:cs typeface="Times New Roman" pitchFamily="18" charset="0"/>
              </a:rPr>
              <a:t>It is </a:t>
            </a:r>
            <a:r>
              <a:rPr dirty="0" sz="3467" lang="en-US">
                <a:solidFill>
                  <a:srgbClr val="C00000"/>
                </a:solidFill>
                <a:latin typeface="Times New Roman" pitchFamily="18" charset="0"/>
                <a:cs typeface="Times New Roman" pitchFamily="18" charset="0"/>
              </a:rPr>
              <a:t>quite common and frequently appears </a:t>
            </a:r>
            <a:r>
              <a:rPr dirty="0" sz="3467" lang="en-US">
                <a:latin typeface="Times New Roman" pitchFamily="18" charset="0"/>
                <a:cs typeface="Times New Roman" pitchFamily="18" charset="0"/>
              </a:rPr>
              <a:t>in:</a:t>
            </a:r>
          </a:p>
          <a:p>
            <a:pPr>
              <a:buFont typeface="Wingdings" pitchFamily="2" charset="2"/>
              <a:buChar char="ü"/>
            </a:pPr>
            <a:r>
              <a:rPr dirty="0" sz="3467" lang="en-US">
                <a:latin typeface="Times New Roman" pitchFamily="18" charset="0"/>
                <a:cs typeface="Times New Roman" pitchFamily="18" charset="0"/>
              </a:rPr>
              <a:t> schools b/n instructors and students;</a:t>
            </a:r>
          </a:p>
          <a:p>
            <a:pPr>
              <a:buFont typeface="Wingdings" pitchFamily="2" charset="2"/>
              <a:buChar char="ü"/>
            </a:pPr>
            <a:r>
              <a:rPr dirty="0" sz="3467" lang="en-US">
                <a:latin typeface="Times New Roman" pitchFamily="18" charset="0"/>
                <a:cs typeface="Times New Roman" pitchFamily="18" charset="0"/>
              </a:rPr>
              <a:t> court rooms b/n judges and defendants and their attorneys; </a:t>
            </a:r>
          </a:p>
          <a:p>
            <a:pPr>
              <a:buFont typeface="Wingdings" pitchFamily="2" charset="2"/>
              <a:buChar char="ü"/>
            </a:pPr>
            <a:r>
              <a:rPr dirty="0" sz="3467" lang="en-US">
                <a:latin typeface="Times New Roman" pitchFamily="18" charset="0"/>
                <a:cs typeface="Times New Roman" pitchFamily="18" charset="0"/>
              </a:rPr>
              <a:t>streets b/n traffic Police and illegal driver; </a:t>
            </a:r>
          </a:p>
          <a:p>
            <a:pPr>
              <a:buFont typeface="Wingdings" pitchFamily="2" charset="2"/>
              <a:buChar char="ü"/>
            </a:pPr>
            <a:r>
              <a:rPr dirty="0" sz="3467" lang="en-US">
                <a:latin typeface="Times New Roman" pitchFamily="18" charset="0"/>
                <a:cs typeface="Times New Roman" pitchFamily="18" charset="0"/>
              </a:rPr>
              <a:t>offices b/n employer and vacancy candidates; and the likes.</a:t>
            </a:r>
          </a:p>
          <a:p>
            <a:endParaRPr dirty="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23" name="Title 1"/>
          <p:cNvSpPr>
            <a:spLocks noGrp="1"/>
          </p:cNvSpPr>
          <p:nvPr>
            <p:ph type="title" idx="4294967295"/>
          </p:nvPr>
        </p:nvSpPr>
        <p:spPr>
          <a:xfrm>
            <a:off x="0" y="366713"/>
            <a:ext cx="10972800" cy="446087"/>
          </a:xfrm>
        </p:spPr>
        <p:txBody>
          <a:bodyPr>
            <a:noAutofit/>
          </a:bodyPr>
          <a:p>
            <a:r>
              <a:rPr dirty="0" sz="3200" lang="en-US" err="1">
                <a:latin typeface="Times New Roman" pitchFamily="18" charset="0"/>
                <a:cs typeface="Times New Roman" pitchFamily="18" charset="0"/>
              </a:rPr>
              <a:t>Cont</a:t>
            </a:r>
            <a:r>
              <a:rPr dirty="0" sz="3200" lang="en-US">
                <a:latin typeface="Times New Roman" pitchFamily="18" charset="0"/>
                <a:cs typeface="Times New Roman" pitchFamily="18" charset="0"/>
              </a:rPr>
              <a:t>…</a:t>
            </a:r>
          </a:p>
        </p:txBody>
      </p:sp>
      <p:sp>
        <p:nvSpPr>
          <p:cNvPr id="1048624" name="Content Placeholder 2"/>
          <p:cNvSpPr>
            <a:spLocks noGrp="1"/>
          </p:cNvSpPr>
          <p:nvPr>
            <p:ph idx="4294967295"/>
          </p:nvPr>
        </p:nvSpPr>
        <p:spPr>
          <a:xfrm>
            <a:off x="838200" y="812800"/>
            <a:ext cx="10591800" cy="7354888"/>
          </a:xfrm>
        </p:spPr>
        <p:txBody>
          <a:bodyPr>
            <a:normAutofit fontScale="96875" lnSpcReduction="20000"/>
          </a:bodyPr>
          <a:p>
            <a:pPr indent="0" marL="0">
              <a:buNone/>
            </a:pPr>
            <a:r>
              <a:rPr b="1" dirty="0" sz="3200" lang="en-US">
                <a:latin typeface="Times New Roman" pitchFamily="18" charset="0"/>
                <a:cs typeface="Times New Roman" pitchFamily="18" charset="0"/>
              </a:rPr>
              <a:t>Examples:</a:t>
            </a:r>
            <a:endParaRPr dirty="0" sz="3200" lang="en-US">
              <a:latin typeface="Times New Roman" pitchFamily="18" charset="0"/>
              <a:cs typeface="Times New Roman" pitchFamily="18" charset="0"/>
            </a:endParaRPr>
          </a:p>
          <a:p>
            <a:pPr indent="-609608" marL="609608">
              <a:buAutoNum type="arabicPeriod"/>
            </a:pPr>
            <a:r>
              <a:rPr dirty="0" sz="3200" lang="en-US">
                <a:latin typeface="Times New Roman" pitchFamily="18" charset="0"/>
                <a:cs typeface="Times New Roman" pitchFamily="18" charset="0"/>
              </a:rPr>
              <a:t>A student to his instructor</a:t>
            </a:r>
            <a:r>
              <a:rPr b="1" dirty="0" sz="3200" lang="en-US">
                <a:latin typeface="Times New Roman" pitchFamily="18" charset="0"/>
                <a:cs typeface="Times New Roman" pitchFamily="18" charset="0"/>
              </a:rPr>
              <a:t>:</a:t>
            </a:r>
            <a:r>
              <a:rPr dirty="0" sz="3200" lang="en-US">
                <a:latin typeface="Times New Roman" pitchFamily="18" charset="0"/>
                <a:cs typeface="Times New Roman" pitchFamily="18" charset="0"/>
              </a:rPr>
              <a:t> Professor, this paper deserves at least a ‘B’ grade. I stayed up all the night working on it. And if I do not get a ‘B’, I will be on academic probation.</a:t>
            </a:r>
          </a:p>
          <a:p>
            <a:pPr indent="0" marL="0">
              <a:buNone/>
            </a:pPr>
            <a:endParaRPr dirty="0" sz="3200" lang="en-US">
              <a:latin typeface="Times New Roman" pitchFamily="18" charset="0"/>
              <a:cs typeface="Times New Roman" pitchFamily="18" charset="0"/>
            </a:endParaRPr>
          </a:p>
          <a:p>
            <a:r>
              <a:rPr dirty="0" sz="3200" lang="en-US">
                <a:latin typeface="Times New Roman" pitchFamily="18" charset="0"/>
                <a:cs typeface="Times New Roman" pitchFamily="18" charset="0"/>
              </a:rPr>
              <a:t>the information the arguer has given might seem relevant and might even get the audience to consider the conclusion, but the information is not logically relevant, and so the argument is fallacious.</a:t>
            </a:r>
          </a:p>
          <a:p>
            <a:pPr indent="0" marL="0">
              <a:buNone/>
            </a:pPr>
            <a:endParaRPr dirty="0" sz="3200" lang="en-US">
              <a:latin typeface="Times New Roman" pitchFamily="18" charset="0"/>
              <a:cs typeface="Times New Roman" pitchFamily="18" charset="0"/>
            </a:endParaRPr>
          </a:p>
          <a:p>
            <a:pPr indent="0" marL="0">
              <a:buNone/>
            </a:pPr>
            <a:r>
              <a:rPr b="1" dirty="0" sz="3200" lang="en-US">
                <a:latin typeface="Times New Roman" pitchFamily="18" charset="0"/>
                <a:cs typeface="Times New Roman" pitchFamily="18" charset="0"/>
              </a:rPr>
              <a:t>2. </a:t>
            </a:r>
            <a:r>
              <a:rPr dirty="0" sz="3200" lang="en-US">
                <a:latin typeface="Times New Roman" pitchFamily="18" charset="0"/>
                <a:cs typeface="Times New Roman" pitchFamily="18" charset="0"/>
              </a:rPr>
              <a:t>Your honor, it is true that I killed my parents. I fully admit that I murdered them in cold blood. But I should get a light sentence. After all, I am an orphan.</a:t>
            </a:r>
          </a:p>
          <a:p>
            <a:endParaRPr dirty="0" sz="3200" lang="en-US">
              <a:latin typeface="Times New Roman" pitchFamily="18" charset="0"/>
              <a:cs typeface="Times New Roman"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25" name="Title 1"/>
          <p:cNvSpPr>
            <a:spLocks noGrp="1"/>
          </p:cNvSpPr>
          <p:nvPr>
            <p:ph type="title" idx="4294967295"/>
          </p:nvPr>
        </p:nvSpPr>
        <p:spPr>
          <a:xfrm>
            <a:off x="838200" y="366713"/>
            <a:ext cx="10134600" cy="649287"/>
          </a:xfrm>
        </p:spPr>
        <p:txBody>
          <a:bodyPr>
            <a:normAutofit/>
          </a:bodyPr>
          <a:p>
            <a:pPr algn="just" lvl="0"/>
            <a:r>
              <a:rPr b="1" dirty="0" sz="3600" lang="en-US">
                <a:solidFill>
                  <a:srgbClr val="00B0F0"/>
                </a:solidFill>
                <a:latin typeface="Times New Roman" pitchFamily="18" charset="0"/>
                <a:cs typeface="Times New Roman" pitchFamily="18" charset="0"/>
              </a:rPr>
              <a:t>3. Appeal to People (</a:t>
            </a:r>
            <a:r>
              <a:rPr b="1" dirty="0" sz="3600" i="1" lang="en-US">
                <a:solidFill>
                  <a:srgbClr val="00B0F0"/>
                </a:solidFill>
                <a:latin typeface="Times New Roman" pitchFamily="18" charset="0"/>
                <a:cs typeface="Times New Roman" pitchFamily="18" charset="0"/>
              </a:rPr>
              <a:t>Argumentum ad </a:t>
            </a:r>
            <a:r>
              <a:rPr b="1" dirty="0" sz="3600" i="1" lang="en-US" err="1">
                <a:solidFill>
                  <a:srgbClr val="00B0F0"/>
                </a:solidFill>
                <a:latin typeface="Times New Roman" pitchFamily="18" charset="0"/>
                <a:cs typeface="Times New Roman" pitchFamily="18" charset="0"/>
              </a:rPr>
              <a:t>Populum</a:t>
            </a:r>
            <a:r>
              <a:rPr b="1" dirty="0" sz="3600" lang="en-US">
                <a:solidFill>
                  <a:srgbClr val="00B0F0"/>
                </a:solidFill>
                <a:latin typeface="Times New Roman" pitchFamily="18" charset="0"/>
                <a:cs typeface="Times New Roman" pitchFamily="18" charset="0"/>
              </a:rPr>
              <a:t>)</a:t>
            </a:r>
          </a:p>
        </p:txBody>
      </p:sp>
      <p:sp>
        <p:nvSpPr>
          <p:cNvPr id="1048626" name="Content Placeholder 2"/>
          <p:cNvSpPr>
            <a:spLocks noGrp="1"/>
          </p:cNvSpPr>
          <p:nvPr>
            <p:ph idx="4294967295"/>
          </p:nvPr>
        </p:nvSpPr>
        <p:spPr>
          <a:xfrm>
            <a:off x="838200" y="1117600"/>
            <a:ext cx="10134600" cy="7050088"/>
          </a:xfrm>
        </p:spPr>
        <p:txBody>
          <a:bodyPr>
            <a:noAutofit/>
          </a:bodyPr>
          <a:p>
            <a:pPr algn="just" lvl="0"/>
            <a:r>
              <a:rPr dirty="0" sz="3200" lang="en-US">
                <a:latin typeface="Times New Roman" pitchFamily="18" charset="0"/>
                <a:cs typeface="Times New Roman" pitchFamily="18" charset="0"/>
              </a:rPr>
              <a:t>occurs when the arguer attempts to persuade the reader or listener about a certain issue on the ground that </a:t>
            </a:r>
            <a:r>
              <a:rPr dirty="0" sz="3200" lang="en-US">
                <a:solidFill>
                  <a:srgbClr val="C00000"/>
                </a:solidFill>
                <a:latin typeface="Times New Roman" pitchFamily="18" charset="0"/>
                <a:cs typeface="Times New Roman" pitchFamily="18" charset="0"/>
              </a:rPr>
              <a:t>most people approve it or disapprove </a:t>
            </a:r>
            <a:r>
              <a:rPr dirty="0" sz="3200" lang="en-US">
                <a:latin typeface="Times New Roman" pitchFamily="18" charset="0"/>
                <a:cs typeface="Times New Roman" pitchFamily="18" charset="0"/>
              </a:rPr>
              <a:t>the issue being in question. </a:t>
            </a:r>
          </a:p>
          <a:p>
            <a:pPr algn="just" lvl="0"/>
            <a:r>
              <a:rPr dirty="0" sz="3200" lang="en-US">
                <a:latin typeface="Times New Roman" pitchFamily="18" charset="0"/>
                <a:cs typeface="Times New Roman" pitchFamily="18" charset="0"/>
              </a:rPr>
              <a:t>It consist arguments with language that is calculated to excite enthusiasm, excitement, anger, or hate.</a:t>
            </a:r>
          </a:p>
          <a:p>
            <a:pPr algn="just" lvl="0">
              <a:buNone/>
            </a:pPr>
            <a:endParaRPr dirty="0" sz="3200" lang="en-US">
              <a:latin typeface="Times New Roman" pitchFamily="18" charset="0"/>
              <a:cs typeface="Times New Roman" pitchFamily="18" charset="0"/>
            </a:endParaRPr>
          </a:p>
          <a:p>
            <a:pPr algn="just">
              <a:buFont typeface="Wingdings" pitchFamily="2" charset="2"/>
              <a:buChar char="Ø"/>
            </a:pPr>
            <a:r>
              <a:rPr dirty="0" sz="3200" lang="en-US">
                <a:latin typeface="Times New Roman" pitchFamily="18" charset="0"/>
                <a:cs typeface="Times New Roman" pitchFamily="18" charset="0"/>
              </a:rPr>
              <a:t>Two approaches are involved: the direct  and the indirect approach  </a:t>
            </a:r>
          </a:p>
          <a:p>
            <a:pPr algn="just"/>
            <a:r>
              <a:rPr dirty="0" sz="3200" lang="en-US">
                <a:latin typeface="Times New Roman" pitchFamily="18" charset="0"/>
                <a:cs typeface="Times New Roman" pitchFamily="18" charset="0"/>
              </a:rPr>
              <a:t>The</a:t>
            </a:r>
            <a:r>
              <a:rPr dirty="0" sz="3200" lang="en-US">
                <a:solidFill>
                  <a:srgbClr val="FF0000"/>
                </a:solidFill>
                <a:latin typeface="Times New Roman" pitchFamily="18" charset="0"/>
                <a:cs typeface="Times New Roman" pitchFamily="18" charset="0"/>
              </a:rPr>
              <a:t> direct approach </a:t>
            </a:r>
            <a:r>
              <a:rPr dirty="0" sz="3200" lang="en-US">
                <a:latin typeface="Times New Roman" pitchFamily="18" charset="0"/>
                <a:cs typeface="Times New Roman" pitchFamily="18" charset="0"/>
              </a:rPr>
              <a:t>occurs when an arguer, addressing a large group of people, excites the emotions and enthusiasm of the crowd to win the acceptance for his/her conclusion. </a:t>
            </a:r>
          </a:p>
          <a:p>
            <a:pPr algn="just"/>
            <a:r>
              <a:rPr dirty="0" sz="3200" lang="en-US">
                <a:latin typeface="Times New Roman" pitchFamily="18" charset="0"/>
                <a:cs typeface="Times New Roman" pitchFamily="18" charset="0"/>
              </a:rPr>
              <a:t>The objective is to arouse a kind of mob mentality.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27" name="Title 1"/>
          <p:cNvSpPr>
            <a:spLocks noGrp="1"/>
          </p:cNvSpPr>
          <p:nvPr>
            <p:ph type="title" idx="4294967295"/>
          </p:nvPr>
        </p:nvSpPr>
        <p:spPr>
          <a:xfrm>
            <a:off x="0" y="366713"/>
            <a:ext cx="10972800" cy="446087"/>
          </a:xfrm>
        </p:spPr>
        <p:txBody>
          <a:bodyPr>
            <a:normAutofit fontScale="90000"/>
          </a:bodyPr>
          <a:p>
            <a:r>
              <a:rPr dirty="0" sz="3200" lang="en-US" err="1">
                <a:latin typeface="Times New Roman" pitchFamily="18" charset="0"/>
                <a:cs typeface="Times New Roman" pitchFamily="18" charset="0"/>
              </a:rPr>
              <a:t>Cont</a:t>
            </a:r>
            <a:r>
              <a:rPr dirty="0" sz="3200" lang="en-US">
                <a:latin typeface="Times New Roman" pitchFamily="18" charset="0"/>
                <a:cs typeface="Times New Roman" pitchFamily="18" charset="0"/>
              </a:rPr>
              <a:t>…</a:t>
            </a:r>
          </a:p>
        </p:txBody>
      </p:sp>
      <p:sp>
        <p:nvSpPr>
          <p:cNvPr id="1048628" name="Content Placeholder 2"/>
          <p:cNvSpPr>
            <a:spLocks noGrp="1"/>
          </p:cNvSpPr>
          <p:nvPr>
            <p:ph idx="4294967295"/>
          </p:nvPr>
        </p:nvSpPr>
        <p:spPr>
          <a:xfrm>
            <a:off x="609600" y="1016000"/>
            <a:ext cx="10769600" cy="7151688"/>
          </a:xfrm>
        </p:spPr>
        <p:txBody>
          <a:bodyPr>
            <a:normAutofit fontScale="96250" lnSpcReduction="20000"/>
          </a:bodyPr>
          <a:p>
            <a:pPr algn="just"/>
            <a:r>
              <a:rPr dirty="0" sz="3467" lang="en-US">
                <a:latin typeface="Times New Roman" pitchFamily="18" charset="0"/>
                <a:cs typeface="Times New Roman" pitchFamily="18" charset="0"/>
              </a:rPr>
              <a:t>usually used by </a:t>
            </a:r>
            <a:r>
              <a:rPr dirty="0" sz="3467" lang="en-US">
                <a:solidFill>
                  <a:srgbClr val="CC3300"/>
                </a:solidFill>
                <a:latin typeface="Times New Roman" pitchFamily="18" charset="0"/>
                <a:cs typeface="Times New Roman" pitchFamily="18" charset="0"/>
              </a:rPr>
              <a:t>propagandists</a:t>
            </a:r>
            <a:r>
              <a:rPr dirty="0" sz="3467" lang="en-US">
                <a:latin typeface="Times New Roman" pitchFamily="18" charset="0"/>
                <a:cs typeface="Times New Roman" pitchFamily="18" charset="0"/>
              </a:rPr>
              <a:t>, demagogues, </a:t>
            </a:r>
            <a:r>
              <a:rPr dirty="0" sz="3467" lang="en-US">
                <a:solidFill>
                  <a:srgbClr val="0070C0"/>
                </a:solidFill>
                <a:latin typeface="Times New Roman" pitchFamily="18" charset="0"/>
                <a:cs typeface="Times New Roman" pitchFamily="18" charset="0"/>
              </a:rPr>
              <a:t>preachers</a:t>
            </a:r>
            <a:r>
              <a:rPr dirty="0" sz="3467" lang="en-US">
                <a:latin typeface="Times New Roman" pitchFamily="18" charset="0"/>
                <a:cs typeface="Times New Roman" pitchFamily="18" charset="0"/>
              </a:rPr>
              <a:t>, </a:t>
            </a:r>
            <a:r>
              <a:rPr dirty="0" sz="3467" lang="en-US">
                <a:solidFill>
                  <a:srgbClr val="33CCCC"/>
                </a:solidFill>
                <a:latin typeface="Times New Roman" pitchFamily="18" charset="0"/>
                <a:cs typeface="Times New Roman" pitchFamily="18" charset="0"/>
              </a:rPr>
              <a:t>advertisement workers </a:t>
            </a:r>
            <a:r>
              <a:rPr dirty="0" sz="3467" lang="en-US">
                <a:latin typeface="Times New Roman" pitchFamily="18" charset="0"/>
                <a:cs typeface="Times New Roman" pitchFamily="18" charset="0"/>
              </a:rPr>
              <a:t>etc</a:t>
            </a:r>
          </a:p>
          <a:p>
            <a:pPr algn="just" indent="0" marL="0">
              <a:buNone/>
            </a:pPr>
            <a:endParaRPr dirty="0" sz="3467" lang="en-US">
              <a:latin typeface="Times New Roman" pitchFamily="18" charset="0"/>
              <a:cs typeface="Times New Roman" pitchFamily="18" charset="0"/>
            </a:endParaRPr>
          </a:p>
          <a:p>
            <a:pPr algn="just"/>
            <a:r>
              <a:rPr dirty="0" sz="3467" lang="en-US">
                <a:latin typeface="Times New Roman" pitchFamily="18" charset="0"/>
                <a:cs typeface="Times New Roman" pitchFamily="18" charset="0"/>
              </a:rPr>
              <a:t>The </a:t>
            </a:r>
            <a:r>
              <a:rPr dirty="0" sz="3467" lang="en-US">
                <a:solidFill>
                  <a:srgbClr val="FF0000"/>
                </a:solidFill>
                <a:latin typeface="Times New Roman" pitchFamily="18" charset="0"/>
                <a:cs typeface="Times New Roman" pitchFamily="18" charset="0"/>
              </a:rPr>
              <a:t>indirect approach </a:t>
            </a:r>
            <a:r>
              <a:rPr dirty="0" sz="3467" lang="en-US">
                <a:latin typeface="Times New Roman" pitchFamily="18" charset="0"/>
                <a:cs typeface="Times New Roman" pitchFamily="18" charset="0"/>
              </a:rPr>
              <a:t>the arguer directs his or her appeal </a:t>
            </a:r>
            <a:r>
              <a:rPr dirty="0" sz="3467" lang="en-US">
                <a:solidFill>
                  <a:srgbClr val="33CCCC"/>
                </a:solidFill>
                <a:latin typeface="Times New Roman" pitchFamily="18" charset="0"/>
                <a:cs typeface="Times New Roman" pitchFamily="18" charset="0"/>
              </a:rPr>
              <a:t>not to the crowd as a whole but, to some or more individuals </a:t>
            </a:r>
            <a:r>
              <a:rPr dirty="0" sz="3467" lang="en-US">
                <a:latin typeface="Times New Roman" pitchFamily="18" charset="0"/>
                <a:cs typeface="Times New Roman" pitchFamily="18" charset="0"/>
              </a:rPr>
              <a:t>separately, </a:t>
            </a:r>
          </a:p>
          <a:p>
            <a:pPr algn="just"/>
            <a:r>
              <a:rPr dirty="0" sz="3467" lang="en-US">
                <a:latin typeface="Times New Roman" pitchFamily="18" charset="0"/>
                <a:cs typeface="Times New Roman" pitchFamily="18" charset="0"/>
              </a:rPr>
              <a:t>focusing up on </a:t>
            </a:r>
            <a:r>
              <a:rPr dirty="0" sz="3467" lang="en-US">
                <a:solidFill>
                  <a:srgbClr val="FF33CC"/>
                </a:solidFill>
                <a:latin typeface="Times New Roman" pitchFamily="18" charset="0"/>
                <a:cs typeface="Times New Roman" pitchFamily="18" charset="0"/>
              </a:rPr>
              <a:t>some aspect of their relationship to the crowd</a:t>
            </a:r>
            <a:r>
              <a:rPr dirty="0" sz="3467" lang="en-US">
                <a:latin typeface="Times New Roman" pitchFamily="18" charset="0"/>
                <a:cs typeface="Times New Roman" pitchFamily="18" charset="0"/>
              </a:rPr>
              <a:t>.  </a:t>
            </a:r>
          </a:p>
          <a:p>
            <a:pPr algn="just" indent="0" marL="0">
              <a:buNone/>
            </a:pPr>
            <a:endParaRPr dirty="0" sz="3467" lang="en-US">
              <a:latin typeface="Times New Roman" pitchFamily="18" charset="0"/>
              <a:cs typeface="Times New Roman" pitchFamily="18" charset="0"/>
            </a:endParaRPr>
          </a:p>
          <a:p>
            <a:pPr algn="just"/>
            <a:r>
              <a:rPr dirty="0" sz="3467" lang="en-US">
                <a:latin typeface="Times New Roman" pitchFamily="18" charset="0"/>
                <a:cs typeface="Times New Roman" pitchFamily="18" charset="0"/>
              </a:rPr>
              <a:t>The heaviest reliance on this approach in particular is to be found in </a:t>
            </a:r>
            <a:r>
              <a:rPr b="1" dirty="0" sz="3467" lang="en-US">
                <a:solidFill>
                  <a:srgbClr val="0000FF"/>
                </a:solidFill>
                <a:latin typeface="Times New Roman" pitchFamily="18" charset="0"/>
                <a:cs typeface="Times New Roman" pitchFamily="18" charset="0"/>
              </a:rPr>
              <a:t>advertising industry </a:t>
            </a:r>
            <a:r>
              <a:rPr dirty="0" sz="3467" lang="en-US">
                <a:latin typeface="Times New Roman" pitchFamily="18" charset="0"/>
                <a:cs typeface="Times New Roman" pitchFamily="18" charset="0"/>
              </a:rPr>
              <a:t>where the products advertised are often associated with things that we like: </a:t>
            </a:r>
            <a:r>
              <a:rPr dirty="0" sz="3467" lang="en-US">
                <a:solidFill>
                  <a:srgbClr val="FF0000"/>
                </a:solidFill>
                <a:latin typeface="Times New Roman" pitchFamily="18" charset="0"/>
                <a:cs typeface="Times New Roman" pitchFamily="18" charset="0"/>
              </a:rPr>
              <a:t>luxury, success, riches, sex and so on. </a:t>
            </a:r>
          </a:p>
          <a:p>
            <a:pPr algn="just" indent="0" marL="0">
              <a:buNone/>
            </a:pPr>
            <a:endParaRPr dirty="0" sz="3467" lang="en-US">
              <a:latin typeface="Times New Roman" pitchFamily="18" charset="0"/>
              <a:cs typeface="Times New Roman" pitchFamily="18" charset="0"/>
            </a:endParaRPr>
          </a:p>
          <a:p>
            <a:pPr algn="just"/>
            <a:r>
              <a:rPr dirty="0" sz="3467" lang="en-US">
                <a:latin typeface="Times New Roman" pitchFamily="18" charset="0"/>
                <a:cs typeface="Times New Roman" pitchFamily="18" charset="0"/>
              </a:rPr>
              <a:t>The men associated with the advertisement are also </a:t>
            </a:r>
            <a:r>
              <a:rPr dirty="0" sz="3467" lang="en-US">
                <a:solidFill>
                  <a:srgbClr val="3333FF"/>
                </a:solidFill>
                <a:latin typeface="Times New Roman" pitchFamily="18" charset="0"/>
                <a:cs typeface="Times New Roman" pitchFamily="18" charset="0"/>
              </a:rPr>
              <a:t>usually beautiful or handsome, famous, clever</a:t>
            </a:r>
            <a:r>
              <a:rPr dirty="0" sz="3467" lang="en-US">
                <a:latin typeface="Times New Roman" pitchFamily="18" charset="0"/>
                <a:cs typeface="Times New Roman" pitchFamily="18" charset="0"/>
              </a:rPr>
              <a:t>, etc. </a:t>
            </a:r>
          </a:p>
          <a:p>
            <a:endParaRPr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590" name="Title 1"/>
          <p:cNvSpPr>
            <a:spLocks noGrp="1"/>
          </p:cNvSpPr>
          <p:nvPr>
            <p:ph type="title" idx="4294967295"/>
          </p:nvPr>
        </p:nvSpPr>
        <p:spPr>
          <a:xfrm>
            <a:off x="0" y="609600"/>
            <a:ext cx="10972800" cy="711200"/>
          </a:xfrm>
        </p:spPr>
        <p:txBody>
          <a:bodyPr>
            <a:normAutofit/>
          </a:bodyPr>
          <a:p>
            <a:r>
              <a:rPr dirty="0" sz="3200" lang="en-US">
                <a:latin typeface="Times New Roman" pitchFamily="18" charset="0"/>
                <a:cs typeface="Times New Roman" pitchFamily="18" charset="0"/>
              </a:rPr>
              <a:t>Cont…</a:t>
            </a:r>
            <a:endParaRPr dirty="0" sz="3200" lang="en-US"/>
          </a:p>
        </p:txBody>
      </p:sp>
      <p:sp>
        <p:nvSpPr>
          <p:cNvPr id="1048591" name="Content Placeholder 2"/>
          <p:cNvSpPr>
            <a:spLocks noGrp="1"/>
          </p:cNvSpPr>
          <p:nvPr>
            <p:ph idx="4294967295"/>
          </p:nvPr>
        </p:nvSpPr>
        <p:spPr>
          <a:xfrm>
            <a:off x="381000" y="1422400"/>
            <a:ext cx="11430000" cy="6745288"/>
          </a:xfrm>
        </p:spPr>
        <p:txBody>
          <a:bodyPr>
            <a:normAutofit/>
          </a:bodyPr>
          <a:p>
            <a:pPr algn="just" lvl="0"/>
            <a:r>
              <a:rPr dirty="0" sz="3200" lang="en-US">
                <a:solidFill>
                  <a:schemeClr val="tx1"/>
                </a:solidFill>
                <a:latin typeface="Times New Roman" pitchFamily="18" charset="0"/>
                <a:cs typeface="Times New Roman" pitchFamily="18" charset="0"/>
              </a:rPr>
              <a:t>Both deductive and inductive arguments may contain fallacies; if they do, they are either unsound or </a:t>
            </a:r>
            <a:r>
              <a:rPr dirty="0" sz="3200" lang="en-US" err="1">
                <a:solidFill>
                  <a:schemeClr val="tx1"/>
                </a:solidFill>
                <a:latin typeface="Times New Roman" pitchFamily="18" charset="0"/>
                <a:cs typeface="Times New Roman" pitchFamily="18" charset="0"/>
              </a:rPr>
              <a:t>uncogent</a:t>
            </a:r>
            <a:r>
              <a:rPr dirty="0" sz="3200" lang="en-US">
                <a:solidFill>
                  <a:schemeClr val="tx1"/>
                </a:solidFill>
                <a:latin typeface="Times New Roman" pitchFamily="18" charset="0"/>
                <a:cs typeface="Times New Roman" pitchFamily="18" charset="0"/>
              </a:rPr>
              <a:t>.</a:t>
            </a:r>
          </a:p>
          <a:p>
            <a:pPr algn="just" lvl="0"/>
            <a:r>
              <a:rPr dirty="0" sz="3200" lang="en-US">
                <a:solidFill>
                  <a:schemeClr val="tx1"/>
                </a:solidFill>
                <a:latin typeface="Times New Roman" pitchFamily="18" charset="0"/>
                <a:cs typeface="Times New Roman" pitchFamily="18" charset="0"/>
              </a:rPr>
              <a:t>Can be formal and informal.</a:t>
            </a:r>
          </a:p>
          <a:p>
            <a:pPr algn="just" lvl="0"/>
            <a:r>
              <a:rPr b="1" dirty="0" sz="3200" lang="en-US" smtClean="0">
                <a:solidFill>
                  <a:schemeClr val="tx1"/>
                </a:solidFill>
                <a:latin typeface="Times New Roman" pitchFamily="18" charset="0"/>
                <a:cs typeface="Times New Roman" pitchFamily="18" charset="0"/>
              </a:rPr>
              <a:t>Can be committed </a:t>
            </a:r>
          </a:p>
          <a:p>
            <a:pPr algn="just" lvl="1">
              <a:buClrTx/>
              <a:buFont typeface="Wingdings" pitchFamily="2" charset="2"/>
              <a:buChar char="§"/>
            </a:pPr>
            <a:r>
              <a:rPr dirty="0" sz="3200" lang="en-US" smtClean="0">
                <a:solidFill>
                  <a:schemeClr val="tx1"/>
                </a:solidFill>
                <a:latin typeface="Times New Roman" pitchFamily="18" charset="0"/>
                <a:cs typeface="Times New Roman" pitchFamily="18" charset="0"/>
              </a:rPr>
              <a:t>Intentionally or unintentionally. </a:t>
            </a:r>
          </a:p>
          <a:p>
            <a:pPr algn="just" lvl="1">
              <a:buClrTx/>
              <a:buFont typeface="Wingdings" pitchFamily="2" charset="2"/>
              <a:buChar char="§"/>
            </a:pPr>
            <a:r>
              <a:rPr dirty="0" sz="3200" lang="en-US" smtClean="0">
                <a:solidFill>
                  <a:schemeClr val="tx1"/>
                </a:solidFill>
                <a:latin typeface="Times New Roman" pitchFamily="18" charset="0"/>
                <a:cs typeface="Times New Roman" pitchFamily="18" charset="0"/>
              </a:rPr>
              <a:t>When the speaker/writer fails to provide sufficient evidence or reason for his/her claim.</a:t>
            </a:r>
          </a:p>
          <a:p>
            <a:pPr algn="just" lvl="1">
              <a:buClrTx/>
              <a:buFont typeface="Wingdings" pitchFamily="2" charset="2"/>
              <a:buChar char="§"/>
            </a:pPr>
            <a:r>
              <a:rPr dirty="0" sz="3200" lang="en-US" smtClean="0">
                <a:solidFill>
                  <a:schemeClr val="tx1"/>
                </a:solidFill>
                <a:latin typeface="Times New Roman" pitchFamily="18" charset="0"/>
                <a:cs typeface="Times New Roman" pitchFamily="18" charset="0"/>
              </a:rPr>
              <a:t>If the argument involves the ambiguity</a:t>
            </a:r>
          </a:p>
          <a:p>
            <a:pPr algn="just" lvl="1">
              <a:buClrTx/>
              <a:buFont typeface="Wingdings" pitchFamily="2" charset="2"/>
              <a:buChar char="§"/>
            </a:pPr>
            <a:r>
              <a:rPr dirty="0" sz="3200" lang="en-US" smtClean="0">
                <a:solidFill>
                  <a:schemeClr val="tx1"/>
                </a:solidFill>
                <a:latin typeface="Times New Roman" pitchFamily="18" charset="0"/>
                <a:cs typeface="Times New Roman" pitchFamily="18" charset="0"/>
              </a:rPr>
              <a:t>If the premises are irrelevant to the conclusion</a:t>
            </a:r>
          </a:p>
          <a:p>
            <a:pPr algn="just"/>
            <a:r>
              <a:rPr dirty="0" sz="3200" lang="en-US" smtClean="0">
                <a:solidFill>
                  <a:schemeClr val="tx1"/>
                </a:solidFill>
                <a:latin typeface="Times New Roman" pitchFamily="18" charset="0"/>
                <a:cs typeface="Times New Roman" pitchFamily="18" charset="0"/>
              </a:rPr>
              <a:t>Fallacies </a:t>
            </a:r>
            <a:r>
              <a:rPr dirty="0" sz="3200" lang="en-US">
                <a:solidFill>
                  <a:schemeClr val="tx1"/>
                </a:solidFill>
                <a:latin typeface="Times New Roman" pitchFamily="18" charset="0"/>
                <a:cs typeface="Times New Roman" pitchFamily="18" charset="0"/>
              </a:rPr>
              <a:t>are usually divided into two groups: formal and informal. (</a:t>
            </a:r>
            <a:r>
              <a:rPr dirty="0" sz="3200" lang="en-US">
                <a:solidFill>
                  <a:srgbClr val="0000FF"/>
                </a:solidFill>
                <a:latin typeface="Times New Roman" pitchFamily="18" charset="0"/>
                <a:cs typeface="Times New Roman" pitchFamily="18" charset="0"/>
              </a:rPr>
              <a:t>Based on </a:t>
            </a:r>
            <a:r>
              <a:rPr b="1" dirty="0" sz="3200" lang="en-US">
                <a:solidFill>
                  <a:srgbClr val="0000FF"/>
                </a:solidFill>
                <a:latin typeface="Times New Roman" pitchFamily="18" charset="0"/>
                <a:cs typeface="Times New Roman" pitchFamily="18" charset="0"/>
              </a:rPr>
              <a:t>content</a:t>
            </a:r>
            <a:r>
              <a:rPr dirty="0" sz="3200" lang="en-US">
                <a:solidFill>
                  <a:srgbClr val="0000FF"/>
                </a:solidFill>
                <a:latin typeface="Times New Roman" pitchFamily="18" charset="0"/>
                <a:cs typeface="Times New Roman" pitchFamily="18" charset="0"/>
              </a:rPr>
              <a:t> and </a:t>
            </a:r>
            <a:r>
              <a:rPr b="1" dirty="0" sz="3200" lang="en-US">
                <a:solidFill>
                  <a:srgbClr val="0000FF"/>
                </a:solidFill>
                <a:latin typeface="Times New Roman" pitchFamily="18" charset="0"/>
                <a:cs typeface="Times New Roman" pitchFamily="18" charset="0"/>
              </a:rPr>
              <a:t>form</a:t>
            </a:r>
            <a:r>
              <a:rPr dirty="0" sz="3200" lang="en-US">
                <a:solidFill>
                  <a:srgbClr val="0000FF"/>
                </a:solidFill>
                <a:latin typeface="Times New Roman" pitchFamily="18" charset="0"/>
                <a:cs typeface="Times New Roman" pitchFamily="18" charset="0"/>
              </a:rPr>
              <a:t> of an argument</a:t>
            </a:r>
            <a:r>
              <a:rPr dirty="0" sz="3200" lang="en-US">
                <a:solidFill>
                  <a:schemeClr val="tx1"/>
                </a:solidFill>
                <a:latin typeface="Times New Roman" pitchFamily="18" charset="0"/>
                <a:cs typeface="Times New Roman" pitchFamily="18" charset="0"/>
              </a:rPr>
              <a:t>) </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29" name="Title 1"/>
          <p:cNvSpPr>
            <a:spLocks noGrp="1"/>
          </p:cNvSpPr>
          <p:nvPr>
            <p:ph type="title" idx="4294967295"/>
          </p:nvPr>
        </p:nvSpPr>
        <p:spPr>
          <a:xfrm>
            <a:off x="838200" y="366713"/>
            <a:ext cx="10134600" cy="649287"/>
          </a:xfrm>
        </p:spPr>
        <p:txBody>
          <a:bodyPr>
            <a:normAutofit/>
          </a:bodyPr>
          <a:p>
            <a:pPr algn="just"/>
            <a:r>
              <a:rPr dirty="0" sz="3200" lang="en-US">
                <a:solidFill>
                  <a:srgbClr val="FF0000"/>
                </a:solidFill>
                <a:latin typeface="Times New Roman" pitchFamily="18" charset="0"/>
                <a:cs typeface="Times New Roman" pitchFamily="18" charset="0"/>
              </a:rPr>
              <a:t>varieties of the indirect approach</a:t>
            </a:r>
            <a:endParaRPr dirty="0" sz="3200" lang="en-US">
              <a:solidFill>
                <a:srgbClr val="FF0000"/>
              </a:solidFill>
            </a:endParaRPr>
          </a:p>
        </p:txBody>
      </p:sp>
      <p:sp>
        <p:nvSpPr>
          <p:cNvPr id="1048630" name="Content Placeholder 2"/>
          <p:cNvSpPr>
            <a:spLocks noGrp="1"/>
          </p:cNvSpPr>
          <p:nvPr>
            <p:ph idx="4294967295"/>
          </p:nvPr>
        </p:nvSpPr>
        <p:spPr>
          <a:xfrm>
            <a:off x="838200" y="1016000"/>
            <a:ext cx="10591800" cy="7151688"/>
          </a:xfrm>
        </p:spPr>
        <p:txBody>
          <a:bodyPr>
            <a:normAutofit fontScale="96875" lnSpcReduction="10000"/>
          </a:bodyPr>
          <a:p>
            <a:pPr algn="just" indent="0" marL="0">
              <a:buNone/>
            </a:pPr>
            <a:r>
              <a:rPr dirty="0" sz="3200" i="1" lang="en-US">
                <a:latin typeface="Times New Roman" pitchFamily="18" charset="0"/>
                <a:cs typeface="Times New Roman" pitchFamily="18" charset="0"/>
              </a:rPr>
              <a:t>A. appeal to bandwagon</a:t>
            </a:r>
          </a:p>
          <a:p>
            <a:pPr algn="just" indent="0" marL="0">
              <a:buNone/>
            </a:pPr>
            <a:r>
              <a:rPr dirty="0" sz="3200" i="1" lang="en-US">
                <a:latin typeface="Times New Roman" pitchFamily="18" charset="0"/>
                <a:cs typeface="Times New Roman" pitchFamily="18" charset="0"/>
              </a:rPr>
              <a:t>B. appeal to vanity</a:t>
            </a:r>
          </a:p>
          <a:p>
            <a:pPr algn="just" indent="0" marL="0">
              <a:buNone/>
            </a:pPr>
            <a:r>
              <a:rPr dirty="0" sz="3200" i="1" lang="en-US">
                <a:latin typeface="Times New Roman" pitchFamily="18" charset="0"/>
                <a:cs typeface="Times New Roman" pitchFamily="18" charset="0"/>
              </a:rPr>
              <a:t>C. appeal to snobbery</a:t>
            </a:r>
          </a:p>
          <a:p>
            <a:pPr algn="just" indent="0" marL="0">
              <a:buNone/>
            </a:pPr>
            <a:endParaRPr dirty="0" sz="3200" lang="en-US">
              <a:latin typeface="Times New Roman" pitchFamily="18" charset="0"/>
              <a:cs typeface="Times New Roman" pitchFamily="18" charset="0"/>
            </a:endParaRPr>
          </a:p>
          <a:p>
            <a:pPr algn="just" indent="0" marL="0">
              <a:buNone/>
            </a:pPr>
            <a:r>
              <a:rPr b="1" dirty="0" sz="3200" lang="en-US">
                <a:solidFill>
                  <a:srgbClr val="0070C0"/>
                </a:solidFill>
                <a:latin typeface="Times New Roman" pitchFamily="18" charset="0"/>
                <a:cs typeface="Times New Roman" pitchFamily="18" charset="0"/>
              </a:rPr>
              <a:t>A. Appeal to Bandwagon </a:t>
            </a:r>
            <a:endParaRPr dirty="0" sz="3200" lang="en-US">
              <a:solidFill>
                <a:srgbClr val="0070C0"/>
              </a:solidFill>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emphasizes that the </a:t>
            </a:r>
            <a:r>
              <a:rPr dirty="0" sz="3200" lang="en-US">
                <a:solidFill>
                  <a:srgbClr val="CC66FF"/>
                </a:solidFill>
                <a:latin typeface="Times New Roman" pitchFamily="18" charset="0"/>
                <a:cs typeface="Times New Roman" pitchFamily="18" charset="0"/>
              </a:rPr>
              <a:t>majority choice is a correct one </a:t>
            </a:r>
            <a:r>
              <a:rPr dirty="0" sz="3200" lang="en-US">
                <a:latin typeface="Times New Roman" pitchFamily="18" charset="0"/>
                <a:cs typeface="Times New Roman" pitchFamily="18" charset="0"/>
              </a:rPr>
              <a:t>and advises or informs audiences to join it.</a:t>
            </a:r>
          </a:p>
          <a:p>
            <a:pPr algn="just"/>
            <a:r>
              <a:rPr dirty="0" sz="3200" lang="en-US">
                <a:latin typeface="Times New Roman" pitchFamily="18" charset="0"/>
                <a:cs typeface="Times New Roman" pitchFamily="18" charset="0"/>
              </a:rPr>
              <a:t>a fallacy in which a </a:t>
            </a:r>
            <a:r>
              <a:rPr dirty="0" sz="3200" lang="en-US">
                <a:solidFill>
                  <a:srgbClr val="D60093"/>
                </a:solidFill>
                <a:latin typeface="Times New Roman" pitchFamily="18" charset="0"/>
                <a:cs typeface="Times New Roman" pitchFamily="18" charset="0"/>
              </a:rPr>
              <a:t>threat of rejection by one’s peer pressure is substituted for evidence</a:t>
            </a:r>
            <a:r>
              <a:rPr dirty="0" sz="3200" lang="en-US">
                <a:latin typeface="Times New Roman" pitchFamily="18" charset="0"/>
                <a:cs typeface="Times New Roman" pitchFamily="18" charset="0"/>
              </a:rPr>
              <a:t> in an argument. </a:t>
            </a:r>
          </a:p>
          <a:p>
            <a:pPr algn="just">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This kind of reasoning is fallacious because peer pressure urges the acceptance of a claim on the ground of the approval of friends or associates.</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31" name="Title 1"/>
          <p:cNvSpPr>
            <a:spLocks noGrp="1"/>
          </p:cNvSpPr>
          <p:nvPr>
            <p:ph type="title" idx="4294967295"/>
          </p:nvPr>
        </p:nvSpPr>
        <p:spPr>
          <a:xfrm>
            <a:off x="0" y="366713"/>
            <a:ext cx="10972800" cy="446087"/>
          </a:xfrm>
        </p:spPr>
        <p:txBody>
          <a:bodyPr>
            <a:normAutofit fontScale="90000"/>
          </a:bodyPr>
          <a:p>
            <a:r>
              <a:rPr dirty="0" sz="3200" lang="en-US">
                <a:latin typeface="Times New Roman" pitchFamily="18" charset="0"/>
                <a:cs typeface="Times New Roman" pitchFamily="18" charset="0"/>
              </a:rPr>
              <a:t>Cont…</a:t>
            </a:r>
          </a:p>
        </p:txBody>
      </p:sp>
      <p:sp>
        <p:nvSpPr>
          <p:cNvPr id="1048632" name="Content Placeholder 2"/>
          <p:cNvSpPr>
            <a:spLocks noGrp="1"/>
          </p:cNvSpPr>
          <p:nvPr>
            <p:ph idx="4294967295"/>
          </p:nvPr>
        </p:nvSpPr>
        <p:spPr>
          <a:xfrm>
            <a:off x="1295400" y="812800"/>
            <a:ext cx="10287000" cy="7354888"/>
          </a:xfrm>
        </p:spPr>
        <p:txBody>
          <a:bodyPr>
            <a:noAutofit/>
          </a:bodyPr>
          <a:p>
            <a:pPr indent="0" marL="0">
              <a:buNone/>
            </a:pPr>
            <a:r>
              <a:rPr b="1" dirty="0" sz="3200" lang="en-US">
                <a:latin typeface="Times New Roman" pitchFamily="18" charset="0"/>
                <a:cs typeface="Times New Roman" pitchFamily="18" charset="0"/>
              </a:rPr>
              <a:t>Examples</a:t>
            </a:r>
            <a:endParaRPr dirty="0" sz="3200" lang="en-US">
              <a:latin typeface="Times New Roman" pitchFamily="18" charset="0"/>
              <a:cs typeface="Times New Roman" pitchFamily="18" charset="0"/>
            </a:endParaRPr>
          </a:p>
          <a:p>
            <a:pPr lvl="0">
              <a:buNone/>
            </a:pPr>
            <a:r>
              <a:rPr dirty="0" sz="3200" lang="en-US">
                <a:latin typeface="Times New Roman" pitchFamily="18" charset="0"/>
                <a:cs typeface="Times New Roman" pitchFamily="18" charset="0"/>
              </a:rPr>
              <a:t>1. Chewing chat can not be all wrong because 70% of </a:t>
            </a:r>
            <a:r>
              <a:rPr dirty="0" sz="3200" lang="en-US" err="1">
                <a:latin typeface="Times New Roman" pitchFamily="18" charset="0"/>
                <a:cs typeface="Times New Roman" pitchFamily="18" charset="0"/>
              </a:rPr>
              <a:t>Hawassa</a:t>
            </a:r>
            <a:r>
              <a:rPr dirty="0" sz="3200" lang="en-US">
                <a:latin typeface="Times New Roman" pitchFamily="18" charset="0"/>
                <a:cs typeface="Times New Roman" pitchFamily="18" charset="0"/>
              </a:rPr>
              <a:t> university students see nothing wrong with it. </a:t>
            </a:r>
          </a:p>
          <a:p>
            <a:pPr lvl="0">
              <a:buNone/>
            </a:pPr>
            <a:r>
              <a:rPr dirty="0" sz="3200" lang="en-US">
                <a:latin typeface="Times New Roman" pitchFamily="18" charset="0"/>
                <a:cs typeface="Times New Roman" pitchFamily="18" charset="0"/>
              </a:rPr>
              <a:t>2. A film is good because there are long lines of people waiting to see it.</a:t>
            </a:r>
          </a:p>
          <a:p>
            <a:pPr indent="0" marL="0">
              <a:buNone/>
            </a:pPr>
            <a:r>
              <a:rPr dirty="0" sz="3200" lang="en-US">
                <a:latin typeface="Times New Roman" pitchFamily="18" charset="0"/>
                <a:cs typeface="Times New Roman" pitchFamily="18" charset="0"/>
              </a:rPr>
              <a:t> </a:t>
            </a:r>
          </a:p>
          <a:p>
            <a:pPr indent="0" marL="0">
              <a:buNone/>
            </a:pPr>
            <a:r>
              <a:rPr dirty="0" sz="3200" lang="en-US">
                <a:latin typeface="Times New Roman" pitchFamily="18" charset="0"/>
                <a:cs typeface="Times New Roman" pitchFamily="18" charset="0"/>
              </a:rPr>
              <a:t>All these arguments suggest that the majority of people believe or do the products. </a:t>
            </a:r>
          </a:p>
          <a:p>
            <a:pPr indent="0" marL="0">
              <a:buFont typeface="Wingdings" pitchFamily="2" charset="2"/>
              <a:buChar char="Ø"/>
            </a:pPr>
            <a:r>
              <a:rPr dirty="0" sz="3200" lang="en-US">
                <a:latin typeface="Times New Roman" pitchFamily="18" charset="0"/>
                <a:cs typeface="Times New Roman" pitchFamily="18" charset="0"/>
              </a:rPr>
              <a:t> they tell us nothing more than what large number of people does or believes and  nothing about the </a:t>
            </a:r>
            <a:r>
              <a:rPr dirty="0" sz="3200" lang="en-US">
                <a:solidFill>
                  <a:srgbClr val="D60093"/>
                </a:solidFill>
                <a:latin typeface="Times New Roman" pitchFamily="18" charset="0"/>
                <a:cs typeface="Times New Roman" pitchFamily="18" charset="0"/>
              </a:rPr>
              <a:t>quality of a thing or the truth of the idea</a:t>
            </a:r>
            <a:r>
              <a:rPr dirty="0" sz="3200" lang="en-US">
                <a:latin typeface="Times New Roman" pitchFamily="18" charset="0"/>
                <a:cs typeface="Times New Roman" pitchFamily="18" charset="0"/>
              </a:rPr>
              <a:t>. </a:t>
            </a:r>
          </a:p>
          <a:p>
            <a:pPr indent="0" marL="0">
              <a:buFont typeface="Wingdings" pitchFamily="2" charset="2"/>
              <a:buChar char="ü"/>
            </a:pPr>
            <a:r>
              <a:rPr dirty="0" sz="3200" lang="en-US">
                <a:latin typeface="Times New Roman" pitchFamily="18" charset="0"/>
                <a:cs typeface="Times New Roman" pitchFamily="18" charset="0"/>
              </a:rPr>
              <a:t>The idea can be believed by everyone and yet not be true. So, it is fallacious</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33" name="Title 1"/>
          <p:cNvSpPr>
            <a:spLocks noGrp="1"/>
          </p:cNvSpPr>
          <p:nvPr>
            <p:ph type="title" idx="4294967295"/>
          </p:nvPr>
        </p:nvSpPr>
        <p:spPr>
          <a:xfrm>
            <a:off x="1219200" y="366713"/>
            <a:ext cx="9753600" cy="852487"/>
          </a:xfrm>
        </p:spPr>
        <p:txBody>
          <a:bodyPr>
            <a:normAutofit/>
          </a:bodyPr>
          <a:p>
            <a:pPr algn="just" lvl="0"/>
            <a:r>
              <a:rPr b="1" dirty="0" sz="3200" lang="en-US">
                <a:solidFill>
                  <a:srgbClr val="C00000"/>
                </a:solidFill>
                <a:latin typeface="Times New Roman" pitchFamily="18" charset="0"/>
                <a:cs typeface="Times New Roman" pitchFamily="18" charset="0"/>
              </a:rPr>
              <a:t>B. Appeal to Vanity</a:t>
            </a:r>
            <a:endParaRPr dirty="0" sz="3200" lang="en-US">
              <a:solidFill>
                <a:srgbClr val="C00000"/>
              </a:solidFill>
              <a:latin typeface="Times New Roman" pitchFamily="18" charset="0"/>
              <a:cs typeface="Times New Roman" pitchFamily="18" charset="0"/>
            </a:endParaRPr>
          </a:p>
        </p:txBody>
      </p:sp>
      <p:sp>
        <p:nvSpPr>
          <p:cNvPr id="1048634" name="Content Placeholder 2"/>
          <p:cNvSpPr>
            <a:spLocks noGrp="1"/>
          </p:cNvSpPr>
          <p:nvPr>
            <p:ph idx="4294967295"/>
          </p:nvPr>
        </p:nvSpPr>
        <p:spPr>
          <a:xfrm>
            <a:off x="533400" y="1422400"/>
            <a:ext cx="11277600" cy="6908800"/>
          </a:xfrm>
        </p:spPr>
        <p:txBody>
          <a:bodyPr>
            <a:noAutofit/>
          </a:bodyPr>
          <a:p>
            <a:pPr algn="just" lvl="0"/>
            <a:r>
              <a:rPr dirty="0" sz="3200" lang="en-US" smtClean="0">
                <a:solidFill>
                  <a:srgbClr val="0000FF"/>
                </a:solidFill>
                <a:latin typeface="Times New Roman" pitchFamily="18" charset="0"/>
                <a:cs typeface="Times New Roman" pitchFamily="18" charset="0"/>
              </a:rPr>
              <a:t>Being flamboyant/ Pompous enough/Demonstrative   </a:t>
            </a:r>
            <a:endParaRPr dirty="0" sz="3200" lang="en-US">
              <a:solidFill>
                <a:srgbClr val="0000FF"/>
              </a:solidFill>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Associates the </a:t>
            </a:r>
            <a:r>
              <a:rPr dirty="0" sz="3200" lang="en-US">
                <a:solidFill>
                  <a:srgbClr val="D60093"/>
                </a:solidFill>
                <a:latin typeface="Times New Roman" pitchFamily="18" charset="0"/>
                <a:cs typeface="Times New Roman" pitchFamily="18" charset="0"/>
              </a:rPr>
              <a:t>product with someon</a:t>
            </a:r>
            <a:r>
              <a:rPr dirty="0" sz="3200" lang="en-US">
                <a:latin typeface="Times New Roman" pitchFamily="18" charset="0"/>
                <a:cs typeface="Times New Roman" pitchFamily="18" charset="0"/>
              </a:rPr>
              <a:t>e who is </a:t>
            </a:r>
            <a:r>
              <a:rPr dirty="0" sz="3200" lang="en-US">
                <a:solidFill>
                  <a:srgbClr val="00B050"/>
                </a:solidFill>
                <a:latin typeface="Times New Roman" pitchFamily="18" charset="0"/>
                <a:cs typeface="Times New Roman" pitchFamily="18" charset="0"/>
              </a:rPr>
              <a:t>admired</a:t>
            </a:r>
            <a:r>
              <a:rPr dirty="0" sz="3200" lang="en-US">
                <a:latin typeface="Times New Roman" pitchFamily="18" charset="0"/>
                <a:cs typeface="Times New Roman" pitchFamily="18" charset="0"/>
              </a:rPr>
              <a:t>, pursued, or </a:t>
            </a:r>
            <a:r>
              <a:rPr dirty="0" sz="3200" lang="en-US">
                <a:solidFill>
                  <a:srgbClr val="FF0000"/>
                </a:solidFill>
                <a:latin typeface="Times New Roman" pitchFamily="18" charset="0"/>
                <a:cs typeface="Times New Roman" pitchFamily="18" charset="0"/>
              </a:rPr>
              <a:t>imitated</a:t>
            </a:r>
            <a:r>
              <a:rPr dirty="0" sz="3200" lang="en-US">
                <a:latin typeface="Times New Roman" pitchFamily="18" charset="0"/>
                <a:cs typeface="Times New Roman" pitchFamily="18" charset="0"/>
              </a:rPr>
              <a:t>, the idea being that you, too, will be admired and pursued if you use it.</a:t>
            </a:r>
          </a:p>
          <a:p>
            <a:pPr algn="just" lvl="0">
              <a:buNone/>
            </a:pPr>
            <a:endParaRPr dirty="0" sz="3200" lang="en-US">
              <a:latin typeface="Times New Roman" pitchFamily="18" charset="0"/>
              <a:cs typeface="Times New Roman" pitchFamily="18" charset="0"/>
            </a:endParaRPr>
          </a:p>
          <a:p>
            <a:pPr algn="just">
              <a:buNone/>
            </a:pPr>
            <a:r>
              <a:rPr b="1" dirty="0" sz="3200" lang="en-US">
                <a:latin typeface="Times New Roman" pitchFamily="18" charset="0"/>
                <a:cs typeface="Times New Roman" pitchFamily="18" charset="0"/>
              </a:rPr>
              <a:t>Example:</a:t>
            </a:r>
            <a:r>
              <a:rPr dirty="0" sz="3200" lang="en-US">
                <a:latin typeface="Times New Roman" pitchFamily="18" charset="0"/>
                <a:cs typeface="Times New Roman" pitchFamily="18" charset="0"/>
              </a:rPr>
              <a:t> </a:t>
            </a:r>
          </a:p>
          <a:p>
            <a:pPr algn="just" lvl="0"/>
            <a:r>
              <a:rPr dirty="0" sz="3200" lang="en-US">
                <a:latin typeface="Times New Roman" pitchFamily="18" charset="0"/>
                <a:cs typeface="Times New Roman" pitchFamily="18" charset="0"/>
              </a:rPr>
              <a:t>The current television and billboard ads for the Ambassador suit .If you dress Ambassador Suit, then you, too, will be admired and respected, just like the handsome man in the uniform.</a:t>
            </a:r>
          </a:p>
          <a:p>
            <a:pPr algn="just">
              <a:buNone/>
            </a:pPr>
            <a:endParaRPr dirty="0" sz="3200" lang="en-US">
              <a:latin typeface="Times New Roman" pitchFamily="18" charset="0"/>
              <a:cs typeface="Times New Roman"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35" name="Title 1"/>
          <p:cNvSpPr>
            <a:spLocks noGrp="1"/>
          </p:cNvSpPr>
          <p:nvPr>
            <p:ph type="title" idx="4294967295"/>
          </p:nvPr>
        </p:nvSpPr>
        <p:spPr>
          <a:xfrm>
            <a:off x="1066800" y="366713"/>
            <a:ext cx="9906000" cy="649287"/>
          </a:xfrm>
        </p:spPr>
        <p:txBody>
          <a:bodyPr>
            <a:normAutofit/>
          </a:bodyPr>
          <a:p>
            <a:pPr algn="just" lvl="0"/>
            <a:r>
              <a:rPr b="1" dirty="0" sz="3200" lang="en-US">
                <a:solidFill>
                  <a:srgbClr val="D60093"/>
                </a:solidFill>
                <a:latin typeface="Times New Roman" pitchFamily="18" charset="0"/>
                <a:cs typeface="Times New Roman" pitchFamily="18" charset="0"/>
              </a:rPr>
              <a:t>C. Appeal to Snobbery</a:t>
            </a:r>
            <a:endParaRPr dirty="0" sz="3200" lang="en-US">
              <a:solidFill>
                <a:srgbClr val="D60093"/>
              </a:solidFill>
              <a:latin typeface="Times New Roman" pitchFamily="18" charset="0"/>
              <a:cs typeface="Times New Roman" pitchFamily="18" charset="0"/>
            </a:endParaRPr>
          </a:p>
        </p:txBody>
      </p:sp>
      <p:sp>
        <p:nvSpPr>
          <p:cNvPr id="1048636" name="Content Placeholder 2"/>
          <p:cNvSpPr>
            <a:spLocks noGrp="1"/>
          </p:cNvSpPr>
          <p:nvPr>
            <p:ph idx="4294967295"/>
          </p:nvPr>
        </p:nvSpPr>
        <p:spPr>
          <a:xfrm>
            <a:off x="685800" y="1117600"/>
            <a:ext cx="10896600" cy="7050088"/>
          </a:xfrm>
        </p:spPr>
        <p:txBody>
          <a:bodyPr>
            <a:normAutofit/>
          </a:bodyPr>
          <a:p>
            <a:pPr algn="just" lvl="0"/>
            <a:r>
              <a:rPr dirty="0" sz="3200" lang="en-US">
                <a:latin typeface="Times New Roman" pitchFamily="18" charset="0"/>
                <a:cs typeface="Times New Roman" pitchFamily="18" charset="0"/>
              </a:rPr>
              <a:t>It is an appeal to the desire to be regarded as </a:t>
            </a:r>
            <a:r>
              <a:rPr dirty="0" sz="3200" lang="en-US">
                <a:solidFill>
                  <a:srgbClr val="CC66FF"/>
                </a:solidFill>
                <a:latin typeface="Times New Roman" pitchFamily="18" charset="0"/>
                <a:cs typeface="Times New Roman" pitchFamily="18" charset="0"/>
              </a:rPr>
              <a:t>superior to others</a:t>
            </a:r>
            <a:r>
              <a:rPr dirty="0" sz="3200" lang="en-US">
                <a:latin typeface="Times New Roman" pitchFamily="18" charset="0"/>
                <a:cs typeface="Times New Roman" pitchFamily="18" charset="0"/>
              </a:rPr>
              <a:t>.</a:t>
            </a:r>
          </a:p>
          <a:p>
            <a:pPr algn="just">
              <a:buNone/>
            </a:pPr>
            <a:r>
              <a:rPr b="1" dirty="0" sz="3200" lang="en-US">
                <a:latin typeface="Times New Roman" pitchFamily="18" charset="0"/>
                <a:cs typeface="Times New Roman" pitchFamily="18" charset="0"/>
              </a:rPr>
              <a:t>Example</a:t>
            </a:r>
            <a:r>
              <a:rPr dirty="0" sz="3200" lang="en-US">
                <a:latin typeface="Times New Roman" pitchFamily="18" charset="0"/>
                <a:cs typeface="Times New Roman" pitchFamily="18" charset="0"/>
              </a:rPr>
              <a:t> </a:t>
            </a:r>
          </a:p>
          <a:p>
            <a:pPr algn="just" lvl="0"/>
            <a:r>
              <a:rPr dirty="0" sz="3200" lang="en-US">
                <a:latin typeface="Times New Roman" pitchFamily="18" charset="0"/>
                <a:cs typeface="Times New Roman" pitchFamily="18" charset="0"/>
              </a:rPr>
              <a:t>This Jacket is not for ordinary people. If you want to be from among the selected few dignitaries buy the Jacket.</a:t>
            </a:r>
          </a:p>
          <a:p>
            <a:pPr algn="just" lvl="0"/>
            <a:r>
              <a:rPr dirty="0" sz="3200" lang="en-US">
                <a:solidFill>
                  <a:srgbClr val="FF0000"/>
                </a:solidFill>
                <a:latin typeface="Times New Roman" pitchFamily="18" charset="0"/>
                <a:cs typeface="Times New Roman" pitchFamily="18" charset="0"/>
              </a:rPr>
              <a:t>We </a:t>
            </a:r>
            <a:r>
              <a:rPr dirty="0" sz="3200" lang="en-US" smtClean="0">
                <a:solidFill>
                  <a:srgbClr val="FF0000"/>
                </a:solidFill>
                <a:latin typeface="Times New Roman" pitchFamily="18" charset="0"/>
                <a:cs typeface="Times New Roman" pitchFamily="18" charset="0"/>
              </a:rPr>
              <a:t>have </a:t>
            </a:r>
            <a:r>
              <a:rPr dirty="0" sz="3200" lang="en-US">
                <a:solidFill>
                  <a:srgbClr val="FF0000"/>
                </a:solidFill>
                <a:latin typeface="Times New Roman" pitchFamily="18" charset="0"/>
                <a:cs typeface="Times New Roman" pitchFamily="18" charset="0"/>
              </a:rPr>
              <a:t>limited space, please. By appointment only, please</a:t>
            </a:r>
            <a:r>
              <a:rPr dirty="0" sz="3200" lang="en-US" smtClean="0">
                <a:solidFill>
                  <a:srgbClr val="FF0000"/>
                </a:solidFill>
                <a:latin typeface="Times New Roman" pitchFamily="18" charset="0"/>
                <a:cs typeface="Times New Roman" pitchFamily="18" charset="0"/>
              </a:rPr>
              <a:t>.</a:t>
            </a:r>
          </a:p>
          <a:p>
            <a:pPr algn="just" lvl="0">
              <a:buNone/>
            </a:pPr>
            <a:endParaRPr dirty="0" sz="3200" lang="en-US" smtClean="0">
              <a:solidFill>
                <a:srgbClr val="FF0000"/>
              </a:solidFill>
              <a:latin typeface="Times New Roman" pitchFamily="18" charset="0"/>
              <a:cs typeface="Times New Roman" pitchFamily="18" charset="0"/>
            </a:endParaRPr>
          </a:p>
          <a:p>
            <a:pPr algn="just" lvl="0"/>
            <a:r>
              <a:rPr dirty="0" sz="3600" lang="en-US" smtClean="0">
                <a:solidFill>
                  <a:srgbClr val="0000FF"/>
                </a:solidFill>
                <a:latin typeface="Times New Roman" pitchFamily="18" charset="0"/>
                <a:cs typeface="Times New Roman" pitchFamily="18" charset="0"/>
              </a:rPr>
              <a:t>“Snobbery is the opposite of Bandwagon”</a:t>
            </a:r>
          </a:p>
          <a:p>
            <a:pPr algn="just" lvl="0">
              <a:buFont typeface="Wingdings" pitchFamily="2" charset="2"/>
              <a:buChar char="Ø"/>
            </a:pPr>
            <a:r>
              <a:rPr dirty="0" sz="3200" lang="en-US" smtClean="0">
                <a:solidFill>
                  <a:srgbClr val="FF0000"/>
                </a:solidFill>
                <a:latin typeface="Times New Roman" pitchFamily="18" charset="0"/>
                <a:cs typeface="Times New Roman" pitchFamily="18" charset="0"/>
              </a:rPr>
              <a:t>Snobbery  propagates “be selected from few of others” </a:t>
            </a:r>
          </a:p>
          <a:p>
            <a:pPr algn="just" lvl="0">
              <a:buNone/>
            </a:pPr>
            <a:r>
              <a:rPr dirty="0" sz="3200" lang="en-US" smtClean="0">
                <a:solidFill>
                  <a:srgbClr val="0000FF"/>
                </a:solidFill>
                <a:latin typeface="Times New Roman" pitchFamily="18" charset="0"/>
                <a:cs typeface="Times New Roman" pitchFamily="18" charset="0"/>
              </a:rPr>
              <a:t>         This </a:t>
            </a:r>
            <a:r>
              <a:rPr dirty="0" sz="3200" lang="en-US" err="1" smtClean="0">
                <a:solidFill>
                  <a:srgbClr val="0000FF"/>
                </a:solidFill>
                <a:latin typeface="Times New Roman" pitchFamily="18" charset="0"/>
                <a:cs typeface="Times New Roman" pitchFamily="18" charset="0"/>
              </a:rPr>
              <a:t>desrves</a:t>
            </a:r>
            <a:r>
              <a:rPr dirty="0" sz="3200" lang="en-US" smtClean="0">
                <a:solidFill>
                  <a:srgbClr val="0000FF"/>
                </a:solidFill>
                <a:latin typeface="Times New Roman" pitchFamily="18" charset="0"/>
                <a:cs typeface="Times New Roman" pitchFamily="18" charset="0"/>
              </a:rPr>
              <a:t> you since you are intelligent.</a:t>
            </a:r>
          </a:p>
          <a:p>
            <a:pPr algn="just" lvl="0">
              <a:buFont typeface="Wingdings" pitchFamily="2" charset="2"/>
              <a:buChar char="Ø"/>
            </a:pPr>
            <a:r>
              <a:rPr dirty="0" sz="3200" lang="en-US" smtClean="0">
                <a:solidFill>
                  <a:srgbClr val="FF0000"/>
                </a:solidFill>
                <a:latin typeface="Times New Roman" pitchFamily="18" charset="0"/>
                <a:cs typeface="Times New Roman" pitchFamily="18" charset="0"/>
              </a:rPr>
              <a:t>While Bandwagon provokes “joining and following others”</a:t>
            </a:r>
            <a:endParaRPr dirty="0" sz="3200" lang="en-US">
              <a:solidFill>
                <a:srgbClr val="FF0000"/>
              </a:solidFill>
              <a:latin typeface="Times New Roman" pitchFamily="18" charset="0"/>
              <a:cs typeface="Times New Roman"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37" name="Title 1"/>
          <p:cNvSpPr>
            <a:spLocks noGrp="1"/>
          </p:cNvSpPr>
          <p:nvPr>
            <p:ph type="title" idx="4294967295"/>
          </p:nvPr>
        </p:nvSpPr>
        <p:spPr>
          <a:xfrm>
            <a:off x="533400" y="366713"/>
            <a:ext cx="10439400" cy="750887"/>
          </a:xfrm>
        </p:spPr>
        <p:txBody>
          <a:bodyPr>
            <a:normAutofit fontScale="90000"/>
          </a:bodyPr>
          <a:p>
            <a:pPr lvl="0"/>
            <a:r>
              <a:rPr b="1" dirty="0" sz="3200" lang="en-US">
                <a:solidFill>
                  <a:srgbClr val="FF0000"/>
                </a:solidFill>
                <a:latin typeface="Times New Roman" pitchFamily="18" charset="0"/>
                <a:cs typeface="Times New Roman" pitchFamily="18" charset="0"/>
              </a:rPr>
              <a:t>4. Argument Against the Person (</a:t>
            </a:r>
            <a:r>
              <a:rPr b="1" dirty="0" sz="3200" i="1" lang="en-US">
                <a:solidFill>
                  <a:srgbClr val="00B050"/>
                </a:solidFill>
                <a:latin typeface="Times New Roman" pitchFamily="18" charset="0"/>
                <a:cs typeface="Times New Roman" pitchFamily="18" charset="0"/>
              </a:rPr>
              <a:t>Argumentum ad Hominem</a:t>
            </a:r>
            <a:r>
              <a:rPr dirty="0" sz="3200" lang="en-US">
                <a:solidFill>
                  <a:srgbClr val="FF0000"/>
                </a:solidFill>
                <a:latin typeface="Times New Roman" pitchFamily="18" charset="0"/>
                <a:cs typeface="Times New Roman" pitchFamily="18" charset="0"/>
              </a:rPr>
              <a:t>) </a:t>
            </a:r>
          </a:p>
        </p:txBody>
      </p:sp>
      <p:sp>
        <p:nvSpPr>
          <p:cNvPr id="1048638" name="Content Placeholder 2"/>
          <p:cNvSpPr>
            <a:spLocks noGrp="1"/>
          </p:cNvSpPr>
          <p:nvPr>
            <p:ph idx="4294967295"/>
          </p:nvPr>
        </p:nvSpPr>
        <p:spPr>
          <a:xfrm>
            <a:off x="609600" y="1117600"/>
            <a:ext cx="11125200" cy="7050088"/>
          </a:xfrm>
        </p:spPr>
        <p:txBody>
          <a:bodyPr>
            <a:normAutofit/>
          </a:bodyPr>
          <a:p>
            <a:pPr algn="just"/>
            <a:r>
              <a:rPr dirty="0" sz="3467" lang="en-US">
                <a:latin typeface="Times New Roman" pitchFamily="18" charset="0"/>
                <a:cs typeface="Times New Roman" pitchFamily="18" charset="0"/>
              </a:rPr>
              <a:t>Always involves </a:t>
            </a:r>
            <a:r>
              <a:rPr dirty="0" sz="3467" lang="en-US">
                <a:solidFill>
                  <a:srgbClr val="CC66FF"/>
                </a:solidFill>
                <a:latin typeface="Times New Roman" pitchFamily="18" charset="0"/>
                <a:cs typeface="Times New Roman" pitchFamily="18" charset="0"/>
              </a:rPr>
              <a:t>two arguers</a:t>
            </a:r>
          </a:p>
          <a:p>
            <a:pPr algn="just"/>
            <a:r>
              <a:rPr dirty="0" sz="3467" lang="en-US">
                <a:latin typeface="Times New Roman" pitchFamily="18" charset="0"/>
                <a:cs typeface="Times New Roman" pitchFamily="18" charset="0"/>
              </a:rPr>
              <a:t> One of them advances a certain argument, and the other then responds by directing his/her attention </a:t>
            </a:r>
            <a:r>
              <a:rPr dirty="0" sz="3467" lang="en-US">
                <a:solidFill>
                  <a:srgbClr val="D60093"/>
                </a:solidFill>
                <a:latin typeface="Times New Roman" pitchFamily="18" charset="0"/>
                <a:cs typeface="Times New Roman" pitchFamily="18" charset="0"/>
              </a:rPr>
              <a:t>not to the first person’s </a:t>
            </a:r>
            <a:r>
              <a:rPr b="1" dirty="0" sz="3467" lang="en-US" err="1" smtClean="0">
                <a:solidFill>
                  <a:srgbClr val="3333CC"/>
                </a:solidFill>
                <a:latin typeface="Times New Roman" pitchFamily="18" charset="0"/>
                <a:cs typeface="Times New Roman" pitchFamily="18" charset="0"/>
              </a:rPr>
              <a:t>argumenttt</a:t>
            </a:r>
            <a:r>
              <a:rPr b="1" dirty="0" sz="3467" lang="en-US" smtClean="0">
                <a:solidFill>
                  <a:schemeClr val="tx1"/>
                </a:solidFill>
                <a:latin typeface="Times New Roman" pitchFamily="18" charset="0"/>
                <a:cs typeface="Times New Roman" pitchFamily="18" charset="0"/>
              </a:rPr>
              <a:t>*</a:t>
            </a:r>
            <a:r>
              <a:rPr dirty="0" sz="3467" lang="en-US" smtClean="0">
                <a:solidFill>
                  <a:schemeClr val="tx1"/>
                </a:solidFill>
                <a:latin typeface="Times New Roman" pitchFamily="18" charset="0"/>
                <a:cs typeface="Times New Roman" pitchFamily="18" charset="0"/>
              </a:rPr>
              <a:t> </a:t>
            </a:r>
            <a:r>
              <a:rPr dirty="0" sz="3467" lang="en-US">
                <a:latin typeface="Times New Roman" pitchFamily="18" charset="0"/>
                <a:cs typeface="Times New Roman" pitchFamily="18" charset="0"/>
              </a:rPr>
              <a:t>but to </a:t>
            </a:r>
            <a:r>
              <a:rPr b="1" dirty="0" sz="3467" lang="en-US">
                <a:solidFill>
                  <a:srgbClr val="FF33CC"/>
                </a:solidFill>
                <a:latin typeface="Times New Roman" pitchFamily="18" charset="0"/>
                <a:cs typeface="Times New Roman" pitchFamily="18" charset="0"/>
              </a:rPr>
              <a:t>the first person himself/ </a:t>
            </a:r>
            <a:r>
              <a:rPr b="1" dirty="0" sz="3467" lang="en-US" smtClean="0">
                <a:solidFill>
                  <a:srgbClr val="FF33CC"/>
                </a:solidFill>
                <a:latin typeface="Times New Roman" pitchFamily="18" charset="0"/>
                <a:cs typeface="Times New Roman" pitchFamily="18" charset="0"/>
              </a:rPr>
              <a:t>herself</a:t>
            </a:r>
            <a:r>
              <a:rPr b="1" dirty="0" sz="3467" lang="en-US" smtClean="0">
                <a:solidFill>
                  <a:schemeClr val="tx1"/>
                </a:solidFill>
                <a:latin typeface="Times New Roman" pitchFamily="18" charset="0"/>
                <a:cs typeface="Times New Roman" pitchFamily="18" charset="0"/>
              </a:rPr>
              <a:t>*</a:t>
            </a:r>
            <a:r>
              <a:rPr dirty="0" sz="3467" lang="en-US" smtClean="0">
                <a:latin typeface="Times New Roman" pitchFamily="18" charset="0"/>
                <a:cs typeface="Times New Roman" pitchFamily="18" charset="0"/>
              </a:rPr>
              <a:t>. </a:t>
            </a:r>
            <a:r>
              <a:rPr dirty="0" sz="3467" lang="en-US">
                <a:latin typeface="Times New Roman" pitchFamily="18" charset="0"/>
                <a:cs typeface="Times New Roman" pitchFamily="18" charset="0"/>
              </a:rPr>
              <a:t>Or, </a:t>
            </a:r>
          </a:p>
          <a:p>
            <a:pPr algn="just"/>
            <a:r>
              <a:rPr dirty="0" sz="3467" lang="en-US">
                <a:latin typeface="Times New Roman" pitchFamily="18" charset="0"/>
                <a:cs typeface="Times New Roman" pitchFamily="18" charset="0"/>
              </a:rPr>
              <a:t>if someone refuses to consider his/her opponent’s argument on </a:t>
            </a:r>
            <a:r>
              <a:rPr dirty="0" sz="3467" lang="en-US">
                <a:solidFill>
                  <a:srgbClr val="CC3300"/>
                </a:solidFill>
                <a:latin typeface="Times New Roman" pitchFamily="18" charset="0"/>
                <a:cs typeface="Times New Roman" pitchFamily="18" charset="0"/>
              </a:rPr>
              <a:t>its merit alone</a:t>
            </a:r>
            <a:r>
              <a:rPr dirty="0" sz="3467" lang="en-US">
                <a:latin typeface="Times New Roman" pitchFamily="18" charset="0"/>
                <a:cs typeface="Times New Roman" pitchFamily="18" charset="0"/>
              </a:rPr>
              <a:t>, and instead attacks his/her opponent on the ground  of his/her </a:t>
            </a:r>
            <a:r>
              <a:rPr dirty="0" sz="3467" lang="en-US">
                <a:solidFill>
                  <a:srgbClr val="00B050"/>
                </a:solidFill>
                <a:latin typeface="Times New Roman" pitchFamily="18" charset="0"/>
                <a:cs typeface="Times New Roman" pitchFamily="18" charset="0"/>
              </a:rPr>
              <a:t>belief</a:t>
            </a:r>
            <a:r>
              <a:rPr dirty="0" sz="3467" lang="en-US">
                <a:latin typeface="Times New Roman" pitchFamily="18" charset="0"/>
                <a:cs typeface="Times New Roman" pitchFamily="18" charset="0"/>
              </a:rPr>
              <a:t>, motive, </a:t>
            </a:r>
            <a:r>
              <a:rPr dirty="0" sz="3467" lang="en-US">
                <a:solidFill>
                  <a:srgbClr val="C00000"/>
                </a:solidFill>
                <a:latin typeface="Times New Roman" pitchFamily="18" charset="0"/>
                <a:cs typeface="Times New Roman" pitchFamily="18" charset="0"/>
              </a:rPr>
              <a:t>religion</a:t>
            </a:r>
            <a:r>
              <a:rPr dirty="0" sz="3467" lang="en-US">
                <a:latin typeface="Times New Roman" pitchFamily="18" charset="0"/>
                <a:cs typeface="Times New Roman" pitchFamily="18" charset="0"/>
              </a:rPr>
              <a:t>, character, </a:t>
            </a:r>
            <a:r>
              <a:rPr dirty="0" sz="3467" lang="en-US">
                <a:solidFill>
                  <a:srgbClr val="3333FF"/>
                </a:solidFill>
                <a:latin typeface="Times New Roman" pitchFamily="18" charset="0"/>
                <a:cs typeface="Times New Roman" pitchFamily="18" charset="0"/>
              </a:rPr>
              <a:t>practice</a:t>
            </a:r>
            <a:r>
              <a:rPr dirty="0" sz="3467" lang="en-US">
                <a:latin typeface="Times New Roman" pitchFamily="18" charset="0"/>
                <a:cs typeface="Times New Roman" pitchFamily="18" charset="0"/>
              </a:rPr>
              <a:t>, and soon.  </a:t>
            </a:r>
          </a:p>
          <a:p>
            <a:pPr algn="just"/>
            <a:endParaRPr dirty="0" sz="3467"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When this occurs, the second person is said to commit an </a:t>
            </a:r>
            <a:r>
              <a:rPr b="1" dirty="0" sz="3200" lang="en-US">
                <a:latin typeface="Times New Roman" pitchFamily="18" charset="0"/>
                <a:cs typeface="Times New Roman" pitchFamily="18" charset="0"/>
              </a:rPr>
              <a:t>argument against the person.</a:t>
            </a:r>
            <a:r>
              <a:rPr dirty="0" sz="3467" lang="en-US">
                <a:latin typeface="Times New Roman" pitchFamily="18" charset="0"/>
                <a:cs typeface="Times New Roman" pitchFamily="18" charset="0"/>
              </a:rPr>
              <a:t> </a:t>
            </a:r>
          </a:p>
          <a:p>
            <a:pPr>
              <a:buNone/>
            </a:pPr>
            <a:endParaRPr dirty="0"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39" name="Title 1"/>
          <p:cNvSpPr>
            <a:spLocks noGrp="1"/>
          </p:cNvSpPr>
          <p:nvPr>
            <p:ph type="title" idx="4294967295"/>
          </p:nvPr>
        </p:nvSpPr>
        <p:spPr>
          <a:xfrm>
            <a:off x="762000" y="366713"/>
            <a:ext cx="10210800" cy="547687"/>
          </a:xfrm>
        </p:spPr>
        <p:txBody>
          <a:bodyPr>
            <a:noAutofit/>
          </a:bodyPr>
          <a:p>
            <a:r>
              <a:rPr dirty="0" sz="3200" lang="en-US">
                <a:latin typeface="Times New Roman" pitchFamily="18" charset="0"/>
                <a:cs typeface="Times New Roman" pitchFamily="18" charset="0"/>
              </a:rPr>
              <a:t>The argument against the person </a:t>
            </a:r>
            <a:r>
              <a:rPr dirty="0" sz="3200" lang="en-US">
                <a:solidFill>
                  <a:srgbClr val="CC66FF"/>
                </a:solidFill>
                <a:latin typeface="Times New Roman" pitchFamily="18" charset="0"/>
                <a:cs typeface="Times New Roman" pitchFamily="18" charset="0"/>
              </a:rPr>
              <a:t>occurs in three forms</a:t>
            </a:r>
            <a:r>
              <a:rPr dirty="0" sz="3200" lang="en-US">
                <a:latin typeface="Times New Roman" pitchFamily="18" charset="0"/>
                <a:cs typeface="Times New Roman" pitchFamily="18" charset="0"/>
              </a:rPr>
              <a:t>:</a:t>
            </a:r>
          </a:p>
        </p:txBody>
      </p:sp>
      <p:sp>
        <p:nvSpPr>
          <p:cNvPr id="1048640" name="Content Placeholder 2"/>
          <p:cNvSpPr>
            <a:spLocks noGrp="1"/>
          </p:cNvSpPr>
          <p:nvPr>
            <p:ph idx="4294967295"/>
          </p:nvPr>
        </p:nvSpPr>
        <p:spPr>
          <a:xfrm>
            <a:off x="990600" y="1320800"/>
            <a:ext cx="10744200" cy="6846888"/>
          </a:xfrm>
        </p:spPr>
        <p:txBody>
          <a:bodyPr>
            <a:noAutofit/>
          </a:bodyPr>
          <a:p>
            <a:pPr algn="just" indent="0" marL="0">
              <a:buNone/>
            </a:pPr>
            <a:r>
              <a:rPr dirty="0" sz="3200" lang="en-US">
                <a:latin typeface="Times New Roman" pitchFamily="18" charset="0"/>
                <a:cs typeface="Times New Roman" pitchFamily="18" charset="0"/>
              </a:rPr>
              <a:t>A. the </a:t>
            </a:r>
            <a:r>
              <a:rPr dirty="0" sz="3200" i="1" lang="en-US">
                <a:latin typeface="Times New Roman" pitchFamily="18" charset="0"/>
                <a:cs typeface="Times New Roman" pitchFamily="18" charset="0"/>
              </a:rPr>
              <a:t>ad hominem abusive,</a:t>
            </a:r>
          </a:p>
          <a:p>
            <a:pPr algn="just" indent="0" marL="0">
              <a:buNone/>
            </a:pPr>
            <a:r>
              <a:rPr dirty="0" sz="3200" lang="en-US">
                <a:latin typeface="Times New Roman" pitchFamily="18" charset="0"/>
                <a:cs typeface="Times New Roman" pitchFamily="18" charset="0"/>
              </a:rPr>
              <a:t>B.  the </a:t>
            </a:r>
            <a:r>
              <a:rPr dirty="0" sz="3200" i="1" lang="en-US">
                <a:latin typeface="Times New Roman" pitchFamily="18" charset="0"/>
                <a:cs typeface="Times New Roman" pitchFamily="18" charset="0"/>
              </a:rPr>
              <a:t>ad hominem circumstantial,</a:t>
            </a:r>
            <a:r>
              <a:rPr dirty="0" sz="3200" lang="en-US">
                <a:latin typeface="Times New Roman" pitchFamily="18" charset="0"/>
                <a:cs typeface="Times New Roman" pitchFamily="18" charset="0"/>
              </a:rPr>
              <a:t> and </a:t>
            </a:r>
          </a:p>
          <a:p>
            <a:pPr algn="just" indent="0" marL="0">
              <a:buNone/>
            </a:pPr>
            <a:r>
              <a:rPr dirty="0" sz="3200" lang="en-US">
                <a:latin typeface="Times New Roman" pitchFamily="18" charset="0"/>
                <a:cs typeface="Times New Roman" pitchFamily="18" charset="0"/>
              </a:rPr>
              <a:t>C. the </a:t>
            </a:r>
            <a:r>
              <a:rPr dirty="0" sz="3200" i="1" lang="en-US" err="1">
                <a:latin typeface="Times New Roman" pitchFamily="18" charset="0"/>
                <a:cs typeface="Times New Roman" pitchFamily="18" charset="0"/>
              </a:rPr>
              <a:t>tu</a:t>
            </a:r>
            <a:r>
              <a:rPr dirty="0" sz="3200" i="1" lang="en-US">
                <a:latin typeface="Times New Roman" pitchFamily="18" charset="0"/>
                <a:cs typeface="Times New Roman" pitchFamily="18" charset="0"/>
              </a:rPr>
              <a:t> </a:t>
            </a:r>
            <a:r>
              <a:rPr dirty="0" sz="3200" i="1" lang="en-US" err="1">
                <a:latin typeface="Times New Roman" pitchFamily="18" charset="0"/>
                <a:cs typeface="Times New Roman" pitchFamily="18" charset="0"/>
              </a:rPr>
              <a:t>quoque</a:t>
            </a:r>
            <a:r>
              <a:rPr dirty="0" sz="3200" lang="en-US">
                <a:latin typeface="Times New Roman" pitchFamily="18" charset="0"/>
                <a:cs typeface="Times New Roman" pitchFamily="18" charset="0"/>
              </a:rPr>
              <a:t>.</a:t>
            </a:r>
          </a:p>
          <a:p>
            <a:pPr algn="just" indent="0" marL="0">
              <a:buNone/>
            </a:pPr>
            <a:endParaRPr dirty="0" sz="3200" lang="en-US">
              <a:latin typeface="Times New Roman" pitchFamily="18" charset="0"/>
              <a:cs typeface="Times New Roman" pitchFamily="18" charset="0"/>
            </a:endParaRPr>
          </a:p>
          <a:p>
            <a:pPr algn="just" indent="0" marL="0">
              <a:buNone/>
            </a:pPr>
            <a:r>
              <a:rPr dirty="0" sz="3200" lang="en-US">
                <a:solidFill>
                  <a:srgbClr val="C00000"/>
                </a:solidFill>
                <a:latin typeface="Times New Roman" pitchFamily="18" charset="0"/>
                <a:cs typeface="Times New Roman" pitchFamily="18" charset="0"/>
              </a:rPr>
              <a:t>A. the </a:t>
            </a:r>
            <a:r>
              <a:rPr b="1" dirty="0" sz="3200" i="1" lang="en-US">
                <a:solidFill>
                  <a:srgbClr val="C00000"/>
                </a:solidFill>
                <a:latin typeface="Times New Roman" pitchFamily="18" charset="0"/>
                <a:cs typeface="Times New Roman" pitchFamily="18" charset="0"/>
              </a:rPr>
              <a:t>ad hominem </a:t>
            </a:r>
            <a:r>
              <a:rPr b="1" dirty="0" sz="3200" lang="en-US">
                <a:solidFill>
                  <a:srgbClr val="C00000"/>
                </a:solidFill>
                <a:latin typeface="Times New Roman" pitchFamily="18" charset="0"/>
                <a:cs typeface="Times New Roman" pitchFamily="18" charset="0"/>
              </a:rPr>
              <a:t>abusive</a:t>
            </a:r>
          </a:p>
          <a:p>
            <a:pPr algn="just"/>
            <a:r>
              <a:rPr b="1" dirty="0" sz="3200" lang="en-US">
                <a:latin typeface="Times New Roman" pitchFamily="18" charset="0"/>
                <a:cs typeface="Times New Roman" pitchFamily="18" charset="0"/>
              </a:rPr>
              <a:t> </a:t>
            </a:r>
            <a:r>
              <a:rPr dirty="0" sz="3200" lang="en-US">
                <a:latin typeface="Times New Roman" pitchFamily="18" charset="0"/>
                <a:cs typeface="Times New Roman" pitchFamily="18" charset="0"/>
              </a:rPr>
              <a:t>the second person responds to the first person’s argument by verbally abusing the first person. </a:t>
            </a:r>
          </a:p>
          <a:p>
            <a:pPr algn="just">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The second person </a:t>
            </a:r>
            <a:r>
              <a:rPr dirty="0" sz="3200" lang="en-US">
                <a:solidFill>
                  <a:srgbClr val="00B0F0"/>
                </a:solidFill>
                <a:latin typeface="Times New Roman" pitchFamily="18" charset="0"/>
                <a:cs typeface="Times New Roman" pitchFamily="18" charset="0"/>
              </a:rPr>
              <a:t>discredits the character </a:t>
            </a:r>
            <a:r>
              <a:rPr dirty="0" sz="3200" lang="en-US">
                <a:latin typeface="Times New Roman" pitchFamily="18" charset="0"/>
                <a:cs typeface="Times New Roman" pitchFamily="18" charset="0"/>
              </a:rPr>
              <a:t>of the opponent; deny his or her intelligence or reasonableness, and so on. </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41" name="Title 1"/>
          <p:cNvSpPr>
            <a:spLocks noGrp="1"/>
          </p:cNvSpPr>
          <p:nvPr>
            <p:ph type="title" idx="4294967295"/>
          </p:nvPr>
        </p:nvSpPr>
        <p:spPr>
          <a:xfrm>
            <a:off x="1143000" y="366713"/>
            <a:ext cx="9829800" cy="649287"/>
          </a:xfrm>
        </p:spPr>
        <p:txBody>
          <a:bodyPr>
            <a:normAutofit/>
          </a:bodyPr>
          <a:p>
            <a:r>
              <a:rPr dirty="0" sz="3200" lang="en-US">
                <a:latin typeface="Times New Roman" pitchFamily="18" charset="0"/>
                <a:cs typeface="Times New Roman" pitchFamily="18" charset="0"/>
              </a:rPr>
              <a:t>Cont…</a:t>
            </a:r>
          </a:p>
        </p:txBody>
      </p:sp>
      <p:sp>
        <p:nvSpPr>
          <p:cNvPr id="1048642" name="Content Placeholder 2"/>
          <p:cNvSpPr>
            <a:spLocks noGrp="1"/>
          </p:cNvSpPr>
          <p:nvPr>
            <p:ph idx="4294967295"/>
          </p:nvPr>
        </p:nvSpPr>
        <p:spPr>
          <a:xfrm>
            <a:off x="1143000" y="1117600"/>
            <a:ext cx="10439400" cy="7213600"/>
          </a:xfrm>
        </p:spPr>
        <p:txBody>
          <a:bodyPr>
            <a:normAutofit fontScale="93750" lnSpcReduction="10000"/>
          </a:bodyPr>
          <a:p>
            <a:pPr algn="just"/>
            <a:r>
              <a:rPr dirty="0" sz="3200" lang="en-US">
                <a:latin typeface="Times New Roman" pitchFamily="18" charset="0"/>
                <a:cs typeface="Times New Roman" pitchFamily="18" charset="0"/>
              </a:rPr>
              <a:t>But the character of the individual is logically irrelevant to the truth or falsehood of what that person says, or to the correctness or incorrectness of that person’s reasoning.</a:t>
            </a:r>
          </a:p>
          <a:p>
            <a:pPr algn="just"/>
            <a:r>
              <a:rPr dirty="0" sz="3200" lang="en-US">
                <a:latin typeface="Times New Roman" pitchFamily="18" charset="0"/>
                <a:cs typeface="Times New Roman" pitchFamily="18" charset="0"/>
              </a:rPr>
              <a:t>The person can be abused for being untidy, ugly, smoker, gambler, conservative, sick, member of this or that political party, and etc.</a:t>
            </a:r>
          </a:p>
          <a:p>
            <a:pPr algn="just">
              <a:buNone/>
            </a:pPr>
            <a:r>
              <a:rPr b="1" dirty="0" sz="3200" lang="en-US">
                <a:latin typeface="Times New Roman" pitchFamily="18" charset="0"/>
                <a:cs typeface="Times New Roman" pitchFamily="18" charset="0"/>
              </a:rPr>
              <a:t>Examples</a:t>
            </a:r>
            <a:endParaRPr dirty="0" sz="3200" lang="en-US">
              <a:latin typeface="Times New Roman" pitchFamily="18" charset="0"/>
              <a:cs typeface="Times New Roman" pitchFamily="18" charset="0"/>
            </a:endParaRPr>
          </a:p>
          <a:p>
            <a:pPr algn="just" lvl="1">
              <a:buNone/>
            </a:pPr>
            <a:r>
              <a:rPr dirty="0" sz="3200" lang="en-US">
                <a:latin typeface="Times New Roman" pitchFamily="18" charset="0"/>
                <a:cs typeface="Times New Roman" pitchFamily="18" charset="0"/>
              </a:rPr>
              <a:t>1. How a stingy person can tell us about charity. Hence, let us stop discussing about these issue raised by </a:t>
            </a:r>
            <a:r>
              <a:rPr dirty="0" sz="3200" lang="en-US" err="1">
                <a:latin typeface="Times New Roman" pitchFamily="18" charset="0"/>
                <a:cs typeface="Times New Roman" pitchFamily="18" charset="0"/>
              </a:rPr>
              <a:t>Tamirat</a:t>
            </a:r>
            <a:r>
              <a:rPr dirty="0" sz="3200" lang="en-US">
                <a:latin typeface="Times New Roman" pitchFamily="18" charset="0"/>
                <a:cs typeface="Times New Roman" pitchFamily="18" charset="0"/>
              </a:rPr>
              <a:t>. </a:t>
            </a:r>
          </a:p>
          <a:p>
            <a:pPr algn="just" lvl="1">
              <a:buNone/>
            </a:pPr>
            <a:r>
              <a:rPr dirty="0" sz="3200" lang="en-US">
                <a:latin typeface="Times New Roman" pitchFamily="18" charset="0"/>
                <a:cs typeface="Times New Roman" pitchFamily="18" charset="0"/>
              </a:rPr>
              <a:t>2. Her foreign policy plans are idiotic. Do not you know that she got bad grades in history when she was at university?</a:t>
            </a:r>
          </a:p>
          <a:p>
            <a:pPr algn="just">
              <a:buNone/>
            </a:pPr>
            <a:r>
              <a:rPr dirty="0" sz="3200" lang="en-US">
                <a:latin typeface="Times New Roman" pitchFamily="18" charset="0"/>
                <a:cs typeface="Times New Roman" pitchFamily="18" charset="0"/>
              </a:rPr>
              <a:t>These arguments commit the fallacy ad hominem abusive because they are directed to attack or abuse the person who made the claim instead of attacking the </a:t>
            </a:r>
            <a:r>
              <a:rPr dirty="0" sz="3200" lang="en-US">
                <a:solidFill>
                  <a:srgbClr val="3333FF"/>
                </a:solidFill>
                <a:latin typeface="Times New Roman" pitchFamily="18" charset="0"/>
                <a:cs typeface="Times New Roman" pitchFamily="18" charset="0"/>
              </a:rPr>
              <a:t>claim or argument itself.</a:t>
            </a:r>
          </a:p>
          <a:p>
            <a:pPr algn="just"/>
            <a:endParaRPr dirty="0" sz="3200"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43" name="Title 1"/>
          <p:cNvSpPr>
            <a:spLocks noGrp="1"/>
          </p:cNvSpPr>
          <p:nvPr>
            <p:ph type="title" idx="4294967295"/>
          </p:nvPr>
        </p:nvSpPr>
        <p:spPr>
          <a:xfrm>
            <a:off x="1447800" y="366713"/>
            <a:ext cx="9525000" cy="750887"/>
          </a:xfrm>
        </p:spPr>
        <p:txBody>
          <a:bodyPr>
            <a:normAutofit/>
          </a:bodyPr>
          <a:p>
            <a:pPr algn="just" lvl="0"/>
            <a:r>
              <a:rPr b="1" dirty="0" sz="3200" i="1" lang="en-US">
                <a:solidFill>
                  <a:srgbClr val="3333FF"/>
                </a:solidFill>
                <a:latin typeface="Times New Roman" pitchFamily="18" charset="0"/>
                <a:cs typeface="Times New Roman" pitchFamily="18" charset="0"/>
              </a:rPr>
              <a:t>B. Ad hominem </a:t>
            </a:r>
            <a:r>
              <a:rPr b="1" dirty="0" sz="3200" lang="en-US">
                <a:solidFill>
                  <a:srgbClr val="3333FF"/>
                </a:solidFill>
                <a:latin typeface="Times New Roman" pitchFamily="18" charset="0"/>
                <a:cs typeface="Times New Roman" pitchFamily="18" charset="0"/>
              </a:rPr>
              <a:t>circumstantial</a:t>
            </a:r>
            <a:endParaRPr dirty="0" sz="3200" lang="en-US">
              <a:solidFill>
                <a:srgbClr val="3333FF"/>
              </a:solidFill>
              <a:latin typeface="Times New Roman" pitchFamily="18" charset="0"/>
              <a:cs typeface="Times New Roman" pitchFamily="18" charset="0"/>
            </a:endParaRPr>
          </a:p>
        </p:txBody>
      </p:sp>
      <p:sp>
        <p:nvSpPr>
          <p:cNvPr id="1048644" name="Content Placeholder 2"/>
          <p:cNvSpPr>
            <a:spLocks noGrp="1"/>
          </p:cNvSpPr>
          <p:nvPr>
            <p:ph idx="4294967295"/>
          </p:nvPr>
        </p:nvSpPr>
        <p:spPr>
          <a:xfrm>
            <a:off x="1219200" y="1320800"/>
            <a:ext cx="10287000" cy="7213600"/>
          </a:xfrm>
        </p:spPr>
        <p:txBody>
          <a:bodyPr>
            <a:noAutofit/>
          </a:bodyPr>
          <a:p>
            <a:pPr algn="just"/>
            <a:r>
              <a:rPr dirty="0" sz="3200" lang="en-US">
                <a:latin typeface="Times New Roman" pitchFamily="18" charset="0"/>
                <a:cs typeface="Times New Roman" pitchFamily="18" charset="0"/>
              </a:rPr>
              <a:t>the respondent attempts to </a:t>
            </a:r>
            <a:r>
              <a:rPr dirty="0" sz="3200" lang="en-US">
                <a:solidFill>
                  <a:srgbClr val="FF0000"/>
                </a:solidFill>
                <a:latin typeface="Times New Roman" pitchFamily="18" charset="0"/>
                <a:cs typeface="Times New Roman" pitchFamily="18" charset="0"/>
              </a:rPr>
              <a:t>discredit the opponent’s argument </a:t>
            </a:r>
            <a:r>
              <a:rPr dirty="0" sz="3200" lang="en-US">
                <a:solidFill>
                  <a:schemeClr val="accent3">
                    <a:lumMod val="75000"/>
                  </a:schemeClr>
                </a:solidFill>
                <a:latin typeface="Times New Roman" pitchFamily="18" charset="0"/>
                <a:cs typeface="Times New Roman" pitchFamily="18" charset="0"/>
              </a:rPr>
              <a:t>by  </a:t>
            </a:r>
            <a:r>
              <a:rPr dirty="0" sz="3200" lang="en-US">
                <a:solidFill>
                  <a:srgbClr val="33CC33"/>
                </a:solidFill>
                <a:latin typeface="Times New Roman" pitchFamily="18" charset="0"/>
                <a:cs typeface="Times New Roman" pitchFamily="18" charset="0"/>
              </a:rPr>
              <a:t>mentioning  to certain circumstances that affect </a:t>
            </a:r>
            <a:r>
              <a:rPr dirty="0" sz="3200" lang="en-US">
                <a:latin typeface="Times New Roman" pitchFamily="18" charset="0"/>
                <a:cs typeface="Times New Roman" pitchFamily="18" charset="0"/>
              </a:rPr>
              <a:t>the opponent.</a:t>
            </a:r>
          </a:p>
          <a:p>
            <a:pPr algn="just"/>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in some case, involves substituting an attack on </a:t>
            </a:r>
            <a:r>
              <a:rPr dirty="0" sz="3200" lang="en-US">
                <a:solidFill>
                  <a:srgbClr val="FF33CC"/>
                </a:solidFill>
                <a:latin typeface="Times New Roman" pitchFamily="18" charset="0"/>
                <a:cs typeface="Times New Roman" pitchFamily="18" charset="0"/>
              </a:rPr>
              <a:t>person’s circumstances</a:t>
            </a:r>
            <a:r>
              <a:rPr dirty="0" sz="3200" lang="en-US">
                <a:latin typeface="Times New Roman" pitchFamily="18" charset="0"/>
                <a:cs typeface="Times New Roman" pitchFamily="18" charset="0"/>
              </a:rPr>
              <a:t> such as the person’s religion, political affiliation, ethnic background, position, etc for evidences in an argument. </a:t>
            </a:r>
          </a:p>
          <a:p>
            <a:pPr algn="just">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just look at the circumstance that affects him.” it is done by </a:t>
            </a:r>
            <a:r>
              <a:rPr dirty="0" sz="3200" lang="en-US">
                <a:solidFill>
                  <a:srgbClr val="FF0000"/>
                </a:solidFill>
                <a:latin typeface="Times New Roman" pitchFamily="18" charset="0"/>
                <a:cs typeface="Times New Roman" pitchFamily="18" charset="0"/>
              </a:rPr>
              <a:t>not attacking the person</a:t>
            </a:r>
            <a:r>
              <a:rPr dirty="0" sz="3200" lang="en-US">
                <a:latin typeface="Times New Roman" pitchFamily="18" charset="0"/>
                <a:cs typeface="Times New Roman" pitchFamily="18" charset="0"/>
              </a:rPr>
              <a:t>, but the </a:t>
            </a:r>
            <a:r>
              <a:rPr dirty="0" sz="3200" lang="en-US">
                <a:solidFill>
                  <a:srgbClr val="0070C0"/>
                </a:solidFill>
                <a:latin typeface="Times New Roman" pitchFamily="18" charset="0"/>
                <a:cs typeface="Times New Roman" pitchFamily="18" charset="0"/>
              </a:rPr>
              <a:t>person’s circumstance</a:t>
            </a:r>
            <a:r>
              <a:rPr dirty="0" sz="3200" lang="en-US">
                <a:latin typeface="Times New Roman" pitchFamily="18" charset="0"/>
                <a:cs typeface="Times New Roman" pitchFamily="18" charset="0"/>
              </a:rPr>
              <a:t>. </a:t>
            </a:r>
          </a:p>
          <a:p>
            <a:pPr algn="just" indent="0" marL="0">
              <a:buNone/>
            </a:pPr>
            <a:r>
              <a:rPr dirty="0" sz="3200" lang="en-US">
                <a:latin typeface="Times New Roman" pitchFamily="18" charset="0"/>
                <a:cs typeface="Times New Roman" pitchFamily="18" charset="0"/>
              </a:rPr>
              <a:t>. </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45" name="Title 1"/>
          <p:cNvSpPr>
            <a:spLocks noGrp="1"/>
          </p:cNvSpPr>
          <p:nvPr>
            <p:ph type="title" idx="4294967295"/>
          </p:nvPr>
        </p:nvSpPr>
        <p:spPr>
          <a:xfrm>
            <a:off x="0" y="366713"/>
            <a:ext cx="10972800" cy="547687"/>
          </a:xfrm>
        </p:spPr>
        <p:txBody>
          <a:bodyPr>
            <a:normAutofit/>
          </a:bodyPr>
          <a:p>
            <a:r>
              <a:rPr dirty="0" sz="3200" lang="en-US">
                <a:latin typeface="Times New Roman" pitchFamily="18" charset="0"/>
                <a:cs typeface="Times New Roman" pitchFamily="18" charset="0"/>
              </a:rPr>
              <a:t>Cont…</a:t>
            </a:r>
          </a:p>
        </p:txBody>
      </p:sp>
      <p:sp>
        <p:nvSpPr>
          <p:cNvPr id="1048646" name="Content Placeholder 2"/>
          <p:cNvSpPr>
            <a:spLocks noGrp="1"/>
          </p:cNvSpPr>
          <p:nvPr>
            <p:ph idx="4294967295"/>
          </p:nvPr>
        </p:nvSpPr>
        <p:spPr>
          <a:xfrm>
            <a:off x="1066800" y="1016000"/>
            <a:ext cx="10591800" cy="7151688"/>
          </a:xfrm>
        </p:spPr>
        <p:txBody>
          <a:bodyPr>
            <a:normAutofit/>
          </a:bodyPr>
          <a:p>
            <a:pPr lvl="0">
              <a:buNone/>
            </a:pPr>
            <a:endParaRPr dirty="0" sz="3200" lang="en-US">
              <a:latin typeface="Times New Roman" pitchFamily="18" charset="0"/>
              <a:cs typeface="Times New Roman" pitchFamily="18" charset="0"/>
            </a:endParaRPr>
          </a:p>
          <a:p>
            <a:pPr algn="just" indent="0" marL="0">
              <a:buNone/>
            </a:pPr>
            <a:r>
              <a:rPr b="1" dirty="0" sz="3200" lang="en-US">
                <a:latin typeface="Times New Roman" pitchFamily="18" charset="0"/>
                <a:cs typeface="Times New Roman" pitchFamily="18" charset="0"/>
              </a:rPr>
              <a:t>Examples: </a:t>
            </a:r>
          </a:p>
          <a:p>
            <a:pPr algn="just" indent="0" marL="0"/>
            <a:r>
              <a:rPr dirty="0" sz="3200" lang="en-US">
                <a:latin typeface="Times New Roman" pitchFamily="18" charset="0"/>
                <a:cs typeface="Times New Roman" pitchFamily="18" charset="0"/>
              </a:rPr>
              <a:t> Dr. </a:t>
            </a:r>
            <a:r>
              <a:rPr dirty="0" sz="3200" lang="en-US" err="1">
                <a:latin typeface="Times New Roman" pitchFamily="18" charset="0"/>
                <a:cs typeface="Times New Roman" pitchFamily="18" charset="0"/>
              </a:rPr>
              <a:t>Shiferaw</a:t>
            </a:r>
            <a:r>
              <a:rPr dirty="0" sz="3200" lang="en-US">
                <a:latin typeface="Times New Roman" pitchFamily="18" charset="0"/>
                <a:cs typeface="Times New Roman" pitchFamily="18" charset="0"/>
              </a:rPr>
              <a:t> advocates a policy of increasing financial spending for higher education. But that is not innocent advocacy, for the reason that he is a university professor and would benefit financially from such a policy</a:t>
            </a:r>
          </a:p>
          <a:p>
            <a:pPr algn="just" indent="0" marL="0">
              <a:buNone/>
            </a:pPr>
            <a:endParaRPr dirty="0" sz="3200" lang="en-US">
              <a:latin typeface="Times New Roman" pitchFamily="18" charset="0"/>
              <a:cs typeface="Times New Roman" pitchFamily="18" charset="0"/>
            </a:endParaRPr>
          </a:p>
          <a:p>
            <a:pPr lvl="0"/>
            <a:r>
              <a:rPr dirty="0" sz="3200" lang="en-US">
                <a:latin typeface="Times New Roman" pitchFamily="18" charset="0"/>
                <a:cs typeface="Times New Roman" pitchFamily="18" charset="0"/>
              </a:rPr>
              <a:t>I think that we should reject what Father </a:t>
            </a:r>
            <a:r>
              <a:rPr dirty="0" sz="3200" lang="en-US" err="1">
                <a:latin typeface="Times New Roman" pitchFamily="18" charset="0"/>
                <a:cs typeface="Times New Roman" pitchFamily="18" charset="0"/>
              </a:rPr>
              <a:t>Mathewos</a:t>
            </a:r>
            <a:r>
              <a:rPr dirty="0" sz="3200" lang="en-US">
                <a:latin typeface="Times New Roman" pitchFamily="18" charset="0"/>
                <a:cs typeface="Times New Roman" pitchFamily="18" charset="0"/>
              </a:rPr>
              <a:t> has to say about those ethnical issues of abortion because he is a catholic priest. After all, Father </a:t>
            </a:r>
            <a:r>
              <a:rPr dirty="0" sz="3200" lang="en-US" err="1">
                <a:latin typeface="Times New Roman" pitchFamily="18" charset="0"/>
                <a:cs typeface="Times New Roman" pitchFamily="18" charset="0"/>
              </a:rPr>
              <a:t>Mathewos</a:t>
            </a:r>
            <a:r>
              <a:rPr dirty="0" sz="3200" lang="en-US">
                <a:latin typeface="Times New Roman" pitchFamily="18" charset="0"/>
                <a:cs typeface="Times New Roman" pitchFamily="18" charset="0"/>
              </a:rPr>
              <a:t> is required to hold such view.</a:t>
            </a:r>
          </a:p>
          <a:p>
            <a:pPr>
              <a:buNone/>
            </a:pPr>
            <a:endParaRPr dirty="0" sz="3200" lang="en-US">
              <a:latin typeface="Times New Roman" pitchFamily="18" charset="0"/>
              <a:cs typeface="Times New Roman" pitchFamily="18" charset="0"/>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47" name="Title 1"/>
          <p:cNvSpPr>
            <a:spLocks noGrp="1"/>
          </p:cNvSpPr>
          <p:nvPr>
            <p:ph type="title" idx="4294967295"/>
          </p:nvPr>
        </p:nvSpPr>
        <p:spPr>
          <a:xfrm>
            <a:off x="1676400" y="304800"/>
            <a:ext cx="8839200" cy="609600"/>
          </a:xfrm>
        </p:spPr>
        <p:txBody>
          <a:bodyPr>
            <a:normAutofit/>
          </a:bodyPr>
          <a:p>
            <a:pPr algn="just" lvl="0"/>
            <a:r>
              <a:rPr b="1" dirty="0" sz="3200" i="1" lang="en-US">
                <a:solidFill>
                  <a:srgbClr val="FF0000"/>
                </a:solidFill>
                <a:latin typeface="Times New Roman" pitchFamily="18" charset="0"/>
                <a:cs typeface="Times New Roman" pitchFamily="18" charset="0"/>
              </a:rPr>
              <a:t>C. </a:t>
            </a:r>
            <a:r>
              <a:rPr b="1" dirty="0" sz="3200" i="1" lang="en-US" err="1">
                <a:solidFill>
                  <a:srgbClr val="FF0000"/>
                </a:solidFill>
                <a:latin typeface="Times New Roman" pitchFamily="18" charset="0"/>
                <a:cs typeface="Times New Roman" pitchFamily="18" charset="0"/>
              </a:rPr>
              <a:t>Tu</a:t>
            </a:r>
            <a:r>
              <a:rPr b="1" dirty="0" sz="3200" i="1" lang="en-US">
                <a:solidFill>
                  <a:srgbClr val="FF0000"/>
                </a:solidFill>
                <a:latin typeface="Times New Roman" pitchFamily="18" charset="0"/>
                <a:cs typeface="Times New Roman" pitchFamily="18" charset="0"/>
              </a:rPr>
              <a:t> </a:t>
            </a:r>
            <a:r>
              <a:rPr b="1" dirty="0" sz="3200" i="1" lang="en-US" err="1">
                <a:solidFill>
                  <a:srgbClr val="FF0000"/>
                </a:solidFill>
                <a:latin typeface="Times New Roman" pitchFamily="18" charset="0"/>
                <a:cs typeface="Times New Roman" pitchFamily="18" charset="0"/>
              </a:rPr>
              <a:t>quoque</a:t>
            </a:r>
            <a:r>
              <a:rPr b="1" dirty="0" sz="3200" i="1" lang="en-US">
                <a:solidFill>
                  <a:srgbClr val="FF0000"/>
                </a:solidFill>
                <a:latin typeface="Times New Roman" pitchFamily="18" charset="0"/>
                <a:cs typeface="Times New Roman" pitchFamily="18" charset="0"/>
              </a:rPr>
              <a:t> </a:t>
            </a:r>
            <a:r>
              <a:rPr b="1" dirty="0" sz="3200" lang="en-US">
                <a:solidFill>
                  <a:srgbClr val="FF0000"/>
                </a:solidFill>
                <a:latin typeface="Times New Roman" pitchFamily="18" charset="0"/>
                <a:cs typeface="Times New Roman" pitchFamily="18" charset="0"/>
              </a:rPr>
              <a:t>(‘‘you too’’)</a:t>
            </a:r>
            <a:r>
              <a:rPr b="1" dirty="0" sz="3200" lang="en-US">
                <a:latin typeface="Times New Roman" pitchFamily="18" charset="0"/>
                <a:cs typeface="Times New Roman" pitchFamily="18" charset="0"/>
              </a:rPr>
              <a:t>:</a:t>
            </a:r>
            <a:endParaRPr dirty="0" sz="3200" lang="en-US">
              <a:latin typeface="Times New Roman" pitchFamily="18" charset="0"/>
              <a:cs typeface="Times New Roman" pitchFamily="18" charset="0"/>
            </a:endParaRPr>
          </a:p>
        </p:txBody>
      </p:sp>
      <p:sp>
        <p:nvSpPr>
          <p:cNvPr id="1048648" name="Content Placeholder 2"/>
          <p:cNvSpPr>
            <a:spLocks noGrp="1"/>
          </p:cNvSpPr>
          <p:nvPr>
            <p:ph idx="4294967295"/>
          </p:nvPr>
        </p:nvSpPr>
        <p:spPr>
          <a:xfrm>
            <a:off x="609600" y="914400"/>
            <a:ext cx="11125200" cy="7518400"/>
          </a:xfrm>
        </p:spPr>
        <p:txBody>
          <a:bodyPr>
            <a:noAutofit/>
          </a:bodyPr>
          <a:p>
            <a:pPr algn="just"/>
            <a:r>
              <a:rPr b="1" dirty="0" sz="3200" lang="en-US">
                <a:latin typeface="Times New Roman" pitchFamily="18" charset="0"/>
                <a:cs typeface="Times New Roman" pitchFamily="18" charset="0"/>
              </a:rPr>
              <a:t>pronounced as “too </a:t>
            </a:r>
            <a:r>
              <a:rPr b="1" dirty="0" sz="3200" lang="en-US" err="1">
                <a:latin typeface="Times New Roman" pitchFamily="18" charset="0"/>
                <a:cs typeface="Times New Roman" pitchFamily="18" charset="0"/>
              </a:rPr>
              <a:t>kwo_kway</a:t>
            </a:r>
            <a:r>
              <a:rPr b="1" dirty="0" sz="3200" lang="en-US">
                <a:latin typeface="Times New Roman" pitchFamily="18" charset="0"/>
                <a:cs typeface="Times New Roman" pitchFamily="18" charset="0"/>
              </a:rPr>
              <a:t>”</a:t>
            </a: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begins the same way as the other two varieties of the </a:t>
            </a:r>
            <a:r>
              <a:rPr dirty="0" sz="3200" i="1" lang="en-US">
                <a:latin typeface="Times New Roman" pitchFamily="18" charset="0"/>
                <a:cs typeface="Times New Roman" pitchFamily="18" charset="0"/>
              </a:rPr>
              <a:t>ad hominem </a:t>
            </a:r>
            <a:r>
              <a:rPr dirty="0" sz="3200" lang="en-US">
                <a:latin typeface="Times New Roman" pitchFamily="18" charset="0"/>
                <a:cs typeface="Times New Roman" pitchFamily="18" charset="0"/>
              </a:rPr>
              <a:t>argument, except that the second arguer attempts to make the first appear to be </a:t>
            </a:r>
            <a:r>
              <a:rPr dirty="0" sz="3200" lang="en-US">
                <a:solidFill>
                  <a:srgbClr val="3333FF"/>
                </a:solidFill>
                <a:latin typeface="Times New Roman" pitchFamily="18" charset="0"/>
                <a:cs typeface="Times New Roman" pitchFamily="18" charset="0"/>
              </a:rPr>
              <a:t>hypocritical </a:t>
            </a:r>
            <a:r>
              <a:rPr dirty="0" sz="3200" lang="en-US">
                <a:latin typeface="Times New Roman" pitchFamily="18" charset="0"/>
                <a:cs typeface="Times New Roman" pitchFamily="18" charset="0"/>
              </a:rPr>
              <a:t>or </a:t>
            </a:r>
            <a:r>
              <a:rPr dirty="0" sz="3200" lang="en-US">
                <a:solidFill>
                  <a:srgbClr val="D60093"/>
                </a:solidFill>
                <a:latin typeface="Times New Roman" pitchFamily="18" charset="0"/>
                <a:cs typeface="Times New Roman" pitchFamily="18" charset="0"/>
              </a:rPr>
              <a:t>arguing in bad faith</a:t>
            </a:r>
            <a:r>
              <a:rPr dirty="0" sz="3200" lang="en-US">
                <a:latin typeface="Times New Roman" pitchFamily="18" charset="0"/>
                <a:cs typeface="Times New Roman" pitchFamily="18" charset="0"/>
              </a:rPr>
              <a:t>.</a:t>
            </a:r>
          </a:p>
          <a:p>
            <a:pPr algn="just">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 </a:t>
            </a:r>
            <a:r>
              <a:rPr dirty="0" sz="3200" lang="en-US">
                <a:solidFill>
                  <a:srgbClr val="CC66FF"/>
                </a:solidFill>
                <a:latin typeface="Times New Roman" pitchFamily="18" charset="0"/>
                <a:cs typeface="Times New Roman" pitchFamily="18" charset="0"/>
              </a:rPr>
              <a:t>“You also or you do it, too” </a:t>
            </a:r>
            <a:r>
              <a:rPr dirty="0" sz="3200" lang="en-US">
                <a:latin typeface="Times New Roman" pitchFamily="18" charset="0"/>
                <a:cs typeface="Times New Roman" pitchFamily="18" charset="0"/>
              </a:rPr>
              <a:t>implies that </a:t>
            </a:r>
            <a:r>
              <a:rPr dirty="0" sz="3200" lang="en-US">
                <a:solidFill>
                  <a:srgbClr val="FF0000"/>
                </a:solidFill>
                <a:latin typeface="Times New Roman" pitchFamily="18" charset="0"/>
                <a:cs typeface="Times New Roman" pitchFamily="18" charset="0"/>
              </a:rPr>
              <a:t>person’s action are not consistent </a:t>
            </a:r>
            <a:r>
              <a:rPr dirty="0" sz="3200" lang="en-US">
                <a:latin typeface="Times New Roman" pitchFamily="18" charset="0"/>
                <a:cs typeface="Times New Roman" pitchFamily="18" charset="0"/>
              </a:rPr>
              <a:t>(contradicts) with that for which he/she is arguing.</a:t>
            </a:r>
          </a:p>
          <a:p>
            <a:pPr algn="just">
              <a:buNone/>
            </a:pP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the second arguer usually accomplishes this by citing features in the life or behavior of the first arguer that conflict with the latter’s conclusion. </a:t>
            </a:r>
          </a:p>
          <a:p>
            <a:pPr algn="just"/>
            <a:r>
              <a:rPr dirty="0" sz="3200" lang="en-US">
                <a:latin typeface="Times New Roman" pitchFamily="18" charset="0"/>
                <a:cs typeface="Times New Roman" pitchFamily="18" charset="0"/>
              </a:rPr>
              <a:t>In effect, the second arguer says, ‘‘How dare you argue that I should stop doing </a:t>
            </a:r>
            <a:r>
              <a:rPr dirty="0" sz="3200" i="1" lang="en-US">
                <a:latin typeface="Times New Roman" pitchFamily="18" charset="0"/>
                <a:cs typeface="Times New Roman" pitchFamily="18" charset="0"/>
              </a:rPr>
              <a:t>X</a:t>
            </a:r>
            <a:r>
              <a:rPr dirty="0" sz="3200" lang="en-US">
                <a:latin typeface="Times New Roman" pitchFamily="18" charset="0"/>
                <a:cs typeface="Times New Roman" pitchFamily="18" charset="0"/>
              </a:rPr>
              <a:t>; why, you do (or have done) </a:t>
            </a:r>
            <a:r>
              <a:rPr dirty="0" sz="3200" i="1" lang="en-US">
                <a:latin typeface="Times New Roman" pitchFamily="18" charset="0"/>
                <a:cs typeface="Times New Roman" pitchFamily="18" charset="0"/>
              </a:rPr>
              <a:t>X </a:t>
            </a:r>
            <a:r>
              <a:rPr dirty="0" sz="3200" lang="en-US">
                <a:latin typeface="Times New Roman" pitchFamily="18" charset="0"/>
                <a:cs typeface="Times New Roman" pitchFamily="18" charset="0"/>
              </a:rPr>
              <a:t>yourself.’’ </a:t>
            </a:r>
          </a:p>
          <a:p>
            <a:pPr algn="just">
              <a:buNone/>
            </a:pPr>
            <a:endParaRPr dirty="0" sz="3200" lang="en-US">
              <a:latin typeface="Times New Roman" pitchFamily="18" charset="0"/>
              <a:cs typeface="Times New Roman"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592" name="Title 1"/>
          <p:cNvSpPr>
            <a:spLocks noGrp="1"/>
          </p:cNvSpPr>
          <p:nvPr>
            <p:ph type="title" idx="4294967295"/>
          </p:nvPr>
        </p:nvSpPr>
        <p:spPr>
          <a:xfrm>
            <a:off x="0" y="228600"/>
            <a:ext cx="10972800" cy="685800"/>
          </a:xfrm>
        </p:spPr>
        <p:txBody>
          <a:bodyPr>
            <a:normAutofit/>
          </a:bodyPr>
          <a:p>
            <a:pPr algn="just" lvl="0"/>
            <a:r>
              <a:rPr b="1" dirty="0" sz="3200" lang="en-US" smtClean="0">
                <a:latin typeface="Times New Roman" pitchFamily="18" charset="0"/>
                <a:cs typeface="Times New Roman" pitchFamily="18" charset="0"/>
              </a:rPr>
              <a:t>                         A</a:t>
            </a:r>
            <a:r>
              <a:rPr b="1" dirty="0" sz="3200" lang="en-US">
                <a:latin typeface="Times New Roman" pitchFamily="18" charset="0"/>
                <a:cs typeface="Times New Roman" pitchFamily="18" charset="0"/>
              </a:rPr>
              <a:t>. Formal Fallacies</a:t>
            </a:r>
            <a:endParaRPr dirty="0" sz="3200" lang="en-US">
              <a:latin typeface="Times New Roman" pitchFamily="18" charset="0"/>
              <a:cs typeface="Times New Roman" pitchFamily="18" charset="0"/>
            </a:endParaRPr>
          </a:p>
        </p:txBody>
      </p:sp>
      <p:sp>
        <p:nvSpPr>
          <p:cNvPr id="1048593" name="Content Placeholder 2"/>
          <p:cNvSpPr>
            <a:spLocks noGrp="1"/>
          </p:cNvSpPr>
          <p:nvPr>
            <p:ph idx="4294967295"/>
          </p:nvPr>
        </p:nvSpPr>
        <p:spPr>
          <a:xfrm>
            <a:off x="381000" y="914400"/>
            <a:ext cx="11049000" cy="7467600"/>
          </a:xfrm>
        </p:spPr>
        <p:txBody>
          <a:bodyPr>
            <a:noAutofit/>
          </a:bodyPr>
          <a:p>
            <a:pPr algn="just" lvl="0"/>
            <a:r>
              <a:rPr dirty="0" sz="3200" lang="en-US">
                <a:latin typeface="Times New Roman" pitchFamily="18" charset="0"/>
                <a:cs typeface="Times New Roman" pitchFamily="18" charset="0"/>
              </a:rPr>
              <a:t>Identified through </a:t>
            </a:r>
            <a:r>
              <a:rPr dirty="0" sz="3200" lang="en-US">
                <a:solidFill>
                  <a:srgbClr val="0000FF"/>
                </a:solidFill>
                <a:latin typeface="Times New Roman" pitchFamily="18" charset="0"/>
                <a:cs typeface="Times New Roman" pitchFamily="18" charset="0"/>
              </a:rPr>
              <a:t>mere inspection </a:t>
            </a:r>
            <a:r>
              <a:rPr dirty="0" sz="3200" lang="en-US">
                <a:latin typeface="Times New Roman" pitchFamily="18" charset="0"/>
                <a:cs typeface="Times New Roman" pitchFamily="18" charset="0"/>
              </a:rPr>
              <a:t>of the form or structure of an argument </a:t>
            </a:r>
          </a:p>
          <a:p>
            <a:pPr algn="just" lvl="0"/>
            <a:r>
              <a:rPr dirty="0" sz="3200" lang="en-US">
                <a:solidFill>
                  <a:srgbClr val="0000FF"/>
                </a:solidFill>
                <a:latin typeface="Times New Roman" pitchFamily="18" charset="0"/>
                <a:cs typeface="Times New Roman" pitchFamily="18" charset="0"/>
              </a:rPr>
              <a:t>Fallacies of this kind are found only in deductive arguments.</a:t>
            </a:r>
          </a:p>
          <a:p>
            <a:pPr algn="just" lvl="0"/>
            <a:r>
              <a:rPr dirty="0" sz="3200" lang="en-US">
                <a:solidFill>
                  <a:srgbClr val="FF33CC"/>
                </a:solidFill>
                <a:latin typeface="Times New Roman" pitchFamily="18" charset="0"/>
                <a:cs typeface="Times New Roman" pitchFamily="18" charset="0"/>
              </a:rPr>
              <a:t>inductive argument cannot contain a formal fallacy</a:t>
            </a:r>
          </a:p>
          <a:p>
            <a:pPr algn="just" lvl="0"/>
            <a:r>
              <a:rPr dirty="0" sz="3200" i="1" lang="en-US">
                <a:latin typeface="Times New Roman" pitchFamily="18" charset="0"/>
                <a:cs typeface="Times New Roman" pitchFamily="18" charset="0"/>
              </a:rPr>
              <a:t>Fallacies due to </a:t>
            </a:r>
            <a:r>
              <a:rPr dirty="0" sz="3200" i="1" lang="en-US">
                <a:solidFill>
                  <a:srgbClr val="FF33CC"/>
                </a:solidFill>
                <a:latin typeface="Times New Roman" pitchFamily="18" charset="0"/>
                <a:cs typeface="Times New Roman" pitchFamily="18" charset="0"/>
              </a:rPr>
              <a:t>invalidity</a:t>
            </a:r>
            <a:r>
              <a:rPr dirty="0" sz="3200" i="1" lang="en-US">
                <a:latin typeface="Times New Roman" pitchFamily="18" charset="0"/>
                <a:cs typeface="Times New Roman" pitchFamily="18" charset="0"/>
              </a:rPr>
              <a:t> of arguments.</a:t>
            </a:r>
            <a:endParaRPr dirty="0" sz="3200" lang="en-US">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improper arrangement of terms or statements</a:t>
            </a:r>
          </a:p>
          <a:p>
            <a:pPr algn="just" lvl="0"/>
            <a:r>
              <a:rPr dirty="0" sz="3200" lang="en-US">
                <a:latin typeface="Times New Roman" pitchFamily="18" charset="0"/>
                <a:cs typeface="Times New Roman" pitchFamily="18" charset="0"/>
              </a:rPr>
              <a:t>Some of these forms: categorical syllogisms and hypothetical syllogisms. </a:t>
            </a:r>
          </a:p>
          <a:p>
            <a:pPr algn="just">
              <a:buNone/>
            </a:pPr>
            <a:r>
              <a:rPr b="1" dirty="0" sz="3200" lang="en-US">
                <a:latin typeface="Times New Roman" pitchFamily="18" charset="0"/>
                <a:cs typeface="Times New Roman" pitchFamily="18" charset="0"/>
              </a:rPr>
              <a:t>Example: </a:t>
            </a:r>
            <a:r>
              <a:rPr dirty="0" sz="3200" lang="en-US">
                <a:latin typeface="Times New Roman" pitchFamily="18" charset="0"/>
                <a:cs typeface="Times New Roman" pitchFamily="18" charset="0"/>
              </a:rPr>
              <a:t>All elephants are animals. (T)</a:t>
            </a:r>
          </a:p>
          <a:p>
            <a:pPr algn="just">
              <a:buNone/>
            </a:pPr>
            <a:r>
              <a:rPr dirty="0" sz="3200" lang="en-US">
                <a:latin typeface="Times New Roman" pitchFamily="18" charset="0"/>
                <a:cs typeface="Times New Roman" pitchFamily="18" charset="0"/>
              </a:rPr>
              <a:t>                All mammals are animals. (T)</a:t>
            </a:r>
          </a:p>
          <a:p>
            <a:pPr algn="just">
              <a:buNone/>
            </a:pPr>
            <a:r>
              <a:rPr dirty="0" sz="3200" lang="en-US">
                <a:latin typeface="Times New Roman" pitchFamily="18" charset="0"/>
                <a:cs typeface="Times New Roman" pitchFamily="18" charset="0"/>
              </a:rPr>
              <a:t>               Therefore, all elephants are mammals. (T)</a:t>
            </a:r>
          </a:p>
          <a:p>
            <a:pPr algn="just">
              <a:buNone/>
            </a:pPr>
            <a:r>
              <a:rPr dirty="0" sz="3200" lang="en-US">
                <a:latin typeface="Times New Roman" pitchFamily="18" charset="0"/>
                <a:cs typeface="Times New Roman" pitchFamily="18" charset="0"/>
              </a:rPr>
              <a:t>              This argument has the following form:</a:t>
            </a:r>
          </a:p>
          <a:p>
            <a:pPr algn="just">
              <a:buNone/>
            </a:pPr>
            <a:r>
              <a:rPr dirty="0" sz="3200" lang="en-US">
                <a:latin typeface="Times New Roman" pitchFamily="18" charset="0"/>
                <a:cs typeface="Times New Roman" pitchFamily="18" charset="0"/>
              </a:rPr>
              <a:t> </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49" name="Title 1"/>
          <p:cNvSpPr>
            <a:spLocks noGrp="1"/>
          </p:cNvSpPr>
          <p:nvPr>
            <p:ph type="title" idx="4294967295"/>
          </p:nvPr>
        </p:nvSpPr>
        <p:spPr>
          <a:xfrm>
            <a:off x="0" y="366713"/>
            <a:ext cx="10972800" cy="547687"/>
          </a:xfrm>
        </p:spPr>
        <p:txBody>
          <a:bodyPr>
            <a:noAutofit/>
          </a:bodyPr>
          <a:p>
            <a:r>
              <a:rPr dirty="0" sz="3200" lang="en-US"/>
              <a:t>Cont…</a:t>
            </a:r>
          </a:p>
        </p:txBody>
      </p:sp>
      <p:sp>
        <p:nvSpPr>
          <p:cNvPr id="1048650" name="Content Placeholder 2"/>
          <p:cNvSpPr>
            <a:spLocks noGrp="1"/>
          </p:cNvSpPr>
          <p:nvPr>
            <p:ph idx="4294967295"/>
          </p:nvPr>
        </p:nvSpPr>
        <p:spPr>
          <a:xfrm>
            <a:off x="762000" y="1016000"/>
            <a:ext cx="10972800" cy="7151688"/>
          </a:xfrm>
        </p:spPr>
        <p:txBody>
          <a:bodyPr>
            <a:normAutofit/>
          </a:bodyPr>
          <a:p>
            <a:pPr algn="just">
              <a:buNone/>
            </a:pPr>
            <a:r>
              <a:rPr b="1" dirty="0" sz="3200" lang="en-US">
                <a:latin typeface="Times New Roman" pitchFamily="18" charset="0"/>
                <a:cs typeface="Times New Roman" pitchFamily="18" charset="0"/>
              </a:rPr>
              <a:t>Examples:</a:t>
            </a:r>
            <a:endParaRPr dirty="0" sz="3200" lang="en-US">
              <a:latin typeface="Times New Roman" pitchFamily="18" charset="0"/>
              <a:cs typeface="Times New Roman" pitchFamily="18" charset="0"/>
            </a:endParaRPr>
          </a:p>
          <a:p>
            <a:pPr algn="just" lvl="0">
              <a:buNone/>
            </a:pPr>
            <a:r>
              <a:rPr b="1" dirty="0" sz="3200" i="1" lang="en-US">
                <a:latin typeface="Times New Roman" pitchFamily="18" charset="0"/>
                <a:cs typeface="Times New Roman" pitchFamily="18" charset="0"/>
              </a:rPr>
              <a:t>1. Child to parent</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Your argument that I should stop stealing candy from the corner store is not good. You told me yourself just a week ago that you, too, stole candy when you were a kid.</a:t>
            </a:r>
          </a:p>
          <a:p>
            <a:pPr algn="just" lvl="0">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Obviously, whether the parent stole candy is irrelevant to whether the parent’s premises support the conclusion that the child should not steal candy. </a:t>
            </a:r>
          </a:p>
          <a:p>
            <a:pPr algn="just">
              <a:buNone/>
            </a:pPr>
            <a:endParaRPr dirty="0" sz="3200" lang="en-US">
              <a:latin typeface="Times New Roman" pitchFamily="18" charset="0"/>
              <a:cs typeface="Times New Roman" pitchFamily="18" charset="0"/>
            </a:endParaRPr>
          </a:p>
          <a:p>
            <a:pPr algn="just" lvl="0">
              <a:buNone/>
            </a:pPr>
            <a:r>
              <a:rPr dirty="0" sz="3200" lang="en-US">
                <a:latin typeface="Times New Roman" pitchFamily="18" charset="0"/>
                <a:cs typeface="Times New Roman" pitchFamily="18" charset="0"/>
              </a:rPr>
              <a:t>2. My doctor told me to lose some weight. Why should I listen to a doctor who is himself overweight?</a:t>
            </a:r>
          </a:p>
          <a:p>
            <a:pPr algn="just">
              <a:buNone/>
            </a:pPr>
            <a:endParaRPr dirty="0" sz="3200" lang="en-US">
              <a:latin typeface="Times New Roman" pitchFamily="18" charset="0"/>
              <a:cs typeface="Times New Roman" pitchFamily="18"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51" name="Title 1"/>
          <p:cNvSpPr>
            <a:spLocks noGrp="1"/>
          </p:cNvSpPr>
          <p:nvPr>
            <p:ph type="title" idx="4294967295"/>
          </p:nvPr>
        </p:nvSpPr>
        <p:spPr>
          <a:xfrm>
            <a:off x="0" y="203200"/>
            <a:ext cx="10972800" cy="609600"/>
          </a:xfrm>
        </p:spPr>
        <p:txBody>
          <a:bodyPr>
            <a:noAutofit/>
          </a:bodyPr>
          <a:p>
            <a:r>
              <a:rPr dirty="0" sz="3200" lang="en-US">
                <a:latin typeface="Times New Roman" pitchFamily="18" charset="0"/>
                <a:cs typeface="Times New Roman" pitchFamily="18" charset="0"/>
              </a:rPr>
              <a:t>Cont…</a:t>
            </a:r>
          </a:p>
        </p:txBody>
      </p:sp>
      <p:sp>
        <p:nvSpPr>
          <p:cNvPr id="1048652" name="Content Placeholder 2"/>
          <p:cNvSpPr>
            <a:spLocks noGrp="1"/>
          </p:cNvSpPr>
          <p:nvPr>
            <p:ph idx="4294967295"/>
          </p:nvPr>
        </p:nvSpPr>
        <p:spPr>
          <a:xfrm>
            <a:off x="914400" y="1016000"/>
            <a:ext cx="10668000" cy="7151688"/>
          </a:xfrm>
        </p:spPr>
        <p:txBody>
          <a:bodyPr>
            <a:normAutofit/>
          </a:bodyPr>
          <a:p>
            <a:pPr algn="just" lvl="0">
              <a:buNone/>
            </a:pP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Determining what kind of person someone is includes determining whether that person is trustworthy. </a:t>
            </a:r>
          </a:p>
          <a:p>
            <a:pPr algn="just">
              <a:buNone/>
            </a:pPr>
            <a:endParaRPr dirty="0" sz="3200" lang="en-US">
              <a:latin typeface="Times New Roman" pitchFamily="18" charset="0"/>
              <a:cs typeface="Times New Roman" pitchFamily="18" charset="0"/>
            </a:endParaRPr>
          </a:p>
          <a:p>
            <a:pPr algn="just">
              <a:buNone/>
            </a:pPr>
            <a:r>
              <a:rPr dirty="0" sz="3200" lang="en-US">
                <a:latin typeface="Times New Roman" pitchFamily="18" charset="0"/>
                <a:cs typeface="Times New Roman" pitchFamily="18" charset="0"/>
              </a:rPr>
              <a:t>This is committed when one of the arguers (the second arguer) rejects the other arguer (the first arguer) opinion by attacking or abusing him or herself (their personality, character, motives, and qualification) other than their argument.</a:t>
            </a:r>
            <a:endParaRPr dirty="0"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53" name="Title 1"/>
          <p:cNvSpPr>
            <a:spLocks noGrp="1"/>
          </p:cNvSpPr>
          <p:nvPr>
            <p:ph type="title" idx="4294967295"/>
          </p:nvPr>
        </p:nvSpPr>
        <p:spPr>
          <a:xfrm>
            <a:off x="0" y="366713"/>
            <a:ext cx="10972800" cy="750887"/>
          </a:xfrm>
        </p:spPr>
        <p:txBody>
          <a:bodyPr>
            <a:normAutofit/>
          </a:bodyPr>
          <a:p>
            <a:r>
              <a:rPr dirty="0" sz="3200" lang="en-US">
                <a:latin typeface="Times New Roman" pitchFamily="18" charset="0"/>
                <a:cs typeface="Times New Roman" pitchFamily="18" charset="0"/>
              </a:rPr>
              <a:t>Cont…</a:t>
            </a:r>
          </a:p>
        </p:txBody>
      </p:sp>
      <p:sp>
        <p:nvSpPr>
          <p:cNvPr id="1048654" name="Content Placeholder 2"/>
          <p:cNvSpPr>
            <a:spLocks noGrp="1"/>
          </p:cNvSpPr>
          <p:nvPr>
            <p:ph idx="4294967295"/>
          </p:nvPr>
        </p:nvSpPr>
        <p:spPr>
          <a:xfrm>
            <a:off x="762000" y="1117600"/>
            <a:ext cx="10820400" cy="7050088"/>
          </a:xfrm>
        </p:spPr>
        <p:txBody>
          <a:bodyPr>
            <a:normAutofit/>
          </a:bodyPr>
          <a:p>
            <a:pPr algn="just"/>
            <a:r>
              <a:rPr dirty="0" sz="3467" lang="en-US">
                <a:latin typeface="Times New Roman" pitchFamily="18" charset="0"/>
                <a:cs typeface="Times New Roman" pitchFamily="18" charset="0"/>
              </a:rPr>
              <a:t>Personal factors are never relevant to truth and false.</a:t>
            </a:r>
          </a:p>
          <a:p>
            <a:pPr algn="just">
              <a:lnSpc>
                <a:spcPct val="150000"/>
              </a:lnSpc>
              <a:buNone/>
            </a:pPr>
            <a:r>
              <a:rPr dirty="0" sz="3467" lang="en-US">
                <a:latin typeface="Times New Roman" pitchFamily="18" charset="0"/>
                <a:cs typeface="Times New Roman" pitchFamily="18" charset="0"/>
              </a:rPr>
              <a:t>In general, ad </a:t>
            </a:r>
            <a:r>
              <a:rPr dirty="0" sz="3467" lang="en-US" err="1">
                <a:latin typeface="Times New Roman" pitchFamily="18" charset="0"/>
                <a:cs typeface="Times New Roman" pitchFamily="18" charset="0"/>
              </a:rPr>
              <a:t>hominum</a:t>
            </a:r>
            <a:r>
              <a:rPr dirty="0" sz="3467" lang="en-US">
                <a:latin typeface="Times New Roman" pitchFamily="18" charset="0"/>
                <a:cs typeface="Times New Roman" pitchFamily="18" charset="0"/>
              </a:rPr>
              <a:t> arguments are </a:t>
            </a:r>
            <a:r>
              <a:rPr dirty="0" sz="3467" lang="en-US">
                <a:solidFill>
                  <a:srgbClr val="D60093"/>
                </a:solidFill>
                <a:latin typeface="Times New Roman" pitchFamily="18" charset="0"/>
                <a:cs typeface="Times New Roman" pitchFamily="18" charset="0"/>
              </a:rPr>
              <a:t>effective </a:t>
            </a:r>
            <a:r>
              <a:rPr dirty="0" sz="3467" lang="en-US">
                <a:latin typeface="Times New Roman" pitchFamily="18" charset="0"/>
                <a:cs typeface="Times New Roman" pitchFamily="18" charset="0"/>
              </a:rPr>
              <a:t>due to:</a:t>
            </a:r>
          </a:p>
          <a:p>
            <a:pPr algn="just" lvl="0">
              <a:lnSpc>
                <a:spcPct val="150000"/>
              </a:lnSpc>
            </a:pPr>
            <a:r>
              <a:rPr dirty="0" sz="3467" lang="en-US">
                <a:latin typeface="Times New Roman" pitchFamily="18" charset="0"/>
                <a:cs typeface="Times New Roman" pitchFamily="18" charset="0"/>
              </a:rPr>
              <a:t>Close connection between truth and believability.</a:t>
            </a:r>
          </a:p>
          <a:p>
            <a:pPr algn="just" lvl="0">
              <a:lnSpc>
                <a:spcPct val="150000"/>
              </a:lnSpc>
            </a:pPr>
            <a:r>
              <a:rPr dirty="0" sz="3467" lang="en-US">
                <a:latin typeface="Times New Roman" pitchFamily="18" charset="0"/>
                <a:cs typeface="Times New Roman" pitchFamily="18" charset="0"/>
              </a:rPr>
              <a:t>They engaged the emotion of readers and listeners and their by motive them to transfer </a:t>
            </a:r>
            <a:r>
              <a:rPr dirty="0" sz="3467" lang="en-US">
                <a:solidFill>
                  <a:srgbClr val="3333FF"/>
                </a:solidFill>
                <a:latin typeface="Times New Roman" pitchFamily="18" charset="0"/>
                <a:cs typeface="Times New Roman" pitchFamily="18" charset="0"/>
              </a:rPr>
              <a:t>their negative feelings </a:t>
            </a:r>
            <a:r>
              <a:rPr dirty="0" sz="3467" lang="en-US">
                <a:latin typeface="Times New Roman" pitchFamily="18" charset="0"/>
                <a:cs typeface="Times New Roman" pitchFamily="18" charset="0"/>
              </a:rPr>
              <a:t>about the arguer on the argument.</a:t>
            </a:r>
          </a:p>
          <a:p>
            <a:pPr lvl="0">
              <a:lnSpc>
                <a:spcPct val="150000"/>
              </a:lnSpc>
              <a:buNone/>
            </a:pPr>
            <a:endParaRPr dirty="0" sz="3200" lang="en-US">
              <a:latin typeface="Times New Roman" pitchFamily="18" charset="0"/>
              <a:cs typeface="Times New Roman" pitchFamily="18" charset="0"/>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55" name="Title 1"/>
          <p:cNvSpPr>
            <a:spLocks noGrp="1"/>
          </p:cNvSpPr>
          <p:nvPr>
            <p:ph type="title" idx="4294967295"/>
          </p:nvPr>
        </p:nvSpPr>
        <p:spPr>
          <a:xfrm>
            <a:off x="2133600" y="304800"/>
            <a:ext cx="8839200" cy="762000"/>
          </a:xfrm>
        </p:spPr>
        <p:txBody>
          <a:bodyPr>
            <a:normAutofit/>
          </a:bodyPr>
          <a:p>
            <a:pPr algn="just" lvl="0"/>
            <a:r>
              <a:rPr b="1" dirty="0" sz="3200" lang="en-US">
                <a:solidFill>
                  <a:srgbClr val="3333FF"/>
                </a:solidFill>
                <a:latin typeface="Times New Roman" pitchFamily="18" charset="0"/>
                <a:cs typeface="Times New Roman" pitchFamily="18" charset="0"/>
              </a:rPr>
              <a:t>5. Fallacy of Accident</a:t>
            </a:r>
            <a:endParaRPr dirty="0" sz="3200" lang="en-US">
              <a:solidFill>
                <a:srgbClr val="3333FF"/>
              </a:solidFill>
              <a:latin typeface="Times New Roman" pitchFamily="18" charset="0"/>
              <a:cs typeface="Times New Roman" pitchFamily="18" charset="0"/>
            </a:endParaRPr>
          </a:p>
        </p:txBody>
      </p:sp>
      <p:sp>
        <p:nvSpPr>
          <p:cNvPr id="1048656" name="Content Placeholder 2"/>
          <p:cNvSpPr>
            <a:spLocks noGrp="1"/>
          </p:cNvSpPr>
          <p:nvPr>
            <p:ph idx="4294967295"/>
          </p:nvPr>
        </p:nvSpPr>
        <p:spPr>
          <a:xfrm>
            <a:off x="838200" y="1143000"/>
            <a:ext cx="11049000" cy="7239000"/>
          </a:xfrm>
        </p:spPr>
        <p:txBody>
          <a:bodyPr>
            <a:noAutofit/>
          </a:bodyPr>
          <a:p>
            <a:pPr algn="just"/>
            <a:r>
              <a:rPr dirty="0" sz="3200" lang="en-US">
                <a:latin typeface="Times New Roman" pitchFamily="18" charset="0"/>
                <a:cs typeface="Times New Roman" pitchFamily="18" charset="0"/>
              </a:rPr>
              <a:t>It is committed when a </a:t>
            </a:r>
            <a:r>
              <a:rPr dirty="0" sz="3200" lang="en-US">
                <a:solidFill>
                  <a:srgbClr val="D60093"/>
                </a:solidFill>
                <a:latin typeface="Times New Roman" pitchFamily="18" charset="0"/>
                <a:cs typeface="Times New Roman" pitchFamily="18" charset="0"/>
              </a:rPr>
              <a:t>general rule is applied to a specific case that was not intended to </a:t>
            </a:r>
            <a:r>
              <a:rPr dirty="0" sz="3200" lang="en-US" smtClean="0">
                <a:solidFill>
                  <a:srgbClr val="D60093"/>
                </a:solidFill>
                <a:latin typeface="Times New Roman" pitchFamily="18" charset="0"/>
                <a:cs typeface="Times New Roman" pitchFamily="18" charset="0"/>
              </a:rPr>
              <a:t>cover</a:t>
            </a:r>
            <a:r>
              <a:rPr dirty="0" sz="3200" lang="en-US" smtClean="0">
                <a:latin typeface="Times New Roman" pitchFamily="18" charset="0"/>
                <a:cs typeface="Times New Roman" pitchFamily="18" charset="0"/>
              </a:rPr>
              <a:t>. </a:t>
            </a:r>
            <a:r>
              <a:rPr dirty="0" sz="3200" lang="en-US" smtClean="0">
                <a:solidFill>
                  <a:srgbClr val="00CC00"/>
                </a:solidFill>
                <a:latin typeface="Times New Roman" pitchFamily="18" charset="0"/>
                <a:cs typeface="Times New Roman" pitchFamily="18" charset="0"/>
              </a:rPr>
              <a:t>(Misapplication of General Rule )</a:t>
            </a:r>
            <a:endParaRPr dirty="0" sz="3200" lang="en-US">
              <a:solidFill>
                <a:srgbClr val="00CC00"/>
              </a:solidFill>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The general rule is cited in the premises and then wrongly applied to the specific case mentioned in the conclusion.</a:t>
            </a:r>
          </a:p>
          <a:p>
            <a:pPr algn="just">
              <a:buFontTx/>
              <a:buChar char="-"/>
            </a:pPr>
            <a:r>
              <a:rPr dirty="0" sz="3200" lang="en-US">
                <a:latin typeface="Times New Roman" pitchFamily="18" charset="0"/>
                <a:cs typeface="Times New Roman" pitchFamily="18" charset="0"/>
              </a:rPr>
              <a:t>Because of the “accidental’ features of the specific case, the general rule does not fit or is misplaced.</a:t>
            </a:r>
          </a:p>
          <a:p>
            <a:pPr algn="just">
              <a:lnSpc>
                <a:spcPct val="150000"/>
              </a:lnSpc>
              <a:buNone/>
            </a:pPr>
            <a:r>
              <a:rPr b="1" dirty="0" sz="3200" lang="en-US">
                <a:latin typeface="Times New Roman" pitchFamily="18" charset="0"/>
                <a:cs typeface="Times New Roman" pitchFamily="18" charset="0"/>
              </a:rPr>
              <a:t>Examples </a:t>
            </a:r>
            <a:endParaRPr dirty="0" sz="3200" lang="en-US">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Freedom of speech is a constitutionally guaranteed right. Therefore, </a:t>
            </a:r>
            <a:r>
              <a:rPr dirty="0" sz="3200" lang="en-US" err="1">
                <a:latin typeface="Times New Roman" pitchFamily="18" charset="0"/>
                <a:cs typeface="Times New Roman" pitchFamily="18" charset="0"/>
              </a:rPr>
              <a:t>Abebe</a:t>
            </a:r>
            <a:r>
              <a:rPr dirty="0" sz="3200" lang="en-US">
                <a:latin typeface="Times New Roman" pitchFamily="18" charset="0"/>
                <a:cs typeface="Times New Roman" pitchFamily="18" charset="0"/>
              </a:rPr>
              <a:t> should not be arrested for his speech that inspired the riot last week.</a:t>
            </a:r>
          </a:p>
          <a:p>
            <a:pPr lvl="0"/>
            <a:r>
              <a:rPr dirty="0" sz="3200" lang="en-US" err="1">
                <a:latin typeface="Times New Roman" pitchFamily="18" charset="0"/>
                <a:cs typeface="Times New Roman" pitchFamily="18" charset="0"/>
              </a:rPr>
              <a:t>Heven</a:t>
            </a:r>
            <a:r>
              <a:rPr dirty="0" sz="3200" lang="en-US">
                <a:latin typeface="Times New Roman" pitchFamily="18" charset="0"/>
                <a:cs typeface="Times New Roman" pitchFamily="18" charset="0"/>
              </a:rPr>
              <a:t> ! All good students obey the order of their teachers. Hence, you should not refuse when your teacher invites you for bed.</a:t>
            </a:r>
          </a:p>
          <a:p>
            <a:pPr algn="just">
              <a:lnSpc>
                <a:spcPct val="150000"/>
              </a:lnSpc>
              <a:buFontTx/>
              <a:buChar char="-"/>
            </a:pPr>
            <a:endParaRPr dirty="0" sz="3200" lang="en-US">
              <a:latin typeface="Times New Roman" pitchFamily="18" charset="0"/>
              <a:cs typeface="Times New Roman" pitchFamily="18" charset="0"/>
            </a:endParaRP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57" name="Title 1"/>
          <p:cNvSpPr>
            <a:spLocks noGrp="1"/>
          </p:cNvSpPr>
          <p:nvPr>
            <p:ph type="title" idx="4294967295"/>
          </p:nvPr>
        </p:nvSpPr>
        <p:spPr>
          <a:xfrm>
            <a:off x="1371600" y="609600"/>
            <a:ext cx="9601200" cy="609600"/>
          </a:xfrm>
        </p:spPr>
        <p:txBody>
          <a:bodyPr>
            <a:noAutofit/>
          </a:bodyPr>
          <a:p>
            <a:pPr algn="just" lvl="0"/>
            <a:r>
              <a:rPr b="1" dirty="0" sz="3200" lang="en-US">
                <a:solidFill>
                  <a:srgbClr val="D60093"/>
                </a:solidFill>
                <a:latin typeface="Times New Roman" pitchFamily="18" charset="0"/>
                <a:cs typeface="Times New Roman" pitchFamily="18" charset="0"/>
              </a:rPr>
              <a:t>6. Straw Man Fallacy</a:t>
            </a:r>
            <a:endParaRPr dirty="0" sz="3200" lang="en-US">
              <a:solidFill>
                <a:srgbClr val="D60093"/>
              </a:solidFill>
              <a:latin typeface="Times New Roman" pitchFamily="18" charset="0"/>
              <a:cs typeface="Times New Roman" pitchFamily="18" charset="0"/>
            </a:endParaRPr>
          </a:p>
        </p:txBody>
      </p:sp>
      <p:sp>
        <p:nvSpPr>
          <p:cNvPr id="1048658" name="Content Placeholder 2"/>
          <p:cNvSpPr>
            <a:spLocks noGrp="1"/>
          </p:cNvSpPr>
          <p:nvPr>
            <p:ph idx="4294967295"/>
          </p:nvPr>
        </p:nvSpPr>
        <p:spPr>
          <a:xfrm>
            <a:off x="685800" y="1422400"/>
            <a:ext cx="11201400" cy="6745288"/>
          </a:xfrm>
        </p:spPr>
        <p:txBody>
          <a:bodyPr>
            <a:normAutofit fontScale="51256" lnSpcReduction="20000"/>
          </a:bodyPr>
          <a:p>
            <a:pPr algn="just"/>
            <a:r>
              <a:rPr dirty="0" sz="6000" lang="en-US">
                <a:latin typeface="Times New Roman" pitchFamily="18" charset="0"/>
                <a:cs typeface="Times New Roman" pitchFamily="18" charset="0"/>
              </a:rPr>
              <a:t>committed when an arguer </a:t>
            </a:r>
            <a:r>
              <a:rPr dirty="0" sz="6000" lang="en-US">
                <a:solidFill>
                  <a:srgbClr val="FF0000"/>
                </a:solidFill>
                <a:latin typeface="Times New Roman" pitchFamily="18" charset="0"/>
                <a:cs typeface="Times New Roman" pitchFamily="18" charset="0"/>
              </a:rPr>
              <a:t>distorts an opponent’s argument </a:t>
            </a:r>
            <a:r>
              <a:rPr dirty="0" sz="6000" lang="en-US">
                <a:latin typeface="Times New Roman" pitchFamily="18" charset="0"/>
                <a:cs typeface="Times New Roman" pitchFamily="18" charset="0"/>
              </a:rPr>
              <a:t>for the purpose of </a:t>
            </a:r>
            <a:r>
              <a:rPr dirty="0" sz="6000" lang="en-US">
                <a:solidFill>
                  <a:srgbClr val="3333FF"/>
                </a:solidFill>
                <a:latin typeface="Times New Roman" pitchFamily="18" charset="0"/>
                <a:cs typeface="Times New Roman" pitchFamily="18" charset="0"/>
              </a:rPr>
              <a:t>more easily attacking it</a:t>
            </a:r>
            <a:r>
              <a:rPr dirty="0" sz="6000" lang="en-US">
                <a:latin typeface="Times New Roman" pitchFamily="18" charset="0"/>
                <a:cs typeface="Times New Roman" pitchFamily="18" charset="0"/>
              </a:rPr>
              <a:t>, demolishes the distorted argument, and then concludes that the opponent’s real argument has been demolished. </a:t>
            </a:r>
          </a:p>
          <a:p>
            <a:pPr algn="just"/>
            <a:r>
              <a:rPr dirty="0" sz="6000" lang="en-US">
                <a:latin typeface="Times New Roman" pitchFamily="18" charset="0"/>
                <a:cs typeface="Times New Roman" pitchFamily="18" charset="0"/>
              </a:rPr>
              <a:t>By so doing, the arguer is said to have set up a straw man and knocked it down, only to conclude that the real man (opposing argument) has been knocked down as well. </a:t>
            </a:r>
          </a:p>
          <a:p>
            <a:pPr algn="just"/>
            <a:r>
              <a:rPr b="1" dirty="0" sz="6000" lang="en-US">
                <a:solidFill>
                  <a:srgbClr val="00CC00"/>
                </a:solidFill>
                <a:latin typeface="Times New Roman" pitchFamily="18" charset="0"/>
                <a:cs typeface="Times New Roman" pitchFamily="18" charset="0"/>
              </a:rPr>
              <a:t>It occurs when the arguer attack misrepresentation of the opponent’s view</a:t>
            </a:r>
            <a:r>
              <a:rPr b="1" dirty="0" sz="6000" lang="en-US" smtClean="0">
                <a:solidFill>
                  <a:srgbClr val="FF33CC"/>
                </a:solidFill>
                <a:latin typeface="Times New Roman" pitchFamily="18" charset="0"/>
                <a:cs typeface="Times New Roman" pitchFamily="18" charset="0"/>
              </a:rPr>
              <a:t>. Exaggeration or Oversimplification of Opponents view. </a:t>
            </a:r>
            <a:r>
              <a:rPr dirty="0" sz="6000" lang="en-US" smtClean="0">
                <a:solidFill>
                  <a:schemeClr val="tx1"/>
                </a:solidFill>
                <a:latin typeface="Times New Roman" pitchFamily="18" charset="0"/>
                <a:cs typeface="Times New Roman" pitchFamily="18" charset="0"/>
              </a:rPr>
              <a:t>Imaginary/hypothetical but not real. </a:t>
            </a:r>
            <a:endParaRPr dirty="0" sz="6000" lang="en-US">
              <a:solidFill>
                <a:schemeClr val="tx1"/>
              </a:solidFill>
              <a:latin typeface="Times New Roman" pitchFamily="18" charset="0"/>
              <a:cs typeface="Times New Roman" pitchFamily="18" charset="0"/>
            </a:endParaRPr>
          </a:p>
          <a:p>
            <a:pPr algn="just">
              <a:buNone/>
            </a:pPr>
            <a:endParaRPr dirty="0" sz="6000" lang="en-US">
              <a:latin typeface="Times New Roman" pitchFamily="18" charset="0"/>
              <a:cs typeface="Times New Roman" pitchFamily="18" charset="0"/>
            </a:endParaRPr>
          </a:p>
          <a:p>
            <a:pPr algn="just">
              <a:buNone/>
            </a:pPr>
            <a:r>
              <a:rPr b="1" dirty="0" sz="6000" lang="en-US">
                <a:latin typeface="Times New Roman" pitchFamily="18" charset="0"/>
                <a:cs typeface="Times New Roman" pitchFamily="18" charset="0"/>
              </a:rPr>
              <a:t>Example</a:t>
            </a:r>
            <a:endParaRPr dirty="0" sz="6000" lang="en-US">
              <a:latin typeface="Times New Roman" pitchFamily="18" charset="0"/>
              <a:cs typeface="Times New Roman" pitchFamily="18" charset="0"/>
            </a:endParaRPr>
          </a:p>
          <a:p>
            <a:pPr algn="just" lvl="1">
              <a:buNone/>
            </a:pPr>
            <a:r>
              <a:rPr b="1" dirty="0" sz="6000" lang="en-US" err="1">
                <a:latin typeface="Times New Roman" pitchFamily="18" charset="0"/>
                <a:cs typeface="Times New Roman" pitchFamily="18" charset="0"/>
              </a:rPr>
              <a:t>Mengesha</a:t>
            </a:r>
            <a:r>
              <a:rPr b="1" dirty="0" sz="6000" lang="en-US">
                <a:latin typeface="Times New Roman" pitchFamily="18" charset="0"/>
                <a:cs typeface="Times New Roman" pitchFamily="18" charset="0"/>
              </a:rPr>
              <a:t>:</a:t>
            </a:r>
            <a:r>
              <a:rPr dirty="0" sz="6000" lang="en-US">
                <a:latin typeface="Times New Roman" pitchFamily="18" charset="0"/>
                <a:cs typeface="Times New Roman" pitchFamily="18" charset="0"/>
              </a:rPr>
              <a:t> It would be a good idea to ban advertising beer and wine on radio and television. These advertisements encourage teenagers to drink, often with disastrous consequences.</a:t>
            </a:r>
          </a:p>
          <a:p>
            <a:pPr algn="just" lvl="1">
              <a:buNone/>
            </a:pPr>
            <a:r>
              <a:rPr b="1" dirty="0" sz="6000" lang="en-US" err="1">
                <a:latin typeface="Times New Roman" pitchFamily="18" charset="0"/>
                <a:cs typeface="Times New Roman" pitchFamily="18" charset="0"/>
              </a:rPr>
              <a:t>Tsegaye</a:t>
            </a:r>
            <a:r>
              <a:rPr b="1" dirty="0" sz="6000" lang="en-US">
                <a:latin typeface="Times New Roman" pitchFamily="18" charset="0"/>
                <a:cs typeface="Times New Roman" pitchFamily="18" charset="0"/>
              </a:rPr>
              <a:t>:</a:t>
            </a:r>
            <a:r>
              <a:rPr dirty="0" sz="6000" lang="en-US">
                <a:latin typeface="Times New Roman" pitchFamily="18" charset="0"/>
                <a:cs typeface="Times New Roman" pitchFamily="18" charset="0"/>
              </a:rPr>
              <a:t> You cannot get people to give up drinking; they have been doing it for thousands of years.</a:t>
            </a:r>
          </a:p>
          <a:p>
            <a:pPr>
              <a:buNone/>
            </a:pPr>
            <a:r>
              <a:rPr dirty="0" lang="en-US"/>
              <a:t> </a:t>
            </a:r>
            <a:endParaRPr dirty="0" sz="3733" lang="en-US"/>
          </a:p>
          <a:p>
            <a:endParaRPr dirty="0" sz="3733" lang="en-US"/>
          </a:p>
          <a:p>
            <a:endParaRPr dirty="0"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59" name="Title 1"/>
          <p:cNvSpPr>
            <a:spLocks noGrp="1"/>
          </p:cNvSpPr>
          <p:nvPr>
            <p:ph type="title" idx="4294967295"/>
          </p:nvPr>
        </p:nvSpPr>
        <p:spPr>
          <a:xfrm>
            <a:off x="1752600" y="366713"/>
            <a:ext cx="9220200" cy="649287"/>
          </a:xfrm>
        </p:spPr>
        <p:txBody>
          <a:bodyPr>
            <a:normAutofit/>
          </a:bodyPr>
          <a:p>
            <a:r>
              <a:rPr dirty="0" sz="3200" lang="en-US">
                <a:latin typeface="Times New Roman" pitchFamily="18" charset="0"/>
                <a:cs typeface="Times New Roman" pitchFamily="18" charset="0"/>
              </a:rPr>
              <a:t>Cont…</a:t>
            </a:r>
          </a:p>
        </p:txBody>
      </p:sp>
      <p:sp>
        <p:nvSpPr>
          <p:cNvPr id="1048660" name="Content Placeholder 2"/>
          <p:cNvSpPr>
            <a:spLocks noGrp="1"/>
          </p:cNvSpPr>
          <p:nvPr>
            <p:ph idx="4294967295"/>
          </p:nvPr>
        </p:nvSpPr>
        <p:spPr>
          <a:xfrm>
            <a:off x="533400" y="1117600"/>
            <a:ext cx="11353800" cy="7050088"/>
          </a:xfrm>
        </p:spPr>
        <p:txBody>
          <a:bodyPr>
            <a:noAutofit/>
          </a:bodyPr>
          <a:p>
            <a:pPr>
              <a:buNone/>
            </a:pPr>
            <a:r>
              <a:rPr dirty="0" sz="3200" lang="en-US">
                <a:latin typeface="Times New Roman" pitchFamily="18" charset="0"/>
                <a:cs typeface="Times New Roman" pitchFamily="18" charset="0"/>
              </a:rPr>
              <a:t>In the above example, </a:t>
            </a:r>
            <a:r>
              <a:rPr dirty="0" sz="3200" lang="en-US" err="1">
                <a:latin typeface="Times New Roman" pitchFamily="18" charset="0"/>
                <a:cs typeface="Times New Roman" pitchFamily="18" charset="0"/>
              </a:rPr>
              <a:t>Tsegaye</a:t>
            </a:r>
            <a:r>
              <a:rPr dirty="0" sz="3200" lang="en-US">
                <a:latin typeface="Times New Roman" pitchFamily="18" charset="0"/>
                <a:cs typeface="Times New Roman" pitchFamily="18" charset="0"/>
              </a:rPr>
              <a:t> attempts to oppose </a:t>
            </a:r>
            <a:r>
              <a:rPr dirty="0" sz="3200" lang="en-US" err="1">
                <a:latin typeface="Times New Roman" pitchFamily="18" charset="0"/>
                <a:cs typeface="Times New Roman" pitchFamily="18" charset="0"/>
              </a:rPr>
              <a:t>Mengasha’s</a:t>
            </a:r>
            <a:r>
              <a:rPr dirty="0" sz="3200" lang="en-US">
                <a:latin typeface="Times New Roman" pitchFamily="18" charset="0"/>
                <a:cs typeface="Times New Roman" pitchFamily="18" charset="0"/>
              </a:rPr>
              <a:t> idea but with a </a:t>
            </a:r>
            <a:r>
              <a:rPr dirty="0" sz="3200" lang="en-US">
                <a:solidFill>
                  <a:srgbClr val="33CC33"/>
                </a:solidFill>
                <a:latin typeface="Times New Roman" pitchFamily="18" charset="0"/>
                <a:cs typeface="Times New Roman" pitchFamily="18" charset="0"/>
              </a:rPr>
              <a:t>distorted form</a:t>
            </a:r>
            <a:r>
              <a:rPr dirty="0" sz="3200" lang="en-US">
                <a:latin typeface="Times New Roman" pitchFamily="18" charset="0"/>
                <a:cs typeface="Times New Roman" pitchFamily="18" charset="0"/>
              </a:rPr>
              <a:t>.</a:t>
            </a:r>
          </a:p>
          <a:p>
            <a:pPr>
              <a:buNone/>
            </a:pPr>
            <a:endParaRPr b="1" dirty="0" sz="3200" lang="en-US">
              <a:latin typeface="Times New Roman" pitchFamily="18" charset="0"/>
              <a:cs typeface="Times New Roman" pitchFamily="18" charset="0"/>
            </a:endParaRPr>
          </a:p>
          <a:p>
            <a:pPr>
              <a:buNone/>
            </a:pPr>
            <a:r>
              <a:rPr b="1" dirty="0" sz="3200" lang="en-US">
                <a:latin typeface="Times New Roman" pitchFamily="18" charset="0"/>
                <a:cs typeface="Times New Roman" pitchFamily="18" charset="0"/>
              </a:rPr>
              <a:t>Mary:</a:t>
            </a:r>
            <a:r>
              <a:rPr dirty="0" sz="3200" lang="en-US">
                <a:latin typeface="Times New Roman" pitchFamily="18" charset="0"/>
                <a:cs typeface="Times New Roman" pitchFamily="18" charset="0"/>
              </a:rPr>
              <a:t> We must not betray the principles of justice and democracy. Suspected terrorists must be granted basic rights as well as legal representation and access to a fair court.</a:t>
            </a:r>
            <a:endParaRPr b="1" dirty="0" sz="3200" lang="en-US">
              <a:latin typeface="Times New Roman" pitchFamily="18" charset="0"/>
              <a:cs typeface="Times New Roman" pitchFamily="18" charset="0"/>
            </a:endParaRPr>
          </a:p>
          <a:p>
            <a:pPr>
              <a:buNone/>
            </a:pPr>
            <a:r>
              <a:rPr b="1" dirty="0" sz="3200" lang="en-US">
                <a:latin typeface="Times New Roman" pitchFamily="18" charset="0"/>
                <a:cs typeface="Times New Roman" pitchFamily="18" charset="0"/>
              </a:rPr>
              <a:t>Tom:</a:t>
            </a:r>
            <a:r>
              <a:rPr dirty="0" sz="3200" lang="en-US">
                <a:latin typeface="Times New Roman" pitchFamily="18" charset="0"/>
                <a:cs typeface="Times New Roman" pitchFamily="18" charset="0"/>
              </a:rPr>
              <a:t> Mary is advocating the release of known terrorists. We cannot afford to allow our enemies to move freely in our society.</a:t>
            </a:r>
          </a:p>
          <a:p>
            <a:pPr>
              <a:buNone/>
            </a:pPr>
            <a:endParaRPr dirty="0" sz="3200" lang="en-US">
              <a:latin typeface="Times New Roman" pitchFamily="18" charset="0"/>
              <a:cs typeface="Times New Roman" pitchFamily="18" charset="0"/>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61" name="Title 1"/>
          <p:cNvSpPr>
            <a:spLocks noGrp="1"/>
          </p:cNvSpPr>
          <p:nvPr>
            <p:ph type="title" idx="4294967295"/>
          </p:nvPr>
        </p:nvSpPr>
        <p:spPr>
          <a:xfrm>
            <a:off x="1066800" y="366713"/>
            <a:ext cx="9906000" cy="547687"/>
          </a:xfrm>
        </p:spPr>
        <p:txBody>
          <a:bodyPr>
            <a:normAutofit/>
          </a:bodyPr>
          <a:p>
            <a:pPr lvl="0"/>
            <a:r>
              <a:rPr b="1" dirty="0" sz="3200" lang="en-US">
                <a:solidFill>
                  <a:srgbClr val="0000FF"/>
                </a:solidFill>
                <a:latin typeface="Times New Roman" pitchFamily="18" charset="0"/>
                <a:cs typeface="Times New Roman" pitchFamily="18" charset="0"/>
              </a:rPr>
              <a:t>7. The Fallacy of Missing the Point (</a:t>
            </a:r>
            <a:r>
              <a:rPr b="1" dirty="0" sz="3200" i="1" lang="en-US" err="1">
                <a:solidFill>
                  <a:srgbClr val="0000FF"/>
                </a:solidFill>
                <a:latin typeface="Times New Roman" pitchFamily="18" charset="0"/>
                <a:cs typeface="Times New Roman" pitchFamily="18" charset="0"/>
              </a:rPr>
              <a:t>Ignoratio</a:t>
            </a:r>
            <a:r>
              <a:rPr b="1" dirty="0" sz="3200" i="1" lang="en-US">
                <a:solidFill>
                  <a:srgbClr val="0000FF"/>
                </a:solidFill>
                <a:latin typeface="Times New Roman" pitchFamily="18" charset="0"/>
                <a:cs typeface="Times New Roman" pitchFamily="18" charset="0"/>
              </a:rPr>
              <a:t> </a:t>
            </a:r>
            <a:r>
              <a:rPr b="1" dirty="0" sz="3200" i="1" lang="en-US" err="1">
                <a:solidFill>
                  <a:srgbClr val="0000FF"/>
                </a:solidFill>
                <a:latin typeface="Times New Roman" pitchFamily="18" charset="0"/>
                <a:cs typeface="Times New Roman" pitchFamily="18" charset="0"/>
              </a:rPr>
              <a:t>Elenchii</a:t>
            </a:r>
            <a:r>
              <a:rPr dirty="0" sz="3200" lang="en-US">
                <a:solidFill>
                  <a:srgbClr val="0000FF"/>
                </a:solidFill>
                <a:latin typeface="Times New Roman" pitchFamily="18" charset="0"/>
                <a:cs typeface="Times New Roman" pitchFamily="18" charset="0"/>
              </a:rPr>
              <a:t>)</a:t>
            </a:r>
          </a:p>
        </p:txBody>
      </p:sp>
      <p:sp>
        <p:nvSpPr>
          <p:cNvPr id="1048662" name="Content Placeholder 2"/>
          <p:cNvSpPr>
            <a:spLocks noGrp="1"/>
          </p:cNvSpPr>
          <p:nvPr>
            <p:ph idx="4294967295"/>
          </p:nvPr>
        </p:nvSpPr>
        <p:spPr>
          <a:xfrm>
            <a:off x="533400" y="1117600"/>
            <a:ext cx="11277600" cy="7050088"/>
          </a:xfrm>
        </p:spPr>
        <p:txBody>
          <a:bodyPr>
            <a:normAutofit fontScale="96250" lnSpcReduction="10000"/>
          </a:bodyPr>
          <a:p>
            <a:pPr algn="just"/>
            <a:r>
              <a:rPr dirty="0" sz="3467" lang="en-US">
                <a:latin typeface="Times New Roman" pitchFamily="18" charset="0"/>
                <a:cs typeface="Times New Roman" pitchFamily="18" charset="0"/>
              </a:rPr>
              <a:t>it occurs when the premise of an argument support </a:t>
            </a:r>
            <a:r>
              <a:rPr dirty="0" sz="3467" lang="en-US">
                <a:solidFill>
                  <a:srgbClr val="FF0000"/>
                </a:solidFill>
                <a:latin typeface="Times New Roman" pitchFamily="18" charset="0"/>
                <a:cs typeface="Times New Roman" pitchFamily="18" charset="0"/>
              </a:rPr>
              <a:t>one particular conclusion, but then a different conclusion</a:t>
            </a:r>
            <a:r>
              <a:rPr dirty="0" sz="3467" lang="en-US">
                <a:latin typeface="Times New Roman" pitchFamily="18" charset="0"/>
                <a:cs typeface="Times New Roman" pitchFamily="18" charset="0"/>
              </a:rPr>
              <a:t>, often vaguely related to the correct conclusion is drawn.</a:t>
            </a:r>
          </a:p>
          <a:p>
            <a:pPr algn="just">
              <a:buNone/>
            </a:pPr>
            <a:r>
              <a:rPr b="1" dirty="0" sz="3467" lang="en-US">
                <a:latin typeface="Times New Roman" pitchFamily="18" charset="0"/>
                <a:cs typeface="Times New Roman" pitchFamily="18" charset="0"/>
              </a:rPr>
              <a:t>Examples: </a:t>
            </a:r>
            <a:endParaRPr dirty="0" sz="3467" lang="en-US">
              <a:latin typeface="Times New Roman" pitchFamily="18" charset="0"/>
              <a:cs typeface="Times New Roman" pitchFamily="18" charset="0"/>
            </a:endParaRPr>
          </a:p>
          <a:p>
            <a:pPr algn="just" lvl="0">
              <a:buNone/>
            </a:pPr>
            <a:r>
              <a:rPr dirty="0" sz="3467" lang="en-US">
                <a:latin typeface="Times New Roman" pitchFamily="18" charset="0"/>
                <a:cs typeface="Times New Roman" pitchFamily="18" charset="0"/>
              </a:rPr>
              <a:t>1. Crimes of theft and robbery have been increasing at an alarming rate lately. The conclusion is obvious: We must reinstate death penalty immediately. </a:t>
            </a:r>
          </a:p>
          <a:p>
            <a:pPr algn="just" lvl="0">
              <a:buNone/>
            </a:pPr>
            <a:endParaRPr dirty="0" sz="3467" lang="en-US">
              <a:latin typeface="Times New Roman" pitchFamily="18" charset="0"/>
              <a:cs typeface="Times New Roman" pitchFamily="18" charset="0"/>
            </a:endParaRPr>
          </a:p>
          <a:p>
            <a:pPr algn="just">
              <a:buNone/>
            </a:pPr>
            <a:r>
              <a:rPr dirty="0" sz="3467" lang="en-US">
                <a:latin typeface="Times New Roman" pitchFamily="18" charset="0"/>
                <a:cs typeface="Times New Roman" pitchFamily="18" charset="0"/>
              </a:rPr>
              <a:t>There are other conclusions or measures which would be logically correct to this argument rather than death penalty.</a:t>
            </a:r>
          </a:p>
          <a:p>
            <a:pPr algn="just"/>
            <a:r>
              <a:rPr dirty="0" sz="3467" lang="en-US">
                <a:latin typeface="Times New Roman" pitchFamily="18" charset="0"/>
                <a:cs typeface="Times New Roman" pitchFamily="18" charset="0"/>
              </a:rPr>
              <a:t>“we should provide increased police protection in the invulnerable neighborhoods” or</a:t>
            </a:r>
          </a:p>
          <a:p>
            <a:pPr algn="just"/>
            <a:r>
              <a:rPr dirty="0" sz="3467" lang="en-US">
                <a:latin typeface="Times New Roman" pitchFamily="18" charset="0"/>
                <a:cs typeface="Times New Roman" pitchFamily="18" charset="0"/>
              </a:rPr>
              <a:t> “we should initiate programs to eliminate the cause of the crimes.”  </a:t>
            </a:r>
          </a:p>
          <a:p>
            <a:pPr lvl="0"/>
            <a:endParaRPr dirty="0" lang="en-US"/>
          </a:p>
          <a:p>
            <a:endParaRPr dirty="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63" name="Title 1"/>
          <p:cNvSpPr>
            <a:spLocks noGrp="1"/>
          </p:cNvSpPr>
          <p:nvPr>
            <p:ph type="title" idx="4294967295"/>
          </p:nvPr>
        </p:nvSpPr>
        <p:spPr>
          <a:xfrm>
            <a:off x="1524000" y="366713"/>
            <a:ext cx="9448800" cy="623887"/>
          </a:xfrm>
        </p:spPr>
        <p:txBody>
          <a:bodyPr>
            <a:normAutofit/>
          </a:bodyPr>
          <a:p>
            <a:r>
              <a:rPr dirty="0" sz="3200" lang="en-US"/>
              <a:t>Cont…</a:t>
            </a:r>
          </a:p>
        </p:txBody>
      </p:sp>
      <p:sp>
        <p:nvSpPr>
          <p:cNvPr id="1048664" name="Content Placeholder 2"/>
          <p:cNvSpPr>
            <a:spLocks noGrp="1"/>
          </p:cNvSpPr>
          <p:nvPr>
            <p:ph idx="4294967295"/>
          </p:nvPr>
        </p:nvSpPr>
        <p:spPr>
          <a:xfrm>
            <a:off x="1066800" y="1219200"/>
            <a:ext cx="10591800" cy="6948488"/>
          </a:xfrm>
        </p:spPr>
        <p:txBody>
          <a:bodyPr>
            <a:normAutofit fontScale="96875" lnSpcReduction="20000"/>
          </a:bodyPr>
          <a:p>
            <a:pPr algn="just">
              <a:buNone/>
            </a:pPr>
            <a:r>
              <a:rPr dirty="0" sz="3200" lang="en-US">
                <a:latin typeface="Times New Roman" pitchFamily="18" charset="0"/>
                <a:cs typeface="Times New Roman" pitchFamily="18" charset="0"/>
              </a:rPr>
              <a:t>The punishment for theft and robbery should be very serious. But it does not support the claim that the death penalty, therefore, reinstating the death penalty is not a logical conclusion at all.</a:t>
            </a:r>
          </a:p>
          <a:p>
            <a:pPr algn="just">
              <a:buNone/>
            </a:pPr>
            <a:endParaRPr dirty="0" sz="3200" lang="en-US">
              <a:latin typeface="Times New Roman" pitchFamily="18" charset="0"/>
              <a:cs typeface="Times New Roman" pitchFamily="18" charset="0"/>
            </a:endParaRPr>
          </a:p>
          <a:p>
            <a:pPr lvl="0">
              <a:buNone/>
            </a:pPr>
            <a:r>
              <a:rPr dirty="0" sz="3200" lang="en-US">
                <a:latin typeface="Times New Roman" pitchFamily="18" charset="0"/>
                <a:cs typeface="Times New Roman" pitchFamily="18" charset="0"/>
              </a:rPr>
              <a:t>2. </a:t>
            </a:r>
            <a:r>
              <a:rPr dirty="0" sz="3200" lang="en-US" err="1">
                <a:latin typeface="Times New Roman" pitchFamily="18" charset="0"/>
                <a:cs typeface="Times New Roman" pitchFamily="18" charset="0"/>
              </a:rPr>
              <a:t>Hawassa</a:t>
            </a:r>
            <a:r>
              <a:rPr dirty="0" sz="3200" lang="en-US">
                <a:latin typeface="Times New Roman" pitchFamily="18" charset="0"/>
                <a:cs typeface="Times New Roman" pitchFamily="18" charset="0"/>
              </a:rPr>
              <a:t> University has a lot of problems. Students’ services and facilities are inadequate. Many of the instructors are inexperienced. It follows that, the university should be entirely closed.</a:t>
            </a:r>
          </a:p>
          <a:p>
            <a:pPr>
              <a:buNone/>
            </a:pPr>
            <a:r>
              <a:rPr dirty="0" sz="3200" lang="en-US">
                <a:latin typeface="Times New Roman" pitchFamily="18" charset="0"/>
                <a:cs typeface="Times New Roman" pitchFamily="18" charset="0"/>
              </a:rPr>
              <a:t> </a:t>
            </a:r>
            <a:r>
              <a:rPr dirty="0" sz="3200" lang="en-US">
                <a:solidFill>
                  <a:srgbClr val="00B050"/>
                </a:solidFill>
                <a:latin typeface="Times New Roman" pitchFamily="18" charset="0"/>
                <a:cs typeface="Times New Roman" pitchFamily="18" charset="0"/>
              </a:rPr>
              <a:t>The conclusion of the example misses logical implication from the premise. </a:t>
            </a:r>
          </a:p>
          <a:p>
            <a:pPr algn="just"/>
            <a:r>
              <a:rPr dirty="0" sz="3200" lang="en-US">
                <a:latin typeface="Times New Roman" pitchFamily="18" charset="0"/>
                <a:cs typeface="Times New Roman" pitchFamily="18" charset="0"/>
              </a:rPr>
              <a:t>The logical conclusion for the premise is not closing the university but it could have been stated in other ways like: providing additional facilities for students, getting experienced instructors from other countries, developing the capacity of the administration of the university, and the like</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65" name="Title 1"/>
          <p:cNvSpPr>
            <a:spLocks noGrp="1"/>
          </p:cNvSpPr>
          <p:nvPr>
            <p:ph type="title" idx="4294967295"/>
          </p:nvPr>
        </p:nvSpPr>
        <p:spPr>
          <a:xfrm>
            <a:off x="1752600" y="366713"/>
            <a:ext cx="9220200" cy="750887"/>
          </a:xfrm>
        </p:spPr>
        <p:txBody>
          <a:bodyPr>
            <a:normAutofit/>
          </a:bodyPr>
          <a:p>
            <a:r>
              <a:rPr dirty="0" sz="3200" lang="en-US"/>
              <a:t>Cont…</a:t>
            </a:r>
          </a:p>
        </p:txBody>
      </p:sp>
      <p:sp>
        <p:nvSpPr>
          <p:cNvPr id="1048666" name="Content Placeholder 2"/>
          <p:cNvSpPr>
            <a:spLocks noGrp="1"/>
          </p:cNvSpPr>
          <p:nvPr>
            <p:ph idx="4294967295"/>
          </p:nvPr>
        </p:nvSpPr>
        <p:spPr>
          <a:xfrm>
            <a:off x="914400" y="1524000"/>
            <a:ext cx="10515600" cy="6643688"/>
          </a:xfrm>
        </p:spPr>
        <p:txBody>
          <a:bodyPr>
            <a:noAutofit/>
          </a:bodyPr>
          <a:p>
            <a:pPr algn="just"/>
            <a:r>
              <a:rPr dirty="0" sz="3200" lang="en-US">
                <a:solidFill>
                  <a:srgbClr val="99CC00"/>
                </a:solidFill>
                <a:latin typeface="Times New Roman" pitchFamily="18" charset="0"/>
                <a:cs typeface="Times New Roman" pitchFamily="18" charset="0"/>
              </a:rPr>
              <a:t>Abuse of the welfare system is rampant/ widespread  nowadays. Our only alternative is to abolish the system altogether</a:t>
            </a:r>
            <a:r>
              <a:rPr dirty="0" sz="3200" lang="en-US">
                <a:latin typeface="Times New Roman" pitchFamily="18" charset="0"/>
                <a:cs typeface="Times New Roman" pitchFamily="18" charset="0"/>
              </a:rPr>
              <a:t>.</a:t>
            </a:r>
          </a:p>
          <a:p>
            <a:pPr algn="just">
              <a:buFont typeface="Wingdings" pitchFamily="2" charset="2"/>
              <a:buChar char="Ø"/>
            </a:pPr>
            <a:r>
              <a:rPr dirty="0" sz="3200" lang="en-US">
                <a:latin typeface="Times New Roman" pitchFamily="18" charset="0"/>
                <a:cs typeface="Times New Roman" pitchFamily="18" charset="0"/>
              </a:rPr>
              <a:t>the premises logically suggest some systematic effort to eliminate the cheaters rather than eliminating the system altogether.</a:t>
            </a:r>
          </a:p>
          <a:p>
            <a:pPr algn="just">
              <a:buFont typeface="Wingdings" pitchFamily="2" charset="2"/>
              <a:buChar char="Ø"/>
            </a:pPr>
            <a:r>
              <a:rPr dirty="0" sz="3200" lang="en-US">
                <a:latin typeface="Times New Roman" pitchFamily="18" charset="0"/>
                <a:cs typeface="Times New Roman" pitchFamily="18" charset="0"/>
              </a:rPr>
              <a:t> </a:t>
            </a:r>
            <a:r>
              <a:rPr dirty="0" sz="3200" i="1" lang="en-US">
                <a:latin typeface="Times New Roman" pitchFamily="18" charset="0"/>
                <a:cs typeface="Times New Roman" pitchFamily="18" charset="0"/>
              </a:rPr>
              <a:t>In general, the fallacy of missing the point is called </a:t>
            </a:r>
            <a:r>
              <a:rPr dirty="0" sz="3200" i="1" lang="en-US" err="1">
                <a:solidFill>
                  <a:srgbClr val="E75419"/>
                </a:solidFill>
                <a:latin typeface="Times New Roman" pitchFamily="18" charset="0"/>
                <a:cs typeface="Times New Roman" pitchFamily="18" charset="0"/>
              </a:rPr>
              <a:t>ignoratio</a:t>
            </a:r>
            <a:r>
              <a:rPr dirty="0" sz="3200" i="1" lang="en-US">
                <a:solidFill>
                  <a:srgbClr val="E75419"/>
                </a:solidFill>
                <a:latin typeface="Times New Roman" pitchFamily="18" charset="0"/>
                <a:cs typeface="Times New Roman" pitchFamily="18" charset="0"/>
              </a:rPr>
              <a:t> </a:t>
            </a:r>
            <a:r>
              <a:rPr dirty="0" sz="3200" i="1" lang="en-US" err="1">
                <a:solidFill>
                  <a:srgbClr val="E75419"/>
                </a:solidFill>
                <a:latin typeface="Times New Roman" pitchFamily="18" charset="0"/>
                <a:cs typeface="Times New Roman" pitchFamily="18" charset="0"/>
              </a:rPr>
              <a:t>elenchi</a:t>
            </a:r>
            <a:r>
              <a:rPr dirty="0" sz="3200" i="1" lang="en-US">
                <a:latin typeface="Times New Roman" pitchFamily="18" charset="0"/>
                <a:cs typeface="Times New Roman" pitchFamily="18" charset="0"/>
              </a:rPr>
              <a:t> </a:t>
            </a:r>
            <a:r>
              <a:rPr dirty="0" sz="3200" lang="en-US">
                <a:latin typeface="Times New Roman" pitchFamily="18" charset="0"/>
                <a:cs typeface="Times New Roman" pitchFamily="18" charset="0"/>
              </a:rPr>
              <a:t>whic</a:t>
            </a:r>
            <a:r>
              <a:rPr dirty="0" sz="3200" i="1" lang="en-US">
                <a:latin typeface="Times New Roman" pitchFamily="18" charset="0"/>
                <a:cs typeface="Times New Roman" pitchFamily="18" charset="0"/>
              </a:rPr>
              <a:t>h means</a:t>
            </a:r>
            <a:r>
              <a:rPr dirty="0" sz="3200" lang="en-US">
                <a:latin typeface="Times New Roman" pitchFamily="18" charset="0"/>
                <a:cs typeface="Times New Roman" pitchFamily="18" charset="0"/>
              </a:rPr>
              <a:t> </a:t>
            </a:r>
            <a:r>
              <a:rPr dirty="0" sz="3200" lang="en-US">
                <a:solidFill>
                  <a:srgbClr val="3333CC"/>
                </a:solidFill>
                <a:latin typeface="Times New Roman" pitchFamily="18" charset="0"/>
                <a:cs typeface="Times New Roman" pitchFamily="18" charset="0"/>
              </a:rPr>
              <a:t>‘‘ignorance of the proof.’’  </a:t>
            </a:r>
          </a:p>
          <a:p>
            <a:pPr algn="just"/>
            <a:r>
              <a:rPr dirty="0" sz="3200" lang="en-US">
                <a:latin typeface="Times New Roman" pitchFamily="18" charset="0"/>
                <a:cs typeface="Times New Roman" pitchFamily="18" charset="0"/>
              </a:rPr>
              <a:t>This means the arguer is ignorant of the logical implications of his or her own premises and, as a result, draws a conclusion that misses the point entirely</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67" name="Title 1"/>
          <p:cNvSpPr>
            <a:spLocks noGrp="1"/>
          </p:cNvSpPr>
          <p:nvPr>
            <p:ph type="title" idx="4294967295"/>
          </p:nvPr>
        </p:nvSpPr>
        <p:spPr>
          <a:xfrm>
            <a:off x="1371600" y="366713"/>
            <a:ext cx="9601200" cy="547687"/>
          </a:xfrm>
        </p:spPr>
        <p:txBody>
          <a:bodyPr>
            <a:noAutofit/>
          </a:bodyPr>
          <a:p>
            <a:pPr lvl="0"/>
            <a:r>
              <a:rPr b="1" dirty="0" sz="3200" lang="en-US">
                <a:solidFill>
                  <a:srgbClr val="FF0000"/>
                </a:solidFill>
                <a:latin typeface="Times New Roman" pitchFamily="18" charset="0"/>
                <a:cs typeface="Times New Roman" pitchFamily="18" charset="0"/>
              </a:rPr>
              <a:t>8. Red-Herring </a:t>
            </a:r>
            <a:r>
              <a:rPr b="1" dirty="0" sz="3200" lang="en-US">
                <a:latin typeface="Times New Roman" pitchFamily="18" charset="0"/>
                <a:cs typeface="Times New Roman" pitchFamily="18" charset="0"/>
              </a:rPr>
              <a:t>(Off the Truck Fallacy)</a:t>
            </a:r>
            <a:endParaRPr dirty="0" sz="3200" lang="en-US">
              <a:latin typeface="Times New Roman" pitchFamily="18" charset="0"/>
              <a:cs typeface="Times New Roman" pitchFamily="18" charset="0"/>
            </a:endParaRPr>
          </a:p>
        </p:txBody>
      </p:sp>
      <p:sp>
        <p:nvSpPr>
          <p:cNvPr id="1048668" name="Content Placeholder 2"/>
          <p:cNvSpPr>
            <a:spLocks noGrp="1"/>
          </p:cNvSpPr>
          <p:nvPr>
            <p:ph idx="4294967295"/>
          </p:nvPr>
        </p:nvSpPr>
        <p:spPr>
          <a:xfrm>
            <a:off x="914400" y="914400"/>
            <a:ext cx="10744200" cy="7253288"/>
          </a:xfrm>
        </p:spPr>
        <p:txBody>
          <a:bodyPr>
            <a:normAutofit fontScale="96875" lnSpcReduction="10000"/>
          </a:bodyPr>
          <a:p>
            <a:pPr algn="just" lvl="0"/>
            <a:r>
              <a:rPr dirty="0" sz="3467" lang="en-US">
                <a:solidFill>
                  <a:srgbClr val="3333CC"/>
                </a:solidFill>
                <a:latin typeface="Times New Roman" pitchFamily="18" charset="0"/>
                <a:cs typeface="Times New Roman" pitchFamily="18" charset="0"/>
              </a:rPr>
              <a:t>Closely associated with missing the point</a:t>
            </a:r>
          </a:p>
          <a:p>
            <a:pPr algn="just" lvl="0"/>
            <a:r>
              <a:rPr dirty="0" sz="3467" lang="en-US">
                <a:latin typeface="Times New Roman" pitchFamily="18" charset="0"/>
                <a:cs typeface="Times New Roman" pitchFamily="18" charset="0"/>
              </a:rPr>
              <a:t>It is committed when the arguer diverts the attention of the reader or listener from the main argument by </a:t>
            </a:r>
            <a:r>
              <a:rPr dirty="0" sz="3467" lang="en-US">
                <a:solidFill>
                  <a:srgbClr val="33CC33"/>
                </a:solidFill>
                <a:latin typeface="Times New Roman" pitchFamily="18" charset="0"/>
                <a:cs typeface="Times New Roman" pitchFamily="18" charset="0"/>
              </a:rPr>
              <a:t>changing the subject to a different</a:t>
            </a:r>
            <a:r>
              <a:rPr dirty="0" sz="3467" lang="en-US">
                <a:latin typeface="Times New Roman" pitchFamily="18" charset="0"/>
                <a:cs typeface="Times New Roman" pitchFamily="18" charset="0"/>
              </a:rPr>
              <a:t> but sometimes subtly related one.</a:t>
            </a:r>
          </a:p>
          <a:p>
            <a:pPr algn="just">
              <a:buFont typeface="Wingdings" pitchFamily="2" charset="2"/>
              <a:buChar char="Ø"/>
            </a:pPr>
            <a:r>
              <a:rPr dirty="0" sz="3467" lang="en-US">
                <a:latin typeface="Times New Roman" pitchFamily="18" charset="0"/>
                <a:cs typeface="Times New Roman" pitchFamily="18" charset="0"/>
              </a:rPr>
              <a:t>He /she then finishes by either drawing a conclusion about this different issue or by merely presuming that some conclusion has been established.</a:t>
            </a:r>
          </a:p>
          <a:p>
            <a:pPr algn="just" indent="0" marL="0">
              <a:buNone/>
            </a:pPr>
            <a:r>
              <a:rPr b="1" dirty="0" sz="3467" lang="en-US">
                <a:latin typeface="Times New Roman" pitchFamily="18" charset="0"/>
                <a:cs typeface="Times New Roman" pitchFamily="18" charset="0"/>
              </a:rPr>
              <a:t>Examples:</a:t>
            </a:r>
            <a:endParaRPr dirty="0" sz="3467" lang="en-US">
              <a:latin typeface="Times New Roman" pitchFamily="18" charset="0"/>
              <a:cs typeface="Times New Roman" pitchFamily="18" charset="0"/>
            </a:endParaRPr>
          </a:p>
          <a:p>
            <a:pPr algn="just" indent="0" marL="0">
              <a:buNone/>
            </a:pPr>
            <a:r>
              <a:rPr dirty="0" sz="3467" lang="en-US">
                <a:latin typeface="Times New Roman" pitchFamily="18" charset="0"/>
                <a:cs typeface="Times New Roman" pitchFamily="18" charset="0"/>
              </a:rPr>
              <a:t>1. The minister’s new education policy appreciative. </a:t>
            </a:r>
            <a:r>
              <a:rPr dirty="0" sz="3467" lang="en-US" err="1">
                <a:latin typeface="Times New Roman" pitchFamily="18" charset="0"/>
                <a:cs typeface="Times New Roman" pitchFamily="18" charset="0"/>
              </a:rPr>
              <a:t>Bezawit</a:t>
            </a:r>
            <a:r>
              <a:rPr dirty="0" sz="3467" lang="en-US">
                <a:latin typeface="Times New Roman" pitchFamily="18" charset="0"/>
                <a:cs typeface="Times New Roman" pitchFamily="18" charset="0"/>
              </a:rPr>
              <a:t>: Did you hear about his first son? He is going to marry an orphanage girl. Before the minister is talking about in practical education policy; he should give a lesson for his son to get a good wife. So, his new education policy is not appreciative.</a:t>
            </a:r>
          </a:p>
          <a:p>
            <a:pPr indent="0" marL="0">
              <a:buNone/>
            </a:pPr>
            <a:endParaRPr dirty="0" sz="320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594" name="Title 1"/>
          <p:cNvSpPr>
            <a:spLocks noGrp="1"/>
          </p:cNvSpPr>
          <p:nvPr>
            <p:ph type="title" idx="4294967295"/>
          </p:nvPr>
        </p:nvSpPr>
        <p:spPr>
          <a:xfrm>
            <a:off x="0" y="366713"/>
            <a:ext cx="10972800" cy="446087"/>
          </a:xfrm>
        </p:spPr>
        <p:txBody>
          <a:bodyPr>
            <a:normAutofit/>
          </a:bodyPr>
          <a:p>
            <a:pPr algn="ctr" lvl="2" rtl="0">
              <a:spcBef>
                <a:spcPct val="0"/>
              </a:spcBef>
            </a:pPr>
            <a:r>
              <a:rPr dirty="0" lang="en-US">
                <a:solidFill>
                  <a:srgbClr val="CC00FF"/>
                </a:solidFill>
                <a:latin typeface="Times New Roman" pitchFamily="18" charset="0"/>
                <a:cs typeface="Times New Roman" pitchFamily="18" charset="0"/>
              </a:rPr>
              <a:t>Cont…</a:t>
            </a:r>
          </a:p>
        </p:txBody>
      </p:sp>
      <p:sp>
        <p:nvSpPr>
          <p:cNvPr id="1048595" name="Content Placeholder 2"/>
          <p:cNvSpPr>
            <a:spLocks noGrp="1"/>
          </p:cNvSpPr>
          <p:nvPr>
            <p:ph idx="4294967295"/>
          </p:nvPr>
        </p:nvSpPr>
        <p:spPr>
          <a:xfrm>
            <a:off x="990600" y="1016000"/>
            <a:ext cx="10363200" cy="7151688"/>
          </a:xfrm>
        </p:spPr>
        <p:txBody>
          <a:bodyPr>
            <a:noAutofit/>
          </a:bodyPr>
          <a:p>
            <a:pPr algn="just">
              <a:buNone/>
            </a:pPr>
            <a:r>
              <a:rPr dirty="0" sz="3200" lang="en-US">
                <a:latin typeface="Times New Roman" pitchFamily="18" charset="0"/>
                <a:cs typeface="Times New Roman" pitchFamily="18" charset="0"/>
              </a:rPr>
              <a:t>                            All A are B.</a:t>
            </a:r>
          </a:p>
          <a:p>
            <a:pPr algn="just">
              <a:buNone/>
            </a:pPr>
            <a:r>
              <a:rPr dirty="0" sz="3200" lang="en-US">
                <a:latin typeface="Times New Roman" pitchFamily="18" charset="0"/>
                <a:cs typeface="Times New Roman" pitchFamily="18" charset="0"/>
              </a:rPr>
              <a:t>                            </a:t>
            </a:r>
            <a:r>
              <a:rPr dirty="0" sz="3200" lang="en-US" u="sng">
                <a:latin typeface="Times New Roman" pitchFamily="18" charset="0"/>
                <a:cs typeface="Times New Roman" pitchFamily="18" charset="0"/>
              </a:rPr>
              <a:t>All C are B.</a:t>
            </a:r>
          </a:p>
          <a:p>
            <a:pPr algn="just">
              <a:buNone/>
            </a:pPr>
            <a:r>
              <a:rPr dirty="0" sz="3200" lang="en-US">
                <a:latin typeface="Times New Roman" pitchFamily="18" charset="0"/>
                <a:cs typeface="Times New Roman" pitchFamily="18" charset="0"/>
              </a:rPr>
              <a:t>                            Therefore, all A are C.</a:t>
            </a:r>
          </a:p>
          <a:p>
            <a:pPr algn="just"/>
            <a:endParaRPr dirty="0" sz="3200" lang="en-US">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The above example shows that the entries premises are true and the conclusion is true. But the argument is invalid since the information presented in the premises does not support the conclusion, so it is fallacies. </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69" name="Title 1"/>
          <p:cNvSpPr>
            <a:spLocks noGrp="1"/>
          </p:cNvSpPr>
          <p:nvPr>
            <p:ph type="title" idx="4294967295"/>
          </p:nvPr>
        </p:nvSpPr>
        <p:spPr>
          <a:xfrm>
            <a:off x="1676400" y="381000"/>
            <a:ext cx="9296400" cy="431800"/>
          </a:xfrm>
        </p:spPr>
        <p:txBody>
          <a:bodyPr>
            <a:normAutofit fontScale="90000"/>
          </a:bodyPr>
          <a:p>
            <a:r>
              <a:rPr dirty="0" sz="3200" lang="en-US" err="1">
                <a:latin typeface="Times New Roman" pitchFamily="18" charset="0"/>
                <a:cs typeface="Times New Roman" pitchFamily="18" charset="0"/>
              </a:rPr>
              <a:t>Cont</a:t>
            </a:r>
            <a:r>
              <a:rPr dirty="0" sz="3200" lang="en-US">
                <a:latin typeface="Times New Roman" pitchFamily="18" charset="0"/>
                <a:cs typeface="Times New Roman" pitchFamily="18" charset="0"/>
              </a:rPr>
              <a:t>…</a:t>
            </a:r>
          </a:p>
        </p:txBody>
      </p:sp>
      <p:sp>
        <p:nvSpPr>
          <p:cNvPr id="1048670" name="Content Placeholder 2"/>
          <p:cNvSpPr>
            <a:spLocks noGrp="1"/>
          </p:cNvSpPr>
          <p:nvPr>
            <p:ph idx="4294967295"/>
          </p:nvPr>
        </p:nvSpPr>
        <p:spPr>
          <a:xfrm>
            <a:off x="762000" y="914400"/>
            <a:ext cx="10972800" cy="7253288"/>
          </a:xfrm>
        </p:spPr>
        <p:txBody>
          <a:bodyPr>
            <a:noAutofit/>
          </a:bodyPr>
          <a:p>
            <a:pPr algn="just" indent="0" marL="0">
              <a:buNone/>
            </a:pPr>
            <a:r>
              <a:rPr dirty="0" sz="3200" lang="en-US">
                <a:latin typeface="Times New Roman" pitchFamily="18" charset="0"/>
                <a:cs typeface="Times New Roman" pitchFamily="18" charset="0"/>
              </a:rPr>
              <a:t>2. There is a good deal of talk these days about the need to eliminate pesticides from our fruits and vegetables. But many of these foods are essential to our health. Carrots are an excellent source of vitamin A, broccoli is rich in iron, and oranges and grapefruits have lots of vitamin C.</a:t>
            </a:r>
            <a:endParaRPr b="1" dirty="0" sz="3200" lang="en-US">
              <a:latin typeface="Times New Roman" pitchFamily="18" charset="0"/>
              <a:cs typeface="Times New Roman" pitchFamily="18" charset="0"/>
            </a:endParaRPr>
          </a:p>
          <a:p>
            <a:pPr algn="just">
              <a:buFont typeface="Wingdings" pitchFamily="2" charset="2"/>
              <a:buChar char="ü"/>
            </a:pPr>
            <a:r>
              <a:rPr dirty="0" sz="3200" lang="en-US">
                <a:latin typeface="Times New Roman" pitchFamily="18" charset="0"/>
                <a:cs typeface="Times New Roman" pitchFamily="18" charset="0"/>
              </a:rPr>
              <a:t>the original issue is pesticides, and the arguer changes it to the value of fruits and vegetables in one’s diet.</a:t>
            </a:r>
            <a:endParaRPr b="1" dirty="0" sz="3200" lang="en-US">
              <a:latin typeface="Times New Roman" pitchFamily="18" charset="0"/>
              <a:cs typeface="Times New Roman" pitchFamily="18" charset="0"/>
            </a:endParaRPr>
          </a:p>
          <a:p>
            <a:pPr algn="just">
              <a:buFont typeface="Wingdings" pitchFamily="2" charset="2"/>
              <a:buChar char="Ø"/>
            </a:pPr>
            <a:r>
              <a:rPr dirty="0" sz="3200" lang="en-US">
                <a:latin typeface="Times New Roman" pitchFamily="18" charset="0"/>
                <a:cs typeface="Times New Roman" pitchFamily="18" charset="0"/>
              </a:rPr>
              <a:t>A second way of using the red herring effectively is to change the subject to some flashy, eye-catching topic that is virtually guaranteed to distract the listener’s attention.</a:t>
            </a:r>
          </a:p>
          <a:p>
            <a:pPr algn="just"/>
            <a:r>
              <a:rPr dirty="0" sz="3200" lang="en-US">
                <a:latin typeface="Times New Roman" pitchFamily="18" charset="0"/>
                <a:cs typeface="Times New Roman" pitchFamily="18" charset="0"/>
              </a:rPr>
              <a:t>Topics of this sort include sex, crime, scandal, immorality, death, and any other topic that might serve as the subject of gossip. </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71" name="Title 1"/>
          <p:cNvSpPr>
            <a:spLocks noGrp="1"/>
          </p:cNvSpPr>
          <p:nvPr>
            <p:ph type="title" idx="4294967295"/>
          </p:nvPr>
        </p:nvSpPr>
        <p:spPr>
          <a:xfrm>
            <a:off x="1676400" y="366713"/>
            <a:ext cx="9296400" cy="547687"/>
          </a:xfrm>
        </p:spPr>
        <p:txBody>
          <a:bodyPr>
            <a:normAutofit fontScale="90000"/>
          </a:bodyPr>
          <a:p>
            <a:r>
              <a:rPr dirty="0" sz="3200" lang="en-US" err="1"/>
              <a:t>Cont</a:t>
            </a:r>
            <a:r>
              <a:rPr dirty="0" sz="3200" lang="en-US"/>
              <a:t>…</a:t>
            </a:r>
          </a:p>
        </p:txBody>
      </p:sp>
      <p:sp>
        <p:nvSpPr>
          <p:cNvPr id="1048672" name="Content Placeholder 2"/>
          <p:cNvSpPr>
            <a:spLocks noGrp="1"/>
          </p:cNvSpPr>
          <p:nvPr>
            <p:ph idx="4294967295"/>
          </p:nvPr>
        </p:nvSpPr>
        <p:spPr>
          <a:xfrm>
            <a:off x="838200" y="1016000"/>
            <a:ext cx="10896600" cy="7151688"/>
          </a:xfrm>
        </p:spPr>
        <p:txBody>
          <a:bodyPr>
            <a:normAutofit/>
          </a:bodyPr>
          <a:p>
            <a:pPr algn="just" indent="0" marL="0">
              <a:buNone/>
            </a:pPr>
            <a:r>
              <a:rPr dirty="0" sz="3200" lang="en-US">
                <a:latin typeface="Times New Roman" pitchFamily="18" charset="0"/>
                <a:cs typeface="Times New Roman" pitchFamily="18" charset="0"/>
              </a:rPr>
              <a:t>Example </a:t>
            </a:r>
          </a:p>
          <a:p>
            <a:pPr algn="just"/>
            <a:r>
              <a:rPr dirty="0" sz="3200" lang="en-US">
                <a:latin typeface="Times New Roman" pitchFamily="18" charset="0"/>
                <a:cs typeface="Times New Roman" pitchFamily="18" charset="0"/>
              </a:rPr>
              <a:t>Professor Conway complains of inadequate parking on our campus. But did you know that last year Conway carried on a torrid love affair with a member of the English Department? The two used to meet every day for clandestine sex in the copier room. Apparently they didn’t realize how much you can see through that fogged glass window. Even the students got an eyeful. Enough said about Conway.</a:t>
            </a:r>
          </a:p>
          <a:p>
            <a:pPr algn="just" indent="0" marL="0">
              <a:buNone/>
            </a:pPr>
            <a:endParaRPr dirty="0" sz="3200" lang="en-US">
              <a:latin typeface="Times New Roman" pitchFamily="18" charset="0"/>
              <a:cs typeface="Times New Roman" pitchFamily="18" charset="0"/>
            </a:endParaRPr>
          </a:p>
          <a:p>
            <a:pPr algn="just"/>
            <a:r>
              <a:rPr b="1" dirty="0" sz="3200" lang="en-US">
                <a:solidFill>
                  <a:srgbClr val="0000FF"/>
                </a:solidFill>
                <a:latin typeface="Times New Roman" pitchFamily="18" charset="0"/>
                <a:cs typeface="Times New Roman" pitchFamily="18" charset="0"/>
              </a:rPr>
              <a:t>The red herring fallacy can be confused with the straw man fallacy because both have the effect of drawing the reader/listener off the track. </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73" name="Title 1"/>
          <p:cNvSpPr>
            <a:spLocks noGrp="1"/>
          </p:cNvSpPr>
          <p:nvPr>
            <p:ph type="title" idx="4294967295"/>
          </p:nvPr>
        </p:nvSpPr>
        <p:spPr>
          <a:xfrm>
            <a:off x="0" y="366713"/>
            <a:ext cx="10972800" cy="547687"/>
          </a:xfrm>
        </p:spPr>
        <p:txBody>
          <a:bodyPr>
            <a:noAutofit/>
          </a:bodyPr>
          <a:p>
            <a:r>
              <a:rPr dirty="0" sz="3200" lang="en-US" err="1"/>
              <a:t>Cont</a:t>
            </a:r>
            <a:r>
              <a:rPr dirty="0" sz="3200" lang="en-US"/>
              <a:t>…</a:t>
            </a:r>
          </a:p>
        </p:txBody>
      </p:sp>
      <p:sp>
        <p:nvSpPr>
          <p:cNvPr id="1048674" name="Content Placeholder 2"/>
          <p:cNvSpPr>
            <a:spLocks noGrp="1"/>
          </p:cNvSpPr>
          <p:nvPr>
            <p:ph idx="4294967295"/>
          </p:nvPr>
        </p:nvSpPr>
        <p:spPr>
          <a:xfrm>
            <a:off x="533400" y="1016000"/>
            <a:ext cx="11201400" cy="7151688"/>
          </a:xfrm>
        </p:spPr>
        <p:txBody>
          <a:bodyPr>
            <a:normAutofit/>
          </a:bodyPr>
          <a:p>
            <a:pPr algn="just"/>
            <a:r>
              <a:rPr dirty="0" sz="3600" lang="en-US">
                <a:latin typeface="Times New Roman" pitchFamily="18" charset="0"/>
                <a:cs typeface="Times New Roman" pitchFamily="18" charset="0"/>
              </a:rPr>
              <a:t>to distinguish the two fallacies, one should attempt to determine whether the arguer has </a:t>
            </a:r>
            <a:r>
              <a:rPr dirty="0" sz="3600" lang="en-US">
                <a:solidFill>
                  <a:srgbClr val="FF0000"/>
                </a:solidFill>
                <a:latin typeface="Times New Roman" pitchFamily="18" charset="0"/>
                <a:cs typeface="Times New Roman" pitchFamily="18" charset="0"/>
              </a:rPr>
              <a:t>knocked down a distorted argument</a:t>
            </a:r>
            <a:r>
              <a:rPr dirty="0" sz="3600" lang="en-US">
                <a:latin typeface="Times New Roman" pitchFamily="18" charset="0"/>
                <a:cs typeface="Times New Roman" pitchFamily="18" charset="0"/>
              </a:rPr>
              <a:t> or </a:t>
            </a:r>
            <a:r>
              <a:rPr dirty="0" sz="3600" lang="en-US">
                <a:solidFill>
                  <a:srgbClr val="0070C0"/>
                </a:solidFill>
                <a:latin typeface="Times New Roman" pitchFamily="18" charset="0"/>
                <a:cs typeface="Times New Roman" pitchFamily="18" charset="0"/>
              </a:rPr>
              <a:t>simply changed the subject</a:t>
            </a:r>
            <a:r>
              <a:rPr dirty="0" sz="3600" lang="en-US">
                <a:latin typeface="Times New Roman" pitchFamily="18" charset="0"/>
                <a:cs typeface="Times New Roman" pitchFamily="18" charset="0"/>
              </a:rPr>
              <a:t>. </a:t>
            </a:r>
          </a:p>
          <a:p>
            <a:pPr algn="just"/>
            <a:r>
              <a:rPr dirty="0" sz="3600" lang="en-US">
                <a:solidFill>
                  <a:srgbClr val="0000FF"/>
                </a:solidFill>
                <a:latin typeface="Times New Roman" pitchFamily="18" charset="0"/>
                <a:cs typeface="Times New Roman" pitchFamily="18" charset="0"/>
              </a:rPr>
              <a:t>straw man </a:t>
            </a:r>
            <a:r>
              <a:rPr dirty="0" sz="3600" lang="en-US">
                <a:latin typeface="Times New Roman" pitchFamily="18" charset="0"/>
                <a:cs typeface="Times New Roman" pitchFamily="18" charset="0"/>
              </a:rPr>
              <a:t>always involves </a:t>
            </a:r>
            <a:r>
              <a:rPr dirty="0" sz="3600" lang="en-US">
                <a:solidFill>
                  <a:srgbClr val="0000FF"/>
                </a:solidFill>
                <a:latin typeface="Times New Roman" pitchFamily="18" charset="0"/>
                <a:cs typeface="Times New Roman" pitchFamily="18" charset="0"/>
              </a:rPr>
              <a:t>two arguers</a:t>
            </a:r>
            <a:r>
              <a:rPr dirty="0" sz="3600" lang="en-US">
                <a:latin typeface="Times New Roman" pitchFamily="18" charset="0"/>
                <a:cs typeface="Times New Roman" pitchFamily="18" charset="0"/>
              </a:rPr>
              <a:t>, at least implicitly, whereas a red herring often does not.</a:t>
            </a:r>
          </a:p>
          <a:p>
            <a:pPr algn="just"/>
            <a:r>
              <a:rPr dirty="0" sz="3600" lang="en-US">
                <a:latin typeface="Times New Roman" pitchFamily="18" charset="0"/>
                <a:cs typeface="Times New Roman" pitchFamily="18" charset="0"/>
              </a:rPr>
              <a:t>In the red herring, the arguer ignores the opponent’s argument (if there is one) and subtly changes the subject.</a:t>
            </a:r>
            <a:endParaRPr dirty="0" sz="3600" lang="en-US"/>
          </a:p>
          <a:p>
            <a:pPr algn="just"/>
            <a:r>
              <a:rPr b="1" dirty="0" sz="3600" lang="en-US">
                <a:solidFill>
                  <a:srgbClr val="0000FF"/>
                </a:solidFill>
              </a:rPr>
              <a:t>Both the red herring and straw man fallacies are susceptible of being confused with missing the point, because all three involve a similar kind of irrelevancy.</a:t>
            </a:r>
            <a:r>
              <a:rPr b="1" dirty="0" sz="3600" lang="en-US">
                <a:solidFill>
                  <a:srgbClr val="0000FF"/>
                </a:solidFill>
                <a:latin typeface="Times New Roman" pitchFamily="18" charset="0"/>
                <a:cs typeface="Times New Roman" pitchFamily="18" charset="0"/>
              </a:rPr>
              <a:t> </a:t>
            </a:r>
          </a:p>
          <a:p>
            <a:pPr algn="just"/>
            <a:endParaRPr dirty="0" sz="3200" lang="en-US">
              <a:latin typeface="Times New Roman" pitchFamily="18" charset="0"/>
              <a:cs typeface="Times New Roman" pitchFamily="18" charset="0"/>
            </a:endParaRPr>
          </a:p>
          <a:p>
            <a:endParaRPr dirty="0"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75" name="Title 1"/>
          <p:cNvSpPr>
            <a:spLocks noGrp="1"/>
          </p:cNvSpPr>
          <p:nvPr>
            <p:ph type="title" idx="4294967295"/>
          </p:nvPr>
        </p:nvSpPr>
        <p:spPr>
          <a:xfrm>
            <a:off x="685800" y="366713"/>
            <a:ext cx="10287000" cy="649287"/>
          </a:xfrm>
        </p:spPr>
        <p:txBody>
          <a:bodyPr>
            <a:normAutofit/>
          </a:bodyPr>
          <a:p>
            <a:r>
              <a:rPr dirty="0" sz="3200" lang="en-US" err="1"/>
              <a:t>Cont</a:t>
            </a:r>
            <a:r>
              <a:rPr dirty="0" sz="3200" lang="en-US"/>
              <a:t>…</a:t>
            </a:r>
          </a:p>
        </p:txBody>
      </p:sp>
      <p:sp>
        <p:nvSpPr>
          <p:cNvPr id="1048676" name="Content Placeholder 2"/>
          <p:cNvSpPr>
            <a:spLocks noGrp="1"/>
          </p:cNvSpPr>
          <p:nvPr>
            <p:ph idx="4294967295"/>
          </p:nvPr>
        </p:nvSpPr>
        <p:spPr>
          <a:xfrm>
            <a:off x="685800" y="1219200"/>
            <a:ext cx="10896600" cy="6948488"/>
          </a:xfrm>
        </p:spPr>
        <p:txBody>
          <a:bodyPr>
            <a:normAutofit/>
          </a:bodyPr>
          <a:p>
            <a:pPr algn="just"/>
            <a:r>
              <a:rPr b="1" dirty="0" sz="3200" lang="en-US">
                <a:solidFill>
                  <a:srgbClr val="0000FF"/>
                </a:solidFill>
                <a:latin typeface="Times New Roman" pitchFamily="18" charset="0"/>
                <a:cs typeface="Times New Roman" pitchFamily="18" charset="0"/>
              </a:rPr>
              <a:t>B</a:t>
            </a:r>
            <a:r>
              <a:rPr b="1" dirty="0" sz="3200" lang="en-US" smtClean="0">
                <a:solidFill>
                  <a:srgbClr val="0000FF"/>
                </a:solidFill>
                <a:latin typeface="Times New Roman" pitchFamily="18" charset="0"/>
                <a:cs typeface="Times New Roman" pitchFamily="18" charset="0"/>
              </a:rPr>
              <a:t>oth </a:t>
            </a:r>
            <a:r>
              <a:rPr b="1" dirty="0" sz="3200" lang="en-US">
                <a:solidFill>
                  <a:srgbClr val="0000FF"/>
                </a:solidFill>
                <a:latin typeface="Times New Roman" pitchFamily="18" charset="0"/>
                <a:cs typeface="Times New Roman" pitchFamily="18" charset="0"/>
              </a:rPr>
              <a:t>red herring and straw man proceed by generating a new set of premises, whereas missing the point does not. </a:t>
            </a:r>
          </a:p>
          <a:p>
            <a:pPr algn="just"/>
            <a:r>
              <a:rPr b="1" dirty="0" sz="3200" lang="en-US">
                <a:solidFill>
                  <a:srgbClr val="33CCCC"/>
                </a:solidFill>
                <a:latin typeface="Times New Roman" pitchFamily="18" charset="0"/>
                <a:cs typeface="Times New Roman" pitchFamily="18" charset="0"/>
              </a:rPr>
              <a:t>Straw man draws a conclusion from new premises that are obtained by </a:t>
            </a:r>
            <a:r>
              <a:rPr b="1" dirty="0" sz="3200" lang="en-US">
                <a:solidFill>
                  <a:srgbClr val="3333CC"/>
                </a:solidFill>
                <a:latin typeface="Times New Roman" pitchFamily="18" charset="0"/>
                <a:cs typeface="Times New Roman" pitchFamily="18" charset="0"/>
              </a:rPr>
              <a:t>distorting</a:t>
            </a:r>
            <a:r>
              <a:rPr b="1" dirty="0" sz="3200" lang="en-US">
                <a:solidFill>
                  <a:srgbClr val="33CCCC"/>
                </a:solidFill>
                <a:latin typeface="Times New Roman" pitchFamily="18" charset="0"/>
                <a:cs typeface="Times New Roman" pitchFamily="18" charset="0"/>
              </a:rPr>
              <a:t> an earlier argument,</a:t>
            </a:r>
          </a:p>
          <a:p>
            <a:pPr algn="just"/>
            <a:r>
              <a:rPr dirty="0" sz="3200" lang="en-US">
                <a:solidFill>
                  <a:srgbClr val="FF33CC"/>
                </a:solidFill>
                <a:latin typeface="Times New Roman" pitchFamily="18" charset="0"/>
                <a:cs typeface="Times New Roman" pitchFamily="18" charset="0"/>
              </a:rPr>
              <a:t>R</a:t>
            </a:r>
            <a:r>
              <a:rPr dirty="0" sz="3200" lang="en-US" smtClean="0">
                <a:solidFill>
                  <a:srgbClr val="FF33CC"/>
                </a:solidFill>
                <a:latin typeface="Times New Roman" pitchFamily="18" charset="0"/>
                <a:cs typeface="Times New Roman" pitchFamily="18" charset="0"/>
              </a:rPr>
              <a:t>ed </a:t>
            </a:r>
            <a:r>
              <a:rPr dirty="0" sz="3200" lang="en-US">
                <a:solidFill>
                  <a:srgbClr val="FF33CC"/>
                </a:solidFill>
                <a:latin typeface="Times New Roman" pitchFamily="18" charset="0"/>
                <a:cs typeface="Times New Roman" pitchFamily="18" charset="0"/>
              </a:rPr>
              <a:t>herring, if it draws any conclusion at all, draws one from new premises obtained by </a:t>
            </a:r>
            <a:r>
              <a:rPr dirty="0" sz="3200" lang="en-US">
                <a:solidFill>
                  <a:srgbClr val="3333CC"/>
                </a:solidFill>
                <a:latin typeface="Times New Roman" pitchFamily="18" charset="0"/>
                <a:cs typeface="Times New Roman" pitchFamily="18" charset="0"/>
              </a:rPr>
              <a:t>changing the subject</a:t>
            </a:r>
            <a:r>
              <a:rPr dirty="0" sz="3200" lang="en-US">
                <a:latin typeface="Times New Roman" pitchFamily="18" charset="0"/>
                <a:cs typeface="Times New Roman" pitchFamily="18" charset="0"/>
              </a:rPr>
              <a:t>.</a:t>
            </a:r>
          </a:p>
          <a:p>
            <a:pPr algn="just"/>
            <a:r>
              <a:rPr dirty="0" sz="3200" lang="en-US">
                <a:latin typeface="Times New Roman" pitchFamily="18" charset="0"/>
                <a:cs typeface="Times New Roman" pitchFamily="18" charset="0"/>
              </a:rPr>
              <a:t> </a:t>
            </a:r>
            <a:r>
              <a:rPr b="1" dirty="0" sz="3200" lang="en-US">
                <a:solidFill>
                  <a:srgbClr val="00FF00"/>
                </a:solidFill>
                <a:latin typeface="Times New Roman" pitchFamily="18" charset="0"/>
                <a:cs typeface="Times New Roman" pitchFamily="18" charset="0"/>
              </a:rPr>
              <a:t>Missing the point, draws a conclusion from the original premises</a:t>
            </a:r>
            <a:r>
              <a:rPr dirty="0" sz="3200" lang="en-US">
                <a:latin typeface="Times New Roman" pitchFamily="18" charset="0"/>
                <a:cs typeface="Times New Roman" pitchFamily="18" charset="0"/>
              </a:rPr>
              <a:t>.</a:t>
            </a:r>
          </a:p>
          <a:p>
            <a:pPr algn="just"/>
            <a:r>
              <a:rPr b="1" dirty="0" sz="3200" lang="en-US">
                <a:latin typeface="Times New Roman" pitchFamily="18" charset="0"/>
                <a:cs typeface="Times New Roman" pitchFamily="18" charset="0"/>
              </a:rPr>
              <a:t>I</a:t>
            </a:r>
            <a:r>
              <a:rPr b="1" dirty="0" sz="3200" lang="en-US" smtClean="0">
                <a:latin typeface="Times New Roman" pitchFamily="18" charset="0"/>
                <a:cs typeface="Times New Roman" pitchFamily="18" charset="0"/>
              </a:rPr>
              <a:t>n </a:t>
            </a:r>
            <a:r>
              <a:rPr b="1" dirty="0" sz="3200" lang="en-US">
                <a:latin typeface="Times New Roman" pitchFamily="18" charset="0"/>
                <a:cs typeface="Times New Roman" pitchFamily="18" charset="0"/>
              </a:rPr>
              <a:t>the red herring and straw man, the conclusion</a:t>
            </a:r>
            <a:r>
              <a:rPr b="1" dirty="0" sz="3200" lang="en-US">
                <a:solidFill>
                  <a:srgbClr val="FF33CC"/>
                </a:solidFill>
                <a:latin typeface="Times New Roman" pitchFamily="18" charset="0"/>
                <a:cs typeface="Times New Roman" pitchFamily="18" charset="0"/>
              </a:rPr>
              <a:t>, if there is one</a:t>
            </a:r>
            <a:r>
              <a:rPr b="1" dirty="0" sz="3200" lang="en-US">
                <a:latin typeface="Times New Roman" pitchFamily="18" charset="0"/>
                <a:cs typeface="Times New Roman" pitchFamily="18" charset="0"/>
              </a:rPr>
              <a:t>, is </a:t>
            </a:r>
            <a:r>
              <a:rPr b="1" dirty="0" sz="3200" i="1" lang="en-US">
                <a:latin typeface="Times New Roman" pitchFamily="18" charset="0"/>
                <a:cs typeface="Times New Roman" pitchFamily="18" charset="0"/>
              </a:rPr>
              <a:t>relevant </a:t>
            </a:r>
            <a:r>
              <a:rPr b="1" dirty="0" sz="3200" lang="en-US">
                <a:latin typeface="Times New Roman" pitchFamily="18" charset="0"/>
                <a:cs typeface="Times New Roman" pitchFamily="18" charset="0"/>
              </a:rPr>
              <a:t>to the premises from which it is drawn; but in missing the point, the conclusion is </a:t>
            </a:r>
            <a:r>
              <a:rPr b="1" dirty="0" sz="3200" i="1" lang="en-US">
                <a:latin typeface="Times New Roman" pitchFamily="18" charset="0"/>
                <a:cs typeface="Times New Roman" pitchFamily="18" charset="0"/>
              </a:rPr>
              <a:t>irrelevant </a:t>
            </a:r>
            <a:r>
              <a:rPr b="1" dirty="0" sz="3200" lang="en-US">
                <a:latin typeface="Times New Roman" pitchFamily="18" charset="0"/>
                <a:cs typeface="Times New Roman" pitchFamily="18" charset="0"/>
              </a:rPr>
              <a:t>to the premises from which it is drawn</a:t>
            </a:r>
            <a:r>
              <a:rPr dirty="0" sz="3200" lang="en-US">
                <a:latin typeface="Times New Roman" pitchFamily="18" charset="0"/>
                <a:cs typeface="Times New Roman" pitchFamily="18" charset="0"/>
              </a:rPr>
              <a:t>.</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77" name="Title 1"/>
          <p:cNvSpPr>
            <a:spLocks noGrp="1"/>
          </p:cNvSpPr>
          <p:nvPr>
            <p:ph type="title" idx="4294967295"/>
          </p:nvPr>
        </p:nvSpPr>
        <p:spPr>
          <a:xfrm>
            <a:off x="1981200" y="366713"/>
            <a:ext cx="8991600" cy="1055687"/>
          </a:xfrm>
        </p:spPr>
        <p:txBody>
          <a:bodyPr>
            <a:normAutofit/>
          </a:bodyPr>
          <a:p>
            <a:r>
              <a:rPr b="1" dirty="0" sz="3200" lang="en-US" smtClean="0">
                <a:solidFill>
                  <a:srgbClr val="FF0000"/>
                </a:solidFill>
                <a:latin typeface="Times New Roman" pitchFamily="18" charset="0"/>
                <a:cs typeface="Times New Roman" pitchFamily="18" charset="0"/>
              </a:rPr>
              <a:t> </a:t>
            </a:r>
            <a:r>
              <a:rPr b="1" dirty="0" sz="3600" lang="en-US" smtClean="0">
                <a:solidFill>
                  <a:srgbClr val="0000FF"/>
                </a:solidFill>
                <a:latin typeface="Times New Roman" pitchFamily="18" charset="0"/>
                <a:cs typeface="Times New Roman" pitchFamily="18" charset="0"/>
              </a:rPr>
              <a:t>II. </a:t>
            </a:r>
            <a:r>
              <a:rPr b="1" dirty="0" sz="3600" lang="en-US">
                <a:solidFill>
                  <a:srgbClr val="0000FF"/>
                </a:solidFill>
                <a:latin typeface="Times New Roman" pitchFamily="18" charset="0"/>
                <a:cs typeface="Times New Roman" pitchFamily="18" charset="0"/>
              </a:rPr>
              <a:t>Fallacies of Weak Induction</a:t>
            </a:r>
            <a:endParaRPr dirty="0" sz="3600" lang="en-US">
              <a:solidFill>
                <a:srgbClr val="0000FF"/>
              </a:solidFill>
              <a:latin typeface="Times New Roman" pitchFamily="18" charset="0"/>
              <a:cs typeface="Times New Roman" pitchFamily="18" charset="0"/>
            </a:endParaRPr>
          </a:p>
        </p:txBody>
      </p:sp>
      <p:sp>
        <p:nvSpPr>
          <p:cNvPr id="1048678" name="Content Placeholder 2"/>
          <p:cNvSpPr>
            <a:spLocks noGrp="1"/>
          </p:cNvSpPr>
          <p:nvPr>
            <p:ph idx="4294967295"/>
          </p:nvPr>
        </p:nvSpPr>
        <p:spPr>
          <a:xfrm>
            <a:off x="685800" y="1524000"/>
            <a:ext cx="11049000" cy="6643688"/>
          </a:xfrm>
        </p:spPr>
        <p:txBody>
          <a:bodyPr>
            <a:normAutofit fontScale="93750" lnSpcReduction="10000"/>
          </a:bodyPr>
          <a:p>
            <a:pPr algn="just"/>
            <a:r>
              <a:rPr dirty="0" sz="3200" lang="en-US">
                <a:latin typeface="Times New Roman" pitchFamily="18" charset="0"/>
                <a:cs typeface="Times New Roman" pitchFamily="18" charset="0"/>
              </a:rPr>
              <a:t>It occur </a:t>
            </a:r>
            <a:r>
              <a:rPr dirty="0" sz="3200" i="1" lang="en-US">
                <a:solidFill>
                  <a:srgbClr val="E75419"/>
                </a:solidFill>
                <a:latin typeface="Times New Roman" pitchFamily="18" charset="0"/>
                <a:cs typeface="Times New Roman" pitchFamily="18" charset="0"/>
              </a:rPr>
              <a:t>not because</a:t>
            </a:r>
            <a:r>
              <a:rPr dirty="0" sz="3200" lang="en-US">
                <a:latin typeface="Times New Roman" pitchFamily="18" charset="0"/>
                <a:cs typeface="Times New Roman" pitchFamily="18" charset="0"/>
              </a:rPr>
              <a:t> the premises are </a:t>
            </a:r>
            <a:r>
              <a:rPr dirty="0" sz="3200" i="1" lang="en-US">
                <a:solidFill>
                  <a:srgbClr val="E75419"/>
                </a:solidFill>
                <a:latin typeface="Times New Roman" pitchFamily="18" charset="0"/>
                <a:cs typeface="Times New Roman" pitchFamily="18" charset="0"/>
              </a:rPr>
              <a:t>logically irrelevant</a:t>
            </a:r>
            <a:r>
              <a:rPr dirty="0" sz="3200" lang="en-US">
                <a:solidFill>
                  <a:srgbClr val="E75419"/>
                </a:solidFill>
                <a:latin typeface="Times New Roman" pitchFamily="18" charset="0"/>
                <a:cs typeface="Times New Roman" pitchFamily="18" charset="0"/>
              </a:rPr>
              <a:t> </a:t>
            </a:r>
            <a:r>
              <a:rPr dirty="0" sz="3200" lang="en-US">
                <a:latin typeface="Times New Roman" pitchFamily="18" charset="0"/>
                <a:cs typeface="Times New Roman" pitchFamily="18" charset="0"/>
              </a:rPr>
              <a:t>to the conclusion, as is the case with the fallacies of relevance, but because the connection between premises and conclusion is </a:t>
            </a:r>
            <a:r>
              <a:rPr b="1" dirty="0" sz="3200" lang="en-US">
                <a:solidFill>
                  <a:srgbClr val="3333FF"/>
                </a:solidFill>
                <a:latin typeface="Times New Roman" pitchFamily="18" charset="0"/>
                <a:cs typeface="Times New Roman" pitchFamily="18" charset="0"/>
              </a:rPr>
              <a:t>not strong enough</a:t>
            </a:r>
            <a:r>
              <a:rPr dirty="0" sz="3200" lang="en-US">
                <a:solidFill>
                  <a:srgbClr val="3333FF"/>
                </a:solidFill>
                <a:latin typeface="Times New Roman" pitchFamily="18" charset="0"/>
                <a:cs typeface="Times New Roman" pitchFamily="18" charset="0"/>
              </a:rPr>
              <a:t>. </a:t>
            </a:r>
          </a:p>
          <a:p>
            <a:pPr algn="just"/>
            <a:r>
              <a:rPr dirty="0" sz="3200" lang="en-US">
                <a:solidFill>
                  <a:srgbClr val="3333FF"/>
                </a:solidFill>
                <a:latin typeface="Times New Roman" pitchFamily="18" charset="0"/>
                <a:cs typeface="Times New Roman" pitchFamily="18" charset="0"/>
              </a:rPr>
              <a:t>when the premises provide a tiny bit of support for a conclusion, but not enough to believe the conclusion.</a:t>
            </a:r>
            <a:endParaRPr dirty="0" sz="3200" lang="en-US">
              <a:latin typeface="Times New Roman" pitchFamily="18" charset="0"/>
              <a:cs typeface="Times New Roman" pitchFamily="18" charset="0"/>
            </a:endParaRPr>
          </a:p>
          <a:p>
            <a:pPr algn="just" lvl="0">
              <a:buNone/>
            </a:pPr>
            <a:r>
              <a:rPr b="1" dirty="0" sz="3200" lang="en-US">
                <a:latin typeface="Times New Roman" pitchFamily="18" charset="0"/>
                <a:cs typeface="Times New Roman" pitchFamily="18" charset="0"/>
              </a:rPr>
              <a:t>Include:</a:t>
            </a:r>
            <a:endParaRPr dirty="0" sz="3200" lang="en-US">
              <a:latin typeface="Times New Roman" pitchFamily="18" charset="0"/>
              <a:cs typeface="Times New Roman" pitchFamily="18" charset="0"/>
            </a:endParaRPr>
          </a:p>
          <a:p>
            <a:pPr algn="just">
              <a:buNone/>
            </a:pPr>
            <a:r>
              <a:rPr dirty="0" sz="3200" lang="en-US">
                <a:latin typeface="Times New Roman" pitchFamily="18" charset="0"/>
                <a:cs typeface="Times New Roman" pitchFamily="18" charset="0"/>
              </a:rPr>
              <a:t>1.Appeal to Unqualified Authority (Argumentum ad </a:t>
            </a:r>
            <a:r>
              <a:rPr dirty="0" sz="3200" lang="en-US" err="1">
                <a:latin typeface="Times New Roman" pitchFamily="18" charset="0"/>
                <a:cs typeface="Times New Roman" pitchFamily="18" charset="0"/>
              </a:rPr>
              <a:t>Verecundiam</a:t>
            </a:r>
            <a:r>
              <a:rPr dirty="0" sz="3200" lang="en-US">
                <a:latin typeface="Times New Roman" pitchFamily="18" charset="0"/>
                <a:cs typeface="Times New Roman" pitchFamily="18" charset="0"/>
              </a:rPr>
              <a:t>)</a:t>
            </a:r>
          </a:p>
          <a:p>
            <a:pPr algn="just">
              <a:buNone/>
            </a:pPr>
            <a:r>
              <a:rPr dirty="0" sz="3200" lang="en-US">
                <a:latin typeface="Times New Roman" pitchFamily="18" charset="0"/>
                <a:cs typeface="Times New Roman" pitchFamily="18" charset="0"/>
              </a:rPr>
              <a:t>2. Appeal to Ignorance (Argumentum ad </a:t>
            </a:r>
            <a:r>
              <a:rPr dirty="0" sz="3200" lang="en-US" err="1">
                <a:latin typeface="Times New Roman" pitchFamily="18" charset="0"/>
                <a:cs typeface="Times New Roman" pitchFamily="18" charset="0"/>
              </a:rPr>
              <a:t>Ignorantiam</a:t>
            </a:r>
            <a:r>
              <a:rPr dirty="0" sz="3200" lang="en-US">
                <a:latin typeface="Times New Roman" pitchFamily="18" charset="0"/>
                <a:cs typeface="Times New Roman" pitchFamily="18" charset="0"/>
              </a:rPr>
              <a:t>)</a:t>
            </a:r>
          </a:p>
          <a:p>
            <a:pPr algn="just">
              <a:buNone/>
            </a:pPr>
            <a:r>
              <a:rPr dirty="0" sz="3200" lang="en-US">
                <a:latin typeface="Times New Roman" pitchFamily="18" charset="0"/>
                <a:cs typeface="Times New Roman" pitchFamily="18" charset="0"/>
              </a:rPr>
              <a:t>3. Hasty Generalization (Converse Accident)</a:t>
            </a:r>
          </a:p>
          <a:p>
            <a:pPr algn="just">
              <a:buNone/>
            </a:pPr>
            <a:r>
              <a:rPr dirty="0" sz="3200" lang="en-US">
                <a:latin typeface="Times New Roman" pitchFamily="18" charset="0"/>
                <a:cs typeface="Times New Roman" pitchFamily="18" charset="0"/>
              </a:rPr>
              <a:t>4. False Cause</a:t>
            </a:r>
          </a:p>
          <a:p>
            <a:pPr algn="just">
              <a:buNone/>
            </a:pPr>
            <a:r>
              <a:rPr dirty="0" sz="3200" lang="en-US">
                <a:latin typeface="Times New Roman" pitchFamily="18" charset="0"/>
                <a:cs typeface="Times New Roman" pitchFamily="18" charset="0"/>
              </a:rPr>
              <a:t>5. Slippery Slope</a:t>
            </a:r>
          </a:p>
          <a:p>
            <a:pPr algn="just">
              <a:buNone/>
            </a:pPr>
            <a:r>
              <a:rPr dirty="0" sz="3200" lang="en-US">
                <a:latin typeface="Times New Roman" pitchFamily="18" charset="0"/>
                <a:cs typeface="Times New Roman" pitchFamily="18" charset="0"/>
              </a:rPr>
              <a:t>6. Weak Analogy</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79" name="Title 1"/>
          <p:cNvSpPr>
            <a:spLocks noGrp="1"/>
          </p:cNvSpPr>
          <p:nvPr>
            <p:ph type="title" idx="4294967295"/>
          </p:nvPr>
        </p:nvSpPr>
        <p:spPr>
          <a:xfrm>
            <a:off x="1447800" y="304800"/>
            <a:ext cx="9525000" cy="914400"/>
          </a:xfrm>
        </p:spPr>
        <p:txBody>
          <a:bodyPr>
            <a:normAutofit/>
          </a:bodyPr>
          <a:p>
            <a:pPr algn="just"/>
            <a:r>
              <a:rPr b="1" dirty="0" sz="3200" lang="en-US">
                <a:solidFill>
                  <a:srgbClr val="FF33CC"/>
                </a:solidFill>
                <a:latin typeface="Times New Roman" pitchFamily="18" charset="0"/>
                <a:cs typeface="Times New Roman" pitchFamily="18" charset="0"/>
              </a:rPr>
              <a:t>1. Appeal to Unqualified Authority</a:t>
            </a:r>
            <a:endParaRPr dirty="0" sz="3200" lang="en-US">
              <a:solidFill>
                <a:srgbClr val="FF33CC"/>
              </a:solidFill>
              <a:latin typeface="Times New Roman" pitchFamily="18" charset="0"/>
              <a:cs typeface="Times New Roman" pitchFamily="18" charset="0"/>
            </a:endParaRPr>
          </a:p>
        </p:txBody>
      </p:sp>
      <p:sp>
        <p:nvSpPr>
          <p:cNvPr id="1048680" name="Content Placeholder 2"/>
          <p:cNvSpPr>
            <a:spLocks noGrp="1"/>
          </p:cNvSpPr>
          <p:nvPr>
            <p:ph idx="4294967295"/>
          </p:nvPr>
        </p:nvSpPr>
        <p:spPr>
          <a:xfrm>
            <a:off x="1066800" y="1524000"/>
            <a:ext cx="10591800" cy="6643688"/>
          </a:xfrm>
        </p:spPr>
        <p:txBody>
          <a:bodyPr>
            <a:normAutofit fontScale="96250" lnSpcReduction="20000"/>
          </a:bodyPr>
          <a:p>
            <a:pPr algn="just" lvl="0"/>
            <a:r>
              <a:rPr dirty="0" sz="3200" lang="en-US">
                <a:latin typeface="Times New Roman" pitchFamily="18" charset="0"/>
                <a:cs typeface="Times New Roman" pitchFamily="18" charset="0"/>
              </a:rPr>
              <a:t>an arguer cites a statement made by </a:t>
            </a:r>
            <a:r>
              <a:rPr dirty="0" sz="3200" lang="en-US">
                <a:solidFill>
                  <a:srgbClr val="FF33CC"/>
                </a:solidFill>
                <a:latin typeface="Times New Roman" pitchFamily="18" charset="0"/>
                <a:cs typeface="Times New Roman" pitchFamily="18" charset="0"/>
              </a:rPr>
              <a:t>someone else as evidence </a:t>
            </a:r>
            <a:r>
              <a:rPr dirty="0" sz="3200" lang="en-US">
                <a:latin typeface="Times New Roman" pitchFamily="18" charset="0"/>
                <a:cs typeface="Times New Roman" pitchFamily="18" charset="0"/>
              </a:rPr>
              <a:t>for a conclusion, and that </a:t>
            </a:r>
            <a:r>
              <a:rPr dirty="0" sz="3200" lang="en-US">
                <a:solidFill>
                  <a:srgbClr val="FFC000"/>
                </a:solidFill>
                <a:latin typeface="Times New Roman" pitchFamily="18" charset="0"/>
                <a:cs typeface="Times New Roman" pitchFamily="18" charset="0"/>
              </a:rPr>
              <a:t>person is not qualified </a:t>
            </a:r>
            <a:r>
              <a:rPr dirty="0" sz="3200" lang="en-US">
                <a:latin typeface="Times New Roman" pitchFamily="18" charset="0"/>
                <a:cs typeface="Times New Roman" pitchFamily="18" charset="0"/>
              </a:rPr>
              <a:t>to make such a statement.</a:t>
            </a:r>
          </a:p>
          <a:p>
            <a:pPr algn="just" lvl="0"/>
            <a:r>
              <a:rPr dirty="0" sz="3200" lang="en-US">
                <a:latin typeface="Times New Roman" pitchFamily="18" charset="0"/>
                <a:cs typeface="Times New Roman" pitchFamily="18" charset="0"/>
              </a:rPr>
              <a:t>Occurs when the cited </a:t>
            </a:r>
            <a:r>
              <a:rPr dirty="0" sz="3200" i="1" lang="en-US">
                <a:solidFill>
                  <a:srgbClr val="0070C0"/>
                </a:solidFill>
                <a:latin typeface="Times New Roman" pitchFamily="18" charset="0"/>
                <a:cs typeface="Times New Roman" pitchFamily="18" charset="0"/>
              </a:rPr>
              <a:t>authority or witness is not trustworthy/ reliable</a:t>
            </a:r>
            <a:r>
              <a:rPr b="1" dirty="0" sz="3200" i="1" lang="en-US">
                <a:latin typeface="Times New Roman" pitchFamily="18" charset="0"/>
                <a:cs typeface="Times New Roman" pitchFamily="18" charset="0"/>
              </a:rPr>
              <a:t>.</a:t>
            </a:r>
          </a:p>
          <a:p>
            <a:pPr algn="just" lvl="0">
              <a:buFont typeface="Wingdings" pitchFamily="2" charset="2"/>
              <a:buChar char="Ø"/>
            </a:pPr>
            <a:r>
              <a:rPr dirty="0" sz="3200" lang="en-US">
                <a:latin typeface="Times New Roman" pitchFamily="18" charset="0"/>
                <a:cs typeface="Times New Roman" pitchFamily="18" charset="0"/>
              </a:rPr>
              <a:t>reasons why an authority or witness might </a:t>
            </a:r>
            <a:r>
              <a:rPr dirty="0" sz="3200" lang="en-US">
                <a:solidFill>
                  <a:srgbClr val="D60093"/>
                </a:solidFill>
                <a:latin typeface="Times New Roman" pitchFamily="18" charset="0"/>
                <a:cs typeface="Times New Roman" pitchFamily="18" charset="0"/>
              </a:rPr>
              <a:t>not</a:t>
            </a:r>
            <a:r>
              <a:rPr dirty="0" sz="3200" lang="en-US">
                <a:latin typeface="Times New Roman" pitchFamily="18" charset="0"/>
                <a:cs typeface="Times New Roman" pitchFamily="18" charset="0"/>
              </a:rPr>
              <a:t> be reliable. The person:</a:t>
            </a:r>
          </a:p>
          <a:p>
            <a:pPr algn="just" lvl="0"/>
            <a:r>
              <a:rPr dirty="0" sz="3200" lang="en-US">
                <a:latin typeface="Times New Roman" pitchFamily="18" charset="0"/>
                <a:cs typeface="Times New Roman" pitchFamily="18" charset="0"/>
              </a:rPr>
              <a:t>might lack the requisite expertise, </a:t>
            </a:r>
          </a:p>
          <a:p>
            <a:pPr algn="just" lvl="0"/>
            <a:r>
              <a:rPr dirty="0" sz="3200" lang="en-US">
                <a:latin typeface="Times New Roman" pitchFamily="18" charset="0"/>
                <a:cs typeface="Times New Roman" pitchFamily="18" charset="0"/>
              </a:rPr>
              <a:t>might be biased or prejudiced, </a:t>
            </a:r>
          </a:p>
          <a:p>
            <a:pPr algn="just" lvl="0"/>
            <a:r>
              <a:rPr dirty="0" sz="3200" lang="en-US">
                <a:latin typeface="Times New Roman" pitchFamily="18" charset="0"/>
                <a:cs typeface="Times New Roman" pitchFamily="18" charset="0"/>
              </a:rPr>
              <a:t>might have a motive to lie or disseminate ‘‘misinformation,’’ or</a:t>
            </a:r>
          </a:p>
          <a:p>
            <a:pPr algn="just" lvl="0"/>
            <a:r>
              <a:rPr dirty="0" sz="3200" lang="en-US">
                <a:latin typeface="Times New Roman" pitchFamily="18" charset="0"/>
                <a:cs typeface="Times New Roman" pitchFamily="18" charset="0"/>
              </a:rPr>
              <a:t>might lack the requisite ability to perceive or recall.</a:t>
            </a:r>
          </a:p>
          <a:p>
            <a:endParaRPr dirty="0" lang="en-US"/>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81" name="Title 1"/>
          <p:cNvSpPr>
            <a:spLocks noGrp="1"/>
          </p:cNvSpPr>
          <p:nvPr>
            <p:ph type="title" idx="4294967295"/>
          </p:nvPr>
        </p:nvSpPr>
        <p:spPr>
          <a:xfrm>
            <a:off x="914400" y="366713"/>
            <a:ext cx="10058400" cy="852487"/>
          </a:xfrm>
        </p:spPr>
        <p:txBody>
          <a:bodyPr>
            <a:normAutofit/>
          </a:bodyPr>
          <a:p>
            <a:r>
              <a:rPr dirty="0" sz="3200" lang="en-US"/>
              <a:t>Cont…</a:t>
            </a:r>
          </a:p>
        </p:txBody>
      </p:sp>
      <p:sp>
        <p:nvSpPr>
          <p:cNvPr id="1048682" name="Content Placeholder 2"/>
          <p:cNvSpPr>
            <a:spLocks noGrp="1"/>
          </p:cNvSpPr>
          <p:nvPr>
            <p:ph idx="4294967295"/>
          </p:nvPr>
        </p:nvSpPr>
        <p:spPr>
          <a:xfrm>
            <a:off x="914400" y="1625600"/>
            <a:ext cx="10744200" cy="6542088"/>
          </a:xfrm>
        </p:spPr>
        <p:txBody>
          <a:bodyPr>
            <a:normAutofit/>
          </a:bodyPr>
          <a:p>
            <a:pPr algn="just">
              <a:buNone/>
            </a:pPr>
            <a:r>
              <a:rPr b="1" dirty="0" sz="3200" lang="en-US">
                <a:latin typeface="Times New Roman" pitchFamily="18" charset="0"/>
                <a:cs typeface="Times New Roman" pitchFamily="18" charset="0"/>
              </a:rPr>
              <a:t>Example:</a:t>
            </a: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Dr. Paul who is a famous Engineer in Ethiopia told me that all development policies of Ethiopia are wrong. It implies that, Ethiopia is following wrong direction of development policy.</a:t>
            </a:r>
          </a:p>
          <a:p>
            <a:pPr algn="just">
              <a:buNone/>
            </a:pP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According to </a:t>
            </a:r>
            <a:r>
              <a:rPr dirty="0" sz="3200" lang="en-US" err="1">
                <a:latin typeface="Times New Roman" pitchFamily="18" charset="0"/>
                <a:cs typeface="Times New Roman" pitchFamily="18" charset="0"/>
              </a:rPr>
              <a:t>Paster</a:t>
            </a:r>
            <a:r>
              <a:rPr dirty="0" sz="3200" lang="en-US">
                <a:latin typeface="Times New Roman" pitchFamily="18" charset="0"/>
                <a:cs typeface="Times New Roman" pitchFamily="18" charset="0"/>
              </a:rPr>
              <a:t> </a:t>
            </a:r>
            <a:r>
              <a:rPr dirty="0" sz="3200" lang="en-US" err="1">
                <a:latin typeface="Times New Roman" pitchFamily="18" charset="0"/>
                <a:cs typeface="Times New Roman" pitchFamily="18" charset="0"/>
              </a:rPr>
              <a:t>Dawit</a:t>
            </a:r>
            <a:r>
              <a:rPr dirty="0" sz="3200" lang="en-US">
                <a:latin typeface="Times New Roman" pitchFamily="18" charset="0"/>
                <a:cs typeface="Times New Roman" pitchFamily="18" charset="0"/>
              </a:rPr>
              <a:t>, Catholic is simply a collection of people waiting for irrelevant mercy of God. I should stop attending churches of catholic. </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83" name="Title 1"/>
          <p:cNvSpPr>
            <a:spLocks noGrp="1"/>
          </p:cNvSpPr>
          <p:nvPr>
            <p:ph type="title" idx="4294967295"/>
          </p:nvPr>
        </p:nvSpPr>
        <p:spPr>
          <a:xfrm>
            <a:off x="990600" y="366713"/>
            <a:ext cx="9982200" cy="750887"/>
          </a:xfrm>
        </p:spPr>
        <p:txBody>
          <a:bodyPr>
            <a:normAutofit/>
          </a:bodyPr>
          <a:p>
            <a:pPr algn="just"/>
            <a:r>
              <a:rPr b="1" dirty="0" sz="3200" lang="en-US">
                <a:solidFill>
                  <a:srgbClr val="FF33CC"/>
                </a:solidFill>
                <a:latin typeface="Times New Roman" pitchFamily="18" charset="0"/>
                <a:cs typeface="Times New Roman" pitchFamily="18" charset="0"/>
              </a:rPr>
              <a:t>2. Appeal to Ignorance (Argument ad </a:t>
            </a:r>
            <a:r>
              <a:rPr b="1" dirty="0" sz="3200" lang="en-US" err="1">
                <a:solidFill>
                  <a:srgbClr val="FF33CC"/>
                </a:solidFill>
                <a:latin typeface="Times New Roman" pitchFamily="18" charset="0"/>
                <a:cs typeface="Times New Roman" pitchFamily="18" charset="0"/>
              </a:rPr>
              <a:t>Ignoratiam</a:t>
            </a:r>
            <a:r>
              <a:rPr b="1" dirty="0" sz="3200" lang="en-US">
                <a:solidFill>
                  <a:srgbClr val="FF33CC"/>
                </a:solidFill>
                <a:latin typeface="Times New Roman" pitchFamily="18" charset="0"/>
                <a:cs typeface="Times New Roman" pitchFamily="18" charset="0"/>
              </a:rPr>
              <a:t>)</a:t>
            </a:r>
            <a:endParaRPr dirty="0" sz="3200" lang="en-US">
              <a:solidFill>
                <a:srgbClr val="FF33CC"/>
              </a:solidFill>
              <a:latin typeface="Times New Roman" pitchFamily="18" charset="0"/>
              <a:cs typeface="Times New Roman" pitchFamily="18" charset="0"/>
            </a:endParaRPr>
          </a:p>
        </p:txBody>
      </p:sp>
      <p:sp>
        <p:nvSpPr>
          <p:cNvPr id="1048684" name="Content Placeholder 2"/>
          <p:cNvSpPr>
            <a:spLocks noGrp="1"/>
          </p:cNvSpPr>
          <p:nvPr>
            <p:ph idx="4294967295"/>
          </p:nvPr>
        </p:nvSpPr>
        <p:spPr>
          <a:xfrm>
            <a:off x="304800" y="1320800"/>
            <a:ext cx="11582400" cy="6846888"/>
          </a:xfrm>
        </p:spPr>
        <p:txBody>
          <a:bodyPr>
            <a:normAutofit fontScale="86606" lnSpcReduction="20000"/>
          </a:bodyPr>
          <a:p>
            <a:pPr algn="just" lvl="0">
              <a:buFont typeface="Wingdings" pitchFamily="2" charset="2"/>
              <a:buChar char="Ø"/>
            </a:pPr>
            <a:r>
              <a:rPr dirty="0" sz="3733" lang="en-US">
                <a:latin typeface="Times New Roman" pitchFamily="18" charset="0"/>
                <a:cs typeface="Times New Roman" pitchFamily="18" charset="0"/>
              </a:rPr>
              <a:t>The claim of the statement is true simply because it has not been provided false</a:t>
            </a:r>
            <a:r>
              <a:rPr dirty="0" sz="3733" lang="en-US" smtClean="0">
                <a:latin typeface="Times New Roman" pitchFamily="18" charset="0"/>
                <a:cs typeface="Times New Roman" pitchFamily="18" charset="0"/>
              </a:rPr>
              <a:t>. (Not proved to be false)</a:t>
            </a:r>
            <a:endParaRPr dirty="0" sz="3733" lang="en-US">
              <a:latin typeface="Times New Roman" pitchFamily="18" charset="0"/>
              <a:cs typeface="Times New Roman" pitchFamily="18" charset="0"/>
            </a:endParaRPr>
          </a:p>
          <a:p>
            <a:pPr algn="just" lvl="0">
              <a:buFont typeface="Wingdings" pitchFamily="2" charset="2"/>
              <a:buChar char="Ø"/>
            </a:pPr>
            <a:r>
              <a:rPr dirty="0" sz="3733" lang="en-US">
                <a:latin typeface="Times New Roman" pitchFamily="18" charset="0"/>
                <a:cs typeface="Times New Roman" pitchFamily="18" charset="0"/>
              </a:rPr>
              <a:t>The claim of the statement is false because it hasn’t proven true</a:t>
            </a:r>
            <a:r>
              <a:rPr dirty="0" sz="3733" lang="en-US" smtClean="0">
                <a:latin typeface="Times New Roman" pitchFamily="18" charset="0"/>
                <a:cs typeface="Times New Roman" pitchFamily="18" charset="0"/>
              </a:rPr>
              <a:t>. (Not proved to be true)</a:t>
            </a:r>
            <a:endParaRPr dirty="0" sz="3733" lang="en-US">
              <a:latin typeface="Times New Roman" pitchFamily="18" charset="0"/>
              <a:cs typeface="Times New Roman" pitchFamily="18" charset="0"/>
            </a:endParaRPr>
          </a:p>
          <a:p>
            <a:pPr algn="just">
              <a:buNone/>
            </a:pPr>
            <a:r>
              <a:rPr b="1" dirty="0" sz="3733" lang="en-US">
                <a:latin typeface="Times New Roman" pitchFamily="18" charset="0"/>
                <a:cs typeface="Times New Roman" pitchFamily="18" charset="0"/>
              </a:rPr>
              <a:t>Example: </a:t>
            </a:r>
            <a:endParaRPr dirty="0" sz="3733" lang="en-US">
              <a:latin typeface="Times New Roman" pitchFamily="18" charset="0"/>
              <a:cs typeface="Times New Roman" pitchFamily="18" charset="0"/>
            </a:endParaRPr>
          </a:p>
          <a:p>
            <a:pPr algn="just" lvl="0">
              <a:buNone/>
            </a:pPr>
            <a:r>
              <a:rPr dirty="0" sz="3733" lang="en-US">
                <a:latin typeface="Times New Roman" pitchFamily="18" charset="0"/>
                <a:cs typeface="Times New Roman" pitchFamily="18" charset="0"/>
              </a:rPr>
              <a:t>1. People have been trying for centuries to provide conclusive evidence for the claims of astrology, and no one has ever succeeded. Therefore, we must conclude that astrology is a lot of nonsense</a:t>
            </a:r>
            <a:r>
              <a:rPr dirty="0" sz="3733" lang="en-US" smtClean="0">
                <a:latin typeface="Times New Roman" pitchFamily="18" charset="0"/>
                <a:cs typeface="Times New Roman" pitchFamily="18" charset="0"/>
              </a:rPr>
              <a:t>.</a:t>
            </a:r>
            <a:endParaRPr dirty="0" sz="3733" lang="en-US">
              <a:latin typeface="Times New Roman" pitchFamily="18" charset="0"/>
              <a:cs typeface="Times New Roman" pitchFamily="18" charset="0"/>
            </a:endParaRPr>
          </a:p>
          <a:p>
            <a:pPr algn="just" lvl="0">
              <a:buNone/>
            </a:pPr>
            <a:r>
              <a:rPr dirty="0" sz="3733" lang="en-US">
                <a:latin typeface="Times New Roman" pitchFamily="18" charset="0"/>
                <a:cs typeface="Times New Roman" pitchFamily="18" charset="0"/>
              </a:rPr>
              <a:t>2. No body has ever proved that school vouchers would improve public education. We can only conclude that they would not improve it. </a:t>
            </a:r>
          </a:p>
          <a:p>
            <a:pPr algn="just" lvl="0">
              <a:buNone/>
            </a:pPr>
            <a:r>
              <a:rPr dirty="0" sz="3733" lang="en-US">
                <a:latin typeface="Times New Roman" pitchFamily="18" charset="0"/>
                <a:cs typeface="Times New Roman" pitchFamily="18" charset="0"/>
              </a:rPr>
              <a:t>3. Teams of scientists </a:t>
            </a:r>
            <a:r>
              <a:rPr dirty="0" sz="3733" lang="en-US" smtClean="0">
                <a:latin typeface="Times New Roman" pitchFamily="18" charset="0"/>
                <a:cs typeface="Times New Roman" pitchFamily="18" charset="0"/>
              </a:rPr>
              <a:t>attempted </a:t>
            </a:r>
            <a:r>
              <a:rPr dirty="0" sz="3733" lang="en-US">
                <a:latin typeface="Times New Roman" pitchFamily="18" charset="0"/>
                <a:cs typeface="Times New Roman" pitchFamily="18" charset="0"/>
              </a:rPr>
              <a:t>over a number of decades to detect the existence </a:t>
            </a:r>
            <a:r>
              <a:rPr dirty="0" sz="3733" lang="en-US" smtClean="0">
                <a:latin typeface="Times New Roman" pitchFamily="18" charset="0"/>
                <a:cs typeface="Times New Roman" pitchFamily="18" charset="0"/>
              </a:rPr>
              <a:t>of the </a:t>
            </a:r>
            <a:r>
              <a:rPr dirty="0" sz="3733" lang="en-US" err="1" smtClean="0">
                <a:latin typeface="Times New Roman" pitchFamily="18" charset="0"/>
                <a:cs typeface="Times New Roman" pitchFamily="18" charset="0"/>
              </a:rPr>
              <a:t>luminiferousaether</a:t>
            </a:r>
            <a:r>
              <a:rPr dirty="0" sz="3733" lang="en-US" smtClean="0">
                <a:latin typeface="Times New Roman" pitchFamily="18" charset="0"/>
                <a:cs typeface="Times New Roman" pitchFamily="18" charset="0"/>
              </a:rPr>
              <a:t>, </a:t>
            </a:r>
            <a:r>
              <a:rPr dirty="0" sz="3733" lang="en-US">
                <a:latin typeface="Times New Roman" pitchFamily="18" charset="0"/>
                <a:cs typeface="Times New Roman" pitchFamily="18" charset="0"/>
              </a:rPr>
              <a:t>and all failed to do so. Therefore, the </a:t>
            </a:r>
            <a:r>
              <a:rPr dirty="0" sz="3733" lang="en-US" err="1">
                <a:latin typeface="Times New Roman" pitchFamily="18" charset="0"/>
                <a:cs typeface="Times New Roman" pitchFamily="18" charset="0"/>
              </a:rPr>
              <a:t>luminiferousaether</a:t>
            </a:r>
            <a:r>
              <a:rPr dirty="0" sz="3733" lang="en-US">
                <a:latin typeface="Times New Roman" pitchFamily="18" charset="0"/>
                <a:cs typeface="Times New Roman" pitchFamily="18" charset="0"/>
              </a:rPr>
              <a:t> does not exist.</a:t>
            </a:r>
          </a:p>
          <a:p>
            <a:pPr algn="just">
              <a:buFont typeface="Wingdings" pitchFamily="2" charset="2"/>
              <a:buChar char="Ø"/>
            </a:pPr>
            <a:r>
              <a:rPr dirty="0" sz="4133" lang="en-US">
                <a:solidFill>
                  <a:srgbClr val="E75419"/>
                </a:solidFill>
                <a:latin typeface="Times New Roman" pitchFamily="18" charset="0"/>
                <a:cs typeface="Times New Roman" pitchFamily="18" charset="0"/>
              </a:rPr>
              <a:t>Lack of proof is not evidence for anything.</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85" name="Title 1"/>
          <p:cNvSpPr>
            <a:spLocks noGrp="1"/>
          </p:cNvSpPr>
          <p:nvPr>
            <p:ph type="title" idx="4294967295"/>
          </p:nvPr>
        </p:nvSpPr>
        <p:spPr>
          <a:xfrm>
            <a:off x="381000" y="366713"/>
            <a:ext cx="10591800" cy="852487"/>
          </a:xfrm>
        </p:spPr>
        <p:txBody>
          <a:bodyPr>
            <a:normAutofit/>
          </a:bodyPr>
          <a:p>
            <a:pPr algn="just"/>
            <a:r>
              <a:rPr b="1" dirty="0" sz="3200" lang="en-US">
                <a:solidFill>
                  <a:srgbClr val="990033"/>
                </a:solidFill>
                <a:latin typeface="Times New Roman" pitchFamily="18" charset="0"/>
                <a:cs typeface="Times New Roman" pitchFamily="18" charset="0"/>
              </a:rPr>
              <a:t>Exceptions: </a:t>
            </a:r>
            <a:endParaRPr dirty="0" sz="3200" lang="en-US">
              <a:solidFill>
                <a:srgbClr val="990033"/>
              </a:solidFill>
              <a:latin typeface="Times New Roman" pitchFamily="18" charset="0"/>
              <a:cs typeface="Times New Roman" pitchFamily="18" charset="0"/>
            </a:endParaRPr>
          </a:p>
        </p:txBody>
      </p:sp>
      <p:sp>
        <p:nvSpPr>
          <p:cNvPr id="1048686" name="Content Placeholder 2"/>
          <p:cNvSpPr>
            <a:spLocks noGrp="1"/>
          </p:cNvSpPr>
          <p:nvPr>
            <p:ph idx="4294967295"/>
          </p:nvPr>
        </p:nvSpPr>
        <p:spPr>
          <a:xfrm>
            <a:off x="762000" y="1320800"/>
            <a:ext cx="10668000" cy="6846888"/>
          </a:xfrm>
        </p:spPr>
        <p:txBody>
          <a:bodyPr>
            <a:normAutofit/>
          </a:bodyPr>
          <a:p>
            <a:pPr algn="just" indent="-609608" marL="609608">
              <a:buAutoNum type="alphaUcPeriod"/>
            </a:pPr>
            <a:r>
              <a:rPr dirty="0" sz="3200" lang="en-US">
                <a:solidFill>
                  <a:srgbClr val="E75419"/>
                </a:solidFill>
                <a:latin typeface="Times New Roman" pitchFamily="18" charset="0"/>
                <a:cs typeface="Times New Roman" pitchFamily="18" charset="0"/>
              </a:rPr>
              <a:t>If qualified investigators search for s.th and fail to find it ,this may imply there is nothing to be found.</a:t>
            </a:r>
          </a:p>
          <a:p>
            <a:pPr algn="just" indent="-609608" marL="609608">
              <a:buNone/>
            </a:pPr>
            <a:r>
              <a:rPr dirty="0" sz="3200" lang="en-US">
                <a:solidFill>
                  <a:srgbClr val="E75419"/>
                </a:solidFill>
                <a:latin typeface="Times New Roman" pitchFamily="18" charset="0"/>
                <a:cs typeface="Times New Roman" pitchFamily="18" charset="0"/>
              </a:rPr>
              <a:t>However some specific activities may not require special qualification.</a:t>
            </a:r>
          </a:p>
          <a:p>
            <a:pPr algn="just">
              <a:buNone/>
            </a:pPr>
            <a:r>
              <a:rPr dirty="0" sz="3200" lang="en-US">
                <a:solidFill>
                  <a:srgbClr val="E75419"/>
                </a:solidFill>
                <a:latin typeface="Times New Roman" pitchFamily="18" charset="0"/>
                <a:cs typeface="Times New Roman" pitchFamily="18" charset="0"/>
              </a:rPr>
              <a:t>Example; </a:t>
            </a:r>
          </a:p>
          <a:p>
            <a:pPr algn="just">
              <a:buNone/>
            </a:pPr>
            <a:r>
              <a:rPr dirty="0" sz="3200" lang="en-US">
                <a:solidFill>
                  <a:srgbClr val="E75419"/>
                </a:solidFill>
                <a:latin typeface="Times New Roman" pitchFamily="18" charset="0"/>
                <a:cs typeface="Times New Roman" pitchFamily="18" charset="0"/>
              </a:rPr>
              <a:t>   </a:t>
            </a:r>
            <a:r>
              <a:rPr dirty="0" sz="3200" lang="en-US">
                <a:latin typeface="Times New Roman" pitchFamily="18" charset="0"/>
                <a:cs typeface="Times New Roman" pitchFamily="18" charset="0"/>
              </a:rPr>
              <a:t>No one has ever seen </a:t>
            </a:r>
            <a:r>
              <a:rPr dirty="0" sz="3200" lang="en-US" err="1">
                <a:latin typeface="Times New Roman" pitchFamily="18" charset="0"/>
                <a:cs typeface="Times New Roman" pitchFamily="18" charset="0"/>
              </a:rPr>
              <a:t>Mahlet</a:t>
            </a:r>
            <a:r>
              <a:rPr dirty="0" sz="3200" lang="en-US">
                <a:latin typeface="Times New Roman" pitchFamily="18" charset="0"/>
                <a:cs typeface="Times New Roman" pitchFamily="18" charset="0"/>
              </a:rPr>
              <a:t> smoking cigarettes, probably, </a:t>
            </a:r>
            <a:r>
              <a:rPr dirty="0" sz="3200" lang="en-US" err="1">
                <a:latin typeface="Times New Roman" pitchFamily="18" charset="0"/>
                <a:cs typeface="Times New Roman" pitchFamily="18" charset="0"/>
              </a:rPr>
              <a:t>Mahlet</a:t>
            </a:r>
            <a:r>
              <a:rPr dirty="0" sz="3200" lang="en-US">
                <a:latin typeface="Times New Roman" pitchFamily="18" charset="0"/>
                <a:cs typeface="Times New Roman" pitchFamily="18" charset="0"/>
              </a:rPr>
              <a:t> is not smoker.</a:t>
            </a:r>
          </a:p>
          <a:p>
            <a:pPr algn="just">
              <a:buNone/>
            </a:pPr>
            <a:r>
              <a:rPr dirty="0" sz="3200" lang="en-US">
                <a:solidFill>
                  <a:srgbClr val="E75419"/>
                </a:solidFill>
                <a:latin typeface="Times New Roman" pitchFamily="18" charset="0"/>
                <a:cs typeface="Times New Roman" pitchFamily="18" charset="0"/>
              </a:rPr>
              <a:t>B. Courtroom procedures</a:t>
            </a:r>
            <a:r>
              <a:rPr dirty="0" sz="3200" lang="en-US">
                <a:latin typeface="Times New Roman" pitchFamily="18" charset="0"/>
                <a:cs typeface="Times New Roman" pitchFamily="18" charset="0"/>
              </a:rPr>
              <a:t>:</a:t>
            </a:r>
          </a:p>
          <a:p>
            <a:pPr algn="just" lvl="0"/>
            <a:r>
              <a:rPr dirty="0" sz="3200" lang="en-US">
                <a:latin typeface="Times New Roman" pitchFamily="18" charset="0"/>
                <a:cs typeface="Times New Roman" pitchFamily="18" charset="0"/>
              </a:rPr>
              <a:t>A person is innocent until proven guilty.</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87" name="Title 1"/>
          <p:cNvSpPr>
            <a:spLocks noGrp="1"/>
          </p:cNvSpPr>
          <p:nvPr>
            <p:ph type="title" idx="4294967295"/>
          </p:nvPr>
        </p:nvSpPr>
        <p:spPr>
          <a:xfrm>
            <a:off x="1143000" y="609600"/>
            <a:ext cx="9829800" cy="812800"/>
          </a:xfrm>
        </p:spPr>
        <p:txBody>
          <a:bodyPr>
            <a:normAutofit/>
          </a:bodyPr>
          <a:p>
            <a:pPr algn="just"/>
            <a:r>
              <a:rPr b="1" dirty="0" sz="3200" lang="en-US">
                <a:solidFill>
                  <a:srgbClr val="FF33CC"/>
                </a:solidFill>
                <a:latin typeface="Times New Roman" pitchFamily="18" charset="0"/>
                <a:cs typeface="Times New Roman" pitchFamily="18" charset="0"/>
              </a:rPr>
              <a:t>3. Hasty Generalization (Converse Accident)</a:t>
            </a:r>
            <a:endParaRPr dirty="0" sz="3200" lang="en-US">
              <a:solidFill>
                <a:srgbClr val="FF33CC"/>
              </a:solidFill>
              <a:latin typeface="Times New Roman" pitchFamily="18" charset="0"/>
              <a:cs typeface="Times New Roman" pitchFamily="18" charset="0"/>
            </a:endParaRPr>
          </a:p>
        </p:txBody>
      </p:sp>
      <p:sp>
        <p:nvSpPr>
          <p:cNvPr id="1048688" name="Content Placeholder 2"/>
          <p:cNvSpPr>
            <a:spLocks noGrp="1"/>
          </p:cNvSpPr>
          <p:nvPr>
            <p:ph idx="4294967295"/>
          </p:nvPr>
        </p:nvSpPr>
        <p:spPr>
          <a:xfrm>
            <a:off x="914400" y="1524000"/>
            <a:ext cx="10668000" cy="6807200"/>
          </a:xfrm>
        </p:spPr>
        <p:txBody>
          <a:bodyPr>
            <a:noAutofit/>
          </a:bodyPr>
          <a:p>
            <a:pPr algn="just" lvl="0"/>
            <a:r>
              <a:rPr dirty="0" sz="3200" lang="en-US">
                <a:latin typeface="Times New Roman" pitchFamily="18" charset="0"/>
                <a:cs typeface="Times New Roman" pitchFamily="18" charset="0"/>
              </a:rPr>
              <a:t>Reaching at conclusion based on </a:t>
            </a:r>
            <a:r>
              <a:rPr dirty="0" sz="3200" lang="en-US">
                <a:solidFill>
                  <a:srgbClr val="0000FF"/>
                </a:solidFill>
                <a:latin typeface="Times New Roman" pitchFamily="18" charset="0"/>
                <a:cs typeface="Times New Roman" pitchFamily="18" charset="0"/>
              </a:rPr>
              <a:t>little evidence/non representative sample.</a:t>
            </a:r>
          </a:p>
          <a:p>
            <a:pPr algn="just">
              <a:buNone/>
            </a:pPr>
            <a:r>
              <a:rPr b="1" dirty="0" sz="3200" lang="en-US">
                <a:latin typeface="Times New Roman" pitchFamily="18" charset="0"/>
                <a:cs typeface="Times New Roman" pitchFamily="18" charset="0"/>
              </a:rPr>
              <a:t>Example: </a:t>
            </a:r>
            <a:endParaRPr dirty="0" sz="3200" lang="en-US">
              <a:latin typeface="Times New Roman" pitchFamily="18" charset="0"/>
              <a:cs typeface="Times New Roman" pitchFamily="18" charset="0"/>
            </a:endParaRPr>
          </a:p>
          <a:p>
            <a:pPr algn="just" indent="-609608" marL="609608">
              <a:buAutoNum type="arabicPeriod"/>
            </a:pPr>
            <a:r>
              <a:rPr dirty="0" sz="3200" lang="en-US">
                <a:latin typeface="Times New Roman" pitchFamily="18" charset="0"/>
                <a:cs typeface="Times New Roman" pitchFamily="18" charset="0"/>
              </a:rPr>
              <a:t>I have asked 3 female students for marriage. 3 of them are financial oriented. This implies that all female students are finance oriented. </a:t>
            </a:r>
          </a:p>
          <a:p>
            <a:pPr algn="just" indent="-609608" marL="609608">
              <a:buNone/>
            </a:pPr>
            <a:endParaRPr dirty="0" sz="3200" lang="en-US">
              <a:latin typeface="Times New Roman" pitchFamily="18" charset="0"/>
              <a:cs typeface="Times New Roman" pitchFamily="18" charset="0"/>
            </a:endParaRPr>
          </a:p>
          <a:p>
            <a:pPr algn="just" indent="-609608" marL="609608">
              <a:buNone/>
            </a:pPr>
            <a:r>
              <a:rPr dirty="0" sz="3200" lang="en-US">
                <a:latin typeface="Times New Roman" pitchFamily="18" charset="0"/>
                <a:cs typeface="Times New Roman" pitchFamily="18" charset="0"/>
              </a:rPr>
              <a:t>2. Yesterday two students were diagnosed as having mononucleosis. Today two more were given the same diagnosis. It’s obvious we have an epidemic. Every one on campus has mono.</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596" name="Title 1"/>
          <p:cNvSpPr>
            <a:spLocks noGrp="1"/>
          </p:cNvSpPr>
          <p:nvPr>
            <p:ph type="title" idx="4294967295"/>
          </p:nvPr>
        </p:nvSpPr>
        <p:spPr>
          <a:xfrm>
            <a:off x="1295400" y="366713"/>
            <a:ext cx="9677400" cy="547687"/>
          </a:xfrm>
        </p:spPr>
        <p:txBody>
          <a:bodyPr>
            <a:noAutofit/>
          </a:bodyPr>
          <a:p>
            <a:pPr algn="just"/>
            <a:r>
              <a:rPr b="1" dirty="0" sz="3200" lang="en-US" u="sng">
                <a:solidFill>
                  <a:srgbClr val="FF0000"/>
                </a:solidFill>
                <a:latin typeface="Times New Roman" pitchFamily="18" charset="0"/>
                <a:cs typeface="Times New Roman" pitchFamily="18" charset="0"/>
              </a:rPr>
              <a:t>Informal fallacies</a:t>
            </a:r>
            <a:endParaRPr dirty="0" sz="3200" lang="en-US" u="sng">
              <a:solidFill>
                <a:srgbClr val="FF0000"/>
              </a:solidFill>
              <a:latin typeface="Times New Roman" pitchFamily="18" charset="0"/>
              <a:cs typeface="Times New Roman" pitchFamily="18" charset="0"/>
            </a:endParaRPr>
          </a:p>
        </p:txBody>
      </p:sp>
      <p:sp>
        <p:nvSpPr>
          <p:cNvPr id="1048597" name="Content Placeholder 2"/>
          <p:cNvSpPr>
            <a:spLocks noGrp="1"/>
          </p:cNvSpPr>
          <p:nvPr>
            <p:ph idx="4294967295"/>
          </p:nvPr>
        </p:nvSpPr>
        <p:spPr>
          <a:xfrm>
            <a:off x="838200" y="1117600"/>
            <a:ext cx="10744200" cy="7213600"/>
          </a:xfrm>
        </p:spPr>
        <p:txBody>
          <a:bodyPr>
            <a:noAutofit/>
          </a:bodyPr>
          <a:p>
            <a:pPr algn="just"/>
            <a:r>
              <a:rPr dirty="0" sz="3200" lang="en-US">
                <a:latin typeface="Times New Roman" pitchFamily="18" charset="0"/>
                <a:cs typeface="Times New Roman" pitchFamily="18" charset="0"/>
              </a:rPr>
              <a:t>can be detected only through </a:t>
            </a:r>
            <a:r>
              <a:rPr dirty="0" sz="3200" lang="en-US">
                <a:solidFill>
                  <a:srgbClr val="E75419"/>
                </a:solidFill>
                <a:latin typeface="Times New Roman" pitchFamily="18" charset="0"/>
                <a:cs typeface="Times New Roman" pitchFamily="18" charset="0"/>
              </a:rPr>
              <a:t>analysis of content of the argument.</a:t>
            </a:r>
          </a:p>
          <a:p>
            <a:pPr algn="just"/>
            <a:r>
              <a:rPr dirty="0" sz="3200" lang="en-US">
                <a:latin typeface="Times New Roman" pitchFamily="18" charset="0"/>
                <a:cs typeface="Times New Roman" pitchFamily="18" charset="0"/>
              </a:rPr>
              <a:t> Informal fallacies are </a:t>
            </a:r>
            <a:r>
              <a:rPr b="1" dirty="0" sz="3200" lang="en-US">
                <a:solidFill>
                  <a:srgbClr val="3333FF"/>
                </a:solidFill>
                <a:latin typeface="Times New Roman" pitchFamily="18" charset="0"/>
                <a:cs typeface="Times New Roman" pitchFamily="18" charset="0"/>
              </a:rPr>
              <a:t>logical errors in the content </a:t>
            </a:r>
            <a:r>
              <a:rPr dirty="0" sz="3200" lang="en-US">
                <a:latin typeface="Times New Roman" pitchFamily="18" charset="0"/>
                <a:cs typeface="Times New Roman" pitchFamily="18" charset="0"/>
              </a:rPr>
              <a:t>of the argument but </a:t>
            </a:r>
            <a:r>
              <a:rPr b="1" dirty="0" sz="3200" lang="en-US">
                <a:solidFill>
                  <a:srgbClr val="3333CC"/>
                </a:solidFill>
                <a:latin typeface="Times New Roman" pitchFamily="18" charset="0"/>
                <a:cs typeface="Times New Roman" pitchFamily="18" charset="0"/>
              </a:rPr>
              <a:t>not in the structure or form </a:t>
            </a:r>
            <a:r>
              <a:rPr dirty="0" sz="3200" lang="en-US">
                <a:latin typeface="Times New Roman" pitchFamily="18" charset="0"/>
                <a:cs typeface="Times New Roman" pitchFamily="18" charset="0"/>
              </a:rPr>
              <a:t>of the argument.</a:t>
            </a:r>
          </a:p>
          <a:p>
            <a:pPr algn="just">
              <a:buNone/>
            </a:pPr>
            <a:r>
              <a:rPr b="1" dirty="0" sz="3200" lang="en-US">
                <a:latin typeface="Times New Roman" pitchFamily="18" charset="0"/>
                <a:cs typeface="Times New Roman" pitchFamily="18" charset="0"/>
              </a:rPr>
              <a:t>Example:</a:t>
            </a:r>
            <a:r>
              <a:rPr dirty="0" sz="3200" lang="en-US">
                <a:latin typeface="Times New Roman" pitchFamily="18" charset="0"/>
                <a:cs typeface="Times New Roman" pitchFamily="18" charset="0"/>
              </a:rPr>
              <a:t> All factories are plants.</a:t>
            </a:r>
          </a:p>
          <a:p>
            <a:pPr algn="just">
              <a:buNone/>
            </a:pPr>
            <a:r>
              <a:rPr dirty="0" sz="3200" lang="en-US">
                <a:latin typeface="Times New Roman" pitchFamily="18" charset="0"/>
                <a:cs typeface="Times New Roman" pitchFamily="18" charset="0"/>
              </a:rPr>
              <a:t>                 All plants are things that contain chlorophyll.</a:t>
            </a:r>
          </a:p>
          <a:p>
            <a:pPr algn="just">
              <a:buNone/>
            </a:pPr>
            <a:r>
              <a:rPr dirty="0" sz="3200" lang="en-US">
                <a:latin typeface="Times New Roman" pitchFamily="18" charset="0"/>
                <a:cs typeface="Times New Roman" pitchFamily="18" charset="0"/>
              </a:rPr>
              <a:t>                Therefore, all factories are things that contain chlorophyll.</a:t>
            </a:r>
          </a:p>
          <a:p>
            <a:pPr algn="just"/>
            <a:r>
              <a:rPr dirty="0" sz="3200" lang="en-US">
                <a:latin typeface="Times New Roman" pitchFamily="18" charset="0"/>
                <a:cs typeface="Times New Roman" pitchFamily="18" charset="0"/>
              </a:rPr>
              <a:t>This argument has the following form: </a:t>
            </a:r>
          </a:p>
          <a:p>
            <a:pPr algn="just">
              <a:buNone/>
            </a:pPr>
            <a:r>
              <a:rPr dirty="0" sz="3200" lang="en-US">
                <a:latin typeface="Times New Roman" pitchFamily="18" charset="0"/>
                <a:cs typeface="Times New Roman" pitchFamily="18" charset="0"/>
              </a:rPr>
              <a:t>                          All A are B.</a:t>
            </a:r>
          </a:p>
          <a:p>
            <a:pPr algn="just">
              <a:buNone/>
            </a:pPr>
            <a:r>
              <a:rPr dirty="0" sz="3200" lang="en-US">
                <a:latin typeface="Times New Roman" pitchFamily="18" charset="0"/>
                <a:cs typeface="Times New Roman" pitchFamily="18" charset="0"/>
              </a:rPr>
              <a:t>                         </a:t>
            </a:r>
            <a:r>
              <a:rPr dirty="0" sz="3200" lang="en-US" u="sng">
                <a:latin typeface="Times New Roman" pitchFamily="18" charset="0"/>
                <a:cs typeface="Times New Roman" pitchFamily="18" charset="0"/>
              </a:rPr>
              <a:t>All B are C.</a:t>
            </a:r>
          </a:p>
          <a:p>
            <a:pPr algn="just">
              <a:buNone/>
            </a:pPr>
            <a:r>
              <a:rPr dirty="0" sz="3200" lang="en-US">
                <a:latin typeface="Times New Roman" pitchFamily="18" charset="0"/>
                <a:cs typeface="Times New Roman" pitchFamily="18" charset="0"/>
              </a:rPr>
              <a:t>                         Therefore, All A are C.</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89" name="Title 1"/>
          <p:cNvSpPr>
            <a:spLocks noGrp="1"/>
          </p:cNvSpPr>
          <p:nvPr>
            <p:ph type="title" idx="4294967295"/>
          </p:nvPr>
        </p:nvSpPr>
        <p:spPr>
          <a:xfrm>
            <a:off x="990600" y="366713"/>
            <a:ext cx="9982200" cy="750887"/>
          </a:xfrm>
        </p:spPr>
        <p:txBody>
          <a:bodyPr>
            <a:normAutofit/>
          </a:bodyPr>
          <a:p>
            <a:r>
              <a:rPr dirty="0" sz="3200" lang="en-US">
                <a:latin typeface="Times New Roman" pitchFamily="18" charset="0"/>
                <a:cs typeface="Times New Roman" pitchFamily="18" charset="0"/>
              </a:rPr>
              <a:t>Cont…</a:t>
            </a:r>
          </a:p>
        </p:txBody>
      </p:sp>
      <p:sp>
        <p:nvSpPr>
          <p:cNvPr id="1048690" name="Content Placeholder 2"/>
          <p:cNvSpPr>
            <a:spLocks noGrp="1"/>
          </p:cNvSpPr>
          <p:nvPr>
            <p:ph idx="4294967295"/>
          </p:nvPr>
        </p:nvSpPr>
        <p:spPr>
          <a:xfrm>
            <a:off x="533400" y="1117600"/>
            <a:ext cx="11125200" cy="7050088"/>
          </a:xfrm>
        </p:spPr>
        <p:txBody>
          <a:bodyPr>
            <a:normAutofit fontScale="88751" lnSpcReduction="20000"/>
          </a:bodyPr>
          <a:p>
            <a:pPr algn="just">
              <a:buNone/>
            </a:pPr>
            <a:r>
              <a:rPr b="1" dirty="0" sz="4133" lang="en-US">
                <a:latin typeface="Times New Roman" pitchFamily="18" charset="0"/>
                <a:cs typeface="Times New Roman" pitchFamily="18" charset="0"/>
              </a:rPr>
              <a:t>NB. </a:t>
            </a:r>
            <a:r>
              <a:rPr dirty="0" sz="4133" lang="en-US">
                <a:solidFill>
                  <a:srgbClr val="D60093"/>
                </a:solidFill>
                <a:latin typeface="Times New Roman" pitchFamily="18" charset="0"/>
                <a:cs typeface="Times New Roman" pitchFamily="18" charset="0"/>
              </a:rPr>
              <a:t>Large sample may not always necessary</a:t>
            </a:r>
            <a:r>
              <a:rPr b="1" dirty="0" sz="4133" lang="en-US">
                <a:solidFill>
                  <a:srgbClr val="D60093"/>
                </a:solidFill>
                <a:latin typeface="Times New Roman" pitchFamily="18" charset="0"/>
                <a:cs typeface="Times New Roman" pitchFamily="18" charset="0"/>
              </a:rPr>
              <a:t>.</a:t>
            </a:r>
            <a:r>
              <a:rPr dirty="0" sz="4133" lang="en-US">
                <a:solidFill>
                  <a:srgbClr val="D60093"/>
                </a:solidFill>
                <a:latin typeface="Times New Roman" pitchFamily="18" charset="0"/>
                <a:cs typeface="Times New Roman" pitchFamily="18" charset="0"/>
              </a:rPr>
              <a:t> (A sample may be large does not guarantee that it is typical).</a:t>
            </a:r>
          </a:p>
          <a:p>
            <a:pPr algn="just">
              <a:buNone/>
            </a:pPr>
            <a:endParaRPr b="1" dirty="0" sz="4133" lang="en-US">
              <a:latin typeface="Times New Roman" pitchFamily="18" charset="0"/>
              <a:cs typeface="Times New Roman" pitchFamily="18" charset="0"/>
            </a:endParaRPr>
          </a:p>
          <a:p>
            <a:pPr algn="just">
              <a:buNone/>
            </a:pPr>
            <a:r>
              <a:rPr b="1" dirty="0" sz="4133" lang="en-US">
                <a:latin typeface="Times New Roman" pitchFamily="18" charset="0"/>
                <a:cs typeface="Times New Roman" pitchFamily="18" charset="0"/>
              </a:rPr>
              <a:t>Example: </a:t>
            </a:r>
            <a:endParaRPr dirty="0" sz="4133" lang="en-US">
              <a:latin typeface="Times New Roman" pitchFamily="18" charset="0"/>
              <a:cs typeface="Times New Roman" pitchFamily="18" charset="0"/>
            </a:endParaRPr>
          </a:p>
          <a:p>
            <a:pPr algn="just" indent="-685809" marL="685809">
              <a:buAutoNum type="arabicPeriod"/>
            </a:pPr>
            <a:r>
              <a:rPr dirty="0" sz="4133" lang="en-US">
                <a:latin typeface="Times New Roman" pitchFamily="18" charset="0"/>
                <a:cs typeface="Times New Roman" pitchFamily="18" charset="0"/>
              </a:rPr>
              <a:t>On separate occasions, I drank a bottle of wine and found tasty. Probably, I would find every bottle of wine tasty.</a:t>
            </a:r>
          </a:p>
          <a:p>
            <a:pPr algn="just" indent="-685809" marL="685809">
              <a:buNone/>
            </a:pPr>
            <a:endParaRPr dirty="0" sz="4133" lang="en-US">
              <a:latin typeface="Times New Roman" pitchFamily="18" charset="0"/>
              <a:cs typeface="Times New Roman" pitchFamily="18" charset="0"/>
            </a:endParaRPr>
          </a:p>
          <a:p>
            <a:pPr algn="just" lvl="0">
              <a:buNone/>
            </a:pPr>
            <a:r>
              <a:rPr dirty="0" sz="4133" lang="en-US">
                <a:latin typeface="Times New Roman" pitchFamily="18" charset="0"/>
                <a:cs typeface="Times New Roman" pitchFamily="18" charset="0"/>
              </a:rPr>
              <a:t>2. Ten milligrams of substance Z was fed to four mice and within two minutes all four went into shock and died. Probably substance Z, in this amount, is fatal to the average mouse.</a:t>
            </a:r>
          </a:p>
          <a:p>
            <a:pPr algn="just" lvl="0">
              <a:buNone/>
            </a:pPr>
            <a:endParaRPr dirty="0" sz="4133" lang="en-US">
              <a:latin typeface="Times New Roman" pitchFamily="18" charset="0"/>
              <a:cs typeface="Times New Roman" pitchFamily="18" charset="0"/>
            </a:endParaRPr>
          </a:p>
          <a:p>
            <a:pPr algn="just" lvl="0">
              <a:buFont typeface="Wingdings" pitchFamily="2" charset="2"/>
              <a:buChar char="Ø"/>
            </a:pPr>
            <a:r>
              <a:rPr dirty="0" sz="4133" lang="en-US">
                <a:latin typeface="Times New Roman" pitchFamily="18" charset="0"/>
                <a:cs typeface="Times New Roman" pitchFamily="18" charset="0"/>
              </a:rPr>
              <a:t>In the case of large samples, if the sample is not random, it may not be typical of the larger group.</a:t>
            </a:r>
          </a:p>
          <a:p>
            <a:endParaRPr dirty="0"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91" name="Title 1"/>
          <p:cNvSpPr>
            <a:spLocks noGrp="1"/>
          </p:cNvSpPr>
          <p:nvPr>
            <p:ph type="title" idx="4294967295"/>
          </p:nvPr>
        </p:nvSpPr>
        <p:spPr>
          <a:xfrm>
            <a:off x="1752600" y="366713"/>
            <a:ext cx="9220200" cy="1004887"/>
          </a:xfrm>
        </p:spPr>
        <p:txBody>
          <a:bodyPr>
            <a:normAutofit/>
          </a:bodyPr>
          <a:p>
            <a:pPr algn="just"/>
            <a:r>
              <a:rPr b="1" dirty="0" sz="3200" lang="en-US">
                <a:solidFill>
                  <a:srgbClr val="FF33CC"/>
                </a:solidFill>
                <a:latin typeface="Times New Roman" pitchFamily="18" charset="0"/>
                <a:cs typeface="Times New Roman" pitchFamily="18" charset="0"/>
              </a:rPr>
              <a:t>4. Fallacy of False Cause</a:t>
            </a:r>
            <a:endParaRPr dirty="0" sz="3200" lang="en-US">
              <a:solidFill>
                <a:srgbClr val="FF33CC"/>
              </a:solidFill>
              <a:latin typeface="Times New Roman" pitchFamily="18" charset="0"/>
              <a:cs typeface="Times New Roman" pitchFamily="18" charset="0"/>
            </a:endParaRPr>
          </a:p>
        </p:txBody>
      </p:sp>
      <p:sp>
        <p:nvSpPr>
          <p:cNvPr id="1048692" name="Content Placeholder 2"/>
          <p:cNvSpPr>
            <a:spLocks noGrp="1"/>
          </p:cNvSpPr>
          <p:nvPr>
            <p:ph idx="4294967295"/>
          </p:nvPr>
        </p:nvSpPr>
        <p:spPr>
          <a:xfrm>
            <a:off x="609600" y="1676400"/>
            <a:ext cx="11277600" cy="6491288"/>
          </a:xfrm>
        </p:spPr>
        <p:txBody>
          <a:bodyPr>
            <a:normAutofit/>
          </a:bodyPr>
          <a:p>
            <a:pPr algn="just" lvl="0"/>
            <a:r>
              <a:rPr dirty="0" sz="3600" lang="en-US">
                <a:latin typeface="Times New Roman" pitchFamily="18" charset="0"/>
                <a:cs typeface="Times New Roman" pitchFamily="18" charset="0"/>
              </a:rPr>
              <a:t>Committed when the link between premise and conclusion depend on some imagined causal connection that </a:t>
            </a:r>
            <a:r>
              <a:rPr dirty="0" sz="3600" lang="en-US">
                <a:solidFill>
                  <a:srgbClr val="D60093"/>
                </a:solidFill>
                <a:latin typeface="Times New Roman" pitchFamily="18" charset="0"/>
                <a:cs typeface="Times New Roman" pitchFamily="18" charset="0"/>
              </a:rPr>
              <a:t>probably doesn’t exist</a:t>
            </a:r>
            <a:r>
              <a:rPr dirty="0" sz="3600" lang="en-US" smtClean="0">
                <a:solidFill>
                  <a:srgbClr val="D60093"/>
                </a:solidFill>
                <a:latin typeface="Times New Roman" pitchFamily="18" charset="0"/>
                <a:cs typeface="Times New Roman" pitchFamily="18" charset="0"/>
              </a:rPr>
              <a:t>.</a:t>
            </a:r>
            <a:endParaRPr dirty="0" sz="3600" lang="en-US">
              <a:latin typeface="Times New Roman" pitchFamily="18" charset="0"/>
              <a:cs typeface="Times New Roman" pitchFamily="18" charset="0"/>
            </a:endParaRPr>
          </a:p>
          <a:p>
            <a:pPr algn="just" lvl="0">
              <a:buFont typeface="Wingdings" pitchFamily="2" charset="2"/>
              <a:buChar char="Ø"/>
            </a:pPr>
            <a:r>
              <a:rPr dirty="0" sz="3600" lang="en-US">
                <a:latin typeface="Times New Roman" pitchFamily="18" charset="0"/>
                <a:cs typeface="Times New Roman" pitchFamily="18" charset="0"/>
              </a:rPr>
              <a:t>Has </a:t>
            </a:r>
            <a:r>
              <a:rPr dirty="0" sz="3600" lang="en-US">
                <a:solidFill>
                  <a:srgbClr val="FF0000"/>
                </a:solidFill>
                <a:latin typeface="Times New Roman" pitchFamily="18" charset="0"/>
                <a:cs typeface="Times New Roman" pitchFamily="18" charset="0"/>
              </a:rPr>
              <a:t>three forms</a:t>
            </a:r>
            <a:r>
              <a:rPr dirty="0" sz="3600" lang="en-US">
                <a:latin typeface="Times New Roman" pitchFamily="18" charset="0"/>
                <a:cs typeface="Times New Roman" pitchFamily="18" charset="0"/>
              </a:rPr>
              <a:t>: </a:t>
            </a:r>
          </a:p>
          <a:p>
            <a:pPr algn="just" indent="-762010" marL="762010">
              <a:buAutoNum type="alphaLcPeriod"/>
            </a:pPr>
            <a:r>
              <a:rPr dirty="0" sz="3600" lang="en-US" smtClean="0">
                <a:latin typeface="Times New Roman" pitchFamily="18" charset="0"/>
                <a:cs typeface="Times New Roman" pitchFamily="18" charset="0"/>
              </a:rPr>
              <a:t>post </a:t>
            </a:r>
            <a:r>
              <a:rPr dirty="0" sz="3600" lang="en-US">
                <a:latin typeface="Times New Roman" pitchFamily="18" charset="0"/>
                <a:cs typeface="Times New Roman" pitchFamily="18" charset="0"/>
              </a:rPr>
              <a:t>hoc ergo propter </a:t>
            </a:r>
            <a:r>
              <a:rPr dirty="0" sz="3600" lang="en-US" smtClean="0">
                <a:latin typeface="Times New Roman" pitchFamily="18" charset="0"/>
                <a:cs typeface="Times New Roman" pitchFamily="18" charset="0"/>
              </a:rPr>
              <a:t>hoc</a:t>
            </a:r>
          </a:p>
          <a:p>
            <a:pPr algn="just" indent="-762010" marL="762010">
              <a:buAutoNum type="alphaLcPeriod"/>
            </a:pPr>
            <a:r>
              <a:rPr dirty="0" sz="3600" lang="en-US" smtClean="0">
                <a:latin typeface="Times New Roman" pitchFamily="18" charset="0"/>
                <a:cs typeface="Times New Roman" pitchFamily="18" charset="0"/>
              </a:rPr>
              <a:t>non- </a:t>
            </a:r>
            <a:r>
              <a:rPr dirty="0" sz="3600" lang="en-US" err="1">
                <a:latin typeface="Times New Roman" pitchFamily="18" charset="0"/>
                <a:cs typeface="Times New Roman" pitchFamily="18" charset="0"/>
              </a:rPr>
              <a:t>causa</a:t>
            </a:r>
            <a:r>
              <a:rPr dirty="0" sz="3600" lang="en-US">
                <a:latin typeface="Times New Roman" pitchFamily="18" charset="0"/>
                <a:cs typeface="Times New Roman" pitchFamily="18" charset="0"/>
              </a:rPr>
              <a:t> pro </a:t>
            </a:r>
            <a:r>
              <a:rPr dirty="0" sz="3600" lang="en-US" err="1">
                <a:latin typeface="Times New Roman" pitchFamily="18" charset="0"/>
                <a:cs typeface="Times New Roman" pitchFamily="18" charset="0"/>
              </a:rPr>
              <a:t>causa</a:t>
            </a:r>
            <a:r>
              <a:rPr dirty="0" sz="3600" lang="en-US">
                <a:latin typeface="Times New Roman" pitchFamily="18" charset="0"/>
                <a:cs typeface="Times New Roman" pitchFamily="18" charset="0"/>
              </a:rPr>
              <a:t>, </a:t>
            </a:r>
            <a:endParaRPr dirty="0" sz="3600" lang="en-US" smtClean="0">
              <a:latin typeface="Times New Roman" pitchFamily="18" charset="0"/>
              <a:cs typeface="Times New Roman" pitchFamily="18" charset="0"/>
            </a:endParaRPr>
          </a:p>
          <a:p>
            <a:pPr algn="just" indent="-762010" marL="762010">
              <a:buAutoNum type="alphaLcPeriod"/>
            </a:pPr>
            <a:r>
              <a:rPr dirty="0" sz="3600" lang="en-US" smtClean="0">
                <a:latin typeface="Times New Roman" pitchFamily="18" charset="0"/>
                <a:cs typeface="Times New Roman" pitchFamily="18" charset="0"/>
              </a:rPr>
              <a:t>oversimplifies </a:t>
            </a:r>
            <a:r>
              <a:rPr dirty="0" sz="3600" lang="en-US">
                <a:latin typeface="Times New Roman" pitchFamily="18" charset="0"/>
                <a:cs typeface="Times New Roman" pitchFamily="18" charset="0"/>
              </a:rPr>
              <a:t>cause </a:t>
            </a:r>
            <a:endParaRPr dirty="0" sz="3600" lang="en-US" smtClean="0">
              <a:latin typeface="Times New Roman" pitchFamily="18" charset="0"/>
              <a:cs typeface="Times New Roman" pitchFamily="18" charset="0"/>
            </a:endParaRPr>
          </a:p>
          <a:p>
            <a:pPr algn="just" indent="-762010" marL="762010">
              <a:buAutoNum type="alphaLcPeriod"/>
            </a:pPr>
            <a:r>
              <a:rPr dirty="0" sz="3600" lang="en-US" smtClean="0">
                <a:latin typeface="Times New Roman" pitchFamily="18" charset="0"/>
                <a:cs typeface="Times New Roman" pitchFamily="18" charset="0"/>
              </a:rPr>
              <a:t>Gambler’s </a:t>
            </a:r>
            <a:r>
              <a:rPr dirty="0" sz="3600" lang="en-US">
                <a:latin typeface="Times New Roman" pitchFamily="18" charset="0"/>
                <a:cs typeface="Times New Roman" pitchFamily="18" charset="0"/>
              </a:rPr>
              <a:t>fallacy</a:t>
            </a:r>
          </a:p>
          <a:p>
            <a:pPr>
              <a:buNone/>
            </a:pPr>
            <a:r>
              <a:rPr b="1" dirty="0" sz="3600" lang="en-US" smtClean="0"/>
              <a:t> </a:t>
            </a:r>
            <a:endParaRPr dirty="0" sz="3600" lang="en-US" smtClean="0"/>
          </a:p>
          <a:p>
            <a:endParaRPr dirty="0" lang="en-US"/>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93" name="Title 1"/>
          <p:cNvSpPr>
            <a:spLocks noGrp="1"/>
          </p:cNvSpPr>
          <p:nvPr>
            <p:ph type="title" idx="4294967295"/>
          </p:nvPr>
        </p:nvSpPr>
        <p:spPr>
          <a:xfrm>
            <a:off x="914400" y="406400"/>
            <a:ext cx="10769600" cy="1219200"/>
          </a:xfrm>
        </p:spPr>
        <p:txBody>
          <a:bodyPr>
            <a:normAutofit/>
          </a:bodyPr>
          <a:p>
            <a:pPr algn="just" indent="-1143015" marL="1143015"/>
            <a:r>
              <a:rPr b="1" dirty="0" sz="3200" lang="en-US" smtClean="0">
                <a:solidFill>
                  <a:srgbClr val="0000FF"/>
                </a:solidFill>
                <a:latin typeface="Times New Roman" pitchFamily="18" charset="0"/>
                <a:cs typeface="Times New Roman" pitchFamily="18" charset="0"/>
              </a:rPr>
              <a:t>a. </a:t>
            </a:r>
            <a:r>
              <a:rPr b="1" dirty="0" sz="3200" lang="en-US">
                <a:solidFill>
                  <a:srgbClr val="0000FF"/>
                </a:solidFill>
                <a:latin typeface="Times New Roman" pitchFamily="18" charset="0"/>
                <a:cs typeface="Times New Roman" pitchFamily="18" charset="0"/>
              </a:rPr>
              <a:t>Post hoc ergo propter hoc fallacy (after this, because of this)</a:t>
            </a:r>
            <a:endParaRPr dirty="0" sz="3200" lang="en-US">
              <a:solidFill>
                <a:srgbClr val="0000FF"/>
              </a:solidFill>
              <a:latin typeface="Times New Roman" pitchFamily="18" charset="0"/>
              <a:cs typeface="Times New Roman" pitchFamily="18" charset="0"/>
            </a:endParaRPr>
          </a:p>
        </p:txBody>
      </p:sp>
      <p:sp>
        <p:nvSpPr>
          <p:cNvPr id="1048694" name="Content Placeholder 2"/>
          <p:cNvSpPr>
            <a:spLocks noGrp="1"/>
          </p:cNvSpPr>
          <p:nvPr>
            <p:ph idx="4294967295"/>
          </p:nvPr>
        </p:nvSpPr>
        <p:spPr>
          <a:xfrm>
            <a:off x="609600" y="1930400"/>
            <a:ext cx="11049000" cy="6237288"/>
          </a:xfrm>
        </p:spPr>
        <p:txBody>
          <a:bodyPr>
            <a:normAutofit fontScale="83063" lnSpcReduction="20000"/>
          </a:bodyPr>
          <a:p>
            <a:pPr algn="just" lvl="0"/>
            <a:r>
              <a:rPr dirty="0" sz="4133" lang="en-US">
                <a:latin typeface="Times New Roman" pitchFamily="18" charset="0"/>
                <a:cs typeface="Times New Roman" pitchFamily="18" charset="0"/>
              </a:rPr>
              <a:t>Simply post hoc ( </a:t>
            </a:r>
            <a:r>
              <a:rPr dirty="0" sz="4133" lang="en-US">
                <a:solidFill>
                  <a:schemeClr val="accent6">
                    <a:lumMod val="75000"/>
                  </a:schemeClr>
                </a:solidFill>
                <a:latin typeface="Times New Roman" pitchFamily="18" charset="0"/>
                <a:cs typeface="Times New Roman" pitchFamily="18" charset="0"/>
              </a:rPr>
              <a:t>after this ,therefore on account of this</a:t>
            </a:r>
            <a:r>
              <a:rPr dirty="0" sz="4133" lang="en-US">
                <a:latin typeface="Times New Roman" pitchFamily="18" charset="0"/>
                <a:cs typeface="Times New Roman" pitchFamily="18" charset="0"/>
              </a:rPr>
              <a:t>)</a:t>
            </a:r>
          </a:p>
          <a:p>
            <a:pPr algn="just" lvl="0"/>
            <a:r>
              <a:rPr dirty="0" sz="4133" lang="en-US">
                <a:latin typeface="Times New Roman" pitchFamily="18" charset="0"/>
                <a:cs typeface="Times New Roman" pitchFamily="18" charset="0"/>
              </a:rPr>
              <a:t>Two things are causally connected merely b/c </a:t>
            </a:r>
            <a:r>
              <a:rPr dirty="0" sz="4133" lang="en-US">
                <a:solidFill>
                  <a:srgbClr val="0070C0"/>
                </a:solidFill>
                <a:latin typeface="Times New Roman" pitchFamily="18" charset="0"/>
                <a:cs typeface="Times New Roman" pitchFamily="18" charset="0"/>
              </a:rPr>
              <a:t>one happens after the other.</a:t>
            </a:r>
          </a:p>
          <a:p>
            <a:pPr algn="just" lvl="0"/>
            <a:r>
              <a:rPr dirty="0" sz="4133" lang="en-US">
                <a:latin typeface="Times New Roman" pitchFamily="18" charset="0"/>
                <a:cs typeface="Times New Roman" pitchFamily="18" charset="0"/>
              </a:rPr>
              <a:t>one event cause another simply because </a:t>
            </a:r>
            <a:r>
              <a:rPr dirty="0" sz="4133" lang="en-US">
                <a:solidFill>
                  <a:srgbClr val="00B050"/>
                </a:solidFill>
                <a:latin typeface="Times New Roman" pitchFamily="18" charset="0"/>
                <a:cs typeface="Times New Roman" pitchFamily="18" charset="0"/>
              </a:rPr>
              <a:t>occurred before the proposed effect.</a:t>
            </a:r>
          </a:p>
          <a:p>
            <a:pPr algn="just">
              <a:buNone/>
            </a:pPr>
            <a:r>
              <a:rPr b="1" dirty="0" sz="4133" lang="en-US">
                <a:latin typeface="Times New Roman" pitchFamily="18" charset="0"/>
                <a:cs typeface="Times New Roman" pitchFamily="18" charset="0"/>
              </a:rPr>
              <a:t>Example:</a:t>
            </a:r>
            <a:endParaRPr dirty="0" sz="4133" lang="en-US">
              <a:latin typeface="Times New Roman" pitchFamily="18" charset="0"/>
              <a:cs typeface="Times New Roman" pitchFamily="18" charset="0"/>
            </a:endParaRPr>
          </a:p>
          <a:p>
            <a:pPr algn="just">
              <a:buNone/>
            </a:pPr>
            <a:r>
              <a:rPr dirty="0" sz="4133" lang="en-US">
                <a:latin typeface="Times New Roman" pitchFamily="18" charset="0"/>
                <a:cs typeface="Times New Roman" pitchFamily="18" charset="0"/>
              </a:rPr>
              <a:t>1. During the past two months, every time that the cheerleaders have worn blue ribbons in their hair, the basketball team has been defeated. Therefore, to prevent defeats in the future, the cheerleaders should get rid of those blue ribbons.</a:t>
            </a:r>
          </a:p>
          <a:p>
            <a:pPr algn="just">
              <a:buNone/>
            </a:pPr>
            <a:endParaRPr dirty="0" sz="4133" lang="en-US">
              <a:latin typeface="Times New Roman" pitchFamily="18" charset="0"/>
              <a:cs typeface="Times New Roman" pitchFamily="18" charset="0"/>
            </a:endParaRPr>
          </a:p>
          <a:p>
            <a:pPr algn="just">
              <a:buNone/>
            </a:pPr>
            <a:r>
              <a:rPr dirty="0" sz="4133" lang="en-US">
                <a:latin typeface="Times New Roman" pitchFamily="18" charset="0"/>
                <a:cs typeface="Times New Roman" pitchFamily="18" charset="0"/>
              </a:rPr>
              <a:t>2. A black cat crossed my path and later I tripped and sprained my ankle. It must be that black cats really are bad luck.</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95" name="Title 1"/>
          <p:cNvSpPr>
            <a:spLocks noGrp="1"/>
          </p:cNvSpPr>
          <p:nvPr>
            <p:ph type="title" idx="4294967295"/>
          </p:nvPr>
        </p:nvSpPr>
        <p:spPr>
          <a:xfrm>
            <a:off x="1066800" y="366713"/>
            <a:ext cx="9906000" cy="1157287"/>
          </a:xfrm>
        </p:spPr>
        <p:txBody>
          <a:bodyPr>
            <a:normAutofit/>
          </a:bodyPr>
          <a:p>
            <a:pPr algn="just" indent="-1143015" marL="1143015"/>
            <a:r>
              <a:rPr b="1" dirty="0" sz="3200" lang="en-US" smtClean="0">
                <a:solidFill>
                  <a:srgbClr val="0000FF"/>
                </a:solidFill>
                <a:latin typeface="Times New Roman" pitchFamily="18" charset="0"/>
                <a:cs typeface="Times New Roman" pitchFamily="18" charset="0"/>
              </a:rPr>
              <a:t>          b. </a:t>
            </a:r>
            <a:r>
              <a:rPr b="1" dirty="0" sz="3200" lang="en-US">
                <a:solidFill>
                  <a:srgbClr val="0000FF"/>
                </a:solidFill>
                <a:latin typeface="Times New Roman" pitchFamily="18" charset="0"/>
                <a:cs typeface="Times New Roman" pitchFamily="18" charset="0"/>
              </a:rPr>
              <a:t>Non-</a:t>
            </a:r>
            <a:r>
              <a:rPr b="1" dirty="0" sz="3200" lang="en-US" err="1">
                <a:solidFill>
                  <a:srgbClr val="0000FF"/>
                </a:solidFill>
                <a:latin typeface="Times New Roman" pitchFamily="18" charset="0"/>
                <a:cs typeface="Times New Roman" pitchFamily="18" charset="0"/>
              </a:rPr>
              <a:t>causa</a:t>
            </a:r>
            <a:r>
              <a:rPr b="1" dirty="0" sz="3200" lang="en-US">
                <a:solidFill>
                  <a:srgbClr val="0000FF"/>
                </a:solidFill>
                <a:latin typeface="Times New Roman" pitchFamily="18" charset="0"/>
                <a:cs typeface="Times New Roman" pitchFamily="18" charset="0"/>
              </a:rPr>
              <a:t> pro </a:t>
            </a:r>
            <a:r>
              <a:rPr b="1" dirty="0" sz="3200" lang="en-US" err="1">
                <a:solidFill>
                  <a:srgbClr val="0000FF"/>
                </a:solidFill>
                <a:latin typeface="Times New Roman" pitchFamily="18" charset="0"/>
                <a:cs typeface="Times New Roman" pitchFamily="18" charset="0"/>
              </a:rPr>
              <a:t>causa</a:t>
            </a:r>
            <a:endParaRPr dirty="0" sz="3200" lang="en-US">
              <a:solidFill>
                <a:srgbClr val="0000FF"/>
              </a:solidFill>
              <a:latin typeface="Times New Roman" pitchFamily="18" charset="0"/>
              <a:cs typeface="Times New Roman" pitchFamily="18" charset="0"/>
            </a:endParaRPr>
          </a:p>
        </p:txBody>
      </p:sp>
      <p:sp>
        <p:nvSpPr>
          <p:cNvPr id="1048696" name="Content Placeholder 2"/>
          <p:cNvSpPr>
            <a:spLocks noGrp="1"/>
          </p:cNvSpPr>
          <p:nvPr>
            <p:ph idx="4294967295"/>
          </p:nvPr>
        </p:nvSpPr>
        <p:spPr>
          <a:xfrm>
            <a:off x="685800" y="1524000"/>
            <a:ext cx="10820400" cy="6643688"/>
          </a:xfrm>
        </p:spPr>
        <p:txBody>
          <a:bodyPr>
            <a:normAutofit fontScale="92500" lnSpcReduction="20000"/>
          </a:bodyPr>
          <a:p>
            <a:pPr algn="just" lvl="0"/>
            <a:r>
              <a:rPr dirty="0" sz="3467" lang="en-US">
                <a:latin typeface="Times New Roman" pitchFamily="18" charset="0"/>
                <a:cs typeface="Times New Roman" pitchFamily="18" charset="0"/>
              </a:rPr>
              <a:t>Not the cause for the cause.</a:t>
            </a:r>
          </a:p>
          <a:p>
            <a:pPr algn="just" lvl="0"/>
            <a:r>
              <a:rPr dirty="0" sz="3467" lang="en-US">
                <a:solidFill>
                  <a:srgbClr val="0000FF"/>
                </a:solidFill>
                <a:latin typeface="Times New Roman" pitchFamily="18" charset="0"/>
                <a:cs typeface="Times New Roman" pitchFamily="18" charset="0"/>
              </a:rPr>
              <a:t>Something as a cause but not in reality.</a:t>
            </a:r>
          </a:p>
          <a:p>
            <a:pPr algn="just" lvl="0"/>
            <a:r>
              <a:rPr dirty="0" sz="3467" lang="en-US">
                <a:latin typeface="Times New Roman" pitchFamily="18" charset="0"/>
                <a:cs typeface="Times New Roman" pitchFamily="18" charset="0"/>
              </a:rPr>
              <a:t>Two things are causally connected </a:t>
            </a:r>
            <a:r>
              <a:rPr dirty="0" sz="3467" lang="en-US">
                <a:solidFill>
                  <a:srgbClr val="CC66FF"/>
                </a:solidFill>
                <a:latin typeface="Times New Roman" pitchFamily="18" charset="0"/>
                <a:cs typeface="Times New Roman" pitchFamily="18" charset="0"/>
              </a:rPr>
              <a:t>merely </a:t>
            </a:r>
            <a:r>
              <a:rPr dirty="0" sz="3467" lang="en-US">
                <a:latin typeface="Times New Roman" pitchFamily="18" charset="0"/>
                <a:cs typeface="Times New Roman" pitchFamily="18" charset="0"/>
              </a:rPr>
              <a:t>b/c they </a:t>
            </a:r>
            <a:r>
              <a:rPr dirty="0" sz="3467" lang="en-US">
                <a:solidFill>
                  <a:srgbClr val="CC66FF"/>
                </a:solidFill>
                <a:latin typeface="Times New Roman" pitchFamily="18" charset="0"/>
                <a:cs typeface="Times New Roman" pitchFamily="18" charset="0"/>
              </a:rPr>
              <a:t>happen over the same interval of time</a:t>
            </a:r>
            <a:r>
              <a:rPr dirty="0" sz="3467" lang="en-US">
                <a:latin typeface="Times New Roman" pitchFamily="18" charset="0"/>
                <a:cs typeface="Times New Roman" pitchFamily="18" charset="0"/>
              </a:rPr>
              <a:t>.</a:t>
            </a:r>
          </a:p>
          <a:p>
            <a:pPr algn="just"/>
            <a:r>
              <a:rPr dirty="0" sz="3467" lang="en-US">
                <a:latin typeface="Times New Roman" pitchFamily="18" charset="0"/>
                <a:cs typeface="Times New Roman" pitchFamily="18" charset="0"/>
              </a:rPr>
              <a:t>Selecting, as the cause, the wrong factor from a number of factors.</a:t>
            </a:r>
          </a:p>
          <a:p>
            <a:pPr algn="just">
              <a:buNone/>
            </a:pPr>
            <a:r>
              <a:rPr b="1" dirty="0" sz="3467" lang="en-US">
                <a:latin typeface="Times New Roman" pitchFamily="18" charset="0"/>
                <a:cs typeface="Times New Roman" pitchFamily="18" charset="0"/>
              </a:rPr>
              <a:t>Example:</a:t>
            </a:r>
            <a:endParaRPr dirty="0" sz="3467" lang="en-US">
              <a:latin typeface="Times New Roman" pitchFamily="18" charset="0"/>
              <a:cs typeface="Times New Roman" pitchFamily="18" charset="0"/>
            </a:endParaRPr>
          </a:p>
          <a:p>
            <a:pPr algn="just">
              <a:buNone/>
            </a:pPr>
            <a:r>
              <a:rPr dirty="0" sz="3467" lang="en-US">
                <a:latin typeface="Times New Roman" pitchFamily="18" charset="0"/>
                <a:cs typeface="Times New Roman" pitchFamily="18" charset="0"/>
              </a:rPr>
              <a:t>1. There are more laws on the books today than ever before, and more crimes are being committed than ever before. Therefore, to reduce crime we must eliminate the laws.</a:t>
            </a:r>
          </a:p>
          <a:p>
            <a:pPr algn="just">
              <a:buNone/>
            </a:pPr>
            <a:r>
              <a:rPr dirty="0" sz="3467" lang="en-US">
                <a:latin typeface="Times New Roman" pitchFamily="18" charset="0"/>
                <a:cs typeface="Times New Roman" pitchFamily="18" charset="0"/>
              </a:rPr>
              <a:t> </a:t>
            </a:r>
          </a:p>
          <a:p>
            <a:pPr algn="just">
              <a:buNone/>
            </a:pPr>
            <a:r>
              <a:rPr dirty="0" sz="3467" lang="en-US">
                <a:latin typeface="Times New Roman" pitchFamily="18" charset="0"/>
                <a:cs typeface="Times New Roman" pitchFamily="18" charset="0"/>
              </a:rPr>
              <a:t>2. Successful Instructors paid salaries more than 20,000 ETB. Therefore, the best way to ensure that </a:t>
            </a:r>
            <a:r>
              <a:rPr dirty="0" sz="3467" lang="en-US" err="1">
                <a:latin typeface="Times New Roman" pitchFamily="18" charset="0"/>
                <a:cs typeface="Times New Roman" pitchFamily="18" charset="0"/>
              </a:rPr>
              <a:t>Tewodros</a:t>
            </a:r>
            <a:r>
              <a:rPr dirty="0" sz="3467" lang="en-US">
                <a:latin typeface="Times New Roman" pitchFamily="18" charset="0"/>
                <a:cs typeface="Times New Roman" pitchFamily="18" charset="0"/>
              </a:rPr>
              <a:t> will become a successful Instructor is to raise his salary to at least 20,000 ETB.</a:t>
            </a:r>
          </a:p>
          <a:p>
            <a:endParaRPr dirty="0" lang="en-US"/>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97" name="Title 1"/>
          <p:cNvSpPr>
            <a:spLocks noGrp="1"/>
          </p:cNvSpPr>
          <p:nvPr>
            <p:ph type="title" idx="4294967295"/>
          </p:nvPr>
        </p:nvSpPr>
        <p:spPr>
          <a:xfrm>
            <a:off x="496888" y="758825"/>
            <a:ext cx="11695112" cy="688975"/>
          </a:xfrm>
        </p:spPr>
        <p:txBody>
          <a:bodyPr>
            <a:normAutofit/>
          </a:bodyPr>
          <a:p>
            <a:pPr algn="just" lvl="0"/>
            <a:r>
              <a:rPr b="1" dirty="0" sz="3200" lang="en-US" smtClean="0">
                <a:solidFill>
                  <a:srgbClr val="0000FF"/>
                </a:solidFill>
                <a:latin typeface="Times New Roman" pitchFamily="18" charset="0"/>
                <a:cs typeface="Times New Roman" pitchFamily="18" charset="0"/>
              </a:rPr>
              <a:t>         c. </a:t>
            </a:r>
            <a:r>
              <a:rPr b="1" dirty="0" sz="3200" lang="en-US">
                <a:solidFill>
                  <a:srgbClr val="0000FF"/>
                </a:solidFill>
                <a:latin typeface="Times New Roman" pitchFamily="18" charset="0"/>
                <a:cs typeface="Times New Roman" pitchFamily="18" charset="0"/>
              </a:rPr>
              <a:t>Oversimplified cause Fallacy</a:t>
            </a:r>
            <a:endParaRPr dirty="0" sz="3200" lang="en-US">
              <a:solidFill>
                <a:srgbClr val="0000FF"/>
              </a:solidFill>
              <a:latin typeface="Times New Roman" pitchFamily="18" charset="0"/>
              <a:cs typeface="Times New Roman" pitchFamily="18" charset="0"/>
            </a:endParaRPr>
          </a:p>
        </p:txBody>
      </p:sp>
      <p:sp>
        <p:nvSpPr>
          <p:cNvPr id="1048698" name="Content Placeholder 2"/>
          <p:cNvSpPr>
            <a:spLocks noGrp="1"/>
          </p:cNvSpPr>
          <p:nvPr>
            <p:ph idx="4294967295"/>
          </p:nvPr>
        </p:nvSpPr>
        <p:spPr>
          <a:xfrm>
            <a:off x="533400" y="1676400"/>
            <a:ext cx="11049000" cy="6491288"/>
          </a:xfrm>
        </p:spPr>
        <p:txBody>
          <a:bodyPr>
            <a:noAutofit/>
          </a:bodyPr>
          <a:p>
            <a:pPr algn="just" lvl="0"/>
            <a:r>
              <a:rPr dirty="0" sz="3200" lang="en-US">
                <a:latin typeface="Times New Roman" pitchFamily="18" charset="0"/>
                <a:cs typeface="Times New Roman" pitchFamily="18" charset="0"/>
              </a:rPr>
              <a:t>when a multitude of causes is responsible for a certain effect but the arguer </a:t>
            </a:r>
            <a:r>
              <a:rPr dirty="0" sz="3200" lang="en-US">
                <a:solidFill>
                  <a:srgbClr val="FF33CC"/>
                </a:solidFill>
                <a:latin typeface="Times New Roman" pitchFamily="18" charset="0"/>
                <a:cs typeface="Times New Roman" pitchFamily="18" charset="0"/>
              </a:rPr>
              <a:t>selects just one</a:t>
            </a:r>
            <a:r>
              <a:rPr dirty="0" sz="3200" lang="en-US">
                <a:latin typeface="Times New Roman" pitchFamily="18" charset="0"/>
                <a:cs typeface="Times New Roman" pitchFamily="18" charset="0"/>
              </a:rPr>
              <a:t> of these causes and represents it as </a:t>
            </a:r>
            <a:r>
              <a:rPr dirty="0" sz="3200" lang="en-US">
                <a:solidFill>
                  <a:srgbClr val="FF0000"/>
                </a:solidFill>
                <a:latin typeface="Times New Roman" pitchFamily="18" charset="0"/>
                <a:cs typeface="Times New Roman" pitchFamily="18" charset="0"/>
              </a:rPr>
              <a:t>if it were the sole cause</a:t>
            </a:r>
            <a:r>
              <a:rPr dirty="0" sz="3200" lang="en-US">
                <a:latin typeface="Times New Roman" pitchFamily="18" charset="0"/>
                <a:cs typeface="Times New Roman" pitchFamily="18" charset="0"/>
              </a:rPr>
              <a:t>.</a:t>
            </a:r>
          </a:p>
          <a:p>
            <a:pPr algn="just">
              <a:buNone/>
            </a:pPr>
            <a:r>
              <a:rPr b="1" dirty="0" sz="3200" lang="en-US">
                <a:latin typeface="Times New Roman" pitchFamily="18" charset="0"/>
                <a:cs typeface="Times New Roman" pitchFamily="18" charset="0"/>
              </a:rPr>
              <a:t>Example:</a:t>
            </a:r>
            <a:endParaRPr dirty="0" sz="3200" lang="en-US">
              <a:latin typeface="Times New Roman" pitchFamily="18" charset="0"/>
              <a:cs typeface="Times New Roman" pitchFamily="18" charset="0"/>
            </a:endParaRPr>
          </a:p>
          <a:p>
            <a:pPr algn="just" indent="-609608" marL="609608">
              <a:buAutoNum type="arabicPeriod"/>
            </a:pPr>
            <a:r>
              <a:rPr dirty="0" sz="3200" lang="en-US">
                <a:latin typeface="Times New Roman" pitchFamily="18" charset="0"/>
                <a:cs typeface="Times New Roman" pitchFamily="18" charset="0"/>
              </a:rPr>
              <a:t>The quality of education in </a:t>
            </a:r>
            <a:r>
              <a:rPr dirty="0" sz="3200" lang="en-US" err="1">
                <a:latin typeface="Times New Roman" pitchFamily="18" charset="0"/>
                <a:cs typeface="Times New Roman" pitchFamily="18" charset="0"/>
              </a:rPr>
              <a:t>Hawassa</a:t>
            </a:r>
            <a:r>
              <a:rPr dirty="0" sz="3200" lang="en-US">
                <a:latin typeface="Times New Roman" pitchFamily="18" charset="0"/>
                <a:cs typeface="Times New Roman" pitchFamily="18" charset="0"/>
              </a:rPr>
              <a:t> University has been declining for years. Clearly, our teachers just aren’t doing their job these days.</a:t>
            </a:r>
          </a:p>
          <a:p>
            <a:pPr algn="just" indent="-609608" marL="609608">
              <a:buNone/>
            </a:pPr>
            <a:endParaRPr dirty="0" sz="3200" lang="en-US">
              <a:latin typeface="Times New Roman" pitchFamily="18" charset="0"/>
              <a:cs typeface="Times New Roman" pitchFamily="18" charset="0"/>
            </a:endParaRPr>
          </a:p>
          <a:p>
            <a:pPr algn="just">
              <a:buNone/>
            </a:pPr>
            <a:r>
              <a:rPr dirty="0" sz="3200" lang="en-US">
                <a:latin typeface="Times New Roman" pitchFamily="18" charset="0"/>
                <a:cs typeface="Times New Roman" pitchFamily="18" charset="0"/>
              </a:rPr>
              <a:t> 2. </a:t>
            </a:r>
            <a:r>
              <a:rPr dirty="0" sz="3200" lang="en-US">
                <a:solidFill>
                  <a:srgbClr val="0000FF"/>
                </a:solidFill>
                <a:latin typeface="Times New Roman" pitchFamily="18" charset="0"/>
                <a:cs typeface="Times New Roman" pitchFamily="18" charset="0"/>
              </a:rPr>
              <a:t>Today, all of us can look forward to a longer life span than our parents and grandparents. Obviously, we owe our thanks to the millions of dedicated doctors who expend every effort to ensure our health.</a:t>
            </a:r>
          </a:p>
          <a:p>
            <a:pPr algn="just"/>
            <a:endParaRPr dirty="0" sz="3200" lang="en-US">
              <a:latin typeface="Times New Roman" pitchFamily="18" charset="0"/>
              <a:cs typeface="Times New Roman" pitchFamily="18" charset="0"/>
            </a:endParaRP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99" name="Title 1"/>
          <p:cNvSpPr>
            <a:spLocks noGrp="1"/>
          </p:cNvSpPr>
          <p:nvPr>
            <p:ph type="title" idx="4294967295"/>
          </p:nvPr>
        </p:nvSpPr>
        <p:spPr>
          <a:xfrm>
            <a:off x="1752600" y="366713"/>
            <a:ext cx="9220200" cy="700087"/>
          </a:xfrm>
        </p:spPr>
        <p:txBody>
          <a:bodyPr>
            <a:normAutofit/>
          </a:bodyPr>
          <a:p>
            <a:pPr algn="just"/>
            <a:r>
              <a:rPr b="1" dirty="0" sz="3200" lang="en-US" smtClean="0">
                <a:solidFill>
                  <a:srgbClr val="3333CC"/>
                </a:solidFill>
                <a:latin typeface="Times New Roman" pitchFamily="18" charset="0"/>
                <a:cs typeface="Times New Roman" pitchFamily="18" charset="0"/>
              </a:rPr>
              <a:t>d. </a:t>
            </a:r>
            <a:r>
              <a:rPr b="1" dirty="0" sz="3200" lang="en-US">
                <a:solidFill>
                  <a:srgbClr val="3333CC"/>
                </a:solidFill>
                <a:latin typeface="Times New Roman" pitchFamily="18" charset="0"/>
                <a:cs typeface="Times New Roman" pitchFamily="18" charset="0"/>
              </a:rPr>
              <a:t>The Gambler’s Fallacy</a:t>
            </a:r>
          </a:p>
        </p:txBody>
      </p:sp>
      <p:sp>
        <p:nvSpPr>
          <p:cNvPr id="1048700" name="Content Placeholder 2"/>
          <p:cNvSpPr>
            <a:spLocks noGrp="1"/>
          </p:cNvSpPr>
          <p:nvPr>
            <p:ph idx="4294967295"/>
          </p:nvPr>
        </p:nvSpPr>
        <p:spPr>
          <a:xfrm>
            <a:off x="457200" y="1143000"/>
            <a:ext cx="11353800" cy="7024688"/>
          </a:xfrm>
        </p:spPr>
        <p:txBody>
          <a:bodyPr>
            <a:normAutofit/>
          </a:bodyPr>
          <a:p>
            <a:r>
              <a:rPr dirty="0" sz="3200" lang="en-US">
                <a:latin typeface="Times New Roman" pitchFamily="18" charset="0"/>
                <a:cs typeface="Times New Roman" pitchFamily="18" charset="0"/>
              </a:rPr>
              <a:t>Committed when an arguer supposes that events in a </a:t>
            </a:r>
            <a:r>
              <a:rPr dirty="0" sz="3200" lang="en-US">
                <a:solidFill>
                  <a:srgbClr val="C00000"/>
                </a:solidFill>
                <a:latin typeface="Times New Roman" pitchFamily="18" charset="0"/>
                <a:cs typeface="Times New Roman" pitchFamily="18" charset="0"/>
              </a:rPr>
              <a:t>game of chance are causally related when in fact they are not</a:t>
            </a:r>
            <a:r>
              <a:rPr dirty="0" sz="3200" lang="en-US">
                <a:latin typeface="Times New Roman" pitchFamily="18" charset="0"/>
                <a:cs typeface="Times New Roman" pitchFamily="18" charset="0"/>
              </a:rPr>
              <a:t>. </a:t>
            </a:r>
          </a:p>
          <a:p>
            <a:pPr>
              <a:buNone/>
            </a:pPr>
            <a:r>
              <a:rPr b="1" dirty="0" sz="3200" lang="en-US">
                <a:latin typeface="Times New Roman" pitchFamily="18" charset="0"/>
                <a:cs typeface="Times New Roman" pitchFamily="18" charset="0"/>
              </a:rPr>
              <a:t>Example</a:t>
            </a:r>
            <a:r>
              <a:rPr dirty="0" sz="3200" lang="en-US">
                <a:latin typeface="Times New Roman" pitchFamily="18" charset="0"/>
                <a:cs typeface="Times New Roman" pitchFamily="18" charset="0"/>
              </a:rPr>
              <a:t> </a:t>
            </a:r>
          </a:p>
          <a:p>
            <a:pPr>
              <a:buNone/>
            </a:pPr>
            <a:r>
              <a:rPr dirty="0" sz="3200" lang="en-US">
                <a:latin typeface="Times New Roman" pitchFamily="18" charset="0"/>
                <a:cs typeface="Times New Roman" pitchFamily="18" charset="0"/>
              </a:rPr>
              <a:t>1. Abel has not won at bingo for the past 10 rounds. Therefore, he will certainly win in the next round.</a:t>
            </a:r>
          </a:p>
          <a:p>
            <a:pPr>
              <a:buNone/>
            </a:pPr>
            <a:endParaRPr dirty="0" sz="3200" lang="en-US">
              <a:latin typeface="Times New Roman" pitchFamily="18" charset="0"/>
              <a:cs typeface="Times New Roman" pitchFamily="18" charset="0"/>
            </a:endParaRPr>
          </a:p>
          <a:p>
            <a:pPr>
              <a:buNone/>
            </a:pPr>
            <a:r>
              <a:rPr dirty="0" sz="3200" lang="en-US">
                <a:latin typeface="Times New Roman" pitchFamily="18" charset="0"/>
                <a:cs typeface="Times New Roman" pitchFamily="18" charset="0"/>
              </a:rPr>
              <a:t>Since one round of bingo has no influence on the next round is no more likely that Abel will win in the next round than it was in the first. </a:t>
            </a:r>
          </a:p>
          <a:p>
            <a:pPr>
              <a:buNone/>
            </a:pPr>
            <a:r>
              <a:rPr dirty="0" sz="3200" lang="en-US">
                <a:latin typeface="Times New Roman" pitchFamily="18" charset="0"/>
                <a:cs typeface="Times New Roman" pitchFamily="18" charset="0"/>
              </a:rPr>
              <a:t>2. The last three tosses of this coin have come up ‘tails’. Therefore, it is extremely likely that the next toss will come up ‘heads’.</a:t>
            </a: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01" name="Title 1"/>
          <p:cNvSpPr>
            <a:spLocks noGrp="1"/>
          </p:cNvSpPr>
          <p:nvPr>
            <p:ph type="title" idx="4294967295"/>
          </p:nvPr>
        </p:nvSpPr>
        <p:spPr>
          <a:xfrm>
            <a:off x="838200" y="228601"/>
            <a:ext cx="10134600" cy="609599"/>
          </a:xfrm>
        </p:spPr>
        <p:txBody>
          <a:bodyPr>
            <a:normAutofit/>
          </a:bodyPr>
          <a:p>
            <a:pPr algn="just"/>
            <a:r>
              <a:rPr b="1" dirty="0" sz="3200" lang="en-US" smtClean="0">
                <a:solidFill>
                  <a:srgbClr val="FF33CC"/>
                </a:solidFill>
                <a:latin typeface="Times New Roman" pitchFamily="18" charset="0"/>
                <a:cs typeface="Times New Roman" pitchFamily="18" charset="0"/>
              </a:rPr>
              <a:t>              5</a:t>
            </a:r>
            <a:r>
              <a:rPr b="1" dirty="0" sz="3200" lang="en-US">
                <a:solidFill>
                  <a:srgbClr val="FF33CC"/>
                </a:solidFill>
                <a:latin typeface="Times New Roman" pitchFamily="18" charset="0"/>
                <a:cs typeface="Times New Roman" pitchFamily="18" charset="0"/>
              </a:rPr>
              <a:t>. Fallacy of Slippery Slope </a:t>
            </a:r>
            <a:endParaRPr dirty="0" sz="3200" lang="en-US">
              <a:solidFill>
                <a:srgbClr val="FF33CC"/>
              </a:solidFill>
              <a:latin typeface="Times New Roman" pitchFamily="18" charset="0"/>
              <a:cs typeface="Times New Roman" pitchFamily="18" charset="0"/>
            </a:endParaRPr>
          </a:p>
        </p:txBody>
      </p:sp>
      <p:sp>
        <p:nvSpPr>
          <p:cNvPr id="1048702" name="Content Placeholder 2"/>
          <p:cNvSpPr>
            <a:spLocks noGrp="1"/>
          </p:cNvSpPr>
          <p:nvPr>
            <p:ph idx="4294967295"/>
          </p:nvPr>
        </p:nvSpPr>
        <p:spPr>
          <a:xfrm>
            <a:off x="457200" y="914400"/>
            <a:ext cx="11430000" cy="7391400"/>
          </a:xfrm>
        </p:spPr>
        <p:txBody>
          <a:bodyPr>
            <a:normAutofit fontScale="86111" lnSpcReduction="20000"/>
          </a:bodyPr>
          <a:p>
            <a:pPr algn="just" lvl="0"/>
            <a:r>
              <a:rPr dirty="0" sz="3600" lang="en-US">
                <a:latin typeface="Times New Roman" pitchFamily="18" charset="0"/>
                <a:cs typeface="Times New Roman" pitchFamily="18" charset="0"/>
              </a:rPr>
              <a:t>It occurs when the conclusion of an argument rests upon an alleged chain reaction and there is </a:t>
            </a:r>
            <a:r>
              <a:rPr dirty="0" sz="3600" lang="en-US">
                <a:solidFill>
                  <a:srgbClr val="0000FF"/>
                </a:solidFill>
                <a:latin typeface="Times New Roman" pitchFamily="18" charset="0"/>
                <a:cs typeface="Times New Roman" pitchFamily="18" charset="0"/>
              </a:rPr>
              <a:t>not sufficient reason </a:t>
            </a:r>
            <a:r>
              <a:rPr dirty="0" sz="3600" lang="en-US">
                <a:latin typeface="Times New Roman" pitchFamily="18" charset="0"/>
                <a:cs typeface="Times New Roman" pitchFamily="18" charset="0"/>
              </a:rPr>
              <a:t>to think that the chain reaction will actually take place</a:t>
            </a:r>
            <a:r>
              <a:rPr dirty="0" sz="3600" lang="en-US" smtClean="0">
                <a:latin typeface="Times New Roman" pitchFamily="18" charset="0"/>
                <a:cs typeface="Times New Roman" pitchFamily="18" charset="0"/>
              </a:rPr>
              <a:t>. </a:t>
            </a:r>
            <a:r>
              <a:rPr dirty="0" sz="3600" lang="en-US" smtClean="0">
                <a:solidFill>
                  <a:srgbClr val="FF33CC"/>
                </a:solidFill>
                <a:latin typeface="Times New Roman" pitchFamily="18" charset="0"/>
                <a:cs typeface="Times New Roman" pitchFamily="18" charset="0"/>
              </a:rPr>
              <a:t>Chain of events. </a:t>
            </a:r>
            <a:endParaRPr dirty="0" sz="3600" lang="en-US">
              <a:solidFill>
                <a:srgbClr val="FF33CC"/>
              </a:solidFill>
              <a:latin typeface="Times New Roman" pitchFamily="18" charset="0"/>
              <a:cs typeface="Times New Roman" pitchFamily="18" charset="0"/>
            </a:endParaRPr>
          </a:p>
          <a:p>
            <a:pPr algn="just">
              <a:buNone/>
            </a:pPr>
            <a:r>
              <a:rPr b="1" dirty="0" sz="3600" lang="en-US">
                <a:latin typeface="Times New Roman" pitchFamily="18" charset="0"/>
                <a:cs typeface="Times New Roman" pitchFamily="18" charset="0"/>
              </a:rPr>
              <a:t>Example</a:t>
            </a:r>
            <a:r>
              <a:rPr b="1" dirty="0" sz="3600" lang="en-US" smtClean="0">
                <a:latin typeface="Times New Roman" pitchFamily="18" charset="0"/>
                <a:cs typeface="Times New Roman" pitchFamily="18" charset="0"/>
              </a:rPr>
              <a:t>;</a:t>
            </a:r>
          </a:p>
          <a:p>
            <a:pPr algn="just">
              <a:buNone/>
            </a:pPr>
            <a:r>
              <a:rPr dirty="0" sz="3600" lang="en-US" smtClean="0">
                <a:latin typeface="Times New Roman" pitchFamily="18" charset="0"/>
                <a:cs typeface="Times New Roman" pitchFamily="18" charset="0"/>
              </a:rPr>
              <a:t>1.I </a:t>
            </a:r>
            <a:r>
              <a:rPr dirty="0" sz="3600" lang="en-US" smtClean="0">
                <a:latin typeface="Times New Roman" pitchFamily="18" charset="0"/>
                <a:cs typeface="Times New Roman" pitchFamily="18" charset="0"/>
              </a:rPr>
              <a:t>know the impetus for the whole tragedy in her life. She was jobless and has no other choice but to join bar ladies. While she was working in bars, she becomes infected with HIV/AIDS. Then, she becomes bedridden patient and in the lost her life. All these misfortune fall up on her due to her dismissal from the university in the first semesters of the first year.</a:t>
            </a:r>
          </a:p>
          <a:p>
            <a:pPr algn="just">
              <a:buNone/>
            </a:pPr>
            <a:endParaRPr dirty="0" sz="3600" lang="en-US">
              <a:latin typeface="Times New Roman" pitchFamily="18" charset="0"/>
              <a:cs typeface="Times New Roman" pitchFamily="18" charset="0"/>
            </a:endParaRPr>
          </a:p>
          <a:p>
            <a:pPr algn="just"/>
            <a:r>
              <a:rPr dirty="0" sz="3600" lang="en-US" smtClean="0">
                <a:latin typeface="Times New Roman" pitchFamily="18" charset="0"/>
                <a:cs typeface="Times New Roman" pitchFamily="18" charset="0"/>
              </a:rPr>
              <a:t>2</a:t>
            </a:r>
            <a:r>
              <a:rPr dirty="0" sz="3600" lang="en-US" smtClean="0">
                <a:latin typeface="Times New Roman" pitchFamily="18" charset="0"/>
                <a:cs typeface="Times New Roman" pitchFamily="18" charset="0"/>
              </a:rPr>
              <a:t>.Immediate </a:t>
            </a:r>
            <a:r>
              <a:rPr dirty="0" sz="3600" lang="en-US">
                <a:latin typeface="Times New Roman" pitchFamily="18" charset="0"/>
                <a:cs typeface="Times New Roman" pitchFamily="18" charset="0"/>
              </a:rPr>
              <a:t>steps should be taken to outlaw pornography once and for all. The continued manufacture and sale of pornographic material will almost certainly lead to an increase in sex-related crimes such as rape and incest. This in turn will gradually erode the moral fabric of society and result in an increase in crimes of all sorts. Eventually a complete disintegration of law and order will occur, leading in the end to the total collapse of civilization.</a:t>
            </a:r>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03" name="Title 1"/>
          <p:cNvSpPr>
            <a:spLocks noGrp="1"/>
          </p:cNvSpPr>
          <p:nvPr>
            <p:ph type="title" idx="4294967295"/>
          </p:nvPr>
        </p:nvSpPr>
        <p:spPr>
          <a:xfrm>
            <a:off x="1447800" y="366713"/>
            <a:ext cx="9525000" cy="649287"/>
          </a:xfrm>
        </p:spPr>
        <p:txBody>
          <a:bodyPr>
            <a:normAutofit/>
          </a:bodyPr>
          <a:p>
            <a:pPr algn="just"/>
            <a:r>
              <a:rPr b="1" dirty="0" sz="3200" lang="en-US">
                <a:solidFill>
                  <a:srgbClr val="FF33CC"/>
                </a:solidFill>
                <a:latin typeface="Times New Roman" pitchFamily="18" charset="0"/>
                <a:cs typeface="Times New Roman" pitchFamily="18" charset="0"/>
              </a:rPr>
              <a:t>6. Weak Analogy</a:t>
            </a:r>
            <a:endParaRPr dirty="0" sz="3200" lang="en-US">
              <a:solidFill>
                <a:srgbClr val="FF33CC"/>
              </a:solidFill>
              <a:latin typeface="Times New Roman" pitchFamily="18" charset="0"/>
              <a:cs typeface="Times New Roman" pitchFamily="18" charset="0"/>
            </a:endParaRPr>
          </a:p>
        </p:txBody>
      </p:sp>
      <p:sp>
        <p:nvSpPr>
          <p:cNvPr id="1048704" name="Content Placeholder 2"/>
          <p:cNvSpPr>
            <a:spLocks noGrp="1"/>
          </p:cNvSpPr>
          <p:nvPr>
            <p:ph idx="4294967295"/>
          </p:nvPr>
        </p:nvSpPr>
        <p:spPr>
          <a:xfrm>
            <a:off x="381000" y="1117600"/>
            <a:ext cx="11353800" cy="7050088"/>
          </a:xfrm>
        </p:spPr>
        <p:txBody>
          <a:bodyPr>
            <a:normAutofit fontScale="96250" lnSpcReduction="10000"/>
          </a:bodyPr>
          <a:p>
            <a:pPr algn="just" lvl="0"/>
            <a:r>
              <a:rPr dirty="0" sz="3600" lang="en-US">
                <a:latin typeface="Times New Roman" pitchFamily="18" charset="0"/>
                <a:cs typeface="Times New Roman" pitchFamily="18" charset="0"/>
              </a:rPr>
              <a:t>Committed when the analogy between two or more things become week.</a:t>
            </a:r>
          </a:p>
          <a:p>
            <a:pPr algn="just" lvl="0"/>
            <a:r>
              <a:rPr dirty="0" sz="3600" lang="en-US">
                <a:latin typeface="Times New Roman" pitchFamily="18" charset="0"/>
                <a:cs typeface="Times New Roman" pitchFamily="18" charset="0"/>
              </a:rPr>
              <a:t>Object “A” has attributes of a, b, c and z. object “B” has attributes of a, b &amp; c. therefore, object “B” probably has attribute z. </a:t>
            </a:r>
          </a:p>
          <a:p>
            <a:pPr algn="just">
              <a:buNone/>
            </a:pPr>
            <a:r>
              <a:rPr b="1" dirty="0" sz="3600" lang="en-US">
                <a:latin typeface="Times New Roman" pitchFamily="18" charset="0"/>
                <a:cs typeface="Times New Roman" pitchFamily="18" charset="0"/>
              </a:rPr>
              <a:t>Example</a:t>
            </a:r>
            <a:endParaRPr dirty="0" sz="3600" lang="en-US">
              <a:latin typeface="Times New Roman" pitchFamily="18" charset="0"/>
              <a:cs typeface="Times New Roman" pitchFamily="18" charset="0"/>
            </a:endParaRPr>
          </a:p>
          <a:p>
            <a:pPr algn="just">
              <a:lnSpc>
                <a:spcPct val="150000"/>
              </a:lnSpc>
            </a:pPr>
            <a:r>
              <a:rPr dirty="0" sz="3600" lang="en-US" err="1">
                <a:latin typeface="Times New Roman" pitchFamily="18" charset="0"/>
                <a:cs typeface="Times New Roman" pitchFamily="18" charset="0"/>
              </a:rPr>
              <a:t>Tadesse’s</a:t>
            </a:r>
            <a:r>
              <a:rPr dirty="0" sz="3600" lang="en-US">
                <a:latin typeface="Times New Roman" pitchFamily="18" charset="0"/>
                <a:cs typeface="Times New Roman" pitchFamily="18" charset="0"/>
              </a:rPr>
              <a:t> new car is bright blue, has leather upholstery, and gets excellent gas mileage</a:t>
            </a:r>
            <a:r>
              <a:rPr dirty="0" sz="3600" lang="en-US" smtClean="0">
                <a:latin typeface="Times New Roman" pitchFamily="18" charset="0"/>
                <a:cs typeface="Times New Roman" pitchFamily="18" charset="0"/>
              </a:rPr>
              <a:t>. </a:t>
            </a:r>
            <a:r>
              <a:rPr dirty="0" sz="3600" lang="en-US" err="1" smtClean="0">
                <a:latin typeface="Times New Roman" pitchFamily="18" charset="0"/>
                <a:cs typeface="Times New Roman" pitchFamily="18" charset="0"/>
              </a:rPr>
              <a:t>Tewabe’s</a:t>
            </a:r>
            <a:r>
              <a:rPr dirty="0" sz="3600" lang="en-US" smtClean="0">
                <a:latin typeface="Times New Roman" pitchFamily="18" charset="0"/>
                <a:cs typeface="Times New Roman" pitchFamily="18" charset="0"/>
              </a:rPr>
              <a:t> </a:t>
            </a:r>
            <a:r>
              <a:rPr dirty="0" sz="3600" lang="en-US">
                <a:latin typeface="Times New Roman" pitchFamily="18" charset="0"/>
                <a:cs typeface="Times New Roman" pitchFamily="18" charset="0"/>
              </a:rPr>
              <a:t>new car is also bright blue and has leather upholstery. Therefore, it probably gets excellent gas mileage, too.</a:t>
            </a:r>
          </a:p>
          <a:p>
            <a:pPr>
              <a:buNone/>
            </a:pPr>
            <a:endParaRPr dirty="0" lang="en-US"/>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05" name="Title 1"/>
          <p:cNvSpPr>
            <a:spLocks noGrp="1"/>
          </p:cNvSpPr>
          <p:nvPr>
            <p:ph type="title" idx="4294967295"/>
          </p:nvPr>
        </p:nvSpPr>
        <p:spPr>
          <a:xfrm>
            <a:off x="1143000" y="366713"/>
            <a:ext cx="9829800" cy="776287"/>
          </a:xfrm>
        </p:spPr>
        <p:txBody>
          <a:bodyPr>
            <a:normAutofit/>
          </a:bodyPr>
          <a:p>
            <a:pPr algn="just"/>
            <a:r>
              <a:rPr b="1" dirty="0" sz="3200" lang="en-US" smtClean="0">
                <a:solidFill>
                  <a:srgbClr val="0000FF"/>
                </a:solidFill>
                <a:latin typeface="Times New Roman" pitchFamily="18" charset="0"/>
                <a:cs typeface="Times New Roman" pitchFamily="18" charset="0"/>
              </a:rPr>
              <a:t>                    </a:t>
            </a:r>
            <a:r>
              <a:rPr b="1" dirty="0" sz="3600" lang="en-US" smtClean="0">
                <a:solidFill>
                  <a:srgbClr val="0000FF"/>
                </a:solidFill>
                <a:latin typeface="Times New Roman" pitchFamily="18" charset="0"/>
                <a:cs typeface="Times New Roman" pitchFamily="18" charset="0"/>
              </a:rPr>
              <a:t>III. </a:t>
            </a:r>
            <a:r>
              <a:rPr b="1" dirty="0" sz="3600" lang="en-US">
                <a:solidFill>
                  <a:srgbClr val="0000FF"/>
                </a:solidFill>
                <a:latin typeface="Times New Roman" pitchFamily="18" charset="0"/>
                <a:cs typeface="Times New Roman" pitchFamily="18" charset="0"/>
              </a:rPr>
              <a:t>Fallacies of Presumption </a:t>
            </a:r>
            <a:endParaRPr dirty="0" sz="3600" lang="en-US">
              <a:solidFill>
                <a:srgbClr val="0000FF"/>
              </a:solidFill>
              <a:latin typeface="Times New Roman" pitchFamily="18" charset="0"/>
              <a:cs typeface="Times New Roman" pitchFamily="18" charset="0"/>
            </a:endParaRPr>
          </a:p>
        </p:txBody>
      </p:sp>
      <p:sp>
        <p:nvSpPr>
          <p:cNvPr id="1048706" name="Content Placeholder 2"/>
          <p:cNvSpPr>
            <a:spLocks noGrp="1"/>
          </p:cNvSpPr>
          <p:nvPr>
            <p:ph idx="4294967295"/>
          </p:nvPr>
        </p:nvSpPr>
        <p:spPr>
          <a:xfrm>
            <a:off x="1066800" y="1524000"/>
            <a:ext cx="10515600" cy="6643688"/>
          </a:xfrm>
        </p:spPr>
        <p:txBody>
          <a:bodyPr>
            <a:normAutofit/>
          </a:bodyPr>
          <a:p>
            <a:pPr algn="just" lvl="0"/>
            <a:r>
              <a:rPr dirty="0" sz="3467" lang="en-US">
                <a:latin typeface="Times New Roman" pitchFamily="18" charset="0"/>
                <a:cs typeface="Times New Roman" pitchFamily="18" charset="0"/>
              </a:rPr>
              <a:t>These fallacies arise not because the premises are irrelevant to the conclusion or provide insufficient reason for believing the conclusion but because the premises assume </a:t>
            </a:r>
            <a:r>
              <a:rPr dirty="0" sz="3467" lang="en-US">
                <a:solidFill>
                  <a:srgbClr val="FF33CC"/>
                </a:solidFill>
                <a:latin typeface="Times New Roman" pitchFamily="18" charset="0"/>
                <a:cs typeface="Times New Roman" pitchFamily="18" charset="0"/>
              </a:rPr>
              <a:t>what they claim to prove</a:t>
            </a:r>
            <a:r>
              <a:rPr dirty="0" sz="3467" lang="en-US">
                <a:latin typeface="Times New Roman" pitchFamily="18" charset="0"/>
                <a:cs typeface="Times New Roman" pitchFamily="18" charset="0"/>
              </a:rPr>
              <a:t>.</a:t>
            </a:r>
          </a:p>
          <a:p>
            <a:pPr algn="just" lvl="0"/>
            <a:r>
              <a:rPr dirty="0" sz="3467" lang="en-US">
                <a:latin typeface="Times New Roman" pitchFamily="18" charset="0"/>
                <a:cs typeface="Times New Roman" pitchFamily="18" charset="0"/>
              </a:rPr>
              <a:t>A belief that something is true even though it has not been proved. Includes: </a:t>
            </a:r>
          </a:p>
          <a:p>
            <a:pPr algn="just" lvl="1">
              <a:buNone/>
            </a:pPr>
            <a:r>
              <a:rPr b="1" dirty="0" sz="3200" lang="en-US" smtClean="0">
                <a:solidFill>
                  <a:srgbClr val="3333CC"/>
                </a:solidFill>
                <a:latin typeface="Times New Roman" pitchFamily="18" charset="0"/>
                <a:cs typeface="Times New Roman" pitchFamily="18" charset="0"/>
              </a:rPr>
              <a:t>a. Begging </a:t>
            </a:r>
            <a:r>
              <a:rPr b="1" dirty="0" sz="3200" lang="en-US">
                <a:solidFill>
                  <a:srgbClr val="3333CC"/>
                </a:solidFill>
                <a:latin typeface="Times New Roman" pitchFamily="18" charset="0"/>
                <a:cs typeface="Times New Roman" pitchFamily="18" charset="0"/>
              </a:rPr>
              <a:t>the question</a:t>
            </a:r>
          </a:p>
          <a:p>
            <a:pPr algn="just" lvl="1">
              <a:buNone/>
            </a:pPr>
            <a:r>
              <a:rPr b="1" dirty="0" sz="3200" lang="en-US" smtClean="0">
                <a:solidFill>
                  <a:srgbClr val="3333CC"/>
                </a:solidFill>
                <a:latin typeface="Times New Roman" pitchFamily="18" charset="0"/>
                <a:cs typeface="Times New Roman" pitchFamily="18" charset="0"/>
              </a:rPr>
              <a:t>b. Complex </a:t>
            </a:r>
            <a:r>
              <a:rPr b="1" dirty="0" sz="3200" lang="en-US">
                <a:solidFill>
                  <a:srgbClr val="3333CC"/>
                </a:solidFill>
                <a:latin typeface="Times New Roman" pitchFamily="18" charset="0"/>
                <a:cs typeface="Times New Roman" pitchFamily="18" charset="0"/>
              </a:rPr>
              <a:t>question</a:t>
            </a:r>
          </a:p>
          <a:p>
            <a:pPr algn="just" lvl="1">
              <a:buNone/>
            </a:pPr>
            <a:r>
              <a:rPr b="1" dirty="0" sz="3200" lang="en-US" smtClean="0">
                <a:solidFill>
                  <a:srgbClr val="3333CC"/>
                </a:solidFill>
                <a:latin typeface="Times New Roman" pitchFamily="18" charset="0"/>
                <a:cs typeface="Times New Roman" pitchFamily="18" charset="0"/>
              </a:rPr>
              <a:t>c. False </a:t>
            </a:r>
            <a:r>
              <a:rPr b="1" dirty="0" sz="3200" lang="en-US">
                <a:solidFill>
                  <a:srgbClr val="3333CC"/>
                </a:solidFill>
                <a:latin typeface="Times New Roman" pitchFamily="18" charset="0"/>
                <a:cs typeface="Times New Roman" pitchFamily="18" charset="0"/>
              </a:rPr>
              <a:t>dichotomy</a:t>
            </a:r>
          </a:p>
          <a:p>
            <a:pPr algn="just" lvl="1">
              <a:buNone/>
            </a:pPr>
            <a:r>
              <a:rPr b="1" dirty="0" sz="3200" lang="en-US" smtClean="0">
                <a:solidFill>
                  <a:srgbClr val="3333CC"/>
                </a:solidFill>
                <a:latin typeface="Times New Roman" pitchFamily="18" charset="0"/>
                <a:cs typeface="Times New Roman" pitchFamily="18" charset="0"/>
              </a:rPr>
              <a:t>d. Suppressed </a:t>
            </a:r>
            <a:r>
              <a:rPr b="1" dirty="0" sz="3200" lang="en-US">
                <a:solidFill>
                  <a:srgbClr val="3333CC"/>
                </a:solidFill>
                <a:latin typeface="Times New Roman" pitchFamily="18" charset="0"/>
                <a:cs typeface="Times New Roman" pitchFamily="18" charset="0"/>
              </a:rPr>
              <a:t>evidence</a:t>
            </a:r>
          </a:p>
          <a:p>
            <a:endParaRPr dirty="0" lang="en-US"/>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07" name="Title 1"/>
          <p:cNvSpPr>
            <a:spLocks noGrp="1"/>
          </p:cNvSpPr>
          <p:nvPr>
            <p:ph type="title" idx="4294967295"/>
          </p:nvPr>
        </p:nvSpPr>
        <p:spPr>
          <a:xfrm>
            <a:off x="990600" y="366713"/>
            <a:ext cx="9982200" cy="1004887"/>
          </a:xfrm>
        </p:spPr>
        <p:txBody>
          <a:bodyPr>
            <a:normAutofit/>
          </a:bodyPr>
          <a:p>
            <a:r>
              <a:rPr b="1" dirty="0" sz="3200" lang="en-US" smtClean="0">
                <a:solidFill>
                  <a:srgbClr val="00B050"/>
                </a:solidFill>
                <a:latin typeface="Times New Roman" pitchFamily="18" charset="0"/>
                <a:cs typeface="Times New Roman" pitchFamily="18" charset="0"/>
              </a:rPr>
              <a:t>a. The </a:t>
            </a:r>
            <a:r>
              <a:rPr b="1" dirty="0" sz="3200" lang="en-US">
                <a:solidFill>
                  <a:srgbClr val="00B050"/>
                </a:solidFill>
                <a:latin typeface="Times New Roman" pitchFamily="18" charset="0"/>
                <a:cs typeface="Times New Roman" pitchFamily="18" charset="0"/>
              </a:rPr>
              <a:t>fallacy of Begging the question (</a:t>
            </a:r>
            <a:r>
              <a:rPr b="1" dirty="0" sz="3200" i="1" lang="en-US" err="1">
                <a:solidFill>
                  <a:srgbClr val="00B050"/>
                </a:solidFill>
                <a:latin typeface="Times New Roman" pitchFamily="18" charset="0"/>
                <a:cs typeface="Times New Roman" pitchFamily="18" charset="0"/>
              </a:rPr>
              <a:t>PetitioPrincipii</a:t>
            </a:r>
            <a:r>
              <a:rPr b="1" dirty="0" sz="3200" lang="en-US">
                <a:solidFill>
                  <a:srgbClr val="00B050"/>
                </a:solidFill>
                <a:latin typeface="Times New Roman" pitchFamily="18" charset="0"/>
                <a:cs typeface="Times New Roman" pitchFamily="18" charset="0"/>
              </a:rPr>
              <a:t>)</a:t>
            </a:r>
            <a:endParaRPr dirty="0" sz="3200" lang="en-US">
              <a:solidFill>
                <a:srgbClr val="00B050"/>
              </a:solidFill>
              <a:latin typeface="Times New Roman" pitchFamily="18" charset="0"/>
              <a:cs typeface="Times New Roman" pitchFamily="18" charset="0"/>
            </a:endParaRPr>
          </a:p>
        </p:txBody>
      </p:sp>
      <p:sp>
        <p:nvSpPr>
          <p:cNvPr id="1048708" name="Content Placeholder 2"/>
          <p:cNvSpPr>
            <a:spLocks noGrp="1"/>
          </p:cNvSpPr>
          <p:nvPr>
            <p:ph idx="4294967295"/>
          </p:nvPr>
        </p:nvSpPr>
        <p:spPr>
          <a:xfrm>
            <a:off x="457200" y="1727200"/>
            <a:ext cx="11277600" cy="6604000"/>
          </a:xfrm>
        </p:spPr>
        <p:txBody>
          <a:bodyPr>
            <a:noAutofit/>
          </a:bodyPr>
          <a:p>
            <a:pPr algn="just" lvl="0"/>
            <a:r>
              <a:rPr b="1" dirty="0" sz="3200" lang="en-US">
                <a:latin typeface="Times New Roman" pitchFamily="18" charset="0"/>
                <a:cs typeface="Times New Roman" pitchFamily="18" charset="0"/>
              </a:rPr>
              <a:t>circular reasoning</a:t>
            </a:r>
          </a:p>
          <a:p>
            <a:pPr algn="just" lvl="0"/>
            <a:r>
              <a:rPr dirty="0" sz="3200" lang="en-US">
                <a:latin typeface="Times New Roman" pitchFamily="18" charset="0"/>
                <a:cs typeface="Times New Roman" pitchFamily="18" charset="0"/>
              </a:rPr>
              <a:t>the premises provide adequate support for the conclusion when in </a:t>
            </a:r>
            <a:r>
              <a:rPr dirty="0" sz="3200" lang="en-US">
                <a:solidFill>
                  <a:srgbClr val="C00000"/>
                </a:solidFill>
                <a:latin typeface="Times New Roman" pitchFamily="18" charset="0"/>
                <a:cs typeface="Times New Roman" pitchFamily="18" charset="0"/>
              </a:rPr>
              <a:t>fact they do not</a:t>
            </a:r>
            <a:r>
              <a:rPr dirty="0" sz="3200" lang="en-US">
                <a:latin typeface="Times New Roman" pitchFamily="18" charset="0"/>
                <a:cs typeface="Times New Roman" pitchFamily="18" charset="0"/>
              </a:rPr>
              <a:t>.</a:t>
            </a:r>
          </a:p>
          <a:p>
            <a:pPr algn="just" lvl="0"/>
            <a:r>
              <a:rPr dirty="0" sz="3200" lang="en-US">
                <a:latin typeface="Times New Roman" pitchFamily="18" charset="0"/>
                <a:cs typeface="Times New Roman" pitchFamily="18" charset="0"/>
              </a:rPr>
              <a:t>Committed whenever the arguer </a:t>
            </a:r>
            <a:r>
              <a:rPr dirty="0" sz="3200" lang="en-US">
                <a:solidFill>
                  <a:srgbClr val="0070C0"/>
                </a:solidFill>
                <a:latin typeface="Times New Roman" pitchFamily="18" charset="0"/>
                <a:cs typeface="Times New Roman" pitchFamily="18" charset="0"/>
              </a:rPr>
              <a:t>creates the illusion that </a:t>
            </a:r>
            <a:r>
              <a:rPr dirty="0" sz="3200" lang="en-US">
                <a:solidFill>
                  <a:srgbClr val="D60093"/>
                </a:solidFill>
                <a:latin typeface="Times New Roman" pitchFamily="18" charset="0"/>
                <a:cs typeface="Times New Roman" pitchFamily="18" charset="0"/>
              </a:rPr>
              <a:t>inadequate premises </a:t>
            </a:r>
            <a:r>
              <a:rPr dirty="0" sz="3200" lang="en-US">
                <a:solidFill>
                  <a:srgbClr val="0000FF"/>
                </a:solidFill>
                <a:latin typeface="Times New Roman" pitchFamily="18" charset="0"/>
                <a:cs typeface="Times New Roman" pitchFamily="18" charset="0"/>
              </a:rPr>
              <a:t>provide adequate support </a:t>
            </a:r>
            <a:r>
              <a:rPr dirty="0" sz="3200" lang="en-US">
                <a:latin typeface="Times New Roman" pitchFamily="18" charset="0"/>
                <a:cs typeface="Times New Roman" pitchFamily="18" charset="0"/>
              </a:rPr>
              <a:t>for the conclusion by: </a:t>
            </a:r>
          </a:p>
          <a:p>
            <a:pPr algn="just" lvl="0"/>
            <a:r>
              <a:rPr dirty="0" sz="3200" lang="en-US">
                <a:solidFill>
                  <a:srgbClr val="FF0000"/>
                </a:solidFill>
                <a:latin typeface="Times New Roman" pitchFamily="18" charset="0"/>
                <a:cs typeface="Times New Roman" pitchFamily="18" charset="0"/>
              </a:rPr>
              <a:t>leaving out a key premise</a:t>
            </a:r>
            <a:endParaRPr dirty="0" sz="3200" lang="en-US">
              <a:latin typeface="Times New Roman" pitchFamily="18" charset="0"/>
              <a:cs typeface="Times New Roman" pitchFamily="18" charset="0"/>
            </a:endParaRPr>
          </a:p>
          <a:p>
            <a:pPr algn="just" lvl="0"/>
            <a:r>
              <a:rPr dirty="0" sz="3200" lang="en-US">
                <a:solidFill>
                  <a:srgbClr val="00B0F0"/>
                </a:solidFill>
                <a:latin typeface="Times New Roman" pitchFamily="18" charset="0"/>
                <a:cs typeface="Times New Roman" pitchFamily="18" charset="0"/>
              </a:rPr>
              <a:t>restating the conclusion as a premise</a:t>
            </a:r>
            <a:r>
              <a:rPr dirty="0" sz="3200" lang="en-US">
                <a:latin typeface="Times New Roman" pitchFamily="18" charset="0"/>
                <a:cs typeface="Times New Roman" pitchFamily="18" charset="0"/>
              </a:rPr>
              <a:t>, or </a:t>
            </a:r>
          </a:p>
          <a:p>
            <a:pPr algn="just" lvl="0"/>
            <a:r>
              <a:rPr dirty="0" sz="3200" lang="en-US">
                <a:solidFill>
                  <a:schemeClr val="accent6">
                    <a:lumMod val="75000"/>
                  </a:schemeClr>
                </a:solidFill>
                <a:latin typeface="Times New Roman" pitchFamily="18" charset="0"/>
                <a:cs typeface="Times New Roman" pitchFamily="18" charset="0"/>
              </a:rPr>
              <a:t>reasoning in a circle</a:t>
            </a:r>
            <a:endParaRPr dirty="0" sz="3200" lang="en-US">
              <a:latin typeface="Times New Roman" pitchFamily="18" charset="0"/>
              <a:cs typeface="Times New Roman" pitchFamily="18" charset="0"/>
            </a:endParaRPr>
          </a:p>
          <a:p>
            <a:pPr algn="just">
              <a:buNone/>
            </a:pPr>
            <a:r>
              <a:rPr b="1" dirty="0" sz="3200" lang="en-US">
                <a:latin typeface="Times New Roman" pitchFamily="18" charset="0"/>
                <a:cs typeface="Times New Roman" pitchFamily="18" charset="0"/>
              </a:rPr>
              <a:t>Example: </a:t>
            </a:r>
            <a:r>
              <a:rPr b="1" dirty="0" sz="3200" lang="en-US" smtClean="0">
                <a:latin typeface="Times New Roman" pitchFamily="18" charset="0"/>
                <a:cs typeface="Times New Roman" pitchFamily="18" charset="0"/>
              </a:rPr>
              <a:t>		</a:t>
            </a: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Murder is morally wrong. This being the case, it follows that abortion is morally wrong.</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598" name="Title 1"/>
          <p:cNvSpPr>
            <a:spLocks noGrp="1"/>
          </p:cNvSpPr>
          <p:nvPr>
            <p:ph type="title" idx="4294967295"/>
          </p:nvPr>
        </p:nvSpPr>
        <p:spPr>
          <a:xfrm>
            <a:off x="0" y="366713"/>
            <a:ext cx="10972800" cy="446087"/>
          </a:xfrm>
        </p:spPr>
        <p:txBody>
          <a:bodyPr>
            <a:noAutofit/>
          </a:bodyPr>
          <a:p>
            <a:r>
              <a:rPr dirty="0" sz="3200" lang="en-US">
                <a:latin typeface="Times New Roman" pitchFamily="18" charset="0"/>
                <a:cs typeface="Times New Roman" pitchFamily="18" charset="0"/>
              </a:rPr>
              <a:t>Cont…</a:t>
            </a:r>
          </a:p>
        </p:txBody>
      </p:sp>
      <p:sp>
        <p:nvSpPr>
          <p:cNvPr id="1048599" name="Content Placeholder 2"/>
          <p:cNvSpPr>
            <a:spLocks noGrp="1"/>
          </p:cNvSpPr>
          <p:nvPr>
            <p:ph idx="4294967295"/>
          </p:nvPr>
        </p:nvSpPr>
        <p:spPr>
          <a:xfrm>
            <a:off x="457200" y="1016000"/>
            <a:ext cx="11201400" cy="6756400"/>
          </a:xfrm>
        </p:spPr>
        <p:txBody>
          <a:bodyPr>
            <a:noAutofit/>
          </a:bodyPr>
          <a:p>
            <a:pPr algn="just"/>
            <a:r>
              <a:rPr dirty="0" sz="3200" lang="en-US">
                <a:latin typeface="Times New Roman" pitchFamily="18" charset="0"/>
                <a:cs typeface="Times New Roman" pitchFamily="18" charset="0"/>
              </a:rPr>
              <a:t>Since this form is valid, one might conclude that the argument itself is valid. Yet the argument is clearly invalid because it has true premises and a false conclusion.</a:t>
            </a:r>
          </a:p>
          <a:p>
            <a:pPr algn="just"/>
            <a:r>
              <a:rPr dirty="0" sz="3200" lang="en-US">
                <a:latin typeface="Times New Roman" pitchFamily="18" charset="0"/>
                <a:cs typeface="Times New Roman" pitchFamily="18" charset="0"/>
              </a:rPr>
              <a:t>Thus, the argument really has the following invalid form:</a:t>
            </a:r>
          </a:p>
          <a:p>
            <a:pPr algn="just">
              <a:buNone/>
            </a:pPr>
            <a:r>
              <a:rPr dirty="0" sz="3200" lang="en-US">
                <a:latin typeface="Times New Roman" pitchFamily="18" charset="0"/>
                <a:cs typeface="Times New Roman" pitchFamily="18" charset="0"/>
              </a:rPr>
              <a:t>		All </a:t>
            </a:r>
            <a:r>
              <a:rPr dirty="0" sz="3200" i="1" lang="en-US">
                <a:latin typeface="Times New Roman" pitchFamily="18" charset="0"/>
                <a:cs typeface="Times New Roman" pitchFamily="18" charset="0"/>
              </a:rPr>
              <a:t>A </a:t>
            </a:r>
            <a:r>
              <a:rPr dirty="0" sz="3200" lang="en-US">
                <a:latin typeface="Times New Roman" pitchFamily="18" charset="0"/>
                <a:cs typeface="Times New Roman" pitchFamily="18" charset="0"/>
              </a:rPr>
              <a:t>are </a:t>
            </a:r>
            <a:r>
              <a:rPr dirty="0" sz="3200" i="1" lang="en-US">
                <a:latin typeface="Times New Roman" pitchFamily="18" charset="0"/>
                <a:cs typeface="Times New Roman" pitchFamily="18" charset="0"/>
              </a:rPr>
              <a:t>B</a:t>
            </a:r>
            <a:r>
              <a:rPr dirty="0" sz="3200" lang="en-US">
                <a:latin typeface="Times New Roman" pitchFamily="18" charset="0"/>
                <a:cs typeface="Times New Roman" pitchFamily="18" charset="0"/>
              </a:rPr>
              <a:t>.</a:t>
            </a:r>
          </a:p>
          <a:p>
            <a:pPr algn="just">
              <a:buNone/>
            </a:pPr>
            <a:r>
              <a:rPr dirty="0" sz="3200" lang="en-US">
                <a:latin typeface="Times New Roman" pitchFamily="18" charset="0"/>
                <a:cs typeface="Times New Roman" pitchFamily="18" charset="0"/>
              </a:rPr>
              <a:t>		</a:t>
            </a:r>
            <a:r>
              <a:rPr dirty="0" sz="3200" lang="en-US" u="sng">
                <a:latin typeface="Times New Roman" pitchFamily="18" charset="0"/>
                <a:cs typeface="Times New Roman" pitchFamily="18" charset="0"/>
              </a:rPr>
              <a:t>All </a:t>
            </a:r>
            <a:r>
              <a:rPr dirty="0" sz="3200" i="1" lang="en-US" u="sng">
                <a:latin typeface="Times New Roman" pitchFamily="18" charset="0"/>
                <a:cs typeface="Times New Roman" pitchFamily="18" charset="0"/>
              </a:rPr>
              <a:t>C </a:t>
            </a:r>
            <a:r>
              <a:rPr dirty="0" sz="3200" lang="en-US" u="sng">
                <a:latin typeface="Times New Roman" pitchFamily="18" charset="0"/>
                <a:cs typeface="Times New Roman" pitchFamily="18" charset="0"/>
              </a:rPr>
              <a:t>are </a:t>
            </a:r>
            <a:r>
              <a:rPr dirty="0" sz="3200" i="1" lang="en-US" u="sng">
                <a:latin typeface="Times New Roman" pitchFamily="18" charset="0"/>
                <a:cs typeface="Times New Roman" pitchFamily="18" charset="0"/>
              </a:rPr>
              <a:t>D</a:t>
            </a:r>
            <a:r>
              <a:rPr dirty="0" sz="3200" lang="en-US">
                <a:latin typeface="Times New Roman" pitchFamily="18" charset="0"/>
                <a:cs typeface="Times New Roman" pitchFamily="18" charset="0"/>
              </a:rPr>
              <a:t>.                                                                                                                     </a:t>
            </a:r>
            <a:r>
              <a:rPr dirty="0" sz="3200" lang="en-US" u="sng">
                <a:latin typeface="Times New Roman" pitchFamily="18" charset="0"/>
                <a:cs typeface="Times New Roman" pitchFamily="18" charset="0"/>
              </a:rPr>
              <a:t>   </a:t>
            </a:r>
            <a:r>
              <a:rPr dirty="0" sz="3200" lang="en-US">
                <a:latin typeface="Times New Roman" pitchFamily="18" charset="0"/>
                <a:cs typeface="Times New Roman" pitchFamily="18" charset="0"/>
              </a:rPr>
              <a:t> </a:t>
            </a:r>
          </a:p>
          <a:p>
            <a:pPr algn="just">
              <a:buNone/>
            </a:pPr>
            <a:r>
              <a:rPr dirty="0" sz="3200" lang="en-US">
                <a:latin typeface="Times New Roman" pitchFamily="18" charset="0"/>
                <a:cs typeface="Times New Roman" pitchFamily="18" charset="0"/>
              </a:rPr>
              <a:t>      	All </a:t>
            </a:r>
            <a:r>
              <a:rPr dirty="0" sz="3200" i="1" lang="en-US">
                <a:latin typeface="Times New Roman" pitchFamily="18" charset="0"/>
                <a:cs typeface="Times New Roman" pitchFamily="18" charset="0"/>
              </a:rPr>
              <a:t>A </a:t>
            </a:r>
            <a:r>
              <a:rPr dirty="0" sz="3200" lang="en-US">
                <a:latin typeface="Times New Roman" pitchFamily="18" charset="0"/>
                <a:cs typeface="Times New Roman" pitchFamily="18" charset="0"/>
              </a:rPr>
              <a:t>are </a:t>
            </a:r>
            <a:r>
              <a:rPr dirty="0" sz="3200" i="1" lang="en-US">
                <a:latin typeface="Times New Roman" pitchFamily="18" charset="0"/>
                <a:cs typeface="Times New Roman" pitchFamily="18" charset="0"/>
              </a:rPr>
              <a:t>D</a:t>
            </a: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The various informal fallacies accomplish their purpose in so many different ways that no single umbrella theory covers them all. Some fallacies work by getting the reader or listener to feel various emotions, such as fear, pity, or camaraderie, and then attaching a certain conclusion to those emotions.</a:t>
            </a: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09" name="Title 1"/>
          <p:cNvSpPr>
            <a:spLocks noGrp="1"/>
          </p:cNvSpPr>
          <p:nvPr>
            <p:ph type="title" idx="4294967295"/>
          </p:nvPr>
        </p:nvSpPr>
        <p:spPr>
          <a:xfrm>
            <a:off x="1981200" y="366713"/>
            <a:ext cx="8991600" cy="1258887"/>
          </a:xfrm>
        </p:spPr>
        <p:txBody>
          <a:bodyPr>
            <a:normAutofit/>
          </a:bodyPr>
          <a:p>
            <a:r>
              <a:rPr dirty="0" sz="3200" lang="en-US">
                <a:latin typeface="Times New Roman" pitchFamily="18" charset="0"/>
                <a:cs typeface="Times New Roman" pitchFamily="18" charset="0"/>
              </a:rPr>
              <a:t>Cont…</a:t>
            </a:r>
          </a:p>
        </p:txBody>
      </p:sp>
      <p:sp>
        <p:nvSpPr>
          <p:cNvPr id="1048710" name="Content Placeholder 2"/>
          <p:cNvSpPr>
            <a:spLocks noGrp="1"/>
          </p:cNvSpPr>
          <p:nvPr>
            <p:ph idx="4294967295"/>
          </p:nvPr>
        </p:nvSpPr>
        <p:spPr>
          <a:xfrm>
            <a:off x="990600" y="1625600"/>
            <a:ext cx="10744200" cy="6542088"/>
          </a:xfrm>
        </p:spPr>
        <p:txBody>
          <a:bodyPr>
            <a:normAutofit/>
          </a:bodyPr>
          <a:p>
            <a:pPr algn="just" lvl="0"/>
            <a:r>
              <a:rPr dirty="0" sz="3200" lang="en-US">
                <a:latin typeface="Times New Roman" pitchFamily="18" charset="0"/>
                <a:cs typeface="Times New Roman" pitchFamily="18" charset="0"/>
              </a:rPr>
              <a:t>I believe the prime minister is telling the truth since he says he is telling the truth.</a:t>
            </a:r>
          </a:p>
          <a:p>
            <a:pPr algn="just">
              <a:buNone/>
            </a:pPr>
            <a:endParaRPr dirty="0" sz="3200" lang="en-US">
              <a:latin typeface="Times New Roman" pitchFamily="18" charset="0"/>
              <a:cs typeface="Times New Roman" pitchFamily="18" charset="0"/>
            </a:endParaRPr>
          </a:p>
          <a:p>
            <a:pPr algn="just" lvl="0"/>
            <a:r>
              <a:rPr b="1" dirty="0" sz="3200" lang="en-US">
                <a:solidFill>
                  <a:srgbClr val="3333CC"/>
                </a:solidFill>
                <a:latin typeface="Times New Roman" pitchFamily="18" charset="0"/>
                <a:cs typeface="Times New Roman" pitchFamily="18" charset="0"/>
              </a:rPr>
              <a:t>Capital punishment is justified for crimes of murder and kidnapping because it is quite legitimate and appropriate that some one be put to death for having committed such hateful and inhuman acts.</a:t>
            </a:r>
          </a:p>
          <a:p>
            <a:pPr algn="just"/>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Anyone who preaches revolution has a vision of the future for the simple reason that if a person has no vision of the future he could not possibly preach revolution. </a:t>
            </a:r>
          </a:p>
          <a:p>
            <a:endParaRPr dirty="0" lang="en-US"/>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11" name="Title 1"/>
          <p:cNvSpPr>
            <a:spLocks noGrp="1"/>
          </p:cNvSpPr>
          <p:nvPr>
            <p:ph type="title" idx="4294967295"/>
          </p:nvPr>
        </p:nvSpPr>
        <p:spPr>
          <a:xfrm>
            <a:off x="2514600" y="758825"/>
            <a:ext cx="9677400" cy="536575"/>
          </a:xfrm>
        </p:spPr>
        <p:txBody>
          <a:bodyPr>
            <a:normAutofit/>
          </a:bodyPr>
          <a:p>
            <a:pPr algn="just"/>
            <a:r>
              <a:rPr b="1" dirty="0" sz="3200" lang="en-US" smtClean="0">
                <a:solidFill>
                  <a:srgbClr val="00B050"/>
                </a:solidFill>
                <a:latin typeface="Times New Roman" pitchFamily="18" charset="0"/>
                <a:cs typeface="Times New Roman" pitchFamily="18" charset="0"/>
              </a:rPr>
              <a:t>b</a:t>
            </a:r>
            <a:r>
              <a:rPr b="1" dirty="0" sz="3200" lang="en-US" smtClean="0">
                <a:solidFill>
                  <a:srgbClr val="00B050"/>
                </a:solidFill>
                <a:latin typeface="Times New Roman" pitchFamily="18" charset="0"/>
                <a:cs typeface="Times New Roman" pitchFamily="18" charset="0"/>
              </a:rPr>
              <a:t>. Complex </a:t>
            </a:r>
            <a:r>
              <a:rPr b="1" dirty="0" sz="3200" lang="en-US">
                <a:solidFill>
                  <a:srgbClr val="00B050"/>
                </a:solidFill>
                <a:latin typeface="Times New Roman" pitchFamily="18" charset="0"/>
                <a:cs typeface="Times New Roman" pitchFamily="18" charset="0"/>
              </a:rPr>
              <a:t>question</a:t>
            </a:r>
            <a:endParaRPr dirty="0" sz="3200" lang="en-US">
              <a:solidFill>
                <a:srgbClr val="00B050"/>
              </a:solidFill>
              <a:latin typeface="Times New Roman" pitchFamily="18" charset="0"/>
              <a:cs typeface="Times New Roman" pitchFamily="18" charset="0"/>
            </a:endParaRPr>
          </a:p>
        </p:txBody>
      </p:sp>
      <p:sp>
        <p:nvSpPr>
          <p:cNvPr id="1048712" name="Content Placeholder 2"/>
          <p:cNvSpPr>
            <a:spLocks noGrp="1"/>
          </p:cNvSpPr>
          <p:nvPr>
            <p:ph idx="4294967295"/>
          </p:nvPr>
        </p:nvSpPr>
        <p:spPr>
          <a:xfrm>
            <a:off x="496888" y="1447800"/>
            <a:ext cx="11237912" cy="6672263"/>
          </a:xfrm>
        </p:spPr>
        <p:txBody>
          <a:bodyPr>
            <a:normAutofit/>
          </a:bodyPr>
          <a:p>
            <a:pPr algn="just" lvl="0"/>
            <a:r>
              <a:rPr dirty="0" sz="3200" lang="en-US">
                <a:latin typeface="Times New Roman" pitchFamily="18" charset="0"/>
                <a:cs typeface="Times New Roman" pitchFamily="18" charset="0"/>
              </a:rPr>
              <a:t>Committed when a single question that is really two (or more) questions is asked and a single answer is then applied to both questions.</a:t>
            </a:r>
          </a:p>
          <a:p>
            <a:pPr algn="just">
              <a:buNone/>
            </a:pPr>
            <a:r>
              <a:rPr b="1" dirty="0" sz="3200" lang="en-US">
                <a:latin typeface="Times New Roman" pitchFamily="18" charset="0"/>
                <a:cs typeface="Times New Roman" pitchFamily="18" charset="0"/>
              </a:rPr>
              <a:t>Example</a:t>
            </a:r>
            <a:endParaRPr dirty="0" sz="3200" lang="en-US">
              <a:latin typeface="Times New Roman" pitchFamily="18" charset="0"/>
              <a:cs typeface="Times New Roman" pitchFamily="18" charset="0"/>
            </a:endParaRPr>
          </a:p>
          <a:p>
            <a:pPr algn="just">
              <a:buFont typeface="Wingdings" pitchFamily="2" charset="2"/>
              <a:buChar char="§"/>
            </a:pPr>
            <a:r>
              <a:rPr dirty="0" sz="3200" lang="en-US">
                <a:latin typeface="Times New Roman" pitchFamily="18" charset="0"/>
                <a:cs typeface="Times New Roman" pitchFamily="18" charset="0"/>
              </a:rPr>
              <a:t> Have you stopped cheating on exams? </a:t>
            </a:r>
          </a:p>
          <a:p>
            <a:pPr algn="just">
              <a:buFont typeface="Wingdings" pitchFamily="2" charset="2"/>
              <a:buChar char="§"/>
            </a:pPr>
            <a:r>
              <a:rPr dirty="0" sz="3200" lang="en-US">
                <a:latin typeface="Times New Roman" pitchFamily="18" charset="0"/>
                <a:cs typeface="Times New Roman" pitchFamily="18" charset="0"/>
              </a:rPr>
              <a:t>Where did you hide the cookies you stole?</a:t>
            </a:r>
          </a:p>
          <a:p>
            <a:pPr algn="just">
              <a:buFont typeface="Wingdings" pitchFamily="2" charset="2"/>
              <a:buChar char="§"/>
            </a:pPr>
            <a:r>
              <a:rPr dirty="0" sz="3200" lang="en-US">
                <a:latin typeface="Times New Roman" pitchFamily="18" charset="0"/>
                <a:cs typeface="Times New Roman" pitchFamily="18" charset="0"/>
              </a:rPr>
              <a:t>Are you still proud of yourself being a man having many wives.</a:t>
            </a:r>
            <a:endParaRPr dirty="0" lang="en-US"/>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13" name="Title 1"/>
          <p:cNvSpPr>
            <a:spLocks noGrp="1"/>
          </p:cNvSpPr>
          <p:nvPr>
            <p:ph type="title" idx="4294967295"/>
          </p:nvPr>
        </p:nvSpPr>
        <p:spPr>
          <a:xfrm>
            <a:off x="914400" y="366713"/>
            <a:ext cx="10058400" cy="852487"/>
          </a:xfrm>
        </p:spPr>
        <p:txBody>
          <a:bodyPr>
            <a:normAutofit/>
          </a:bodyPr>
          <a:p>
            <a:pPr algn="just"/>
            <a:r>
              <a:rPr b="1" dirty="0" sz="3200" lang="en-US" smtClean="0">
                <a:solidFill>
                  <a:srgbClr val="00B050"/>
                </a:solidFill>
                <a:latin typeface="Times New Roman" pitchFamily="18" charset="0"/>
                <a:cs typeface="Times New Roman" pitchFamily="18" charset="0"/>
              </a:rPr>
              <a:t>c. False </a:t>
            </a:r>
            <a:r>
              <a:rPr b="1" dirty="0" sz="3200" lang="en-US">
                <a:solidFill>
                  <a:srgbClr val="00B050"/>
                </a:solidFill>
                <a:latin typeface="Times New Roman" pitchFamily="18" charset="0"/>
                <a:cs typeface="Times New Roman" pitchFamily="18" charset="0"/>
              </a:rPr>
              <a:t>Dichotomy</a:t>
            </a:r>
            <a:endParaRPr dirty="0" sz="3200" lang="en-US">
              <a:solidFill>
                <a:srgbClr val="00B050"/>
              </a:solidFill>
              <a:latin typeface="Times New Roman" pitchFamily="18" charset="0"/>
              <a:cs typeface="Times New Roman" pitchFamily="18" charset="0"/>
            </a:endParaRPr>
          </a:p>
        </p:txBody>
      </p:sp>
      <p:sp>
        <p:nvSpPr>
          <p:cNvPr id="1048714" name="Content Placeholder 2"/>
          <p:cNvSpPr>
            <a:spLocks noGrp="1"/>
          </p:cNvSpPr>
          <p:nvPr>
            <p:ph idx="4294967295"/>
          </p:nvPr>
        </p:nvSpPr>
        <p:spPr>
          <a:xfrm>
            <a:off x="609600" y="1320800"/>
            <a:ext cx="10972800" cy="6299200"/>
          </a:xfrm>
        </p:spPr>
        <p:txBody>
          <a:bodyPr>
            <a:normAutofit fontScale="96875" lnSpcReduction="10000"/>
          </a:bodyPr>
          <a:p>
            <a:pPr algn="just" lvl="0"/>
            <a:r>
              <a:rPr dirty="0" sz="3600" lang="en-US">
                <a:latin typeface="Times New Roman" pitchFamily="18" charset="0"/>
                <a:cs typeface="Times New Roman" pitchFamily="18" charset="0"/>
              </a:rPr>
              <a:t>Called ‘‘</a:t>
            </a:r>
            <a:r>
              <a:rPr dirty="0" sz="3600" lang="en-US">
                <a:solidFill>
                  <a:srgbClr val="E75419"/>
                </a:solidFill>
                <a:latin typeface="Times New Roman" pitchFamily="18" charset="0"/>
                <a:cs typeface="Times New Roman" pitchFamily="18" charset="0"/>
              </a:rPr>
              <a:t>false bifurcation</a:t>
            </a:r>
            <a:r>
              <a:rPr dirty="0" sz="3600" lang="en-US">
                <a:latin typeface="Times New Roman" pitchFamily="18" charset="0"/>
                <a:cs typeface="Times New Roman" pitchFamily="18" charset="0"/>
              </a:rPr>
              <a:t>’’ and the ‘‘</a:t>
            </a:r>
            <a:r>
              <a:rPr dirty="0" sz="3600" lang="en-US">
                <a:solidFill>
                  <a:srgbClr val="CC66FF"/>
                </a:solidFill>
                <a:latin typeface="Times New Roman" pitchFamily="18" charset="0"/>
                <a:cs typeface="Times New Roman" pitchFamily="18" charset="0"/>
              </a:rPr>
              <a:t>either or fallacy</a:t>
            </a:r>
            <a:r>
              <a:rPr dirty="0" sz="3600" lang="en-US">
                <a:latin typeface="Times New Roman" pitchFamily="18" charset="0"/>
                <a:cs typeface="Times New Roman" pitchFamily="18" charset="0"/>
              </a:rPr>
              <a:t>’’) </a:t>
            </a:r>
          </a:p>
          <a:p>
            <a:pPr algn="just" lvl="0"/>
            <a:r>
              <a:rPr dirty="0" sz="3600" lang="en-US">
                <a:latin typeface="Times New Roman" pitchFamily="18" charset="0"/>
                <a:cs typeface="Times New Roman" pitchFamily="18" charset="0"/>
              </a:rPr>
              <a:t>committed when one premise of an argument is an ‘‘either . . . or . . .’’ (disjunctive) statement that presents two alternatives as if they were jointly exhaustive (as if no third alternative were possible).</a:t>
            </a:r>
          </a:p>
          <a:p>
            <a:pPr algn="just" lvl="0">
              <a:buNone/>
            </a:pPr>
            <a:endParaRPr dirty="0" sz="3200" lang="en-US">
              <a:latin typeface="Times New Roman" pitchFamily="18" charset="0"/>
              <a:cs typeface="Times New Roman" pitchFamily="18" charset="0"/>
            </a:endParaRPr>
          </a:p>
          <a:p>
            <a:pPr algn="just">
              <a:buFont typeface="Wingdings" pitchFamily="2" charset="2"/>
              <a:buChar char="Ø"/>
            </a:pPr>
            <a:r>
              <a:rPr dirty="0" sz="3467" lang="en-US">
                <a:latin typeface="Times New Roman" pitchFamily="18" charset="0"/>
                <a:cs typeface="Times New Roman" pitchFamily="18" charset="0"/>
              </a:rPr>
              <a:t>occurred when a person provides two alternatives, which are false, as the only option in the argument and then eliminates one alternative and it seems that we are left with only one option. The one the arguer wanted to choose. But, there are many different alternatives that the arguer fails to provide.</a:t>
            </a:r>
          </a:p>
          <a:p>
            <a:pPr algn="just" lvl="0">
              <a:buNone/>
            </a:pPr>
            <a:endParaRPr dirty="0" sz="3200" lang="en-US">
              <a:latin typeface="Times New Roman" pitchFamily="18" charset="0"/>
              <a:cs typeface="Times New Roman" pitchFamily="18" charset="0"/>
            </a:endParaRPr>
          </a:p>
          <a:p>
            <a:endParaRPr dirty="0" sz="3200" lang="en-US">
              <a:latin typeface="Times New Roman" pitchFamily="18" charset="0"/>
              <a:cs typeface="Times New Roman" pitchFamily="18" charset="0"/>
            </a:endParaRP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15" name="Title 1"/>
          <p:cNvSpPr>
            <a:spLocks noGrp="1"/>
          </p:cNvSpPr>
          <p:nvPr>
            <p:ph type="title" idx="4294967295"/>
          </p:nvPr>
        </p:nvSpPr>
        <p:spPr>
          <a:xfrm>
            <a:off x="914400" y="366713"/>
            <a:ext cx="10058400" cy="1157287"/>
          </a:xfrm>
        </p:spPr>
        <p:txBody>
          <a:bodyPr>
            <a:normAutofit/>
          </a:bodyPr>
          <a:p>
            <a:r>
              <a:rPr dirty="0" sz="3200" lang="en-US">
                <a:latin typeface="Times New Roman" pitchFamily="18" charset="0"/>
                <a:cs typeface="Times New Roman" pitchFamily="18" charset="0"/>
              </a:rPr>
              <a:t>Cont…</a:t>
            </a:r>
          </a:p>
        </p:txBody>
      </p:sp>
      <p:sp>
        <p:nvSpPr>
          <p:cNvPr id="1048716" name="Content Placeholder 2"/>
          <p:cNvSpPr>
            <a:spLocks noGrp="1"/>
          </p:cNvSpPr>
          <p:nvPr>
            <p:ph idx="4294967295"/>
          </p:nvPr>
        </p:nvSpPr>
        <p:spPr>
          <a:xfrm>
            <a:off x="685800" y="1524000"/>
            <a:ext cx="11049000" cy="6643688"/>
          </a:xfrm>
        </p:spPr>
        <p:txBody>
          <a:bodyPr>
            <a:normAutofit fontScale="96250" lnSpcReduction="10000"/>
          </a:bodyPr>
          <a:p>
            <a:pPr algn="just">
              <a:buNone/>
            </a:pPr>
            <a:r>
              <a:rPr b="1" dirty="0" sz="3200" lang="en-US">
                <a:latin typeface="Times New Roman" pitchFamily="18" charset="0"/>
                <a:cs typeface="Times New Roman" pitchFamily="18" charset="0"/>
              </a:rPr>
              <a:t>Example</a:t>
            </a:r>
          </a:p>
          <a:p>
            <a:pPr algn="just">
              <a:buNone/>
            </a:pPr>
            <a:r>
              <a:rPr dirty="0" sz="3200" lang="en-US">
                <a:latin typeface="Times New Roman" pitchFamily="18" charset="0"/>
                <a:cs typeface="Times New Roman" pitchFamily="18" charset="0"/>
              </a:rPr>
              <a:t>1. Either you use Smart deodorant or you risk the chance of perspiration odor. Surely you don’t want to risk the chance of perspiration odor. Therefore, you will want to use Smart deodorant.</a:t>
            </a:r>
          </a:p>
          <a:p>
            <a:pPr algn="just">
              <a:buNone/>
            </a:pPr>
            <a:endParaRPr dirty="0" sz="3200" lang="en-US">
              <a:latin typeface="Times New Roman" pitchFamily="18" charset="0"/>
              <a:cs typeface="Times New Roman" pitchFamily="18" charset="0"/>
            </a:endParaRPr>
          </a:p>
          <a:p>
            <a:pPr algn="just">
              <a:buNone/>
            </a:pPr>
            <a:r>
              <a:rPr dirty="0" sz="3200" lang="en-US">
                <a:latin typeface="Times New Roman" pitchFamily="18" charset="0"/>
                <a:cs typeface="Times New Roman" pitchFamily="18" charset="0"/>
              </a:rPr>
              <a:t>2. Either you buy only Ethiopian-made products or you don’t deserve to be called a loyal Ethiopia. Yesterday you bought a new jacket made in Japan. It’s therefore clear that you don’t deserve to be called a loyal Ethiopian.</a:t>
            </a:r>
          </a:p>
          <a:p>
            <a:pPr algn="just">
              <a:buNone/>
            </a:pPr>
            <a:endParaRPr dirty="0" sz="3200" lang="en-US">
              <a:latin typeface="Times New Roman" pitchFamily="18" charset="0"/>
              <a:cs typeface="Times New Roman" pitchFamily="18" charset="0"/>
            </a:endParaRPr>
          </a:p>
          <a:p>
            <a:pPr algn="just">
              <a:buNone/>
            </a:pPr>
            <a:r>
              <a:rPr dirty="0" sz="3200" lang="en-US">
                <a:latin typeface="Times New Roman" pitchFamily="18" charset="0"/>
                <a:cs typeface="Times New Roman" pitchFamily="18" charset="0"/>
              </a:rPr>
              <a:t>3. If you are not member of FDRE, you are anti-democracy.  I think you don’t want to be anti-democracy. So, be member of FDRE.</a:t>
            </a:r>
          </a:p>
          <a:p>
            <a:pPr>
              <a:buNone/>
            </a:pPr>
            <a:endParaRPr dirty="0"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17" name="Title 1"/>
          <p:cNvSpPr>
            <a:spLocks noGrp="1"/>
          </p:cNvSpPr>
          <p:nvPr>
            <p:ph type="title" idx="4294967295"/>
          </p:nvPr>
        </p:nvSpPr>
        <p:spPr>
          <a:xfrm>
            <a:off x="1219200" y="366713"/>
            <a:ext cx="9753600" cy="1157287"/>
          </a:xfrm>
        </p:spPr>
        <p:txBody>
          <a:bodyPr>
            <a:normAutofit/>
          </a:bodyPr>
          <a:p>
            <a:pPr algn="just"/>
            <a:r>
              <a:rPr b="1" dirty="0" sz="3200" lang="en-US" smtClean="0">
                <a:solidFill>
                  <a:srgbClr val="00B050"/>
                </a:solidFill>
                <a:latin typeface="Times New Roman" pitchFamily="18" charset="0"/>
                <a:cs typeface="Times New Roman" pitchFamily="18" charset="0"/>
              </a:rPr>
              <a:t>d. Fallacy </a:t>
            </a:r>
            <a:r>
              <a:rPr b="1" dirty="0" sz="3200" lang="en-US">
                <a:solidFill>
                  <a:srgbClr val="00B050"/>
                </a:solidFill>
                <a:latin typeface="Times New Roman" pitchFamily="18" charset="0"/>
                <a:cs typeface="Times New Roman" pitchFamily="18" charset="0"/>
              </a:rPr>
              <a:t>of Suppressed Evidence</a:t>
            </a:r>
            <a:endParaRPr dirty="0" sz="3200" lang="en-US">
              <a:solidFill>
                <a:srgbClr val="00B050"/>
              </a:solidFill>
              <a:latin typeface="Times New Roman" pitchFamily="18" charset="0"/>
              <a:cs typeface="Times New Roman" pitchFamily="18" charset="0"/>
            </a:endParaRPr>
          </a:p>
        </p:txBody>
      </p:sp>
      <p:sp>
        <p:nvSpPr>
          <p:cNvPr id="1048718" name="Content Placeholder 2"/>
          <p:cNvSpPr>
            <a:spLocks noGrp="1"/>
          </p:cNvSpPr>
          <p:nvPr>
            <p:ph idx="4294967295"/>
          </p:nvPr>
        </p:nvSpPr>
        <p:spPr>
          <a:xfrm>
            <a:off x="685800" y="1727200"/>
            <a:ext cx="11201400" cy="6440488"/>
          </a:xfrm>
        </p:spPr>
        <p:txBody>
          <a:bodyPr>
            <a:normAutofit/>
          </a:bodyPr>
          <a:p>
            <a:pPr algn="just" lvl="0"/>
            <a:r>
              <a:rPr dirty="0" sz="3200" lang="en-US">
                <a:latin typeface="Times New Roman" pitchFamily="18" charset="0"/>
                <a:cs typeface="Times New Roman" pitchFamily="18" charset="0"/>
              </a:rPr>
              <a:t>It is committed when the inductive argument </a:t>
            </a:r>
            <a:r>
              <a:rPr dirty="0" sz="3200" lang="en-US">
                <a:solidFill>
                  <a:srgbClr val="FF0000"/>
                </a:solidFill>
                <a:latin typeface="Times New Roman" pitchFamily="18" charset="0"/>
                <a:cs typeface="Times New Roman" pitchFamily="18" charset="0"/>
              </a:rPr>
              <a:t>ignores some important pieces of evidences</a:t>
            </a:r>
            <a:r>
              <a:rPr dirty="0" sz="3200" lang="en-US">
                <a:latin typeface="Times New Roman" pitchFamily="18" charset="0"/>
                <a:cs typeface="Times New Roman" pitchFamily="18" charset="0"/>
              </a:rPr>
              <a:t> and entails an </a:t>
            </a:r>
            <a:r>
              <a:rPr dirty="0" sz="3200" lang="en-US">
                <a:solidFill>
                  <a:srgbClr val="33CCCC"/>
                </a:solidFill>
                <a:latin typeface="Times New Roman" pitchFamily="18" charset="0"/>
                <a:cs typeface="Times New Roman" pitchFamily="18" charset="0"/>
              </a:rPr>
              <a:t>extremely different conclusion</a:t>
            </a:r>
            <a:r>
              <a:rPr dirty="0" sz="3200" lang="en-US" smtClean="0">
                <a:latin typeface="Times New Roman" pitchFamily="18" charset="0"/>
                <a:cs typeface="Times New Roman" pitchFamily="18" charset="0"/>
              </a:rPr>
              <a:t>.</a:t>
            </a:r>
            <a:endParaRPr dirty="0" sz="3200" lang="en-US">
              <a:latin typeface="Times New Roman" pitchFamily="18" charset="0"/>
              <a:cs typeface="Times New Roman" pitchFamily="18" charset="0"/>
            </a:endParaRPr>
          </a:p>
          <a:p>
            <a:pPr algn="just">
              <a:buNone/>
            </a:pPr>
            <a:r>
              <a:rPr b="1" dirty="0" sz="3200" lang="en-US">
                <a:latin typeface="Times New Roman" pitchFamily="18" charset="0"/>
                <a:cs typeface="Times New Roman" pitchFamily="18" charset="0"/>
              </a:rPr>
              <a:t>Example:</a:t>
            </a:r>
            <a:endParaRPr dirty="0" sz="3200" lang="en-US">
              <a:latin typeface="Times New Roman" pitchFamily="18" charset="0"/>
              <a:cs typeface="Times New Roman" pitchFamily="18" charset="0"/>
            </a:endParaRPr>
          </a:p>
          <a:p>
            <a:pPr algn="just"/>
            <a:r>
              <a:rPr dirty="0" sz="3200" lang="en-US" err="1">
                <a:latin typeface="Times New Roman" pitchFamily="18" charset="0"/>
                <a:cs typeface="Times New Roman" pitchFamily="18" charset="0"/>
              </a:rPr>
              <a:t>Hawassa</a:t>
            </a:r>
            <a:r>
              <a:rPr dirty="0" sz="3200" lang="en-US">
                <a:latin typeface="Times New Roman" pitchFamily="18" charset="0"/>
                <a:cs typeface="Times New Roman" pitchFamily="18" charset="0"/>
              </a:rPr>
              <a:t> University is the best university in Ethiopia; because, it has very fat and tall teachers, finest buildings and large number of students.</a:t>
            </a:r>
          </a:p>
          <a:p>
            <a:pPr algn="just">
              <a:buNone/>
            </a:pPr>
            <a:r>
              <a:rPr dirty="0" sz="3200" lang="en-US">
                <a:latin typeface="Times New Roman" pitchFamily="18" charset="0"/>
                <a:cs typeface="Times New Roman" pitchFamily="18" charset="0"/>
              </a:rPr>
              <a:t> </a:t>
            </a:r>
          </a:p>
          <a:p>
            <a:pPr algn="just"/>
            <a:r>
              <a:rPr dirty="0" sz="3200" lang="en-US">
                <a:latin typeface="Times New Roman" pitchFamily="18" charset="0"/>
                <a:cs typeface="Times New Roman" pitchFamily="18" charset="0"/>
              </a:rPr>
              <a:t>This tablet is very small, beautifully shaped and it smells good. So, it is good if I give to my child. </a:t>
            </a:r>
          </a:p>
          <a:p>
            <a:endParaRPr dirty="0"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19" name="Title 1"/>
          <p:cNvSpPr>
            <a:spLocks noGrp="1"/>
          </p:cNvSpPr>
          <p:nvPr>
            <p:ph type="title" idx="4294967295"/>
          </p:nvPr>
        </p:nvSpPr>
        <p:spPr>
          <a:xfrm>
            <a:off x="2743200" y="366713"/>
            <a:ext cx="8229600" cy="852487"/>
          </a:xfrm>
        </p:spPr>
        <p:txBody>
          <a:bodyPr>
            <a:normAutofit/>
          </a:bodyPr>
          <a:p>
            <a:pPr algn="just"/>
            <a:r>
              <a:rPr b="1" dirty="0" sz="3200" lang="en-US" smtClean="0">
                <a:solidFill>
                  <a:srgbClr val="FF0000"/>
                </a:solidFill>
                <a:latin typeface="Times New Roman" pitchFamily="18" charset="0"/>
                <a:cs typeface="Times New Roman" pitchFamily="18" charset="0"/>
              </a:rPr>
              <a:t>IV. </a:t>
            </a:r>
            <a:r>
              <a:rPr b="1" dirty="0" sz="3200" lang="en-US">
                <a:solidFill>
                  <a:srgbClr val="FF0000"/>
                </a:solidFill>
                <a:latin typeface="Times New Roman" pitchFamily="18" charset="0"/>
                <a:cs typeface="Times New Roman" pitchFamily="18" charset="0"/>
              </a:rPr>
              <a:t>Linguistic Fallacies</a:t>
            </a:r>
            <a:endParaRPr dirty="0" sz="3200" lang="en-US">
              <a:solidFill>
                <a:srgbClr val="FF0000"/>
              </a:solidFill>
              <a:latin typeface="Times New Roman" pitchFamily="18" charset="0"/>
              <a:cs typeface="Times New Roman" pitchFamily="18" charset="0"/>
            </a:endParaRPr>
          </a:p>
        </p:txBody>
      </p:sp>
      <p:sp>
        <p:nvSpPr>
          <p:cNvPr id="1048720" name="Content Placeholder 2"/>
          <p:cNvSpPr>
            <a:spLocks noGrp="1"/>
          </p:cNvSpPr>
          <p:nvPr>
            <p:ph idx="4294967295"/>
          </p:nvPr>
        </p:nvSpPr>
        <p:spPr>
          <a:xfrm>
            <a:off x="990600" y="1422400"/>
            <a:ext cx="10896600" cy="6745288"/>
          </a:xfrm>
        </p:spPr>
        <p:txBody>
          <a:bodyPr>
            <a:normAutofit lnSpcReduction="10000"/>
          </a:bodyPr>
          <a:p>
            <a:pPr algn="just" lvl="0"/>
            <a:r>
              <a:rPr dirty="0" sz="3200" lang="en-US">
                <a:latin typeface="Times New Roman" pitchFamily="18" charset="0"/>
                <a:cs typeface="Times New Roman" pitchFamily="18" charset="0"/>
              </a:rPr>
              <a:t>Are the results of a misuse of language such as incorrect use of words, grammatical lack of clarity, vagueness and other linguistic defects.</a:t>
            </a:r>
          </a:p>
          <a:p>
            <a:pPr algn="just" lvl="0">
              <a:buFont typeface="Wingdings" pitchFamily="2" charset="2"/>
              <a:buChar char="Ø"/>
            </a:pPr>
            <a:r>
              <a:rPr dirty="0" sz="3200" lang="en-US">
                <a:latin typeface="Times New Roman" pitchFamily="18" charset="0"/>
                <a:cs typeface="Times New Roman" pitchFamily="18" charset="0"/>
              </a:rPr>
              <a:t> two types: </a:t>
            </a:r>
          </a:p>
          <a:p>
            <a:pPr algn="just" lvl="0">
              <a:buNone/>
            </a:pPr>
            <a:r>
              <a:rPr dirty="0" sz="3200" lang="en-US">
                <a:latin typeface="Times New Roman" pitchFamily="18" charset="0"/>
                <a:cs typeface="Times New Roman" pitchFamily="18" charset="0"/>
              </a:rPr>
              <a:t>A. Fallacies of Ambiguity and</a:t>
            </a:r>
          </a:p>
          <a:p>
            <a:pPr algn="just" lvl="0">
              <a:buNone/>
            </a:pPr>
            <a:r>
              <a:rPr dirty="0" sz="3200" lang="en-US">
                <a:latin typeface="Times New Roman" pitchFamily="18" charset="0"/>
                <a:cs typeface="Times New Roman" pitchFamily="18" charset="0"/>
              </a:rPr>
              <a:t>B. Fallacies of Grammatical analogy</a:t>
            </a:r>
          </a:p>
          <a:p>
            <a:pPr algn="just" lvl="0">
              <a:buNone/>
            </a:pPr>
            <a:r>
              <a:rPr dirty="0" sz="3200" lang="en-US">
                <a:solidFill>
                  <a:srgbClr val="00B0F0"/>
                </a:solidFill>
                <a:latin typeface="Times New Roman" pitchFamily="18" charset="0"/>
                <a:cs typeface="Times New Roman" pitchFamily="18" charset="0"/>
              </a:rPr>
              <a:t>A. Fallacies of Ambiguity</a:t>
            </a:r>
          </a:p>
          <a:p>
            <a:pPr algn="just" lvl="0"/>
            <a:r>
              <a:rPr dirty="0" sz="3200" lang="en-US">
                <a:latin typeface="Times New Roman" pitchFamily="18" charset="0"/>
                <a:cs typeface="Times New Roman" pitchFamily="18" charset="0"/>
              </a:rPr>
              <a:t>Wrong conclusion is drawn from ambiguous words or statements.</a:t>
            </a:r>
          </a:p>
          <a:p>
            <a:pPr algn="just" lvl="0">
              <a:buFont typeface="Wingdings" pitchFamily="2" charset="2"/>
              <a:buChar char="v"/>
            </a:pPr>
            <a:r>
              <a:rPr dirty="0" sz="3200" lang="en-US">
                <a:solidFill>
                  <a:srgbClr val="E75419"/>
                </a:solidFill>
                <a:latin typeface="Times New Roman" pitchFamily="18" charset="0"/>
                <a:cs typeface="Times New Roman" pitchFamily="18" charset="0"/>
              </a:rPr>
              <a:t>Has two prominent fallacies</a:t>
            </a:r>
            <a:r>
              <a:rPr dirty="0" sz="3200" lang="en-US">
                <a:latin typeface="Times New Roman" pitchFamily="18" charset="0"/>
                <a:cs typeface="Times New Roman" pitchFamily="18" charset="0"/>
              </a:rPr>
              <a:t>:</a:t>
            </a:r>
          </a:p>
          <a:p>
            <a:pPr algn="just" lvl="0"/>
            <a:r>
              <a:rPr dirty="0" sz="3200" lang="en-US">
                <a:latin typeface="Times New Roman" pitchFamily="18" charset="0"/>
                <a:cs typeface="Times New Roman" pitchFamily="18" charset="0"/>
              </a:rPr>
              <a:t> </a:t>
            </a:r>
            <a:r>
              <a:rPr dirty="0" sz="3200" lang="en-US" err="1" smtClean="0">
                <a:latin typeface="Times New Roman" pitchFamily="18" charset="0"/>
                <a:cs typeface="Times New Roman" pitchFamily="18" charset="0"/>
              </a:rPr>
              <a:t>i</a:t>
            </a:r>
            <a:r>
              <a:rPr dirty="0" sz="3200" lang="en-US" smtClean="0">
                <a:latin typeface="Times New Roman" pitchFamily="18" charset="0"/>
                <a:cs typeface="Times New Roman" pitchFamily="18" charset="0"/>
              </a:rPr>
              <a:t>. Equivocation </a:t>
            </a:r>
            <a:r>
              <a:rPr dirty="0" sz="3200" lang="en-US">
                <a:latin typeface="Times New Roman" pitchFamily="18" charset="0"/>
                <a:cs typeface="Times New Roman" pitchFamily="18" charset="0"/>
              </a:rPr>
              <a:t>and </a:t>
            </a:r>
          </a:p>
          <a:p>
            <a:pPr algn="just" lvl="0"/>
            <a:r>
              <a:rPr dirty="0" sz="3200" lang="en-US" smtClean="0">
                <a:latin typeface="Times New Roman" pitchFamily="18" charset="0"/>
                <a:cs typeface="Times New Roman" pitchFamily="18" charset="0"/>
              </a:rPr>
              <a:t>Ii. Amphiboly</a:t>
            </a:r>
            <a:r>
              <a:rPr dirty="0" sz="3200" lang="en-US">
                <a:latin typeface="Times New Roman" pitchFamily="18" charset="0"/>
                <a:cs typeface="Times New Roman" pitchFamily="18" charset="0"/>
              </a:rPr>
              <a:t>.</a:t>
            </a:r>
          </a:p>
          <a:p>
            <a:pPr algn="just" lvl="0">
              <a:buNone/>
            </a:pPr>
            <a:endParaRPr dirty="0" 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21" name="Title 1"/>
          <p:cNvSpPr>
            <a:spLocks noGrp="1"/>
          </p:cNvSpPr>
          <p:nvPr>
            <p:ph type="title" idx="4294967295"/>
          </p:nvPr>
        </p:nvSpPr>
        <p:spPr>
          <a:xfrm>
            <a:off x="1828800" y="366713"/>
            <a:ext cx="9144000" cy="700087"/>
          </a:xfrm>
        </p:spPr>
        <p:txBody>
          <a:bodyPr>
            <a:normAutofit/>
          </a:bodyPr>
          <a:p>
            <a:pPr algn="just"/>
            <a:r>
              <a:rPr b="1" dirty="0" sz="3200" lang="en-US">
                <a:solidFill>
                  <a:srgbClr val="0000FF"/>
                </a:solidFill>
              </a:rPr>
              <a:t>I. Equivocation</a:t>
            </a:r>
            <a:endParaRPr dirty="0" sz="3200" lang="en-US">
              <a:solidFill>
                <a:srgbClr val="0000FF"/>
              </a:solidFill>
              <a:latin typeface="Times New Roman" pitchFamily="18" charset="0"/>
              <a:cs typeface="Times New Roman" pitchFamily="18" charset="0"/>
            </a:endParaRPr>
          </a:p>
        </p:txBody>
      </p:sp>
      <p:sp>
        <p:nvSpPr>
          <p:cNvPr id="1048722" name="Content Placeholder 2"/>
          <p:cNvSpPr>
            <a:spLocks noGrp="1"/>
          </p:cNvSpPr>
          <p:nvPr>
            <p:ph idx="4294967295"/>
          </p:nvPr>
        </p:nvSpPr>
        <p:spPr>
          <a:xfrm>
            <a:off x="838200" y="1524000"/>
            <a:ext cx="10972800" cy="6643688"/>
          </a:xfrm>
        </p:spPr>
        <p:txBody>
          <a:bodyPr>
            <a:noAutofit/>
          </a:bodyPr>
          <a:p>
            <a:pPr algn="just">
              <a:buNone/>
            </a:pPr>
            <a:r>
              <a:rPr dirty="0" sz="3200" lang="en-US">
                <a:latin typeface="Times New Roman" pitchFamily="18" charset="0"/>
                <a:cs typeface="Times New Roman" pitchFamily="18" charset="0"/>
              </a:rPr>
              <a:t> It is committed when </a:t>
            </a:r>
            <a:r>
              <a:rPr dirty="0" sz="3200" lang="en-US">
                <a:solidFill>
                  <a:srgbClr val="0000FF"/>
                </a:solidFill>
                <a:latin typeface="Times New Roman" pitchFamily="18" charset="0"/>
                <a:cs typeface="Times New Roman" pitchFamily="18" charset="0"/>
              </a:rPr>
              <a:t>word/words has/have two or more meaning in certain contex</a:t>
            </a:r>
            <a:r>
              <a:rPr dirty="0" sz="3200" lang="en-US">
                <a:latin typeface="Times New Roman" pitchFamily="18" charset="0"/>
                <a:cs typeface="Times New Roman" pitchFamily="18" charset="0"/>
              </a:rPr>
              <a:t>t. </a:t>
            </a:r>
          </a:p>
          <a:p>
            <a:pPr algn="just">
              <a:buNone/>
            </a:pPr>
            <a:r>
              <a:rPr b="1" dirty="0" sz="3200" lang="en-US">
                <a:latin typeface="Times New Roman" pitchFamily="18" charset="0"/>
                <a:cs typeface="Times New Roman" pitchFamily="18" charset="0"/>
              </a:rPr>
              <a:t>Example:</a:t>
            </a:r>
            <a:endParaRPr dirty="0" sz="3200" lang="en-US">
              <a:latin typeface="Times New Roman" pitchFamily="18" charset="0"/>
              <a:cs typeface="Times New Roman" pitchFamily="18" charset="0"/>
            </a:endParaRPr>
          </a:p>
          <a:p>
            <a:pPr algn="just"/>
            <a:r>
              <a:rPr dirty="0" sz="3200" lang="en-US">
                <a:latin typeface="Times New Roman" pitchFamily="18" charset="0"/>
                <a:cs typeface="Times New Roman" pitchFamily="18" charset="0"/>
              </a:rPr>
              <a:t>All factories are plants. All plants have chlorophyll</a:t>
            </a:r>
          </a:p>
          <a:p>
            <a:pPr algn="just">
              <a:buNone/>
            </a:pPr>
            <a:r>
              <a:rPr dirty="0" sz="3200" lang="en-US">
                <a:latin typeface="Times New Roman" pitchFamily="18" charset="0"/>
                <a:cs typeface="Times New Roman" pitchFamily="18" charset="0"/>
              </a:rPr>
              <a:t>	Therefore, all factories are things that can contain chlorophyll.</a:t>
            </a:r>
          </a:p>
          <a:p>
            <a:pPr algn="just" indent="-457206" lvl="1" marL="457206">
              <a:buFont typeface="Arial" pitchFamily="34" charset="0"/>
              <a:buChar char="•"/>
            </a:pPr>
            <a:r>
              <a:rPr dirty="0" sz="3200" lang="en-US">
                <a:latin typeface="Times New Roman" pitchFamily="18" charset="0"/>
                <a:cs typeface="Times New Roman" pitchFamily="18" charset="0"/>
              </a:rPr>
              <a:t> </a:t>
            </a:r>
            <a:r>
              <a:rPr dirty="0" sz="3200" lang="en-US">
                <a:solidFill>
                  <a:srgbClr val="FF33CC"/>
                </a:solidFill>
                <a:latin typeface="Times New Roman" pitchFamily="18" charset="0"/>
                <a:cs typeface="Times New Roman" pitchFamily="18" charset="0"/>
              </a:rPr>
              <a:t>Any law can be repealed by the legislative authority. But the law of gravity is a law. Therefore, the law of gravity can be repealed by the legislative authority</a:t>
            </a:r>
            <a:r>
              <a:rPr dirty="0" sz="3200" lang="en-US" smtClean="0">
                <a:solidFill>
                  <a:srgbClr val="FF33CC"/>
                </a:solidFill>
                <a:latin typeface="Times New Roman" pitchFamily="18" charset="0"/>
                <a:cs typeface="Times New Roman" pitchFamily="18" charset="0"/>
              </a:rPr>
              <a:t>.</a:t>
            </a:r>
            <a:endParaRPr dirty="0" sz="3200" lang="en-US">
              <a:solidFill>
                <a:srgbClr val="FF33CC"/>
              </a:solidFill>
              <a:latin typeface="Times New Roman" pitchFamily="18" charset="0"/>
              <a:cs typeface="Times New Roman" pitchFamily="18" charset="0"/>
            </a:endParaRPr>
          </a:p>
          <a:p>
            <a:pPr algn="just"/>
            <a:r>
              <a:rPr dirty="0" sz="3200" lang="en-US">
                <a:solidFill>
                  <a:srgbClr val="3333CC"/>
                </a:solidFill>
                <a:latin typeface="Times New Roman" pitchFamily="18" charset="0"/>
                <a:cs typeface="Times New Roman" pitchFamily="18" charset="0"/>
              </a:rPr>
              <a:t> </a:t>
            </a:r>
            <a:r>
              <a:rPr dirty="0" sz="3200" lang="en-US" smtClean="0">
                <a:solidFill>
                  <a:srgbClr val="3333CC"/>
                </a:solidFill>
                <a:latin typeface="Times New Roman" pitchFamily="18" charset="0"/>
                <a:cs typeface="Times New Roman" pitchFamily="18" charset="0"/>
              </a:rPr>
              <a:t>Mother </a:t>
            </a:r>
            <a:r>
              <a:rPr dirty="0" sz="3200" lang="en-US">
                <a:solidFill>
                  <a:srgbClr val="3333CC"/>
                </a:solidFill>
                <a:latin typeface="Times New Roman" pitchFamily="18" charset="0"/>
                <a:cs typeface="Times New Roman" pitchFamily="18" charset="0"/>
              </a:rPr>
              <a:t>is love. Love is blind. Therefore, </a:t>
            </a:r>
            <a:r>
              <a:rPr dirty="0" sz="3200" lang="en-US" smtClean="0">
                <a:solidFill>
                  <a:srgbClr val="3333CC"/>
                </a:solidFill>
                <a:latin typeface="Times New Roman" pitchFamily="18" charset="0"/>
                <a:cs typeface="Times New Roman" pitchFamily="18" charset="0"/>
              </a:rPr>
              <a:t>Mother </a:t>
            </a:r>
            <a:r>
              <a:rPr dirty="0" sz="3200" lang="en-US">
                <a:solidFill>
                  <a:srgbClr val="3333CC"/>
                </a:solidFill>
                <a:latin typeface="Times New Roman" pitchFamily="18" charset="0"/>
                <a:cs typeface="Times New Roman" pitchFamily="18" charset="0"/>
              </a:rPr>
              <a:t>is blind.</a:t>
            </a:r>
          </a:p>
          <a:p>
            <a:pPr algn="just"/>
            <a:r>
              <a:rPr dirty="0" sz="3200" lang="en-US">
                <a:latin typeface="Times New Roman" pitchFamily="18" charset="0"/>
                <a:cs typeface="Times New Roman" pitchFamily="18" charset="0"/>
              </a:rPr>
              <a:t> Odd things arouse human suspicion. Fifteen is an odd number. Therefore, fifteen arouses human suspicion.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23" name="Title 1"/>
          <p:cNvSpPr>
            <a:spLocks noGrp="1"/>
          </p:cNvSpPr>
          <p:nvPr>
            <p:ph type="title" idx="4294967295"/>
          </p:nvPr>
        </p:nvSpPr>
        <p:spPr>
          <a:xfrm>
            <a:off x="1905000" y="366713"/>
            <a:ext cx="9067800" cy="776287"/>
          </a:xfrm>
        </p:spPr>
        <p:txBody>
          <a:bodyPr>
            <a:normAutofit/>
          </a:bodyPr>
          <a:p>
            <a:pPr algn="just"/>
            <a:r>
              <a:rPr b="1" dirty="0" sz="3200" lang="en-US">
                <a:solidFill>
                  <a:srgbClr val="0000FF"/>
                </a:solidFill>
                <a:latin typeface="Times New Roman" pitchFamily="18" charset="0"/>
                <a:cs typeface="Times New Roman" pitchFamily="18" charset="0"/>
              </a:rPr>
              <a:t>II. Amphiboly</a:t>
            </a:r>
            <a:endParaRPr dirty="0" sz="3200" lang="en-US">
              <a:solidFill>
                <a:srgbClr val="0000FF"/>
              </a:solidFill>
              <a:latin typeface="Times New Roman" pitchFamily="18" charset="0"/>
              <a:cs typeface="Times New Roman" pitchFamily="18" charset="0"/>
            </a:endParaRPr>
          </a:p>
        </p:txBody>
      </p:sp>
      <p:sp>
        <p:nvSpPr>
          <p:cNvPr id="1048724" name="Content Placeholder 2"/>
          <p:cNvSpPr>
            <a:spLocks noGrp="1"/>
          </p:cNvSpPr>
          <p:nvPr>
            <p:ph idx="4294967295"/>
          </p:nvPr>
        </p:nvSpPr>
        <p:spPr>
          <a:xfrm>
            <a:off x="685800" y="1219200"/>
            <a:ext cx="11125200" cy="6948488"/>
          </a:xfrm>
        </p:spPr>
        <p:txBody>
          <a:bodyPr>
            <a:normAutofit lnSpcReduction="10000"/>
          </a:bodyPr>
          <a:p>
            <a:pPr algn="just" lvl="0"/>
            <a:r>
              <a:rPr dirty="0" sz="3467" lang="en-US">
                <a:latin typeface="Times New Roman" pitchFamily="18" charset="0"/>
                <a:cs typeface="Times New Roman" pitchFamily="18" charset="0"/>
              </a:rPr>
              <a:t>Similar to </a:t>
            </a:r>
            <a:r>
              <a:rPr dirty="0" sz="3467" lang="en-US">
                <a:solidFill>
                  <a:srgbClr val="0000FF"/>
                </a:solidFill>
                <a:latin typeface="Times New Roman" pitchFamily="18" charset="0"/>
                <a:cs typeface="Times New Roman" pitchFamily="18" charset="0"/>
              </a:rPr>
              <a:t>equivocation</a:t>
            </a:r>
            <a:r>
              <a:rPr dirty="0" sz="3467" lang="en-US">
                <a:latin typeface="Times New Roman" pitchFamily="18" charset="0"/>
                <a:cs typeface="Times New Roman" pitchFamily="18" charset="0"/>
              </a:rPr>
              <a:t> </a:t>
            </a:r>
            <a:r>
              <a:rPr dirty="0" sz="3467" lang="en-US">
                <a:solidFill>
                  <a:srgbClr val="FF33CC"/>
                </a:solidFill>
                <a:latin typeface="Times New Roman" pitchFamily="18" charset="0"/>
                <a:cs typeface="Times New Roman" pitchFamily="18" charset="0"/>
              </a:rPr>
              <a:t>except that the double meaning is due to a syntactic deficiency,</a:t>
            </a:r>
            <a:r>
              <a:rPr dirty="0" sz="3467" lang="en-US">
                <a:latin typeface="Times New Roman" pitchFamily="18" charset="0"/>
                <a:cs typeface="Times New Roman" pitchFamily="18" charset="0"/>
              </a:rPr>
              <a:t> such as grammatical error or a mistake in punctuation rather than to an ambiguous word or phrase. </a:t>
            </a:r>
          </a:p>
          <a:p>
            <a:pPr algn="just">
              <a:buNone/>
            </a:pPr>
            <a:r>
              <a:rPr b="1" dirty="0" sz="3467" lang="en-US">
                <a:latin typeface="Times New Roman" pitchFamily="18" charset="0"/>
                <a:cs typeface="Times New Roman" pitchFamily="18" charset="0"/>
              </a:rPr>
              <a:t> </a:t>
            </a:r>
            <a:endParaRPr dirty="0" sz="3467" lang="en-US">
              <a:latin typeface="Times New Roman" pitchFamily="18" charset="0"/>
              <a:cs typeface="Times New Roman" pitchFamily="18" charset="0"/>
            </a:endParaRPr>
          </a:p>
          <a:p>
            <a:pPr algn="just">
              <a:buNone/>
            </a:pPr>
            <a:r>
              <a:rPr b="1" dirty="0" sz="3467" lang="en-US">
                <a:latin typeface="Times New Roman" pitchFamily="18" charset="0"/>
                <a:cs typeface="Times New Roman" pitchFamily="18" charset="0"/>
              </a:rPr>
              <a:t>Example:</a:t>
            </a:r>
            <a:endParaRPr dirty="0" sz="3467" lang="en-US">
              <a:latin typeface="Times New Roman" pitchFamily="18" charset="0"/>
              <a:cs typeface="Times New Roman" pitchFamily="18" charset="0"/>
            </a:endParaRPr>
          </a:p>
          <a:p>
            <a:pPr algn="just">
              <a:buNone/>
            </a:pPr>
            <a:r>
              <a:rPr dirty="0" sz="3467" lang="en-US">
                <a:latin typeface="Times New Roman" pitchFamily="18" charset="0"/>
                <a:cs typeface="Times New Roman" pitchFamily="18" charset="0"/>
              </a:rPr>
              <a:t>1. </a:t>
            </a:r>
            <a:r>
              <a:rPr dirty="0" sz="3467" lang="en-US" err="1">
                <a:latin typeface="Times New Roman" pitchFamily="18" charset="0"/>
                <a:cs typeface="Times New Roman" pitchFamily="18" charset="0"/>
              </a:rPr>
              <a:t>Beza</a:t>
            </a:r>
            <a:r>
              <a:rPr dirty="0" sz="3467" lang="en-US">
                <a:latin typeface="Times New Roman" pitchFamily="18" charset="0"/>
                <a:cs typeface="Times New Roman" pitchFamily="18" charset="0"/>
              </a:rPr>
              <a:t> told </a:t>
            </a:r>
            <a:r>
              <a:rPr dirty="0" sz="3467" lang="en-US" err="1">
                <a:latin typeface="Times New Roman" pitchFamily="18" charset="0"/>
                <a:cs typeface="Times New Roman" pitchFamily="18" charset="0"/>
              </a:rPr>
              <a:t>Almaz</a:t>
            </a:r>
            <a:r>
              <a:rPr dirty="0" sz="3467" lang="en-US">
                <a:latin typeface="Times New Roman" pitchFamily="18" charset="0"/>
                <a:cs typeface="Times New Roman" pitchFamily="18" charset="0"/>
              </a:rPr>
              <a:t> that </a:t>
            </a:r>
            <a:r>
              <a:rPr b="1" dirty="0" sz="3467" i="1" lang="en-US">
                <a:latin typeface="Times New Roman" pitchFamily="18" charset="0"/>
                <a:cs typeface="Times New Roman" pitchFamily="18" charset="0"/>
              </a:rPr>
              <a:t>she</a:t>
            </a:r>
            <a:r>
              <a:rPr dirty="0" sz="3467" lang="en-US">
                <a:latin typeface="Times New Roman" pitchFamily="18" charset="0"/>
                <a:cs typeface="Times New Roman" pitchFamily="18" charset="0"/>
              </a:rPr>
              <a:t> had made a mistake. It follows that </a:t>
            </a:r>
            <a:r>
              <a:rPr dirty="0" sz="3467" lang="en-US" err="1">
                <a:latin typeface="Times New Roman" pitchFamily="18" charset="0"/>
                <a:cs typeface="Times New Roman" pitchFamily="18" charset="0"/>
              </a:rPr>
              <a:t>Beza</a:t>
            </a:r>
            <a:r>
              <a:rPr dirty="0" sz="3467" lang="en-US">
                <a:latin typeface="Times New Roman" pitchFamily="18" charset="0"/>
                <a:cs typeface="Times New Roman" pitchFamily="18" charset="0"/>
              </a:rPr>
              <a:t> has at least the courage to admit her own mistakes.</a:t>
            </a:r>
          </a:p>
          <a:p>
            <a:pPr algn="just">
              <a:buNone/>
            </a:pPr>
            <a:r>
              <a:rPr dirty="0" sz="3467" lang="en-US">
                <a:latin typeface="Times New Roman" pitchFamily="18" charset="0"/>
                <a:cs typeface="Times New Roman" pitchFamily="18" charset="0"/>
              </a:rPr>
              <a:t> </a:t>
            </a:r>
          </a:p>
          <a:p>
            <a:pPr algn="just">
              <a:buNone/>
            </a:pPr>
            <a:r>
              <a:rPr dirty="0" sz="3467" lang="en-US">
                <a:latin typeface="Times New Roman" pitchFamily="18" charset="0"/>
                <a:cs typeface="Times New Roman" pitchFamily="18" charset="0"/>
              </a:rPr>
              <a:t>2. Mrs. </a:t>
            </a:r>
            <a:r>
              <a:rPr dirty="0" sz="3467" lang="en-US" err="1">
                <a:latin typeface="Times New Roman" pitchFamily="18" charset="0"/>
                <a:cs typeface="Times New Roman" pitchFamily="18" charset="0"/>
              </a:rPr>
              <a:t>Alemitu</a:t>
            </a:r>
            <a:r>
              <a:rPr dirty="0" sz="3467" lang="en-US">
                <a:latin typeface="Times New Roman" pitchFamily="18" charset="0"/>
                <a:cs typeface="Times New Roman" pitchFamily="18" charset="0"/>
              </a:rPr>
              <a:t> stated in her will, ‘‘I leave my 500-carat diamond necklace and my Hammer Car to Helen and </a:t>
            </a:r>
            <a:r>
              <a:rPr dirty="0" sz="3467" lang="en-US" err="1">
                <a:latin typeface="Times New Roman" pitchFamily="18" charset="0"/>
                <a:cs typeface="Times New Roman" pitchFamily="18" charset="0"/>
              </a:rPr>
              <a:t>Hana</a:t>
            </a:r>
            <a:r>
              <a:rPr dirty="0" sz="3467" lang="en-US">
                <a:latin typeface="Times New Roman" pitchFamily="18" charset="0"/>
                <a:cs typeface="Times New Roman" pitchFamily="18" charset="0"/>
              </a:rPr>
              <a:t>.’’ Therefore, we conclude that </a:t>
            </a:r>
            <a:r>
              <a:rPr dirty="0" sz="3467" lang="en-US" err="1">
                <a:latin typeface="Times New Roman" pitchFamily="18" charset="0"/>
                <a:cs typeface="Times New Roman" pitchFamily="18" charset="0"/>
              </a:rPr>
              <a:t>Hana</a:t>
            </a:r>
            <a:r>
              <a:rPr dirty="0" sz="3467" lang="en-US">
                <a:latin typeface="Times New Roman" pitchFamily="18" charset="0"/>
                <a:cs typeface="Times New Roman" pitchFamily="18" charset="0"/>
              </a:rPr>
              <a:t> gets the necklace and Helen the car. </a:t>
            </a:r>
          </a:p>
          <a:p>
            <a:endParaRPr dirty="0"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25" name="Title 1"/>
          <p:cNvSpPr>
            <a:spLocks noGrp="1"/>
          </p:cNvSpPr>
          <p:nvPr>
            <p:ph type="title" idx="4294967295"/>
          </p:nvPr>
        </p:nvSpPr>
        <p:spPr>
          <a:xfrm>
            <a:off x="496888" y="758825"/>
            <a:ext cx="11695112" cy="1069975"/>
          </a:xfrm>
        </p:spPr>
        <p:txBody>
          <a:bodyPr>
            <a:normAutofit/>
          </a:bodyPr>
          <a:p>
            <a:r>
              <a:rPr dirty="0" sz="3200" lang="en-US"/>
              <a:t>Cont…</a:t>
            </a:r>
          </a:p>
        </p:txBody>
      </p:sp>
      <p:sp>
        <p:nvSpPr>
          <p:cNvPr id="1048726" name="Content Placeholder 2"/>
          <p:cNvSpPr>
            <a:spLocks noGrp="1"/>
          </p:cNvSpPr>
          <p:nvPr>
            <p:ph idx="4294967295"/>
          </p:nvPr>
        </p:nvSpPr>
        <p:spPr>
          <a:xfrm>
            <a:off x="496888" y="2133601"/>
            <a:ext cx="11237912" cy="4572000"/>
          </a:xfrm>
        </p:spPr>
        <p:txBody>
          <a:bodyPr>
            <a:normAutofit/>
          </a:bodyPr>
          <a:p>
            <a:pPr algn="just">
              <a:buNone/>
            </a:pPr>
            <a:r>
              <a:rPr dirty="0" sz="3200" lang="en-US">
                <a:latin typeface="Times New Roman" pitchFamily="18" charset="0"/>
                <a:cs typeface="Times New Roman" pitchFamily="18" charset="0"/>
              </a:rPr>
              <a:t> 3. Mr. James signed a contract that reads, ‘‘In exchange for painting my house, I promise to pay David $5000 and give him20 gram of gold  only if he finishes the job by May 1.’’ Therefore, since David did not finish until May 10, it follows that he gets neither the $5000 nor the gold.</a:t>
            </a:r>
          </a:p>
          <a:p>
            <a:pPr>
              <a:buNone/>
            </a:pPr>
            <a:endParaRPr dirty="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27" name="Title 1"/>
          <p:cNvSpPr>
            <a:spLocks noGrp="1"/>
          </p:cNvSpPr>
          <p:nvPr>
            <p:ph type="title" idx="4294967295"/>
          </p:nvPr>
        </p:nvSpPr>
        <p:spPr>
          <a:xfrm>
            <a:off x="1371600" y="366713"/>
            <a:ext cx="9601200" cy="547687"/>
          </a:xfrm>
        </p:spPr>
        <p:txBody>
          <a:bodyPr>
            <a:normAutofit/>
          </a:bodyPr>
          <a:p>
            <a:pPr algn="just"/>
            <a:r>
              <a:rPr b="1" dirty="0" sz="3200" lang="en-US">
                <a:solidFill>
                  <a:srgbClr val="00B0F0"/>
                </a:solidFill>
                <a:latin typeface="Times New Roman" pitchFamily="18" charset="0"/>
                <a:cs typeface="Times New Roman" pitchFamily="18" charset="0"/>
              </a:rPr>
              <a:t>B. Fallacies of Grammatical Analogy</a:t>
            </a:r>
            <a:endParaRPr dirty="0" sz="3200" lang="en-US">
              <a:solidFill>
                <a:srgbClr val="00B0F0"/>
              </a:solidFill>
              <a:latin typeface="Times New Roman" pitchFamily="18" charset="0"/>
              <a:cs typeface="Times New Roman" pitchFamily="18" charset="0"/>
            </a:endParaRPr>
          </a:p>
        </p:txBody>
      </p:sp>
      <p:sp>
        <p:nvSpPr>
          <p:cNvPr id="1048728" name="Content Placeholder 2"/>
          <p:cNvSpPr>
            <a:spLocks noGrp="1"/>
          </p:cNvSpPr>
          <p:nvPr>
            <p:ph idx="4294967295"/>
          </p:nvPr>
        </p:nvSpPr>
        <p:spPr>
          <a:xfrm>
            <a:off x="609600" y="990600"/>
            <a:ext cx="11201400" cy="7177088"/>
          </a:xfrm>
        </p:spPr>
        <p:txBody>
          <a:bodyPr>
            <a:noAutofit/>
          </a:bodyPr>
          <a:p>
            <a:pPr algn="just" lvl="0"/>
            <a:r>
              <a:rPr dirty="0" sz="3200" lang="en-US">
                <a:solidFill>
                  <a:srgbClr val="E75419"/>
                </a:solidFill>
                <a:latin typeface="Times New Roman" pitchFamily="18" charset="0"/>
                <a:cs typeface="Times New Roman" pitchFamily="18" charset="0"/>
              </a:rPr>
              <a:t>Attributes of the whole </a:t>
            </a:r>
            <a:r>
              <a:rPr dirty="0" sz="3200" lang="en-US">
                <a:latin typeface="Times New Roman" pitchFamily="18" charset="0"/>
                <a:cs typeface="Times New Roman" pitchFamily="18" charset="0"/>
              </a:rPr>
              <a:t>are </a:t>
            </a:r>
            <a:r>
              <a:rPr dirty="0" sz="3200" lang="en-US">
                <a:solidFill>
                  <a:srgbClr val="FF0000"/>
                </a:solidFill>
                <a:latin typeface="Times New Roman" pitchFamily="18" charset="0"/>
                <a:cs typeface="Times New Roman" pitchFamily="18" charset="0"/>
              </a:rPr>
              <a:t>wrongly considered </a:t>
            </a:r>
            <a:r>
              <a:rPr dirty="0" sz="3200" lang="en-US">
                <a:latin typeface="Times New Roman" pitchFamily="18" charset="0"/>
                <a:cs typeface="Times New Roman" pitchFamily="18" charset="0"/>
              </a:rPr>
              <a:t>as </a:t>
            </a:r>
            <a:r>
              <a:rPr dirty="0" sz="3200" lang="en-US">
                <a:solidFill>
                  <a:srgbClr val="33CC33"/>
                </a:solidFill>
                <a:latin typeface="Times New Roman" pitchFamily="18" charset="0"/>
                <a:cs typeface="Times New Roman" pitchFamily="18" charset="0"/>
              </a:rPr>
              <a:t>attributes of parts </a:t>
            </a:r>
          </a:p>
          <a:p>
            <a:pPr algn="just" lvl="0">
              <a:buFont typeface="Wingdings" pitchFamily="2" charset="2"/>
              <a:buChar char="ü"/>
            </a:pPr>
            <a:r>
              <a:rPr dirty="0" sz="3200" lang="en-US">
                <a:latin typeface="Times New Roman" pitchFamily="18" charset="0"/>
                <a:cs typeface="Times New Roman" pitchFamily="18" charset="0"/>
              </a:rPr>
              <a:t>conversely (composition fallacy) </a:t>
            </a:r>
          </a:p>
          <a:p>
            <a:pPr algn="just">
              <a:buFont typeface="Wingdings" pitchFamily="2" charset="2"/>
              <a:buChar char="ü"/>
            </a:pPr>
            <a:r>
              <a:rPr dirty="0" sz="3200" lang="en-US">
                <a:latin typeface="Times New Roman" pitchFamily="18" charset="0"/>
                <a:cs typeface="Times New Roman" pitchFamily="18" charset="0"/>
              </a:rPr>
              <a:t>division fallacy</a:t>
            </a:r>
          </a:p>
          <a:p>
            <a:pPr algn="just">
              <a:buNone/>
            </a:pPr>
            <a:r>
              <a:rPr b="1" dirty="0" sz="3200" lang="en-US">
                <a:solidFill>
                  <a:srgbClr val="CC66FF"/>
                </a:solidFill>
                <a:latin typeface="Times New Roman" pitchFamily="18" charset="0"/>
                <a:cs typeface="Times New Roman" pitchFamily="18" charset="0"/>
              </a:rPr>
              <a:t>Composition</a:t>
            </a:r>
            <a:endParaRPr dirty="0" sz="3200" lang="en-US">
              <a:solidFill>
                <a:srgbClr val="CC66FF"/>
              </a:solidFill>
              <a:latin typeface="Times New Roman" pitchFamily="18" charset="0"/>
              <a:cs typeface="Times New Roman" pitchFamily="18" charset="0"/>
            </a:endParaRPr>
          </a:p>
          <a:p>
            <a:pPr algn="just" lvl="0"/>
            <a:r>
              <a:rPr dirty="0" sz="3200" lang="en-US">
                <a:latin typeface="Times New Roman" pitchFamily="18" charset="0"/>
                <a:cs typeface="Times New Roman" pitchFamily="18" charset="0"/>
              </a:rPr>
              <a:t>Invalid inference from the nature of parts. </a:t>
            </a:r>
          </a:p>
          <a:p>
            <a:pPr algn="just" lvl="0"/>
            <a:r>
              <a:rPr dirty="0" sz="3200" lang="en-US">
                <a:latin typeface="Times New Roman" pitchFamily="18" charset="0"/>
                <a:cs typeface="Times New Roman" pitchFamily="18" charset="0"/>
              </a:rPr>
              <a:t>Attributes are improperly transferred from </a:t>
            </a:r>
            <a:r>
              <a:rPr dirty="0" sz="3200" lang="en-US">
                <a:solidFill>
                  <a:srgbClr val="CC3300"/>
                </a:solidFill>
                <a:latin typeface="Times New Roman" pitchFamily="18" charset="0"/>
                <a:cs typeface="Times New Roman" pitchFamily="18" charset="0"/>
              </a:rPr>
              <a:t>parts to whole</a:t>
            </a:r>
            <a:r>
              <a:rPr dirty="0" sz="3200" lang="en-US">
                <a:latin typeface="Times New Roman" pitchFamily="18" charset="0"/>
                <a:cs typeface="Times New Roman" pitchFamily="18" charset="0"/>
              </a:rPr>
              <a:t>.</a:t>
            </a:r>
          </a:p>
          <a:p>
            <a:pPr algn="just">
              <a:buNone/>
            </a:pPr>
            <a:r>
              <a:rPr b="1" dirty="0" sz="3200" lang="en-US">
                <a:latin typeface="Times New Roman" pitchFamily="18" charset="0"/>
                <a:cs typeface="Times New Roman" pitchFamily="18" charset="0"/>
              </a:rPr>
              <a:t>Example: </a:t>
            </a:r>
            <a:endParaRPr dirty="0" sz="3200" lang="en-US">
              <a:latin typeface="Times New Roman" pitchFamily="18" charset="0"/>
              <a:cs typeface="Times New Roman" pitchFamily="18" charset="0"/>
            </a:endParaRPr>
          </a:p>
          <a:p>
            <a:pPr algn="just" indent="-609608" marL="609608">
              <a:buAutoNum type="arabicPeriod"/>
            </a:pPr>
            <a:r>
              <a:rPr dirty="0" sz="3200" lang="en-US">
                <a:latin typeface="Times New Roman" pitchFamily="18" charset="0"/>
                <a:cs typeface="Times New Roman" pitchFamily="18" charset="0"/>
              </a:rPr>
              <a:t>Each atom in this piece of chalk is invisible. Therefore, the chalk is invisible.</a:t>
            </a:r>
          </a:p>
          <a:p>
            <a:pPr algn="just" indent="-609608" marL="609608">
              <a:buFont typeface="Arial" pitchFamily="34" charset="0"/>
              <a:buAutoNum type="arabicPeriod"/>
            </a:pPr>
            <a:r>
              <a:rPr dirty="0" sz="3200" lang="en-US">
                <a:latin typeface="Times New Roman" pitchFamily="18" charset="0"/>
                <a:cs typeface="Times New Roman" pitchFamily="18" charset="0"/>
              </a:rPr>
              <a:t>Sodium and chlorine, the atomic components of salt, are both deadly poisons. Therefore, salt is a deadly poison.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00" name="Title 1"/>
          <p:cNvSpPr>
            <a:spLocks noGrp="1"/>
          </p:cNvSpPr>
          <p:nvPr>
            <p:ph type="title" idx="4294967295"/>
          </p:nvPr>
        </p:nvSpPr>
        <p:spPr>
          <a:xfrm>
            <a:off x="1219200" y="366713"/>
            <a:ext cx="10668000" cy="928687"/>
          </a:xfrm>
        </p:spPr>
        <p:txBody>
          <a:bodyPr>
            <a:noAutofit/>
          </a:bodyPr>
          <a:p>
            <a:pPr algn="ctr">
              <a:buFont typeface="Wingdings" pitchFamily="2" charset="2"/>
              <a:buChar char="Ø"/>
            </a:pPr>
            <a:r>
              <a:rPr b="1" dirty="0" sz="3400" lang="en-US">
                <a:solidFill>
                  <a:srgbClr val="0070C0"/>
                </a:solidFill>
                <a:latin typeface="Times New Roman" pitchFamily="18" charset="0"/>
                <a:cs typeface="Times New Roman" pitchFamily="18" charset="0"/>
              </a:rPr>
              <a:t>F</a:t>
            </a:r>
            <a:r>
              <a:rPr b="1" dirty="0" sz="3400" lang="en-US" smtClean="0">
                <a:solidFill>
                  <a:srgbClr val="0070C0"/>
                </a:solidFill>
                <a:latin typeface="Times New Roman" pitchFamily="18" charset="0"/>
                <a:cs typeface="Times New Roman" pitchFamily="18" charset="0"/>
              </a:rPr>
              <a:t>actors </a:t>
            </a:r>
            <a:r>
              <a:rPr b="1" dirty="0" sz="3400" lang="en-US">
                <a:solidFill>
                  <a:srgbClr val="0070C0"/>
                </a:solidFill>
                <a:latin typeface="Times New Roman" pitchFamily="18" charset="0"/>
                <a:cs typeface="Times New Roman" pitchFamily="18" charset="0"/>
              </a:rPr>
              <a:t>of the major causes of informal fallacies when the </a:t>
            </a:r>
            <a:r>
              <a:rPr b="1" dirty="0" sz="3400" lang="en-US">
                <a:solidFill>
                  <a:srgbClr val="FF33CC"/>
                </a:solidFill>
                <a:latin typeface="Times New Roman" pitchFamily="18" charset="0"/>
                <a:cs typeface="Times New Roman" pitchFamily="18" charset="0"/>
              </a:rPr>
              <a:t>premise</a:t>
            </a:r>
            <a:r>
              <a:rPr dirty="0" sz="3400" lang="en-US">
                <a:solidFill>
                  <a:srgbClr val="0070C0"/>
                </a:solidFill>
                <a:latin typeface="Times New Roman" pitchFamily="18" charset="0"/>
                <a:cs typeface="Times New Roman" pitchFamily="18" charset="0"/>
              </a:rPr>
              <a:t>:</a:t>
            </a:r>
          </a:p>
        </p:txBody>
      </p:sp>
      <p:sp>
        <p:nvSpPr>
          <p:cNvPr id="1048601" name="Content Placeholder 2"/>
          <p:cNvSpPr>
            <a:spLocks noGrp="1"/>
          </p:cNvSpPr>
          <p:nvPr>
            <p:ph idx="4294967295"/>
          </p:nvPr>
        </p:nvSpPr>
        <p:spPr>
          <a:xfrm>
            <a:off x="533400" y="1524000"/>
            <a:ext cx="11125200" cy="6643688"/>
          </a:xfrm>
        </p:spPr>
        <p:txBody>
          <a:bodyPr>
            <a:normAutofit/>
          </a:bodyPr>
          <a:p>
            <a:pPr algn="just" lvl="0"/>
            <a:r>
              <a:rPr dirty="0" sz="3200" lang="en-US">
                <a:latin typeface="Times New Roman" pitchFamily="18" charset="0"/>
                <a:cs typeface="Times New Roman" pitchFamily="18" charset="0"/>
              </a:rPr>
              <a:t>becomes </a:t>
            </a:r>
            <a:r>
              <a:rPr b="1" dirty="0" sz="3200" lang="en-US">
                <a:latin typeface="Times New Roman" pitchFamily="18" charset="0"/>
                <a:cs typeface="Times New Roman" pitchFamily="18" charset="0"/>
              </a:rPr>
              <a:t>irrelevant to the  conclusion</a:t>
            </a:r>
            <a:r>
              <a:rPr dirty="0" sz="3200" lang="en-US">
                <a:latin typeface="Times New Roman" pitchFamily="18" charset="0"/>
                <a:cs typeface="Times New Roman" pitchFamily="18" charset="0"/>
              </a:rPr>
              <a:t>(but the arguer presents it as if the premise </a:t>
            </a:r>
            <a:r>
              <a:rPr dirty="0" sz="3200" lang="en-US" smtClean="0">
                <a:latin typeface="Times New Roman" pitchFamily="18" charset="0"/>
                <a:cs typeface="Times New Roman" pitchFamily="18" charset="0"/>
              </a:rPr>
              <a:t>was </a:t>
            </a:r>
            <a:r>
              <a:rPr dirty="0" sz="3200" lang="en-US">
                <a:latin typeface="Times New Roman" pitchFamily="18" charset="0"/>
                <a:cs typeface="Times New Roman" pitchFamily="18" charset="0"/>
              </a:rPr>
              <a:t>relevant to the conclusion) - </a:t>
            </a:r>
            <a:r>
              <a:rPr b="1" dirty="0" sz="3200" lang="en-US">
                <a:latin typeface="Times New Roman" pitchFamily="18" charset="0"/>
                <a:cs typeface="Times New Roman" pitchFamily="18" charset="0"/>
              </a:rPr>
              <a:t>fallacies of relevance</a:t>
            </a:r>
            <a:r>
              <a:rPr dirty="0" sz="3200" lang="en-US">
                <a:latin typeface="Times New Roman" pitchFamily="18" charset="0"/>
                <a:cs typeface="Times New Roman" pitchFamily="18" charset="0"/>
              </a:rPr>
              <a:t>; </a:t>
            </a:r>
          </a:p>
          <a:p>
            <a:pPr algn="just" lvl="0"/>
            <a:r>
              <a:rPr dirty="0" sz="3200" lang="en-US">
                <a:latin typeface="Times New Roman" pitchFamily="18" charset="0"/>
                <a:cs typeface="Times New Roman" pitchFamily="18" charset="0"/>
              </a:rPr>
              <a:t>becomes </a:t>
            </a:r>
            <a:r>
              <a:rPr b="1" dirty="0" sz="3200" lang="en-US">
                <a:latin typeface="Times New Roman" pitchFamily="18" charset="0"/>
                <a:cs typeface="Times New Roman" pitchFamily="18" charset="0"/>
              </a:rPr>
              <a:t>unacceptable to the claims </a:t>
            </a:r>
            <a:r>
              <a:rPr dirty="0" sz="3200" lang="en-US">
                <a:latin typeface="Times New Roman" pitchFamily="18" charset="0"/>
                <a:cs typeface="Times New Roman" pitchFamily="18" charset="0"/>
              </a:rPr>
              <a:t>of the conclusion (the arguer however states the premise as if it is correct) - </a:t>
            </a:r>
            <a:r>
              <a:rPr b="1" dirty="0" sz="3200" lang="en-US">
                <a:latin typeface="Times New Roman" pitchFamily="18" charset="0"/>
                <a:cs typeface="Times New Roman" pitchFamily="18" charset="0"/>
              </a:rPr>
              <a:t>fallacies presumption</a:t>
            </a:r>
            <a:r>
              <a:rPr dirty="0" sz="3200" lang="en-US">
                <a:latin typeface="Times New Roman" pitchFamily="18" charset="0"/>
                <a:cs typeface="Times New Roman" pitchFamily="18" charset="0"/>
              </a:rPr>
              <a:t>; </a:t>
            </a:r>
          </a:p>
          <a:p>
            <a:pPr algn="just" lvl="0"/>
            <a:r>
              <a:rPr dirty="0" sz="3200" lang="en-US">
                <a:latin typeface="Times New Roman" pitchFamily="18" charset="0"/>
                <a:cs typeface="Times New Roman" pitchFamily="18" charset="0"/>
              </a:rPr>
              <a:t>becomes </a:t>
            </a:r>
            <a:r>
              <a:rPr b="1" dirty="0" sz="3200" lang="en-US">
                <a:latin typeface="Times New Roman" pitchFamily="18" charset="0"/>
                <a:cs typeface="Times New Roman" pitchFamily="18" charset="0"/>
              </a:rPr>
              <a:t>insufficient</a:t>
            </a:r>
            <a:r>
              <a:rPr dirty="0" sz="3200" lang="en-US">
                <a:latin typeface="Times New Roman" pitchFamily="18" charset="0"/>
                <a:cs typeface="Times New Roman" pitchFamily="18" charset="0"/>
              </a:rPr>
              <a:t> to provide evidences to the conclusion(instead the arguer states the premise having adequate evidence to the conclusion)- </a:t>
            </a:r>
            <a:r>
              <a:rPr b="1" dirty="0" sz="3200" lang="en-US">
                <a:latin typeface="Times New Roman" pitchFamily="18" charset="0"/>
                <a:cs typeface="Times New Roman" pitchFamily="18" charset="0"/>
              </a:rPr>
              <a:t>fallacies of weak induction</a:t>
            </a:r>
            <a:r>
              <a:rPr dirty="0" sz="3200" lang="en-US">
                <a:latin typeface="Times New Roman" pitchFamily="18" charset="0"/>
                <a:cs typeface="Times New Roman" pitchFamily="18" charset="0"/>
              </a:rPr>
              <a:t>; and, </a:t>
            </a:r>
          </a:p>
          <a:p>
            <a:pPr algn="just" lvl="0"/>
            <a:r>
              <a:rPr dirty="0" sz="3200" lang="en-US">
                <a:latin typeface="Times New Roman" pitchFamily="18" charset="0"/>
                <a:cs typeface="Times New Roman" pitchFamily="18" charset="0"/>
              </a:rPr>
              <a:t>is expressed by </a:t>
            </a:r>
            <a:r>
              <a:rPr b="1" dirty="0" sz="3200" lang="en-US">
                <a:latin typeface="Times New Roman" pitchFamily="18" charset="0"/>
                <a:cs typeface="Times New Roman" pitchFamily="18" charset="0"/>
              </a:rPr>
              <a:t>unclear language </a:t>
            </a:r>
            <a:r>
              <a:rPr dirty="0" sz="3200" lang="en-US">
                <a:latin typeface="Times New Roman" pitchFamily="18" charset="0"/>
                <a:cs typeface="Times New Roman" pitchFamily="18" charset="0"/>
              </a:rPr>
              <a:t>(the arguer state the idea with the assumption that there is no problem of linguistic confusion)- </a:t>
            </a:r>
            <a:r>
              <a:rPr b="1" dirty="0" sz="3200" lang="en-US">
                <a:latin typeface="Times New Roman" pitchFamily="18" charset="0"/>
                <a:cs typeface="Times New Roman" pitchFamily="18" charset="0"/>
              </a:rPr>
              <a:t>fallacies of ambiguity and grammatical analogy</a:t>
            </a:r>
            <a:r>
              <a:rPr dirty="0" sz="3200" lang="en-US">
                <a:latin typeface="Times New Roman" pitchFamily="18" charset="0"/>
                <a:cs typeface="Times New Roman" pitchFamily="18" charset="0"/>
              </a:rPr>
              <a:t>.</a:t>
            </a:r>
          </a:p>
          <a:p>
            <a:endParaRPr dirty="0" lang="en-US"/>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29" name="Title 1"/>
          <p:cNvSpPr>
            <a:spLocks noGrp="1"/>
          </p:cNvSpPr>
          <p:nvPr>
            <p:ph type="title" idx="4294967295"/>
          </p:nvPr>
        </p:nvSpPr>
        <p:spPr>
          <a:xfrm>
            <a:off x="1828800" y="366713"/>
            <a:ext cx="9144000" cy="954087"/>
          </a:xfrm>
        </p:spPr>
        <p:txBody>
          <a:bodyPr>
            <a:normAutofit/>
          </a:bodyPr>
          <a:p>
            <a:pPr algn="just"/>
            <a:r>
              <a:rPr b="1" dirty="0" sz="3200" lang="en-US">
                <a:solidFill>
                  <a:srgbClr val="CC66FF"/>
                </a:solidFill>
                <a:latin typeface="Times New Roman" pitchFamily="18" charset="0"/>
                <a:cs typeface="Times New Roman" pitchFamily="18" charset="0"/>
              </a:rPr>
              <a:t>Division </a:t>
            </a:r>
            <a:endParaRPr dirty="0" sz="3200" lang="en-US">
              <a:solidFill>
                <a:srgbClr val="CC66FF"/>
              </a:solidFill>
              <a:latin typeface="Times New Roman" pitchFamily="18" charset="0"/>
              <a:cs typeface="Times New Roman" pitchFamily="18" charset="0"/>
            </a:endParaRPr>
          </a:p>
        </p:txBody>
      </p:sp>
      <p:sp>
        <p:nvSpPr>
          <p:cNvPr id="1048730" name="Content Placeholder 2"/>
          <p:cNvSpPr>
            <a:spLocks noGrp="1"/>
          </p:cNvSpPr>
          <p:nvPr>
            <p:ph idx="4294967295"/>
          </p:nvPr>
        </p:nvSpPr>
        <p:spPr>
          <a:xfrm>
            <a:off x="685800" y="1422400"/>
            <a:ext cx="11049000" cy="6807200"/>
          </a:xfrm>
        </p:spPr>
        <p:txBody>
          <a:bodyPr>
            <a:noAutofit/>
          </a:bodyPr>
          <a:p>
            <a:pPr lvl="0"/>
            <a:r>
              <a:rPr dirty="0" sz="3200" lang="en-US">
                <a:latin typeface="Times New Roman" pitchFamily="18" charset="0"/>
                <a:cs typeface="Times New Roman" pitchFamily="18" charset="0"/>
              </a:rPr>
              <a:t>Reverse of composition</a:t>
            </a:r>
          </a:p>
          <a:p>
            <a:pPr lvl="0"/>
            <a:r>
              <a:rPr dirty="0" sz="3200" lang="en-US">
                <a:latin typeface="Times New Roman" pitchFamily="18" charset="0"/>
                <a:cs typeface="Times New Roman" pitchFamily="18" charset="0"/>
              </a:rPr>
              <a:t>Attributes are improperly transferred from </a:t>
            </a:r>
            <a:r>
              <a:rPr dirty="0" sz="3200" lang="en-US">
                <a:solidFill>
                  <a:srgbClr val="E75419"/>
                </a:solidFill>
                <a:latin typeface="Times New Roman" pitchFamily="18" charset="0"/>
                <a:cs typeface="Times New Roman" pitchFamily="18" charset="0"/>
              </a:rPr>
              <a:t>whole to parts</a:t>
            </a:r>
            <a:r>
              <a:rPr dirty="0" sz="3200" lang="en-US">
                <a:latin typeface="Times New Roman" pitchFamily="18" charset="0"/>
                <a:cs typeface="Times New Roman" pitchFamily="18" charset="0"/>
              </a:rPr>
              <a:t>.</a:t>
            </a:r>
          </a:p>
          <a:p>
            <a:pPr>
              <a:buNone/>
            </a:pPr>
            <a:r>
              <a:rPr b="1" dirty="0" sz="3200" lang="en-US">
                <a:latin typeface="Times New Roman" pitchFamily="18" charset="0"/>
                <a:cs typeface="Times New Roman" pitchFamily="18" charset="0"/>
              </a:rPr>
              <a:t>Example: </a:t>
            </a:r>
            <a:endParaRPr dirty="0" sz="3200" lang="en-US">
              <a:latin typeface="Times New Roman" pitchFamily="18" charset="0"/>
              <a:cs typeface="Times New Roman" pitchFamily="18" charset="0"/>
            </a:endParaRPr>
          </a:p>
          <a:p>
            <a:pPr>
              <a:buNone/>
            </a:pPr>
            <a:r>
              <a:rPr dirty="0" sz="3200" lang="en-US">
                <a:latin typeface="Times New Roman" pitchFamily="18" charset="0"/>
                <a:cs typeface="Times New Roman" pitchFamily="18" charset="0"/>
              </a:rPr>
              <a:t>1. Salt is a nonpoisonous compound. Therefore, its component elements; sodium and chlorine, are nonpoisonous.</a:t>
            </a:r>
          </a:p>
          <a:p>
            <a:pPr>
              <a:buNone/>
            </a:pPr>
            <a:r>
              <a:rPr dirty="0" sz="3200" lang="en-US">
                <a:latin typeface="Times New Roman" pitchFamily="18" charset="0"/>
                <a:cs typeface="Times New Roman" pitchFamily="18" charset="0"/>
              </a:rPr>
              <a:t> </a:t>
            </a:r>
          </a:p>
          <a:p>
            <a:pPr>
              <a:buNone/>
            </a:pPr>
            <a:r>
              <a:rPr dirty="0" sz="3200" lang="en-US">
                <a:latin typeface="Times New Roman" pitchFamily="18" charset="0"/>
                <a:cs typeface="Times New Roman" pitchFamily="18" charset="0"/>
              </a:rPr>
              <a:t>2. The Royal Society is over 300 years old. Professor Belay is a member of the Royal Society. Therefore, Professor Belay is over 300 years old</a:t>
            </a:r>
            <a:r>
              <a:rPr dirty="0" sz="3200" lang="en-US" smtClean="0">
                <a:latin typeface="Times New Roman" pitchFamily="18" charset="0"/>
                <a:cs typeface="Times New Roman" pitchFamily="18" charset="0"/>
              </a:rPr>
              <a:t>.</a:t>
            </a:r>
            <a:endParaRPr dirty="0" sz="3200" lang="en-US">
              <a:latin typeface="Times New Roman" pitchFamily="18" charset="0"/>
              <a:cs typeface="Times New Roman" pitchFamily="18" charset="0"/>
            </a:endParaRPr>
          </a:p>
          <a:p>
            <a:pPr>
              <a:buNone/>
            </a:pPr>
            <a:r>
              <a:rPr dirty="0" sz="3200" lang="en-US">
                <a:latin typeface="Times New Roman" pitchFamily="18" charset="0"/>
                <a:cs typeface="Times New Roman" pitchFamily="18" charset="0"/>
              </a:rPr>
              <a:t>3. The airplane is heavy. Therefore, each parts of it are heavy. </a:t>
            </a:r>
            <a:r>
              <a:rPr b="1" dirty="0" sz="3200" lang="en-US">
                <a:latin typeface="Times New Roman" pitchFamily="18" charset="0"/>
                <a:cs typeface="Times New Roman" pitchFamily="18" charset="0"/>
              </a:rPr>
              <a:t> </a:t>
            </a:r>
            <a:endParaRPr dirty="0" sz="320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02" name="Title 1"/>
          <p:cNvSpPr>
            <a:spLocks noGrp="1"/>
          </p:cNvSpPr>
          <p:nvPr>
            <p:ph type="title" idx="4294967295"/>
          </p:nvPr>
        </p:nvSpPr>
        <p:spPr>
          <a:xfrm>
            <a:off x="1676400" y="228601"/>
            <a:ext cx="9296400" cy="889000"/>
          </a:xfrm>
        </p:spPr>
        <p:txBody>
          <a:bodyPr>
            <a:normAutofit/>
          </a:bodyPr>
          <a:p>
            <a:pPr algn="ctr"/>
            <a:r>
              <a:rPr b="1" dirty="0" sz="3200" lang="en-US">
                <a:solidFill>
                  <a:srgbClr val="C00000"/>
                </a:solidFill>
                <a:latin typeface="Times New Roman" pitchFamily="18" charset="0"/>
                <a:cs typeface="Times New Roman" pitchFamily="18" charset="0"/>
              </a:rPr>
              <a:t>Characteristics of Informal fallacies </a:t>
            </a:r>
          </a:p>
        </p:txBody>
      </p:sp>
      <p:sp>
        <p:nvSpPr>
          <p:cNvPr id="1048603" name="Content Placeholder 2"/>
          <p:cNvSpPr>
            <a:spLocks noGrp="1"/>
          </p:cNvSpPr>
          <p:nvPr>
            <p:ph idx="4294967295"/>
          </p:nvPr>
        </p:nvSpPr>
        <p:spPr>
          <a:xfrm>
            <a:off x="685800" y="1117600"/>
            <a:ext cx="11049000" cy="7050088"/>
          </a:xfrm>
        </p:spPr>
        <p:txBody>
          <a:bodyPr>
            <a:normAutofit fontScale="96875" lnSpcReduction="20000"/>
          </a:bodyPr>
          <a:p>
            <a:pPr algn="just">
              <a:lnSpc>
                <a:spcPct val="150000"/>
              </a:lnSpc>
            </a:pPr>
            <a:r>
              <a:rPr dirty="0" sz="3200" lang="en-US">
                <a:latin typeface="Times New Roman" pitchFamily="18" charset="0"/>
                <a:cs typeface="Times New Roman" pitchFamily="18" charset="0"/>
              </a:rPr>
              <a:t>They are frequently backed by some motive on the part of the arguer to deceive the reader or listener; </a:t>
            </a:r>
          </a:p>
          <a:p>
            <a:pPr algn="just">
              <a:lnSpc>
                <a:spcPct val="150000"/>
              </a:lnSpc>
            </a:pPr>
            <a:r>
              <a:rPr dirty="0" sz="3200" lang="en-US">
                <a:latin typeface="Times New Roman" pitchFamily="18" charset="0"/>
                <a:cs typeface="Times New Roman" pitchFamily="18" charset="0"/>
              </a:rPr>
              <a:t>the arguer </a:t>
            </a:r>
            <a:r>
              <a:rPr dirty="0" sz="3200" lang="en-US">
                <a:solidFill>
                  <a:srgbClr val="00B0F0"/>
                </a:solidFill>
                <a:latin typeface="Times New Roman" pitchFamily="18" charset="0"/>
                <a:cs typeface="Times New Roman" pitchFamily="18" charset="0"/>
              </a:rPr>
              <a:t>may not have sufficient evidence</a:t>
            </a:r>
            <a:r>
              <a:rPr dirty="0" sz="3200" lang="en-US">
                <a:latin typeface="Times New Roman" pitchFamily="18" charset="0"/>
                <a:cs typeface="Times New Roman" pitchFamily="18" charset="0"/>
              </a:rPr>
              <a:t> to support a certain conclusion and as a result may attempt to win its acceptance by restoring to a trick; </a:t>
            </a:r>
          </a:p>
          <a:p>
            <a:pPr algn="just">
              <a:lnSpc>
                <a:spcPct val="150000"/>
              </a:lnSpc>
            </a:pPr>
            <a:r>
              <a:rPr dirty="0" sz="3200" lang="en-US">
                <a:latin typeface="Times New Roman" pitchFamily="18" charset="0"/>
                <a:cs typeface="Times New Roman" pitchFamily="18" charset="0"/>
              </a:rPr>
              <a:t>sometimes the trick fools even the arguer and may mislead him or herself into thinking that he or she is presenting </a:t>
            </a:r>
            <a:r>
              <a:rPr dirty="0" sz="3200" lang="en-US">
                <a:solidFill>
                  <a:srgbClr val="00B0F0"/>
                </a:solidFill>
                <a:latin typeface="Times New Roman" pitchFamily="18" charset="0"/>
                <a:cs typeface="Times New Roman" pitchFamily="18" charset="0"/>
              </a:rPr>
              <a:t>genuine evidence </a:t>
            </a:r>
            <a:r>
              <a:rPr dirty="0" sz="3200" lang="en-US">
                <a:latin typeface="Times New Roman" pitchFamily="18" charset="0"/>
                <a:cs typeface="Times New Roman" pitchFamily="18" charset="0"/>
              </a:rPr>
              <a:t>when in fact he or she is not.</a:t>
            </a:r>
          </a:p>
          <a:p>
            <a:pPr algn="just">
              <a:buNone/>
            </a:pPr>
            <a:endParaRPr dirty="0" sz="32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04" name="Title 1"/>
          <p:cNvSpPr>
            <a:spLocks noGrp="1"/>
          </p:cNvSpPr>
          <p:nvPr>
            <p:ph type="title" idx="4294967295"/>
          </p:nvPr>
        </p:nvSpPr>
        <p:spPr>
          <a:xfrm>
            <a:off x="2743200" y="366713"/>
            <a:ext cx="8229600" cy="547687"/>
          </a:xfrm>
        </p:spPr>
        <p:txBody>
          <a:bodyPr>
            <a:normAutofit/>
          </a:bodyPr>
          <a:p>
            <a:r>
              <a:rPr dirty="0" sz="3200" lang="en-US">
                <a:latin typeface="Times New Roman" pitchFamily="18" charset="0"/>
                <a:cs typeface="Times New Roman" pitchFamily="18" charset="0"/>
              </a:rPr>
              <a:t>Types of informal fallacies </a:t>
            </a:r>
          </a:p>
        </p:txBody>
      </p:sp>
      <p:sp>
        <p:nvSpPr>
          <p:cNvPr id="1048605" name="Content Placeholder 2"/>
          <p:cNvSpPr>
            <a:spLocks noGrp="1"/>
          </p:cNvSpPr>
          <p:nvPr>
            <p:ph idx="4294967295"/>
          </p:nvPr>
        </p:nvSpPr>
        <p:spPr>
          <a:xfrm>
            <a:off x="609600" y="1219200"/>
            <a:ext cx="11125200" cy="6948488"/>
          </a:xfrm>
        </p:spPr>
        <p:txBody>
          <a:bodyPr>
            <a:normAutofit/>
          </a:bodyPr>
          <a:p>
            <a:pPr algn="just"/>
            <a:r>
              <a:rPr b="1" dirty="0" sz="3200" lang="en-US"/>
              <a:t>Fallacies are generally categorized in to five types</a:t>
            </a:r>
            <a:r>
              <a:rPr dirty="0" sz="3200" lang="en-US">
                <a:latin typeface="Times New Roman" pitchFamily="18" charset="0"/>
                <a:cs typeface="Times New Roman" pitchFamily="18" charset="0"/>
              </a:rPr>
              <a:t>.  </a:t>
            </a:r>
          </a:p>
          <a:p>
            <a:pPr algn="just"/>
            <a:r>
              <a:rPr dirty="0" sz="3200" i="1" lang="en-US">
                <a:solidFill>
                  <a:srgbClr val="3333FF"/>
                </a:solidFill>
                <a:latin typeface="Times New Roman" pitchFamily="18" charset="0"/>
                <a:cs typeface="Times New Roman" pitchFamily="18" charset="0"/>
              </a:rPr>
              <a:t> </a:t>
            </a:r>
            <a:r>
              <a:rPr dirty="0" sz="3200" i="1" lang="en-US" smtClean="0">
                <a:solidFill>
                  <a:srgbClr val="3333FF"/>
                </a:solidFill>
                <a:latin typeface="Times New Roman" pitchFamily="18" charset="0"/>
                <a:cs typeface="Times New Roman" pitchFamily="18" charset="0"/>
              </a:rPr>
              <a:t>   </a:t>
            </a:r>
            <a:r>
              <a:rPr b="1" dirty="0" sz="3600" i="1" lang="en-US" smtClean="0">
                <a:solidFill>
                  <a:srgbClr val="3333FF"/>
                </a:solidFill>
                <a:latin typeface="Times New Roman" pitchFamily="18" charset="0"/>
                <a:cs typeface="Times New Roman" pitchFamily="18" charset="0"/>
              </a:rPr>
              <a:t>I.</a:t>
            </a:r>
            <a:r>
              <a:rPr b="1" dirty="0" sz="3600" lang="en-US" smtClean="0">
                <a:solidFill>
                  <a:srgbClr val="3333FF"/>
                </a:solidFill>
                <a:latin typeface="Times New Roman" pitchFamily="18" charset="0"/>
                <a:cs typeface="Times New Roman" pitchFamily="18" charset="0"/>
              </a:rPr>
              <a:t>  </a:t>
            </a:r>
            <a:r>
              <a:rPr dirty="0" sz="5400" i="1" lang="en-US" smtClean="0">
                <a:solidFill>
                  <a:srgbClr val="3333FF"/>
                </a:solidFill>
                <a:latin typeface="Times New Roman" pitchFamily="18" charset="0"/>
                <a:cs typeface="Times New Roman" pitchFamily="18" charset="0"/>
              </a:rPr>
              <a:t>fallacies </a:t>
            </a:r>
            <a:r>
              <a:rPr dirty="0" sz="5400" i="1" lang="en-US">
                <a:solidFill>
                  <a:srgbClr val="3333FF"/>
                </a:solidFill>
                <a:latin typeface="Times New Roman" pitchFamily="18" charset="0"/>
                <a:cs typeface="Times New Roman" pitchFamily="18" charset="0"/>
              </a:rPr>
              <a:t>of relevance</a:t>
            </a:r>
            <a:endParaRPr dirty="0" sz="5400" i="1" lang="en-US">
              <a:latin typeface="Times New Roman" pitchFamily="18" charset="0"/>
              <a:cs typeface="Times New Roman" pitchFamily="18" charset="0"/>
            </a:endParaRPr>
          </a:p>
          <a:p>
            <a:pPr algn="just"/>
            <a:r>
              <a:rPr dirty="0" sz="5400" i="1" lang="en-US">
                <a:latin typeface="Times New Roman" pitchFamily="18" charset="0"/>
                <a:cs typeface="Times New Roman" pitchFamily="18" charset="0"/>
              </a:rPr>
              <a:t> </a:t>
            </a:r>
            <a:r>
              <a:rPr dirty="0" sz="5400" i="1" lang="en-US" smtClean="0">
                <a:latin typeface="Times New Roman" pitchFamily="18" charset="0"/>
                <a:cs typeface="Times New Roman" pitchFamily="18" charset="0"/>
              </a:rPr>
              <a:t>II. </a:t>
            </a:r>
            <a:r>
              <a:rPr dirty="0" sz="5400" i="1" lang="en-US" smtClean="0">
                <a:solidFill>
                  <a:srgbClr val="00B050"/>
                </a:solidFill>
                <a:latin typeface="Times New Roman" pitchFamily="18" charset="0"/>
                <a:cs typeface="Times New Roman" pitchFamily="18" charset="0"/>
              </a:rPr>
              <a:t>fallacies </a:t>
            </a:r>
            <a:r>
              <a:rPr dirty="0" sz="5400" i="1" lang="en-US">
                <a:solidFill>
                  <a:srgbClr val="00B050"/>
                </a:solidFill>
                <a:latin typeface="Times New Roman" pitchFamily="18" charset="0"/>
                <a:cs typeface="Times New Roman" pitchFamily="18" charset="0"/>
              </a:rPr>
              <a:t>of weak induction</a:t>
            </a:r>
            <a:endParaRPr dirty="0" sz="5400" i="1" lang="en-US">
              <a:latin typeface="Times New Roman" pitchFamily="18" charset="0"/>
              <a:cs typeface="Times New Roman" pitchFamily="18" charset="0"/>
            </a:endParaRPr>
          </a:p>
          <a:p>
            <a:pPr algn="just"/>
            <a:r>
              <a:rPr dirty="0" sz="5400" i="1" lang="en-US" smtClean="0">
                <a:solidFill>
                  <a:srgbClr val="FF0000"/>
                </a:solidFill>
                <a:latin typeface="Times New Roman" pitchFamily="18" charset="0"/>
                <a:cs typeface="Times New Roman" pitchFamily="18" charset="0"/>
              </a:rPr>
              <a:t>III. fallacies </a:t>
            </a:r>
            <a:r>
              <a:rPr dirty="0" sz="5400" i="1" lang="en-US">
                <a:solidFill>
                  <a:srgbClr val="FF0000"/>
                </a:solidFill>
                <a:latin typeface="Times New Roman" pitchFamily="18" charset="0"/>
                <a:cs typeface="Times New Roman" pitchFamily="18" charset="0"/>
              </a:rPr>
              <a:t>of presumption</a:t>
            </a:r>
            <a:endParaRPr dirty="0" sz="5400" i="1" lang="en-US">
              <a:latin typeface="Times New Roman" pitchFamily="18" charset="0"/>
              <a:cs typeface="Times New Roman" pitchFamily="18" charset="0"/>
            </a:endParaRPr>
          </a:p>
          <a:p>
            <a:pPr algn="just"/>
            <a:r>
              <a:rPr dirty="0" sz="5400" i="1" lang="en-US" smtClean="0">
                <a:latin typeface="Times New Roman" pitchFamily="18" charset="0"/>
                <a:cs typeface="Times New Roman" pitchFamily="18" charset="0"/>
              </a:rPr>
              <a:t>IV. </a:t>
            </a:r>
            <a:r>
              <a:rPr dirty="0" sz="5400" i="1" lang="en-US" smtClean="0">
                <a:solidFill>
                  <a:srgbClr val="00B0F0"/>
                </a:solidFill>
                <a:latin typeface="Times New Roman" pitchFamily="18" charset="0"/>
                <a:cs typeface="Times New Roman" pitchFamily="18" charset="0"/>
              </a:rPr>
              <a:t>fallacies </a:t>
            </a:r>
            <a:r>
              <a:rPr dirty="0" sz="5400" i="1" lang="en-US">
                <a:solidFill>
                  <a:srgbClr val="00B0F0"/>
                </a:solidFill>
                <a:latin typeface="Times New Roman" pitchFamily="18" charset="0"/>
                <a:cs typeface="Times New Roman" pitchFamily="18" charset="0"/>
              </a:rPr>
              <a:t>of ambiguity</a:t>
            </a:r>
            <a:r>
              <a:rPr dirty="0" sz="5400" i="1" lang="en-US">
                <a:latin typeface="Times New Roman" pitchFamily="18" charset="0"/>
                <a:cs typeface="Times New Roman" pitchFamily="18" charset="0"/>
              </a:rPr>
              <a:t> and </a:t>
            </a:r>
          </a:p>
          <a:p>
            <a:pPr algn="just"/>
            <a:r>
              <a:rPr dirty="0" sz="5400" i="1" lang="en-US" smtClean="0">
                <a:solidFill>
                  <a:srgbClr val="CC00FF"/>
                </a:solidFill>
                <a:latin typeface="Times New Roman" pitchFamily="18" charset="0"/>
                <a:cs typeface="Times New Roman" pitchFamily="18" charset="0"/>
              </a:rPr>
              <a:t>V. fallacies </a:t>
            </a:r>
            <a:r>
              <a:rPr dirty="0" sz="5400" i="1" lang="en-US">
                <a:solidFill>
                  <a:srgbClr val="CC00FF"/>
                </a:solidFill>
                <a:latin typeface="Times New Roman" pitchFamily="18" charset="0"/>
                <a:cs typeface="Times New Roman" pitchFamily="18" charset="0"/>
              </a:rPr>
              <a:t>of grammatical analogy</a:t>
            </a:r>
            <a:r>
              <a:rPr dirty="0" sz="5400" lang="en-US">
                <a:latin typeface="Times New Roman" pitchFamily="18" charset="0"/>
                <a:cs typeface="Times New Roman" pitchFamily="18" charset="0"/>
              </a:rPr>
              <a:t>. </a:t>
            </a:r>
          </a:p>
          <a:p>
            <a:endParaRPr dirty="0" sz="3200" lang="en-US">
              <a:latin typeface="Times New Roman" pitchFamily="18" charset="0"/>
              <a:cs typeface="Times New Roman" pitchFamily="18" charset="0"/>
            </a:endParaRPr>
          </a:p>
        </p:txBody>
      </p:sp>
    </p:spTree>
  </p:cSld>
  <p:clrMapOvr>
    <a:masterClrMapping/>
  </p:clrMapOvr>
  <p:timing/>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 Three: Informal Fallacies</dc:title>
  <dc:creator>Sue Davis</dc:creator>
  <cp:lastModifiedBy>new</cp:lastModifiedBy>
  <dcterms:created xsi:type="dcterms:W3CDTF">2016-08-26T02:42:25Z</dcterms:created>
  <dcterms:modified xsi:type="dcterms:W3CDTF">2021-07-10T01:04:39Z</dcterms:modified>
</cp:coreProperties>
</file>