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9900"/>
    <a:srgbClr val="CE20C2"/>
    <a:srgbClr val="0066FF"/>
    <a:srgbClr val="0042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5833" lnSpcReduction="10000"/>
          </a:bodyPr>
          <a:p>
            <a:pPr algn="ctr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Four</a:t>
            </a:r>
          </a:p>
          <a:p>
            <a:pPr algn="ctr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4.1. Proposition </a:t>
            </a:r>
            <a:endParaRPr b="1"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4.1.1.Categorical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proposition</a:t>
            </a:r>
          </a:p>
          <a:p>
            <a:pPr algn="ctr"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Category: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 group, collection, or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of similar things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Proposition: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refers to statement. A declarative sentence that can be evaluated as either true or false.</a:t>
            </a:r>
          </a:p>
          <a:p>
            <a:pPr algn="just"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Categorical proposition: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 simple statement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expresses relation of two classes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asserting that one class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is either totally or partially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excluded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from another class.</a:t>
            </a:r>
          </a:p>
          <a:p>
            <a:pPr algn="just"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Any categorical proposition has two terms: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algn="just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p>
            <a:pPr algn="just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C. Distribution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it is an attribute of terms (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unlike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quality and quantity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which are attributes of proposition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 term is said to be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if it is stated without ambiguity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(when it asserts all of its members).</a:t>
            </a:r>
          </a:p>
          <a:p>
            <a:pPr algn="just">
              <a:lnSpc>
                <a:spcPct val="150000"/>
              </a:lnSpc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 term is said to be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undistributed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 it doesn’t state the class of things in it. 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220"/>
                <a:gridCol w="830580"/>
                <a:gridCol w="1295400"/>
                <a:gridCol w="1371600"/>
                <a:gridCol w="1371600"/>
                <a:gridCol w="1752600"/>
              </a:tblGrid>
              <a:tr h="457200"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>
                          <a:latin typeface="Times New Roman"/>
                          <a:ea typeface="Times New Roman"/>
                        </a:rPr>
                        <a:t>Standard from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>
                          <a:latin typeface="Times New Roman"/>
                          <a:ea typeface="Times New Roman"/>
                        </a:rPr>
                        <a:t>Letter name 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>
                          <a:latin typeface="Times New Roman"/>
                          <a:ea typeface="Times New Roman"/>
                        </a:rPr>
                        <a:t>Quantity 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>
                          <a:latin typeface="Times New Roman"/>
                          <a:ea typeface="Times New Roman"/>
                        </a:rPr>
                        <a:t>Quality 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 smtClean="0">
                          <a:latin typeface="Times New Roman"/>
                          <a:ea typeface="Times New Roman"/>
                        </a:rPr>
                        <a:t>Distribution 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70840"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sz="2000" lang="en-US">
                          <a:latin typeface="Times New Roman"/>
                          <a:ea typeface="Times New Roman"/>
                        </a:rPr>
                        <a:t>Term distributed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dirty="0" sz="2000" lang="en-US">
                          <a:latin typeface="Times New Roman"/>
                          <a:ea typeface="Times New Roman"/>
                        </a:rPr>
                        <a:t>Term Undistributed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All S are 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Universal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Affirmative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b="1" sz="2000" lang="en-US">
                          <a:latin typeface="Times New Roman"/>
                          <a:ea typeface="Times New Roman"/>
                        </a:rPr>
                        <a:t>S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No S are 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Universal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Negative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S &amp; 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Some S are 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Particular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Affirmative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S &amp; 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Some S </a:t>
                      </a:r>
                      <a:r>
                        <a:rPr dirty="0" sz="2000" lang="en-US" err="1" smtClean="0">
                          <a:latin typeface="Times New Roman"/>
                          <a:ea typeface="Times New Roman"/>
                        </a:rPr>
                        <a:t>are’t</a:t>
                      </a:r>
                      <a:r>
                        <a:rPr dirty="0" sz="2000" lang="en-US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Particular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Negative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sz="2000" lang="en-US">
                          <a:latin typeface="Times New Roman"/>
                          <a:ea typeface="Times New Roman"/>
                        </a:rPr>
                        <a:t>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ctr" pos="2971800"/>
                          <a:tab algn="r" pos="5943600"/>
                        </a:tabLst>
                      </a:pPr>
                      <a:r>
                        <a:rPr dirty="0" sz="2000" lang="en-US">
                          <a:latin typeface="Times New Roman"/>
                          <a:ea typeface="Times New Roman"/>
                        </a:rPr>
                        <a:t>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Autofit/>
          </a:bodyPr>
          <a:p>
            <a:pPr algn="just" lvl="1">
              <a:lnSpc>
                <a:spcPct val="170000"/>
              </a:lnSpc>
              <a:buNone/>
            </a:pPr>
            <a:r>
              <a:rPr b="1"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4.3 Interpretation of categorical propositions</a:t>
            </a:r>
            <a:endParaRPr dirty="0" sz="2400" lang="en-US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lvl="2">
              <a:lnSpc>
                <a:spcPct val="17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Two types of interpretations: </a:t>
            </a:r>
            <a:r>
              <a:rPr dirty="0" sz="2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Aristotelian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 sz="20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Boolean.</a:t>
            </a:r>
          </a:p>
          <a:p>
            <a:pPr algn="just" lvl="2">
              <a:lnSpc>
                <a:spcPct val="17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These two interpretations </a:t>
            </a:r>
            <a:r>
              <a:rPr dirty="0" sz="20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vary only in connection </a:t>
            </a:r>
            <a:r>
              <a:rPr dirty="0" sz="20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with universal categorical propositions.	</a:t>
            </a:r>
          </a:p>
          <a:p>
            <a:pPr algn="just" lvl="0">
              <a:lnSpc>
                <a:spcPct val="170000"/>
              </a:lnSpc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All S are P - </a:t>
            </a:r>
            <a:r>
              <a:rPr dirty="0" sz="2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members of S are included in P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, and asserts that all members of S actually exist. (Aristotelian Interpretation)</a:t>
            </a:r>
          </a:p>
          <a:p>
            <a:pPr algn="just" lvl="0">
              <a:lnSpc>
                <a:spcPct val="170000"/>
              </a:lnSpc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No S are P - </a:t>
            </a:r>
            <a:r>
              <a:rPr dirty="0" sz="20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no members of S are included in P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, and members of S are  actually exist. (Aristotelian interpretation)</a:t>
            </a:r>
          </a:p>
          <a:p>
            <a:pPr algn="just" lvl="0">
              <a:lnSpc>
                <a:spcPct val="170000"/>
              </a:lnSpc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dirty="0" sz="20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 is neutral about existence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. He stated universal categorical propositions </a:t>
            </a:r>
            <a:r>
              <a:rPr dirty="0" sz="20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like Aristotle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but for </a:t>
            </a:r>
            <a:r>
              <a:rPr dirty="0" sz="20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Boole it is not assumed that members of </a:t>
            </a:r>
            <a:r>
              <a:rPr dirty="0" sz="2000" i="1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0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actually exist.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5833" lnSpcReduction="20000"/>
          </a:bodyPr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However, the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interpretations are the same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/ compatible with regard to particular propositions.</a:t>
            </a:r>
          </a:p>
          <a:p>
            <a:pPr algn="just" lvl="0">
              <a:lnSpc>
                <a:spcPct val="170000"/>
              </a:lnSpc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Since,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therefore Boolean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neutral about existence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simple than Aristotelian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So our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is on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Boolean interpretation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b="1" dirty="0" lang="en-US" smtClean="0"/>
              <a:t>	</a:t>
            </a:r>
          </a:p>
          <a:p>
            <a:pPr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	Boolean Interpretation: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All S are P = No members of S are outside p</a:t>
            </a: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No S are P = No members of S are inside P</a:t>
            </a: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Some S are P = at least one S exists and that S is p</a:t>
            </a: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Some S are not  P = at least one S exists and that S is not P</a:t>
            </a:r>
          </a:p>
          <a:p>
            <a:pPr>
              <a:buNone/>
            </a:pPr>
            <a:endParaRPr dirty="0" lang="en-US" smtClean="0"/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p>
            <a:pPr lvl="2">
              <a:lnSpc>
                <a:spcPct val="150000"/>
              </a:lnSpc>
              <a:buNone/>
            </a:pPr>
            <a:r>
              <a:rPr b="1" dirty="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4.3.1 Venn Diagram and Square of Opposition </a:t>
            </a:r>
            <a:endParaRPr dirty="0" lang="en-US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Venn diagram: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it is arrangement of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overlapping circles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in which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each circle represents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class denoted by a term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in a categorical proposition.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Since a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categorical proposition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has two terms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Venn diagram has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two overlapping circles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Conventionally, the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circle represents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second circle represents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0" y="4495800"/>
            <a:ext cx="2590800" cy="1676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>
            <a:normAutofit fontScale="95833" lnSpcReduction="20000"/>
          </a:bodyPr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We use two marks: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(refers to empty) and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 marking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(refers to something.)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is for universals and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marking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is for particulars.</a:t>
            </a:r>
          </a:p>
          <a:p>
            <a:pPr lvl="0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4.3.3.1 Modern Square of Opposition (MSO)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From the above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Venn-diagrams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A &amp; O are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contradictory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and also E &amp; I.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MSO is a diagram that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 of contradictory propositions.</a:t>
            </a:r>
          </a:p>
          <a:p>
            <a:pPr>
              <a:lnSpc>
                <a:spcPct val="150000"/>
              </a:lnSpc>
              <a:buNone/>
            </a:pPr>
            <a:r>
              <a:rPr dirty="0" sz="2400" lang="en-US" smtClean="0"/>
              <a:t>			         A                       E</a:t>
            </a:r>
          </a:p>
          <a:p>
            <a:pPr>
              <a:lnSpc>
                <a:spcPct val="150000"/>
              </a:lnSpc>
              <a:buNone/>
            </a:pPr>
            <a:endParaRPr dirty="0" sz="2400" lang="en-US" smtClean="0"/>
          </a:p>
          <a:p>
            <a:pPr>
              <a:lnSpc>
                <a:spcPct val="150000"/>
              </a:lnSpc>
              <a:buNone/>
            </a:pPr>
            <a:r>
              <a:rPr dirty="0" sz="2400" lang="en-US" smtClean="0"/>
              <a:t>			           I                      O</a:t>
            </a:r>
          </a:p>
          <a:p>
            <a:pPr>
              <a:lnSpc>
                <a:spcPct val="150000"/>
              </a:lnSpc>
              <a:buNone/>
            </a:pPr>
            <a:endParaRPr dirty="0" sz="2400" lang="en-US" smtClean="0"/>
          </a:p>
          <a:p>
            <a:pPr>
              <a:lnSpc>
                <a:spcPct val="150000"/>
              </a:lnSpc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US" smtClean="0"/>
          </a:p>
          <a:p>
            <a:endParaRPr dirty="0" lang="en-US"/>
          </a:p>
        </p:txBody>
      </p:sp>
      <p:sp>
        <p:nvSpPr>
          <p:cNvPr id="1048608" name="Rectangle 3"/>
          <p:cNvSpPr/>
          <p:nvPr/>
        </p:nvSpPr>
        <p:spPr>
          <a:xfrm>
            <a:off x="2971800" y="4724400"/>
            <a:ext cx="1447800" cy="9144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31" name="Straight Connector 5"/>
          <p:cNvCxnSpPr>
            <a:cxnSpLocks/>
          </p:cNvCxnSpPr>
          <p:nvPr/>
        </p:nvCxnSpPr>
        <p:spPr>
          <a:xfrm>
            <a:off x="2971800" y="4724400"/>
            <a:ext cx="1447800" cy="9144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9"/>
          <p:cNvCxnSpPr>
            <a:cxnSpLocks/>
          </p:cNvCxnSpPr>
          <p:nvPr/>
        </p:nvCxnSpPr>
        <p:spPr>
          <a:xfrm rot="10800000" flipV="1">
            <a:off x="2971800" y="4724400"/>
            <a:ext cx="1447800" cy="9144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Immediate Inference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proposition having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one premise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is drawn from this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single premise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From the MSO, if we know the truth value of </a:t>
            </a:r>
            <a:r>
              <a:rPr dirty="0" sz="20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“A” is true, “O” is false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and vice versa.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dirty="0" sz="20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“E” is true, “I” is false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and vice versa</a:t>
            </a:r>
          </a:p>
          <a:p>
            <a:pPr lvl="1">
              <a:lnSpc>
                <a:spcPct val="150000"/>
              </a:lnSpc>
            </a:pPr>
            <a:r>
              <a:rPr b="1" dirty="0" sz="2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Venn diagram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is used to test immediate inference as </a:t>
            </a:r>
            <a:r>
              <a:rPr dirty="0" sz="20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valid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dirty="0" sz="20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invalid.</a:t>
            </a:r>
          </a:p>
          <a:p>
            <a:pPr lvl="1">
              <a:lnSpc>
                <a:spcPct val="150000"/>
              </a:lnSpc>
            </a:pPr>
            <a:r>
              <a:rPr b="1" dirty="0" sz="2000" lang="en-US" smtClean="0">
                <a:latin typeface="Times New Roman" pitchFamily="18" charset="0"/>
                <a:cs typeface="Times New Roman" pitchFamily="18" charset="0"/>
              </a:rPr>
              <a:t>Valid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: if information </a:t>
            </a:r>
            <a:r>
              <a:rPr dirty="0" sz="20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expressed by the conclusion is presented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in the premise. If not, </a:t>
            </a:r>
            <a:r>
              <a:rPr b="1" dirty="0" sz="2000" lang="en-US" smtClean="0">
                <a:latin typeface="Times New Roman" pitchFamily="18" charset="0"/>
                <a:cs typeface="Times New Roman" pitchFamily="18" charset="0"/>
              </a:rPr>
              <a:t>invalid.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/>
          <a:p>
            <a:pPr lvl="2">
              <a:buNone/>
            </a:pPr>
            <a:r>
              <a:rPr b="1" dirty="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4.3.1.2 Traditional Square of Opposition</a:t>
            </a:r>
            <a:endParaRPr dirty="0" lang="en-US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dirty="0" sz="24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Aristotelian Interpretation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square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of oppositions:</a:t>
            </a: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Contradictory</a:t>
            </a: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contrary</a:t>
            </a: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Sub-contrary</a:t>
            </a: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Sub-alternation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			A      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contrary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       E		</a:t>
            </a:r>
            <a:endParaRPr dirty="0" sz="2400" lang="en-US" smtClean="0"/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   			                        </a:t>
            </a:r>
          </a:p>
          <a:p>
            <a:pPr>
              <a:buNone/>
            </a:pPr>
            <a:r>
              <a:rPr dirty="0" lang="en-US" smtClean="0"/>
              <a:t> </a:t>
            </a:r>
          </a:p>
          <a:p>
            <a:pPr>
              <a:buNone/>
            </a:pPr>
            <a:r>
              <a:rPr dirty="0" lang="en-US" smtClean="0"/>
              <a:t>			I     </a:t>
            </a:r>
            <a:r>
              <a:rPr dirty="0" sz="2000" lang="en-US" err="1" smtClean="0">
                <a:latin typeface="Times New Roman" pitchFamily="18" charset="0"/>
                <a:cs typeface="Times New Roman" pitchFamily="18" charset="0"/>
              </a:rPr>
              <a:t>Subcontrary</a:t>
            </a:r>
            <a:r>
              <a:rPr dirty="0" lang="en-US" smtClean="0"/>
              <a:t>	    O</a:t>
            </a:r>
            <a:endParaRPr dirty="0" lang="en-US"/>
          </a:p>
        </p:txBody>
      </p:sp>
      <p:sp>
        <p:nvSpPr>
          <p:cNvPr id="1048611" name="Rectangle 3"/>
          <p:cNvSpPr/>
          <p:nvPr/>
        </p:nvSpPr>
        <p:spPr>
          <a:xfrm>
            <a:off x="2743200" y="3886200"/>
            <a:ext cx="1524000" cy="11430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33" name="Straight Connector 5"/>
          <p:cNvCxnSpPr>
            <a:cxnSpLocks/>
          </p:cNvCxnSpPr>
          <p:nvPr/>
        </p:nvCxnSpPr>
        <p:spPr>
          <a:xfrm>
            <a:off x="2743200" y="3886200"/>
            <a:ext cx="1524000" cy="11430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9"/>
          <p:cNvCxnSpPr>
            <a:cxnSpLocks/>
          </p:cNvCxnSpPr>
          <p:nvPr/>
        </p:nvCxnSpPr>
        <p:spPr>
          <a:xfrm rot="10800000" flipV="1">
            <a:off x="2743200" y="3886200"/>
            <a:ext cx="1524000" cy="11430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16"/>
          <p:cNvCxnSpPr>
            <a:cxnSpLocks/>
          </p:cNvCxnSpPr>
          <p:nvPr/>
        </p:nvCxnSpPr>
        <p:spPr>
          <a:xfrm rot="5400000" flipH="1" flipV="1">
            <a:off x="4382294" y="4456906"/>
            <a:ext cx="12954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Arrow Connector 18"/>
          <p:cNvCxnSpPr>
            <a:cxnSpLocks/>
          </p:cNvCxnSpPr>
          <p:nvPr/>
        </p:nvCxnSpPr>
        <p:spPr>
          <a:xfrm rot="5400000">
            <a:off x="3962400" y="4419600"/>
            <a:ext cx="13716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Arrow Connector 20"/>
          <p:cNvCxnSpPr>
            <a:cxnSpLocks/>
          </p:cNvCxnSpPr>
          <p:nvPr/>
        </p:nvCxnSpPr>
        <p:spPr>
          <a:xfrm rot="5400000">
            <a:off x="1829594" y="4419600"/>
            <a:ext cx="1066006" cy="79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22"/>
          <p:cNvCxnSpPr>
            <a:cxnSpLocks/>
          </p:cNvCxnSpPr>
          <p:nvPr/>
        </p:nvCxnSpPr>
        <p:spPr>
          <a:xfrm rot="5400000" flipH="1" flipV="1">
            <a:off x="1447800" y="4419600"/>
            <a:ext cx="10668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95833" lnSpcReduction="20000"/>
          </a:bodyPr>
          <a:p>
            <a:pPr lvl="0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A. Contradictory:</a:t>
            </a:r>
            <a:endParaRPr dirty="0" sz="2400" lang="en-US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same as we discussed under section of Modern Square of Opposition.</a:t>
            </a:r>
          </a:p>
          <a:p>
            <a:pPr lvl="0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B. Contrary:</a:t>
            </a:r>
            <a:endParaRPr dirty="0" sz="2400" lang="en-US" smtClean="0">
              <a:solidFill>
                <a:srgbClr val="CE20C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Top linear square between A &amp; E.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Both have the same quantity but different quality.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So, it is partial opposition.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Both can be false at the same times but not true.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Either of the two should be false if no fallacy of illicit contrary will be committed. 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p>
            <a:pPr lvl="0">
              <a:buNone/>
            </a:pPr>
            <a:r>
              <a:rPr dirty="0" lang="en-US" smtClean="0"/>
              <a:t>		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So, if A true, E is false.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If E true, A False                   </a:t>
            </a:r>
            <a:r>
              <a:rPr b="1"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	But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lang="en-US" smtClean="0"/>
          </a:p>
          <a:p>
            <a:pPr lv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If A is false, E is undetermined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If E  is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fasle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E is undermined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       </a:t>
            </a: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--------- illicit 						contrary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US"/>
          </a:p>
        </p:txBody>
      </p:sp>
      <p:sp>
        <p:nvSpPr>
          <p:cNvPr id="1048614" name="Right Brace 3"/>
          <p:cNvSpPr/>
          <p:nvPr/>
        </p:nvSpPr>
        <p:spPr>
          <a:xfrm>
            <a:off x="4419600" y="533400"/>
            <a:ext cx="155448" cy="914400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ight Brace 4"/>
          <p:cNvSpPr/>
          <p:nvPr/>
        </p:nvSpPr>
        <p:spPr>
          <a:xfrm>
            <a:off x="5334000" y="2438400"/>
            <a:ext cx="155448" cy="914400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1667" lnSpcReduction="20000"/>
          </a:bodyPr>
          <a:p>
            <a:pPr algn="ctr">
              <a:buNone/>
            </a:pPr>
            <a:r>
              <a:rPr b="1" dirty="0" sz="240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4.1. Components and Standard Forms of Categorical Proposition</a:t>
            </a:r>
            <a:endParaRPr dirty="0" sz="2400" lang="en-US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b="1" dirty="0" lang="en-US" smtClean="0"/>
          </a:p>
          <a:p>
            <a:pPr>
              <a:buNone/>
            </a:pPr>
            <a:r>
              <a:rPr b="1"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 Components</a:t>
            </a:r>
            <a:endParaRPr dirty="0" sz="2400" lang="en-US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Every CP, if it is stated in standard from,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has exactly four distinct components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These are:</a:t>
            </a:r>
          </a:p>
          <a:p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Quantifier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“All”, “No” or “Some”. Note that “some” in logic refers to at least one.</a:t>
            </a:r>
          </a:p>
          <a:p>
            <a:pPr lvl="0"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Subject term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 which is stated by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referring to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other class term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(predicate).</a:t>
            </a:r>
          </a:p>
          <a:p>
            <a:pPr lvl="0"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Copula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term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that connects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dirty="0" sz="24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lvl="0"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Predicate term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term that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 as a reference for the subject term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 fontScale="88462" lnSpcReduction="20000"/>
          </a:bodyPr>
          <a:p>
            <a:pPr lvl="0">
              <a:lnSpc>
                <a:spcPct val="160000"/>
              </a:lnSpc>
              <a:buNone/>
            </a:pPr>
            <a:r>
              <a:rPr b="1" dirty="0" sz="26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C. Sub-contrary</a:t>
            </a:r>
            <a:r>
              <a:rPr b="1" dirty="0" sz="260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dirty="0" sz="2600" lang="en-US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Partial relationship</a:t>
            </a:r>
          </a:p>
          <a:p>
            <a:pPr lvl="0">
              <a:lnSpc>
                <a:spcPct val="160000"/>
              </a:lnSpc>
            </a:pPr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Bottom linear relationship between T &amp; O</a:t>
            </a:r>
          </a:p>
          <a:p>
            <a:pPr lvl="0">
              <a:lnSpc>
                <a:spcPct val="160000"/>
              </a:lnSpc>
            </a:pPr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Different in quality but the same in quantity.</a:t>
            </a:r>
          </a:p>
          <a:p>
            <a:pPr lvl="0">
              <a:lnSpc>
                <a:spcPct val="160000"/>
              </a:lnSpc>
            </a:pPr>
            <a:r>
              <a:rPr b="1" dirty="0" sz="2600" lang="en-US" smtClean="0">
                <a:latin typeface="Times New Roman" pitchFamily="18" charset="0"/>
                <a:cs typeface="Times New Roman" pitchFamily="18" charset="0"/>
              </a:rPr>
              <a:t>Both can’t be false simultaneously. </a:t>
            </a:r>
            <a:endParaRPr dirty="0" sz="26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b="1" dirty="0" sz="2600" lang="en-US" smtClean="0">
                <a:latin typeface="Times New Roman" pitchFamily="18" charset="0"/>
                <a:cs typeface="Times New Roman" pitchFamily="18" charset="0"/>
              </a:rPr>
              <a:t> </a:t>
            </a:r>
            <a:endParaRPr dirty="0" sz="26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If I is false_ O is true</a:t>
            </a:r>
          </a:p>
          <a:p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If O is false_ I is true       </a:t>
            </a:r>
            <a:r>
              <a:rPr dirty="0" sz="26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valid/ no fallacy</a:t>
            </a:r>
          </a:p>
          <a:p>
            <a:pPr>
              <a:buNone/>
            </a:pPr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If I is true _O is undetermined</a:t>
            </a:r>
          </a:p>
          <a:p>
            <a:r>
              <a:rPr dirty="0" sz="2600" lang="en-US" smtClean="0">
                <a:latin typeface="Times New Roman" pitchFamily="18" charset="0"/>
                <a:cs typeface="Times New Roman" pitchFamily="18" charset="0"/>
              </a:rPr>
              <a:t>If O is true _ I is undetermined      </a:t>
            </a:r>
            <a:r>
              <a:rPr dirty="0" sz="26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invalid/fallacious----- 							illicit sub-contrary</a:t>
            </a:r>
          </a:p>
          <a:p>
            <a:endParaRPr dirty="0" lang="en-US"/>
          </a:p>
        </p:txBody>
      </p:sp>
      <p:sp>
        <p:nvSpPr>
          <p:cNvPr id="1048617" name="Right Brace 3"/>
          <p:cNvSpPr/>
          <p:nvPr/>
        </p:nvSpPr>
        <p:spPr>
          <a:xfrm>
            <a:off x="3581400" y="3581400"/>
            <a:ext cx="155448" cy="914400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ight Brace 4"/>
          <p:cNvSpPr/>
          <p:nvPr/>
        </p:nvSpPr>
        <p:spPr>
          <a:xfrm>
            <a:off x="4572000" y="4953000"/>
            <a:ext cx="155448" cy="914400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>
            <a:normAutofit fontScale="95833" lnSpcReduction="20000"/>
          </a:bodyPr>
          <a:p>
            <a:pPr lvl="0">
              <a:buNone/>
            </a:pPr>
            <a:r>
              <a:rPr b="1"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D. Sub-alternation </a:t>
            </a:r>
            <a:endParaRPr dirty="0" sz="2400" lang="en-US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Vertical relationship.</a:t>
            </a:r>
          </a:p>
          <a:p>
            <a:pPr lvl="0"/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Same in quality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differ in quantity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Represented by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arrows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down arrow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false up arrow.</a:t>
            </a:r>
          </a:p>
          <a:p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dawn ward arrow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transmits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true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up-ward arrow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only false.</a:t>
            </a:r>
          </a:p>
          <a:p>
            <a:pPr lvl="0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So:   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A is true _I is true	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valid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E is true_ O is true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I is true _ A is false	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valid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O is false _ E is false	Illicit 	Su alternation  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A is false _ I is undetermined	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invalid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E is false _O is undetermined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I is true _ A is undetermined   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invalid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If O is true _E is undetermined</a:t>
            </a: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Note that whenever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contrary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sub-contrary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sub-alteration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are used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on propositions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about things that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do not actually exist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we commit </a:t>
            </a: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existential fallacy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b="1"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4.4 Conversion, </a:t>
            </a:r>
            <a:r>
              <a:rPr b="1" dirty="0" sz="2400" lang="en-US" err="1" smtClean="0">
                <a:latin typeface="Times New Roman" pitchFamily="18" charset="0"/>
                <a:cs typeface="Times New Roman" pitchFamily="18" charset="0"/>
              </a:rPr>
              <a:t>obversion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and contraposition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b="1"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Conversion </a:t>
            </a:r>
            <a:endParaRPr dirty="0" sz="2400" lang="en-US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Simplest of the three.</a:t>
            </a:r>
          </a:p>
          <a:p>
            <a:pPr lvl="2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Interchanging the place of S &amp; P.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70833" lnSpcReduction="20000"/>
          </a:bodyPr>
          <a:p>
            <a:pPr>
              <a:lnSpc>
                <a:spcPct val="170000"/>
              </a:lnSpc>
            </a:pPr>
            <a:r>
              <a:rPr dirty="0" sz="3100" lang="en-GB" smtClean="0">
                <a:latin typeface="Times New Roman" pitchFamily="18" charset="0"/>
                <a:cs typeface="Times New Roman" pitchFamily="18" charset="0"/>
              </a:rPr>
              <a:t>Accordingly, by</a:t>
            </a:r>
            <a:r>
              <a:rPr dirty="0" sz="3100"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conversion </a:t>
            </a:r>
            <a:r>
              <a:rPr dirty="0" sz="3100" lang="en-GB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3100" lang="en-GB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four propositions </a:t>
            </a:r>
            <a:r>
              <a:rPr dirty="0" sz="3100" lang="en-GB" smtClean="0">
                <a:latin typeface="Times New Roman" pitchFamily="18" charset="0"/>
                <a:cs typeface="Times New Roman" pitchFamily="18" charset="0"/>
              </a:rPr>
              <a:t>look like the following. </a:t>
            </a:r>
            <a:endParaRPr dirty="0" sz="31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b="1" dirty="0" lang="en-US" smtClean="0"/>
          </a:p>
          <a:p>
            <a:pPr lvl="0"/>
            <a:endParaRPr b="1" dirty="0" lang="en-US" smtClean="0"/>
          </a:p>
          <a:p>
            <a:pPr lvl="0"/>
            <a:endParaRPr b="1" dirty="0" lang="en-US" smtClean="0"/>
          </a:p>
          <a:p>
            <a:pPr lvl="0"/>
            <a:endParaRPr b="1" dirty="0" lang="en-US" smtClean="0"/>
          </a:p>
          <a:p>
            <a:pPr lvl="0"/>
            <a:endParaRPr b="1" dirty="0" lang="en-US" smtClean="0"/>
          </a:p>
          <a:p>
            <a:pPr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E &amp; I are </a:t>
            </a:r>
            <a:r>
              <a:rPr dirty="0" sz="28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identical </a:t>
            </a: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in conversion. </a:t>
            </a:r>
          </a:p>
          <a:p>
            <a:pPr lvl="0"/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A &amp; O are </a:t>
            </a:r>
            <a:r>
              <a:rPr dirty="0" sz="28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illicit conversion.</a:t>
            </a:r>
          </a:p>
          <a:p>
            <a:pPr>
              <a:buNone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b="1" dirty="0" sz="2800" lang="en-US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 sz="2800" lang="en-US" smtClean="0">
                <a:latin typeface="Times New Roman" pitchFamily="18" charset="0"/>
                <a:cs typeface="Times New Roman" pitchFamily="18" charset="0"/>
              </a:rPr>
            </a:br>
            <a:r>
              <a:rPr dirty="0" sz="2900" lang="en-US" smtClean="0">
                <a:latin typeface="Times New Roman" pitchFamily="18" charset="0"/>
                <a:cs typeface="Times New Roman" pitchFamily="18" charset="0"/>
              </a:rPr>
              <a:t>Some men are people. -------- Some people are men. (T)</a:t>
            </a:r>
          </a:p>
          <a:p>
            <a:pPr>
              <a:buNone/>
            </a:pPr>
            <a:r>
              <a:rPr dirty="0" sz="2900" lang="en-US" smtClean="0">
                <a:latin typeface="Times New Roman" pitchFamily="18" charset="0"/>
                <a:cs typeface="Times New Roman" pitchFamily="18" charset="0"/>
              </a:rPr>
              <a:t>	No men are eternal------ no eternal are men. (T)</a:t>
            </a:r>
          </a:p>
          <a:p>
            <a:pPr>
              <a:buNone/>
            </a:pPr>
            <a:r>
              <a:rPr b="1" dirty="0" sz="2900" lang="en-US" smtClean="0"/>
              <a:t> </a:t>
            </a:r>
            <a:endParaRPr dirty="0" sz="2900" lang="en-US" smtClean="0"/>
          </a:p>
          <a:p>
            <a:pPr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dirty="0" lang="en-US" smtClean="0"/>
          </a:p>
          <a:p>
            <a:endParaRPr dirty="0" lang="en-US"/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1066800" y="1295400"/>
          <a:ext cx="7315200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1223"/>
                <a:gridCol w="2290338"/>
                <a:gridCol w="3303639"/>
              </a:tblGrid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800" lang="en-GB">
                          <a:latin typeface="Times New Roman"/>
                          <a:ea typeface="Times New Roman"/>
                        </a:rPr>
                        <a:t>Letter Name </a:t>
                      </a:r>
                      <a:endParaRPr b="1" dirty="0" sz="18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800" lang="en-GB">
                          <a:latin typeface="Times New Roman"/>
                          <a:ea typeface="Times New Roman"/>
                        </a:rPr>
                        <a:t> Given Proposition </a:t>
                      </a:r>
                      <a:endParaRPr b="1" dirty="0" sz="18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800" lang="en-GB" smtClean="0">
                          <a:latin typeface="Times New Roman"/>
                          <a:ea typeface="Times New Roman"/>
                        </a:rPr>
                        <a:t>New Statement </a:t>
                      </a:r>
                      <a:r>
                        <a:rPr b="1" dirty="0" sz="1800" lang="en-GB">
                          <a:latin typeface="Times New Roman"/>
                          <a:ea typeface="Times New Roman"/>
                        </a:rPr>
                        <a:t>by Conversion</a:t>
                      </a:r>
                      <a:endParaRPr b="1" dirty="0" sz="18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2000" lang="en-GB">
                          <a:latin typeface="Times New Roman"/>
                          <a:ea typeface="Times New Roman"/>
                        </a:rPr>
                        <a:t>A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2000" lang="en-GB">
                          <a:latin typeface="Times New Roman"/>
                          <a:ea typeface="Times New Roman"/>
                        </a:rPr>
                        <a:t>All S are P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All P are S 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E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No S are P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No P are S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I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Some S are P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Some P are S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lang="en-GB">
                          <a:latin typeface="Times New Roman"/>
                          <a:ea typeface="Times New Roman"/>
                        </a:rPr>
                        <a:t>O</a:t>
                      </a:r>
                      <a:endParaRPr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2000" lang="en-GB">
                          <a:latin typeface="Times New Roman"/>
                          <a:ea typeface="Times New Roman"/>
                        </a:rPr>
                        <a:t>Some S are not P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2000" lang="en-GB">
                          <a:latin typeface="Times New Roman"/>
                          <a:ea typeface="Times New Roman"/>
                        </a:rPr>
                        <a:t>Some P are not S</a:t>
                      </a:r>
                      <a:endParaRPr dirty="0" sz="20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/>
          <a:p>
            <a:pPr lvl="0">
              <a:buNone/>
            </a:pPr>
            <a:r>
              <a:rPr b="1"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b="1" dirty="0" sz="2400" lang="en-US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Obversion</a:t>
            </a:r>
            <a:r>
              <a:rPr b="1"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baseline="30000" dirty="0" sz="2400" lang="en-US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change the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baseline="30000" dirty="0" sz="2400" lang="en-US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replacing the predicate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with its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complement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complement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refers to a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group of anything outside that class.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complement of “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chairs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” is “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non -chairs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>
              <a:buNone/>
            </a:pPr>
            <a:endParaRPr dirty="0" sz="2400" lang="en-GB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dirty="0" sz="2400" lang="en-GB" smtClean="0">
                <a:latin typeface="Times New Roman" pitchFamily="18" charset="0"/>
                <a:cs typeface="Times New Roman" pitchFamily="18" charset="0"/>
              </a:rPr>
              <a:t>Accordingly, when we apply </a:t>
            </a:r>
            <a:r>
              <a:rPr dirty="0" sz="2400" lang="en-GB" err="1" smtClean="0">
                <a:latin typeface="Times New Roman" pitchFamily="18" charset="0"/>
                <a:cs typeface="Times New Roman" pitchFamily="18" charset="0"/>
              </a:rPr>
              <a:t>obversion</a:t>
            </a:r>
            <a:r>
              <a:rPr dirty="0" sz="2400" lang="en-GB" smtClean="0">
                <a:latin typeface="Times New Roman" pitchFamily="18" charset="0"/>
                <a:cs typeface="Times New Roman" pitchFamily="18" charset="0"/>
              </a:rPr>
              <a:t> the four propositions look like the following. Study the following tabular demonstration: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dirty="0" lang="en-US"/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1066800" y="4267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981200"/>
                <a:gridCol w="2895600"/>
              </a:tblGrid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GB">
                          <a:latin typeface="Times New Roman"/>
                          <a:ea typeface="Times New Roman"/>
                        </a:rPr>
                        <a:t>Letter Name </a:t>
                      </a:r>
                      <a:endParaRPr b="1"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GB">
                          <a:latin typeface="Times New Roman"/>
                          <a:ea typeface="Times New Roman"/>
                        </a:rPr>
                        <a:t>Given Proposition</a:t>
                      </a:r>
                      <a:endParaRPr b="1"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GB">
                          <a:latin typeface="Times New Roman"/>
                          <a:ea typeface="Times New Roman"/>
                        </a:rPr>
                        <a:t>New Statement </a:t>
                      </a:r>
                      <a:r>
                        <a:rPr b="1" dirty="0" sz="1400" lang="en-GB" smtClean="0">
                          <a:latin typeface="Times New Roman"/>
                          <a:ea typeface="Times New Roman"/>
                        </a:rPr>
                        <a:t>by </a:t>
                      </a:r>
                      <a:r>
                        <a:rPr b="1" dirty="0" sz="1400" lang="en-GB" err="1">
                          <a:latin typeface="Times New Roman"/>
                          <a:ea typeface="Times New Roman"/>
                        </a:rPr>
                        <a:t>Obversion</a:t>
                      </a:r>
                      <a:r>
                        <a:rPr b="1" dirty="0" sz="1400" lang="en-GB">
                          <a:latin typeface="Times New Roman"/>
                          <a:ea typeface="Times New Roman"/>
                        </a:rPr>
                        <a:t> </a:t>
                      </a:r>
                      <a:endParaRPr b="1"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A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All S are P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No S are non-P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E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No S are P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All S are non -P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I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Some S are P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Some S are not non-P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GB">
                          <a:latin typeface="Times New Roman"/>
                          <a:ea typeface="Times New Roman"/>
                        </a:rPr>
                        <a:t>O</a:t>
                      </a:r>
                      <a:endParaRPr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Some S are not P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GB">
                          <a:latin typeface="Times New Roman"/>
                          <a:ea typeface="Times New Roman"/>
                        </a:rPr>
                        <a:t>Some S are non-P</a:t>
                      </a:r>
                      <a:endParaRPr dirty="0" sz="14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/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All categorical proposition forms have the same truth value in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obversion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So, no illicit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obversion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C. Contraposition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baseline="30000" dirty="0" lang="en-US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replacing the ST with the complement of the PT.</a:t>
            </a:r>
          </a:p>
          <a:p>
            <a:pPr lvl="2">
              <a:lnSpc>
                <a:spcPct val="150000"/>
              </a:lnSpc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baseline="30000" dirty="0" lang="en-US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replacing the PT with the complement of the ST.</a:t>
            </a:r>
          </a:p>
          <a:p>
            <a:pPr>
              <a:lnSpc>
                <a:spcPct val="150000"/>
              </a:lnSpc>
            </a:pPr>
            <a:r>
              <a:rPr dirty="0" sz="2400" lang="en-GB" smtClean="0">
                <a:latin typeface="Times New Roman" pitchFamily="18" charset="0"/>
                <a:cs typeface="Times New Roman" pitchFamily="18" charset="0"/>
              </a:rPr>
              <a:t>Study the following table: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295400" y="3962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600200"/>
                <a:gridCol w="2971800"/>
              </a:tblGrid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200" lang="en-GB">
                          <a:latin typeface="Times New Roman"/>
                          <a:ea typeface="Times New Roman"/>
                        </a:rPr>
                        <a:t>Letter Name </a:t>
                      </a:r>
                      <a:endParaRPr b="1"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200" lang="en-GB">
                          <a:latin typeface="Times New Roman"/>
                          <a:ea typeface="Times New Roman"/>
                        </a:rPr>
                        <a:t>Give Proposition</a:t>
                      </a:r>
                      <a:endParaRPr b="1"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200" lang="en-GB">
                          <a:latin typeface="Times New Roman"/>
                          <a:ea typeface="Times New Roman"/>
                        </a:rPr>
                        <a:t>New Statement </a:t>
                      </a:r>
                      <a:r>
                        <a:rPr b="1" dirty="0" sz="1200" lang="en-GB" smtClean="0">
                          <a:latin typeface="Times New Roman"/>
                          <a:ea typeface="Times New Roman"/>
                        </a:rPr>
                        <a:t>by</a:t>
                      </a:r>
                      <a:r>
                        <a:rPr baseline="0" b="1" dirty="0" sz="1200" lang="en-US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dirty="0" sz="1200" lang="en-GB" smtClean="0">
                          <a:latin typeface="Times New Roman"/>
                          <a:ea typeface="Times New Roman"/>
                        </a:rPr>
                        <a:t>Contraposition  </a:t>
                      </a:r>
                      <a:endParaRPr b="1" dirty="0"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A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All S are P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All non-P are non-S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GB">
                          <a:latin typeface="Times New Roman"/>
                          <a:ea typeface="Times New Roman"/>
                        </a:rPr>
                        <a:t>E</a:t>
                      </a:r>
                      <a:endParaRPr dirty="0"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No S are P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No non-P are non-S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I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Some S are P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Some non-P are non-S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O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GB">
                          <a:latin typeface="Times New Roman"/>
                          <a:ea typeface="Times New Roman"/>
                        </a:rPr>
                        <a:t>Some S are not P</a:t>
                      </a:r>
                      <a:endParaRPr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GB">
                          <a:latin typeface="Times New Roman"/>
                          <a:ea typeface="Times New Roman"/>
                        </a:rPr>
                        <a:t>Some non-P are not non-S</a:t>
                      </a:r>
                      <a:endParaRPr dirty="0" sz="1200" lang="en-US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248400"/>
          </a:xfrm>
        </p:spPr>
        <p:txBody>
          <a:bodyPr/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From this we can see that A &amp; O have identical Venn diagram with their contrapositions.</a:t>
            </a:r>
          </a:p>
          <a:p>
            <a:pPr lvl="0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 &amp; I are neither opposite nor identical. So, they are illicit in contraposition. 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/>
          </a:bodyPr>
          <a:p>
            <a:pPr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1. All human beings are mortal.</a:t>
            </a:r>
          </a:p>
          <a:p>
            <a:pPr lvl="0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2. Some birds are mammals. 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For the 1</a:t>
            </a:r>
            <a:r>
              <a:rPr baseline="30000" dirty="0" sz="2400" lang="en-US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example;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Quantifier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 All,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 term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= human beings,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Copula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 are;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Predicate term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= mortal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For the 2</a:t>
            </a:r>
            <a:r>
              <a:rPr baseline="30000" dirty="0" sz="2400" lang="en-US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Quantifier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=some;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 term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= birds;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Copula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 are; and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Predicate Term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= mammals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Correct order of categorical proposition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US" smtClean="0"/>
          </a:p>
          <a:p>
            <a:endParaRPr dirty="0" lang="en-US"/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762000" y="5410200"/>
          <a:ext cx="76200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0"/>
              </a:tblGrid>
              <a:tr h="0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000" lang="en-US" smtClean="0">
                          <a:latin typeface="Times New Roman" pitchFamily="18" charset="0"/>
                          <a:cs typeface="Times New Roman" pitchFamily="18" charset="0"/>
                        </a:rPr>
                        <a:t>Quantifier            subject term            copula              predicate term</a:t>
                      </a:r>
                    </a:p>
                    <a:p>
                      <a:r>
                        <a:rPr dirty="0" sz="2000" lang="en-US" smtClean="0"/>
                        <a:t>   </a:t>
                      </a:r>
                      <a:endParaRPr dirty="0" sz="2000" lang="en-US"/>
                    </a:p>
                  </a:txBody>
                </a:tc>
              </a:tr>
            </a:tbl>
          </a:graphicData>
        </a:graphic>
      </p:graphicFrame>
      <p:cxnSp>
        <p:nvCxnSpPr>
          <p:cNvPr id="3145728" name="Straight Arrow Connector 5"/>
          <p:cNvCxnSpPr>
            <a:cxnSpLocks/>
          </p:cNvCxnSpPr>
          <p:nvPr/>
        </p:nvCxnSpPr>
        <p:spPr>
          <a:xfrm>
            <a:off x="1981200" y="5638800"/>
            <a:ext cx="6096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7"/>
          <p:cNvCxnSpPr>
            <a:cxnSpLocks/>
          </p:cNvCxnSpPr>
          <p:nvPr/>
        </p:nvCxnSpPr>
        <p:spPr>
          <a:xfrm>
            <a:off x="5486400" y="5638800"/>
            <a:ext cx="6096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8"/>
          <p:cNvCxnSpPr>
            <a:cxnSpLocks/>
          </p:cNvCxnSpPr>
          <p:nvPr/>
        </p:nvCxnSpPr>
        <p:spPr>
          <a:xfrm>
            <a:off x="3962400" y="5638800"/>
            <a:ext cx="609600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/>
          <a:p>
            <a:pPr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 Standard Forms</a:t>
            </a:r>
            <a:endParaRPr dirty="0" sz="2400" lang="en-US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Forms are designed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based on the rules of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partial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whole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inclusion or exclusion.</a:t>
            </a:r>
          </a:p>
          <a:p>
            <a:pPr lvl="0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1. The whole ST is included in the PT.</a:t>
            </a:r>
          </a:p>
          <a:p>
            <a:pPr lvl="0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2. The whole ST is excluded from PT.</a:t>
            </a:r>
          </a:p>
          <a:p>
            <a:pPr lvl="0">
              <a:lnSpc>
                <a:spcPct val="150000"/>
              </a:lnSpc>
              <a:buNone/>
            </a:pPr>
            <a:r>
              <a:rPr dirty="0" lang="en-US" smtClean="0"/>
              <a:t>	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3. Partially, the ST is included in the PT.</a:t>
            </a:r>
          </a:p>
          <a:p>
            <a:pPr lvl="0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4. Partially, ST is excluded from the PT.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5000" lnSpcReduction="20000"/>
          </a:bodyPr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above forms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have the following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symbolic representations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All S are P                   all members of S are in P.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No S are p                   No members of S are in P.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Some S are p.             at least one member of S is in P class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Some S are not p.       at least one member of S is not in P class.</a:t>
            </a:r>
          </a:p>
          <a:p>
            <a:pPr algn="just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form ‘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S are not P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 is </a:t>
            </a:r>
            <a:r>
              <a:rPr dirty="0" sz="2400" i="1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a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standard form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This form is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ambiguous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and can be rendered as either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‘‘No </a:t>
            </a:r>
            <a:r>
              <a:rPr dirty="0" sz="2400" i="1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’’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‘‘Some </a:t>
            </a:r>
            <a:r>
              <a:rPr dirty="0" sz="2400" i="1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dirty="0" sz="2400" i="1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,’’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depending on the content.</a:t>
            </a:r>
          </a:p>
          <a:p>
            <a:pPr algn="just" lvl="0"/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exactly three forms of quantifiers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two forms of copulas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‘‘are’’ and ‘‘are not.’’</a:t>
            </a: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5" name="Right Arrow 3"/>
          <p:cNvSpPr/>
          <p:nvPr/>
        </p:nvSpPr>
        <p:spPr>
          <a:xfrm>
            <a:off x="2209800" y="1447800"/>
            <a:ext cx="978408" cy="1524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6" name="Right Arrow 8"/>
          <p:cNvSpPr/>
          <p:nvPr/>
        </p:nvSpPr>
        <p:spPr>
          <a:xfrm>
            <a:off x="2286000" y="2057400"/>
            <a:ext cx="978408" cy="1524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ight Arrow 9"/>
          <p:cNvSpPr/>
          <p:nvPr/>
        </p:nvSpPr>
        <p:spPr>
          <a:xfrm>
            <a:off x="2438400" y="2667000"/>
            <a:ext cx="838200" cy="762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ight Arrow 10"/>
          <p:cNvSpPr/>
          <p:nvPr/>
        </p:nvSpPr>
        <p:spPr>
          <a:xfrm>
            <a:off x="2971800" y="3276600"/>
            <a:ext cx="381000" cy="1524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95833" lnSpcReduction="20000"/>
          </a:bodyPr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Other texts allow the various forms of the verb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‘‘to be’’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(such as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‘‘is,’’ ‘‘is not,’’ ‘‘will,’’ and ‘‘will not’’)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to serve as the copula. </a:t>
            </a:r>
          </a:p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For the sake of uniformity, we are restricted on the above two copula.	</a:t>
            </a:r>
          </a:p>
          <a:p>
            <a:pPr algn="just" lvl="1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4.2 Quality, quantity and distribution</a:t>
            </a:r>
            <a:endParaRPr dirty="0" sz="2400" lang="en-US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Quality and quantity are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attributes of categorical propositions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order to see how these attributes pertain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it is useful to rephrase the meaning of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categorical propositions in class terminology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b="1" dirty="0" lang="en-US" smtClean="0"/>
              <a:t> </a:t>
            </a:r>
            <a:endParaRPr dirty="0" lang="en-US" smtClean="0"/>
          </a:p>
          <a:p>
            <a:pPr algn="just">
              <a:lnSpc>
                <a:spcPct val="150000"/>
              </a:lnSpc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p>
            <a:pPr algn="just" lvl="0">
              <a:buNone/>
            </a:pPr>
            <a:r>
              <a:rPr b="1" dirty="0" lang="en-US" smtClean="0"/>
              <a:t>	</a:t>
            </a:r>
            <a:r>
              <a:rPr b="1"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A. Quality: </a:t>
            </a:r>
            <a:endParaRPr dirty="0" sz="2400" lang="en-US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of a categorical proposition is either affirmative or negative depending on whether it affirms or denies class membership.</a:t>
            </a:r>
          </a:p>
          <a:p>
            <a:pPr algn="just"/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Affirmative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 ST is partially or entirely included in the PT</a:t>
            </a:r>
          </a:p>
          <a:p>
            <a:pPr algn="just" lv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ii. 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= ST is partially or entirely excluded from the PT.</a:t>
            </a:r>
          </a:p>
          <a:p>
            <a:pPr algn="just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Example:	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‘‘All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and</a:t>
            </a:r>
          </a:p>
          <a:p>
            <a:pPr algn="just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	‘‘Some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have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affirmative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quality, and ‘‘No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		  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and</a:t>
            </a:r>
          </a:p>
          <a:p>
            <a:pPr algn="just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	 ‘‘Some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have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quality.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5833" lnSpcReduction="20000"/>
          </a:bodyPr>
          <a:p>
            <a:pPr algn="just" lvl="0">
              <a:lnSpc>
                <a:spcPct val="150000"/>
              </a:lnSpc>
              <a:buNone/>
            </a:pPr>
            <a:r>
              <a:rPr b="1"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B. Quantity:</a:t>
            </a:r>
            <a:endParaRPr dirty="0" sz="2400" lang="en-US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Can be either universal or particular.</a:t>
            </a:r>
          </a:p>
          <a:p>
            <a:pPr algn="just" lvl="0"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	I. </a:t>
            </a: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Universal: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full inclusion or exclusion of ST from the PT</a:t>
            </a:r>
          </a:p>
          <a:p>
            <a:pPr algn="just" lvl="0"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b="1"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Particular: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partial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inclusion or exclusion of ST from the PT</a:t>
            </a:r>
          </a:p>
          <a:p>
            <a:pPr algn="just">
              <a:buNone/>
            </a:pPr>
            <a:endParaRPr b="1"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‘‘All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and ‘‘No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each assert something about        every member of the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class and thus are </a:t>
            </a:r>
            <a:r>
              <a:rPr b="1"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‘‘Some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and ‘‘Some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’’ assert something about one or more members of the </a:t>
            </a:r>
            <a:r>
              <a:rPr dirty="0" sz="2400" i="1" lang="en-US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class and hence are </a:t>
            </a:r>
            <a:r>
              <a:rPr b="1" dirty="0" sz="24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5000" lnSpcReduction="20000"/>
          </a:bodyPr>
          <a:p>
            <a:pPr algn="just" lvl="0">
              <a:lnSpc>
                <a:spcPct val="150000"/>
              </a:lnSpc>
            </a:pP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categorical propositions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no ‘‘qualifier.’’ </a:t>
            </a:r>
          </a:p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universal propositions,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is determined by 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quantifier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and in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propositions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it is determined by the </a:t>
            </a:r>
            <a:r>
              <a:rPr dirty="0" sz="24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copula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 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N.B: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letters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that represent 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four forms of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categorical proposition: </a:t>
            </a:r>
            <a:r>
              <a:rPr dirty="0" sz="2400"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A, E, I &amp; O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lvl="0"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universal affirmative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is called an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proposition, the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universal negative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proposition, the </a:t>
            </a:r>
            <a:r>
              <a:rPr dirty="0" sz="2400" lang="en-US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particular affirmative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proposition, and </a:t>
            </a:r>
            <a:r>
              <a:rPr dirty="0" sz="2400" lang="en-US" smtClean="0">
                <a:solidFill>
                  <a:srgbClr val="CE20C2"/>
                </a:solidFill>
                <a:latin typeface="Times New Roman" pitchFamily="18" charset="0"/>
                <a:cs typeface="Times New Roman" pitchFamily="18" charset="0"/>
              </a:rPr>
              <a:t>the particular negative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proposition.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sente</dc:creator>
  <cp:lastModifiedBy>Kebede</cp:lastModifiedBy>
  <dcterms:created xsi:type="dcterms:W3CDTF">2006-08-15T18:00:00Z</dcterms:created>
  <dcterms:modified xsi:type="dcterms:W3CDTF">2021-07-10T01:04:51Z</dcterms:modified>
</cp:coreProperties>
</file>