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397" r:id="rId3"/>
    <p:sldId id="398" r:id="rId4"/>
    <p:sldId id="399" r:id="rId5"/>
    <p:sldId id="400" r:id="rId6"/>
    <p:sldId id="401" r:id="rId7"/>
    <p:sldId id="402" r:id="rId8"/>
    <p:sldId id="403" r:id="rId9"/>
    <p:sldId id="404" r:id="rId10"/>
    <p:sldId id="405" r:id="rId11"/>
    <p:sldId id="406" r:id="rId12"/>
    <p:sldId id="407" r:id="rId13"/>
    <p:sldId id="408" r:id="rId14"/>
    <p:sldId id="409" r:id="rId15"/>
    <p:sldId id="410" r:id="rId16"/>
    <p:sldId id="411" r:id="rId17"/>
    <p:sldId id="412" r:id="rId18"/>
    <p:sldId id="413" r:id="rId19"/>
    <p:sldId id="414" r:id="rId20"/>
    <p:sldId id="415" r:id="rId21"/>
    <p:sldId id="416" r:id="rId22"/>
    <p:sldId id="417" r:id="rId23"/>
    <p:sldId id="418" r:id="rId24"/>
    <p:sldId id="419" r:id="rId25"/>
    <p:sldId id="420" r:id="rId26"/>
    <p:sldId id="421" r:id="rId27"/>
    <p:sldId id="422" r:id="rId28"/>
    <p:sldId id="423" r:id="rId29"/>
    <p:sldId id="424" r:id="rId30"/>
    <p:sldId id="425" r:id="rId31"/>
    <p:sldId id="426" r:id="rId32"/>
    <p:sldId id="427" r:id="rId33"/>
    <p:sldId id="428" r:id="rId34"/>
    <p:sldId id="429" r:id="rId35"/>
    <p:sldId id="430" r:id="rId36"/>
    <p:sldId id="431" r:id="rId37"/>
    <p:sldId id="432" r:id="rId38"/>
    <p:sldId id="433" r:id="rId39"/>
    <p:sldId id="434" r:id="rId40"/>
    <p:sldId id="435" r:id="rId41"/>
    <p:sldId id="436" r:id="rId42"/>
    <p:sldId id="437" r:id="rId43"/>
    <p:sldId id="438" r:id="rId44"/>
    <p:sldId id="439" r:id="rId45"/>
    <p:sldId id="440" r:id="rId46"/>
    <p:sldId id="441" r:id="rId47"/>
    <p:sldId id="442" r:id="rId48"/>
    <p:sldId id="443" r:id="rId49"/>
    <p:sldId id="444" r:id="rId50"/>
    <p:sldId id="445" r:id="rId51"/>
    <p:sldId id="446" r:id="rId52"/>
    <p:sldId id="447" r:id="rId53"/>
    <p:sldId id="448" r:id="rId54"/>
    <p:sldId id="449" r:id="rId55"/>
    <p:sldId id="450" r:id="rId56"/>
    <p:sldId id="451" r:id="rId57"/>
    <p:sldId id="452" r:id="rId58"/>
    <p:sldId id="453" r:id="rId59"/>
    <p:sldId id="454" r:id="rId60"/>
    <p:sldId id="455" r:id="rId61"/>
    <p:sldId id="456" r:id="rId62"/>
    <p:sldId id="457" r:id="rId63"/>
    <p:sldId id="458" r:id="rId64"/>
    <p:sldId id="459" r:id="rId65"/>
    <p:sldId id="460" r:id="rId66"/>
    <p:sldId id="461" r:id="rId67"/>
    <p:sldId id="462" r:id="rId68"/>
    <p:sldId id="463" r:id="rId69"/>
    <p:sldId id="464" r:id="rId70"/>
    <p:sldId id="465" r:id="rId71"/>
    <p:sldId id="466" r:id="rId72"/>
    <p:sldId id="467" r:id="rId73"/>
    <p:sldId id="468" r:id="rId74"/>
    <p:sldId id="469" r:id="rId75"/>
    <p:sldId id="470" r:id="rId76"/>
    <p:sldId id="471" r:id="rId77"/>
    <p:sldId id="472" r:id="rId78"/>
    <p:sldId id="473" r:id="rId79"/>
    <p:sldId id="474" r:id="rId80"/>
    <p:sldId id="475" r:id="rId81"/>
    <p:sldId id="476" r:id="rId82"/>
    <p:sldId id="477" r:id="rId83"/>
    <p:sldId id="478" r:id="rId84"/>
    <p:sldId id="479" r:id="rId85"/>
    <p:sldId id="480" r:id="rId86"/>
    <p:sldId id="481" r:id="rId87"/>
    <p:sldId id="482" r:id="rId88"/>
    <p:sldId id="483" r:id="rId89"/>
    <p:sldId id="484" r:id="rId90"/>
    <p:sldId id="485" r:id="rId91"/>
    <p:sldId id="486" r:id="rId92"/>
    <p:sldId id="487" r:id="rId93"/>
    <p:sldId id="488" r:id="rId94"/>
    <p:sldId id="489" r:id="rId95"/>
    <p:sldId id="490" r:id="rId96"/>
    <p:sldId id="491" r:id="rId97"/>
    <p:sldId id="492" r:id="rId98"/>
    <p:sldId id="493" r:id="rId99"/>
    <p:sldId id="494" r:id="rId100"/>
    <p:sldId id="495" r:id="rId101"/>
    <p:sldId id="496" r:id="rId102"/>
    <p:sldId id="497" r:id="rId103"/>
    <p:sldId id="498" r:id="rId104"/>
    <p:sldId id="499" r:id="rId105"/>
    <p:sldId id="500" r:id="rId106"/>
    <p:sldId id="501" r:id="rId107"/>
    <p:sldId id="502" r:id="rId108"/>
    <p:sldId id="503" r:id="rId109"/>
    <p:sldId id="504" r:id="rId110"/>
    <p:sldId id="505" r:id="rId111"/>
    <p:sldId id="506" r:id="rId112"/>
    <p:sldId id="507" r:id="rId113"/>
    <p:sldId id="508" r:id="rId114"/>
    <p:sldId id="509" r:id="rId115"/>
    <p:sldId id="510" r:id="rId116"/>
    <p:sldId id="511" r:id="rId117"/>
    <p:sldId id="512" r:id="rId118"/>
    <p:sldId id="513" r:id="rId119"/>
    <p:sldId id="514" r:id="rId120"/>
    <p:sldId id="515" r:id="rId121"/>
    <p:sldId id="516" r:id="rId122"/>
    <p:sldId id="517" r:id="rId123"/>
    <p:sldId id="518" r:id="rId124"/>
    <p:sldId id="519" r:id="rId125"/>
    <p:sldId id="520" r:id="rId126"/>
    <p:sldId id="521" r:id="rId127"/>
    <p:sldId id="522" r:id="rId128"/>
    <p:sldId id="523" r:id="rId129"/>
    <p:sldId id="524" r:id="rId130"/>
    <p:sldId id="525" r:id="rId131"/>
    <p:sldId id="526" r:id="rId132"/>
    <p:sldId id="527" r:id="rId133"/>
    <p:sldId id="528" r:id="rId134"/>
    <p:sldId id="529" r:id="rId135"/>
    <p:sldId id="530" r:id="rId136"/>
    <p:sldId id="531" r:id="rId137"/>
    <p:sldId id="532" r:id="rId138"/>
    <p:sldId id="533" r:id="rId139"/>
    <p:sldId id="534" r:id="rId140"/>
    <p:sldId id="535" r:id="rId141"/>
  </p:sldIdLst>
  <p:sldSz type="screen4x3" cy="6858000" cx="9144000"/>
  <p:notesSz cx="9144000" cy="6858000"/>
  <p:defaultTextStyle>
    <a:defPPr>
      <a:defRPr lang="en-US"/>
    </a:defPPr>
    <a:lvl1pPr algn="l" defTabSz="914400" eaLnBrk="1" hangingPunct="1" indent="0" latinLnBrk="1" marL="0" rtl="0">
      <a:lnSpc>
        <a:spcPct val="100000"/>
      </a:lnSpc>
      <a:defRPr b="0" sz="1800" i="0" kern="1200" lang="en-US" strike="noStrike" u="none" smtClean="0">
        <a:solidFill>
          <a:schemeClr val="tx1"/>
        </a:solidFill>
        <a:latin typeface="+mn-lt"/>
        <a:ea typeface="+mn-ea"/>
        <a:cs typeface="+mn-cs"/>
      </a:defRPr>
    </a:lvl1pPr>
    <a:lvl2pPr algn="l" defTabSz="914400" eaLnBrk="1" hangingPunct="1" indent="0" latinLnBrk="1" lvl="1" marL="457200" rtl="0">
      <a:lnSpc>
        <a:spcPct val="100000"/>
      </a:lnSpc>
      <a:defRPr b="0" sz="1800" i="0" kern="1200" lang="en-US" strike="noStrike" u="none" smtClean="0">
        <a:solidFill>
          <a:schemeClr val="tx1"/>
        </a:solidFill>
        <a:latin typeface="+mn-lt"/>
        <a:ea typeface="+mn-ea"/>
        <a:cs typeface="+mn-cs"/>
      </a:defRPr>
    </a:lvl2pPr>
    <a:lvl3pPr algn="l" defTabSz="914400" eaLnBrk="1" hangingPunct="1" indent="0" latinLnBrk="1" lvl="2" marL="914400" rtl="0">
      <a:lnSpc>
        <a:spcPct val="100000"/>
      </a:lnSpc>
      <a:defRPr b="0" sz="1800" i="0" kern="1200" lang="en-US" strike="noStrike" u="none" smtClean="0">
        <a:solidFill>
          <a:schemeClr val="tx1"/>
        </a:solidFill>
        <a:latin typeface="+mn-lt"/>
        <a:ea typeface="+mn-ea"/>
        <a:cs typeface="+mn-cs"/>
      </a:defRPr>
    </a:lvl3pPr>
    <a:lvl4pPr algn="l" defTabSz="914400" eaLnBrk="1" hangingPunct="1" indent="0" latinLnBrk="1" lvl="3" marL="1371600" rtl="0">
      <a:lnSpc>
        <a:spcPct val="100000"/>
      </a:lnSpc>
      <a:defRPr b="0" sz="1800" i="0" kern="1200" lang="en-US" strike="noStrike" u="none" smtClean="0">
        <a:solidFill>
          <a:schemeClr val="tx1"/>
        </a:solidFill>
        <a:latin typeface="+mn-lt"/>
        <a:ea typeface="+mn-ea"/>
        <a:cs typeface="+mn-cs"/>
      </a:defRPr>
    </a:lvl4pPr>
    <a:lvl5pPr algn="l" defTabSz="914400" eaLnBrk="1" hangingPunct="1" indent="0" latinLnBrk="1" lvl="4" marL="1828800" rtl="0">
      <a:lnSpc>
        <a:spcPct val="100000"/>
      </a:lnSpc>
      <a:defRPr b="0" sz="1800" i="0" kern="1200" lang="en-US" strike="noStrike" u="none" smtClean="0">
        <a:solidFill>
          <a:schemeClr val="tx1"/>
        </a:solidFill>
        <a:latin typeface="+mn-lt"/>
        <a:ea typeface="+mn-ea"/>
        <a:cs typeface="+mn-cs"/>
      </a:defRPr>
    </a:lvl5pPr>
    <a:lvl6pPr algn="l" defTabSz="914400" eaLnBrk="1" hangingPunct="1" indent="0" latinLnBrk="1" lvl="5" marL="2286000" rtl="0">
      <a:lnSpc>
        <a:spcPct val="100000"/>
      </a:lnSpc>
      <a:defRPr b="0" sz="1800" i="0" kern="1200" lang="en-US" strike="noStrike" u="none" smtClean="0">
        <a:solidFill>
          <a:schemeClr val="tx1"/>
        </a:solidFill>
        <a:latin typeface="+mn-lt"/>
        <a:ea typeface="+mn-ea"/>
        <a:cs typeface="+mn-cs"/>
      </a:defRPr>
    </a:lvl6pPr>
    <a:lvl7pPr algn="l" defTabSz="914400" eaLnBrk="1" hangingPunct="1" indent="0" latinLnBrk="1" lvl="6" marL="2743200" rtl="0">
      <a:lnSpc>
        <a:spcPct val="100000"/>
      </a:lnSpc>
      <a:defRPr b="0" sz="1800" i="0" kern="1200" lang="en-US" strike="noStrike" u="none" smtClean="0">
        <a:solidFill>
          <a:schemeClr val="tx1"/>
        </a:solidFill>
        <a:latin typeface="+mn-lt"/>
        <a:ea typeface="+mn-ea"/>
        <a:cs typeface="+mn-cs"/>
      </a:defRPr>
    </a:lvl7pPr>
    <a:lvl8pPr algn="l" defTabSz="914400" eaLnBrk="1" hangingPunct="1" indent="0" latinLnBrk="1" lvl="7" marL="3200400" rtl="0">
      <a:lnSpc>
        <a:spcPct val="100000"/>
      </a:lnSpc>
      <a:defRPr b="0" sz="1800" i="0" kern="1200" lang="en-US" strike="noStrike" u="none" smtClean="0">
        <a:solidFill>
          <a:schemeClr val="tx1"/>
        </a:solidFill>
        <a:latin typeface="+mn-lt"/>
        <a:ea typeface="+mn-ea"/>
        <a:cs typeface="+mn-cs"/>
      </a:defRPr>
    </a:lvl8pPr>
    <a:lvl9pPr algn="l" defTabSz="914400" eaLnBrk="1" hangingPunct="1" indent="0" latinLnBrk="1" lvl="8" marL="3657600" rtl="0">
      <a:lnSpc>
        <a:spcPct val="100000"/>
      </a:lnSpc>
      <a:defRPr b="0" sz="1800" i="0" kern="1200" lang="en-US" strike="noStrike" u="none" smtClean="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39" d="100"/>
          <a:sy n="39" d="100"/>
        </p:scale>
        <p:origin x="-138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100" Type="http://schemas.openxmlformats.org/officeDocument/2006/relationships/slide" Target="slides/slide98.xml"/><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slide" Target="slides/slide103.xml"/><Relationship Id="rId106" Type="http://schemas.openxmlformats.org/officeDocument/2006/relationships/slide" Target="slides/slide104.xml"/><Relationship Id="rId107" Type="http://schemas.openxmlformats.org/officeDocument/2006/relationships/slide" Target="slides/slide105.xml"/><Relationship Id="rId108" Type="http://schemas.openxmlformats.org/officeDocument/2006/relationships/slide" Target="slides/slide106.xml"/><Relationship Id="rId109" Type="http://schemas.openxmlformats.org/officeDocument/2006/relationships/slide" Target="slides/slide107.xml"/><Relationship Id="rId110" Type="http://schemas.openxmlformats.org/officeDocument/2006/relationships/slide" Target="slides/slide108.xml"/><Relationship Id="rId111" Type="http://schemas.openxmlformats.org/officeDocument/2006/relationships/slide" Target="slides/slide109.xml"/><Relationship Id="rId112" Type="http://schemas.openxmlformats.org/officeDocument/2006/relationships/slide" Target="slides/slide110.xml"/><Relationship Id="rId113" Type="http://schemas.openxmlformats.org/officeDocument/2006/relationships/slide" Target="slides/slide111.xml"/><Relationship Id="rId114" Type="http://schemas.openxmlformats.org/officeDocument/2006/relationships/slide" Target="slides/slide112.xml"/><Relationship Id="rId115" Type="http://schemas.openxmlformats.org/officeDocument/2006/relationships/slide" Target="slides/slide113.xml"/><Relationship Id="rId116" Type="http://schemas.openxmlformats.org/officeDocument/2006/relationships/slide" Target="slides/slide114.xml"/><Relationship Id="rId117" Type="http://schemas.openxmlformats.org/officeDocument/2006/relationships/slide" Target="slides/slide115.xml"/><Relationship Id="rId118" Type="http://schemas.openxmlformats.org/officeDocument/2006/relationships/slide" Target="slides/slide116.xml"/><Relationship Id="rId119" Type="http://schemas.openxmlformats.org/officeDocument/2006/relationships/slide" Target="slides/slide117.xml"/><Relationship Id="rId120" Type="http://schemas.openxmlformats.org/officeDocument/2006/relationships/slide" Target="slides/slide118.xml"/><Relationship Id="rId121" Type="http://schemas.openxmlformats.org/officeDocument/2006/relationships/slide" Target="slides/slide119.xml"/><Relationship Id="rId122" Type="http://schemas.openxmlformats.org/officeDocument/2006/relationships/slide" Target="slides/slide120.xml"/><Relationship Id="rId123" Type="http://schemas.openxmlformats.org/officeDocument/2006/relationships/slide" Target="slides/slide121.xml"/><Relationship Id="rId124" Type="http://schemas.openxmlformats.org/officeDocument/2006/relationships/slide" Target="slides/slide122.xml"/><Relationship Id="rId125" Type="http://schemas.openxmlformats.org/officeDocument/2006/relationships/slide" Target="slides/slide123.xml"/><Relationship Id="rId126" Type="http://schemas.openxmlformats.org/officeDocument/2006/relationships/slide" Target="slides/slide124.xml"/><Relationship Id="rId127" Type="http://schemas.openxmlformats.org/officeDocument/2006/relationships/slide" Target="slides/slide125.xml"/><Relationship Id="rId128" Type="http://schemas.openxmlformats.org/officeDocument/2006/relationships/slide" Target="slides/slide126.xml"/><Relationship Id="rId129" Type="http://schemas.openxmlformats.org/officeDocument/2006/relationships/slide" Target="slides/slide127.xml"/><Relationship Id="rId130" Type="http://schemas.openxmlformats.org/officeDocument/2006/relationships/slide" Target="slides/slide128.xml"/><Relationship Id="rId131" Type="http://schemas.openxmlformats.org/officeDocument/2006/relationships/slide" Target="slides/slide129.xml"/><Relationship Id="rId132" Type="http://schemas.openxmlformats.org/officeDocument/2006/relationships/slide" Target="slides/slide130.xml"/><Relationship Id="rId133" Type="http://schemas.openxmlformats.org/officeDocument/2006/relationships/slide" Target="slides/slide131.xml"/><Relationship Id="rId134" Type="http://schemas.openxmlformats.org/officeDocument/2006/relationships/slide" Target="slides/slide132.xml"/><Relationship Id="rId135" Type="http://schemas.openxmlformats.org/officeDocument/2006/relationships/slide" Target="slides/slide133.xml"/><Relationship Id="rId136" Type="http://schemas.openxmlformats.org/officeDocument/2006/relationships/slide" Target="slides/slide134.xml"/><Relationship Id="rId137" Type="http://schemas.openxmlformats.org/officeDocument/2006/relationships/slide" Target="slides/slide135.xml"/><Relationship Id="rId138" Type="http://schemas.openxmlformats.org/officeDocument/2006/relationships/slide" Target="slides/slide136.xml"/><Relationship Id="rId139" Type="http://schemas.openxmlformats.org/officeDocument/2006/relationships/slide" Target="slides/slide137.xml"/><Relationship Id="rId140" Type="http://schemas.openxmlformats.org/officeDocument/2006/relationships/slide" Target="slides/slide138.xml"/><Relationship Id="rId141" Type="http://schemas.openxmlformats.org/officeDocument/2006/relationships/slide" Target="slides/slide139.xml"/><Relationship Id="rId142" Type="http://schemas.openxmlformats.org/officeDocument/2006/relationships/tableStyles" Target="tableStyles.xml"/><Relationship Id="rId143" Type="http://schemas.openxmlformats.org/officeDocument/2006/relationships/presProps" Target="presProps.xml"/><Relationship Id="rId14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303" name=""/>
        <p:cNvGrpSpPr/>
        <p:nvPr/>
      </p:nvGrpSpPr>
      <p:grpSpPr>
        <a:xfrm>
          <a:off x="0" y="0"/>
          <a:ext cx="0" cy="0"/>
          <a:chOff x="0" y="0"/>
          <a:chExt cx="0" cy="0"/>
        </a:xfrm>
      </p:grpSpPr>
      <p:sp>
        <p:nvSpPr>
          <p:cNvPr id="104888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88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88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88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8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88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61" name=""/>
        <p:cNvGrpSpPr/>
        <p:nvPr/>
      </p:nvGrpSpPr>
      <p:grpSpPr>
        <a:xfrm>
          <a:off x="0" y="0"/>
          <a:ext cx="0" cy="0"/>
          <a:chOff x="0" y="0"/>
          <a:chExt cx="0" cy="0"/>
        </a:xfrm>
      </p:grpSpPr>
      <p:sp>
        <p:nvSpPr>
          <p:cNvPr id="1048596"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597"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598" name="Date Placeholder 3"/>
          <p:cNvSpPr>
            <a:spLocks noGrp="1"/>
          </p:cNvSpPr>
          <p:nvPr>
            <p:ph type="dt" sz="half" idx="10"/>
          </p:nvPr>
        </p:nvSpPr>
        <p:spPr/>
        <p:txBody>
          <a:bodyPr/>
          <a:p>
            <a:fld id="{395AAB02-DF92-4232-905E-1F26174A0FE5}" type="datetimeFigureOut">
              <a:rPr lang="en-US" smtClean="0"/>
            </a:fld>
            <a:endParaRPr lang="en-US"/>
          </a:p>
        </p:txBody>
      </p:sp>
      <p:sp>
        <p:nvSpPr>
          <p:cNvPr id="1048599" name="Footer Placeholder 4"/>
          <p:cNvSpPr>
            <a:spLocks noGrp="1"/>
          </p:cNvSpPr>
          <p:nvPr>
            <p:ph type="ftr" sz="quarter" idx="11"/>
          </p:nvPr>
        </p:nvSpPr>
        <p:spPr/>
        <p:txBody>
          <a:bodyPr/>
          <a:p>
            <a:endParaRPr lang="en-US"/>
          </a:p>
        </p:txBody>
      </p:sp>
      <p:sp>
        <p:nvSpPr>
          <p:cNvPr id="1048600" name="Slide Number Placeholder 5"/>
          <p:cNvSpPr>
            <a:spLocks noGrp="1"/>
          </p:cNvSpPr>
          <p:nvPr>
            <p:ph type="sldNum" sz="quarter" idx="12"/>
          </p:nvPr>
        </p:nvSpPr>
        <p:spPr/>
        <p:txBody>
          <a:bodyPr/>
          <a:p>
            <a:fld id="{E966A786-DE0A-4676-B525-66BEA710347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97" name=""/>
        <p:cNvGrpSpPr/>
        <p:nvPr/>
      </p:nvGrpSpPr>
      <p:grpSpPr>
        <a:xfrm>
          <a:off x="0" y="0"/>
          <a:ext cx="0" cy="0"/>
          <a:chOff x="0" y="0"/>
          <a:chExt cx="0" cy="0"/>
        </a:xfrm>
      </p:grpSpPr>
      <p:sp>
        <p:nvSpPr>
          <p:cNvPr id="1048849" name="Title 1"/>
          <p:cNvSpPr>
            <a:spLocks noGrp="1"/>
          </p:cNvSpPr>
          <p:nvPr>
            <p:ph type="title"/>
          </p:nvPr>
        </p:nvSpPr>
        <p:spPr/>
        <p:txBody>
          <a:bodyPr/>
          <a:p>
            <a:r>
              <a:rPr lang="en-US" smtClean="0"/>
              <a:t>Click to edit Master title style</a:t>
            </a:r>
            <a:endParaRPr lang="en-US"/>
          </a:p>
        </p:txBody>
      </p:sp>
      <p:sp>
        <p:nvSpPr>
          <p:cNvPr id="1048850"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51" name="Date Placeholder 3"/>
          <p:cNvSpPr>
            <a:spLocks noGrp="1"/>
          </p:cNvSpPr>
          <p:nvPr>
            <p:ph type="dt" sz="half" idx="10"/>
          </p:nvPr>
        </p:nvSpPr>
        <p:spPr/>
        <p:txBody>
          <a:bodyPr/>
          <a:p>
            <a:fld id="{395AAB02-DF92-4232-905E-1F26174A0FE5}" type="datetimeFigureOut">
              <a:rPr lang="en-US" smtClean="0"/>
            </a:fld>
            <a:endParaRPr lang="en-US"/>
          </a:p>
        </p:txBody>
      </p:sp>
      <p:sp>
        <p:nvSpPr>
          <p:cNvPr id="1048852" name="Footer Placeholder 4"/>
          <p:cNvSpPr>
            <a:spLocks noGrp="1"/>
          </p:cNvSpPr>
          <p:nvPr>
            <p:ph type="ftr" sz="quarter" idx="11"/>
          </p:nvPr>
        </p:nvSpPr>
        <p:spPr/>
        <p:txBody>
          <a:bodyPr/>
          <a:p>
            <a:endParaRPr lang="en-US"/>
          </a:p>
        </p:txBody>
      </p:sp>
      <p:sp>
        <p:nvSpPr>
          <p:cNvPr id="1048853" name="Slide Number Placeholder 5"/>
          <p:cNvSpPr>
            <a:spLocks noGrp="1"/>
          </p:cNvSpPr>
          <p:nvPr>
            <p:ph type="sldNum" sz="quarter" idx="12"/>
          </p:nvPr>
        </p:nvSpPr>
        <p:spPr/>
        <p:txBody>
          <a:bodyPr/>
          <a:p>
            <a:fld id="{E966A786-DE0A-4676-B525-66BEA710347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95" name=""/>
        <p:cNvGrpSpPr/>
        <p:nvPr/>
      </p:nvGrpSpPr>
      <p:grpSpPr>
        <a:xfrm>
          <a:off x="0" y="0"/>
          <a:ext cx="0" cy="0"/>
          <a:chOff x="0" y="0"/>
          <a:chExt cx="0" cy="0"/>
        </a:xfrm>
      </p:grpSpPr>
      <p:sp>
        <p:nvSpPr>
          <p:cNvPr id="1048838"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839"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40" name="Date Placeholder 3"/>
          <p:cNvSpPr>
            <a:spLocks noGrp="1"/>
          </p:cNvSpPr>
          <p:nvPr>
            <p:ph type="dt" sz="half" idx="10"/>
          </p:nvPr>
        </p:nvSpPr>
        <p:spPr/>
        <p:txBody>
          <a:bodyPr/>
          <a:p>
            <a:fld id="{395AAB02-DF92-4232-905E-1F26174A0FE5}" type="datetimeFigureOut">
              <a:rPr lang="en-US" smtClean="0"/>
            </a:fld>
            <a:endParaRPr lang="en-US"/>
          </a:p>
        </p:txBody>
      </p:sp>
      <p:sp>
        <p:nvSpPr>
          <p:cNvPr id="1048841" name="Footer Placeholder 4"/>
          <p:cNvSpPr>
            <a:spLocks noGrp="1"/>
          </p:cNvSpPr>
          <p:nvPr>
            <p:ph type="ftr" sz="quarter" idx="11"/>
          </p:nvPr>
        </p:nvSpPr>
        <p:spPr/>
        <p:txBody>
          <a:bodyPr/>
          <a:p>
            <a:endParaRPr lang="en-US"/>
          </a:p>
        </p:txBody>
      </p:sp>
      <p:sp>
        <p:nvSpPr>
          <p:cNvPr id="1048842" name="Slide Number Placeholder 5"/>
          <p:cNvSpPr>
            <a:spLocks noGrp="1"/>
          </p:cNvSpPr>
          <p:nvPr>
            <p:ph type="sldNum" sz="quarter" idx="12"/>
          </p:nvPr>
        </p:nvSpPr>
        <p:spPr/>
        <p:txBody>
          <a:bodyPr/>
          <a:p>
            <a:fld id="{E966A786-DE0A-4676-B525-66BEA710347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1" name=""/>
        <p:cNvGrpSpPr/>
        <p:nvPr/>
      </p:nvGrpSpPr>
      <p:grpSpPr>
        <a:xfrm>
          <a:off x="0" y="0"/>
          <a:ext cx="0" cy="0"/>
          <a:chOff x="0" y="0"/>
          <a:chExt cx="0" cy="0"/>
        </a:xfrm>
      </p:grpSpPr>
      <p:sp>
        <p:nvSpPr>
          <p:cNvPr id="1048581" name="Title 1"/>
          <p:cNvSpPr>
            <a:spLocks noGrp="1"/>
          </p:cNvSpPr>
          <p:nvPr>
            <p:ph type="title"/>
          </p:nvPr>
        </p:nvSpPr>
        <p:spPr/>
        <p:txBody>
          <a:bodyPr/>
          <a:p>
            <a:r>
              <a:rPr lang="en-US" smtClean="0"/>
              <a:t>Click to edit Master title style</a:t>
            </a:r>
            <a:endParaRPr lang="en-US"/>
          </a:p>
        </p:txBody>
      </p:sp>
      <p:sp>
        <p:nvSpPr>
          <p:cNvPr id="1048582"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3" name="Date Placeholder 3"/>
          <p:cNvSpPr>
            <a:spLocks noGrp="1"/>
          </p:cNvSpPr>
          <p:nvPr>
            <p:ph type="dt" sz="half" idx="10"/>
          </p:nvPr>
        </p:nvSpPr>
        <p:spPr/>
        <p:txBody>
          <a:bodyPr/>
          <a:p>
            <a:fld id="{395AAB02-DF92-4232-905E-1F26174A0FE5}" type="datetimeFigureOut">
              <a:rPr lang="en-US" smtClean="0"/>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E966A786-DE0A-4676-B525-66BEA710347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98" name=""/>
        <p:cNvGrpSpPr/>
        <p:nvPr/>
      </p:nvGrpSpPr>
      <p:grpSpPr>
        <a:xfrm>
          <a:off x="0" y="0"/>
          <a:ext cx="0" cy="0"/>
          <a:chOff x="0" y="0"/>
          <a:chExt cx="0" cy="0"/>
        </a:xfrm>
      </p:grpSpPr>
      <p:sp>
        <p:nvSpPr>
          <p:cNvPr id="1048854"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855"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856" name="Date Placeholder 3"/>
          <p:cNvSpPr>
            <a:spLocks noGrp="1"/>
          </p:cNvSpPr>
          <p:nvPr>
            <p:ph type="dt" sz="half" idx="10"/>
          </p:nvPr>
        </p:nvSpPr>
        <p:spPr/>
        <p:txBody>
          <a:bodyPr/>
          <a:p>
            <a:fld id="{395AAB02-DF92-4232-905E-1F26174A0FE5}" type="datetimeFigureOut">
              <a:rPr lang="en-US" smtClean="0"/>
            </a:fld>
            <a:endParaRPr lang="en-US"/>
          </a:p>
        </p:txBody>
      </p:sp>
      <p:sp>
        <p:nvSpPr>
          <p:cNvPr id="1048857" name="Footer Placeholder 4"/>
          <p:cNvSpPr>
            <a:spLocks noGrp="1"/>
          </p:cNvSpPr>
          <p:nvPr>
            <p:ph type="ftr" sz="quarter" idx="11"/>
          </p:nvPr>
        </p:nvSpPr>
        <p:spPr/>
        <p:txBody>
          <a:bodyPr/>
          <a:p>
            <a:endParaRPr lang="en-US"/>
          </a:p>
        </p:txBody>
      </p:sp>
      <p:sp>
        <p:nvSpPr>
          <p:cNvPr id="1048858" name="Slide Number Placeholder 5"/>
          <p:cNvSpPr>
            <a:spLocks noGrp="1"/>
          </p:cNvSpPr>
          <p:nvPr>
            <p:ph type="sldNum" sz="quarter" idx="12"/>
          </p:nvPr>
        </p:nvSpPr>
        <p:spPr/>
        <p:txBody>
          <a:bodyPr/>
          <a:p>
            <a:fld id="{E966A786-DE0A-4676-B525-66BEA710347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99" name=""/>
        <p:cNvGrpSpPr/>
        <p:nvPr/>
      </p:nvGrpSpPr>
      <p:grpSpPr>
        <a:xfrm>
          <a:off x="0" y="0"/>
          <a:ext cx="0" cy="0"/>
          <a:chOff x="0" y="0"/>
          <a:chExt cx="0" cy="0"/>
        </a:xfrm>
      </p:grpSpPr>
      <p:sp>
        <p:nvSpPr>
          <p:cNvPr id="1048859" name="Title 1"/>
          <p:cNvSpPr>
            <a:spLocks noGrp="1"/>
          </p:cNvSpPr>
          <p:nvPr>
            <p:ph type="title"/>
          </p:nvPr>
        </p:nvSpPr>
        <p:spPr/>
        <p:txBody>
          <a:bodyPr/>
          <a:p>
            <a:r>
              <a:rPr lang="en-US" smtClean="0"/>
              <a:t>Click to edit Master title style</a:t>
            </a:r>
            <a:endParaRPr lang="en-US"/>
          </a:p>
        </p:txBody>
      </p:sp>
      <p:sp>
        <p:nvSpPr>
          <p:cNvPr id="1048860"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61"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62" name="Date Placeholder 4"/>
          <p:cNvSpPr>
            <a:spLocks noGrp="1"/>
          </p:cNvSpPr>
          <p:nvPr>
            <p:ph type="dt" sz="half" idx="10"/>
          </p:nvPr>
        </p:nvSpPr>
        <p:spPr/>
        <p:txBody>
          <a:bodyPr/>
          <a:p>
            <a:fld id="{395AAB02-DF92-4232-905E-1F26174A0FE5}" type="datetimeFigureOut">
              <a:rPr lang="en-US" smtClean="0"/>
            </a:fld>
            <a:endParaRPr lang="en-US"/>
          </a:p>
        </p:txBody>
      </p:sp>
      <p:sp>
        <p:nvSpPr>
          <p:cNvPr id="1048863" name="Footer Placeholder 5"/>
          <p:cNvSpPr>
            <a:spLocks noGrp="1"/>
          </p:cNvSpPr>
          <p:nvPr>
            <p:ph type="ftr" sz="quarter" idx="11"/>
          </p:nvPr>
        </p:nvSpPr>
        <p:spPr/>
        <p:txBody>
          <a:bodyPr/>
          <a:p>
            <a:endParaRPr lang="en-US"/>
          </a:p>
        </p:txBody>
      </p:sp>
      <p:sp>
        <p:nvSpPr>
          <p:cNvPr id="1048864" name="Slide Number Placeholder 6"/>
          <p:cNvSpPr>
            <a:spLocks noGrp="1"/>
          </p:cNvSpPr>
          <p:nvPr>
            <p:ph type="sldNum" sz="quarter" idx="12"/>
          </p:nvPr>
        </p:nvSpPr>
        <p:spPr/>
        <p:txBody>
          <a:bodyPr/>
          <a:p>
            <a:fld id="{E966A786-DE0A-4676-B525-66BEA710347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00" name=""/>
        <p:cNvGrpSpPr/>
        <p:nvPr/>
      </p:nvGrpSpPr>
      <p:grpSpPr>
        <a:xfrm>
          <a:off x="0" y="0"/>
          <a:ext cx="0" cy="0"/>
          <a:chOff x="0" y="0"/>
          <a:chExt cx="0" cy="0"/>
        </a:xfrm>
      </p:grpSpPr>
      <p:sp>
        <p:nvSpPr>
          <p:cNvPr id="1048865" name="Title 1"/>
          <p:cNvSpPr>
            <a:spLocks noGrp="1"/>
          </p:cNvSpPr>
          <p:nvPr>
            <p:ph type="title"/>
          </p:nvPr>
        </p:nvSpPr>
        <p:spPr/>
        <p:txBody>
          <a:bodyPr/>
          <a:p>
            <a:r>
              <a:rPr lang="en-US" smtClean="0"/>
              <a:t>Click to edit Master title style</a:t>
            </a:r>
            <a:endParaRPr lang="en-US"/>
          </a:p>
        </p:txBody>
      </p:sp>
      <p:sp>
        <p:nvSpPr>
          <p:cNvPr id="1048866"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67"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68"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69"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70" name="Date Placeholder 6"/>
          <p:cNvSpPr>
            <a:spLocks noGrp="1"/>
          </p:cNvSpPr>
          <p:nvPr>
            <p:ph type="dt" sz="half" idx="10"/>
          </p:nvPr>
        </p:nvSpPr>
        <p:spPr/>
        <p:txBody>
          <a:bodyPr/>
          <a:p>
            <a:fld id="{395AAB02-DF92-4232-905E-1F26174A0FE5}" type="datetimeFigureOut">
              <a:rPr lang="en-US" smtClean="0"/>
            </a:fld>
            <a:endParaRPr lang="en-US"/>
          </a:p>
        </p:txBody>
      </p:sp>
      <p:sp>
        <p:nvSpPr>
          <p:cNvPr id="1048871" name="Footer Placeholder 7"/>
          <p:cNvSpPr>
            <a:spLocks noGrp="1"/>
          </p:cNvSpPr>
          <p:nvPr>
            <p:ph type="ftr" sz="quarter" idx="11"/>
          </p:nvPr>
        </p:nvSpPr>
        <p:spPr/>
        <p:txBody>
          <a:bodyPr/>
          <a:p>
            <a:endParaRPr lang="en-US"/>
          </a:p>
        </p:txBody>
      </p:sp>
      <p:sp>
        <p:nvSpPr>
          <p:cNvPr id="1048872" name="Slide Number Placeholder 8"/>
          <p:cNvSpPr>
            <a:spLocks noGrp="1"/>
          </p:cNvSpPr>
          <p:nvPr>
            <p:ph type="sldNum" sz="quarter" idx="12"/>
          </p:nvPr>
        </p:nvSpPr>
        <p:spPr/>
        <p:txBody>
          <a:bodyPr/>
          <a:p>
            <a:fld id="{E966A786-DE0A-4676-B525-66BEA710347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94" name=""/>
        <p:cNvGrpSpPr/>
        <p:nvPr/>
      </p:nvGrpSpPr>
      <p:grpSpPr>
        <a:xfrm>
          <a:off x="0" y="0"/>
          <a:ext cx="0" cy="0"/>
          <a:chOff x="0" y="0"/>
          <a:chExt cx="0" cy="0"/>
        </a:xfrm>
      </p:grpSpPr>
      <p:sp>
        <p:nvSpPr>
          <p:cNvPr id="1048834" name="Title 1"/>
          <p:cNvSpPr>
            <a:spLocks noGrp="1"/>
          </p:cNvSpPr>
          <p:nvPr>
            <p:ph type="title"/>
          </p:nvPr>
        </p:nvSpPr>
        <p:spPr/>
        <p:txBody>
          <a:bodyPr/>
          <a:p>
            <a:r>
              <a:rPr lang="en-US" smtClean="0"/>
              <a:t>Click to edit Master title style</a:t>
            </a:r>
            <a:endParaRPr lang="en-US"/>
          </a:p>
        </p:txBody>
      </p:sp>
      <p:sp>
        <p:nvSpPr>
          <p:cNvPr id="1048835" name="Date Placeholder 2"/>
          <p:cNvSpPr>
            <a:spLocks noGrp="1"/>
          </p:cNvSpPr>
          <p:nvPr>
            <p:ph type="dt" sz="half" idx="10"/>
          </p:nvPr>
        </p:nvSpPr>
        <p:spPr/>
        <p:txBody>
          <a:bodyPr/>
          <a:p>
            <a:fld id="{395AAB02-DF92-4232-905E-1F26174A0FE5}" type="datetimeFigureOut">
              <a:rPr lang="en-US" smtClean="0"/>
            </a:fld>
            <a:endParaRPr lang="en-US"/>
          </a:p>
        </p:txBody>
      </p:sp>
      <p:sp>
        <p:nvSpPr>
          <p:cNvPr id="1048836" name="Footer Placeholder 3"/>
          <p:cNvSpPr>
            <a:spLocks noGrp="1"/>
          </p:cNvSpPr>
          <p:nvPr>
            <p:ph type="ftr" sz="quarter" idx="11"/>
          </p:nvPr>
        </p:nvSpPr>
        <p:spPr/>
        <p:txBody>
          <a:bodyPr/>
          <a:p>
            <a:endParaRPr lang="en-US"/>
          </a:p>
        </p:txBody>
      </p:sp>
      <p:sp>
        <p:nvSpPr>
          <p:cNvPr id="1048837" name="Slide Number Placeholder 4"/>
          <p:cNvSpPr>
            <a:spLocks noGrp="1"/>
          </p:cNvSpPr>
          <p:nvPr>
            <p:ph type="sldNum" sz="quarter" idx="12"/>
          </p:nvPr>
        </p:nvSpPr>
        <p:spPr/>
        <p:txBody>
          <a:bodyPr/>
          <a:p>
            <a:fld id="{E966A786-DE0A-4676-B525-66BEA710347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01" name=""/>
        <p:cNvGrpSpPr/>
        <p:nvPr/>
      </p:nvGrpSpPr>
      <p:grpSpPr>
        <a:xfrm>
          <a:off x="0" y="0"/>
          <a:ext cx="0" cy="0"/>
          <a:chOff x="0" y="0"/>
          <a:chExt cx="0" cy="0"/>
        </a:xfrm>
      </p:grpSpPr>
      <p:sp>
        <p:nvSpPr>
          <p:cNvPr id="1048873" name="Date Placeholder 1"/>
          <p:cNvSpPr>
            <a:spLocks noGrp="1"/>
          </p:cNvSpPr>
          <p:nvPr>
            <p:ph type="dt" sz="half" idx="10"/>
          </p:nvPr>
        </p:nvSpPr>
        <p:spPr/>
        <p:txBody>
          <a:bodyPr/>
          <a:p>
            <a:fld id="{395AAB02-DF92-4232-905E-1F26174A0FE5}" type="datetimeFigureOut">
              <a:rPr lang="en-US" smtClean="0"/>
            </a:fld>
            <a:endParaRPr lang="en-US"/>
          </a:p>
        </p:txBody>
      </p:sp>
      <p:sp>
        <p:nvSpPr>
          <p:cNvPr id="1048874" name="Footer Placeholder 2"/>
          <p:cNvSpPr>
            <a:spLocks noGrp="1"/>
          </p:cNvSpPr>
          <p:nvPr>
            <p:ph type="ftr" sz="quarter" idx="11"/>
          </p:nvPr>
        </p:nvSpPr>
        <p:spPr/>
        <p:txBody>
          <a:bodyPr/>
          <a:p>
            <a:endParaRPr lang="en-US"/>
          </a:p>
        </p:txBody>
      </p:sp>
      <p:sp>
        <p:nvSpPr>
          <p:cNvPr id="1048875" name="Slide Number Placeholder 3"/>
          <p:cNvSpPr>
            <a:spLocks noGrp="1"/>
          </p:cNvSpPr>
          <p:nvPr>
            <p:ph type="sldNum" sz="quarter" idx="12"/>
          </p:nvPr>
        </p:nvSpPr>
        <p:spPr/>
        <p:txBody>
          <a:bodyPr/>
          <a:p>
            <a:fld id="{E966A786-DE0A-4676-B525-66BEA710347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02" name=""/>
        <p:cNvGrpSpPr/>
        <p:nvPr/>
      </p:nvGrpSpPr>
      <p:grpSpPr>
        <a:xfrm>
          <a:off x="0" y="0"/>
          <a:ext cx="0" cy="0"/>
          <a:chOff x="0" y="0"/>
          <a:chExt cx="0" cy="0"/>
        </a:xfrm>
      </p:grpSpPr>
      <p:sp>
        <p:nvSpPr>
          <p:cNvPr id="1048876"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877"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78"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879" name="Date Placeholder 4"/>
          <p:cNvSpPr>
            <a:spLocks noGrp="1"/>
          </p:cNvSpPr>
          <p:nvPr>
            <p:ph type="dt" sz="half" idx="10"/>
          </p:nvPr>
        </p:nvSpPr>
        <p:spPr/>
        <p:txBody>
          <a:bodyPr/>
          <a:p>
            <a:fld id="{395AAB02-DF92-4232-905E-1F26174A0FE5}" type="datetimeFigureOut">
              <a:rPr lang="en-US" smtClean="0"/>
            </a:fld>
            <a:endParaRPr lang="en-US"/>
          </a:p>
        </p:txBody>
      </p:sp>
      <p:sp>
        <p:nvSpPr>
          <p:cNvPr id="1048880" name="Footer Placeholder 5"/>
          <p:cNvSpPr>
            <a:spLocks noGrp="1"/>
          </p:cNvSpPr>
          <p:nvPr>
            <p:ph type="ftr" sz="quarter" idx="11"/>
          </p:nvPr>
        </p:nvSpPr>
        <p:spPr/>
        <p:txBody>
          <a:bodyPr/>
          <a:p>
            <a:endParaRPr lang="en-US"/>
          </a:p>
        </p:txBody>
      </p:sp>
      <p:sp>
        <p:nvSpPr>
          <p:cNvPr id="1048881" name="Slide Number Placeholder 6"/>
          <p:cNvSpPr>
            <a:spLocks noGrp="1"/>
          </p:cNvSpPr>
          <p:nvPr>
            <p:ph type="sldNum" sz="quarter" idx="12"/>
          </p:nvPr>
        </p:nvSpPr>
        <p:spPr/>
        <p:txBody>
          <a:bodyPr/>
          <a:p>
            <a:fld id="{E966A786-DE0A-4676-B525-66BEA710347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96" name=""/>
        <p:cNvGrpSpPr/>
        <p:nvPr/>
      </p:nvGrpSpPr>
      <p:grpSpPr>
        <a:xfrm>
          <a:off x="0" y="0"/>
          <a:ext cx="0" cy="0"/>
          <a:chOff x="0" y="0"/>
          <a:chExt cx="0" cy="0"/>
        </a:xfrm>
      </p:grpSpPr>
      <p:sp>
        <p:nvSpPr>
          <p:cNvPr id="1048843"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844"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845"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846" name="Date Placeholder 4"/>
          <p:cNvSpPr>
            <a:spLocks noGrp="1"/>
          </p:cNvSpPr>
          <p:nvPr>
            <p:ph type="dt" sz="half" idx="10"/>
          </p:nvPr>
        </p:nvSpPr>
        <p:spPr/>
        <p:txBody>
          <a:bodyPr/>
          <a:p>
            <a:fld id="{395AAB02-DF92-4232-905E-1F26174A0FE5}" type="datetimeFigureOut">
              <a:rPr lang="en-US" smtClean="0"/>
            </a:fld>
            <a:endParaRPr lang="en-US"/>
          </a:p>
        </p:txBody>
      </p:sp>
      <p:sp>
        <p:nvSpPr>
          <p:cNvPr id="1048847" name="Footer Placeholder 5"/>
          <p:cNvSpPr>
            <a:spLocks noGrp="1"/>
          </p:cNvSpPr>
          <p:nvPr>
            <p:ph type="ftr" sz="quarter" idx="11"/>
          </p:nvPr>
        </p:nvSpPr>
        <p:spPr/>
        <p:txBody>
          <a:bodyPr/>
          <a:p>
            <a:endParaRPr lang="en-US"/>
          </a:p>
        </p:txBody>
      </p:sp>
      <p:sp>
        <p:nvSpPr>
          <p:cNvPr id="1048848" name="Slide Number Placeholder 6"/>
          <p:cNvSpPr>
            <a:spLocks noGrp="1"/>
          </p:cNvSpPr>
          <p:nvPr>
            <p:ph type="sldNum" sz="quarter" idx="12"/>
          </p:nvPr>
        </p:nvSpPr>
        <p:spPr/>
        <p:txBody>
          <a:bodyPr/>
          <a:p>
            <a:fld id="{E966A786-DE0A-4676-B525-66BEA710347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395AAB02-DF92-4232-905E-1F26174A0FE5}" type="datetimeFigureOut">
              <a:rPr lang="en-US" smtClean="0"/>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E966A786-DE0A-4676-B525-66BEA710347F}" type="slidenum">
              <a:rPr lang="en-US" smtClean="0"/>
            </a:fld>
            <a:endParaRPr lang="en-US"/>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hyperlink" Target="https://www.merriam-webster.com/dictionary/conveyance" TargetMode="External"/><Relationship Id="rId2"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image" Target="../media/image2.emf"/><Relationship Id="rId2"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image" Target="../media/image3.emf"/><Relationship Id="rId2"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62" name=""/>
        <p:cNvGrpSpPr/>
        <p:nvPr/>
      </p:nvGrpSpPr>
      <p:grpSpPr>
        <a:xfrm>
          <a:off x="0" y="0"/>
          <a:ext cx="0" cy="0"/>
          <a:chOff x="0" y="0"/>
          <a:chExt cx="0" cy="0"/>
        </a:xfrm>
      </p:grpSpPr>
      <p:sp>
        <p:nvSpPr>
          <p:cNvPr id="1048601" name="Title 1"/>
          <p:cNvSpPr>
            <a:spLocks noGrp="1"/>
          </p:cNvSpPr>
          <p:nvPr>
            <p:ph type="ctrTitle"/>
          </p:nvPr>
        </p:nvSpPr>
        <p:spPr>
          <a:xfrm>
            <a:off x="685800" y="1066801"/>
            <a:ext cx="7772400" cy="1371599"/>
          </a:xfrm>
        </p:spPr>
        <p:txBody>
          <a:bodyPr/>
          <a:p>
            <a:r>
              <a:rPr b="1" dirty="0" lang="en-US" smtClean="0">
                <a:latin typeface="Garamond" pitchFamily="18" charset="0"/>
              </a:rPr>
              <a:t>Logic and Critical Thinking </a:t>
            </a:r>
            <a:endParaRPr b="1" dirty="0" lang="en-US">
              <a:latin typeface="Garamond" pitchFamily="18" charset="0"/>
            </a:endParaRPr>
          </a:p>
        </p:txBody>
      </p:sp>
      <p:sp>
        <p:nvSpPr>
          <p:cNvPr id="1048602" name="Subtitle 2"/>
          <p:cNvSpPr>
            <a:spLocks noGrp="1"/>
          </p:cNvSpPr>
          <p:nvPr>
            <p:ph type="subTitle" idx="1"/>
          </p:nvPr>
        </p:nvSpPr>
        <p:spPr/>
        <p:txBody>
          <a:bodyPr>
            <a:normAutofit/>
          </a:bodyPr>
          <a:p>
            <a:r>
              <a:rPr b="1" dirty="0" sz="3600" lang="en-US" smtClean="0">
                <a:solidFill>
                  <a:srgbClr val="0070C0"/>
                </a:solidFill>
                <a:latin typeface="Goudy" pitchFamily="18" charset="0"/>
              </a:rPr>
              <a:t>Course code: </a:t>
            </a:r>
            <a:r>
              <a:rPr b="1" dirty="0" sz="2800" lang="en-US" smtClean="0">
                <a:solidFill>
                  <a:srgbClr val="0070C0"/>
                </a:solidFill>
                <a:latin typeface="Goudy" pitchFamily="18" charset="0"/>
              </a:rPr>
              <a:t>PHIL1011</a:t>
            </a:r>
            <a:endParaRPr b="1" dirty="0" sz="2800" lang="en-US">
              <a:solidFill>
                <a:srgbClr val="0070C0"/>
              </a:solidFill>
              <a:latin typeface="Goudy"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71" name=""/>
        <p:cNvGrpSpPr/>
        <p:nvPr/>
      </p:nvGrpSpPr>
      <p:grpSpPr>
        <a:xfrm>
          <a:off x="0" y="0"/>
          <a:ext cx="0" cy="0"/>
          <a:chOff x="0" y="0"/>
          <a:chExt cx="0" cy="0"/>
        </a:xfrm>
      </p:grpSpPr>
      <p:sp>
        <p:nvSpPr>
          <p:cNvPr id="1048615" name="Content Placeholder 2"/>
          <p:cNvSpPr>
            <a:spLocks noGrp="1"/>
          </p:cNvSpPr>
          <p:nvPr>
            <p:ph idx="1"/>
          </p:nvPr>
        </p:nvSpPr>
        <p:spPr>
          <a:xfrm>
            <a:off x="457200" y="533400"/>
            <a:ext cx="8229600" cy="5592763"/>
          </a:xfrm>
        </p:spPr>
        <p:txBody>
          <a:bodyPr/>
          <a:p>
            <a:pPr algn="just"/>
            <a:r>
              <a:rPr dirty="0" lang="en-US" smtClean="0">
                <a:latin typeface="Times New Roman" pitchFamily="18" charset="0"/>
                <a:cs typeface="Times New Roman" pitchFamily="18" charset="0"/>
              </a:rPr>
              <a:t>Dear students, philosophy is an activity:</a:t>
            </a:r>
          </a:p>
          <a:p>
            <a:pPr algn="just" lvl="1"/>
            <a:r>
              <a:rPr dirty="0" lang="en-US" smtClean="0">
                <a:latin typeface="Times New Roman" pitchFamily="18" charset="0"/>
                <a:cs typeface="Times New Roman" pitchFamily="18" charset="0"/>
              </a:rPr>
              <a:t>Master it can’t make you a philosopher; rather when you critically think and do it. </a:t>
            </a:r>
            <a:endParaRPr dirty="0" lang="en-US">
              <a:latin typeface="Times New Roman" pitchFamily="18" charset="0"/>
              <a:cs typeface="Times New Roman" pitchFamily="18"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254" name=""/>
        <p:cNvGrpSpPr/>
        <p:nvPr/>
      </p:nvGrpSpPr>
      <p:grpSpPr>
        <a:xfrm>
          <a:off x="0" y="0"/>
          <a:ext cx="0" cy="0"/>
          <a:chOff x="0" y="0"/>
          <a:chExt cx="0" cy="0"/>
        </a:xfrm>
      </p:grpSpPr>
      <p:sp>
        <p:nvSpPr>
          <p:cNvPr id="1048754" name="Title 1"/>
          <p:cNvSpPr>
            <a:spLocks noGrp="1"/>
          </p:cNvSpPr>
          <p:nvPr>
            <p:ph type="title"/>
          </p:nvPr>
        </p:nvSpPr>
        <p:spPr/>
        <p:txBody>
          <a:bodyPr/>
          <a:p>
            <a:r>
              <a:rPr dirty="0" lang="en-US" smtClean="0"/>
              <a:t>Cont.…</a:t>
            </a:r>
            <a:endParaRPr dirty="0" lang="en-US"/>
          </a:p>
        </p:txBody>
      </p:sp>
      <p:sp>
        <p:nvSpPr>
          <p:cNvPr id="1048755" name="Content Placeholder 2"/>
          <p:cNvSpPr>
            <a:spLocks noGrp="1"/>
          </p:cNvSpPr>
          <p:nvPr>
            <p:ph idx="1"/>
          </p:nvPr>
        </p:nvSpPr>
        <p:spPr>
          <a:xfrm>
            <a:off x="457200" y="1143000"/>
            <a:ext cx="8229600" cy="4983163"/>
          </a:xfrm>
        </p:spPr>
        <p:txBody>
          <a:bodyPr>
            <a:normAutofit fontScale="96875" lnSpcReduction="20000"/>
          </a:bodyPr>
          <a:p>
            <a:pPr indent="0" marL="0">
              <a:buNone/>
            </a:pPr>
            <a:r>
              <a:rPr b="1" dirty="0" lang="en-US" smtClean="0"/>
              <a:t>3. Appeal to People</a:t>
            </a:r>
            <a:r>
              <a:rPr dirty="0" lang="en-US" smtClean="0"/>
              <a:t>:</a:t>
            </a:r>
          </a:p>
          <a:p>
            <a:pPr algn="just"/>
            <a:r>
              <a:rPr b="1" dirty="0" lang="en-US">
                <a:latin typeface="Garamond" pitchFamily="18" charset="0"/>
              </a:rPr>
              <a:t>Has two approaches: direct and indirect.</a:t>
            </a:r>
          </a:p>
          <a:p>
            <a:pPr algn="just" indent="0" marL="0">
              <a:buNone/>
            </a:pPr>
            <a:r>
              <a:rPr b="1" dirty="0" lang="en-US" smtClean="0">
                <a:latin typeface="Garamond" pitchFamily="18" charset="0"/>
              </a:rPr>
              <a:t>1. Direct </a:t>
            </a:r>
            <a:r>
              <a:rPr b="1" dirty="0" lang="en-US">
                <a:latin typeface="Garamond" pitchFamily="18" charset="0"/>
              </a:rPr>
              <a:t>Approach of appeal to people</a:t>
            </a:r>
            <a:r>
              <a:rPr b="1" dirty="0" lang="en-US" smtClean="0">
                <a:latin typeface="Garamond" pitchFamily="18" charset="0"/>
              </a:rPr>
              <a:t>:</a:t>
            </a:r>
          </a:p>
          <a:p>
            <a:pPr algn="just"/>
            <a:r>
              <a:rPr dirty="0" lang="en-US">
                <a:latin typeface="Garamond" pitchFamily="18" charset="0"/>
              </a:rPr>
              <a:t>The </a:t>
            </a:r>
            <a:r>
              <a:rPr dirty="0" i="1" lang="en-US">
                <a:latin typeface="Garamond" pitchFamily="18" charset="0"/>
              </a:rPr>
              <a:t>direct </a:t>
            </a:r>
            <a:r>
              <a:rPr dirty="0" i="1" lang="en-US" smtClean="0">
                <a:latin typeface="Garamond" pitchFamily="18" charset="0"/>
              </a:rPr>
              <a:t>approach: </a:t>
            </a:r>
            <a:r>
              <a:rPr dirty="0" lang="en-US" smtClean="0">
                <a:latin typeface="Garamond" pitchFamily="18" charset="0"/>
              </a:rPr>
              <a:t>arguer</a:t>
            </a:r>
            <a:r>
              <a:rPr dirty="0" lang="en-US">
                <a:latin typeface="Garamond" pitchFamily="18" charset="0"/>
              </a:rPr>
              <a:t> </a:t>
            </a:r>
            <a:r>
              <a:rPr dirty="0" lang="en-US" smtClean="0">
                <a:latin typeface="Garamond" pitchFamily="18" charset="0"/>
              </a:rPr>
              <a:t>addresses large  group of people. </a:t>
            </a:r>
          </a:p>
          <a:p>
            <a:pPr algn="just"/>
            <a:r>
              <a:rPr dirty="0" lang="en-US" smtClean="0">
                <a:latin typeface="Garamond" pitchFamily="18" charset="0"/>
              </a:rPr>
              <a:t>Has the </a:t>
            </a:r>
            <a:r>
              <a:rPr dirty="0" lang="en-US">
                <a:latin typeface="Garamond" pitchFamily="18" charset="0"/>
              </a:rPr>
              <a:t>objective </a:t>
            </a:r>
            <a:r>
              <a:rPr dirty="0" lang="en-US" smtClean="0">
                <a:latin typeface="Garamond" pitchFamily="18" charset="0"/>
              </a:rPr>
              <a:t>of rising </a:t>
            </a:r>
            <a:r>
              <a:rPr dirty="0" lang="en-US">
                <a:latin typeface="Garamond" pitchFamily="18" charset="0"/>
              </a:rPr>
              <a:t>a kind of </a:t>
            </a:r>
            <a:r>
              <a:rPr b="1" dirty="0" lang="en-US" smtClean="0">
                <a:latin typeface="Garamond" pitchFamily="18" charset="0"/>
              </a:rPr>
              <a:t>mob mentality</a:t>
            </a:r>
            <a:r>
              <a:rPr b="1" dirty="0" lang="en-US">
                <a:latin typeface="Garamond" pitchFamily="18" charset="0"/>
              </a:rPr>
              <a:t>. </a:t>
            </a:r>
            <a:r>
              <a:rPr dirty="0" lang="en-US">
                <a:latin typeface="Garamond" pitchFamily="18" charset="0"/>
              </a:rPr>
              <a:t>This is the strategy used by nearly every propagandist and demagogue.</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255" name=""/>
        <p:cNvGrpSpPr/>
        <p:nvPr/>
      </p:nvGrpSpPr>
      <p:grpSpPr>
        <a:xfrm>
          <a:off x="0" y="0"/>
          <a:ext cx="0" cy="0"/>
          <a:chOff x="0" y="0"/>
          <a:chExt cx="0" cy="0"/>
        </a:xfrm>
      </p:grpSpPr>
      <p:sp>
        <p:nvSpPr>
          <p:cNvPr id="1048756" name="Title 1"/>
          <p:cNvSpPr>
            <a:spLocks noGrp="1"/>
          </p:cNvSpPr>
          <p:nvPr>
            <p:ph type="title"/>
          </p:nvPr>
        </p:nvSpPr>
        <p:spPr>
          <a:xfrm>
            <a:off x="457200" y="0"/>
            <a:ext cx="8229600" cy="1143000"/>
          </a:xfrm>
        </p:spPr>
        <p:txBody>
          <a:bodyPr/>
          <a:p>
            <a:r>
              <a:rPr dirty="0" lang="en-US" err="1" smtClean="0"/>
              <a:t>Cont</a:t>
            </a:r>
            <a:r>
              <a:rPr dirty="0" lang="en-US" smtClean="0"/>
              <a:t>…</a:t>
            </a:r>
            <a:endParaRPr dirty="0" lang="en-US"/>
          </a:p>
        </p:txBody>
      </p:sp>
      <p:sp>
        <p:nvSpPr>
          <p:cNvPr id="1048757" name="Content Placeholder 2"/>
          <p:cNvSpPr>
            <a:spLocks noGrp="1"/>
          </p:cNvSpPr>
          <p:nvPr>
            <p:ph idx="1"/>
          </p:nvPr>
        </p:nvSpPr>
        <p:spPr>
          <a:xfrm>
            <a:off x="457200" y="1066800"/>
            <a:ext cx="8229600" cy="5059363"/>
          </a:xfrm>
        </p:spPr>
        <p:txBody>
          <a:bodyPr>
            <a:normAutofit fontScale="92857" lnSpcReduction="20000"/>
          </a:bodyPr>
          <a:p>
            <a:pPr indent="0" marL="0">
              <a:buNone/>
            </a:pPr>
            <a:r>
              <a:rPr baseline="0" b="1" dirty="0" i="0" lang="en-US" strike="noStrike" u="none" smtClean="0">
                <a:latin typeface="Garamond,Bold"/>
              </a:rPr>
              <a:t>2. Indirect Approach of Appeal to People Fallacy</a:t>
            </a:r>
          </a:p>
          <a:p>
            <a:r>
              <a:rPr dirty="0" sz="3600" lang="en-US" smtClean="0">
                <a:latin typeface="Garamond" pitchFamily="18" charset="0"/>
              </a:rPr>
              <a:t>the </a:t>
            </a:r>
            <a:r>
              <a:rPr dirty="0" sz="3600" lang="en-US">
                <a:latin typeface="Garamond" pitchFamily="18" charset="0"/>
              </a:rPr>
              <a:t>arguer aims </a:t>
            </a:r>
            <a:r>
              <a:rPr dirty="0" sz="3600" lang="en-US" smtClean="0">
                <a:latin typeface="Garamond" pitchFamily="18" charset="0"/>
              </a:rPr>
              <a:t>appealing to individuals separately. </a:t>
            </a:r>
          </a:p>
          <a:p>
            <a:r>
              <a:rPr dirty="0" sz="3600" lang="en-US" smtClean="0">
                <a:latin typeface="Garamond" pitchFamily="18" charset="0"/>
              </a:rPr>
              <a:t>Three types: </a:t>
            </a:r>
          </a:p>
          <a:p>
            <a:pPr lvl="1"/>
            <a:r>
              <a:rPr dirty="0" sz="3200" lang="en-US" smtClean="0">
                <a:latin typeface="Garamond" pitchFamily="18" charset="0"/>
              </a:rPr>
              <a:t>B</a:t>
            </a:r>
            <a:r>
              <a:rPr b="1" dirty="0" sz="3200" lang="en-US" smtClean="0">
                <a:latin typeface="Garamond" pitchFamily="18" charset="0"/>
              </a:rPr>
              <a:t>andwagon</a:t>
            </a:r>
            <a:r>
              <a:rPr dirty="0" sz="3200" lang="en-US" smtClean="0">
                <a:latin typeface="Garamond" pitchFamily="18" charset="0"/>
              </a:rPr>
              <a:t> </a:t>
            </a:r>
            <a:r>
              <a:rPr dirty="0" sz="3200" lang="en-US">
                <a:latin typeface="Garamond" pitchFamily="18" charset="0"/>
              </a:rPr>
              <a:t>argument, </a:t>
            </a:r>
            <a:r>
              <a:rPr dirty="0" sz="3200" lang="en-US" smtClean="0">
                <a:latin typeface="Garamond" pitchFamily="18" charset="0"/>
              </a:rPr>
              <a:t>The majority choice is seen as correct</a:t>
            </a:r>
          </a:p>
          <a:p>
            <a:pPr lvl="1"/>
            <a:r>
              <a:rPr dirty="0" sz="3200" lang="en-US" smtClean="0">
                <a:latin typeface="Garamond" pitchFamily="18" charset="0"/>
              </a:rPr>
              <a:t>the </a:t>
            </a:r>
            <a:r>
              <a:rPr dirty="0" sz="3200" lang="en-US">
                <a:latin typeface="Garamond" pitchFamily="18" charset="0"/>
              </a:rPr>
              <a:t>appeal to </a:t>
            </a:r>
            <a:r>
              <a:rPr b="1" dirty="0" sz="3200" lang="en-US">
                <a:latin typeface="Garamond" pitchFamily="18" charset="0"/>
              </a:rPr>
              <a:t>vanity</a:t>
            </a:r>
            <a:r>
              <a:rPr dirty="0" sz="3200" lang="en-US" smtClean="0">
                <a:latin typeface="Garamond" pitchFamily="18" charset="0"/>
              </a:rPr>
              <a:t>, (</a:t>
            </a:r>
            <a:r>
              <a:rPr dirty="0" sz="3200" lang="en-US" err="1" smtClean="0">
                <a:latin typeface="Garamond" pitchFamily="18" charset="0"/>
              </a:rPr>
              <a:t>pdts</a:t>
            </a:r>
            <a:r>
              <a:rPr dirty="0" sz="3200" lang="en-US" smtClean="0">
                <a:latin typeface="Garamond" pitchFamily="18" charset="0"/>
              </a:rPr>
              <a:t>. Are </a:t>
            </a:r>
            <a:r>
              <a:rPr dirty="0" sz="3200" lang="en-US" err="1" smtClean="0">
                <a:latin typeface="Garamond" pitchFamily="18" charset="0"/>
              </a:rPr>
              <a:t>associted</a:t>
            </a:r>
            <a:r>
              <a:rPr dirty="0" sz="3200" lang="en-US" smtClean="0">
                <a:latin typeface="Garamond" pitchFamily="18" charset="0"/>
              </a:rPr>
              <a:t> with recognized people)</a:t>
            </a:r>
          </a:p>
          <a:p>
            <a:pPr lvl="1"/>
            <a:r>
              <a:rPr dirty="0" sz="3200" lang="en-US" smtClean="0">
                <a:latin typeface="Garamond" pitchFamily="18" charset="0"/>
              </a:rPr>
              <a:t>the </a:t>
            </a:r>
            <a:r>
              <a:rPr b="1" dirty="0" sz="3200" lang="en-US" smtClean="0">
                <a:latin typeface="Garamond" pitchFamily="18" charset="0"/>
              </a:rPr>
              <a:t>appeal </a:t>
            </a:r>
            <a:r>
              <a:rPr b="1" dirty="0" sz="3200" lang="en-US">
                <a:latin typeface="Garamond" pitchFamily="18" charset="0"/>
              </a:rPr>
              <a:t>to </a:t>
            </a:r>
            <a:r>
              <a:rPr b="1" dirty="0" sz="3200" lang="en-US" smtClean="0">
                <a:latin typeface="Garamond" pitchFamily="18" charset="0"/>
              </a:rPr>
              <a:t>snobbery (things are given a class)</a:t>
            </a:r>
            <a:r>
              <a:rPr dirty="0" lang="en-US" smtClean="0"/>
              <a:t>.</a:t>
            </a:r>
            <a:endParaRPr dirty="0"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256" name=""/>
        <p:cNvGrpSpPr/>
        <p:nvPr/>
      </p:nvGrpSpPr>
      <p:grpSpPr>
        <a:xfrm>
          <a:off x="0" y="0"/>
          <a:ext cx="0" cy="0"/>
          <a:chOff x="0" y="0"/>
          <a:chExt cx="0" cy="0"/>
        </a:xfrm>
      </p:grpSpPr>
      <p:sp>
        <p:nvSpPr>
          <p:cNvPr id="1048758" name="Title 1"/>
          <p:cNvSpPr>
            <a:spLocks noGrp="1"/>
          </p:cNvSpPr>
          <p:nvPr>
            <p:ph type="title"/>
          </p:nvPr>
        </p:nvSpPr>
        <p:spPr>
          <a:xfrm>
            <a:off x="457200" y="274638"/>
            <a:ext cx="8229600" cy="792162"/>
          </a:xfrm>
        </p:spPr>
        <p:txBody>
          <a:bodyPr>
            <a:normAutofit fontScale="90000"/>
          </a:bodyPr>
          <a:p>
            <a:r>
              <a:rPr dirty="0" lang="en-US" smtClean="0"/>
              <a:t>Cont..</a:t>
            </a:r>
            <a:endParaRPr dirty="0" lang="en-US"/>
          </a:p>
        </p:txBody>
      </p:sp>
      <p:sp>
        <p:nvSpPr>
          <p:cNvPr id="1048759" name="Content Placeholder 2"/>
          <p:cNvSpPr>
            <a:spLocks noGrp="1"/>
          </p:cNvSpPr>
          <p:nvPr>
            <p:ph idx="1"/>
          </p:nvPr>
        </p:nvSpPr>
        <p:spPr>
          <a:xfrm>
            <a:off x="457200" y="990600"/>
            <a:ext cx="8229600" cy="5135563"/>
          </a:xfrm>
        </p:spPr>
        <p:txBody>
          <a:bodyPr>
            <a:normAutofit fontScale="96875" lnSpcReduction="20000"/>
          </a:bodyPr>
          <a:p>
            <a:pPr algn="just" indent="0" marL="0">
              <a:buNone/>
            </a:pPr>
            <a:r>
              <a:rPr b="1" dirty="0" lang="en-US">
                <a:latin typeface="Garamond" pitchFamily="18" charset="0"/>
              </a:rPr>
              <a:t>A. Appeal to Bandwagon</a:t>
            </a:r>
          </a:p>
          <a:p>
            <a:pPr algn="just"/>
            <a:r>
              <a:rPr b="1" dirty="0" lang="en-US" smtClean="0">
                <a:latin typeface="Garamond" pitchFamily="18" charset="0"/>
              </a:rPr>
              <a:t>Majority </a:t>
            </a:r>
            <a:r>
              <a:rPr b="1" dirty="0" lang="en-US">
                <a:latin typeface="Garamond" pitchFamily="18" charset="0"/>
              </a:rPr>
              <a:t>choice is the correct one.</a:t>
            </a:r>
          </a:p>
          <a:p>
            <a:pPr algn="just"/>
            <a:r>
              <a:rPr dirty="0" lang="en-US" smtClean="0">
                <a:latin typeface="Garamond" pitchFamily="18" charset="0"/>
              </a:rPr>
              <a:t>Chewing </a:t>
            </a:r>
            <a:r>
              <a:rPr dirty="0" lang="en-US">
                <a:latin typeface="Garamond" pitchFamily="18" charset="0"/>
              </a:rPr>
              <a:t>chat </a:t>
            </a:r>
            <a:r>
              <a:rPr dirty="0" lang="en-US" smtClean="0">
                <a:latin typeface="Garamond" pitchFamily="18" charset="0"/>
              </a:rPr>
              <a:t>can’t </a:t>
            </a:r>
            <a:r>
              <a:rPr dirty="0" lang="en-US">
                <a:latin typeface="Garamond" pitchFamily="18" charset="0"/>
              </a:rPr>
              <a:t>be all wrong because 70% of Hawassa university students see nothing </a:t>
            </a:r>
            <a:r>
              <a:rPr dirty="0" lang="en-US" smtClean="0">
                <a:latin typeface="Garamond" pitchFamily="18" charset="0"/>
              </a:rPr>
              <a:t>wrong with </a:t>
            </a:r>
            <a:r>
              <a:rPr dirty="0" lang="en-US">
                <a:latin typeface="Garamond" pitchFamily="18" charset="0"/>
              </a:rPr>
              <a:t>it</a:t>
            </a:r>
            <a:r>
              <a:rPr dirty="0" lang="en-US" smtClean="0">
                <a:latin typeface="Garamond" pitchFamily="18" charset="0"/>
              </a:rPr>
              <a:t>.</a:t>
            </a:r>
          </a:p>
          <a:p>
            <a:pPr algn="just" indent="0" marL="0">
              <a:buNone/>
            </a:pPr>
            <a:r>
              <a:rPr baseline="0" b="1" dirty="0" sz="3600" i="0" lang="en-US" strike="noStrike" u="none" smtClean="0">
                <a:latin typeface="Garamond" pitchFamily="18" charset="0"/>
              </a:rPr>
              <a:t>B. Appeal to Vanity</a:t>
            </a:r>
          </a:p>
          <a:p>
            <a:pPr algn="just" indent="0" marL="0">
              <a:buNone/>
            </a:pPr>
            <a:r>
              <a:rPr baseline="0" b="0" dirty="0" i="0" lang="en-US" strike="noStrike" u="none" smtClean="0">
                <a:latin typeface="Garamond" pitchFamily="18" charset="0"/>
              </a:rPr>
              <a:t> Associates the product with someone who is admired, pursued, or imitated, the</a:t>
            </a:r>
            <a:r>
              <a:rPr b="0" dirty="0" i="0" lang="en-US" strike="noStrike" u="none" smtClean="0">
                <a:latin typeface="Garamond" pitchFamily="18" charset="0"/>
              </a:rPr>
              <a:t> </a:t>
            </a:r>
            <a:r>
              <a:rPr baseline="0" b="0" dirty="0" i="0" lang="en-US" strike="noStrike" u="none" smtClean="0">
                <a:latin typeface="Garamond" pitchFamily="18" charset="0"/>
              </a:rPr>
              <a:t>idea being that you, too, will be admired and pursued if you use it.</a:t>
            </a:r>
            <a:endParaRPr dirty="0" lang="en-US">
              <a:latin typeface="Garamond" pitchFamily="18"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257" name=""/>
        <p:cNvGrpSpPr/>
        <p:nvPr/>
      </p:nvGrpSpPr>
      <p:grpSpPr>
        <a:xfrm>
          <a:off x="0" y="0"/>
          <a:ext cx="0" cy="0"/>
          <a:chOff x="0" y="0"/>
          <a:chExt cx="0" cy="0"/>
        </a:xfrm>
      </p:grpSpPr>
      <p:sp>
        <p:nvSpPr>
          <p:cNvPr id="1048760" name="Title 1"/>
          <p:cNvSpPr>
            <a:spLocks noGrp="1"/>
          </p:cNvSpPr>
          <p:nvPr>
            <p:ph type="title"/>
          </p:nvPr>
        </p:nvSpPr>
        <p:spPr>
          <a:xfrm>
            <a:off x="457200" y="274638"/>
            <a:ext cx="8229600" cy="792162"/>
          </a:xfrm>
        </p:spPr>
        <p:txBody>
          <a:bodyPr>
            <a:normAutofit fontScale="90000"/>
          </a:bodyPr>
          <a:p>
            <a:r>
              <a:rPr dirty="0" lang="en-US" smtClean="0"/>
              <a:t>Cont..</a:t>
            </a:r>
            <a:endParaRPr dirty="0" lang="en-US"/>
          </a:p>
        </p:txBody>
      </p:sp>
      <p:sp>
        <p:nvSpPr>
          <p:cNvPr id="1048761" name="Content Placeholder 2"/>
          <p:cNvSpPr>
            <a:spLocks noGrp="1"/>
          </p:cNvSpPr>
          <p:nvPr>
            <p:ph idx="1"/>
          </p:nvPr>
        </p:nvSpPr>
        <p:spPr>
          <a:xfrm>
            <a:off x="457200" y="1143000"/>
            <a:ext cx="8229600" cy="4983163"/>
          </a:xfrm>
        </p:spPr>
        <p:txBody>
          <a:bodyPr>
            <a:normAutofit fontScale="96875" lnSpcReduction="20000"/>
          </a:bodyPr>
          <a:p>
            <a:pPr algn="just" indent="0" marL="0">
              <a:buNone/>
            </a:pPr>
            <a:r>
              <a:rPr dirty="0" lang="en-US" smtClean="0">
                <a:latin typeface="Garamond" pitchFamily="18" charset="0"/>
              </a:rPr>
              <a:t>E.g. “Who </a:t>
            </a:r>
            <a:r>
              <a:rPr dirty="0" lang="en-US">
                <a:latin typeface="Garamond" pitchFamily="18" charset="0"/>
              </a:rPr>
              <a:t>is going to wear this new fashion T-shirt worn by the famous artist </a:t>
            </a:r>
            <a:r>
              <a:rPr dirty="0" lang="en-US" err="1">
                <a:latin typeface="Garamond" pitchFamily="18" charset="0"/>
              </a:rPr>
              <a:t>Gosaye</a:t>
            </a:r>
            <a:r>
              <a:rPr dirty="0" lang="en-US">
                <a:latin typeface="Garamond" pitchFamily="18" charset="0"/>
              </a:rPr>
              <a:t> for </a:t>
            </a:r>
            <a:r>
              <a:rPr dirty="0" lang="en-US" smtClean="0">
                <a:latin typeface="Garamond" pitchFamily="18" charset="0"/>
              </a:rPr>
              <a:t>the new </a:t>
            </a:r>
            <a:r>
              <a:rPr dirty="0" lang="en-US">
                <a:latin typeface="Garamond" pitchFamily="18" charset="0"/>
              </a:rPr>
              <a:t>Ethiopian Millennium</a:t>
            </a:r>
            <a:r>
              <a:rPr dirty="0" lang="en-US" smtClean="0">
                <a:latin typeface="Garamond" pitchFamily="18" charset="0"/>
              </a:rPr>
              <a:t>?”</a:t>
            </a:r>
          </a:p>
          <a:p>
            <a:pPr algn="just" indent="0" marL="0">
              <a:buNone/>
            </a:pPr>
            <a:r>
              <a:rPr b="1" dirty="0" lang="en-US">
                <a:latin typeface="Garamond" pitchFamily="18" charset="0"/>
              </a:rPr>
              <a:t>C. Appeal to Snobbery</a:t>
            </a:r>
          </a:p>
          <a:p>
            <a:pPr algn="just"/>
            <a:r>
              <a:rPr b="1" dirty="0" lang="en-US" smtClean="0">
                <a:latin typeface="Garamond" pitchFamily="18" charset="0"/>
              </a:rPr>
              <a:t>It </a:t>
            </a:r>
            <a:r>
              <a:rPr b="1" dirty="0" lang="en-US">
                <a:latin typeface="Garamond" pitchFamily="18" charset="0"/>
              </a:rPr>
              <a:t>is an appeal to the desire to be regarded as superior to others.</a:t>
            </a:r>
          </a:p>
          <a:p>
            <a:pPr algn="just"/>
            <a:r>
              <a:rPr dirty="0" lang="en-US" smtClean="0">
                <a:latin typeface="Garamond" pitchFamily="18" charset="0"/>
              </a:rPr>
              <a:t>This </a:t>
            </a:r>
            <a:r>
              <a:rPr dirty="0" lang="en-US">
                <a:latin typeface="Garamond" pitchFamily="18" charset="0"/>
              </a:rPr>
              <a:t>Jacket is not for ordinary people. If you want to be from among the selected few </a:t>
            </a:r>
            <a:r>
              <a:rPr dirty="0" lang="en-US" smtClean="0">
                <a:latin typeface="Garamond" pitchFamily="18" charset="0"/>
              </a:rPr>
              <a:t>dignitaries buy </a:t>
            </a:r>
            <a:r>
              <a:rPr dirty="0" lang="en-US">
                <a:latin typeface="Garamond" pitchFamily="18" charset="0"/>
              </a:rPr>
              <a:t>the shoe.</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258" name=""/>
        <p:cNvGrpSpPr/>
        <p:nvPr/>
      </p:nvGrpSpPr>
      <p:grpSpPr>
        <a:xfrm>
          <a:off x="0" y="0"/>
          <a:ext cx="0" cy="0"/>
          <a:chOff x="0" y="0"/>
          <a:chExt cx="0" cy="0"/>
        </a:xfrm>
      </p:grpSpPr>
      <p:sp>
        <p:nvSpPr>
          <p:cNvPr id="1048762" name="Title 1"/>
          <p:cNvSpPr>
            <a:spLocks noGrp="1"/>
          </p:cNvSpPr>
          <p:nvPr>
            <p:ph type="title"/>
          </p:nvPr>
        </p:nvSpPr>
        <p:spPr/>
        <p:txBody>
          <a:bodyPr/>
          <a:p>
            <a:r>
              <a:rPr dirty="0" lang="en-US" err="1" smtClean="0"/>
              <a:t>Cont</a:t>
            </a:r>
            <a:r>
              <a:rPr dirty="0" lang="en-US" smtClean="0"/>
              <a:t>…</a:t>
            </a:r>
            <a:endParaRPr dirty="0" lang="en-US"/>
          </a:p>
        </p:txBody>
      </p:sp>
      <p:sp>
        <p:nvSpPr>
          <p:cNvPr id="1048763" name="Content Placeholder 2"/>
          <p:cNvSpPr>
            <a:spLocks noGrp="1"/>
          </p:cNvSpPr>
          <p:nvPr>
            <p:ph idx="1"/>
          </p:nvPr>
        </p:nvSpPr>
        <p:spPr>
          <a:xfrm>
            <a:off x="457200" y="1143000"/>
            <a:ext cx="8229600" cy="4983163"/>
          </a:xfrm>
        </p:spPr>
        <p:txBody>
          <a:bodyPr>
            <a:normAutofit fontScale="84375" lnSpcReduction="10000"/>
          </a:bodyPr>
          <a:p>
            <a:pPr algn="just" indent="0" marL="0">
              <a:buNone/>
            </a:pPr>
            <a:r>
              <a:rPr b="1" dirty="0" lang="en-US"/>
              <a:t>4</a:t>
            </a:r>
            <a:r>
              <a:rPr b="1" dirty="0" lang="en-US">
                <a:latin typeface="Garamond" pitchFamily="18" charset="0"/>
              </a:rPr>
              <a:t>. Argument Against the Person (Argumentum ad Hominem)</a:t>
            </a:r>
          </a:p>
          <a:p>
            <a:pPr algn="just"/>
            <a:r>
              <a:rPr dirty="0" lang="en-US" smtClean="0">
                <a:latin typeface="Garamond" pitchFamily="18" charset="0"/>
              </a:rPr>
              <a:t>This </a:t>
            </a:r>
            <a:r>
              <a:rPr dirty="0" lang="en-US">
                <a:latin typeface="Garamond" pitchFamily="18" charset="0"/>
              </a:rPr>
              <a:t>fallacy always contains two arguers.</a:t>
            </a:r>
          </a:p>
          <a:p>
            <a:pPr algn="just"/>
            <a:r>
              <a:rPr dirty="0" lang="en-US" smtClean="0">
                <a:latin typeface="Garamond" pitchFamily="18" charset="0"/>
              </a:rPr>
              <a:t>The </a:t>
            </a:r>
            <a:r>
              <a:rPr dirty="0" lang="en-US">
                <a:latin typeface="Garamond" pitchFamily="18" charset="0"/>
              </a:rPr>
              <a:t>second arguer attacks the second arguer him/herself not his/her idea.</a:t>
            </a:r>
          </a:p>
          <a:p>
            <a:pPr algn="just"/>
            <a:r>
              <a:rPr dirty="0" lang="en-US" smtClean="0">
                <a:latin typeface="Garamond" pitchFamily="18" charset="0"/>
              </a:rPr>
              <a:t>Has </a:t>
            </a:r>
            <a:r>
              <a:rPr dirty="0" lang="en-US">
                <a:latin typeface="Garamond" pitchFamily="18" charset="0"/>
              </a:rPr>
              <a:t>three forms: </a:t>
            </a:r>
            <a:r>
              <a:rPr b="1" dirty="0" lang="en-US">
                <a:solidFill>
                  <a:srgbClr val="FF0000"/>
                </a:solidFill>
                <a:latin typeface="Garamond" pitchFamily="18" charset="0"/>
              </a:rPr>
              <a:t>abusive, </a:t>
            </a:r>
            <a:r>
              <a:rPr b="1" dirty="0" lang="en-US" smtClean="0">
                <a:solidFill>
                  <a:srgbClr val="FF0000"/>
                </a:solidFill>
                <a:latin typeface="Garamond" pitchFamily="18" charset="0"/>
              </a:rPr>
              <a:t>circumstantial </a:t>
            </a:r>
            <a:r>
              <a:rPr b="1" dirty="0" lang="en-US">
                <a:solidFill>
                  <a:srgbClr val="FF0000"/>
                </a:solidFill>
                <a:latin typeface="Garamond" pitchFamily="18" charset="0"/>
              </a:rPr>
              <a:t>and you too (</a:t>
            </a:r>
            <a:r>
              <a:rPr b="1" dirty="0" i="1" lang="en-US" err="1">
                <a:solidFill>
                  <a:srgbClr val="FF0000"/>
                </a:solidFill>
                <a:latin typeface="Garamond" pitchFamily="18" charset="0"/>
              </a:rPr>
              <a:t>tu</a:t>
            </a:r>
            <a:r>
              <a:rPr b="1" dirty="0" i="1" lang="en-US">
                <a:solidFill>
                  <a:srgbClr val="FF0000"/>
                </a:solidFill>
                <a:latin typeface="Garamond" pitchFamily="18" charset="0"/>
              </a:rPr>
              <a:t> </a:t>
            </a:r>
            <a:r>
              <a:rPr b="1" dirty="0" i="1" lang="en-US" err="1">
                <a:solidFill>
                  <a:srgbClr val="FF0000"/>
                </a:solidFill>
                <a:latin typeface="Garamond" pitchFamily="18" charset="0"/>
              </a:rPr>
              <a:t>quoque</a:t>
            </a:r>
            <a:r>
              <a:rPr b="1" dirty="0" i="1" lang="en-US">
                <a:solidFill>
                  <a:srgbClr val="FF0000"/>
                </a:solidFill>
                <a:latin typeface="Garamond" pitchFamily="18" charset="0"/>
              </a:rPr>
              <a:t>)</a:t>
            </a:r>
            <a:r>
              <a:rPr b="1" dirty="0" lang="en-US">
                <a:solidFill>
                  <a:srgbClr val="FF0000"/>
                </a:solidFill>
                <a:latin typeface="Garamond" pitchFamily="18" charset="0"/>
              </a:rPr>
              <a:t>.</a:t>
            </a:r>
          </a:p>
          <a:p>
            <a:pPr algn="just" indent="0" marL="0">
              <a:buNone/>
            </a:pPr>
            <a:r>
              <a:rPr b="1" dirty="0" lang="en-US" smtClean="0">
                <a:latin typeface="Garamond" pitchFamily="18" charset="0"/>
              </a:rPr>
              <a:t>I. Ad </a:t>
            </a:r>
            <a:r>
              <a:rPr b="1" dirty="0" lang="en-US">
                <a:latin typeface="Garamond" pitchFamily="18" charset="0"/>
              </a:rPr>
              <a:t>hominem abusive</a:t>
            </a:r>
          </a:p>
          <a:p>
            <a:pPr algn="just"/>
            <a:r>
              <a:rPr dirty="0" lang="en-US">
                <a:latin typeface="Garamond" pitchFamily="18" charset="0"/>
              </a:rPr>
              <a:t>The second person responds to the first </a:t>
            </a:r>
            <a:r>
              <a:rPr dirty="0" lang="en-US" smtClean="0">
                <a:latin typeface="Garamond" pitchFamily="18" charset="0"/>
              </a:rPr>
              <a:t>person’s </a:t>
            </a:r>
            <a:r>
              <a:rPr dirty="0" lang="en-US">
                <a:latin typeface="Garamond" pitchFamily="18" charset="0"/>
              </a:rPr>
              <a:t>argument by verbally abusing the </a:t>
            </a:r>
            <a:r>
              <a:rPr dirty="0" lang="en-US" smtClean="0">
                <a:latin typeface="Garamond" pitchFamily="18" charset="0"/>
              </a:rPr>
              <a:t>first person</a:t>
            </a:r>
            <a:r>
              <a:rPr dirty="0" lang="en-US">
                <a:latin typeface="Garamond" pitchFamily="18" charset="0"/>
              </a:rPr>
              <a:t>.</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259" name=""/>
        <p:cNvGrpSpPr/>
        <p:nvPr/>
      </p:nvGrpSpPr>
      <p:grpSpPr>
        <a:xfrm>
          <a:off x="0" y="0"/>
          <a:ext cx="0" cy="0"/>
          <a:chOff x="0" y="0"/>
          <a:chExt cx="0" cy="0"/>
        </a:xfrm>
      </p:grpSpPr>
      <p:sp>
        <p:nvSpPr>
          <p:cNvPr id="1048764" name="Title 1"/>
          <p:cNvSpPr>
            <a:spLocks noGrp="1"/>
          </p:cNvSpPr>
          <p:nvPr>
            <p:ph type="title"/>
          </p:nvPr>
        </p:nvSpPr>
        <p:spPr/>
        <p:txBody>
          <a:bodyPr/>
          <a:p>
            <a:r>
              <a:rPr dirty="0" lang="en-US" err="1" smtClean="0"/>
              <a:t>Cont</a:t>
            </a:r>
            <a:r>
              <a:rPr dirty="0" lang="en-US" smtClean="0"/>
              <a:t>…</a:t>
            </a:r>
            <a:endParaRPr dirty="0" lang="en-US"/>
          </a:p>
        </p:txBody>
      </p:sp>
      <p:sp>
        <p:nvSpPr>
          <p:cNvPr id="1048765" name="Content Placeholder 2"/>
          <p:cNvSpPr>
            <a:spLocks noGrp="1"/>
          </p:cNvSpPr>
          <p:nvPr>
            <p:ph idx="1"/>
          </p:nvPr>
        </p:nvSpPr>
        <p:spPr>
          <a:xfrm>
            <a:off x="457200" y="1219200"/>
            <a:ext cx="8229600" cy="4906963"/>
          </a:xfrm>
        </p:spPr>
        <p:txBody>
          <a:bodyPr>
            <a:normAutofit fontScale="96875" lnSpcReduction="20000"/>
          </a:bodyPr>
          <a:p>
            <a:pPr algn="just" indent="0" marL="0">
              <a:buNone/>
            </a:pPr>
            <a:r>
              <a:rPr dirty="0" lang="en-US">
                <a:latin typeface="Garamond"/>
              </a:rPr>
              <a:t>E</a:t>
            </a:r>
            <a:r>
              <a:rPr baseline="0" b="0" dirty="0" i="0" lang="en-US" strike="noStrike" u="none" smtClean="0">
                <a:latin typeface="Garamond"/>
              </a:rPr>
              <a:t>.g. </a:t>
            </a:r>
            <a:r>
              <a:rPr dirty="0" lang="en-US">
                <a:latin typeface="Garamond"/>
              </a:rPr>
              <a:t>1</a:t>
            </a:r>
            <a:r>
              <a:rPr baseline="0" b="0" dirty="0" i="0" lang="en-US" strike="noStrike" u="none" smtClean="0">
                <a:latin typeface="Garamond"/>
              </a:rPr>
              <a:t>How a </a:t>
            </a:r>
            <a:r>
              <a:rPr baseline="0" b="1" dirty="0" i="0" lang="en-US" strike="noStrike" u="none" smtClean="0">
                <a:latin typeface="Garamond,Bold"/>
              </a:rPr>
              <a:t>stingy </a:t>
            </a:r>
            <a:r>
              <a:rPr baseline="0" b="0" dirty="0" i="0" lang="en-US" strike="noStrike" u="none" smtClean="0">
                <a:latin typeface="Garamond"/>
              </a:rPr>
              <a:t>person can tell us about charity. Hence, let’s stop discussing about these issue raised</a:t>
            </a:r>
            <a:r>
              <a:rPr b="0" dirty="0" i="0" lang="en-US" strike="noStrike" u="none" smtClean="0">
                <a:latin typeface="Garamond"/>
              </a:rPr>
              <a:t> </a:t>
            </a:r>
            <a:r>
              <a:rPr baseline="0" b="0" dirty="0" i="0" lang="en-US" strike="noStrike" u="none" smtClean="0">
                <a:latin typeface="Garamond"/>
              </a:rPr>
              <a:t>by </a:t>
            </a:r>
            <a:r>
              <a:rPr baseline="0" b="0" dirty="0" i="0" lang="en-US" err="1" strike="noStrike" u="none" smtClean="0">
                <a:latin typeface="Garamond"/>
              </a:rPr>
              <a:t>Tamirat</a:t>
            </a:r>
            <a:r>
              <a:rPr baseline="0" b="0" dirty="0" i="0" lang="en-US" strike="noStrike" u="none" smtClean="0">
                <a:latin typeface="Garamond"/>
              </a:rPr>
              <a:t>.</a:t>
            </a:r>
          </a:p>
          <a:p>
            <a:pPr algn="just" indent="0" marL="0">
              <a:buNone/>
            </a:pPr>
            <a:r>
              <a:rPr dirty="0" lang="en-US" smtClean="0">
                <a:latin typeface="Garamond"/>
              </a:rPr>
              <a:t>E.g. 2. </a:t>
            </a:r>
            <a:r>
              <a:rPr baseline="0" b="0" dirty="0" i="0" lang="en-US" strike="noStrike" u="none" smtClean="0">
                <a:latin typeface="Garamond"/>
              </a:rPr>
              <a:t>Before he died, poet Allen Ginsberg argued in favor of legalizing pornography. But Ginsberg’s</a:t>
            </a:r>
            <a:r>
              <a:rPr dirty="0" lang="en-US" smtClean="0">
                <a:latin typeface="Garamond"/>
              </a:rPr>
              <a:t> </a:t>
            </a:r>
            <a:r>
              <a:rPr baseline="0" b="0" dirty="0" i="0" lang="en-US" strike="noStrike" u="none" smtClean="0">
                <a:latin typeface="Garamond"/>
              </a:rPr>
              <a:t>arguments are nothing but trash. Ginsberg was a marijuana-smoking homosexual and</a:t>
            </a:r>
            <a:r>
              <a:rPr dirty="0" lang="en-US">
                <a:latin typeface="Garamond"/>
              </a:rPr>
              <a:t> </a:t>
            </a:r>
            <a:r>
              <a:rPr baseline="0" b="0" dirty="0" i="0" lang="en-US" strike="noStrike" u="none" smtClean="0">
                <a:latin typeface="Garamond"/>
              </a:rPr>
              <a:t>thoroughgoing advocate of the drug culture.</a:t>
            </a:r>
            <a:endParaRPr dirty="0" 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260" name=""/>
        <p:cNvGrpSpPr/>
        <p:nvPr/>
      </p:nvGrpSpPr>
      <p:grpSpPr>
        <a:xfrm>
          <a:off x="0" y="0"/>
          <a:ext cx="0" cy="0"/>
          <a:chOff x="0" y="0"/>
          <a:chExt cx="0" cy="0"/>
        </a:xfrm>
      </p:grpSpPr>
      <p:sp>
        <p:nvSpPr>
          <p:cNvPr id="1048766" name="Title 1"/>
          <p:cNvSpPr>
            <a:spLocks noGrp="1"/>
          </p:cNvSpPr>
          <p:nvPr>
            <p:ph type="title"/>
          </p:nvPr>
        </p:nvSpPr>
        <p:spPr/>
        <p:txBody>
          <a:bodyPr/>
          <a:p>
            <a:r>
              <a:rPr dirty="0" lang="en-US" smtClean="0"/>
              <a:t>Cont..</a:t>
            </a:r>
            <a:endParaRPr dirty="0" lang="en-US"/>
          </a:p>
        </p:txBody>
      </p:sp>
      <p:sp>
        <p:nvSpPr>
          <p:cNvPr id="1048767" name="Content Placeholder 2"/>
          <p:cNvSpPr>
            <a:spLocks noGrp="1"/>
          </p:cNvSpPr>
          <p:nvPr>
            <p:ph idx="1"/>
          </p:nvPr>
        </p:nvSpPr>
        <p:spPr>
          <a:xfrm>
            <a:off x="457200" y="1143000"/>
            <a:ext cx="8229600" cy="4983163"/>
          </a:xfrm>
        </p:spPr>
        <p:txBody>
          <a:bodyPr>
            <a:normAutofit fontScale="68750" lnSpcReduction="20000"/>
          </a:bodyPr>
          <a:p>
            <a:pPr indent="0" marL="0">
              <a:buNone/>
            </a:pPr>
            <a:r>
              <a:rPr b="1" dirty="0" i="1" lang="en-US" smtClean="0"/>
              <a:t>II. Ad </a:t>
            </a:r>
            <a:r>
              <a:rPr b="1" dirty="0" i="1" lang="en-US"/>
              <a:t>hominem </a:t>
            </a:r>
            <a:r>
              <a:rPr b="1" dirty="0" lang="en-US"/>
              <a:t>circumstantial</a:t>
            </a:r>
            <a:endParaRPr dirty="0" lang="en-US"/>
          </a:p>
          <a:p>
            <a:pPr algn="just"/>
            <a:r>
              <a:rPr dirty="0" lang="en-US">
                <a:latin typeface="Garamond" pitchFamily="18" charset="0"/>
              </a:rPr>
              <a:t>The respondent attempts to discredit the opponent’s argument by mentioning to certain circumstances that affect the opponent</a:t>
            </a:r>
            <a:r>
              <a:rPr dirty="0" lang="en-US" smtClean="0">
                <a:latin typeface="Garamond" pitchFamily="18" charset="0"/>
              </a:rPr>
              <a:t>.</a:t>
            </a:r>
            <a:endParaRPr dirty="0" lang="en-US">
              <a:latin typeface="Garamond" pitchFamily="18" charset="0"/>
            </a:endParaRPr>
          </a:p>
          <a:p>
            <a:pPr algn="just" indent="0" marL="0">
              <a:buNone/>
            </a:pPr>
            <a:endParaRPr b="1" dirty="0" lang="en-US" smtClean="0">
              <a:latin typeface="Garamond" pitchFamily="18" charset="0"/>
            </a:endParaRPr>
          </a:p>
          <a:p>
            <a:pPr algn="just" indent="0" marL="0">
              <a:buNone/>
            </a:pPr>
            <a:r>
              <a:rPr b="1" dirty="0" lang="en-US" smtClean="0">
                <a:latin typeface="Garamond" pitchFamily="18" charset="0"/>
              </a:rPr>
              <a:t>Example</a:t>
            </a:r>
            <a:r>
              <a:rPr b="1" dirty="0" lang="en-US">
                <a:latin typeface="Garamond" pitchFamily="18" charset="0"/>
              </a:rPr>
              <a:t>:</a:t>
            </a:r>
            <a:endParaRPr dirty="0" lang="en-US">
              <a:latin typeface="Garamond" pitchFamily="18" charset="0"/>
            </a:endParaRPr>
          </a:p>
          <a:p>
            <a:pPr algn="just"/>
            <a:r>
              <a:rPr dirty="0" lang="en-US">
                <a:latin typeface="Garamond" pitchFamily="18" charset="0"/>
              </a:rPr>
              <a:t>Dr. </a:t>
            </a:r>
            <a:r>
              <a:rPr dirty="0" lang="en-US" err="1">
                <a:latin typeface="Garamond" pitchFamily="18" charset="0"/>
              </a:rPr>
              <a:t>Tewodros</a:t>
            </a:r>
            <a:r>
              <a:rPr dirty="0" lang="en-US">
                <a:latin typeface="Garamond" pitchFamily="18" charset="0"/>
              </a:rPr>
              <a:t> advocates a policy of increasing financial spending for higher education.  But that is not innocent advocacy, for the reason that he is a college professor and would benefit financially from such a policy. </a:t>
            </a:r>
            <a:endParaRPr dirty="0" lang="en-US" smtClean="0">
              <a:latin typeface="Garamond" pitchFamily="18" charset="0"/>
            </a:endParaRPr>
          </a:p>
          <a:p>
            <a:pPr algn="just" indent="0" marL="0">
              <a:buNone/>
            </a:pPr>
            <a:endParaRPr dirty="0" lang="en-US">
              <a:latin typeface="Garamond" pitchFamily="18" charset="0"/>
            </a:endParaRPr>
          </a:p>
          <a:p>
            <a:pPr algn="just"/>
            <a:r>
              <a:rPr dirty="0" lang="en-US">
                <a:latin typeface="Garamond" pitchFamily="18" charset="0"/>
              </a:rPr>
              <a:t>“Of COURSE my opponent is arguing against taxation of the rich. Just look at him! He’s the richest person in town. There’s no way someone like that could argue anything else.”</a:t>
            </a:r>
          </a:p>
          <a:p>
            <a:pPr algn="just"/>
            <a:endParaRPr dirty="0" lang="en-US">
              <a:latin typeface="Garamond" pitchFamily="18"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261" name=""/>
        <p:cNvGrpSpPr/>
        <p:nvPr/>
      </p:nvGrpSpPr>
      <p:grpSpPr>
        <a:xfrm>
          <a:off x="0" y="0"/>
          <a:ext cx="0" cy="0"/>
          <a:chOff x="0" y="0"/>
          <a:chExt cx="0" cy="0"/>
        </a:xfrm>
      </p:grpSpPr>
      <p:sp>
        <p:nvSpPr>
          <p:cNvPr id="1048768" name="Title 1"/>
          <p:cNvSpPr>
            <a:spLocks noGrp="1"/>
          </p:cNvSpPr>
          <p:nvPr>
            <p:ph type="title"/>
          </p:nvPr>
        </p:nvSpPr>
        <p:spPr/>
        <p:txBody>
          <a:bodyPr/>
          <a:p>
            <a:r>
              <a:rPr dirty="0" lang="en-US" smtClean="0"/>
              <a:t>Cont..</a:t>
            </a:r>
            <a:endParaRPr dirty="0" lang="en-US"/>
          </a:p>
        </p:txBody>
      </p:sp>
      <p:sp>
        <p:nvSpPr>
          <p:cNvPr id="1048769" name="Content Placeholder 2"/>
          <p:cNvSpPr>
            <a:spLocks noGrp="1"/>
          </p:cNvSpPr>
          <p:nvPr>
            <p:ph idx="1"/>
          </p:nvPr>
        </p:nvSpPr>
        <p:spPr>
          <a:xfrm>
            <a:off x="457200" y="1066800"/>
            <a:ext cx="8229600" cy="5059363"/>
          </a:xfrm>
        </p:spPr>
        <p:txBody>
          <a:bodyPr>
            <a:normAutofit fontScale="71875" lnSpcReduction="10000"/>
          </a:bodyPr>
          <a:p>
            <a:pPr indent="0" marL="0">
              <a:buNone/>
            </a:pPr>
            <a:r>
              <a:rPr b="1" dirty="0" i="1" lang="en-US" smtClean="0"/>
              <a:t>III. </a:t>
            </a:r>
            <a:r>
              <a:rPr b="1" dirty="0" i="1" lang="en-US" err="1"/>
              <a:t>T</a:t>
            </a:r>
            <a:r>
              <a:rPr b="1" dirty="0" i="1" lang="en-US" err="1" smtClean="0"/>
              <a:t>u</a:t>
            </a:r>
            <a:r>
              <a:rPr b="1" dirty="0" i="1" lang="en-US" smtClean="0"/>
              <a:t> </a:t>
            </a:r>
            <a:r>
              <a:rPr b="1" dirty="0" i="1" lang="en-US" err="1"/>
              <a:t>quoque</a:t>
            </a:r>
            <a:r>
              <a:rPr b="1" dirty="0" i="1" lang="en-US"/>
              <a:t> </a:t>
            </a:r>
            <a:r>
              <a:rPr b="1" dirty="0" lang="en-US"/>
              <a:t>(‘‘you too’’):</a:t>
            </a:r>
            <a:endParaRPr dirty="0" lang="en-US"/>
          </a:p>
          <a:p>
            <a:pPr algn="just"/>
            <a:r>
              <a:rPr dirty="0" lang="en-US">
                <a:latin typeface="Garamond" pitchFamily="18" charset="0"/>
              </a:rPr>
              <a:t>The second arguer says, ‘‘How dare you argue that I should stop doing </a:t>
            </a:r>
            <a:r>
              <a:rPr dirty="0" i="1" lang="en-US">
                <a:latin typeface="Garamond" pitchFamily="18" charset="0"/>
              </a:rPr>
              <a:t>X</a:t>
            </a:r>
            <a:r>
              <a:rPr dirty="0" lang="en-US">
                <a:latin typeface="Garamond" pitchFamily="18" charset="0"/>
              </a:rPr>
              <a:t>; why, you do (or have done) </a:t>
            </a:r>
            <a:r>
              <a:rPr dirty="0" i="1" lang="en-US">
                <a:latin typeface="Garamond" pitchFamily="18" charset="0"/>
              </a:rPr>
              <a:t>X </a:t>
            </a:r>
            <a:r>
              <a:rPr dirty="0" lang="en-US">
                <a:latin typeface="Garamond" pitchFamily="18" charset="0"/>
              </a:rPr>
              <a:t>yourself.</a:t>
            </a:r>
          </a:p>
          <a:p>
            <a:pPr algn="just" indent="0" marL="0">
              <a:buNone/>
            </a:pPr>
            <a:r>
              <a:rPr b="1" dirty="0" lang="en-US">
                <a:latin typeface="Garamond" pitchFamily="18" charset="0"/>
              </a:rPr>
              <a:t>Example: </a:t>
            </a:r>
            <a:endParaRPr dirty="0" lang="en-US">
              <a:latin typeface="Garamond" pitchFamily="18" charset="0"/>
            </a:endParaRPr>
          </a:p>
          <a:p>
            <a:pPr algn="just"/>
            <a:r>
              <a:rPr b="1" dirty="0" i="1" lang="en-US">
                <a:latin typeface="Garamond" pitchFamily="18" charset="0"/>
              </a:rPr>
              <a:t>Child to parent:</a:t>
            </a:r>
            <a:r>
              <a:rPr dirty="0" i="1" lang="en-US">
                <a:latin typeface="Garamond" pitchFamily="18" charset="0"/>
              </a:rPr>
              <a:t> </a:t>
            </a:r>
            <a:r>
              <a:rPr dirty="0" lang="en-US">
                <a:latin typeface="Garamond" pitchFamily="18" charset="0"/>
              </a:rPr>
              <a:t>Your argument that I should stop stealing candy from the corner store is no good. You told me yourself just a week ago that you, too, stole candy when you were a kid</a:t>
            </a:r>
            <a:r>
              <a:rPr dirty="0" lang="en-US" smtClean="0">
                <a:latin typeface="Garamond" pitchFamily="18" charset="0"/>
              </a:rPr>
              <a:t>.</a:t>
            </a:r>
            <a:r>
              <a:rPr dirty="0" lang="en-US">
                <a:latin typeface="Garamond" pitchFamily="18" charset="0"/>
              </a:rPr>
              <a:t> </a:t>
            </a:r>
          </a:p>
          <a:p>
            <a:pPr algn="just"/>
            <a:r>
              <a:rPr b="1" dirty="0" lang="en-US" err="1">
                <a:latin typeface="Garamond" pitchFamily="18" charset="0"/>
              </a:rPr>
              <a:t>Selam</a:t>
            </a:r>
            <a:r>
              <a:rPr dirty="0" lang="en-US">
                <a:latin typeface="Garamond" pitchFamily="18" charset="0"/>
              </a:rPr>
              <a:t>: “You shouldn’t eat fast food. I hear it’s really bad for you and could lead to health complications.”</a:t>
            </a:r>
          </a:p>
          <a:p>
            <a:pPr algn="just"/>
            <a:r>
              <a:rPr b="1" dirty="0" lang="en-US">
                <a:latin typeface="Garamond" pitchFamily="18" charset="0"/>
              </a:rPr>
              <a:t>Hana</a:t>
            </a:r>
            <a:r>
              <a:rPr dirty="0" lang="en-US">
                <a:latin typeface="Garamond" pitchFamily="18" charset="0"/>
              </a:rPr>
              <a:t>: “Whatever! You eat fast food all the time!”</a:t>
            </a:r>
          </a:p>
          <a:p>
            <a:pPr algn="just"/>
            <a:endParaRPr dirty="0" lang="en-US">
              <a:latin typeface="Garamond" pitchFamily="18"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262" name=""/>
        <p:cNvGrpSpPr/>
        <p:nvPr/>
      </p:nvGrpSpPr>
      <p:grpSpPr>
        <a:xfrm>
          <a:off x="0" y="0"/>
          <a:ext cx="0" cy="0"/>
          <a:chOff x="0" y="0"/>
          <a:chExt cx="0" cy="0"/>
        </a:xfrm>
      </p:grpSpPr>
      <p:sp>
        <p:nvSpPr>
          <p:cNvPr id="1048770" name="Title 1"/>
          <p:cNvSpPr>
            <a:spLocks noGrp="1"/>
          </p:cNvSpPr>
          <p:nvPr>
            <p:ph type="title"/>
          </p:nvPr>
        </p:nvSpPr>
        <p:spPr/>
        <p:txBody>
          <a:bodyPr/>
          <a:p>
            <a:r>
              <a:rPr dirty="0" lang="en-US" smtClean="0"/>
              <a:t>Cont..</a:t>
            </a:r>
            <a:endParaRPr dirty="0" lang="en-US"/>
          </a:p>
        </p:txBody>
      </p:sp>
      <p:sp>
        <p:nvSpPr>
          <p:cNvPr id="1048771" name="Content Placeholder 2"/>
          <p:cNvSpPr>
            <a:spLocks noGrp="1"/>
          </p:cNvSpPr>
          <p:nvPr>
            <p:ph idx="1"/>
          </p:nvPr>
        </p:nvSpPr>
        <p:spPr>
          <a:xfrm>
            <a:off x="457200" y="1143000"/>
            <a:ext cx="8229600" cy="4983163"/>
          </a:xfrm>
        </p:spPr>
        <p:txBody>
          <a:bodyPr/>
          <a:p>
            <a:pPr algn="just"/>
            <a:r>
              <a:rPr b="1" dirty="0" lang="en-US">
                <a:latin typeface="Garamond" pitchFamily="18" charset="0"/>
              </a:rPr>
              <a:t>Doctor</a:t>
            </a:r>
            <a:r>
              <a:rPr dirty="0" lang="en-US">
                <a:latin typeface="Garamond" pitchFamily="18" charset="0"/>
              </a:rPr>
              <a:t>:</a:t>
            </a:r>
            <a:r>
              <a:rPr b="1" dirty="0" lang="en-US">
                <a:latin typeface="Garamond" pitchFamily="18" charset="0"/>
              </a:rPr>
              <a:t> “</a:t>
            </a:r>
            <a:r>
              <a:rPr dirty="0" lang="en-US">
                <a:latin typeface="Garamond" pitchFamily="18" charset="0"/>
              </a:rPr>
              <a:t>I see abnormalities on your breathing and heartbeat. You should stop smoking cigarettes.</a:t>
            </a:r>
          </a:p>
          <a:p>
            <a:pPr algn="just"/>
            <a:r>
              <a:rPr b="1" dirty="0" lang="en-US">
                <a:latin typeface="Garamond" pitchFamily="18" charset="0"/>
              </a:rPr>
              <a:t> Patient:</a:t>
            </a:r>
            <a:r>
              <a:rPr dirty="0" lang="en-US">
                <a:latin typeface="Garamond" pitchFamily="18" charset="0"/>
              </a:rPr>
              <a:t> “What do you mean doctor? I have seen you by my necked eyes that the other day that you too were smoking. So, your advice is not correct.</a:t>
            </a:r>
          </a:p>
          <a:p>
            <a:pPr indent="0" marL="0">
              <a:buNone/>
            </a:pPr>
            <a:endParaRPr dirty="0" 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263" name=""/>
        <p:cNvGrpSpPr/>
        <p:nvPr/>
      </p:nvGrpSpPr>
      <p:grpSpPr>
        <a:xfrm>
          <a:off x="0" y="0"/>
          <a:ext cx="0" cy="0"/>
          <a:chOff x="0" y="0"/>
          <a:chExt cx="0" cy="0"/>
        </a:xfrm>
      </p:grpSpPr>
      <p:sp>
        <p:nvSpPr>
          <p:cNvPr id="1048772" name="Title 1"/>
          <p:cNvSpPr>
            <a:spLocks noGrp="1"/>
          </p:cNvSpPr>
          <p:nvPr>
            <p:ph type="title"/>
          </p:nvPr>
        </p:nvSpPr>
        <p:spPr/>
        <p:txBody>
          <a:bodyPr/>
          <a:p>
            <a:r>
              <a:rPr dirty="0" lang="en-US" smtClean="0"/>
              <a:t>Cont..</a:t>
            </a:r>
            <a:endParaRPr dirty="0" lang="en-US"/>
          </a:p>
        </p:txBody>
      </p:sp>
      <p:sp>
        <p:nvSpPr>
          <p:cNvPr id="1048773" name="Content Placeholder 2"/>
          <p:cNvSpPr>
            <a:spLocks noGrp="1"/>
          </p:cNvSpPr>
          <p:nvPr>
            <p:ph idx="1"/>
          </p:nvPr>
        </p:nvSpPr>
        <p:spPr>
          <a:xfrm>
            <a:off x="457200" y="1066800"/>
            <a:ext cx="8229600" cy="5059363"/>
          </a:xfrm>
        </p:spPr>
        <p:txBody>
          <a:bodyPr>
            <a:normAutofit fontScale="75000" lnSpcReduction="20000"/>
          </a:bodyPr>
          <a:p>
            <a:pPr indent="0" lvl="0" marL="0">
              <a:buNone/>
            </a:pPr>
            <a:r>
              <a:rPr b="1" dirty="0" lang="en-US" smtClean="0"/>
              <a:t>5. Accident </a:t>
            </a:r>
            <a:endParaRPr dirty="0" lang="en-US"/>
          </a:p>
          <a:p>
            <a:pPr algn="just" lvl="0"/>
            <a:r>
              <a:rPr dirty="0" lang="en-US">
                <a:latin typeface="Garamond" pitchFamily="18" charset="0"/>
              </a:rPr>
              <a:t>Committed when a general rule is applied to a specific case it was not intended to cover.</a:t>
            </a:r>
          </a:p>
          <a:p>
            <a:pPr algn="just"/>
            <a:r>
              <a:rPr dirty="0" lang="en-US">
                <a:latin typeface="Garamond" pitchFamily="18" charset="0"/>
              </a:rPr>
              <a:t>Example: </a:t>
            </a:r>
          </a:p>
          <a:p>
            <a:pPr algn="just" lvl="0">
              <a:buFont typeface="Wingdings" pitchFamily="2" charset="2"/>
              <a:buChar char="Ø"/>
            </a:pPr>
            <a:r>
              <a:rPr dirty="0" i="1" lang="en-US">
                <a:latin typeface="Garamond" pitchFamily="18" charset="0"/>
              </a:rPr>
              <a:t>Freedom of speech</a:t>
            </a:r>
            <a:r>
              <a:rPr dirty="0" lang="en-US">
                <a:latin typeface="Garamond" pitchFamily="18" charset="0"/>
              </a:rPr>
              <a:t> is a constitutionally guaranteed right. Therefore, </a:t>
            </a:r>
            <a:r>
              <a:rPr dirty="0" lang="en-US" err="1">
                <a:latin typeface="Garamond" pitchFamily="18" charset="0"/>
              </a:rPr>
              <a:t>Abebe</a:t>
            </a:r>
            <a:r>
              <a:rPr dirty="0" lang="en-US">
                <a:latin typeface="Garamond" pitchFamily="18" charset="0"/>
              </a:rPr>
              <a:t> should not be arrested for his speech that inspired the riot last week.</a:t>
            </a:r>
          </a:p>
          <a:p>
            <a:pPr algn="just" lvl="0">
              <a:buFont typeface="Wingdings" pitchFamily="2" charset="2"/>
              <a:buChar char="Ø"/>
            </a:pPr>
            <a:r>
              <a:rPr dirty="0" lang="en-US">
                <a:latin typeface="Garamond" pitchFamily="18" charset="0"/>
              </a:rPr>
              <a:t> You </a:t>
            </a:r>
            <a:r>
              <a:rPr dirty="0" lang="en-US" err="1">
                <a:latin typeface="Garamond" pitchFamily="18" charset="0"/>
              </a:rPr>
              <a:t>Kidist</a:t>
            </a:r>
            <a:r>
              <a:rPr dirty="0" lang="en-US">
                <a:latin typeface="Garamond" pitchFamily="18" charset="0"/>
              </a:rPr>
              <a:t> that all </a:t>
            </a:r>
            <a:r>
              <a:rPr dirty="0" i="1" lang="en-US">
                <a:latin typeface="Garamond" pitchFamily="18" charset="0"/>
              </a:rPr>
              <a:t>good students obey the order of their teachers</a:t>
            </a:r>
            <a:r>
              <a:rPr dirty="0" lang="en-US">
                <a:latin typeface="Garamond" pitchFamily="18" charset="0"/>
              </a:rPr>
              <a:t>. Hence, you should not refuse when your teacher invites you for bed.</a:t>
            </a:r>
          </a:p>
          <a:p>
            <a:pPr algn="just" lvl="0">
              <a:buFont typeface="Wingdings" pitchFamily="2" charset="2"/>
              <a:buChar char="Ø"/>
            </a:pPr>
            <a:r>
              <a:rPr dirty="0" lang="en-US">
                <a:latin typeface="Garamond" pitchFamily="18" charset="0"/>
              </a:rPr>
              <a:t>POLICE OFFICER: “Are you lost? Where’s your Mom and Dad? Talk to me.”</a:t>
            </a:r>
          </a:p>
          <a:p>
            <a:pPr algn="just">
              <a:buFont typeface="Wingdings" pitchFamily="2" charset="2"/>
              <a:buChar char="Ø"/>
            </a:pPr>
            <a:r>
              <a:rPr dirty="0" lang="en-US">
                <a:latin typeface="Garamond" pitchFamily="18" charset="0"/>
              </a:rPr>
              <a:t> CHILD: “I can’t talk to strangers.”</a:t>
            </a:r>
          </a:p>
          <a:p>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72" name=""/>
        <p:cNvGrpSpPr/>
        <p:nvPr/>
      </p:nvGrpSpPr>
      <p:grpSpPr>
        <a:xfrm>
          <a:off x="0" y="0"/>
          <a:ext cx="0" cy="0"/>
          <a:chOff x="0" y="0"/>
          <a:chExt cx="0" cy="0"/>
        </a:xfrm>
      </p:grpSpPr>
      <p:sp>
        <p:nvSpPr>
          <p:cNvPr id="1048616" name="Title 1"/>
          <p:cNvSpPr>
            <a:spLocks noGrp="1"/>
          </p:cNvSpPr>
          <p:nvPr>
            <p:ph type="title"/>
          </p:nvPr>
        </p:nvSpPr>
        <p:spPr>
          <a:xfrm>
            <a:off x="457200" y="274638"/>
            <a:ext cx="8229600" cy="868362"/>
          </a:xfrm>
        </p:spPr>
        <p:txBody>
          <a:bodyPr>
            <a:normAutofit/>
          </a:bodyPr>
          <a:p>
            <a:r>
              <a:rPr b="1" dirty="0" sz="3200" lang="en-US" smtClean="0">
                <a:latin typeface="Times New Roman" pitchFamily="18" charset="0"/>
                <a:cs typeface="Times New Roman" pitchFamily="18" charset="0"/>
              </a:rPr>
              <a:t>1.3. Fields of Philosophy </a:t>
            </a:r>
            <a:endParaRPr b="1" dirty="0" sz="3200" lang="en-US">
              <a:latin typeface="Times New Roman" pitchFamily="18" charset="0"/>
              <a:cs typeface="Times New Roman" pitchFamily="18" charset="0"/>
            </a:endParaRPr>
          </a:p>
        </p:txBody>
      </p:sp>
      <p:sp>
        <p:nvSpPr>
          <p:cNvPr id="1048617" name="Content Placeholder 2"/>
          <p:cNvSpPr>
            <a:spLocks noGrp="1"/>
          </p:cNvSpPr>
          <p:nvPr>
            <p:ph idx="1"/>
          </p:nvPr>
        </p:nvSpPr>
        <p:spPr>
          <a:xfrm>
            <a:off x="457200" y="1143000"/>
            <a:ext cx="8229600" cy="4983163"/>
          </a:xfrm>
        </p:spPr>
        <p:txBody>
          <a:bodyPr/>
          <a:p>
            <a:pPr algn="just"/>
            <a:r>
              <a:rPr dirty="0" lang="en-US" smtClean="0">
                <a:latin typeface="Times New Roman" pitchFamily="18" charset="0"/>
                <a:cs typeface="Times New Roman" pitchFamily="18" charset="0"/>
              </a:rPr>
              <a:t>Metaphysics: </a:t>
            </a:r>
          </a:p>
          <a:p>
            <a:pPr algn="just"/>
            <a:r>
              <a:rPr dirty="0" lang="en-US" smtClean="0">
                <a:latin typeface="Times New Roman" pitchFamily="18" charset="0"/>
                <a:cs typeface="Times New Roman" pitchFamily="18" charset="0"/>
              </a:rPr>
              <a:t>Epistemology:</a:t>
            </a:r>
          </a:p>
          <a:p>
            <a:pPr algn="just"/>
            <a:r>
              <a:rPr dirty="0" lang="en-US" smtClean="0">
                <a:latin typeface="Times New Roman" pitchFamily="18" charset="0"/>
                <a:cs typeface="Times New Roman" pitchFamily="18" charset="0"/>
              </a:rPr>
              <a:t> Axiology:</a:t>
            </a:r>
          </a:p>
          <a:p>
            <a:pPr algn="just"/>
            <a:r>
              <a:rPr dirty="0" lang="en-US" smtClean="0">
                <a:latin typeface="Times New Roman" pitchFamily="18" charset="0"/>
                <a:cs typeface="Times New Roman" pitchFamily="18" charset="0"/>
              </a:rPr>
              <a:t>Logic</a:t>
            </a:r>
            <a:r>
              <a:rPr dirty="0" lang="en-US" smtClean="0"/>
              <a:t>: </a:t>
            </a:r>
            <a:endParaRPr dirty="0"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264" name=""/>
        <p:cNvGrpSpPr/>
        <p:nvPr/>
      </p:nvGrpSpPr>
      <p:grpSpPr>
        <a:xfrm>
          <a:off x="0" y="0"/>
          <a:ext cx="0" cy="0"/>
          <a:chOff x="0" y="0"/>
          <a:chExt cx="0" cy="0"/>
        </a:xfrm>
      </p:grpSpPr>
      <p:sp>
        <p:nvSpPr>
          <p:cNvPr id="1048774" name="Title 1"/>
          <p:cNvSpPr>
            <a:spLocks noGrp="1"/>
          </p:cNvSpPr>
          <p:nvPr>
            <p:ph type="title"/>
          </p:nvPr>
        </p:nvSpPr>
        <p:spPr/>
        <p:txBody>
          <a:bodyPr/>
          <a:p>
            <a:r>
              <a:rPr dirty="0" lang="en-US" smtClean="0"/>
              <a:t>Cont..</a:t>
            </a:r>
            <a:endParaRPr dirty="0" lang="en-US"/>
          </a:p>
        </p:txBody>
      </p:sp>
      <p:sp>
        <p:nvSpPr>
          <p:cNvPr id="1048775" name="Content Placeholder 2"/>
          <p:cNvSpPr>
            <a:spLocks noGrp="1"/>
          </p:cNvSpPr>
          <p:nvPr>
            <p:ph idx="1"/>
          </p:nvPr>
        </p:nvSpPr>
        <p:spPr>
          <a:xfrm>
            <a:off x="457200" y="1143000"/>
            <a:ext cx="8229600" cy="5257800"/>
          </a:xfrm>
        </p:spPr>
        <p:txBody>
          <a:bodyPr>
            <a:normAutofit fontScale="25000" lnSpcReduction="20000"/>
          </a:bodyPr>
          <a:p>
            <a:pPr indent="0" marL="0">
              <a:buNone/>
            </a:pPr>
            <a:r>
              <a:rPr dirty="0" sz="11200" lang="en-US" smtClean="0">
                <a:latin typeface="Garamond" pitchFamily="18" charset="0"/>
              </a:rPr>
              <a:t>	6. Straw man Fallacy </a:t>
            </a:r>
          </a:p>
          <a:p>
            <a:pPr>
              <a:buFont typeface="Wingdings" pitchFamily="2" charset="2"/>
              <a:buChar char="Ø"/>
            </a:pPr>
            <a:r>
              <a:rPr dirty="0" sz="11200" lang="en-US" smtClean="0">
                <a:latin typeface="Garamond" pitchFamily="18" charset="0"/>
              </a:rPr>
              <a:t>The arguer distorts the argument and reached another distorted conclusion. </a:t>
            </a:r>
          </a:p>
          <a:p>
            <a:pPr indent="0" marL="0">
              <a:buNone/>
            </a:pPr>
            <a:r>
              <a:rPr dirty="0" sz="11200" lang="en-US">
                <a:latin typeface="Garamond" pitchFamily="18" charset="0"/>
              </a:rPr>
              <a:t>Example:</a:t>
            </a:r>
          </a:p>
          <a:p>
            <a:r>
              <a:rPr dirty="0" sz="9600" lang="en-US">
                <a:latin typeface="Garamond" pitchFamily="18" charset="0"/>
              </a:rPr>
              <a:t>The student status committee has presented us with an argument favoring alcohol privileges on campus. What do the students want? Is it their intention to stay boozed up from the day they enter as freshmen till the day they graduate? Do they expect us to open a bar for them? Or may be a chain of bars all over campus? Such a proposal is ridiculous</a:t>
            </a:r>
            <a:r>
              <a:rPr dirty="0" sz="9600" lang="en-US" smtClean="0">
                <a:latin typeface="Garamond" pitchFamily="18" charset="0"/>
              </a:rPr>
              <a:t>!</a:t>
            </a:r>
          </a:p>
          <a:p>
            <a:pPr indent="0" marL="0">
              <a:buNone/>
            </a:pPr>
            <a:r>
              <a:rPr dirty="0" sz="9600" lang="en-US">
                <a:latin typeface="Garamond" pitchFamily="18" charset="0"/>
              </a:rPr>
              <a:t> </a:t>
            </a:r>
            <a:r>
              <a:rPr dirty="0" sz="11200" lang="en-US">
                <a:latin typeface="Garamond" pitchFamily="18" charset="0"/>
              </a:rPr>
              <a:t> </a:t>
            </a:r>
          </a:p>
          <a:p>
            <a:pPr>
              <a:buFont typeface="Wingdings" pitchFamily="2" charset="2"/>
              <a:buChar char="Ø"/>
            </a:pPr>
            <a:endParaRPr dirty="0" 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265" name=""/>
        <p:cNvGrpSpPr/>
        <p:nvPr/>
      </p:nvGrpSpPr>
      <p:grpSpPr>
        <a:xfrm>
          <a:off x="0" y="0"/>
          <a:ext cx="0" cy="0"/>
          <a:chOff x="0" y="0"/>
          <a:chExt cx="0" cy="0"/>
        </a:xfrm>
      </p:grpSpPr>
      <p:sp>
        <p:nvSpPr>
          <p:cNvPr id="1048776" name="Title 1"/>
          <p:cNvSpPr>
            <a:spLocks noGrp="1"/>
          </p:cNvSpPr>
          <p:nvPr>
            <p:ph type="title"/>
          </p:nvPr>
        </p:nvSpPr>
        <p:spPr/>
        <p:txBody>
          <a:bodyPr/>
          <a:p>
            <a:r>
              <a:rPr dirty="0" lang="en-US" smtClean="0"/>
              <a:t>Cont..</a:t>
            </a:r>
            <a:endParaRPr dirty="0" lang="en-US"/>
          </a:p>
        </p:txBody>
      </p:sp>
      <p:sp>
        <p:nvSpPr>
          <p:cNvPr id="1048777" name="Content Placeholder 2"/>
          <p:cNvSpPr>
            <a:spLocks noGrp="1"/>
          </p:cNvSpPr>
          <p:nvPr>
            <p:ph idx="1"/>
          </p:nvPr>
        </p:nvSpPr>
        <p:spPr>
          <a:xfrm>
            <a:off x="457200" y="1143000"/>
            <a:ext cx="8229600" cy="4983163"/>
          </a:xfrm>
        </p:spPr>
        <p:txBody>
          <a:bodyPr>
            <a:normAutofit fontScale="25000" lnSpcReduction="20000"/>
          </a:bodyPr>
          <a:p>
            <a:pPr indent="0" marL="0">
              <a:buNone/>
            </a:pPr>
            <a:endParaRPr dirty="0" lang="en-US" smtClean="0">
              <a:latin typeface="Garamond" pitchFamily="18" charset="0"/>
            </a:endParaRPr>
          </a:p>
          <a:p>
            <a:pPr algn="just">
              <a:buFont typeface="Wingdings" pitchFamily="2" charset="2"/>
              <a:buChar char="q"/>
            </a:pPr>
            <a:r>
              <a:rPr dirty="0" sz="9600" lang="en-US" err="1" smtClean="0">
                <a:latin typeface="Garamond" pitchFamily="18" charset="0"/>
              </a:rPr>
              <a:t>Gutema</a:t>
            </a:r>
            <a:r>
              <a:rPr dirty="0" sz="9600" lang="en-US">
                <a:latin typeface="Garamond" pitchFamily="18" charset="0"/>
              </a:rPr>
              <a:t>: “I’m just saying that nuclear energy would provide a lot of energy in a clean way, so we should at least consider it as an option.” </a:t>
            </a:r>
            <a:endParaRPr dirty="0" sz="26400" lang="en-US">
              <a:latin typeface="Garamond" pitchFamily="18" charset="0"/>
            </a:endParaRPr>
          </a:p>
          <a:p>
            <a:pPr algn="just">
              <a:buFont typeface="Wingdings" pitchFamily="2" charset="2"/>
              <a:buChar char="q"/>
            </a:pPr>
            <a:r>
              <a:rPr dirty="0" sz="9600" lang="en-US">
                <a:latin typeface="Garamond" pitchFamily="18" charset="0"/>
              </a:rPr>
              <a:t> </a:t>
            </a:r>
            <a:r>
              <a:rPr dirty="0" sz="9600" lang="en-US" err="1" smtClean="0">
                <a:latin typeface="Garamond" pitchFamily="18" charset="0"/>
              </a:rPr>
              <a:t>Bekele</a:t>
            </a:r>
            <a:r>
              <a:rPr dirty="0" sz="9600" lang="en-US">
                <a:latin typeface="Garamond" pitchFamily="18" charset="0"/>
              </a:rPr>
              <a:t>: “Oh, so you’re in favor of nuclear war? Is that what you want? For all of the countries to be nuking each other until we’re all dead? How ridiculous!”</a:t>
            </a:r>
          </a:p>
          <a:p>
            <a:pPr algn="just" indent="0" marL="0">
              <a:buNone/>
            </a:pPr>
            <a:endParaRPr dirty="0" sz="9600" lang="en-US" smtClean="0">
              <a:latin typeface="Garamond" pitchFamily="18" charset="0"/>
            </a:endParaRPr>
          </a:p>
          <a:p>
            <a:pPr algn="just">
              <a:buFont typeface="Wingdings" pitchFamily="2" charset="2"/>
              <a:buChar char="q"/>
            </a:pPr>
            <a:r>
              <a:rPr dirty="0" sz="9600" lang="en-US" smtClean="0">
                <a:latin typeface="Garamond" pitchFamily="18" charset="0"/>
              </a:rPr>
              <a:t>Dr</a:t>
            </a:r>
            <a:r>
              <a:rPr dirty="0" sz="9600" lang="en-US">
                <a:latin typeface="Garamond" pitchFamily="18" charset="0"/>
              </a:rPr>
              <a:t>. Belay has argued against prayer in the public schools. Obviously Dr. Belay advocates atheism. But atheism is what they used to have in Russia. Atheism leads to the suppression of all religions and the replacement of God by an omnipotent state. Is that what we want for this country? I hardly think so. Clearly Dr. Belay’s argument is nonsense.</a:t>
            </a:r>
          </a:p>
          <a:p>
            <a:endParaRPr dirty="0" 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266" name=""/>
        <p:cNvGrpSpPr/>
        <p:nvPr/>
      </p:nvGrpSpPr>
      <p:grpSpPr>
        <a:xfrm>
          <a:off x="0" y="0"/>
          <a:ext cx="0" cy="0"/>
          <a:chOff x="0" y="0"/>
          <a:chExt cx="0" cy="0"/>
        </a:xfrm>
      </p:grpSpPr>
      <p:sp>
        <p:nvSpPr>
          <p:cNvPr id="1048778" name="Title 1"/>
          <p:cNvSpPr>
            <a:spLocks noGrp="1"/>
          </p:cNvSpPr>
          <p:nvPr>
            <p:ph type="title"/>
          </p:nvPr>
        </p:nvSpPr>
        <p:spPr/>
        <p:txBody>
          <a:bodyPr/>
          <a:p>
            <a:r>
              <a:rPr dirty="0" lang="en-US" smtClean="0"/>
              <a:t>Cont..</a:t>
            </a:r>
            <a:endParaRPr dirty="0" lang="en-US"/>
          </a:p>
        </p:txBody>
      </p:sp>
      <p:sp>
        <p:nvSpPr>
          <p:cNvPr id="1048779" name="Content Placeholder 2"/>
          <p:cNvSpPr>
            <a:spLocks noGrp="1"/>
          </p:cNvSpPr>
          <p:nvPr>
            <p:ph idx="1"/>
          </p:nvPr>
        </p:nvSpPr>
        <p:spPr>
          <a:xfrm>
            <a:off x="457200" y="1066800"/>
            <a:ext cx="8229600" cy="5059363"/>
          </a:xfrm>
        </p:spPr>
        <p:txBody>
          <a:bodyPr>
            <a:normAutofit fontScale="84375" lnSpcReduction="10000"/>
          </a:bodyPr>
          <a:p>
            <a:pPr indent="0" lvl="0" marL="0">
              <a:buNone/>
            </a:pPr>
            <a:r>
              <a:rPr b="1" dirty="0" lang="en-US" smtClean="0"/>
              <a:t>7. Missing </a:t>
            </a:r>
            <a:r>
              <a:rPr b="1" dirty="0" lang="en-US"/>
              <a:t>the Point (</a:t>
            </a:r>
            <a:r>
              <a:rPr b="1" dirty="0" i="1" lang="en-US" err="1"/>
              <a:t>Ignoratio</a:t>
            </a:r>
            <a:r>
              <a:rPr b="1" dirty="0" i="1" lang="en-US"/>
              <a:t> </a:t>
            </a:r>
            <a:r>
              <a:rPr b="1" dirty="0" i="1" lang="en-US" err="1"/>
              <a:t>Elenchi</a:t>
            </a:r>
            <a:r>
              <a:rPr b="1" dirty="0" lang="en-US"/>
              <a:t>)</a:t>
            </a:r>
            <a:endParaRPr dirty="0" lang="en-US"/>
          </a:p>
          <a:p>
            <a:pPr algn="just" lvl="0"/>
            <a:r>
              <a:rPr dirty="0" lang="en-US" smtClean="0">
                <a:latin typeface="Garamond" pitchFamily="18" charset="0"/>
              </a:rPr>
              <a:t>This </a:t>
            </a:r>
            <a:r>
              <a:rPr dirty="0" lang="en-US">
                <a:latin typeface="Garamond" pitchFamily="18" charset="0"/>
              </a:rPr>
              <a:t>fallacy occurs when the premises of an argument support one particular conclusion, but then a different conclusion, often vaguely related to the correct conclusion, is drawn</a:t>
            </a:r>
            <a:r>
              <a:rPr dirty="0" lang="en-US" smtClean="0">
                <a:latin typeface="Garamond" pitchFamily="18" charset="0"/>
              </a:rPr>
              <a:t>.</a:t>
            </a:r>
          </a:p>
          <a:p>
            <a:pPr algn="just" lvl="0"/>
            <a:r>
              <a:rPr dirty="0" lang="en-US">
                <a:latin typeface="Garamond" pitchFamily="18" charset="0"/>
              </a:rPr>
              <a:t>The conclusion drawn is not correct based on the given premises.</a:t>
            </a:r>
          </a:p>
          <a:p>
            <a:pPr algn="just"/>
            <a:r>
              <a:rPr dirty="0" lang="en-US" smtClean="0">
                <a:latin typeface="Garamond" pitchFamily="18" charset="0"/>
              </a:rPr>
              <a:t>Example</a:t>
            </a:r>
            <a:r>
              <a:rPr dirty="0" lang="en-US">
                <a:latin typeface="Garamond" pitchFamily="18" charset="0"/>
              </a:rPr>
              <a:t>:</a:t>
            </a:r>
          </a:p>
          <a:p>
            <a:pPr algn="just"/>
            <a:r>
              <a:rPr dirty="0" lang="en-US">
                <a:latin typeface="Garamond" pitchFamily="18" charset="0"/>
              </a:rPr>
              <a:t>“Our daughter got all D’s this semester at CU. Every single professor there should be fired!”</a:t>
            </a:r>
          </a:p>
          <a:p>
            <a:pPr algn="just" lvl="0"/>
            <a:endParaRPr dirty="0" lang="en-US">
              <a:latin typeface="Garamond" pitchFamily="18" charset="0"/>
            </a:endParaRPr>
          </a:p>
          <a:p>
            <a:endParaRPr dirty="0"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267" name=""/>
        <p:cNvGrpSpPr/>
        <p:nvPr/>
      </p:nvGrpSpPr>
      <p:grpSpPr>
        <a:xfrm>
          <a:off x="0" y="0"/>
          <a:ext cx="0" cy="0"/>
          <a:chOff x="0" y="0"/>
          <a:chExt cx="0" cy="0"/>
        </a:xfrm>
      </p:grpSpPr>
      <p:sp>
        <p:nvSpPr>
          <p:cNvPr id="1048780" name="Title 1"/>
          <p:cNvSpPr>
            <a:spLocks noGrp="1"/>
          </p:cNvSpPr>
          <p:nvPr>
            <p:ph type="title"/>
          </p:nvPr>
        </p:nvSpPr>
        <p:spPr/>
        <p:txBody>
          <a:bodyPr/>
          <a:p>
            <a:r>
              <a:rPr dirty="0" lang="en-US" smtClean="0"/>
              <a:t>Cont..</a:t>
            </a:r>
            <a:endParaRPr dirty="0" lang="en-US"/>
          </a:p>
        </p:txBody>
      </p:sp>
      <p:sp>
        <p:nvSpPr>
          <p:cNvPr id="1048781" name="Content Placeholder 2"/>
          <p:cNvSpPr>
            <a:spLocks noGrp="1"/>
          </p:cNvSpPr>
          <p:nvPr>
            <p:ph idx="1"/>
          </p:nvPr>
        </p:nvSpPr>
        <p:spPr>
          <a:xfrm>
            <a:off x="457200" y="1066800"/>
            <a:ext cx="8229600" cy="5059363"/>
          </a:xfrm>
        </p:spPr>
        <p:txBody>
          <a:bodyPr>
            <a:normAutofit fontScale="81250" lnSpcReduction="20000"/>
          </a:bodyPr>
          <a:p>
            <a:pPr algn="just"/>
            <a:r>
              <a:rPr dirty="0" lang="en-US">
                <a:latin typeface="Garamond" pitchFamily="18" charset="0"/>
              </a:rPr>
              <a:t>Crimes of theft and robbery have been increasing at an alarming rate lately. The conclusion is obvious: we must reinstate the death penalty immediately.</a:t>
            </a:r>
          </a:p>
          <a:p>
            <a:pPr algn="just" indent="0" marL="0">
              <a:buNone/>
            </a:pPr>
            <a:r>
              <a:rPr dirty="0" lang="en-US">
                <a:latin typeface="Garamond" pitchFamily="18" charset="0"/>
              </a:rPr>
              <a:t> </a:t>
            </a:r>
          </a:p>
          <a:p>
            <a:pPr algn="just"/>
            <a:r>
              <a:rPr dirty="0" lang="en-US">
                <a:latin typeface="Garamond" pitchFamily="18" charset="0"/>
              </a:rPr>
              <a:t>Abuse of the welfare system is rampant nowadays. Our only alternative is to abolish the system altogether.</a:t>
            </a:r>
          </a:p>
          <a:p>
            <a:pPr algn="just" indent="0" marL="0">
              <a:buNone/>
            </a:pPr>
            <a:endParaRPr dirty="0" lang="en-US">
              <a:latin typeface="Garamond" pitchFamily="18" charset="0"/>
            </a:endParaRPr>
          </a:p>
          <a:p>
            <a:pPr algn="just"/>
            <a:r>
              <a:rPr dirty="0" lang="en-US">
                <a:latin typeface="Garamond" pitchFamily="18" charset="0"/>
              </a:rPr>
              <a:t>Hawassa University has a lot of problems. Student serves and facilities are inadequate. Many of the instructors are inexperienced. It follows that; the university should be entirely closed.</a:t>
            </a:r>
          </a:p>
          <a:p>
            <a:pPr algn="just"/>
            <a:endParaRPr dirty="0" lang="en-US">
              <a:latin typeface="Garamond" pitchFamily="18"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268" name=""/>
        <p:cNvGrpSpPr/>
        <p:nvPr/>
      </p:nvGrpSpPr>
      <p:grpSpPr>
        <a:xfrm>
          <a:off x="0" y="0"/>
          <a:ext cx="0" cy="0"/>
          <a:chOff x="0" y="0"/>
          <a:chExt cx="0" cy="0"/>
        </a:xfrm>
      </p:grpSpPr>
      <p:sp>
        <p:nvSpPr>
          <p:cNvPr id="1048782" name="Title 1"/>
          <p:cNvSpPr>
            <a:spLocks noGrp="1"/>
          </p:cNvSpPr>
          <p:nvPr>
            <p:ph type="title"/>
          </p:nvPr>
        </p:nvSpPr>
        <p:spPr/>
        <p:txBody>
          <a:bodyPr/>
          <a:p>
            <a:r>
              <a:rPr dirty="0" lang="en-US" smtClean="0"/>
              <a:t>Cont..</a:t>
            </a:r>
            <a:endParaRPr dirty="0" lang="en-US"/>
          </a:p>
        </p:txBody>
      </p:sp>
      <p:sp>
        <p:nvSpPr>
          <p:cNvPr id="1048783" name="Content Placeholder 2"/>
          <p:cNvSpPr>
            <a:spLocks noGrp="1"/>
          </p:cNvSpPr>
          <p:nvPr>
            <p:ph idx="1"/>
          </p:nvPr>
        </p:nvSpPr>
        <p:spPr>
          <a:xfrm>
            <a:off x="457200" y="1066800"/>
            <a:ext cx="8229600" cy="5059363"/>
          </a:xfrm>
        </p:spPr>
        <p:txBody>
          <a:bodyPr>
            <a:normAutofit fontScale="87500" lnSpcReduction="20000"/>
          </a:bodyPr>
          <a:p>
            <a:pPr indent="0" lvl="0" marL="0">
              <a:buNone/>
            </a:pPr>
            <a:r>
              <a:rPr b="1" dirty="0" lang="en-US" smtClean="0"/>
              <a:t>8. Red </a:t>
            </a:r>
            <a:r>
              <a:rPr b="1" dirty="0" lang="en-US"/>
              <a:t>Herring (Off the Truck Fallacy)</a:t>
            </a:r>
            <a:endParaRPr dirty="0" lang="en-US"/>
          </a:p>
          <a:p>
            <a:pPr algn="just"/>
            <a:r>
              <a:rPr dirty="0" lang="en-US" smtClean="0">
                <a:latin typeface="Garamond" pitchFamily="18" charset="0"/>
              </a:rPr>
              <a:t>the </a:t>
            </a:r>
            <a:r>
              <a:rPr dirty="0" lang="en-US">
                <a:latin typeface="Garamond" pitchFamily="18" charset="0"/>
              </a:rPr>
              <a:t>arguer </a:t>
            </a:r>
            <a:r>
              <a:rPr b="1" dirty="0" lang="en-US">
                <a:latin typeface="Garamond" pitchFamily="18" charset="0"/>
              </a:rPr>
              <a:t>diverts</a:t>
            </a:r>
            <a:r>
              <a:rPr dirty="0" lang="en-US">
                <a:latin typeface="Garamond" pitchFamily="18" charset="0"/>
              </a:rPr>
              <a:t> the attention of the reader or listener by changing the subject to a different but sometimes subtly related one.</a:t>
            </a:r>
          </a:p>
          <a:p>
            <a:r>
              <a:rPr dirty="0" lang="en-US"/>
              <a:t>Example: </a:t>
            </a:r>
          </a:p>
          <a:p>
            <a:pPr algn="just"/>
            <a:r>
              <a:rPr b="1" dirty="0" lang="en-US" err="1">
                <a:latin typeface="Garamond" pitchFamily="18" charset="0"/>
              </a:rPr>
              <a:t>Habtamu</a:t>
            </a:r>
            <a:r>
              <a:rPr b="1" dirty="0" lang="en-US">
                <a:latin typeface="Garamond" pitchFamily="18" charset="0"/>
              </a:rPr>
              <a:t>:</a:t>
            </a:r>
            <a:r>
              <a:rPr dirty="0" lang="en-US">
                <a:latin typeface="Garamond" pitchFamily="18" charset="0"/>
              </a:rPr>
              <a:t> Do you know, Abdurrahman that </a:t>
            </a:r>
            <a:r>
              <a:rPr dirty="0" lang="en-US" err="1">
                <a:latin typeface="Garamond" pitchFamily="18" charset="0"/>
              </a:rPr>
              <a:t>Tesfa</a:t>
            </a:r>
            <a:r>
              <a:rPr dirty="0" lang="en-US">
                <a:latin typeface="Garamond" pitchFamily="18" charset="0"/>
              </a:rPr>
              <a:t> has got “A” in   Introduction to Logic.</a:t>
            </a:r>
          </a:p>
          <a:p>
            <a:pPr algn="just" indent="0" marL="0">
              <a:buNone/>
            </a:pPr>
            <a:endParaRPr dirty="0" lang="en-US">
              <a:latin typeface="Garamond" pitchFamily="18" charset="0"/>
            </a:endParaRPr>
          </a:p>
          <a:p>
            <a:pPr algn="just"/>
            <a:r>
              <a:rPr b="1" dirty="0" lang="en-US" err="1">
                <a:latin typeface="Garamond" pitchFamily="18" charset="0"/>
              </a:rPr>
              <a:t>Bewketu</a:t>
            </a:r>
            <a:r>
              <a:rPr b="1" dirty="0" lang="en-US">
                <a:latin typeface="Garamond" pitchFamily="18" charset="0"/>
              </a:rPr>
              <a:t>:</a:t>
            </a:r>
            <a:r>
              <a:rPr dirty="0" lang="en-US">
                <a:latin typeface="Garamond" pitchFamily="18" charset="0"/>
              </a:rPr>
              <a:t> It is not surprising. </a:t>
            </a:r>
            <a:r>
              <a:rPr dirty="0" lang="en-US" err="1">
                <a:latin typeface="Garamond" pitchFamily="18" charset="0"/>
              </a:rPr>
              <a:t>Tesfa</a:t>
            </a:r>
            <a:r>
              <a:rPr dirty="0" lang="en-US">
                <a:latin typeface="Garamond" pitchFamily="18" charset="0"/>
              </a:rPr>
              <a:t> always wear miniskirts and she attracts teachers with her half- naked body. That is, it is not hers own effort.</a:t>
            </a:r>
          </a:p>
          <a:p>
            <a:pPr algn="just"/>
            <a:endParaRPr dirty="0" lang="en-US">
              <a:latin typeface="Garamond" pitchFamily="18"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269" name=""/>
        <p:cNvGrpSpPr/>
        <p:nvPr/>
      </p:nvGrpSpPr>
      <p:grpSpPr>
        <a:xfrm>
          <a:off x="0" y="0"/>
          <a:ext cx="0" cy="0"/>
          <a:chOff x="0" y="0"/>
          <a:chExt cx="0" cy="0"/>
        </a:xfrm>
      </p:grpSpPr>
      <p:sp>
        <p:nvSpPr>
          <p:cNvPr id="1048784" name="Title 1"/>
          <p:cNvSpPr>
            <a:spLocks noGrp="1"/>
          </p:cNvSpPr>
          <p:nvPr>
            <p:ph type="title"/>
          </p:nvPr>
        </p:nvSpPr>
        <p:spPr/>
        <p:txBody>
          <a:bodyPr/>
          <a:p>
            <a:r>
              <a:rPr dirty="0" lang="en-US" smtClean="0"/>
              <a:t>Cont..</a:t>
            </a:r>
            <a:endParaRPr dirty="0" lang="en-US"/>
          </a:p>
        </p:txBody>
      </p:sp>
      <p:sp>
        <p:nvSpPr>
          <p:cNvPr id="1048785" name="Content Placeholder 2"/>
          <p:cNvSpPr>
            <a:spLocks noGrp="1"/>
          </p:cNvSpPr>
          <p:nvPr>
            <p:ph idx="1"/>
          </p:nvPr>
        </p:nvSpPr>
        <p:spPr>
          <a:xfrm>
            <a:off x="457200" y="1066800"/>
            <a:ext cx="8229600" cy="5059363"/>
          </a:xfrm>
        </p:spPr>
        <p:txBody>
          <a:bodyPr>
            <a:normAutofit fontScale="96875" lnSpcReduction="20000"/>
          </a:bodyPr>
          <a:p>
            <a:pPr algn="just">
              <a:buFont typeface="Wingdings" pitchFamily="2" charset="2"/>
              <a:buChar char="q"/>
            </a:pPr>
            <a:r>
              <a:rPr b="1" dirty="0" lang="en-US" err="1">
                <a:latin typeface="Garamond" pitchFamily="18" charset="0"/>
              </a:rPr>
              <a:t>Beti</a:t>
            </a:r>
            <a:r>
              <a:rPr b="1" dirty="0" lang="en-US">
                <a:latin typeface="Garamond" pitchFamily="18" charset="0"/>
              </a:rPr>
              <a:t>: </a:t>
            </a:r>
            <a:r>
              <a:rPr dirty="0" lang="en-US">
                <a:latin typeface="Garamond" pitchFamily="18" charset="0"/>
              </a:rPr>
              <a:t>“The scientific community is in unanimous agreement. We are altering the climate, and if we continue on our present course, the results will be disastrous. Climate change is a real problem in this world.” </a:t>
            </a:r>
          </a:p>
          <a:p>
            <a:pPr algn="just">
              <a:buFont typeface="Wingdings" pitchFamily="2" charset="2"/>
              <a:buChar char="q"/>
            </a:pPr>
            <a:r>
              <a:rPr b="1" dirty="0" lang="en-US" err="1" smtClean="0">
                <a:latin typeface="Garamond" pitchFamily="18" charset="0"/>
              </a:rPr>
              <a:t>Sosi</a:t>
            </a:r>
            <a:r>
              <a:rPr b="1" dirty="0" lang="en-US">
                <a:latin typeface="Garamond" pitchFamily="18" charset="0"/>
              </a:rPr>
              <a:t>: </a:t>
            </a:r>
            <a:r>
              <a:rPr dirty="0" lang="en-US">
                <a:latin typeface="Garamond" pitchFamily="18" charset="0"/>
              </a:rPr>
              <a:t>“You know what’s a problem in this world? People just believing everything they hear. People will believe just about anything, as long as it’s said on television</a:t>
            </a:r>
            <a:r>
              <a:rPr dirty="0" lang="en-US" smtClean="0">
                <a:latin typeface="Garamond" pitchFamily="18" charset="0"/>
              </a:rPr>
              <a:t>.</a:t>
            </a:r>
            <a:r>
              <a:rPr dirty="0" lang="en-US">
                <a:latin typeface="Garamond" pitchFamily="18" charset="0"/>
              </a:rPr>
              <a:t> </a:t>
            </a:r>
          </a:p>
          <a:p>
            <a:pPr algn="just">
              <a:buFont typeface="Wingdings" pitchFamily="2" charset="2"/>
              <a:buChar char="q"/>
            </a:pPr>
            <a:endParaRPr dirty="0" lang="en-US">
              <a:latin typeface="Garamond" pitchFamily="18"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270" name=""/>
        <p:cNvGrpSpPr/>
        <p:nvPr/>
      </p:nvGrpSpPr>
      <p:grpSpPr>
        <a:xfrm>
          <a:off x="0" y="0"/>
          <a:ext cx="0" cy="0"/>
          <a:chOff x="0" y="0"/>
          <a:chExt cx="0" cy="0"/>
        </a:xfrm>
      </p:grpSpPr>
      <p:sp>
        <p:nvSpPr>
          <p:cNvPr id="1048786" name="Title 1"/>
          <p:cNvSpPr>
            <a:spLocks noGrp="1"/>
          </p:cNvSpPr>
          <p:nvPr>
            <p:ph type="title"/>
          </p:nvPr>
        </p:nvSpPr>
        <p:spPr/>
        <p:txBody>
          <a:bodyPr/>
          <a:p>
            <a:r>
              <a:rPr dirty="0" lang="en-US" smtClean="0"/>
              <a:t>2. </a:t>
            </a:r>
            <a:r>
              <a:rPr b="1" dirty="0" lang="en-US" smtClean="0"/>
              <a:t>Weak induction Fallacies </a:t>
            </a:r>
            <a:endParaRPr b="1" dirty="0" lang="en-US"/>
          </a:p>
        </p:txBody>
      </p:sp>
      <p:sp>
        <p:nvSpPr>
          <p:cNvPr id="1048787" name="Content Placeholder 2"/>
          <p:cNvSpPr>
            <a:spLocks noGrp="1"/>
          </p:cNvSpPr>
          <p:nvPr>
            <p:ph idx="1"/>
          </p:nvPr>
        </p:nvSpPr>
        <p:spPr>
          <a:xfrm>
            <a:off x="457200" y="1066800"/>
            <a:ext cx="8229600" cy="5059363"/>
          </a:xfrm>
        </p:spPr>
        <p:txBody>
          <a:bodyPr>
            <a:normAutofit fontScale="82143" lnSpcReduction="10000"/>
          </a:bodyPr>
          <a:p>
            <a:r>
              <a:rPr dirty="0" lang="en-US" smtClean="0"/>
              <a:t>When the </a:t>
            </a:r>
            <a:r>
              <a:rPr b="1" dirty="0" lang="en-US"/>
              <a:t>connection</a:t>
            </a:r>
            <a:r>
              <a:rPr dirty="0" lang="en-US"/>
              <a:t> between </a:t>
            </a:r>
            <a:r>
              <a:rPr b="1" dirty="0" lang="en-US"/>
              <a:t>premises</a:t>
            </a:r>
            <a:r>
              <a:rPr dirty="0" lang="en-US"/>
              <a:t> and </a:t>
            </a:r>
            <a:r>
              <a:rPr b="1" dirty="0" lang="en-US"/>
              <a:t>conclusion</a:t>
            </a:r>
            <a:r>
              <a:rPr dirty="0" lang="en-US"/>
              <a:t> </a:t>
            </a:r>
            <a:r>
              <a:rPr b="1" dirty="0" lang="en-US"/>
              <a:t>is not strong </a:t>
            </a:r>
            <a:r>
              <a:rPr dirty="0" lang="en-US"/>
              <a:t>enough to support the conclusion</a:t>
            </a:r>
            <a:r>
              <a:rPr dirty="0" lang="en-US" smtClean="0"/>
              <a:t>.</a:t>
            </a:r>
          </a:p>
          <a:p>
            <a:r>
              <a:rPr dirty="0" lang="en-US" smtClean="0"/>
              <a:t>Include:</a:t>
            </a:r>
          </a:p>
          <a:p>
            <a:pPr lvl="1"/>
            <a:r>
              <a:rPr dirty="0" lang="en-US"/>
              <a:t>Appeal to Unqualified Authority (Argumentum ad </a:t>
            </a:r>
            <a:r>
              <a:rPr dirty="0" lang="en-US" err="1"/>
              <a:t>Verecundiam</a:t>
            </a:r>
            <a:r>
              <a:rPr dirty="0" lang="en-US"/>
              <a:t>)</a:t>
            </a:r>
          </a:p>
          <a:p>
            <a:pPr lvl="1"/>
            <a:r>
              <a:rPr dirty="0" lang="en-US"/>
              <a:t>Appeal to Ignorance (Argumentum ad </a:t>
            </a:r>
            <a:r>
              <a:rPr dirty="0" lang="en-US" err="1"/>
              <a:t>Ignorantiam</a:t>
            </a:r>
            <a:r>
              <a:rPr dirty="0" lang="en-US"/>
              <a:t>)</a:t>
            </a:r>
          </a:p>
          <a:p>
            <a:pPr lvl="1"/>
            <a:r>
              <a:rPr dirty="0" lang="en-US"/>
              <a:t>Hasty Generalization (Converse Accident)</a:t>
            </a:r>
          </a:p>
          <a:p>
            <a:pPr lvl="1"/>
            <a:r>
              <a:rPr dirty="0" lang="en-US"/>
              <a:t>False Cause</a:t>
            </a:r>
          </a:p>
          <a:p>
            <a:pPr lvl="1"/>
            <a:r>
              <a:rPr dirty="0" lang="en-US"/>
              <a:t>Slippery Slope</a:t>
            </a:r>
          </a:p>
          <a:p>
            <a:pPr lvl="1"/>
            <a:r>
              <a:rPr dirty="0" lang="en-US"/>
              <a:t>Weak Analogy</a:t>
            </a:r>
          </a:p>
          <a:p>
            <a:pPr lvl="1"/>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1" presetSubtype="1">
                                  <p:stCondLst>
                                    <p:cond delay="0"/>
                                  </p:stCondLst>
                                  <p:childTnLst>
                                    <p:set>
                                      <p:cBhvr>
                                        <p:cTn dur="1" fill="hold" id="6">
                                          <p:stCondLst>
                                            <p:cond delay="0"/>
                                          </p:stCondLst>
                                        </p:cTn>
                                        <p:tgtEl>
                                          <p:spTgt spid="1048787">
                                            <p:txEl>
                                              <p:pRg st="0" end="0"/>
                                            </p:txEl>
                                          </p:spTgt>
                                        </p:tgtEl>
                                        <p:attrNameLst>
                                          <p:attrName>style.visibility</p:attrName>
                                        </p:attrNameLst>
                                      </p:cBhvr>
                                      <p:to>
                                        <p:strVal val="visible"/>
                                      </p:to>
                                    </p:set>
                                    <p:animEffect transition="in" filter="wheel(1)">
                                      <p:cBhvr>
                                        <p:cTn dur="2000" id="7"/>
                                        <p:tgtEl>
                                          <p:spTgt spid="1048787">
                                            <p:txEl>
                                              <p:pRg st="0" end="0"/>
                                            </p:txEl>
                                          </p:spTgt>
                                        </p:tgtEl>
                                      </p:cBhvr>
                                    </p:animEffect>
                                  </p:childTnLst>
                                </p:cTn>
                              </p:par>
                              <p:par>
                                <p:cTn fill="hold" id="8" nodeType="withEffect" presetClass="entr" presetID="21" presetSubtype="1">
                                  <p:stCondLst>
                                    <p:cond delay="0"/>
                                  </p:stCondLst>
                                  <p:childTnLst>
                                    <p:set>
                                      <p:cBhvr>
                                        <p:cTn dur="1" fill="hold" id="9">
                                          <p:stCondLst>
                                            <p:cond delay="0"/>
                                          </p:stCondLst>
                                        </p:cTn>
                                        <p:tgtEl>
                                          <p:spTgt spid="1048787">
                                            <p:txEl>
                                              <p:pRg st="1" end="1"/>
                                            </p:txEl>
                                          </p:spTgt>
                                        </p:tgtEl>
                                        <p:attrNameLst>
                                          <p:attrName>style.visibility</p:attrName>
                                        </p:attrNameLst>
                                      </p:cBhvr>
                                      <p:to>
                                        <p:strVal val="visible"/>
                                      </p:to>
                                    </p:set>
                                    <p:animEffect transition="in" filter="wheel(1)">
                                      <p:cBhvr>
                                        <p:cTn dur="2000" id="10"/>
                                        <p:tgtEl>
                                          <p:spTgt spid="1048787">
                                            <p:txEl>
                                              <p:pRg st="1" end="1"/>
                                            </p:txEl>
                                          </p:spTgt>
                                        </p:tgtEl>
                                      </p:cBhvr>
                                    </p:animEffect>
                                  </p:childTnLst>
                                </p:cTn>
                              </p:par>
                              <p:par>
                                <p:cTn fill="hold" id="11" nodeType="withEffect" presetClass="entr" presetID="21" presetSubtype="1">
                                  <p:stCondLst>
                                    <p:cond delay="0"/>
                                  </p:stCondLst>
                                  <p:childTnLst>
                                    <p:set>
                                      <p:cBhvr>
                                        <p:cTn dur="1" fill="hold" id="12">
                                          <p:stCondLst>
                                            <p:cond delay="0"/>
                                          </p:stCondLst>
                                        </p:cTn>
                                        <p:tgtEl>
                                          <p:spTgt spid="1048787">
                                            <p:txEl>
                                              <p:pRg st="2" end="2"/>
                                            </p:txEl>
                                          </p:spTgt>
                                        </p:tgtEl>
                                        <p:attrNameLst>
                                          <p:attrName>style.visibility</p:attrName>
                                        </p:attrNameLst>
                                      </p:cBhvr>
                                      <p:to>
                                        <p:strVal val="visible"/>
                                      </p:to>
                                    </p:set>
                                    <p:animEffect transition="in" filter="wheel(1)">
                                      <p:cBhvr>
                                        <p:cTn dur="2000" id="13"/>
                                        <p:tgtEl>
                                          <p:spTgt spid="1048787">
                                            <p:txEl>
                                              <p:pRg st="2" end="2"/>
                                            </p:txEl>
                                          </p:spTgt>
                                        </p:tgtEl>
                                      </p:cBhvr>
                                    </p:animEffect>
                                  </p:childTnLst>
                                </p:cTn>
                              </p:par>
                              <p:par>
                                <p:cTn fill="hold" id="14" nodeType="withEffect" presetClass="entr" presetID="21" presetSubtype="1">
                                  <p:stCondLst>
                                    <p:cond delay="0"/>
                                  </p:stCondLst>
                                  <p:childTnLst>
                                    <p:set>
                                      <p:cBhvr>
                                        <p:cTn dur="1" fill="hold" id="15">
                                          <p:stCondLst>
                                            <p:cond delay="0"/>
                                          </p:stCondLst>
                                        </p:cTn>
                                        <p:tgtEl>
                                          <p:spTgt spid="1048787">
                                            <p:txEl>
                                              <p:pRg st="3" end="3"/>
                                            </p:txEl>
                                          </p:spTgt>
                                        </p:tgtEl>
                                        <p:attrNameLst>
                                          <p:attrName>style.visibility</p:attrName>
                                        </p:attrNameLst>
                                      </p:cBhvr>
                                      <p:to>
                                        <p:strVal val="visible"/>
                                      </p:to>
                                    </p:set>
                                    <p:animEffect transition="in" filter="wheel(1)">
                                      <p:cBhvr>
                                        <p:cTn dur="2000" id="16"/>
                                        <p:tgtEl>
                                          <p:spTgt spid="1048787">
                                            <p:txEl>
                                              <p:pRg st="3" end="3"/>
                                            </p:txEl>
                                          </p:spTgt>
                                        </p:tgtEl>
                                      </p:cBhvr>
                                    </p:animEffect>
                                  </p:childTnLst>
                                </p:cTn>
                              </p:par>
                              <p:par>
                                <p:cTn fill="hold" id="17" nodeType="withEffect" presetClass="entr" presetID="21" presetSubtype="1">
                                  <p:stCondLst>
                                    <p:cond delay="0"/>
                                  </p:stCondLst>
                                  <p:childTnLst>
                                    <p:set>
                                      <p:cBhvr>
                                        <p:cTn dur="1" fill="hold" id="18">
                                          <p:stCondLst>
                                            <p:cond delay="0"/>
                                          </p:stCondLst>
                                        </p:cTn>
                                        <p:tgtEl>
                                          <p:spTgt spid="1048787">
                                            <p:txEl>
                                              <p:pRg st="4" end="4"/>
                                            </p:txEl>
                                          </p:spTgt>
                                        </p:tgtEl>
                                        <p:attrNameLst>
                                          <p:attrName>style.visibility</p:attrName>
                                        </p:attrNameLst>
                                      </p:cBhvr>
                                      <p:to>
                                        <p:strVal val="visible"/>
                                      </p:to>
                                    </p:set>
                                    <p:animEffect transition="in" filter="wheel(1)">
                                      <p:cBhvr>
                                        <p:cTn dur="2000" id="19"/>
                                        <p:tgtEl>
                                          <p:spTgt spid="1048787">
                                            <p:txEl>
                                              <p:pRg st="4" end="4"/>
                                            </p:txEl>
                                          </p:spTgt>
                                        </p:tgtEl>
                                      </p:cBhvr>
                                    </p:animEffect>
                                  </p:childTnLst>
                                </p:cTn>
                              </p:par>
                              <p:par>
                                <p:cTn fill="hold" id="20" nodeType="withEffect" presetClass="entr" presetID="21" presetSubtype="1">
                                  <p:stCondLst>
                                    <p:cond delay="0"/>
                                  </p:stCondLst>
                                  <p:childTnLst>
                                    <p:set>
                                      <p:cBhvr>
                                        <p:cTn dur="1" fill="hold" id="21">
                                          <p:stCondLst>
                                            <p:cond delay="0"/>
                                          </p:stCondLst>
                                        </p:cTn>
                                        <p:tgtEl>
                                          <p:spTgt spid="1048787">
                                            <p:txEl>
                                              <p:pRg st="5" end="5"/>
                                            </p:txEl>
                                          </p:spTgt>
                                        </p:tgtEl>
                                        <p:attrNameLst>
                                          <p:attrName>style.visibility</p:attrName>
                                        </p:attrNameLst>
                                      </p:cBhvr>
                                      <p:to>
                                        <p:strVal val="visible"/>
                                      </p:to>
                                    </p:set>
                                    <p:animEffect transition="in" filter="wheel(1)">
                                      <p:cBhvr>
                                        <p:cTn dur="2000" id="22"/>
                                        <p:tgtEl>
                                          <p:spTgt spid="1048787">
                                            <p:txEl>
                                              <p:pRg st="5" end="5"/>
                                            </p:txEl>
                                          </p:spTgt>
                                        </p:tgtEl>
                                      </p:cBhvr>
                                    </p:animEffect>
                                  </p:childTnLst>
                                </p:cTn>
                              </p:par>
                              <p:par>
                                <p:cTn fill="hold" id="23" nodeType="withEffect" presetClass="entr" presetID="21" presetSubtype="1">
                                  <p:stCondLst>
                                    <p:cond delay="0"/>
                                  </p:stCondLst>
                                  <p:childTnLst>
                                    <p:set>
                                      <p:cBhvr>
                                        <p:cTn dur="1" fill="hold" id="24">
                                          <p:stCondLst>
                                            <p:cond delay="0"/>
                                          </p:stCondLst>
                                        </p:cTn>
                                        <p:tgtEl>
                                          <p:spTgt spid="1048787">
                                            <p:txEl>
                                              <p:pRg st="6" end="6"/>
                                            </p:txEl>
                                          </p:spTgt>
                                        </p:tgtEl>
                                        <p:attrNameLst>
                                          <p:attrName>style.visibility</p:attrName>
                                        </p:attrNameLst>
                                      </p:cBhvr>
                                      <p:to>
                                        <p:strVal val="visible"/>
                                      </p:to>
                                    </p:set>
                                    <p:animEffect transition="in" filter="wheel(1)">
                                      <p:cBhvr>
                                        <p:cTn dur="2000" id="25"/>
                                        <p:tgtEl>
                                          <p:spTgt spid="1048787">
                                            <p:txEl>
                                              <p:pRg st="6" end="6"/>
                                            </p:txEl>
                                          </p:spTgt>
                                        </p:tgtEl>
                                      </p:cBhvr>
                                    </p:animEffect>
                                  </p:childTnLst>
                                </p:cTn>
                              </p:par>
                              <p:par>
                                <p:cTn fill="hold" id="26" nodeType="withEffect" presetClass="entr" presetID="21" presetSubtype="1">
                                  <p:stCondLst>
                                    <p:cond delay="0"/>
                                  </p:stCondLst>
                                  <p:childTnLst>
                                    <p:set>
                                      <p:cBhvr>
                                        <p:cTn dur="1" fill="hold" id="27">
                                          <p:stCondLst>
                                            <p:cond delay="0"/>
                                          </p:stCondLst>
                                        </p:cTn>
                                        <p:tgtEl>
                                          <p:spTgt spid="1048787">
                                            <p:txEl>
                                              <p:pRg st="7" end="7"/>
                                            </p:txEl>
                                          </p:spTgt>
                                        </p:tgtEl>
                                        <p:attrNameLst>
                                          <p:attrName>style.visibility</p:attrName>
                                        </p:attrNameLst>
                                      </p:cBhvr>
                                      <p:to>
                                        <p:strVal val="visible"/>
                                      </p:to>
                                    </p:set>
                                    <p:animEffect transition="in" filter="wheel(1)">
                                      <p:cBhvr>
                                        <p:cTn dur="2000" id="28"/>
                                        <p:tgtEl>
                                          <p:spTgt spid="10487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271" name=""/>
        <p:cNvGrpSpPr/>
        <p:nvPr/>
      </p:nvGrpSpPr>
      <p:grpSpPr>
        <a:xfrm>
          <a:off x="0" y="0"/>
          <a:ext cx="0" cy="0"/>
          <a:chOff x="0" y="0"/>
          <a:chExt cx="0" cy="0"/>
        </a:xfrm>
      </p:grpSpPr>
      <p:sp>
        <p:nvSpPr>
          <p:cNvPr id="1048788" name="Title 1"/>
          <p:cNvSpPr>
            <a:spLocks noGrp="1"/>
          </p:cNvSpPr>
          <p:nvPr>
            <p:ph type="title"/>
          </p:nvPr>
        </p:nvSpPr>
        <p:spPr/>
        <p:txBody>
          <a:bodyPr/>
          <a:p>
            <a:r>
              <a:rPr dirty="0" lang="en-US" smtClean="0"/>
              <a:t>Cont..</a:t>
            </a:r>
            <a:endParaRPr dirty="0" lang="en-US"/>
          </a:p>
        </p:txBody>
      </p:sp>
      <p:sp>
        <p:nvSpPr>
          <p:cNvPr id="1048789" name="Content Placeholder 2"/>
          <p:cNvSpPr>
            <a:spLocks noGrp="1"/>
          </p:cNvSpPr>
          <p:nvPr>
            <p:ph idx="1"/>
          </p:nvPr>
        </p:nvSpPr>
        <p:spPr>
          <a:xfrm>
            <a:off x="457200" y="1066800"/>
            <a:ext cx="8229600" cy="5059363"/>
          </a:xfrm>
        </p:spPr>
        <p:txBody>
          <a:bodyPr>
            <a:normAutofit fontScale="96429" lnSpcReduction="20000"/>
          </a:bodyPr>
          <a:p>
            <a:pPr indent="-514350" marL="514350">
              <a:buAutoNum type="arabicPeriod"/>
            </a:pPr>
            <a:r>
              <a:rPr b="1" dirty="0" lang="en-US" smtClean="0"/>
              <a:t>Appeal to Unqualified authority: </a:t>
            </a:r>
          </a:p>
          <a:p>
            <a:pPr>
              <a:buFont typeface="Wingdings" pitchFamily="2" charset="2"/>
              <a:buChar char="q"/>
            </a:pPr>
            <a:r>
              <a:rPr b="1" dirty="0" i="1" lang="en-US" smtClean="0"/>
              <a:t>When an authority </a:t>
            </a:r>
            <a:r>
              <a:rPr b="1" dirty="0" i="1" lang="en-US"/>
              <a:t>or witness is not </a:t>
            </a:r>
            <a:r>
              <a:rPr b="1" dirty="0" i="1" lang="en-US" smtClean="0"/>
              <a:t>trustworthy? How/why? Due to:</a:t>
            </a:r>
          </a:p>
          <a:p>
            <a:pPr lvl="1">
              <a:buFont typeface="Wingdings" pitchFamily="2" charset="2"/>
              <a:buChar char="q"/>
            </a:pPr>
            <a:r>
              <a:rPr b="1" dirty="0" i="1" lang="en-US" smtClean="0"/>
              <a:t>Lack of expertise</a:t>
            </a:r>
          </a:p>
          <a:p>
            <a:pPr lvl="1">
              <a:buFont typeface="Wingdings" pitchFamily="2" charset="2"/>
              <a:buChar char="q"/>
            </a:pPr>
            <a:r>
              <a:rPr b="1" dirty="0" i="1" lang="en-US" smtClean="0"/>
              <a:t>Motive to lie </a:t>
            </a:r>
          </a:p>
          <a:p>
            <a:pPr lvl="1">
              <a:buFont typeface="Wingdings" pitchFamily="2" charset="2"/>
              <a:buChar char="q"/>
            </a:pPr>
            <a:r>
              <a:rPr b="1" dirty="0" i="1" lang="en-US" smtClean="0"/>
              <a:t>Bias </a:t>
            </a:r>
            <a:endParaRPr b="1" dirty="0" i="1" lang="en-US"/>
          </a:p>
          <a:p>
            <a:pPr indent="0" lvl="1" marL="457200">
              <a:buNone/>
            </a:pPr>
            <a:r>
              <a:rPr b="1" dirty="0" i="1" lang="en-US" smtClean="0"/>
              <a:t>E.g. </a:t>
            </a:r>
            <a:r>
              <a:rPr dirty="0" lang="en-US"/>
              <a:t>Dr. </a:t>
            </a:r>
            <a:r>
              <a:rPr dirty="0" lang="en-US" err="1"/>
              <a:t>Abebe</a:t>
            </a:r>
            <a:r>
              <a:rPr dirty="0" lang="en-US"/>
              <a:t> who is a famous Engineer in Ethiopia told me that all development policies of Ethiopia are wrong. It implies that, Ethiopia is following wrong direction of development policy</a:t>
            </a:r>
            <a:r>
              <a:rPr dirty="0" lang="en-US" smtClean="0"/>
              <a:t>.</a:t>
            </a:r>
          </a:p>
          <a:p>
            <a:pPr indent="0" lvl="1" marL="457200">
              <a:buNone/>
            </a:pPr>
            <a:endParaRPr b="1" dirty="0" i="1" lang="en-US" smtClean="0"/>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6" presetSubtype="21">
                                  <p:stCondLst>
                                    <p:cond delay="0"/>
                                  </p:stCondLst>
                                  <p:childTnLst>
                                    <p:set>
                                      <p:cBhvr>
                                        <p:cTn dur="1" fill="hold" id="6">
                                          <p:stCondLst>
                                            <p:cond delay="0"/>
                                          </p:stCondLst>
                                        </p:cTn>
                                        <p:tgtEl>
                                          <p:spTgt spid="1048789">
                                            <p:txEl>
                                              <p:pRg st="0" end="0"/>
                                            </p:txEl>
                                          </p:spTgt>
                                        </p:tgtEl>
                                        <p:attrNameLst>
                                          <p:attrName>style.visibility</p:attrName>
                                        </p:attrNameLst>
                                      </p:cBhvr>
                                      <p:to>
                                        <p:strVal val="visible"/>
                                      </p:to>
                                    </p:set>
                                    <p:animEffect transition="in" filter="barn(inVertical)">
                                      <p:cBhvr>
                                        <p:cTn dur="500" id="7"/>
                                        <p:tgtEl>
                                          <p:spTgt spid="1048789">
                                            <p:txEl>
                                              <p:pRg st="0" end="0"/>
                                            </p:txEl>
                                          </p:spTgt>
                                        </p:tgtEl>
                                      </p:cBhvr>
                                    </p:animEffect>
                                  </p:childTnLst>
                                </p:cTn>
                              </p:par>
                              <p:par>
                                <p:cTn fill="hold" id="8" nodeType="withEffect" presetClass="entr" presetID="16" presetSubtype="21">
                                  <p:stCondLst>
                                    <p:cond delay="0"/>
                                  </p:stCondLst>
                                  <p:childTnLst>
                                    <p:set>
                                      <p:cBhvr>
                                        <p:cTn dur="1" fill="hold" id="9">
                                          <p:stCondLst>
                                            <p:cond delay="0"/>
                                          </p:stCondLst>
                                        </p:cTn>
                                        <p:tgtEl>
                                          <p:spTgt spid="1048789">
                                            <p:txEl>
                                              <p:pRg st="1" end="1"/>
                                            </p:txEl>
                                          </p:spTgt>
                                        </p:tgtEl>
                                        <p:attrNameLst>
                                          <p:attrName>style.visibility</p:attrName>
                                        </p:attrNameLst>
                                      </p:cBhvr>
                                      <p:to>
                                        <p:strVal val="visible"/>
                                      </p:to>
                                    </p:set>
                                    <p:animEffect transition="in" filter="barn(inVertical)">
                                      <p:cBhvr>
                                        <p:cTn dur="500" id="10"/>
                                        <p:tgtEl>
                                          <p:spTgt spid="1048789">
                                            <p:txEl>
                                              <p:pRg st="1" end="1"/>
                                            </p:txEl>
                                          </p:spTgt>
                                        </p:tgtEl>
                                      </p:cBhvr>
                                    </p:animEffect>
                                  </p:childTnLst>
                                </p:cTn>
                              </p:par>
                              <p:par>
                                <p:cTn fill="hold" id="11" nodeType="withEffect" presetClass="entr" presetID="16" presetSubtype="21">
                                  <p:stCondLst>
                                    <p:cond delay="0"/>
                                  </p:stCondLst>
                                  <p:childTnLst>
                                    <p:set>
                                      <p:cBhvr>
                                        <p:cTn dur="1" fill="hold" id="12">
                                          <p:stCondLst>
                                            <p:cond delay="0"/>
                                          </p:stCondLst>
                                        </p:cTn>
                                        <p:tgtEl>
                                          <p:spTgt spid="1048789">
                                            <p:txEl>
                                              <p:pRg st="2" end="2"/>
                                            </p:txEl>
                                          </p:spTgt>
                                        </p:tgtEl>
                                        <p:attrNameLst>
                                          <p:attrName>style.visibility</p:attrName>
                                        </p:attrNameLst>
                                      </p:cBhvr>
                                      <p:to>
                                        <p:strVal val="visible"/>
                                      </p:to>
                                    </p:set>
                                    <p:animEffect transition="in" filter="barn(inVertical)">
                                      <p:cBhvr>
                                        <p:cTn dur="500" id="13"/>
                                        <p:tgtEl>
                                          <p:spTgt spid="1048789">
                                            <p:txEl>
                                              <p:pRg st="2" end="2"/>
                                            </p:txEl>
                                          </p:spTgt>
                                        </p:tgtEl>
                                      </p:cBhvr>
                                    </p:animEffect>
                                  </p:childTnLst>
                                </p:cTn>
                              </p:par>
                              <p:par>
                                <p:cTn fill="hold" id="14" nodeType="withEffect" presetClass="entr" presetID="16" presetSubtype="21">
                                  <p:stCondLst>
                                    <p:cond delay="0"/>
                                  </p:stCondLst>
                                  <p:childTnLst>
                                    <p:set>
                                      <p:cBhvr>
                                        <p:cTn dur="1" fill="hold" id="15">
                                          <p:stCondLst>
                                            <p:cond delay="0"/>
                                          </p:stCondLst>
                                        </p:cTn>
                                        <p:tgtEl>
                                          <p:spTgt spid="1048789">
                                            <p:txEl>
                                              <p:pRg st="3" end="3"/>
                                            </p:txEl>
                                          </p:spTgt>
                                        </p:tgtEl>
                                        <p:attrNameLst>
                                          <p:attrName>style.visibility</p:attrName>
                                        </p:attrNameLst>
                                      </p:cBhvr>
                                      <p:to>
                                        <p:strVal val="visible"/>
                                      </p:to>
                                    </p:set>
                                    <p:animEffect transition="in" filter="barn(inVertical)">
                                      <p:cBhvr>
                                        <p:cTn dur="500" id="16"/>
                                        <p:tgtEl>
                                          <p:spTgt spid="1048789">
                                            <p:txEl>
                                              <p:pRg st="3" end="3"/>
                                            </p:txEl>
                                          </p:spTgt>
                                        </p:tgtEl>
                                      </p:cBhvr>
                                    </p:animEffect>
                                  </p:childTnLst>
                                </p:cTn>
                              </p:par>
                              <p:par>
                                <p:cTn fill="hold" id="17" nodeType="withEffect" presetClass="entr" presetID="16" presetSubtype="21">
                                  <p:stCondLst>
                                    <p:cond delay="0"/>
                                  </p:stCondLst>
                                  <p:childTnLst>
                                    <p:set>
                                      <p:cBhvr>
                                        <p:cTn dur="1" fill="hold" id="18">
                                          <p:stCondLst>
                                            <p:cond delay="0"/>
                                          </p:stCondLst>
                                        </p:cTn>
                                        <p:tgtEl>
                                          <p:spTgt spid="1048789">
                                            <p:txEl>
                                              <p:pRg st="4" end="4"/>
                                            </p:txEl>
                                          </p:spTgt>
                                        </p:tgtEl>
                                        <p:attrNameLst>
                                          <p:attrName>style.visibility</p:attrName>
                                        </p:attrNameLst>
                                      </p:cBhvr>
                                      <p:to>
                                        <p:strVal val="visible"/>
                                      </p:to>
                                    </p:set>
                                    <p:animEffect transition="in" filter="barn(inVertical)">
                                      <p:cBhvr>
                                        <p:cTn dur="500" id="19"/>
                                        <p:tgtEl>
                                          <p:spTgt spid="1048789">
                                            <p:txEl>
                                              <p:pRg st="4" end="4"/>
                                            </p:txEl>
                                          </p:spTgt>
                                        </p:tgtEl>
                                      </p:cBhvr>
                                    </p:animEffect>
                                  </p:childTnLst>
                                </p:cTn>
                              </p:par>
                              <p:par>
                                <p:cTn fill="hold" id="20" nodeType="withEffect" presetClass="entr" presetID="16" presetSubtype="21">
                                  <p:stCondLst>
                                    <p:cond delay="0"/>
                                  </p:stCondLst>
                                  <p:childTnLst>
                                    <p:set>
                                      <p:cBhvr>
                                        <p:cTn dur="1" fill="hold" id="21">
                                          <p:stCondLst>
                                            <p:cond delay="0"/>
                                          </p:stCondLst>
                                        </p:cTn>
                                        <p:tgtEl>
                                          <p:spTgt spid="1048789">
                                            <p:txEl>
                                              <p:pRg st="5" end="5"/>
                                            </p:txEl>
                                          </p:spTgt>
                                        </p:tgtEl>
                                        <p:attrNameLst>
                                          <p:attrName>style.visibility</p:attrName>
                                        </p:attrNameLst>
                                      </p:cBhvr>
                                      <p:to>
                                        <p:strVal val="visible"/>
                                      </p:to>
                                    </p:set>
                                    <p:animEffect transition="in" filter="barn(inVertical)">
                                      <p:cBhvr>
                                        <p:cTn dur="500" id="22"/>
                                        <p:tgtEl>
                                          <p:spTgt spid="104878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272" name=""/>
        <p:cNvGrpSpPr/>
        <p:nvPr/>
      </p:nvGrpSpPr>
      <p:grpSpPr>
        <a:xfrm>
          <a:off x="0" y="0"/>
          <a:ext cx="0" cy="0"/>
          <a:chOff x="0" y="0"/>
          <a:chExt cx="0" cy="0"/>
        </a:xfrm>
      </p:grpSpPr>
      <p:sp>
        <p:nvSpPr>
          <p:cNvPr id="1048790" name="Title 1"/>
          <p:cNvSpPr>
            <a:spLocks noGrp="1"/>
          </p:cNvSpPr>
          <p:nvPr>
            <p:ph type="title"/>
          </p:nvPr>
        </p:nvSpPr>
        <p:spPr/>
        <p:txBody>
          <a:bodyPr/>
          <a:p>
            <a:r>
              <a:rPr dirty="0" lang="en-US" smtClean="0"/>
              <a:t>Cont..</a:t>
            </a:r>
            <a:endParaRPr dirty="0" lang="en-US"/>
          </a:p>
        </p:txBody>
      </p:sp>
      <p:sp>
        <p:nvSpPr>
          <p:cNvPr id="1048791" name="Content Placeholder 2"/>
          <p:cNvSpPr>
            <a:spLocks noGrp="1"/>
          </p:cNvSpPr>
          <p:nvPr>
            <p:ph idx="1"/>
          </p:nvPr>
        </p:nvSpPr>
        <p:spPr>
          <a:xfrm>
            <a:off x="457200" y="1143000"/>
            <a:ext cx="8229600" cy="4983163"/>
          </a:xfrm>
        </p:spPr>
        <p:txBody>
          <a:bodyPr>
            <a:normAutofit fontScale="87500" lnSpcReduction="20000"/>
          </a:bodyPr>
          <a:p>
            <a:pPr algn="just" indent="0" marL="0">
              <a:buNone/>
            </a:pPr>
            <a:r>
              <a:rPr dirty="0" lang="en-US" smtClean="0"/>
              <a:t>E.g.2: According </a:t>
            </a:r>
            <a:r>
              <a:rPr dirty="0" lang="en-US"/>
              <a:t>to </a:t>
            </a:r>
            <a:r>
              <a:rPr dirty="0" lang="en-US" err="1" smtClean="0"/>
              <a:t>Dawit</a:t>
            </a:r>
            <a:r>
              <a:rPr dirty="0" lang="en-US" smtClean="0"/>
              <a:t> who is a </a:t>
            </a:r>
            <a:r>
              <a:rPr dirty="0" lang="en-US" err="1" smtClean="0"/>
              <a:t>paster</a:t>
            </a:r>
            <a:r>
              <a:rPr dirty="0" lang="en-US" smtClean="0"/>
              <a:t> in </a:t>
            </a:r>
            <a:r>
              <a:rPr dirty="0" lang="en-US" err="1" smtClean="0"/>
              <a:t>Mekane</a:t>
            </a:r>
            <a:r>
              <a:rPr dirty="0" lang="en-US" smtClean="0"/>
              <a:t> </a:t>
            </a:r>
            <a:r>
              <a:rPr dirty="0" lang="en-US" err="1" smtClean="0"/>
              <a:t>Eyesus</a:t>
            </a:r>
            <a:r>
              <a:rPr dirty="0" lang="en-US" smtClean="0"/>
              <a:t> Church, Catholic </a:t>
            </a:r>
            <a:r>
              <a:rPr dirty="0" lang="en-US"/>
              <a:t>is simply a collection of people waiting for irrelevant mercy of God. I should stop attending churches of catholic. </a:t>
            </a:r>
            <a:endParaRPr dirty="0" lang="en-US" smtClean="0"/>
          </a:p>
          <a:p>
            <a:pPr algn="just" indent="0" marL="0">
              <a:buNone/>
            </a:pPr>
            <a:r>
              <a:rPr dirty="0" lang="en-US" smtClean="0"/>
              <a:t>E.g. 3: </a:t>
            </a:r>
            <a:r>
              <a:rPr dirty="0" lang="en-US" err="1" smtClean="0"/>
              <a:t>Acordning</a:t>
            </a:r>
            <a:r>
              <a:rPr dirty="0" lang="en-US" smtClean="0"/>
              <a:t> to Mr. John who is the manager of Tobacco company, testified that Tobacco is not </a:t>
            </a:r>
            <a:r>
              <a:rPr dirty="0" lang="en-US" err="1" smtClean="0"/>
              <a:t>adictive</a:t>
            </a:r>
            <a:r>
              <a:rPr dirty="0" lang="en-US" smtClean="0"/>
              <a:t> substance and that </a:t>
            </a:r>
            <a:r>
              <a:rPr dirty="0" lang="en-US"/>
              <a:t>smoking </a:t>
            </a:r>
            <a:r>
              <a:rPr dirty="0" lang="en-US" smtClean="0"/>
              <a:t>cigarettes does </a:t>
            </a:r>
            <a:r>
              <a:rPr dirty="0" lang="en-US"/>
              <a:t>not produce any addiction. Therefore, we should believe </a:t>
            </a:r>
            <a:r>
              <a:rPr dirty="0" lang="en-US" smtClean="0"/>
              <a:t>him and conclude </a:t>
            </a:r>
            <a:r>
              <a:rPr dirty="0" lang="en-US"/>
              <a:t>that smoking does not in fact lead to any addiction</a:t>
            </a:r>
            <a:r>
              <a:rPr dirty="0" lang="en-US" smtClean="0"/>
              <a:t>. </a:t>
            </a:r>
            <a:endParaRPr dirty="0" lang="en-US"/>
          </a:p>
          <a:p>
            <a:pPr indent="0" marL="0">
              <a:buNone/>
            </a:pPr>
            <a:endParaRPr dirty="0" lang="en-US"/>
          </a:p>
          <a:p>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6" presetSubtype="21">
                                  <p:stCondLst>
                                    <p:cond delay="0"/>
                                  </p:stCondLst>
                                  <p:childTnLst>
                                    <p:set>
                                      <p:cBhvr>
                                        <p:cTn dur="1" fill="hold" id="6">
                                          <p:stCondLst>
                                            <p:cond delay="0"/>
                                          </p:stCondLst>
                                        </p:cTn>
                                        <p:tgtEl>
                                          <p:spTgt spid="1048791">
                                            <p:txEl>
                                              <p:pRg st="0" end="0"/>
                                            </p:txEl>
                                          </p:spTgt>
                                        </p:tgtEl>
                                        <p:attrNameLst>
                                          <p:attrName>style.visibility</p:attrName>
                                        </p:attrNameLst>
                                      </p:cBhvr>
                                      <p:to>
                                        <p:strVal val="visible"/>
                                      </p:to>
                                    </p:set>
                                    <p:animEffect transition="in" filter="barn(inVertical)">
                                      <p:cBhvr>
                                        <p:cTn dur="500" id="7"/>
                                        <p:tgtEl>
                                          <p:spTgt spid="1048791">
                                            <p:txEl>
                                              <p:pRg st="0" end="0"/>
                                            </p:txEl>
                                          </p:spTgt>
                                        </p:tgtEl>
                                      </p:cBhvr>
                                    </p:animEffect>
                                  </p:childTnLst>
                                </p:cTn>
                              </p:par>
                              <p:par>
                                <p:cTn fill="hold" id="8" nodeType="withEffect" presetClass="entr" presetID="16" presetSubtype="21">
                                  <p:stCondLst>
                                    <p:cond delay="0"/>
                                  </p:stCondLst>
                                  <p:childTnLst>
                                    <p:set>
                                      <p:cBhvr>
                                        <p:cTn dur="1" fill="hold" id="9">
                                          <p:stCondLst>
                                            <p:cond delay="0"/>
                                          </p:stCondLst>
                                        </p:cTn>
                                        <p:tgtEl>
                                          <p:spTgt spid="1048791">
                                            <p:txEl>
                                              <p:pRg st="1" end="1"/>
                                            </p:txEl>
                                          </p:spTgt>
                                        </p:tgtEl>
                                        <p:attrNameLst>
                                          <p:attrName>style.visibility</p:attrName>
                                        </p:attrNameLst>
                                      </p:cBhvr>
                                      <p:to>
                                        <p:strVal val="visible"/>
                                      </p:to>
                                    </p:set>
                                    <p:animEffect transition="in" filter="barn(inVertical)">
                                      <p:cBhvr>
                                        <p:cTn dur="500" id="10"/>
                                        <p:tgtEl>
                                          <p:spTgt spid="10487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273" name=""/>
        <p:cNvGrpSpPr/>
        <p:nvPr/>
      </p:nvGrpSpPr>
      <p:grpSpPr>
        <a:xfrm>
          <a:off x="0" y="0"/>
          <a:ext cx="0" cy="0"/>
          <a:chOff x="0" y="0"/>
          <a:chExt cx="0" cy="0"/>
        </a:xfrm>
      </p:grpSpPr>
      <p:sp>
        <p:nvSpPr>
          <p:cNvPr id="1048792" name="Title 1"/>
          <p:cNvSpPr>
            <a:spLocks noGrp="1"/>
          </p:cNvSpPr>
          <p:nvPr>
            <p:ph type="title"/>
          </p:nvPr>
        </p:nvSpPr>
        <p:spPr/>
        <p:txBody>
          <a:bodyPr/>
          <a:p>
            <a:r>
              <a:rPr dirty="0" lang="en-US" smtClean="0"/>
              <a:t>Cont..</a:t>
            </a:r>
            <a:endParaRPr dirty="0" lang="en-US"/>
          </a:p>
        </p:txBody>
      </p:sp>
      <p:sp>
        <p:nvSpPr>
          <p:cNvPr id="1048793" name="Content Placeholder 2"/>
          <p:cNvSpPr>
            <a:spLocks noGrp="1"/>
          </p:cNvSpPr>
          <p:nvPr>
            <p:ph idx="1"/>
          </p:nvPr>
        </p:nvSpPr>
        <p:spPr>
          <a:xfrm>
            <a:off x="457200" y="1066800"/>
            <a:ext cx="8229600" cy="5059363"/>
          </a:xfrm>
        </p:spPr>
        <p:txBody>
          <a:bodyPr>
            <a:normAutofit fontScale="84375" lnSpcReduction="20000"/>
          </a:bodyPr>
          <a:p>
            <a:pPr indent="0" marL="0">
              <a:buNone/>
            </a:pPr>
            <a:r>
              <a:rPr dirty="0" lang="en-US" smtClean="0"/>
              <a:t>2. </a:t>
            </a:r>
            <a:r>
              <a:rPr b="1" dirty="0" lang="en-US" smtClean="0"/>
              <a:t>Appeal to Ignorance:</a:t>
            </a:r>
          </a:p>
          <a:p>
            <a:pPr algn="just"/>
            <a:r>
              <a:rPr dirty="0" lang="en-US" smtClean="0"/>
              <a:t>Something is true because not it is  not proven false, and the reverse. </a:t>
            </a:r>
          </a:p>
          <a:p>
            <a:pPr algn="just" indent="-514350" lvl="0" marL="514350">
              <a:buAutoNum type="arabicPeriod"/>
            </a:pPr>
            <a:r>
              <a:rPr dirty="0" lang="en-US" smtClean="0"/>
              <a:t>After </a:t>
            </a:r>
            <a:r>
              <a:rPr dirty="0" lang="en-US"/>
              <a:t>centuries of trying, no one has been able to prove that reincarnation occurs. So, at this point, i think we can safely conclude that reincarnation doesn’t exist. </a:t>
            </a:r>
            <a:endParaRPr dirty="0" lang="en-US" smtClean="0"/>
          </a:p>
          <a:p>
            <a:pPr algn="just" indent="-514350" marL="514350">
              <a:buFont typeface="Arial" pitchFamily="34" charset="0"/>
              <a:buAutoNum type="arabicPeriod"/>
            </a:pPr>
            <a:r>
              <a:rPr dirty="0" lang="en-US"/>
              <a:t>People have been trying for centuries to provide conclusive evidence for the claims of astrology, and no one has ever succeeded. Therefore, we must conclude that astrology is a lot of nonsense.</a:t>
            </a:r>
          </a:p>
          <a:p>
            <a:pPr indent="0" lvl="0" marL="0">
              <a:buNone/>
            </a:pPr>
            <a:endParaRPr dirty="0" lang="en-US"/>
          </a:p>
          <a:p>
            <a:pPr indent="0" marL="0">
              <a:buNone/>
            </a:pPr>
            <a:endParaRPr dirty="0" lang="en-US" smtClean="0"/>
          </a:p>
          <a:p>
            <a:endParaRPr dirty="0" lang="en-US" smtClean="0"/>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793">
                                            <p:txEl>
                                              <p:pRg st="0" end="0"/>
                                            </p:txEl>
                                          </p:spTgt>
                                        </p:tgtEl>
                                        <p:attrNameLst>
                                          <p:attrName>style.visibility</p:attrName>
                                        </p:attrNameLst>
                                      </p:cBhvr>
                                      <p:to>
                                        <p:strVal val="visible"/>
                                      </p:to>
                                    </p:set>
                                    <p:anim calcmode="lin" valueType="num">
                                      <p:cBhvr additive="base">
                                        <p:cTn dur="500" fill="hold" id="7"/>
                                        <p:tgtEl>
                                          <p:spTgt spid="1048793">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793">
                                            <p:txEl>
                                              <p:pRg st="0" end="0"/>
                                            </p:txEl>
                                          </p:spTgt>
                                        </p:tgtEl>
                                        <p:attrNameLst>
                                          <p:attrName>ppt_y</p:attrName>
                                        </p:attrNameLst>
                                      </p:cBhvr>
                                      <p:tavLst>
                                        <p:tav tm="0">
                                          <p:val>
                                            <p:strVal val="1+#ppt_h/2"/>
                                          </p:val>
                                        </p:tav>
                                        <p:tav tm="100000">
                                          <p:val>
                                            <p:strVal val="#ppt_y"/>
                                          </p:val>
                                        </p:tav>
                                      </p:tavLst>
                                    </p:anim>
                                  </p:childTnLst>
                                </p:cTn>
                              </p:par>
                              <p:par>
                                <p:cTn fill="hold" id="9" nodeType="withEffect" presetClass="entr" presetID="2" presetSubtype="4">
                                  <p:stCondLst>
                                    <p:cond delay="0"/>
                                  </p:stCondLst>
                                  <p:childTnLst>
                                    <p:set>
                                      <p:cBhvr>
                                        <p:cTn dur="1" fill="hold" id="10">
                                          <p:stCondLst>
                                            <p:cond delay="0"/>
                                          </p:stCondLst>
                                        </p:cTn>
                                        <p:tgtEl>
                                          <p:spTgt spid="1048793">
                                            <p:txEl>
                                              <p:pRg st="1" end="1"/>
                                            </p:txEl>
                                          </p:spTgt>
                                        </p:tgtEl>
                                        <p:attrNameLst>
                                          <p:attrName>style.visibility</p:attrName>
                                        </p:attrNameLst>
                                      </p:cBhvr>
                                      <p:to>
                                        <p:strVal val="visible"/>
                                      </p:to>
                                    </p:set>
                                    <p:anim calcmode="lin" valueType="num">
                                      <p:cBhvr additive="base">
                                        <p:cTn dur="500" fill="hold" id="11"/>
                                        <p:tgtEl>
                                          <p:spTgt spid="1048793">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2"/>
                                        <p:tgtEl>
                                          <p:spTgt spid="1048793">
                                            <p:txEl>
                                              <p:pRg st="1" end="1"/>
                                            </p:txEl>
                                          </p:spTgt>
                                        </p:tgtEl>
                                        <p:attrNameLst>
                                          <p:attrName>ppt_y</p:attrName>
                                        </p:attrNameLst>
                                      </p:cBhvr>
                                      <p:tavLst>
                                        <p:tav tm="0">
                                          <p:val>
                                            <p:strVal val="1+#ppt_h/2"/>
                                          </p:val>
                                        </p:tav>
                                        <p:tav tm="100000">
                                          <p:val>
                                            <p:strVal val="#ppt_y"/>
                                          </p:val>
                                        </p:tav>
                                      </p:tavLst>
                                    </p:anim>
                                  </p:childTnLst>
                                </p:cTn>
                              </p:par>
                              <p:par>
                                <p:cTn fill="hold" id="13" nodeType="withEffect" presetClass="entr" presetID="2" presetSubtype="4">
                                  <p:stCondLst>
                                    <p:cond delay="0"/>
                                  </p:stCondLst>
                                  <p:childTnLst>
                                    <p:set>
                                      <p:cBhvr>
                                        <p:cTn dur="1" fill="hold" id="14">
                                          <p:stCondLst>
                                            <p:cond delay="0"/>
                                          </p:stCondLst>
                                        </p:cTn>
                                        <p:tgtEl>
                                          <p:spTgt spid="1048793">
                                            <p:txEl>
                                              <p:pRg st="2" end="2"/>
                                            </p:txEl>
                                          </p:spTgt>
                                        </p:tgtEl>
                                        <p:attrNameLst>
                                          <p:attrName>style.visibility</p:attrName>
                                        </p:attrNameLst>
                                      </p:cBhvr>
                                      <p:to>
                                        <p:strVal val="visible"/>
                                      </p:to>
                                    </p:set>
                                    <p:anim calcmode="lin" valueType="num">
                                      <p:cBhvr additive="base">
                                        <p:cTn dur="500" fill="hold" id="15"/>
                                        <p:tgtEl>
                                          <p:spTgt spid="1048793">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16"/>
                                        <p:tgtEl>
                                          <p:spTgt spid="1048793">
                                            <p:txEl>
                                              <p:pRg st="2" end="2"/>
                                            </p:txEl>
                                          </p:spTgt>
                                        </p:tgtEl>
                                        <p:attrNameLst>
                                          <p:attrName>ppt_y</p:attrName>
                                        </p:attrNameLst>
                                      </p:cBhvr>
                                      <p:tavLst>
                                        <p:tav tm="0">
                                          <p:val>
                                            <p:strVal val="1+#ppt_h/2"/>
                                          </p:val>
                                        </p:tav>
                                        <p:tav tm="100000">
                                          <p:val>
                                            <p:strVal val="#ppt_y"/>
                                          </p:val>
                                        </p:tav>
                                      </p:tavLst>
                                    </p:anim>
                                  </p:childTnLst>
                                </p:cTn>
                              </p:par>
                              <p:par>
                                <p:cTn fill="hold" id="17" nodeType="withEffect" presetClass="entr" presetID="2" presetSubtype="4">
                                  <p:stCondLst>
                                    <p:cond delay="0"/>
                                  </p:stCondLst>
                                  <p:childTnLst>
                                    <p:set>
                                      <p:cBhvr>
                                        <p:cTn dur="1" fill="hold" id="18">
                                          <p:stCondLst>
                                            <p:cond delay="0"/>
                                          </p:stCondLst>
                                        </p:cTn>
                                        <p:tgtEl>
                                          <p:spTgt spid="1048793">
                                            <p:txEl>
                                              <p:pRg st="3" end="3"/>
                                            </p:txEl>
                                          </p:spTgt>
                                        </p:tgtEl>
                                        <p:attrNameLst>
                                          <p:attrName>style.visibility</p:attrName>
                                        </p:attrNameLst>
                                      </p:cBhvr>
                                      <p:to>
                                        <p:strVal val="visible"/>
                                      </p:to>
                                    </p:set>
                                    <p:anim calcmode="lin" valueType="num">
                                      <p:cBhvr additive="base">
                                        <p:cTn dur="500" fill="hold" id="19"/>
                                        <p:tgtEl>
                                          <p:spTgt spid="1048793">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79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73" name=""/>
        <p:cNvGrpSpPr/>
        <p:nvPr/>
      </p:nvGrpSpPr>
      <p:grpSpPr>
        <a:xfrm>
          <a:off x="0" y="0"/>
          <a:ext cx="0" cy="0"/>
          <a:chOff x="0" y="0"/>
          <a:chExt cx="0" cy="0"/>
        </a:xfrm>
      </p:grpSpPr>
      <p:sp>
        <p:nvSpPr>
          <p:cNvPr id="1048618" name="Shape"/>
          <p:cNvSpPr/>
          <p:nvPr>
            <p:ph idx="1"/>
          </p:nvPr>
        </p:nvSpPr>
        <p:spPr>
          <a:xfrm>
            <a:off x="299085" y="0"/>
            <a:ext cx="8064500" cy="5963285"/>
          </a:xfrm>
          <a:prstGeom prst="rect"/>
        </p:spPr>
        <p:txBody>
          <a:bodyPr>
            <a:normAutofit fontScale="96429" lnSpcReduction="20000"/>
          </a:bodyPr>
          <a:p>
            <a:pPr algn="just" indent="0" marL="0">
              <a:buNone/>
            </a:pPr>
            <a:r>
              <a:rPr b="1" dirty="0" lang="en-US" smtClean="0">
                <a:latin typeface="Times New Roman"/>
                <a:cs typeface="Times New Roman"/>
              </a:rPr>
              <a:t>1</a:t>
            </a:r>
            <a:r>
              <a:rPr b="1" dirty="0" lang="en-US" smtClean="0">
                <a:latin typeface="Times New Roman"/>
                <a:cs typeface="Times New Roman"/>
              </a:rPr>
              <a:t>.</a:t>
            </a:r>
            <a:r>
              <a:rPr b="1" dirty="0" lang="en-US" smtClean="0">
                <a:latin typeface="Times New Roman"/>
                <a:cs typeface="Times New Roman"/>
              </a:rPr>
              <a:t>3</a:t>
            </a:r>
            <a:r>
              <a:rPr b="1" dirty="0" lang="en-US" smtClean="0">
                <a:latin typeface="Times New Roman"/>
                <a:cs typeface="Times New Roman"/>
              </a:rPr>
              <a:t>.</a:t>
            </a:r>
            <a:r>
              <a:rPr b="1" dirty="0" lang="en-US" smtClean="0">
                <a:latin typeface="Times New Roman"/>
                <a:cs typeface="Times New Roman"/>
              </a:rPr>
              <a:t>1</a:t>
            </a:r>
            <a:r>
              <a:rPr b="1" dirty="0" lang="en-US" smtClean="0">
                <a:latin typeface="Times New Roman"/>
                <a:cs typeface="Times New Roman"/>
              </a:rPr>
              <a:t>.</a:t>
            </a:r>
            <a:r>
              <a:rPr b="1" dirty="0" lang="en-US" smtClean="0">
                <a:latin typeface="Times New Roman"/>
                <a:cs typeface="Times New Roman"/>
              </a:rPr>
              <a:t> </a:t>
            </a:r>
            <a:r>
              <a:rPr b="1" dirty="0" lang="en-US" smtClean="0">
                <a:latin typeface="Times New Roman"/>
                <a:cs typeface="Times New Roman"/>
              </a:rPr>
              <a:t>Metaphysics</a:t>
            </a:r>
            <a:r>
              <a:rPr b="1" dirty="0" lang="en-US" smtClean="0">
                <a:latin typeface="Times New Roman"/>
                <a:cs typeface="Times New Roman"/>
              </a:rPr>
              <a:t>:</a:t>
            </a:r>
            <a:r>
              <a:rPr b="1" dirty="0" lang="en-US" smtClean="0">
                <a:latin typeface="Times New Roman"/>
                <a:cs typeface="Times New Roman"/>
              </a:rPr>
              <a:t> </a:t>
            </a:r>
          </a:p>
          <a:p>
            <a:pPr algn="just"/>
            <a:r>
              <a:rPr dirty="0" lang="en-US" smtClean="0">
                <a:latin typeface="Times New Roman"/>
                <a:cs typeface="Times New Roman"/>
              </a:rPr>
              <a:t>studies</a:t>
            </a:r>
            <a:r>
              <a:rPr dirty="0" lang="en-US" smtClean="0">
                <a:latin typeface="Times New Roman"/>
                <a:cs typeface="Times New Roman"/>
              </a:rPr>
              <a:t> </a:t>
            </a:r>
            <a:r>
              <a:rPr dirty="0" lang="en-US" smtClean="0">
                <a:latin typeface="Times New Roman"/>
                <a:cs typeface="Times New Roman"/>
              </a:rPr>
              <a:t>the</a:t>
            </a:r>
            <a:r>
              <a:rPr dirty="0" lang="en-US" smtClean="0">
                <a:latin typeface="Times New Roman"/>
                <a:cs typeface="Times New Roman"/>
              </a:rPr>
              <a:t> </a:t>
            </a:r>
            <a:r>
              <a:rPr dirty="0" lang="en-US" smtClean="0">
                <a:latin typeface="Times New Roman"/>
                <a:cs typeface="Times New Roman"/>
              </a:rPr>
              <a:t>ultimate</a:t>
            </a:r>
            <a:r>
              <a:rPr dirty="0" lang="en-US" smtClean="0">
                <a:latin typeface="Times New Roman"/>
                <a:cs typeface="Times New Roman"/>
              </a:rPr>
              <a:t> </a:t>
            </a:r>
            <a:r>
              <a:rPr dirty="0" lang="en-US" smtClean="0">
                <a:latin typeface="Times New Roman"/>
                <a:cs typeface="Times New Roman"/>
              </a:rPr>
              <a:t>nature</a:t>
            </a:r>
            <a:r>
              <a:rPr dirty="0" lang="en-US" smtClean="0">
                <a:latin typeface="Times New Roman"/>
                <a:cs typeface="Times New Roman"/>
              </a:rPr>
              <a:t> </a:t>
            </a:r>
            <a:r>
              <a:rPr dirty="0" lang="en-US" smtClean="0">
                <a:latin typeface="Times New Roman"/>
                <a:cs typeface="Times New Roman"/>
              </a:rPr>
              <a:t>of</a:t>
            </a:r>
            <a:r>
              <a:rPr dirty="0" lang="en-US" smtClean="0">
                <a:latin typeface="Times New Roman"/>
                <a:cs typeface="Times New Roman"/>
              </a:rPr>
              <a:t> </a:t>
            </a:r>
            <a:r>
              <a:rPr dirty="0" lang="en-US" smtClean="0">
                <a:latin typeface="Times New Roman"/>
                <a:cs typeface="Times New Roman"/>
              </a:rPr>
              <a:t>reality</a:t>
            </a:r>
            <a:r>
              <a:rPr dirty="0" lang="en-US" smtClean="0">
                <a:latin typeface="Times New Roman"/>
                <a:cs typeface="Times New Roman"/>
              </a:rPr>
              <a:t> </a:t>
            </a:r>
            <a:r>
              <a:rPr dirty="0" lang="en-US" smtClean="0">
                <a:latin typeface="Times New Roman"/>
                <a:cs typeface="Times New Roman"/>
              </a:rPr>
              <a:t>or</a:t>
            </a:r>
            <a:r>
              <a:rPr dirty="0" lang="en-US" smtClean="0">
                <a:latin typeface="Times New Roman"/>
                <a:cs typeface="Times New Roman"/>
              </a:rPr>
              <a:t> </a:t>
            </a:r>
            <a:r>
              <a:rPr dirty="0" lang="en-US" smtClean="0">
                <a:latin typeface="Times New Roman"/>
                <a:cs typeface="Times New Roman"/>
              </a:rPr>
              <a:t>existence</a:t>
            </a:r>
            <a:r>
              <a:rPr dirty="0" lang="en-US" smtClean="0">
                <a:latin typeface="Times New Roman"/>
                <a:cs typeface="Times New Roman"/>
              </a:rPr>
              <a:t>.</a:t>
            </a:r>
          </a:p>
          <a:p>
            <a:pPr algn="just" lvl="1"/>
            <a:r>
              <a:rPr dirty="0" i="1" lang="en-US" smtClean="0">
                <a:latin typeface="Times New Roman"/>
                <a:cs typeface="Times New Roman"/>
              </a:rPr>
              <a:t>Does</a:t>
            </a:r>
            <a:r>
              <a:rPr dirty="0" i="1" lang="en-US" smtClean="0">
                <a:latin typeface="Times New Roman"/>
                <a:cs typeface="Times New Roman"/>
              </a:rPr>
              <a:t> </a:t>
            </a:r>
            <a:r>
              <a:rPr dirty="0" i="1" lang="en-US" smtClean="0">
                <a:latin typeface="Times New Roman"/>
                <a:cs typeface="Times New Roman"/>
              </a:rPr>
              <a:t>God</a:t>
            </a:r>
            <a:r>
              <a:rPr dirty="0" i="1" lang="en-US" smtClean="0">
                <a:latin typeface="Times New Roman"/>
                <a:cs typeface="Times New Roman"/>
              </a:rPr>
              <a:t> </a:t>
            </a:r>
            <a:r>
              <a:rPr dirty="0" i="1" lang="en-US" smtClean="0">
                <a:latin typeface="Times New Roman"/>
                <a:cs typeface="Times New Roman"/>
              </a:rPr>
              <a:t>exist,</a:t>
            </a:r>
            <a:r>
              <a:rPr dirty="0" i="1" lang="en-US" smtClean="0">
                <a:latin typeface="Times New Roman"/>
                <a:cs typeface="Times New Roman"/>
              </a:rPr>
              <a:t> </a:t>
            </a:r>
            <a:r>
              <a:rPr dirty="0" i="1" lang="en-US" smtClean="0">
                <a:latin typeface="Times New Roman"/>
                <a:cs typeface="Times New Roman"/>
              </a:rPr>
              <a:t>and</a:t>
            </a:r>
            <a:r>
              <a:rPr dirty="0" i="1" lang="en-US" smtClean="0">
                <a:latin typeface="Times New Roman"/>
                <a:cs typeface="Times New Roman"/>
              </a:rPr>
              <a:t> </a:t>
            </a:r>
            <a:r>
              <a:rPr dirty="0" i="1" lang="en-US" smtClean="0">
                <a:latin typeface="Times New Roman"/>
                <a:cs typeface="Times New Roman"/>
              </a:rPr>
              <a:t>if</a:t>
            </a:r>
            <a:r>
              <a:rPr dirty="0" i="1" lang="en-US" smtClean="0">
                <a:latin typeface="Times New Roman"/>
                <a:cs typeface="Times New Roman"/>
              </a:rPr>
              <a:t> </a:t>
            </a:r>
            <a:r>
              <a:rPr dirty="0" i="1" lang="en-US" smtClean="0">
                <a:latin typeface="Times New Roman"/>
                <a:cs typeface="Times New Roman"/>
              </a:rPr>
              <a:t>so,</a:t>
            </a:r>
            <a:r>
              <a:rPr dirty="0" i="1" lang="en-US" smtClean="0">
                <a:latin typeface="Times New Roman"/>
                <a:cs typeface="Times New Roman"/>
              </a:rPr>
              <a:t> </a:t>
            </a:r>
            <a:r>
              <a:rPr dirty="0" i="1" lang="en-US" smtClean="0">
                <a:latin typeface="Times New Roman"/>
                <a:cs typeface="Times New Roman"/>
              </a:rPr>
              <a:t>can</a:t>
            </a:r>
            <a:r>
              <a:rPr dirty="0" i="1" lang="en-US" smtClean="0">
                <a:latin typeface="Times New Roman"/>
                <a:cs typeface="Times New Roman"/>
              </a:rPr>
              <a:t> </a:t>
            </a:r>
            <a:r>
              <a:rPr dirty="0" i="1" lang="en-US" smtClean="0">
                <a:latin typeface="Times New Roman"/>
                <a:cs typeface="Times New Roman"/>
              </a:rPr>
              <a:t>we</a:t>
            </a:r>
            <a:r>
              <a:rPr dirty="0" i="1" lang="en-US" smtClean="0">
                <a:latin typeface="Times New Roman"/>
                <a:cs typeface="Times New Roman"/>
              </a:rPr>
              <a:t> </a:t>
            </a:r>
            <a:r>
              <a:rPr dirty="0" i="1" lang="en-US" smtClean="0">
                <a:latin typeface="Times New Roman"/>
                <a:cs typeface="Times New Roman"/>
              </a:rPr>
              <a:t>prove</a:t>
            </a:r>
            <a:r>
              <a:rPr dirty="0" i="1" lang="en-US" smtClean="0">
                <a:latin typeface="Times New Roman"/>
                <a:cs typeface="Times New Roman"/>
              </a:rPr>
              <a:t> </a:t>
            </a:r>
            <a:r>
              <a:rPr dirty="0" i="1" lang="en-US" smtClean="0">
                <a:latin typeface="Times New Roman"/>
                <a:cs typeface="Times New Roman"/>
              </a:rPr>
              <a:t>it?</a:t>
            </a:r>
          </a:p>
          <a:p>
            <a:pPr algn="just" lvl="1"/>
            <a:r>
              <a:rPr dirty="0" i="1" lang="en-US" smtClean="0">
                <a:latin typeface="Times New Roman"/>
                <a:cs typeface="Times New Roman"/>
              </a:rPr>
              <a:t>Are</a:t>
            </a:r>
            <a:r>
              <a:rPr dirty="0" i="1" lang="en-US" smtClean="0">
                <a:latin typeface="Times New Roman"/>
                <a:cs typeface="Times New Roman"/>
              </a:rPr>
              <a:t> </a:t>
            </a:r>
            <a:r>
              <a:rPr dirty="0" i="1" lang="en-US" smtClean="0">
                <a:latin typeface="Times New Roman"/>
                <a:cs typeface="Times New Roman"/>
              </a:rPr>
              <a:t>human</a:t>
            </a:r>
            <a:r>
              <a:rPr dirty="0" i="1" lang="en-US" smtClean="0">
                <a:latin typeface="Times New Roman"/>
                <a:cs typeface="Times New Roman"/>
              </a:rPr>
              <a:t> </a:t>
            </a:r>
            <a:r>
              <a:rPr dirty="0" i="1" lang="en-US" smtClean="0">
                <a:latin typeface="Times New Roman"/>
                <a:cs typeface="Times New Roman"/>
              </a:rPr>
              <a:t>actions</a:t>
            </a:r>
            <a:r>
              <a:rPr dirty="0" i="1" lang="en-US" smtClean="0">
                <a:latin typeface="Times New Roman"/>
                <a:cs typeface="Times New Roman"/>
              </a:rPr>
              <a:t> </a:t>
            </a:r>
            <a:r>
              <a:rPr dirty="0" i="1" lang="en-US" smtClean="0">
                <a:latin typeface="Times New Roman"/>
                <a:cs typeface="Times New Roman"/>
              </a:rPr>
              <a:t>free,</a:t>
            </a:r>
            <a:r>
              <a:rPr dirty="0" i="1" lang="en-US" smtClean="0">
                <a:latin typeface="Times New Roman"/>
                <a:cs typeface="Times New Roman"/>
              </a:rPr>
              <a:t> </a:t>
            </a:r>
            <a:r>
              <a:rPr dirty="0" i="1" lang="en-US" smtClean="0">
                <a:latin typeface="Times New Roman"/>
                <a:cs typeface="Times New Roman"/>
              </a:rPr>
              <a:t>or</a:t>
            </a:r>
            <a:r>
              <a:rPr dirty="0" i="1" lang="en-US" smtClean="0">
                <a:latin typeface="Times New Roman"/>
                <a:cs typeface="Times New Roman"/>
              </a:rPr>
              <a:t> </a:t>
            </a:r>
            <a:r>
              <a:rPr dirty="0" i="1" lang="en-US" smtClean="0">
                <a:latin typeface="Times New Roman"/>
                <a:cs typeface="Times New Roman"/>
              </a:rPr>
              <a:t>predetermined</a:t>
            </a:r>
            <a:r>
              <a:rPr dirty="0" i="1" lang="en-US" smtClean="0">
                <a:latin typeface="Times New Roman"/>
                <a:cs typeface="Times New Roman"/>
              </a:rPr>
              <a:t> </a:t>
            </a:r>
            <a:r>
              <a:rPr dirty="0" i="1" lang="en-US" smtClean="0">
                <a:latin typeface="Times New Roman"/>
                <a:cs typeface="Times New Roman"/>
              </a:rPr>
              <a:t>by</a:t>
            </a:r>
            <a:r>
              <a:rPr dirty="0" i="1" lang="en-US" smtClean="0">
                <a:latin typeface="Times New Roman"/>
                <a:cs typeface="Times New Roman"/>
              </a:rPr>
              <a:t> </a:t>
            </a:r>
            <a:r>
              <a:rPr dirty="0" i="1" lang="en-US" smtClean="0">
                <a:latin typeface="Times New Roman"/>
                <a:cs typeface="Times New Roman"/>
              </a:rPr>
              <a:t>a</a:t>
            </a:r>
            <a:r>
              <a:rPr dirty="0" i="1" lang="en-US" smtClean="0">
                <a:latin typeface="Times New Roman"/>
                <a:cs typeface="Times New Roman"/>
              </a:rPr>
              <a:t> </a:t>
            </a:r>
            <a:r>
              <a:rPr dirty="0" i="1" lang="en-US" smtClean="0">
                <a:latin typeface="Times New Roman"/>
                <a:cs typeface="Times New Roman"/>
              </a:rPr>
              <a:t>supernatural</a:t>
            </a:r>
            <a:r>
              <a:rPr dirty="0" i="1" lang="en-US" smtClean="0">
                <a:latin typeface="Times New Roman"/>
                <a:cs typeface="Times New Roman"/>
              </a:rPr>
              <a:t> </a:t>
            </a:r>
            <a:r>
              <a:rPr dirty="0" i="1" lang="en-US" smtClean="0">
                <a:latin typeface="Times New Roman"/>
                <a:cs typeface="Times New Roman"/>
              </a:rPr>
              <a:t>force?</a:t>
            </a:r>
          </a:p>
          <a:p>
            <a:pPr algn="just"/>
            <a:r>
              <a:rPr dirty="0" lang="en-US" smtClean="0">
                <a:latin typeface="Times New Roman"/>
                <a:cs typeface="Times New Roman"/>
              </a:rPr>
              <a:t>It</a:t>
            </a:r>
            <a:r>
              <a:rPr dirty="0" lang="en-US" smtClean="0">
                <a:latin typeface="Times New Roman"/>
                <a:cs typeface="Times New Roman"/>
              </a:rPr>
              <a:t> </a:t>
            </a:r>
            <a:r>
              <a:rPr dirty="0" lang="en-US" smtClean="0">
                <a:latin typeface="Times New Roman"/>
                <a:cs typeface="Times New Roman"/>
              </a:rPr>
              <a:t>is</a:t>
            </a:r>
            <a:r>
              <a:rPr dirty="0" lang="en-US" smtClean="0">
                <a:latin typeface="Times New Roman"/>
                <a:cs typeface="Times New Roman"/>
              </a:rPr>
              <a:t> </a:t>
            </a:r>
            <a:r>
              <a:rPr dirty="0" lang="en-US" smtClean="0">
                <a:latin typeface="Times New Roman"/>
                <a:cs typeface="Times New Roman"/>
              </a:rPr>
              <a:t>evident</a:t>
            </a:r>
            <a:r>
              <a:rPr dirty="0" lang="en-US" smtClean="0">
                <a:latin typeface="Times New Roman"/>
                <a:cs typeface="Times New Roman"/>
              </a:rPr>
              <a:t> </a:t>
            </a:r>
            <a:r>
              <a:rPr dirty="0" lang="en-US" smtClean="0">
                <a:latin typeface="Times New Roman"/>
                <a:cs typeface="Times New Roman"/>
              </a:rPr>
              <a:t>that</a:t>
            </a:r>
            <a:r>
              <a:rPr dirty="0" lang="en-US" smtClean="0">
                <a:latin typeface="Times New Roman"/>
                <a:cs typeface="Times New Roman"/>
              </a:rPr>
              <a:t> </a:t>
            </a:r>
            <a:r>
              <a:rPr dirty="0" lang="en-US" smtClean="0">
                <a:latin typeface="Times New Roman"/>
                <a:cs typeface="Times New Roman"/>
              </a:rPr>
              <a:t>the</a:t>
            </a:r>
            <a:r>
              <a:rPr dirty="0" lang="en-US" smtClean="0">
                <a:latin typeface="Times New Roman"/>
                <a:cs typeface="Times New Roman"/>
              </a:rPr>
              <a:t> </a:t>
            </a:r>
            <a:r>
              <a:rPr dirty="0" lang="en-US" smtClean="0">
                <a:latin typeface="Times New Roman"/>
                <a:cs typeface="Times New Roman"/>
              </a:rPr>
              <a:t>question</a:t>
            </a:r>
            <a:r>
              <a:rPr dirty="0" lang="en-US" smtClean="0">
                <a:latin typeface="Times New Roman"/>
                <a:cs typeface="Times New Roman"/>
              </a:rPr>
              <a:t> </a:t>
            </a:r>
            <a:r>
              <a:rPr dirty="0" lang="en-US" smtClean="0">
                <a:latin typeface="Times New Roman"/>
                <a:cs typeface="Times New Roman"/>
              </a:rPr>
              <a:t>of</a:t>
            </a:r>
            <a:r>
              <a:rPr dirty="0" lang="en-US" smtClean="0">
                <a:latin typeface="Times New Roman"/>
                <a:cs typeface="Times New Roman"/>
              </a:rPr>
              <a:t> </a:t>
            </a:r>
            <a:r>
              <a:rPr dirty="0" lang="en-US" smtClean="0">
                <a:latin typeface="Times New Roman"/>
                <a:cs typeface="Times New Roman"/>
              </a:rPr>
              <a:t>reality</a:t>
            </a:r>
            <a:r>
              <a:rPr dirty="0" lang="en-US" smtClean="0">
                <a:latin typeface="Times New Roman"/>
                <a:cs typeface="Times New Roman"/>
              </a:rPr>
              <a:t> </a:t>
            </a:r>
            <a:r>
              <a:rPr dirty="0" lang="en-US" smtClean="0">
                <a:latin typeface="Times New Roman"/>
                <a:cs typeface="Times New Roman"/>
              </a:rPr>
              <a:t>is</a:t>
            </a:r>
            <a:r>
              <a:rPr dirty="0" lang="en-US" smtClean="0">
                <a:latin typeface="Times New Roman"/>
                <a:cs typeface="Times New Roman"/>
              </a:rPr>
              <a:t> </a:t>
            </a:r>
            <a:r>
              <a:rPr dirty="0" lang="en-US" smtClean="0">
                <a:latin typeface="Times New Roman"/>
                <a:cs typeface="Times New Roman"/>
              </a:rPr>
              <a:t>not</a:t>
            </a:r>
            <a:r>
              <a:rPr dirty="0" lang="en-US" smtClean="0">
                <a:latin typeface="Times New Roman"/>
                <a:cs typeface="Times New Roman"/>
              </a:rPr>
              <a:t> </a:t>
            </a:r>
            <a:r>
              <a:rPr dirty="0" lang="en-US" smtClean="0">
                <a:latin typeface="Times New Roman"/>
                <a:cs typeface="Times New Roman"/>
              </a:rPr>
              <a:t>as</a:t>
            </a:r>
            <a:r>
              <a:rPr dirty="0" lang="en-US" smtClean="0">
                <a:latin typeface="Times New Roman"/>
                <a:cs typeface="Times New Roman"/>
              </a:rPr>
              <a:t> </a:t>
            </a:r>
            <a:r>
              <a:rPr dirty="0" lang="en-US" smtClean="0">
                <a:latin typeface="Times New Roman"/>
                <a:cs typeface="Times New Roman"/>
              </a:rPr>
              <a:t>simplistic</a:t>
            </a:r>
            <a:r>
              <a:rPr dirty="0" lang="en-US" smtClean="0">
                <a:latin typeface="Times New Roman"/>
                <a:cs typeface="Times New Roman"/>
              </a:rPr>
              <a:t> </a:t>
            </a:r>
            <a:r>
              <a:rPr dirty="0" lang="en-US" smtClean="0">
                <a:latin typeface="Times New Roman"/>
                <a:cs typeface="Times New Roman"/>
              </a:rPr>
              <a:t>as</a:t>
            </a:r>
            <a:r>
              <a:rPr dirty="0" lang="en-US" smtClean="0">
                <a:latin typeface="Times New Roman"/>
                <a:cs typeface="Times New Roman"/>
              </a:rPr>
              <a:t> </a:t>
            </a:r>
            <a:r>
              <a:rPr dirty="0" lang="en-US" smtClean="0">
                <a:latin typeface="Times New Roman"/>
                <a:cs typeface="Times New Roman"/>
              </a:rPr>
              <a:t>it</a:t>
            </a:r>
            <a:r>
              <a:rPr dirty="0" lang="en-US" smtClean="0">
                <a:latin typeface="Times New Roman"/>
                <a:cs typeface="Times New Roman"/>
              </a:rPr>
              <a:t> </a:t>
            </a:r>
            <a:r>
              <a:rPr dirty="0" lang="en-US" smtClean="0">
                <a:latin typeface="Times New Roman"/>
                <a:cs typeface="Times New Roman"/>
              </a:rPr>
              <a:t>appears</a:t>
            </a:r>
            <a:r>
              <a:rPr dirty="0" lang="en-US" smtClean="0">
                <a:latin typeface="Times New Roman"/>
                <a:cs typeface="Times New Roman"/>
              </a:rPr>
              <a:t>.</a:t>
            </a:r>
          </a:p>
          <a:p>
            <a:pPr algn="just"/>
            <a:r>
              <a:rPr dirty="0" lang="en-US" smtClean="0">
                <a:latin typeface="Times New Roman"/>
                <a:cs typeface="Times New Roman"/>
              </a:rPr>
              <a:t>Example</a:t>
            </a:r>
            <a:r>
              <a:rPr dirty="0" lang="en-US" smtClean="0">
                <a:latin typeface="Times New Roman"/>
                <a:cs typeface="Times New Roman"/>
              </a:rPr>
              <a:t>:</a:t>
            </a:r>
            <a:r>
              <a:rPr dirty="0" lang="en-US" smtClean="0">
                <a:latin typeface="Times New Roman"/>
                <a:cs typeface="Times New Roman"/>
              </a:rPr>
              <a:t> </a:t>
            </a:r>
            <a:r>
              <a:rPr dirty="0" lang="en-US" smtClean="0">
                <a:latin typeface="Times New Roman"/>
                <a:cs typeface="Times New Roman"/>
              </a:rPr>
              <a:t>What</a:t>
            </a:r>
            <a:r>
              <a:rPr dirty="0" lang="en-US" smtClean="0">
                <a:latin typeface="Times New Roman"/>
                <a:cs typeface="Times New Roman"/>
              </a:rPr>
              <a:t> </a:t>
            </a:r>
            <a:r>
              <a:rPr dirty="0" lang="en-US" smtClean="0">
                <a:latin typeface="Times New Roman"/>
                <a:cs typeface="Times New Roman"/>
              </a:rPr>
              <a:t>is</a:t>
            </a:r>
            <a:r>
              <a:rPr dirty="0" lang="en-US" smtClean="0">
                <a:latin typeface="Times New Roman"/>
                <a:cs typeface="Times New Roman"/>
              </a:rPr>
              <a:t> </a:t>
            </a:r>
            <a:r>
              <a:rPr dirty="0" lang="en-US" smtClean="0">
                <a:latin typeface="Times New Roman"/>
                <a:cs typeface="Times New Roman"/>
              </a:rPr>
              <a:t>exactly</a:t>
            </a:r>
            <a:r>
              <a:rPr dirty="0" lang="en-US" smtClean="0">
                <a:latin typeface="Times New Roman"/>
                <a:cs typeface="Times New Roman"/>
              </a:rPr>
              <a:t> </a:t>
            </a:r>
            <a:r>
              <a:rPr dirty="0" lang="en-US" smtClean="0">
                <a:latin typeface="Times New Roman"/>
                <a:cs typeface="Times New Roman"/>
              </a:rPr>
              <a:t>the</a:t>
            </a:r>
            <a:r>
              <a:rPr dirty="0" lang="en-US" smtClean="0">
                <a:latin typeface="Times New Roman"/>
                <a:cs typeface="Times New Roman"/>
              </a:rPr>
              <a:t> </a:t>
            </a:r>
            <a:r>
              <a:rPr dirty="0" lang="en-US" smtClean="0">
                <a:latin typeface="Times New Roman"/>
                <a:cs typeface="Times New Roman"/>
              </a:rPr>
              <a:t>nature</a:t>
            </a:r>
            <a:r>
              <a:rPr dirty="0" lang="en-US" smtClean="0">
                <a:latin typeface="Times New Roman"/>
                <a:cs typeface="Times New Roman"/>
              </a:rPr>
              <a:t> </a:t>
            </a:r>
            <a:r>
              <a:rPr dirty="0" lang="en-US" smtClean="0">
                <a:latin typeface="Times New Roman"/>
                <a:cs typeface="Times New Roman"/>
              </a:rPr>
              <a:t>of</a:t>
            </a:r>
            <a:r>
              <a:rPr dirty="0" lang="en-US" smtClean="0">
                <a:latin typeface="Times New Roman"/>
                <a:cs typeface="Times New Roman"/>
              </a:rPr>
              <a:t> </a:t>
            </a:r>
            <a:r>
              <a:rPr dirty="0" lang="en-US" smtClean="0">
                <a:latin typeface="Times New Roman"/>
                <a:cs typeface="Times New Roman"/>
              </a:rPr>
              <a:t>the</a:t>
            </a:r>
            <a:r>
              <a:rPr dirty="0" lang="en-US" smtClean="0">
                <a:latin typeface="Times New Roman"/>
                <a:cs typeface="Times New Roman"/>
              </a:rPr>
              <a:t> </a:t>
            </a:r>
            <a:r>
              <a:rPr dirty="0" lang="en-US" smtClean="0">
                <a:latin typeface="Times New Roman"/>
                <a:cs typeface="Times New Roman"/>
              </a:rPr>
              <a:t>floor</a:t>
            </a:r>
            <a:r>
              <a:rPr dirty="0" lang="en-US" smtClean="0">
                <a:latin typeface="Times New Roman"/>
                <a:cs typeface="Times New Roman"/>
              </a:rPr>
              <a:t> </a:t>
            </a:r>
            <a:r>
              <a:rPr dirty="0" lang="en-US" smtClean="0">
                <a:latin typeface="Times New Roman"/>
                <a:cs typeface="Times New Roman"/>
              </a:rPr>
              <a:t>upon</a:t>
            </a:r>
            <a:r>
              <a:rPr dirty="0" lang="en-US" smtClean="0">
                <a:latin typeface="Times New Roman"/>
                <a:cs typeface="Times New Roman"/>
              </a:rPr>
              <a:t> </a:t>
            </a:r>
            <a:r>
              <a:rPr dirty="0" lang="en-US" smtClean="0">
                <a:latin typeface="Times New Roman"/>
                <a:cs typeface="Times New Roman"/>
              </a:rPr>
              <a:t>which</a:t>
            </a:r>
            <a:r>
              <a:rPr dirty="0" lang="en-US" smtClean="0">
                <a:latin typeface="Times New Roman"/>
                <a:cs typeface="Times New Roman"/>
              </a:rPr>
              <a:t> </a:t>
            </a:r>
            <a:r>
              <a:rPr dirty="0" lang="en-US" smtClean="0">
                <a:latin typeface="Times New Roman"/>
                <a:cs typeface="Times New Roman"/>
              </a:rPr>
              <a:t>you</a:t>
            </a:r>
            <a:r>
              <a:rPr dirty="0" lang="en-US" smtClean="0">
                <a:latin typeface="Times New Roman"/>
                <a:cs typeface="Times New Roman"/>
              </a:rPr>
              <a:t> </a:t>
            </a:r>
            <a:r>
              <a:rPr dirty="0" lang="en-US" smtClean="0">
                <a:latin typeface="Times New Roman"/>
                <a:cs typeface="Times New Roman"/>
              </a:rPr>
              <a:t>stand</a:t>
            </a:r>
            <a:r>
              <a:rPr dirty="0" lang="en-US" smtClean="0">
                <a:latin typeface="Times New Roman"/>
                <a:cs typeface="Times New Roman"/>
              </a:rPr>
              <a:t>?</a:t>
            </a:r>
          </a:p>
          <a:p>
            <a:pPr algn="just" lvl="1"/>
            <a:r>
              <a:rPr dirty="0" lang="en-US" smtClean="0">
                <a:latin typeface="Times New Roman"/>
                <a:cs typeface="Times New Roman"/>
              </a:rPr>
              <a:t>It</a:t>
            </a:r>
            <a:r>
              <a:rPr dirty="0" lang="en-US" smtClean="0">
                <a:latin typeface="Times New Roman"/>
                <a:cs typeface="Times New Roman"/>
              </a:rPr>
              <a:t> </a:t>
            </a:r>
            <a:r>
              <a:rPr dirty="0" lang="en-US" smtClean="0">
                <a:latin typeface="Times New Roman"/>
                <a:cs typeface="Times New Roman"/>
              </a:rPr>
              <a:t>is</a:t>
            </a:r>
            <a:r>
              <a:rPr dirty="0" lang="en-US" smtClean="0">
                <a:latin typeface="Times New Roman"/>
                <a:cs typeface="Times New Roman"/>
              </a:rPr>
              <a:t> </a:t>
            </a:r>
            <a:r>
              <a:rPr dirty="0" lang="en-US" smtClean="0">
                <a:latin typeface="Times New Roman"/>
                <a:cs typeface="Times New Roman"/>
              </a:rPr>
              <a:t>obviously</a:t>
            </a:r>
            <a:r>
              <a:rPr dirty="0" lang="en-US" smtClean="0">
                <a:latin typeface="Times New Roman"/>
                <a:cs typeface="Times New Roman"/>
              </a:rPr>
              <a:t> </a:t>
            </a:r>
            <a:r>
              <a:rPr dirty="0" lang="en-US" smtClean="0">
                <a:latin typeface="Times New Roman"/>
                <a:cs typeface="Times New Roman"/>
              </a:rPr>
              <a:t>flat,</a:t>
            </a:r>
            <a:r>
              <a:rPr dirty="0" lang="en-US" smtClean="0">
                <a:latin typeface="Times New Roman"/>
                <a:cs typeface="Times New Roman"/>
              </a:rPr>
              <a:t> </a:t>
            </a:r>
            <a:r>
              <a:rPr dirty="0" lang="en-US" smtClean="0">
                <a:latin typeface="Times New Roman"/>
                <a:cs typeface="Times New Roman"/>
              </a:rPr>
              <a:t>solid,</a:t>
            </a:r>
            <a:r>
              <a:rPr dirty="0" lang="en-US" smtClean="0">
                <a:latin typeface="Times New Roman"/>
                <a:cs typeface="Times New Roman"/>
              </a:rPr>
              <a:t> </a:t>
            </a:r>
            <a:r>
              <a:rPr dirty="0" lang="en-US" smtClean="0">
                <a:latin typeface="Times New Roman"/>
                <a:cs typeface="Times New Roman"/>
              </a:rPr>
              <a:t>and</a:t>
            </a:r>
            <a:r>
              <a:rPr dirty="0" lang="en-US" smtClean="0">
                <a:latin typeface="Times New Roman"/>
                <a:cs typeface="Times New Roman"/>
              </a:rPr>
              <a:t> </a:t>
            </a:r>
            <a:r>
              <a:rPr dirty="0" lang="en-US" smtClean="0">
                <a:latin typeface="Times New Roman"/>
                <a:cs typeface="Times New Roman"/>
              </a:rPr>
              <a:t>smooth;</a:t>
            </a:r>
            <a:r>
              <a:rPr dirty="0" lang="en-US" smtClean="0">
                <a:latin typeface="Times New Roman"/>
                <a:cs typeface="Times New Roman"/>
              </a:rPr>
              <a:t> </a:t>
            </a:r>
            <a:r>
              <a:rPr dirty="0" lang="en-US" smtClean="0">
                <a:latin typeface="Times New Roman"/>
                <a:cs typeface="Times New Roman"/>
              </a:rPr>
              <a:t>it</a:t>
            </a:r>
            <a:r>
              <a:rPr dirty="0" lang="en-US" smtClean="0">
                <a:latin typeface="Times New Roman"/>
                <a:cs typeface="Times New Roman"/>
              </a:rPr>
              <a:t> </a:t>
            </a:r>
            <a:r>
              <a:rPr dirty="0" lang="en-US" smtClean="0">
                <a:latin typeface="Times New Roman"/>
                <a:cs typeface="Times New Roman"/>
              </a:rPr>
              <a:t>has</a:t>
            </a:r>
            <a:r>
              <a:rPr dirty="0" lang="en-US" smtClean="0">
                <a:latin typeface="Times New Roman"/>
                <a:cs typeface="Times New Roman"/>
              </a:rPr>
              <a:t> </a:t>
            </a:r>
            <a:r>
              <a:rPr dirty="0" lang="en-US" smtClean="0">
                <a:latin typeface="Times New Roman"/>
                <a:cs typeface="Times New Roman"/>
              </a:rPr>
              <a:t>a</a:t>
            </a:r>
            <a:r>
              <a:rPr dirty="0" lang="en-US" smtClean="0">
                <a:latin typeface="Times New Roman"/>
                <a:cs typeface="Times New Roman"/>
              </a:rPr>
              <a:t> </a:t>
            </a:r>
            <a:r>
              <a:rPr dirty="0" lang="en-US" smtClean="0">
                <a:latin typeface="Times New Roman"/>
                <a:cs typeface="Times New Roman"/>
              </a:rPr>
              <a:t>particular</a:t>
            </a:r>
            <a:r>
              <a:rPr dirty="0" lang="en-US" smtClean="0">
                <a:latin typeface="Times New Roman"/>
                <a:cs typeface="Times New Roman"/>
              </a:rPr>
              <a:t> </a:t>
            </a:r>
            <a:r>
              <a:rPr dirty="0" lang="en-US" smtClean="0">
                <a:latin typeface="Times New Roman"/>
                <a:cs typeface="Times New Roman"/>
              </a:rPr>
              <a:t>color;</a:t>
            </a:r>
            <a:r>
              <a:rPr dirty="0" lang="en-US" smtClean="0">
                <a:latin typeface="Times New Roman"/>
                <a:cs typeface="Times New Roman"/>
              </a:rPr>
              <a:t> </a:t>
            </a:r>
            <a:r>
              <a:rPr dirty="0" lang="en-US" smtClean="0">
                <a:latin typeface="Times New Roman"/>
                <a:cs typeface="Times New Roman"/>
              </a:rPr>
              <a:t>it</a:t>
            </a:r>
            <a:r>
              <a:rPr dirty="0" lang="en-US" smtClean="0">
                <a:latin typeface="Times New Roman"/>
                <a:cs typeface="Times New Roman"/>
              </a:rPr>
              <a:t> </a:t>
            </a:r>
            <a:r>
              <a:rPr dirty="0" lang="en-US" smtClean="0">
                <a:latin typeface="Times New Roman"/>
                <a:cs typeface="Times New Roman"/>
              </a:rPr>
              <a:t>is</a:t>
            </a:r>
            <a:r>
              <a:rPr dirty="0" lang="en-US" smtClean="0">
                <a:latin typeface="Times New Roman"/>
                <a:cs typeface="Times New Roman"/>
              </a:rPr>
              <a:t> </a:t>
            </a:r>
            <a:r>
              <a:rPr dirty="0" lang="en-US" smtClean="0">
                <a:latin typeface="Times New Roman"/>
                <a:cs typeface="Times New Roman"/>
              </a:rPr>
              <a:t>composed</a:t>
            </a:r>
            <a:r>
              <a:rPr dirty="0" lang="en-US" smtClean="0">
                <a:latin typeface="Times New Roman"/>
                <a:cs typeface="Times New Roman"/>
              </a:rPr>
              <a:t> </a:t>
            </a:r>
            <a:r>
              <a:rPr dirty="0" lang="en-US" smtClean="0">
                <a:latin typeface="Times New Roman"/>
                <a:cs typeface="Times New Roman"/>
              </a:rPr>
              <a:t>of</a:t>
            </a:r>
            <a:r>
              <a:rPr dirty="0" lang="en-US" smtClean="0">
                <a:latin typeface="Times New Roman"/>
                <a:cs typeface="Times New Roman"/>
              </a:rPr>
              <a:t> </a:t>
            </a:r>
            <a:r>
              <a:rPr dirty="0" lang="en-US" smtClean="0">
                <a:latin typeface="Times New Roman"/>
                <a:cs typeface="Times New Roman"/>
              </a:rPr>
              <a:t>an</a:t>
            </a:r>
            <a:r>
              <a:rPr dirty="0" lang="en-US" smtClean="0">
                <a:latin typeface="Times New Roman"/>
                <a:cs typeface="Times New Roman"/>
              </a:rPr>
              <a:t> </a:t>
            </a:r>
            <a:r>
              <a:rPr dirty="0" lang="en-US" smtClean="0">
                <a:latin typeface="Times New Roman"/>
                <a:cs typeface="Times New Roman"/>
              </a:rPr>
              <a:t>identifiable</a:t>
            </a:r>
            <a:r>
              <a:rPr dirty="0" lang="en-US" smtClean="0">
                <a:latin typeface="Times New Roman"/>
                <a:cs typeface="Times New Roman"/>
              </a:rPr>
              <a:t> </a:t>
            </a:r>
            <a:r>
              <a:rPr dirty="0" lang="en-US" smtClean="0">
                <a:latin typeface="Times New Roman"/>
                <a:cs typeface="Times New Roman"/>
              </a:rPr>
              <a:t>material,</a:t>
            </a:r>
            <a:r>
              <a:rPr dirty="0" lang="en-US" smtClean="0">
                <a:latin typeface="Times New Roman"/>
                <a:cs typeface="Times New Roman"/>
              </a:rPr>
              <a:t> </a:t>
            </a:r>
            <a:r>
              <a:rPr dirty="0" lang="en-US" smtClean="0">
                <a:latin typeface="Times New Roman"/>
                <a:cs typeface="Times New Roman"/>
              </a:rPr>
              <a:t>such</a:t>
            </a:r>
            <a:r>
              <a:rPr dirty="0" lang="en-US" smtClean="0">
                <a:latin typeface="Times New Roman"/>
                <a:cs typeface="Times New Roman"/>
              </a:rPr>
              <a:t> </a:t>
            </a:r>
            <a:r>
              <a:rPr dirty="0" lang="en-US" smtClean="0">
                <a:latin typeface="Times New Roman"/>
                <a:cs typeface="Times New Roman"/>
              </a:rPr>
              <a:t>as</a:t>
            </a:r>
            <a:r>
              <a:rPr dirty="0" lang="en-US" smtClean="0">
                <a:latin typeface="Times New Roman"/>
                <a:cs typeface="Times New Roman"/>
              </a:rPr>
              <a:t> </a:t>
            </a:r>
            <a:r>
              <a:rPr dirty="0" lang="en-US" smtClean="0">
                <a:latin typeface="Times New Roman"/>
                <a:cs typeface="Times New Roman"/>
              </a:rPr>
              <a:t>wood</a:t>
            </a:r>
            <a:r>
              <a:rPr dirty="0" lang="en-US" smtClean="0">
                <a:latin typeface="Times New Roman"/>
                <a:cs typeface="Times New Roman"/>
              </a:rPr>
              <a:t> </a:t>
            </a:r>
            <a:r>
              <a:rPr dirty="0" lang="en-US" smtClean="0">
                <a:latin typeface="Times New Roman"/>
                <a:cs typeface="Times New Roman"/>
              </a:rPr>
              <a:t>or</a:t>
            </a:r>
            <a:r>
              <a:rPr dirty="0" lang="en-US" smtClean="0">
                <a:latin typeface="Times New Roman"/>
                <a:cs typeface="Times New Roman"/>
              </a:rPr>
              <a:t> </a:t>
            </a:r>
            <a:r>
              <a:rPr dirty="0" lang="en-US" smtClean="0">
                <a:latin typeface="Times New Roman"/>
                <a:cs typeface="Times New Roman"/>
              </a:rPr>
              <a:t>concrete</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274" name=""/>
        <p:cNvGrpSpPr/>
        <p:nvPr/>
      </p:nvGrpSpPr>
      <p:grpSpPr>
        <a:xfrm>
          <a:off x="0" y="0"/>
          <a:ext cx="0" cy="0"/>
          <a:chOff x="0" y="0"/>
          <a:chExt cx="0" cy="0"/>
        </a:xfrm>
      </p:grpSpPr>
      <p:sp>
        <p:nvSpPr>
          <p:cNvPr id="1048794" name="Title 1"/>
          <p:cNvSpPr>
            <a:spLocks noGrp="1"/>
          </p:cNvSpPr>
          <p:nvPr>
            <p:ph type="title"/>
          </p:nvPr>
        </p:nvSpPr>
        <p:spPr/>
        <p:txBody>
          <a:bodyPr/>
          <a:p>
            <a:r>
              <a:rPr dirty="0" lang="en-US" smtClean="0"/>
              <a:t>Cont..</a:t>
            </a:r>
            <a:endParaRPr dirty="0" lang="en-US"/>
          </a:p>
        </p:txBody>
      </p:sp>
      <p:sp>
        <p:nvSpPr>
          <p:cNvPr id="1048795" name="Content Placeholder 2"/>
          <p:cNvSpPr>
            <a:spLocks noGrp="1"/>
          </p:cNvSpPr>
          <p:nvPr>
            <p:ph idx="1"/>
          </p:nvPr>
        </p:nvSpPr>
        <p:spPr>
          <a:xfrm>
            <a:off x="457200" y="1066800"/>
            <a:ext cx="8229600" cy="5059363"/>
          </a:xfrm>
        </p:spPr>
        <p:txBody>
          <a:bodyPr>
            <a:normAutofit fontScale="90625" lnSpcReduction="10000"/>
          </a:bodyPr>
          <a:p>
            <a:pPr algn="just" indent="0" marL="0">
              <a:buNone/>
            </a:pPr>
            <a:r>
              <a:rPr dirty="0" lang="en-US" smtClean="0"/>
              <a:t>Exceptions:</a:t>
            </a:r>
          </a:p>
          <a:p>
            <a:pPr algn="just"/>
            <a:r>
              <a:rPr b="1" dirty="0" lang="en-US" smtClean="0"/>
              <a:t>Courtroom procedures</a:t>
            </a:r>
          </a:p>
          <a:p>
            <a:pPr algn="just"/>
            <a:r>
              <a:rPr dirty="0" lang="en-US" smtClean="0"/>
              <a:t>E.g. </a:t>
            </a:r>
            <a:r>
              <a:rPr dirty="0" lang="en-US"/>
              <a:t>a person is presumed </a:t>
            </a:r>
            <a:r>
              <a:rPr dirty="0" lang="en-US" smtClean="0"/>
              <a:t>innocent until </a:t>
            </a:r>
            <a:r>
              <a:rPr dirty="0" lang="en-US"/>
              <a:t>proven guilty.</a:t>
            </a:r>
            <a:endParaRPr dirty="0" lang="en-US" smtClean="0"/>
          </a:p>
          <a:p>
            <a:pPr algn="just"/>
            <a:r>
              <a:rPr b="1" dirty="0" lang="en-US" smtClean="0"/>
              <a:t>Some issues don’t require special qualification</a:t>
            </a:r>
          </a:p>
          <a:p>
            <a:pPr algn="just"/>
            <a:r>
              <a:rPr dirty="0" lang="en-US" smtClean="0"/>
              <a:t>E.g. </a:t>
            </a:r>
            <a:r>
              <a:rPr dirty="0" lang="en-US"/>
              <a:t>No one has ever seen Mr. Andrews drink a glass of wine, beer, or any other </a:t>
            </a:r>
            <a:r>
              <a:rPr dirty="0" lang="en-US" smtClean="0"/>
              <a:t>alcoholic beverage</a:t>
            </a:r>
            <a:r>
              <a:rPr dirty="0" lang="en-US"/>
              <a:t>. Probably Mr. Andrews is a nondrinker.</a:t>
            </a:r>
            <a:endParaRPr dirty="0" lang="en-US" smtClean="0"/>
          </a:p>
          <a:p>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42" presetSubtype="0">
                                  <p:stCondLst>
                                    <p:cond delay="0"/>
                                  </p:stCondLst>
                                  <p:childTnLst>
                                    <p:set>
                                      <p:cBhvr>
                                        <p:cTn dur="1" fill="hold" id="6">
                                          <p:stCondLst>
                                            <p:cond delay="0"/>
                                          </p:stCondLst>
                                        </p:cTn>
                                        <p:tgtEl>
                                          <p:spTgt spid="1048795">
                                            <p:txEl>
                                              <p:pRg st="0" end="0"/>
                                            </p:txEl>
                                          </p:spTgt>
                                        </p:tgtEl>
                                        <p:attrNameLst>
                                          <p:attrName>style.visibility</p:attrName>
                                        </p:attrNameLst>
                                      </p:cBhvr>
                                      <p:to>
                                        <p:strVal val="visible"/>
                                      </p:to>
                                    </p:set>
                                    <p:animEffect transition="in" filter="fade">
                                      <p:cBhvr>
                                        <p:cTn dur="1000" id="7"/>
                                        <p:tgtEl>
                                          <p:spTgt spid="1048795">
                                            <p:txEl>
                                              <p:pRg st="0" end="0"/>
                                            </p:txEl>
                                          </p:spTgt>
                                        </p:tgtEl>
                                      </p:cBhvr>
                                    </p:animEffect>
                                    <p:anim calcmode="lin" valueType="num">
                                      <p:cBhvr>
                                        <p:cTn dur="1000" fill="hold" id="8"/>
                                        <p:tgtEl>
                                          <p:spTgt spid="1048795">
                                            <p:txEl>
                                              <p:pRg st="0" end="0"/>
                                            </p:txEl>
                                          </p:spTgt>
                                        </p:tgtEl>
                                        <p:attrNameLst>
                                          <p:attrName>ppt_x</p:attrName>
                                        </p:attrNameLst>
                                      </p:cBhvr>
                                      <p:tavLst>
                                        <p:tav tm="0">
                                          <p:val>
                                            <p:strVal val="#ppt_x"/>
                                          </p:val>
                                        </p:tav>
                                        <p:tav tm="100000">
                                          <p:val>
                                            <p:strVal val="#ppt_x"/>
                                          </p:val>
                                        </p:tav>
                                      </p:tavLst>
                                    </p:anim>
                                    <p:anim calcmode="lin" valueType="num">
                                      <p:cBhvr>
                                        <p:cTn dur="1000" fill="hold" id="9"/>
                                        <p:tgtEl>
                                          <p:spTgt spid="1048795">
                                            <p:txEl>
                                              <p:pRg st="0" end="0"/>
                                            </p:txEl>
                                          </p:spTgt>
                                        </p:tgtEl>
                                        <p:attrNameLst>
                                          <p:attrName>ppt_y</p:attrName>
                                        </p:attrNameLst>
                                      </p:cBhvr>
                                      <p:tavLst>
                                        <p:tav tm="0">
                                          <p:val>
                                            <p:strVal val="#ppt_y+.1"/>
                                          </p:val>
                                        </p:tav>
                                        <p:tav tm="100000">
                                          <p:val>
                                            <p:strVal val="#ppt_y"/>
                                          </p:val>
                                        </p:tav>
                                      </p:tavLst>
                                    </p:anim>
                                  </p:childTnLst>
                                </p:cTn>
                              </p:par>
                              <p:par>
                                <p:cTn fill="hold" id="10" nodeType="withEffect" presetClass="entr" presetID="42" presetSubtype="0">
                                  <p:stCondLst>
                                    <p:cond delay="0"/>
                                  </p:stCondLst>
                                  <p:childTnLst>
                                    <p:set>
                                      <p:cBhvr>
                                        <p:cTn dur="1" fill="hold" id="11">
                                          <p:stCondLst>
                                            <p:cond delay="0"/>
                                          </p:stCondLst>
                                        </p:cTn>
                                        <p:tgtEl>
                                          <p:spTgt spid="1048795">
                                            <p:txEl>
                                              <p:pRg st="1" end="1"/>
                                            </p:txEl>
                                          </p:spTgt>
                                        </p:tgtEl>
                                        <p:attrNameLst>
                                          <p:attrName>style.visibility</p:attrName>
                                        </p:attrNameLst>
                                      </p:cBhvr>
                                      <p:to>
                                        <p:strVal val="visible"/>
                                      </p:to>
                                    </p:set>
                                    <p:animEffect transition="in" filter="fade">
                                      <p:cBhvr>
                                        <p:cTn dur="1000" id="12"/>
                                        <p:tgtEl>
                                          <p:spTgt spid="1048795">
                                            <p:txEl>
                                              <p:pRg st="1" end="1"/>
                                            </p:txEl>
                                          </p:spTgt>
                                        </p:tgtEl>
                                      </p:cBhvr>
                                    </p:animEffect>
                                    <p:anim calcmode="lin" valueType="num">
                                      <p:cBhvr>
                                        <p:cTn dur="1000" fill="hold" id="13"/>
                                        <p:tgtEl>
                                          <p:spTgt spid="1048795">
                                            <p:txEl>
                                              <p:pRg st="1" end="1"/>
                                            </p:txEl>
                                          </p:spTgt>
                                        </p:tgtEl>
                                        <p:attrNameLst>
                                          <p:attrName>ppt_x</p:attrName>
                                        </p:attrNameLst>
                                      </p:cBhvr>
                                      <p:tavLst>
                                        <p:tav tm="0">
                                          <p:val>
                                            <p:strVal val="#ppt_x"/>
                                          </p:val>
                                        </p:tav>
                                        <p:tav tm="100000">
                                          <p:val>
                                            <p:strVal val="#ppt_x"/>
                                          </p:val>
                                        </p:tav>
                                      </p:tavLst>
                                    </p:anim>
                                    <p:anim calcmode="lin" valueType="num">
                                      <p:cBhvr>
                                        <p:cTn dur="1000" fill="hold" id="14"/>
                                        <p:tgtEl>
                                          <p:spTgt spid="1048795">
                                            <p:txEl>
                                              <p:pRg st="1" end="1"/>
                                            </p:txEl>
                                          </p:spTgt>
                                        </p:tgtEl>
                                        <p:attrNameLst>
                                          <p:attrName>ppt_y</p:attrName>
                                        </p:attrNameLst>
                                      </p:cBhvr>
                                      <p:tavLst>
                                        <p:tav tm="0">
                                          <p:val>
                                            <p:strVal val="#ppt_y+.1"/>
                                          </p:val>
                                        </p:tav>
                                        <p:tav tm="100000">
                                          <p:val>
                                            <p:strVal val="#ppt_y"/>
                                          </p:val>
                                        </p:tav>
                                      </p:tavLst>
                                    </p:anim>
                                  </p:childTnLst>
                                </p:cTn>
                              </p:par>
                              <p:par>
                                <p:cTn fill="hold" id="15" nodeType="withEffect" presetClass="entr" presetID="42" presetSubtype="0">
                                  <p:stCondLst>
                                    <p:cond delay="0"/>
                                  </p:stCondLst>
                                  <p:childTnLst>
                                    <p:set>
                                      <p:cBhvr>
                                        <p:cTn dur="1" fill="hold" id="16">
                                          <p:stCondLst>
                                            <p:cond delay="0"/>
                                          </p:stCondLst>
                                        </p:cTn>
                                        <p:tgtEl>
                                          <p:spTgt spid="1048795">
                                            <p:txEl>
                                              <p:pRg st="2" end="2"/>
                                            </p:txEl>
                                          </p:spTgt>
                                        </p:tgtEl>
                                        <p:attrNameLst>
                                          <p:attrName>style.visibility</p:attrName>
                                        </p:attrNameLst>
                                      </p:cBhvr>
                                      <p:to>
                                        <p:strVal val="visible"/>
                                      </p:to>
                                    </p:set>
                                    <p:animEffect transition="in" filter="fade">
                                      <p:cBhvr>
                                        <p:cTn dur="1000" id="17"/>
                                        <p:tgtEl>
                                          <p:spTgt spid="1048795">
                                            <p:txEl>
                                              <p:pRg st="2" end="2"/>
                                            </p:txEl>
                                          </p:spTgt>
                                        </p:tgtEl>
                                      </p:cBhvr>
                                    </p:animEffect>
                                    <p:anim calcmode="lin" valueType="num">
                                      <p:cBhvr>
                                        <p:cTn dur="1000" fill="hold" id="18"/>
                                        <p:tgtEl>
                                          <p:spTgt spid="1048795">
                                            <p:txEl>
                                              <p:pRg st="2" end="2"/>
                                            </p:txEl>
                                          </p:spTgt>
                                        </p:tgtEl>
                                        <p:attrNameLst>
                                          <p:attrName>ppt_x</p:attrName>
                                        </p:attrNameLst>
                                      </p:cBhvr>
                                      <p:tavLst>
                                        <p:tav tm="0">
                                          <p:val>
                                            <p:strVal val="#ppt_x"/>
                                          </p:val>
                                        </p:tav>
                                        <p:tav tm="100000">
                                          <p:val>
                                            <p:strVal val="#ppt_x"/>
                                          </p:val>
                                        </p:tav>
                                      </p:tavLst>
                                    </p:anim>
                                    <p:anim calcmode="lin" valueType="num">
                                      <p:cBhvr>
                                        <p:cTn dur="1000" fill="hold" id="19"/>
                                        <p:tgtEl>
                                          <p:spTgt spid="1048795">
                                            <p:txEl>
                                              <p:pRg st="2" end="2"/>
                                            </p:txEl>
                                          </p:spTgt>
                                        </p:tgtEl>
                                        <p:attrNameLst>
                                          <p:attrName>ppt_y</p:attrName>
                                        </p:attrNameLst>
                                      </p:cBhvr>
                                      <p:tavLst>
                                        <p:tav tm="0">
                                          <p:val>
                                            <p:strVal val="#ppt_y+.1"/>
                                          </p:val>
                                        </p:tav>
                                        <p:tav tm="100000">
                                          <p:val>
                                            <p:strVal val="#ppt_y"/>
                                          </p:val>
                                        </p:tav>
                                      </p:tavLst>
                                    </p:anim>
                                  </p:childTnLst>
                                </p:cTn>
                              </p:par>
                              <p:par>
                                <p:cTn fill="hold" id="20" nodeType="withEffect" presetClass="entr" presetID="42" presetSubtype="0">
                                  <p:stCondLst>
                                    <p:cond delay="0"/>
                                  </p:stCondLst>
                                  <p:childTnLst>
                                    <p:set>
                                      <p:cBhvr>
                                        <p:cTn dur="1" fill="hold" id="21">
                                          <p:stCondLst>
                                            <p:cond delay="0"/>
                                          </p:stCondLst>
                                        </p:cTn>
                                        <p:tgtEl>
                                          <p:spTgt spid="1048795">
                                            <p:txEl>
                                              <p:pRg st="3" end="3"/>
                                            </p:txEl>
                                          </p:spTgt>
                                        </p:tgtEl>
                                        <p:attrNameLst>
                                          <p:attrName>style.visibility</p:attrName>
                                        </p:attrNameLst>
                                      </p:cBhvr>
                                      <p:to>
                                        <p:strVal val="visible"/>
                                      </p:to>
                                    </p:set>
                                    <p:animEffect transition="in" filter="fade">
                                      <p:cBhvr>
                                        <p:cTn dur="1000" id="22"/>
                                        <p:tgtEl>
                                          <p:spTgt spid="1048795">
                                            <p:txEl>
                                              <p:pRg st="3" end="3"/>
                                            </p:txEl>
                                          </p:spTgt>
                                        </p:tgtEl>
                                      </p:cBhvr>
                                    </p:animEffect>
                                    <p:anim calcmode="lin" valueType="num">
                                      <p:cBhvr>
                                        <p:cTn dur="1000" fill="hold" id="23"/>
                                        <p:tgtEl>
                                          <p:spTgt spid="1048795">
                                            <p:txEl>
                                              <p:pRg st="3" end="3"/>
                                            </p:txEl>
                                          </p:spTgt>
                                        </p:tgtEl>
                                        <p:attrNameLst>
                                          <p:attrName>ppt_x</p:attrName>
                                        </p:attrNameLst>
                                      </p:cBhvr>
                                      <p:tavLst>
                                        <p:tav tm="0">
                                          <p:val>
                                            <p:strVal val="#ppt_x"/>
                                          </p:val>
                                        </p:tav>
                                        <p:tav tm="100000">
                                          <p:val>
                                            <p:strVal val="#ppt_x"/>
                                          </p:val>
                                        </p:tav>
                                      </p:tavLst>
                                    </p:anim>
                                    <p:anim calcmode="lin" valueType="num">
                                      <p:cBhvr>
                                        <p:cTn dur="1000" fill="hold" id="24"/>
                                        <p:tgtEl>
                                          <p:spTgt spid="1048795">
                                            <p:txEl>
                                              <p:pRg st="3" end="3"/>
                                            </p:txEl>
                                          </p:spTgt>
                                        </p:tgtEl>
                                        <p:attrNameLst>
                                          <p:attrName>ppt_y</p:attrName>
                                        </p:attrNameLst>
                                      </p:cBhvr>
                                      <p:tavLst>
                                        <p:tav tm="0">
                                          <p:val>
                                            <p:strVal val="#ppt_y+.1"/>
                                          </p:val>
                                        </p:tav>
                                        <p:tav tm="100000">
                                          <p:val>
                                            <p:strVal val="#ppt_y"/>
                                          </p:val>
                                        </p:tav>
                                      </p:tavLst>
                                    </p:anim>
                                  </p:childTnLst>
                                </p:cTn>
                              </p:par>
                              <p:par>
                                <p:cTn fill="hold" id="25" nodeType="withEffect" presetClass="entr" presetID="42" presetSubtype="0">
                                  <p:stCondLst>
                                    <p:cond delay="0"/>
                                  </p:stCondLst>
                                  <p:childTnLst>
                                    <p:set>
                                      <p:cBhvr>
                                        <p:cTn dur="1" fill="hold" id="26">
                                          <p:stCondLst>
                                            <p:cond delay="0"/>
                                          </p:stCondLst>
                                        </p:cTn>
                                        <p:tgtEl>
                                          <p:spTgt spid="1048795">
                                            <p:txEl>
                                              <p:pRg st="4" end="4"/>
                                            </p:txEl>
                                          </p:spTgt>
                                        </p:tgtEl>
                                        <p:attrNameLst>
                                          <p:attrName>style.visibility</p:attrName>
                                        </p:attrNameLst>
                                      </p:cBhvr>
                                      <p:to>
                                        <p:strVal val="visible"/>
                                      </p:to>
                                    </p:set>
                                    <p:animEffect transition="in" filter="fade">
                                      <p:cBhvr>
                                        <p:cTn dur="1000" id="27"/>
                                        <p:tgtEl>
                                          <p:spTgt spid="1048795">
                                            <p:txEl>
                                              <p:pRg st="4" end="4"/>
                                            </p:txEl>
                                          </p:spTgt>
                                        </p:tgtEl>
                                      </p:cBhvr>
                                    </p:animEffect>
                                    <p:anim calcmode="lin" valueType="num">
                                      <p:cBhvr>
                                        <p:cTn dur="1000" fill="hold" id="28"/>
                                        <p:tgtEl>
                                          <p:spTgt spid="1048795">
                                            <p:txEl>
                                              <p:pRg st="4" end="4"/>
                                            </p:txEl>
                                          </p:spTgt>
                                        </p:tgtEl>
                                        <p:attrNameLst>
                                          <p:attrName>ppt_x</p:attrName>
                                        </p:attrNameLst>
                                      </p:cBhvr>
                                      <p:tavLst>
                                        <p:tav tm="0">
                                          <p:val>
                                            <p:strVal val="#ppt_x"/>
                                          </p:val>
                                        </p:tav>
                                        <p:tav tm="100000">
                                          <p:val>
                                            <p:strVal val="#ppt_x"/>
                                          </p:val>
                                        </p:tav>
                                      </p:tavLst>
                                    </p:anim>
                                    <p:anim calcmode="lin" valueType="num">
                                      <p:cBhvr>
                                        <p:cTn dur="1000" fill="hold" id="29"/>
                                        <p:tgtEl>
                                          <p:spTgt spid="104879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275" name=""/>
        <p:cNvGrpSpPr/>
        <p:nvPr/>
      </p:nvGrpSpPr>
      <p:grpSpPr>
        <a:xfrm>
          <a:off x="0" y="0"/>
          <a:ext cx="0" cy="0"/>
          <a:chOff x="0" y="0"/>
          <a:chExt cx="0" cy="0"/>
        </a:xfrm>
      </p:grpSpPr>
      <p:sp>
        <p:nvSpPr>
          <p:cNvPr id="1048796" name="Title 1"/>
          <p:cNvSpPr>
            <a:spLocks noGrp="1"/>
          </p:cNvSpPr>
          <p:nvPr>
            <p:ph type="title"/>
          </p:nvPr>
        </p:nvSpPr>
        <p:spPr/>
        <p:txBody>
          <a:bodyPr/>
          <a:p>
            <a:r>
              <a:rPr dirty="0" lang="en-US" smtClean="0"/>
              <a:t>Cont..</a:t>
            </a:r>
            <a:endParaRPr dirty="0" lang="en-US"/>
          </a:p>
        </p:txBody>
      </p:sp>
      <p:sp>
        <p:nvSpPr>
          <p:cNvPr id="1048797" name="Content Placeholder 2"/>
          <p:cNvSpPr>
            <a:spLocks noGrp="1"/>
          </p:cNvSpPr>
          <p:nvPr>
            <p:ph idx="1"/>
          </p:nvPr>
        </p:nvSpPr>
        <p:spPr>
          <a:xfrm>
            <a:off x="457200" y="1143000"/>
            <a:ext cx="8229600" cy="4983163"/>
          </a:xfrm>
        </p:spPr>
        <p:txBody>
          <a:bodyPr>
            <a:normAutofit fontScale="82143" lnSpcReduction="20000"/>
          </a:bodyPr>
          <a:p>
            <a:pPr indent="0" lvl="0" marL="0">
              <a:buNone/>
            </a:pPr>
            <a:r>
              <a:rPr b="1" dirty="0" lang="en-US" smtClean="0"/>
              <a:t>3. </a:t>
            </a:r>
            <a:r>
              <a:rPr b="1" dirty="0" lang="en-US" u="sng" smtClean="0"/>
              <a:t>Hasty </a:t>
            </a:r>
            <a:r>
              <a:rPr b="1" dirty="0" lang="en-US" u="sng"/>
              <a:t>Generalization (Converse Accident)</a:t>
            </a:r>
            <a:endParaRPr dirty="0" sz="2800" lang="en-US" u="sng"/>
          </a:p>
          <a:p>
            <a:pPr lvl="0"/>
            <a:r>
              <a:rPr b="1" dirty="0" lang="en-US"/>
              <a:t>Reaching at conclusion based on little evidence/non representative sample.</a:t>
            </a:r>
            <a:endParaRPr dirty="0" lang="en-US"/>
          </a:p>
          <a:p>
            <a:r>
              <a:rPr b="1" dirty="0" lang="en-US" smtClean="0"/>
              <a:t>Example</a:t>
            </a:r>
            <a:r>
              <a:rPr b="1" dirty="0" lang="en-US"/>
              <a:t>: </a:t>
            </a:r>
          </a:p>
          <a:p>
            <a:pPr algn="just" lvl="4"/>
            <a:r>
              <a:rPr dirty="0" sz="3000" lang="en-US" smtClean="0"/>
              <a:t>I have asked 3 female students for marriage. 3 of them are financial oriented. This implies that all female students are finance oriented. </a:t>
            </a:r>
          </a:p>
          <a:p>
            <a:pPr algn="just" lvl="4"/>
            <a:r>
              <a:rPr dirty="0" sz="3000" lang="en-US" smtClean="0"/>
              <a:t>Six Arab fundamentalists were convicted of bombing the World Trade Center in New York City. The message is clear: Arabs are nothing but a pack of religious fanatics prone to violence.</a:t>
            </a:r>
          </a:p>
          <a:p>
            <a:pPr algn="just"/>
            <a:endParaRPr dirty="0" sz="4300" 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276" name=""/>
        <p:cNvGrpSpPr/>
        <p:nvPr/>
      </p:nvGrpSpPr>
      <p:grpSpPr>
        <a:xfrm>
          <a:off x="0" y="0"/>
          <a:ext cx="0" cy="0"/>
          <a:chOff x="0" y="0"/>
          <a:chExt cx="0" cy="0"/>
        </a:xfrm>
      </p:grpSpPr>
      <p:sp>
        <p:nvSpPr>
          <p:cNvPr id="1048798" name="Title 1"/>
          <p:cNvSpPr>
            <a:spLocks noGrp="1"/>
          </p:cNvSpPr>
          <p:nvPr>
            <p:ph type="title"/>
          </p:nvPr>
        </p:nvSpPr>
        <p:spPr/>
        <p:txBody>
          <a:bodyPr/>
          <a:p>
            <a:r>
              <a:rPr dirty="0" lang="en-US" smtClean="0"/>
              <a:t>Cont..</a:t>
            </a:r>
            <a:endParaRPr dirty="0" lang="en-US"/>
          </a:p>
        </p:txBody>
      </p:sp>
      <p:sp>
        <p:nvSpPr>
          <p:cNvPr id="1048799" name="Content Placeholder 2"/>
          <p:cNvSpPr>
            <a:spLocks noGrp="1"/>
          </p:cNvSpPr>
          <p:nvPr>
            <p:ph idx="1"/>
          </p:nvPr>
        </p:nvSpPr>
        <p:spPr>
          <a:xfrm>
            <a:off x="457200" y="990600"/>
            <a:ext cx="8229600" cy="5135563"/>
          </a:xfrm>
        </p:spPr>
        <p:txBody>
          <a:bodyPr>
            <a:normAutofit fontScale="85714" lnSpcReduction="10000"/>
          </a:bodyPr>
          <a:p>
            <a:pPr algn="just"/>
            <a:r>
              <a:rPr b="1" dirty="0" lang="en-US"/>
              <a:t>Note that large sample may not </a:t>
            </a:r>
            <a:r>
              <a:rPr b="1" dirty="0" lang="en-US" smtClean="0"/>
              <a:t>always necessary</a:t>
            </a:r>
            <a:r>
              <a:rPr b="1" dirty="0" lang="en-US"/>
              <a:t>.</a:t>
            </a:r>
            <a:endParaRPr dirty="0" lang="en-US"/>
          </a:p>
          <a:p>
            <a:pPr algn="just"/>
            <a:r>
              <a:rPr b="1" dirty="0" lang="en-US"/>
              <a:t>Example: </a:t>
            </a:r>
            <a:endParaRPr dirty="0" lang="en-US"/>
          </a:p>
          <a:p>
            <a:pPr algn="just" lvl="0">
              <a:buFont typeface="Wingdings" pitchFamily="2" charset="2"/>
              <a:buChar char="v"/>
            </a:pPr>
            <a:r>
              <a:rPr dirty="0" lang="en-US"/>
              <a:t>On separate occasions, i drank a bottle of wine and found tasty. Probably, i would find every bottle of wine tasty</a:t>
            </a:r>
            <a:r>
              <a:rPr dirty="0" lang="en-US" smtClean="0"/>
              <a:t>.</a:t>
            </a:r>
          </a:p>
          <a:p>
            <a:pPr algn="just" lvl="0">
              <a:buFont typeface="Wingdings" pitchFamily="2" charset="2"/>
              <a:buChar char="v"/>
            </a:pPr>
            <a:r>
              <a:rPr dirty="0" lang="en-US" smtClean="0"/>
              <a:t> </a:t>
            </a:r>
            <a:r>
              <a:rPr dirty="0" lang="en-US"/>
              <a:t>Ten milligrams of substance Z was fed to four mice and within two minutes all four went into shock and died. Probably substance Z, in this amount, is fatal to the average mouse</a:t>
            </a:r>
            <a:r>
              <a:rPr dirty="0" lang="en-US" smtClean="0"/>
              <a:t>.</a:t>
            </a:r>
            <a:r>
              <a:rPr b="1" dirty="0" lang="en-US" smtClean="0"/>
              <a:t>          </a:t>
            </a:r>
          </a:p>
          <a:p>
            <a:pPr algn="just" lvl="1">
              <a:buFont typeface="Wingdings" pitchFamily="2" charset="2"/>
              <a:buChar char="v"/>
            </a:pPr>
            <a:r>
              <a:rPr b="1" dirty="0" lang="en-US" smtClean="0"/>
              <a:t>These </a:t>
            </a:r>
            <a:r>
              <a:rPr b="1" dirty="0" lang="en-US"/>
              <a:t>two arguments are not fallacious. </a:t>
            </a:r>
            <a:endParaRPr dirty="0" lang="en-US"/>
          </a:p>
          <a:p>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6" presetSubtype="21">
                                  <p:stCondLst>
                                    <p:cond delay="0"/>
                                  </p:stCondLst>
                                  <p:childTnLst>
                                    <p:set>
                                      <p:cBhvr>
                                        <p:cTn dur="1" fill="hold" id="6">
                                          <p:stCondLst>
                                            <p:cond delay="0"/>
                                          </p:stCondLst>
                                        </p:cTn>
                                        <p:tgtEl>
                                          <p:spTgt spid="1048799">
                                            <p:txEl>
                                              <p:pRg st="0" end="0"/>
                                            </p:txEl>
                                          </p:spTgt>
                                        </p:tgtEl>
                                        <p:attrNameLst>
                                          <p:attrName>style.visibility</p:attrName>
                                        </p:attrNameLst>
                                      </p:cBhvr>
                                      <p:to>
                                        <p:strVal val="visible"/>
                                      </p:to>
                                    </p:set>
                                    <p:animEffect transition="in" filter="barn(inVertical)">
                                      <p:cBhvr>
                                        <p:cTn dur="500" id="7"/>
                                        <p:tgtEl>
                                          <p:spTgt spid="1048799">
                                            <p:txEl>
                                              <p:pRg st="0" end="0"/>
                                            </p:txEl>
                                          </p:spTgt>
                                        </p:tgtEl>
                                      </p:cBhvr>
                                    </p:animEffect>
                                  </p:childTnLst>
                                </p:cTn>
                              </p:par>
                              <p:par>
                                <p:cTn fill="hold" id="8" nodeType="withEffect" presetClass="entr" presetID="16" presetSubtype="21">
                                  <p:stCondLst>
                                    <p:cond delay="0"/>
                                  </p:stCondLst>
                                  <p:childTnLst>
                                    <p:set>
                                      <p:cBhvr>
                                        <p:cTn dur="1" fill="hold" id="9">
                                          <p:stCondLst>
                                            <p:cond delay="0"/>
                                          </p:stCondLst>
                                        </p:cTn>
                                        <p:tgtEl>
                                          <p:spTgt spid="1048799">
                                            <p:txEl>
                                              <p:pRg st="1" end="1"/>
                                            </p:txEl>
                                          </p:spTgt>
                                        </p:tgtEl>
                                        <p:attrNameLst>
                                          <p:attrName>style.visibility</p:attrName>
                                        </p:attrNameLst>
                                      </p:cBhvr>
                                      <p:to>
                                        <p:strVal val="visible"/>
                                      </p:to>
                                    </p:set>
                                    <p:animEffect transition="in" filter="barn(inVertical)">
                                      <p:cBhvr>
                                        <p:cTn dur="500" id="10"/>
                                        <p:tgtEl>
                                          <p:spTgt spid="1048799">
                                            <p:txEl>
                                              <p:pRg st="1" end="1"/>
                                            </p:txEl>
                                          </p:spTgt>
                                        </p:tgtEl>
                                      </p:cBhvr>
                                    </p:animEffect>
                                  </p:childTnLst>
                                </p:cTn>
                              </p:par>
                              <p:par>
                                <p:cTn fill="hold" id="11" nodeType="withEffect" presetClass="entr" presetID="16" presetSubtype="21">
                                  <p:stCondLst>
                                    <p:cond delay="0"/>
                                  </p:stCondLst>
                                  <p:childTnLst>
                                    <p:set>
                                      <p:cBhvr>
                                        <p:cTn dur="1" fill="hold" id="12">
                                          <p:stCondLst>
                                            <p:cond delay="0"/>
                                          </p:stCondLst>
                                        </p:cTn>
                                        <p:tgtEl>
                                          <p:spTgt spid="1048799">
                                            <p:txEl>
                                              <p:pRg st="2" end="2"/>
                                            </p:txEl>
                                          </p:spTgt>
                                        </p:tgtEl>
                                        <p:attrNameLst>
                                          <p:attrName>style.visibility</p:attrName>
                                        </p:attrNameLst>
                                      </p:cBhvr>
                                      <p:to>
                                        <p:strVal val="visible"/>
                                      </p:to>
                                    </p:set>
                                    <p:animEffect transition="in" filter="barn(inVertical)">
                                      <p:cBhvr>
                                        <p:cTn dur="500" id="13"/>
                                        <p:tgtEl>
                                          <p:spTgt spid="1048799">
                                            <p:txEl>
                                              <p:pRg st="2" end="2"/>
                                            </p:txEl>
                                          </p:spTgt>
                                        </p:tgtEl>
                                      </p:cBhvr>
                                    </p:animEffect>
                                  </p:childTnLst>
                                </p:cTn>
                              </p:par>
                              <p:par>
                                <p:cTn fill="hold" id="14" nodeType="withEffect" presetClass="entr" presetID="16" presetSubtype="21">
                                  <p:stCondLst>
                                    <p:cond delay="0"/>
                                  </p:stCondLst>
                                  <p:childTnLst>
                                    <p:set>
                                      <p:cBhvr>
                                        <p:cTn dur="1" fill="hold" id="15">
                                          <p:stCondLst>
                                            <p:cond delay="0"/>
                                          </p:stCondLst>
                                        </p:cTn>
                                        <p:tgtEl>
                                          <p:spTgt spid="1048799">
                                            <p:txEl>
                                              <p:pRg st="3" end="3"/>
                                            </p:txEl>
                                          </p:spTgt>
                                        </p:tgtEl>
                                        <p:attrNameLst>
                                          <p:attrName>style.visibility</p:attrName>
                                        </p:attrNameLst>
                                      </p:cBhvr>
                                      <p:to>
                                        <p:strVal val="visible"/>
                                      </p:to>
                                    </p:set>
                                    <p:animEffect transition="in" filter="barn(inVertical)">
                                      <p:cBhvr>
                                        <p:cTn dur="500" id="16"/>
                                        <p:tgtEl>
                                          <p:spTgt spid="1048799">
                                            <p:txEl>
                                              <p:pRg st="3" end="3"/>
                                            </p:txEl>
                                          </p:spTgt>
                                        </p:tgtEl>
                                      </p:cBhvr>
                                    </p:animEffect>
                                  </p:childTnLst>
                                </p:cTn>
                              </p:par>
                              <p:par>
                                <p:cTn fill="hold" id="17" nodeType="withEffect" presetClass="entr" presetID="16" presetSubtype="21">
                                  <p:stCondLst>
                                    <p:cond delay="0"/>
                                  </p:stCondLst>
                                  <p:childTnLst>
                                    <p:set>
                                      <p:cBhvr>
                                        <p:cTn dur="1" fill="hold" id="18">
                                          <p:stCondLst>
                                            <p:cond delay="0"/>
                                          </p:stCondLst>
                                        </p:cTn>
                                        <p:tgtEl>
                                          <p:spTgt spid="1048799">
                                            <p:txEl>
                                              <p:pRg st="4" end="4"/>
                                            </p:txEl>
                                          </p:spTgt>
                                        </p:tgtEl>
                                        <p:attrNameLst>
                                          <p:attrName>style.visibility</p:attrName>
                                        </p:attrNameLst>
                                      </p:cBhvr>
                                      <p:to>
                                        <p:strVal val="visible"/>
                                      </p:to>
                                    </p:set>
                                    <p:animEffect transition="in" filter="barn(inVertical)">
                                      <p:cBhvr>
                                        <p:cTn dur="500" id="19"/>
                                        <p:tgtEl>
                                          <p:spTgt spid="10487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277" name=""/>
        <p:cNvGrpSpPr/>
        <p:nvPr/>
      </p:nvGrpSpPr>
      <p:grpSpPr>
        <a:xfrm>
          <a:off x="0" y="0"/>
          <a:ext cx="0" cy="0"/>
          <a:chOff x="0" y="0"/>
          <a:chExt cx="0" cy="0"/>
        </a:xfrm>
      </p:grpSpPr>
      <p:sp>
        <p:nvSpPr>
          <p:cNvPr id="1048800" name="Title 1"/>
          <p:cNvSpPr>
            <a:spLocks noGrp="1"/>
          </p:cNvSpPr>
          <p:nvPr>
            <p:ph type="title"/>
          </p:nvPr>
        </p:nvSpPr>
        <p:spPr/>
        <p:txBody>
          <a:bodyPr/>
          <a:p>
            <a:r>
              <a:rPr dirty="0" lang="en-US" smtClean="0"/>
              <a:t>Cont..</a:t>
            </a:r>
            <a:endParaRPr dirty="0" lang="en-US"/>
          </a:p>
        </p:txBody>
      </p:sp>
      <p:sp>
        <p:nvSpPr>
          <p:cNvPr id="1048801" name="Content Placeholder 2"/>
          <p:cNvSpPr>
            <a:spLocks noGrp="1"/>
          </p:cNvSpPr>
          <p:nvPr>
            <p:ph idx="1"/>
          </p:nvPr>
        </p:nvSpPr>
        <p:spPr>
          <a:xfrm>
            <a:off x="457200" y="990600"/>
            <a:ext cx="8229600" cy="5135563"/>
          </a:xfrm>
        </p:spPr>
        <p:txBody>
          <a:bodyPr>
            <a:normAutofit fontScale="95833" lnSpcReduction="20000"/>
          </a:bodyPr>
          <a:p>
            <a:pPr indent="0" marL="0">
              <a:buNone/>
            </a:pPr>
            <a:r>
              <a:rPr b="1" dirty="0" lang="en-US" smtClean="0"/>
              <a:t>4. False Cause:</a:t>
            </a:r>
          </a:p>
          <a:p>
            <a:pPr algn="just" lvl="1">
              <a:buFont typeface="Wingdings" pitchFamily="2" charset="2"/>
              <a:buChar char="q"/>
            </a:pPr>
            <a:r>
              <a:rPr b="1" dirty="0" lang="en-US" smtClean="0"/>
              <a:t>Post hoc</a:t>
            </a:r>
          </a:p>
          <a:p>
            <a:pPr lvl="1"/>
            <a:r>
              <a:rPr dirty="0" lang="en-US"/>
              <a:t>Conclude that one event cause another simply because occurred before the proposed effect.</a:t>
            </a:r>
          </a:p>
          <a:p>
            <a:pPr algn="just" lvl="2">
              <a:buFont typeface="Wingdings" pitchFamily="2" charset="2"/>
              <a:buChar char="q"/>
            </a:pPr>
            <a:r>
              <a:rPr dirty="0" lang="en-US"/>
              <a:t>A black cat crossed my path and later I tripped and sprained my ankle. It must be that black cats really are bad luck.</a:t>
            </a:r>
          </a:p>
          <a:p>
            <a:pPr algn="just" lvl="1">
              <a:buFont typeface="Wingdings" pitchFamily="2" charset="2"/>
              <a:buChar char="q"/>
            </a:pPr>
            <a:r>
              <a:rPr b="1" dirty="0" lang="en-US" smtClean="0"/>
              <a:t>Non-</a:t>
            </a:r>
            <a:r>
              <a:rPr b="1" dirty="0" lang="en-US" err="1" smtClean="0"/>
              <a:t>causa</a:t>
            </a:r>
            <a:r>
              <a:rPr b="1" dirty="0" lang="en-US" smtClean="0"/>
              <a:t> </a:t>
            </a:r>
            <a:r>
              <a:rPr b="1" dirty="0" lang="en-US"/>
              <a:t>pro </a:t>
            </a:r>
            <a:r>
              <a:rPr b="1" dirty="0" lang="en-US" err="1"/>
              <a:t>causa</a:t>
            </a:r>
            <a:endParaRPr dirty="0" lang="en-US"/>
          </a:p>
          <a:p>
            <a:pPr algn="just" lvl="1">
              <a:buFont typeface="Wingdings" pitchFamily="2" charset="2"/>
              <a:buChar char="q"/>
            </a:pPr>
            <a:r>
              <a:rPr b="1" dirty="0" lang="en-US"/>
              <a:t>Oversimplified cause Fallacy</a:t>
            </a:r>
            <a:endParaRPr dirty="0" lang="en-US" smtClean="0"/>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1048801">
                                            <p:txEl>
                                              <p:pRg st="2" end="2"/>
                                            </p:txEl>
                                          </p:spTgt>
                                        </p:tgtEl>
                                        <p:attrNameLst>
                                          <p:attrName>style.visibility</p:attrName>
                                        </p:attrNameLst>
                                      </p:cBhvr>
                                      <p:to>
                                        <p:strVal val="visible"/>
                                      </p:to>
                                    </p:set>
                                    <p:animEffect transition="in" filter="wipe(down)">
                                      <p:cBhvr>
                                        <p:cTn dur="500" id="7"/>
                                        <p:tgtEl>
                                          <p:spTgt spid="1048801">
                                            <p:txEl>
                                              <p:pRg st="2" end="2"/>
                                            </p:txEl>
                                          </p:spTgt>
                                        </p:tgtEl>
                                      </p:cBhvr>
                                    </p:animEffect>
                                  </p:childTnLst>
                                </p:cTn>
                              </p:par>
                              <p:par>
                                <p:cTn fill="hold" id="8" nodeType="withEffect" presetClass="entr" presetID="22" presetSubtype="4">
                                  <p:stCondLst>
                                    <p:cond delay="0"/>
                                  </p:stCondLst>
                                  <p:childTnLst>
                                    <p:set>
                                      <p:cBhvr>
                                        <p:cTn dur="1" fill="hold" id="9">
                                          <p:stCondLst>
                                            <p:cond delay="0"/>
                                          </p:stCondLst>
                                        </p:cTn>
                                        <p:tgtEl>
                                          <p:spTgt spid="1048801">
                                            <p:txEl>
                                              <p:pRg st="3" end="3"/>
                                            </p:txEl>
                                          </p:spTgt>
                                        </p:tgtEl>
                                        <p:attrNameLst>
                                          <p:attrName>style.visibility</p:attrName>
                                        </p:attrNameLst>
                                      </p:cBhvr>
                                      <p:to>
                                        <p:strVal val="visible"/>
                                      </p:to>
                                    </p:set>
                                    <p:animEffect transition="in" filter="wipe(down)">
                                      <p:cBhvr>
                                        <p:cTn dur="500" id="10"/>
                                        <p:tgtEl>
                                          <p:spTgt spid="1048801">
                                            <p:txEl>
                                              <p:pRg st="3" end="3"/>
                                            </p:txEl>
                                          </p:spTgt>
                                        </p:tgtEl>
                                      </p:cBhvr>
                                    </p:animEffect>
                                  </p:childTnLst>
                                </p:cTn>
                              </p:par>
                              <p:par>
                                <p:cTn fill="hold" id="11" nodeType="withEffect" presetClass="entr" presetID="22" presetSubtype="4">
                                  <p:stCondLst>
                                    <p:cond delay="0"/>
                                  </p:stCondLst>
                                  <p:childTnLst>
                                    <p:set>
                                      <p:cBhvr>
                                        <p:cTn dur="1" fill="hold" id="12">
                                          <p:stCondLst>
                                            <p:cond delay="0"/>
                                          </p:stCondLst>
                                        </p:cTn>
                                        <p:tgtEl>
                                          <p:spTgt spid="1048801">
                                            <p:txEl>
                                              <p:pRg st="4" end="4"/>
                                            </p:txEl>
                                          </p:spTgt>
                                        </p:tgtEl>
                                        <p:attrNameLst>
                                          <p:attrName>style.visibility</p:attrName>
                                        </p:attrNameLst>
                                      </p:cBhvr>
                                      <p:to>
                                        <p:strVal val="visible"/>
                                      </p:to>
                                    </p:set>
                                    <p:animEffect transition="in" filter="wipe(down)">
                                      <p:cBhvr>
                                        <p:cTn dur="500" id="13"/>
                                        <p:tgtEl>
                                          <p:spTgt spid="1048801">
                                            <p:txEl>
                                              <p:pRg st="4" end="4"/>
                                            </p:txEl>
                                          </p:spTgt>
                                        </p:tgtEl>
                                      </p:cBhvr>
                                    </p:animEffect>
                                  </p:childTnLst>
                                </p:cTn>
                              </p:par>
                              <p:par>
                                <p:cTn fill="hold" id="14" nodeType="withEffect" presetClass="entr" presetID="22" presetSubtype="4">
                                  <p:stCondLst>
                                    <p:cond delay="0"/>
                                  </p:stCondLst>
                                  <p:childTnLst>
                                    <p:set>
                                      <p:cBhvr>
                                        <p:cTn dur="1" fill="hold" id="15">
                                          <p:stCondLst>
                                            <p:cond delay="0"/>
                                          </p:stCondLst>
                                        </p:cTn>
                                        <p:tgtEl>
                                          <p:spTgt spid="1048801">
                                            <p:txEl>
                                              <p:pRg st="5" end="5"/>
                                            </p:txEl>
                                          </p:spTgt>
                                        </p:tgtEl>
                                        <p:attrNameLst>
                                          <p:attrName>style.visibility</p:attrName>
                                        </p:attrNameLst>
                                      </p:cBhvr>
                                      <p:to>
                                        <p:strVal val="visible"/>
                                      </p:to>
                                    </p:set>
                                    <p:animEffect transition="in" filter="wipe(down)">
                                      <p:cBhvr>
                                        <p:cTn dur="500" id="16"/>
                                        <p:tgtEl>
                                          <p:spTgt spid="104880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278" name=""/>
        <p:cNvGrpSpPr/>
        <p:nvPr/>
      </p:nvGrpSpPr>
      <p:grpSpPr>
        <a:xfrm>
          <a:off x="0" y="0"/>
          <a:ext cx="0" cy="0"/>
          <a:chOff x="0" y="0"/>
          <a:chExt cx="0" cy="0"/>
        </a:xfrm>
      </p:grpSpPr>
      <p:sp>
        <p:nvSpPr>
          <p:cNvPr id="1048802" name="Title 1"/>
          <p:cNvSpPr>
            <a:spLocks noGrp="1"/>
          </p:cNvSpPr>
          <p:nvPr>
            <p:ph type="title"/>
          </p:nvPr>
        </p:nvSpPr>
        <p:spPr/>
        <p:txBody>
          <a:bodyPr/>
          <a:p>
            <a:r>
              <a:rPr dirty="0" lang="en-US" smtClean="0"/>
              <a:t>Cont..</a:t>
            </a:r>
            <a:endParaRPr dirty="0" lang="en-US"/>
          </a:p>
        </p:txBody>
      </p:sp>
      <p:sp>
        <p:nvSpPr>
          <p:cNvPr id="1048803" name="Content Placeholder 2"/>
          <p:cNvSpPr>
            <a:spLocks noGrp="1"/>
          </p:cNvSpPr>
          <p:nvPr>
            <p:ph idx="1"/>
          </p:nvPr>
        </p:nvSpPr>
        <p:spPr>
          <a:xfrm>
            <a:off x="457200" y="1066800"/>
            <a:ext cx="8229600" cy="5059363"/>
          </a:xfrm>
        </p:spPr>
        <p:txBody>
          <a:bodyPr>
            <a:normAutofit fontScale="82143" lnSpcReduction="10000"/>
          </a:bodyPr>
          <a:p>
            <a:pPr indent="0" marL="0">
              <a:buNone/>
            </a:pPr>
            <a:r>
              <a:rPr dirty="0" lang="en-US" smtClean="0"/>
              <a:t>Non-</a:t>
            </a:r>
            <a:r>
              <a:rPr dirty="0" lang="en-US" err="1" smtClean="0"/>
              <a:t>causa</a:t>
            </a:r>
            <a:r>
              <a:rPr dirty="0" lang="en-US" smtClean="0"/>
              <a:t> pro </a:t>
            </a:r>
            <a:r>
              <a:rPr dirty="0" lang="en-US" err="1" smtClean="0"/>
              <a:t>causa</a:t>
            </a:r>
            <a:r>
              <a:rPr dirty="0" lang="en-US" smtClean="0"/>
              <a:t>: </a:t>
            </a:r>
          </a:p>
          <a:p>
            <a:r>
              <a:rPr dirty="0" lang="en-US" smtClean="0"/>
              <a:t>Not the cause for the cause</a:t>
            </a:r>
          </a:p>
          <a:p>
            <a:pPr lvl="1"/>
            <a:r>
              <a:rPr dirty="0" lang="en-US" smtClean="0"/>
              <a:t>E.g. </a:t>
            </a:r>
          </a:p>
          <a:p>
            <a:pPr algn="just"/>
            <a:r>
              <a:rPr dirty="0" lang="en-US"/>
              <a:t>There are more laws on the books today than ever before, and more crimes are being committed than ever before. Therefore, to reduce crime we must eliminate the laws.</a:t>
            </a:r>
          </a:p>
          <a:p>
            <a:pPr algn="just"/>
            <a:r>
              <a:rPr dirty="0" lang="en-US" smtClean="0"/>
              <a:t>Successful </a:t>
            </a:r>
            <a:r>
              <a:rPr dirty="0" lang="en-US"/>
              <a:t>Instructors paid salaries more than 6000 ETB. Therefore, the best way to ensure that </a:t>
            </a:r>
            <a:r>
              <a:rPr dirty="0" lang="en-US" err="1"/>
              <a:t>Tewodros</a:t>
            </a:r>
            <a:r>
              <a:rPr dirty="0" lang="en-US"/>
              <a:t> will become a successful Instructor is to raise his salary to at least 6000 ETB.</a:t>
            </a:r>
          </a:p>
          <a:p>
            <a:pPr algn="just" lvl="1"/>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6" presetSubtype="21">
                                  <p:stCondLst>
                                    <p:cond delay="0"/>
                                  </p:stCondLst>
                                  <p:childTnLst>
                                    <p:set>
                                      <p:cBhvr>
                                        <p:cTn dur="1" fill="hold" id="6">
                                          <p:stCondLst>
                                            <p:cond delay="0"/>
                                          </p:stCondLst>
                                        </p:cTn>
                                        <p:tgtEl>
                                          <p:spTgt spid="1048803">
                                            <p:txEl>
                                              <p:pRg st="0" end="0"/>
                                            </p:txEl>
                                          </p:spTgt>
                                        </p:tgtEl>
                                        <p:attrNameLst>
                                          <p:attrName>style.visibility</p:attrName>
                                        </p:attrNameLst>
                                      </p:cBhvr>
                                      <p:to>
                                        <p:strVal val="visible"/>
                                      </p:to>
                                    </p:set>
                                    <p:animEffect transition="in" filter="barn(inVertical)">
                                      <p:cBhvr>
                                        <p:cTn dur="500" id="7"/>
                                        <p:tgtEl>
                                          <p:spTgt spid="1048803">
                                            <p:txEl>
                                              <p:pRg st="0" end="0"/>
                                            </p:txEl>
                                          </p:spTgt>
                                        </p:tgtEl>
                                      </p:cBhvr>
                                    </p:animEffect>
                                  </p:childTnLst>
                                </p:cTn>
                              </p:par>
                              <p:par>
                                <p:cTn fill="hold" id="8" nodeType="withEffect" presetClass="entr" presetID="16" presetSubtype="21">
                                  <p:stCondLst>
                                    <p:cond delay="0"/>
                                  </p:stCondLst>
                                  <p:childTnLst>
                                    <p:set>
                                      <p:cBhvr>
                                        <p:cTn dur="1" fill="hold" id="9">
                                          <p:stCondLst>
                                            <p:cond delay="0"/>
                                          </p:stCondLst>
                                        </p:cTn>
                                        <p:tgtEl>
                                          <p:spTgt spid="1048803">
                                            <p:txEl>
                                              <p:pRg st="1" end="1"/>
                                            </p:txEl>
                                          </p:spTgt>
                                        </p:tgtEl>
                                        <p:attrNameLst>
                                          <p:attrName>style.visibility</p:attrName>
                                        </p:attrNameLst>
                                      </p:cBhvr>
                                      <p:to>
                                        <p:strVal val="visible"/>
                                      </p:to>
                                    </p:set>
                                    <p:animEffect transition="in" filter="barn(inVertical)">
                                      <p:cBhvr>
                                        <p:cTn dur="500" id="10"/>
                                        <p:tgtEl>
                                          <p:spTgt spid="1048803">
                                            <p:txEl>
                                              <p:pRg st="1" end="1"/>
                                            </p:txEl>
                                          </p:spTgt>
                                        </p:tgtEl>
                                      </p:cBhvr>
                                    </p:animEffect>
                                  </p:childTnLst>
                                </p:cTn>
                              </p:par>
                              <p:par>
                                <p:cTn fill="hold" id="11" nodeType="withEffect" presetClass="entr" presetID="16" presetSubtype="21">
                                  <p:stCondLst>
                                    <p:cond delay="0"/>
                                  </p:stCondLst>
                                  <p:childTnLst>
                                    <p:set>
                                      <p:cBhvr>
                                        <p:cTn dur="1" fill="hold" id="12">
                                          <p:stCondLst>
                                            <p:cond delay="0"/>
                                          </p:stCondLst>
                                        </p:cTn>
                                        <p:tgtEl>
                                          <p:spTgt spid="1048803">
                                            <p:txEl>
                                              <p:pRg st="2" end="2"/>
                                            </p:txEl>
                                          </p:spTgt>
                                        </p:tgtEl>
                                        <p:attrNameLst>
                                          <p:attrName>style.visibility</p:attrName>
                                        </p:attrNameLst>
                                      </p:cBhvr>
                                      <p:to>
                                        <p:strVal val="visible"/>
                                      </p:to>
                                    </p:set>
                                    <p:animEffect transition="in" filter="barn(inVertical)">
                                      <p:cBhvr>
                                        <p:cTn dur="500" id="13"/>
                                        <p:tgtEl>
                                          <p:spTgt spid="1048803">
                                            <p:txEl>
                                              <p:pRg st="2" end="2"/>
                                            </p:txEl>
                                          </p:spTgt>
                                        </p:tgtEl>
                                      </p:cBhvr>
                                    </p:animEffect>
                                  </p:childTnLst>
                                </p:cTn>
                              </p:par>
                              <p:par>
                                <p:cTn fill="hold" id="14" nodeType="withEffect" presetClass="entr" presetID="16" presetSubtype="21">
                                  <p:stCondLst>
                                    <p:cond delay="0"/>
                                  </p:stCondLst>
                                  <p:childTnLst>
                                    <p:set>
                                      <p:cBhvr>
                                        <p:cTn dur="1" fill="hold" id="15">
                                          <p:stCondLst>
                                            <p:cond delay="0"/>
                                          </p:stCondLst>
                                        </p:cTn>
                                        <p:tgtEl>
                                          <p:spTgt spid="1048803">
                                            <p:txEl>
                                              <p:pRg st="3" end="3"/>
                                            </p:txEl>
                                          </p:spTgt>
                                        </p:tgtEl>
                                        <p:attrNameLst>
                                          <p:attrName>style.visibility</p:attrName>
                                        </p:attrNameLst>
                                      </p:cBhvr>
                                      <p:to>
                                        <p:strVal val="visible"/>
                                      </p:to>
                                    </p:set>
                                    <p:animEffect transition="in" filter="barn(inVertical)">
                                      <p:cBhvr>
                                        <p:cTn dur="500" id="16"/>
                                        <p:tgtEl>
                                          <p:spTgt spid="1048803">
                                            <p:txEl>
                                              <p:pRg st="3" end="3"/>
                                            </p:txEl>
                                          </p:spTgt>
                                        </p:tgtEl>
                                      </p:cBhvr>
                                    </p:animEffect>
                                  </p:childTnLst>
                                </p:cTn>
                              </p:par>
                              <p:par>
                                <p:cTn fill="hold" id="17" nodeType="withEffect" presetClass="entr" presetID="16" presetSubtype="21">
                                  <p:stCondLst>
                                    <p:cond delay="0"/>
                                  </p:stCondLst>
                                  <p:childTnLst>
                                    <p:set>
                                      <p:cBhvr>
                                        <p:cTn dur="1" fill="hold" id="18">
                                          <p:stCondLst>
                                            <p:cond delay="0"/>
                                          </p:stCondLst>
                                        </p:cTn>
                                        <p:tgtEl>
                                          <p:spTgt spid="1048803">
                                            <p:txEl>
                                              <p:pRg st="4" end="4"/>
                                            </p:txEl>
                                          </p:spTgt>
                                        </p:tgtEl>
                                        <p:attrNameLst>
                                          <p:attrName>style.visibility</p:attrName>
                                        </p:attrNameLst>
                                      </p:cBhvr>
                                      <p:to>
                                        <p:strVal val="visible"/>
                                      </p:to>
                                    </p:set>
                                    <p:animEffect transition="in" filter="barn(inVertical)">
                                      <p:cBhvr>
                                        <p:cTn dur="500" id="19"/>
                                        <p:tgtEl>
                                          <p:spTgt spid="10488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279" name=""/>
        <p:cNvGrpSpPr/>
        <p:nvPr/>
      </p:nvGrpSpPr>
      <p:grpSpPr>
        <a:xfrm>
          <a:off x="0" y="0"/>
          <a:ext cx="0" cy="0"/>
          <a:chOff x="0" y="0"/>
          <a:chExt cx="0" cy="0"/>
        </a:xfrm>
      </p:grpSpPr>
      <p:sp>
        <p:nvSpPr>
          <p:cNvPr id="1048804" name="Title 1"/>
          <p:cNvSpPr>
            <a:spLocks noGrp="1"/>
          </p:cNvSpPr>
          <p:nvPr>
            <p:ph type="title"/>
          </p:nvPr>
        </p:nvSpPr>
        <p:spPr/>
        <p:txBody>
          <a:bodyPr/>
          <a:p>
            <a:r>
              <a:rPr b="1" dirty="0" lang="en-US" smtClean="0"/>
              <a:t>Cont.</a:t>
            </a:r>
            <a:r>
              <a:rPr dirty="0" lang="en-US" smtClean="0"/>
              <a:t>.</a:t>
            </a:r>
            <a:endParaRPr dirty="0" lang="en-US"/>
          </a:p>
        </p:txBody>
      </p:sp>
      <p:sp>
        <p:nvSpPr>
          <p:cNvPr id="1048805" name="Content Placeholder 2"/>
          <p:cNvSpPr>
            <a:spLocks noGrp="1"/>
          </p:cNvSpPr>
          <p:nvPr>
            <p:ph idx="1"/>
          </p:nvPr>
        </p:nvSpPr>
        <p:spPr>
          <a:xfrm>
            <a:off x="457200" y="1066800"/>
            <a:ext cx="8229600" cy="5059363"/>
          </a:xfrm>
        </p:spPr>
        <p:txBody>
          <a:bodyPr>
            <a:normAutofit fontScale="96875" lnSpcReduction="20000"/>
          </a:bodyPr>
          <a:p>
            <a:pPr indent="0" marL="0">
              <a:buNone/>
            </a:pPr>
            <a:r>
              <a:rPr b="1" dirty="0" lang="en-US" smtClean="0"/>
              <a:t>Oversimplified Cause:</a:t>
            </a:r>
          </a:p>
          <a:p>
            <a:pPr algn="just"/>
            <a:r>
              <a:rPr dirty="0" lang="en-US"/>
              <a:t>The quality of education in Hawassa University has been declining for years. Clearly, our teachers just aren’t doing their job these days.</a:t>
            </a:r>
          </a:p>
          <a:p>
            <a:pPr algn="just"/>
            <a:r>
              <a:rPr dirty="0" lang="en-US"/>
              <a:t>Today, all of us can look forward to a longer life span than our parents and grandparents. Obviously, we owe our thanks to the millions of dedicated doctors who expend every effort to ensure our health.</a:t>
            </a:r>
          </a:p>
          <a:p>
            <a:pPr indent="0" marL="0">
              <a:buNone/>
            </a:pPr>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6" presetSubtype="21">
                                  <p:stCondLst>
                                    <p:cond delay="0"/>
                                  </p:stCondLst>
                                  <p:childTnLst>
                                    <p:set>
                                      <p:cBhvr>
                                        <p:cTn dur="1" fill="hold" id="6">
                                          <p:stCondLst>
                                            <p:cond delay="0"/>
                                          </p:stCondLst>
                                        </p:cTn>
                                        <p:tgtEl>
                                          <p:spTgt spid="1048805">
                                            <p:txEl>
                                              <p:pRg st="1" end="1"/>
                                            </p:txEl>
                                          </p:spTgt>
                                        </p:tgtEl>
                                        <p:attrNameLst>
                                          <p:attrName>style.visibility</p:attrName>
                                        </p:attrNameLst>
                                      </p:cBhvr>
                                      <p:to>
                                        <p:strVal val="visible"/>
                                      </p:to>
                                    </p:set>
                                    <p:animEffect transition="in" filter="barn(inVertical)">
                                      <p:cBhvr>
                                        <p:cTn dur="500" id="7"/>
                                        <p:tgtEl>
                                          <p:spTgt spid="1048805">
                                            <p:txEl>
                                              <p:pRg st="1" end="1"/>
                                            </p:txEl>
                                          </p:spTgt>
                                        </p:tgtEl>
                                      </p:cBhvr>
                                    </p:animEffect>
                                  </p:childTnLst>
                                </p:cTn>
                              </p:par>
                              <p:par>
                                <p:cTn fill="hold" id="8" nodeType="withEffect" presetClass="entr" presetID="16" presetSubtype="21">
                                  <p:stCondLst>
                                    <p:cond delay="0"/>
                                  </p:stCondLst>
                                  <p:childTnLst>
                                    <p:set>
                                      <p:cBhvr>
                                        <p:cTn dur="1" fill="hold" id="9">
                                          <p:stCondLst>
                                            <p:cond delay="0"/>
                                          </p:stCondLst>
                                        </p:cTn>
                                        <p:tgtEl>
                                          <p:spTgt spid="1048805">
                                            <p:txEl>
                                              <p:pRg st="2" end="2"/>
                                            </p:txEl>
                                          </p:spTgt>
                                        </p:tgtEl>
                                        <p:attrNameLst>
                                          <p:attrName>style.visibility</p:attrName>
                                        </p:attrNameLst>
                                      </p:cBhvr>
                                      <p:to>
                                        <p:strVal val="visible"/>
                                      </p:to>
                                    </p:set>
                                    <p:animEffect transition="in" filter="barn(inVertical)">
                                      <p:cBhvr>
                                        <p:cTn dur="500" id="10"/>
                                        <p:tgtEl>
                                          <p:spTgt spid="104880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280" name=""/>
        <p:cNvGrpSpPr/>
        <p:nvPr/>
      </p:nvGrpSpPr>
      <p:grpSpPr>
        <a:xfrm>
          <a:off x="0" y="0"/>
          <a:ext cx="0" cy="0"/>
          <a:chOff x="0" y="0"/>
          <a:chExt cx="0" cy="0"/>
        </a:xfrm>
      </p:grpSpPr>
      <p:sp>
        <p:nvSpPr>
          <p:cNvPr id="1048806" name="Title 1"/>
          <p:cNvSpPr>
            <a:spLocks noGrp="1"/>
          </p:cNvSpPr>
          <p:nvPr>
            <p:ph type="title"/>
          </p:nvPr>
        </p:nvSpPr>
        <p:spPr/>
        <p:txBody>
          <a:bodyPr/>
          <a:p>
            <a:r>
              <a:rPr dirty="0" lang="en-US" smtClean="0"/>
              <a:t>Cont..</a:t>
            </a:r>
            <a:endParaRPr dirty="0" lang="en-US"/>
          </a:p>
        </p:txBody>
      </p:sp>
      <p:sp>
        <p:nvSpPr>
          <p:cNvPr id="1048807" name="Content Placeholder 2"/>
          <p:cNvSpPr>
            <a:spLocks noGrp="1"/>
          </p:cNvSpPr>
          <p:nvPr>
            <p:ph idx="1"/>
          </p:nvPr>
        </p:nvSpPr>
        <p:spPr>
          <a:xfrm>
            <a:off x="457200" y="1143000"/>
            <a:ext cx="8229600" cy="4983163"/>
          </a:xfrm>
        </p:spPr>
        <p:txBody>
          <a:bodyPr/>
          <a:p>
            <a:pPr algn="just" indent="0" lvl="0" marL="0" marR="685800">
              <a:spcBef>
                <a:spcPts val="0"/>
              </a:spcBef>
              <a:buNone/>
            </a:pPr>
            <a:r>
              <a:rPr dirty="0" lang="en-US" smtClean="0"/>
              <a:t>5. </a:t>
            </a:r>
            <a:r>
              <a:rPr b="1" dirty="0" lang="en-US">
                <a:latin typeface="Garamond"/>
                <a:ea typeface="Calibri"/>
              </a:rPr>
              <a:t>Fallacy of Slippery Slope </a:t>
            </a:r>
            <a:endParaRPr dirty="0" lang="en-US">
              <a:latin typeface="Times New Roman"/>
              <a:ea typeface="Times New Roman"/>
            </a:endParaRPr>
          </a:p>
          <a:p>
            <a:pPr algn="just" lvl="0">
              <a:spcBef>
                <a:spcPts val="0"/>
              </a:spcBef>
              <a:buSzPts val="1200"/>
              <a:buFont typeface="Wingdings 2"/>
              <a:buChar char=""/>
            </a:pPr>
            <a:r>
              <a:rPr dirty="0" lang="en-US">
                <a:latin typeface="Garamond"/>
                <a:ea typeface="Calibri"/>
                <a:cs typeface="Times New Roman"/>
              </a:rPr>
              <a:t>It occurs when the conclusion of an argument rests upon an alleged chain reaction and there is not sufficient reason to think that the chain reaction will actually take place.</a:t>
            </a:r>
            <a:endParaRPr dirty="0" lang="en-US">
              <a:latin typeface="Times New Roman"/>
              <a:ea typeface="Times New Roman"/>
              <a:cs typeface="Times New Roman"/>
            </a:endParaRPr>
          </a:p>
          <a:p>
            <a:pPr indent="0" marL="0">
              <a:buNone/>
            </a:pPr>
            <a:endParaRPr dirty="0" lang="en-US"/>
          </a:p>
        </p:txBody>
      </p:sp>
      <p:pic>
        <p:nvPicPr>
          <p:cNvPr id="2097157" name="Picture 3"/>
          <p:cNvPicPr>
            <a:picLocks noChangeAspect="1" noChangeArrowheads="1"/>
          </p:cNvPicPr>
          <p:nvPr/>
        </p:nvPicPr>
        <p:blipFill>
          <a:blip xmlns:r="http://schemas.openxmlformats.org/officeDocument/2006/relationships" r:embed="rId1" cstate="print"/>
          <a:srcRect/>
          <a:stretch>
            <a:fillRect/>
          </a:stretch>
        </p:blipFill>
        <p:spPr bwMode="auto">
          <a:xfrm>
            <a:off x="609600" y="4114800"/>
            <a:ext cx="6934200" cy="1544637"/>
          </a:xfrm>
          <a:prstGeom prst="rect"/>
          <a:noFill/>
          <a:ln>
            <a:noFill/>
          </a:ln>
          <a:effectLst/>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6" presetSubtype="16">
                                  <p:stCondLst>
                                    <p:cond delay="0"/>
                                  </p:stCondLst>
                                  <p:childTnLst>
                                    <p:set>
                                      <p:cBhvr>
                                        <p:cTn dur="1" fill="hold" id="6">
                                          <p:stCondLst>
                                            <p:cond delay="0"/>
                                          </p:stCondLst>
                                        </p:cTn>
                                        <p:tgtEl>
                                          <p:spTgt spid="1048807">
                                            <p:txEl>
                                              <p:pRg st="0" end="0"/>
                                            </p:txEl>
                                          </p:spTgt>
                                        </p:tgtEl>
                                        <p:attrNameLst>
                                          <p:attrName>style.visibility</p:attrName>
                                        </p:attrNameLst>
                                      </p:cBhvr>
                                      <p:to>
                                        <p:strVal val="visible"/>
                                      </p:to>
                                    </p:set>
                                    <p:animEffect transition="in" filter="circle(in)">
                                      <p:cBhvr>
                                        <p:cTn dur="2000" id="7"/>
                                        <p:tgtEl>
                                          <p:spTgt spid="1048807">
                                            <p:txEl>
                                              <p:pRg st="0" end="0"/>
                                            </p:txEl>
                                          </p:spTgt>
                                        </p:tgtEl>
                                      </p:cBhvr>
                                    </p:animEffect>
                                  </p:childTnLst>
                                </p:cTn>
                              </p:par>
                              <p:par>
                                <p:cTn fill="hold" id="8" nodeType="withEffect" presetClass="entr" presetID="6" presetSubtype="16">
                                  <p:stCondLst>
                                    <p:cond delay="0"/>
                                  </p:stCondLst>
                                  <p:childTnLst>
                                    <p:set>
                                      <p:cBhvr>
                                        <p:cTn dur="1" fill="hold" id="9">
                                          <p:stCondLst>
                                            <p:cond delay="0"/>
                                          </p:stCondLst>
                                        </p:cTn>
                                        <p:tgtEl>
                                          <p:spTgt spid="1048807">
                                            <p:txEl>
                                              <p:pRg st="1" end="1"/>
                                            </p:txEl>
                                          </p:spTgt>
                                        </p:tgtEl>
                                        <p:attrNameLst>
                                          <p:attrName>style.visibility</p:attrName>
                                        </p:attrNameLst>
                                      </p:cBhvr>
                                      <p:to>
                                        <p:strVal val="visible"/>
                                      </p:to>
                                    </p:set>
                                    <p:animEffect transition="in" filter="circle(in)">
                                      <p:cBhvr>
                                        <p:cTn dur="2000" id="10"/>
                                        <p:tgtEl>
                                          <p:spTgt spid="10488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281" name=""/>
        <p:cNvGrpSpPr/>
        <p:nvPr/>
      </p:nvGrpSpPr>
      <p:grpSpPr>
        <a:xfrm>
          <a:off x="0" y="0"/>
          <a:ext cx="0" cy="0"/>
          <a:chOff x="0" y="0"/>
          <a:chExt cx="0" cy="0"/>
        </a:xfrm>
      </p:grpSpPr>
      <p:sp>
        <p:nvSpPr>
          <p:cNvPr id="1048808" name="Title 1"/>
          <p:cNvSpPr>
            <a:spLocks noGrp="1"/>
          </p:cNvSpPr>
          <p:nvPr>
            <p:ph type="title"/>
          </p:nvPr>
        </p:nvSpPr>
        <p:spPr/>
        <p:txBody>
          <a:bodyPr/>
          <a:p>
            <a:r>
              <a:rPr dirty="0" lang="en-US" smtClean="0"/>
              <a:t>Cont..</a:t>
            </a:r>
            <a:endParaRPr dirty="0" lang="en-US"/>
          </a:p>
        </p:txBody>
      </p:sp>
      <p:sp>
        <p:nvSpPr>
          <p:cNvPr id="1048809" name="Content Placeholder 2"/>
          <p:cNvSpPr>
            <a:spLocks noGrp="1"/>
          </p:cNvSpPr>
          <p:nvPr>
            <p:ph idx="1"/>
          </p:nvPr>
        </p:nvSpPr>
        <p:spPr>
          <a:xfrm>
            <a:off x="457200" y="1143000"/>
            <a:ext cx="8229600" cy="4983163"/>
          </a:xfrm>
        </p:spPr>
        <p:txBody>
          <a:bodyPr/>
          <a:p>
            <a:pPr algn="just" indent="0" marL="0">
              <a:buNone/>
            </a:pPr>
            <a:r>
              <a:rPr dirty="0" lang="en-US" smtClean="0"/>
              <a:t>E.g.1 . The </a:t>
            </a:r>
            <a:r>
              <a:rPr dirty="0" lang="en-US"/>
              <a:t>government should enact a law that female students should not be dismissed from the campus at first year. </a:t>
            </a:r>
            <a:r>
              <a:rPr dirty="0" lang="en-US" err="1"/>
              <a:t>Kidist</a:t>
            </a:r>
            <a:r>
              <a:rPr dirty="0" lang="en-US"/>
              <a:t> was First Year student of Hawassa University. She has dismissed during first </a:t>
            </a:r>
            <a:r>
              <a:rPr dirty="0" lang="en-US" err="1"/>
              <a:t>yeay</a:t>
            </a:r>
            <a:r>
              <a:rPr dirty="0" lang="en-US"/>
              <a:t> of study. As a result, she has joined Bars in Hawassa. This in turn made </a:t>
            </a:r>
            <a:r>
              <a:rPr dirty="0" lang="en-US" err="1"/>
              <a:t>Kidist</a:t>
            </a:r>
            <a:r>
              <a:rPr dirty="0" lang="en-US"/>
              <a:t> carrier of HIV which led her to death. </a:t>
            </a:r>
          </a:p>
          <a:p>
            <a:pPr algn="just" indent="0" marL="0">
              <a:buNone/>
            </a:pPr>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6" presetSubtype="16">
                                  <p:stCondLst>
                                    <p:cond delay="0"/>
                                  </p:stCondLst>
                                  <p:childTnLst>
                                    <p:set>
                                      <p:cBhvr>
                                        <p:cTn dur="1" fill="hold" id="6">
                                          <p:stCondLst>
                                            <p:cond delay="0"/>
                                          </p:stCondLst>
                                        </p:cTn>
                                        <p:tgtEl>
                                          <p:spTgt spid="1048809">
                                            <p:txEl>
                                              <p:pRg st="0" end="0"/>
                                            </p:txEl>
                                          </p:spTgt>
                                        </p:tgtEl>
                                        <p:attrNameLst>
                                          <p:attrName>style.visibility</p:attrName>
                                        </p:attrNameLst>
                                      </p:cBhvr>
                                      <p:to>
                                        <p:strVal val="visible"/>
                                      </p:to>
                                    </p:set>
                                    <p:animEffect transition="in" filter="circle(in)">
                                      <p:cBhvr>
                                        <p:cTn dur="2000" id="7"/>
                                        <p:tgtEl>
                                          <p:spTgt spid="104880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282" name=""/>
        <p:cNvGrpSpPr/>
        <p:nvPr/>
      </p:nvGrpSpPr>
      <p:grpSpPr>
        <a:xfrm>
          <a:off x="0" y="0"/>
          <a:ext cx="0" cy="0"/>
          <a:chOff x="0" y="0"/>
          <a:chExt cx="0" cy="0"/>
        </a:xfrm>
      </p:grpSpPr>
      <p:sp>
        <p:nvSpPr>
          <p:cNvPr id="1048810" name="Title 1"/>
          <p:cNvSpPr>
            <a:spLocks noGrp="1"/>
          </p:cNvSpPr>
          <p:nvPr>
            <p:ph type="title"/>
          </p:nvPr>
        </p:nvSpPr>
        <p:spPr/>
        <p:txBody>
          <a:bodyPr/>
          <a:p>
            <a:r>
              <a:rPr dirty="0" lang="en-US" smtClean="0"/>
              <a:t>Cont..</a:t>
            </a:r>
            <a:endParaRPr dirty="0" lang="en-US"/>
          </a:p>
        </p:txBody>
      </p:sp>
      <p:sp>
        <p:nvSpPr>
          <p:cNvPr id="1048811" name="Content Placeholder 2"/>
          <p:cNvSpPr>
            <a:spLocks noGrp="1"/>
          </p:cNvSpPr>
          <p:nvPr>
            <p:ph idx="1"/>
          </p:nvPr>
        </p:nvSpPr>
        <p:spPr>
          <a:xfrm>
            <a:off x="457200" y="1143000"/>
            <a:ext cx="8229600" cy="4983163"/>
          </a:xfrm>
        </p:spPr>
        <p:txBody>
          <a:bodyPr>
            <a:normAutofit fontScale="25000" lnSpcReduction="20000"/>
          </a:bodyPr>
          <a:p>
            <a:pPr indent="0" marL="0">
              <a:buNone/>
            </a:pPr>
            <a:r>
              <a:rPr dirty="0" sz="11100" lang="en-US" smtClean="0"/>
              <a:t>6</a:t>
            </a:r>
            <a:r>
              <a:rPr dirty="0" sz="16000" lang="en-US" smtClean="0"/>
              <a:t>. </a:t>
            </a:r>
            <a:r>
              <a:rPr b="1" dirty="0" sz="16000" lang="en-US" smtClean="0"/>
              <a:t>Weak Analogy</a:t>
            </a:r>
            <a:r>
              <a:rPr dirty="0" sz="16000" lang="en-US" smtClean="0"/>
              <a:t>:</a:t>
            </a:r>
            <a:endParaRPr dirty="0" sz="28800" lang="en-US" smtClean="0"/>
          </a:p>
          <a:p>
            <a:pPr algn="just" lvl="0"/>
            <a:r>
              <a:rPr dirty="0" sz="9600" lang="en-US"/>
              <a:t>Object “A” has attributes of a, b, c and z. object “B” has attributes of a, b &amp; c. therefore, object “B” probably has attribute z. </a:t>
            </a:r>
          </a:p>
          <a:p>
            <a:pPr algn="just"/>
            <a:r>
              <a:rPr dirty="0" sz="9600" lang="en-US"/>
              <a:t>EXAMPLE; </a:t>
            </a:r>
          </a:p>
          <a:p>
            <a:pPr algn="just" indent="0" marL="0">
              <a:buNone/>
            </a:pPr>
            <a:r>
              <a:rPr dirty="0" sz="9600" lang="en-US" smtClean="0"/>
              <a:t>1. </a:t>
            </a:r>
            <a:r>
              <a:rPr dirty="0" sz="9600" lang="en-US" err="1" smtClean="0"/>
              <a:t>Tadesse’s</a:t>
            </a:r>
            <a:r>
              <a:rPr dirty="0" sz="9600" lang="en-US" smtClean="0"/>
              <a:t> </a:t>
            </a:r>
            <a:r>
              <a:rPr dirty="0" sz="9600" lang="en-US"/>
              <a:t>new car is bright blue, has leather upholstery, and gets excellent gas mileage.</a:t>
            </a:r>
          </a:p>
          <a:p>
            <a:pPr algn="just" indent="0" marL="0">
              <a:buNone/>
            </a:pPr>
            <a:r>
              <a:rPr dirty="0" sz="9600" lang="en-US" err="1"/>
              <a:t>Tewabe’s</a:t>
            </a:r>
            <a:r>
              <a:rPr dirty="0" sz="9600" lang="en-US"/>
              <a:t> new car is also bright blue and has leather upholstery. Therefore, it probably gets excellent gas mileage, </a:t>
            </a:r>
            <a:r>
              <a:rPr dirty="0" sz="9600" lang="en-US" smtClean="0"/>
              <a:t>too.</a:t>
            </a:r>
          </a:p>
          <a:p>
            <a:pPr algn="just" indent="0" marL="0">
              <a:buNone/>
            </a:pPr>
            <a:r>
              <a:rPr dirty="0" sz="9600" lang="en-US" smtClean="0"/>
              <a:t>2. The </a:t>
            </a:r>
            <a:r>
              <a:rPr dirty="0" sz="9600" lang="en-US"/>
              <a:t>flow of electricity through a wire is similar to the flow of water through a pipe. When water runs downhill through a pipe, the pressure at the bottom of the hill is greater than it is at the top. Thus, when electricity flows downhill through a wire, the voltage should be greater at the bottom of the hill than at the top.</a:t>
            </a:r>
          </a:p>
          <a:p>
            <a:pPr indent="0" marL="0">
              <a:buNone/>
            </a:pPr>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6" presetSubtype="16">
                                  <p:stCondLst>
                                    <p:cond delay="0"/>
                                  </p:stCondLst>
                                  <p:childTnLst>
                                    <p:set>
                                      <p:cBhvr>
                                        <p:cTn dur="1" fill="hold" id="6">
                                          <p:stCondLst>
                                            <p:cond delay="0"/>
                                          </p:stCondLst>
                                        </p:cTn>
                                        <p:tgtEl>
                                          <p:spTgt spid="1048811">
                                            <p:txEl>
                                              <p:pRg st="0" end="0"/>
                                            </p:txEl>
                                          </p:spTgt>
                                        </p:tgtEl>
                                        <p:attrNameLst>
                                          <p:attrName>style.visibility</p:attrName>
                                        </p:attrNameLst>
                                      </p:cBhvr>
                                      <p:to>
                                        <p:strVal val="visible"/>
                                      </p:to>
                                    </p:set>
                                    <p:animEffect transition="in" filter="circle(in)">
                                      <p:cBhvr>
                                        <p:cTn dur="2000" id="7"/>
                                        <p:tgtEl>
                                          <p:spTgt spid="1048811">
                                            <p:txEl>
                                              <p:pRg st="0" end="0"/>
                                            </p:txEl>
                                          </p:spTgt>
                                        </p:tgtEl>
                                      </p:cBhvr>
                                    </p:animEffect>
                                  </p:childTnLst>
                                </p:cTn>
                              </p:par>
                              <p:par>
                                <p:cTn fill="hold" id="8" nodeType="withEffect" presetClass="entr" presetID="6" presetSubtype="16">
                                  <p:stCondLst>
                                    <p:cond delay="0"/>
                                  </p:stCondLst>
                                  <p:childTnLst>
                                    <p:set>
                                      <p:cBhvr>
                                        <p:cTn dur="1" fill="hold" id="9">
                                          <p:stCondLst>
                                            <p:cond delay="0"/>
                                          </p:stCondLst>
                                        </p:cTn>
                                        <p:tgtEl>
                                          <p:spTgt spid="1048811">
                                            <p:txEl>
                                              <p:pRg st="1" end="1"/>
                                            </p:txEl>
                                          </p:spTgt>
                                        </p:tgtEl>
                                        <p:attrNameLst>
                                          <p:attrName>style.visibility</p:attrName>
                                        </p:attrNameLst>
                                      </p:cBhvr>
                                      <p:to>
                                        <p:strVal val="visible"/>
                                      </p:to>
                                    </p:set>
                                    <p:animEffect transition="in" filter="circle(in)">
                                      <p:cBhvr>
                                        <p:cTn dur="2000" id="10"/>
                                        <p:tgtEl>
                                          <p:spTgt spid="1048811">
                                            <p:txEl>
                                              <p:pRg st="1" end="1"/>
                                            </p:txEl>
                                          </p:spTgt>
                                        </p:tgtEl>
                                      </p:cBhvr>
                                    </p:animEffect>
                                  </p:childTnLst>
                                </p:cTn>
                              </p:par>
                              <p:par>
                                <p:cTn fill="hold" id="11" nodeType="withEffect" presetClass="entr" presetID="6" presetSubtype="16">
                                  <p:stCondLst>
                                    <p:cond delay="0"/>
                                  </p:stCondLst>
                                  <p:childTnLst>
                                    <p:set>
                                      <p:cBhvr>
                                        <p:cTn dur="1" fill="hold" id="12">
                                          <p:stCondLst>
                                            <p:cond delay="0"/>
                                          </p:stCondLst>
                                        </p:cTn>
                                        <p:tgtEl>
                                          <p:spTgt spid="1048811">
                                            <p:txEl>
                                              <p:pRg st="2" end="2"/>
                                            </p:txEl>
                                          </p:spTgt>
                                        </p:tgtEl>
                                        <p:attrNameLst>
                                          <p:attrName>style.visibility</p:attrName>
                                        </p:attrNameLst>
                                      </p:cBhvr>
                                      <p:to>
                                        <p:strVal val="visible"/>
                                      </p:to>
                                    </p:set>
                                    <p:animEffect transition="in" filter="circle(in)">
                                      <p:cBhvr>
                                        <p:cTn dur="2000" id="13"/>
                                        <p:tgtEl>
                                          <p:spTgt spid="1048811">
                                            <p:txEl>
                                              <p:pRg st="2" end="2"/>
                                            </p:txEl>
                                          </p:spTgt>
                                        </p:tgtEl>
                                      </p:cBhvr>
                                    </p:animEffect>
                                  </p:childTnLst>
                                </p:cTn>
                              </p:par>
                              <p:par>
                                <p:cTn fill="hold" id="14" nodeType="withEffect" presetClass="entr" presetID="6" presetSubtype="16">
                                  <p:stCondLst>
                                    <p:cond delay="0"/>
                                  </p:stCondLst>
                                  <p:childTnLst>
                                    <p:set>
                                      <p:cBhvr>
                                        <p:cTn dur="1" fill="hold" id="15">
                                          <p:stCondLst>
                                            <p:cond delay="0"/>
                                          </p:stCondLst>
                                        </p:cTn>
                                        <p:tgtEl>
                                          <p:spTgt spid="1048811">
                                            <p:txEl>
                                              <p:pRg st="3" end="3"/>
                                            </p:txEl>
                                          </p:spTgt>
                                        </p:tgtEl>
                                        <p:attrNameLst>
                                          <p:attrName>style.visibility</p:attrName>
                                        </p:attrNameLst>
                                      </p:cBhvr>
                                      <p:to>
                                        <p:strVal val="visible"/>
                                      </p:to>
                                    </p:set>
                                    <p:animEffect transition="in" filter="circle(in)">
                                      <p:cBhvr>
                                        <p:cTn dur="2000" id="16"/>
                                        <p:tgtEl>
                                          <p:spTgt spid="1048811">
                                            <p:txEl>
                                              <p:pRg st="3" end="3"/>
                                            </p:txEl>
                                          </p:spTgt>
                                        </p:tgtEl>
                                      </p:cBhvr>
                                    </p:animEffect>
                                  </p:childTnLst>
                                </p:cTn>
                              </p:par>
                              <p:par>
                                <p:cTn fill="hold" id="17" nodeType="withEffect" presetClass="entr" presetID="6" presetSubtype="16">
                                  <p:stCondLst>
                                    <p:cond delay="0"/>
                                  </p:stCondLst>
                                  <p:childTnLst>
                                    <p:set>
                                      <p:cBhvr>
                                        <p:cTn dur="1" fill="hold" id="18">
                                          <p:stCondLst>
                                            <p:cond delay="0"/>
                                          </p:stCondLst>
                                        </p:cTn>
                                        <p:tgtEl>
                                          <p:spTgt spid="1048811">
                                            <p:txEl>
                                              <p:pRg st="4" end="4"/>
                                            </p:txEl>
                                          </p:spTgt>
                                        </p:tgtEl>
                                        <p:attrNameLst>
                                          <p:attrName>style.visibility</p:attrName>
                                        </p:attrNameLst>
                                      </p:cBhvr>
                                      <p:to>
                                        <p:strVal val="visible"/>
                                      </p:to>
                                    </p:set>
                                    <p:animEffect transition="in" filter="circle(in)">
                                      <p:cBhvr>
                                        <p:cTn dur="2000" id="19"/>
                                        <p:tgtEl>
                                          <p:spTgt spid="1048811">
                                            <p:txEl>
                                              <p:pRg st="4" end="4"/>
                                            </p:txEl>
                                          </p:spTgt>
                                        </p:tgtEl>
                                      </p:cBhvr>
                                    </p:animEffect>
                                  </p:childTnLst>
                                </p:cTn>
                              </p:par>
                              <p:par>
                                <p:cTn fill="hold" id="20" nodeType="withEffect" presetClass="entr" presetID="6" presetSubtype="16">
                                  <p:stCondLst>
                                    <p:cond delay="0"/>
                                  </p:stCondLst>
                                  <p:childTnLst>
                                    <p:set>
                                      <p:cBhvr>
                                        <p:cTn dur="1" fill="hold" id="21">
                                          <p:stCondLst>
                                            <p:cond delay="0"/>
                                          </p:stCondLst>
                                        </p:cTn>
                                        <p:tgtEl>
                                          <p:spTgt spid="1048811">
                                            <p:txEl>
                                              <p:pRg st="5" end="5"/>
                                            </p:txEl>
                                          </p:spTgt>
                                        </p:tgtEl>
                                        <p:attrNameLst>
                                          <p:attrName>style.visibility</p:attrName>
                                        </p:attrNameLst>
                                      </p:cBhvr>
                                      <p:to>
                                        <p:strVal val="visible"/>
                                      </p:to>
                                    </p:set>
                                    <p:animEffect transition="in" filter="circle(in)">
                                      <p:cBhvr>
                                        <p:cTn dur="2000" id="22"/>
                                        <p:tgtEl>
                                          <p:spTgt spid="10488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283" name=""/>
        <p:cNvGrpSpPr/>
        <p:nvPr/>
      </p:nvGrpSpPr>
      <p:grpSpPr>
        <a:xfrm>
          <a:off x="0" y="0"/>
          <a:ext cx="0" cy="0"/>
          <a:chOff x="0" y="0"/>
          <a:chExt cx="0" cy="0"/>
        </a:xfrm>
      </p:grpSpPr>
      <p:sp>
        <p:nvSpPr>
          <p:cNvPr id="1048812" name="Title 1"/>
          <p:cNvSpPr>
            <a:spLocks noGrp="1"/>
          </p:cNvSpPr>
          <p:nvPr>
            <p:ph type="title"/>
          </p:nvPr>
        </p:nvSpPr>
        <p:spPr/>
        <p:txBody>
          <a:bodyPr/>
          <a:p>
            <a:r>
              <a:rPr b="1" dirty="0" lang="en-US" smtClean="0"/>
              <a:t>3. Presumption Fallacy </a:t>
            </a:r>
            <a:endParaRPr b="1" dirty="0" lang="en-US"/>
          </a:p>
        </p:txBody>
      </p:sp>
      <p:sp>
        <p:nvSpPr>
          <p:cNvPr id="1048813" name="Content Placeholder 2"/>
          <p:cNvSpPr>
            <a:spLocks noGrp="1"/>
          </p:cNvSpPr>
          <p:nvPr>
            <p:ph idx="1"/>
          </p:nvPr>
        </p:nvSpPr>
        <p:spPr>
          <a:xfrm>
            <a:off x="457200" y="1143000"/>
            <a:ext cx="8229600" cy="4983163"/>
          </a:xfrm>
        </p:spPr>
        <p:txBody>
          <a:bodyPr/>
          <a:p>
            <a:pPr lvl="0"/>
            <a:r>
              <a:rPr dirty="0" lang="en-US"/>
              <a:t>T</a:t>
            </a:r>
            <a:r>
              <a:rPr dirty="0" lang="en-US" smtClean="0"/>
              <a:t>he </a:t>
            </a:r>
            <a:r>
              <a:rPr dirty="0" lang="en-US"/>
              <a:t>premises presume what they purport to prove.</a:t>
            </a:r>
          </a:p>
          <a:p>
            <a:r>
              <a:rPr dirty="0" lang="en-US" smtClean="0"/>
              <a:t>Includes:</a:t>
            </a:r>
          </a:p>
          <a:p>
            <a:pPr lvl="1"/>
            <a:r>
              <a:rPr dirty="0" lang="en-US" smtClean="0"/>
              <a:t>Begging the question</a:t>
            </a:r>
          </a:p>
          <a:p>
            <a:pPr lvl="1"/>
            <a:r>
              <a:rPr dirty="0" lang="en-US" smtClean="0"/>
              <a:t>Complex question </a:t>
            </a:r>
          </a:p>
          <a:p>
            <a:pPr lvl="1"/>
            <a:r>
              <a:rPr dirty="0" lang="en-US" smtClean="0"/>
              <a:t>False dichotomy</a:t>
            </a:r>
          </a:p>
          <a:p>
            <a:pPr lvl="1"/>
            <a:r>
              <a:rPr dirty="0" lang="en-US" smtClean="0"/>
              <a:t>Suppressed evidence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74" name=""/>
        <p:cNvGrpSpPr/>
        <p:nvPr/>
      </p:nvGrpSpPr>
      <p:grpSpPr>
        <a:xfrm>
          <a:off x="0" y="0"/>
          <a:ext cx="0" cy="0"/>
          <a:chOff x="0" y="0"/>
          <a:chExt cx="0" cy="0"/>
        </a:xfrm>
      </p:grpSpPr>
      <p:sp>
        <p:nvSpPr>
          <p:cNvPr id="1048619" name="Content Placeholder 2"/>
          <p:cNvSpPr>
            <a:spLocks noGrp="1"/>
          </p:cNvSpPr>
          <p:nvPr>
            <p:ph idx="1"/>
          </p:nvPr>
        </p:nvSpPr>
        <p:spPr>
          <a:xfrm>
            <a:off x="457200" y="533400"/>
            <a:ext cx="8229600" cy="5592763"/>
          </a:xfrm>
        </p:spPr>
        <p:txBody>
          <a:bodyPr/>
          <a:p>
            <a:pPr algn="just"/>
            <a:r>
              <a:rPr b="1" dirty="0" lang="en-US" smtClean="0">
                <a:latin typeface="Times New Roman" pitchFamily="18" charset="0"/>
                <a:cs typeface="Times New Roman" pitchFamily="18" charset="0"/>
              </a:rPr>
              <a:t>For a physics: </a:t>
            </a:r>
            <a:r>
              <a:rPr dirty="0" lang="en-US" smtClean="0">
                <a:latin typeface="Times New Roman" pitchFamily="18" charset="0"/>
                <a:cs typeface="Times New Roman" pitchFamily="18" charset="0"/>
              </a:rPr>
              <a:t>floor </a:t>
            </a:r>
            <a:r>
              <a:rPr dirty="0" lang="en-US">
                <a:latin typeface="Times New Roman" pitchFamily="18" charset="0"/>
                <a:cs typeface="Times New Roman" pitchFamily="18" charset="0"/>
              </a:rPr>
              <a:t>is made of molecules; that molecules </a:t>
            </a:r>
            <a:r>
              <a:rPr dirty="0" lang="en-US" smtClean="0">
                <a:latin typeface="Times New Roman" pitchFamily="18" charset="0"/>
                <a:cs typeface="Times New Roman" pitchFamily="18" charset="0"/>
              </a:rPr>
              <a:t>consist of </a:t>
            </a:r>
            <a:r>
              <a:rPr dirty="0" lang="en-US">
                <a:latin typeface="Times New Roman" pitchFamily="18" charset="0"/>
                <a:cs typeface="Times New Roman" pitchFamily="18" charset="0"/>
              </a:rPr>
              <a:t>atoms, electrons, protons, and neutrons</a:t>
            </a:r>
            <a:r>
              <a:rPr dirty="0" lang="en-US" smtClean="0">
                <a:latin typeface="Times New Roman" pitchFamily="18" charset="0"/>
                <a:cs typeface="Times New Roman" pitchFamily="18" charset="0"/>
              </a:rPr>
              <a:t>;</a:t>
            </a:r>
          </a:p>
          <a:p>
            <a:pPr algn="just"/>
            <a:r>
              <a:rPr b="1" dirty="0" lang="en-US" smtClean="0">
                <a:latin typeface="Times New Roman" pitchFamily="18" charset="0"/>
                <a:cs typeface="Times New Roman" pitchFamily="18" charset="0"/>
              </a:rPr>
              <a:t>For a </a:t>
            </a:r>
            <a:r>
              <a:rPr b="1" dirty="0" lang="en-US">
                <a:latin typeface="Times New Roman" pitchFamily="18" charset="0"/>
                <a:cs typeface="Times New Roman" pitchFamily="18" charset="0"/>
              </a:rPr>
              <a:t>chemist: </a:t>
            </a:r>
            <a:r>
              <a:rPr b="1" dirty="0" lang="en-US" smtClean="0">
                <a:latin typeface="Times New Roman" pitchFamily="18" charset="0"/>
                <a:cs typeface="Times New Roman" pitchFamily="18" charset="0"/>
              </a:rPr>
              <a:t>f</a:t>
            </a:r>
            <a:r>
              <a:rPr dirty="0" lang="en-US" smtClean="0">
                <a:latin typeface="Times New Roman" pitchFamily="18" charset="0"/>
                <a:cs typeface="Times New Roman" pitchFamily="18" charset="0"/>
              </a:rPr>
              <a:t>loor </a:t>
            </a:r>
            <a:r>
              <a:rPr dirty="0" lang="en-US">
                <a:latin typeface="Times New Roman" pitchFamily="18" charset="0"/>
                <a:cs typeface="Times New Roman" pitchFamily="18" charset="0"/>
              </a:rPr>
              <a:t>is a hotbed of hydrocarbons </a:t>
            </a:r>
            <a:r>
              <a:rPr dirty="0" lang="en-US" smtClean="0">
                <a:latin typeface="Times New Roman" pitchFamily="18" charset="0"/>
                <a:cs typeface="Times New Roman" pitchFamily="18" charset="0"/>
              </a:rPr>
              <a:t>associated in </a:t>
            </a:r>
            <a:r>
              <a:rPr dirty="0" lang="en-US">
                <a:latin typeface="Times New Roman" pitchFamily="18" charset="0"/>
                <a:cs typeface="Times New Roman" pitchFamily="18" charset="0"/>
              </a:rPr>
              <a:t>a particular way and subject to certain kinds of environmental influences, such as heat, </a:t>
            </a:r>
            <a:r>
              <a:rPr dirty="0" lang="en-US" smtClean="0">
                <a:latin typeface="Times New Roman" pitchFamily="18" charset="0"/>
                <a:cs typeface="Times New Roman" pitchFamily="18" charset="0"/>
              </a:rPr>
              <a:t>cold, wetness</a:t>
            </a:r>
            <a:r>
              <a:rPr dirty="0" lang="en-US">
                <a:latin typeface="Times New Roman" pitchFamily="18" charset="0"/>
                <a:cs typeface="Times New Roman" pitchFamily="18" charset="0"/>
              </a:rPr>
              <a:t>, dryness, and oxidation.</a:t>
            </a:r>
            <a:r>
              <a:rPr b="1" dirty="0" lang="en-US" smtClean="0">
                <a:latin typeface="Times New Roman" pitchFamily="18" charset="0"/>
                <a:cs typeface="Times New Roman" pitchFamily="18" charset="0"/>
              </a:rPr>
              <a:t> </a:t>
            </a:r>
            <a:endParaRPr b="1" dirty="0" lang="en-US">
              <a:latin typeface="Times New Roman" pitchFamily="18" charset="0"/>
              <a:cs typeface="Times New Roman" pitchFamily="18"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284" name=""/>
        <p:cNvGrpSpPr/>
        <p:nvPr/>
      </p:nvGrpSpPr>
      <p:grpSpPr>
        <a:xfrm>
          <a:off x="0" y="0"/>
          <a:ext cx="0" cy="0"/>
          <a:chOff x="0" y="0"/>
          <a:chExt cx="0" cy="0"/>
        </a:xfrm>
      </p:grpSpPr>
      <p:sp>
        <p:nvSpPr>
          <p:cNvPr id="1048814" name="Title 1"/>
          <p:cNvSpPr>
            <a:spLocks noGrp="1"/>
          </p:cNvSpPr>
          <p:nvPr>
            <p:ph type="title"/>
          </p:nvPr>
        </p:nvSpPr>
        <p:spPr>
          <a:xfrm>
            <a:off x="457200" y="274638"/>
            <a:ext cx="8229600" cy="868362"/>
          </a:xfrm>
        </p:spPr>
        <p:txBody>
          <a:bodyPr>
            <a:normAutofit fontScale="90000"/>
          </a:bodyPr>
          <a:p>
            <a:r>
              <a:rPr dirty="0" lang="en-US" smtClean="0"/>
              <a:t>Cont.…</a:t>
            </a:r>
            <a:endParaRPr dirty="0" lang="en-US"/>
          </a:p>
        </p:txBody>
      </p:sp>
      <p:sp>
        <p:nvSpPr>
          <p:cNvPr id="1048815" name="Content Placeholder 2"/>
          <p:cNvSpPr>
            <a:spLocks noGrp="1"/>
          </p:cNvSpPr>
          <p:nvPr>
            <p:ph idx="1"/>
          </p:nvPr>
        </p:nvSpPr>
        <p:spPr>
          <a:xfrm>
            <a:off x="457200" y="1143000"/>
            <a:ext cx="8229600" cy="4983163"/>
          </a:xfrm>
        </p:spPr>
        <p:txBody>
          <a:bodyPr>
            <a:normAutofit fontScale="81250" lnSpcReduction="10000"/>
          </a:bodyPr>
          <a:p>
            <a:pPr indent="-514350" marL="514350">
              <a:buAutoNum type="arabicPeriod"/>
            </a:pPr>
            <a:r>
              <a:rPr b="1" dirty="0" lang="en-US" smtClean="0"/>
              <a:t>Begging the question:</a:t>
            </a:r>
          </a:p>
          <a:p>
            <a:r>
              <a:rPr dirty="0" lang="en-US" smtClean="0"/>
              <a:t>The assumption of the truth of the conclusion need to be proved</a:t>
            </a:r>
          </a:p>
          <a:p>
            <a:r>
              <a:rPr dirty="0" lang="en-US" smtClean="0"/>
              <a:t>The premise is not obliviously correct; concealed by tricky expressions.</a:t>
            </a:r>
          </a:p>
          <a:p>
            <a:pPr>
              <a:buFont typeface="Wingdings" pitchFamily="2" charset="2"/>
              <a:buChar char="q"/>
            </a:pPr>
            <a:r>
              <a:rPr dirty="0" lang="en-US" smtClean="0"/>
              <a:t>It has the </a:t>
            </a:r>
            <a:r>
              <a:rPr b="1" dirty="0" lang="en-US" smtClean="0"/>
              <a:t>form</a:t>
            </a:r>
            <a:r>
              <a:rPr dirty="0" lang="en-US" smtClean="0"/>
              <a:t> </a:t>
            </a:r>
            <a:r>
              <a:rPr b="1" dirty="0" lang="en-US" smtClean="0">
                <a:solidFill>
                  <a:srgbClr val="FF0000"/>
                </a:solidFill>
              </a:rPr>
              <a:t>of circular reasoning.  </a:t>
            </a:r>
          </a:p>
          <a:p>
            <a:pPr indent="0" marL="0">
              <a:buNone/>
            </a:pPr>
            <a:r>
              <a:rPr dirty="0" lang="en-US" smtClean="0"/>
              <a:t>E.g. 1. God exists, because I don’t want to sent to hell. </a:t>
            </a:r>
          </a:p>
          <a:p>
            <a:pPr indent="0" marL="0">
              <a:buNone/>
            </a:pPr>
            <a:r>
              <a:rPr dirty="0" lang="en-US" smtClean="0"/>
              <a:t>2. I believe the president is telling the truth because he says he is telling the truth. </a:t>
            </a:r>
            <a:endParaRPr dirty="0" 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285" name=""/>
        <p:cNvGrpSpPr/>
        <p:nvPr/>
      </p:nvGrpSpPr>
      <p:grpSpPr>
        <a:xfrm>
          <a:off x="0" y="0"/>
          <a:ext cx="0" cy="0"/>
          <a:chOff x="0" y="0"/>
          <a:chExt cx="0" cy="0"/>
        </a:xfrm>
      </p:grpSpPr>
      <p:sp>
        <p:nvSpPr>
          <p:cNvPr id="1048816" name="Title 1"/>
          <p:cNvSpPr>
            <a:spLocks noGrp="1"/>
          </p:cNvSpPr>
          <p:nvPr>
            <p:ph type="title"/>
          </p:nvPr>
        </p:nvSpPr>
        <p:spPr/>
        <p:txBody>
          <a:bodyPr/>
          <a:p>
            <a:r>
              <a:rPr dirty="0" lang="en-US" smtClean="0"/>
              <a:t>Cont..</a:t>
            </a:r>
            <a:endParaRPr dirty="0" lang="en-US"/>
          </a:p>
        </p:txBody>
      </p:sp>
      <p:sp>
        <p:nvSpPr>
          <p:cNvPr id="1048817" name="Content Placeholder 2"/>
          <p:cNvSpPr>
            <a:spLocks noGrp="1"/>
          </p:cNvSpPr>
          <p:nvPr>
            <p:ph idx="1"/>
          </p:nvPr>
        </p:nvSpPr>
        <p:spPr>
          <a:xfrm>
            <a:off x="457200" y="990600"/>
            <a:ext cx="8229600" cy="5135563"/>
          </a:xfrm>
        </p:spPr>
        <p:txBody>
          <a:bodyPr>
            <a:normAutofit fontScale="96875" lnSpcReduction="20000"/>
          </a:bodyPr>
          <a:p>
            <a:pPr indent="0" marL="0">
              <a:buNone/>
            </a:pPr>
            <a:r>
              <a:rPr b="1" dirty="0" lang="en-US" smtClean="0"/>
              <a:t>Form 2</a:t>
            </a:r>
            <a:r>
              <a:rPr dirty="0" lang="en-US" smtClean="0"/>
              <a:t>: </a:t>
            </a:r>
            <a:r>
              <a:rPr b="1" dirty="0" lang="en-US" smtClean="0">
                <a:solidFill>
                  <a:srgbClr val="FF0000"/>
                </a:solidFill>
              </a:rPr>
              <a:t>Chain of intervening statements </a:t>
            </a:r>
          </a:p>
          <a:p>
            <a:pPr indent="0" marL="0">
              <a:buNone/>
            </a:pPr>
            <a:r>
              <a:rPr dirty="0" lang="en-US" smtClean="0"/>
              <a:t>E.g. I can assure you that in the near future human race will began living permanently upon other planets. This is the great concern of many scientist nowadays. Many of these scientists are in NASA. NASA holds lots of amazing secrets about the other world. So, our future settlement will be certainly on other planets. </a:t>
            </a:r>
            <a:endParaRPr dirty="0" 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286" name=""/>
        <p:cNvGrpSpPr/>
        <p:nvPr/>
      </p:nvGrpSpPr>
      <p:grpSpPr>
        <a:xfrm>
          <a:off x="0" y="0"/>
          <a:ext cx="0" cy="0"/>
          <a:chOff x="0" y="0"/>
          <a:chExt cx="0" cy="0"/>
        </a:xfrm>
      </p:grpSpPr>
      <p:sp>
        <p:nvSpPr>
          <p:cNvPr id="1048818" name="Title 1"/>
          <p:cNvSpPr>
            <a:spLocks noGrp="1"/>
          </p:cNvSpPr>
          <p:nvPr>
            <p:ph type="title"/>
          </p:nvPr>
        </p:nvSpPr>
        <p:spPr/>
        <p:txBody>
          <a:bodyPr/>
          <a:p>
            <a:r>
              <a:rPr dirty="0" lang="en-US" smtClean="0"/>
              <a:t>Cont..</a:t>
            </a:r>
            <a:endParaRPr dirty="0" lang="en-US"/>
          </a:p>
        </p:txBody>
      </p:sp>
      <p:sp>
        <p:nvSpPr>
          <p:cNvPr id="1048819" name="Content Placeholder 2"/>
          <p:cNvSpPr>
            <a:spLocks noGrp="1"/>
          </p:cNvSpPr>
          <p:nvPr>
            <p:ph idx="1"/>
          </p:nvPr>
        </p:nvSpPr>
        <p:spPr>
          <a:xfrm>
            <a:off x="457200" y="1143000"/>
            <a:ext cx="8229600" cy="4983163"/>
          </a:xfrm>
        </p:spPr>
        <p:txBody>
          <a:bodyPr>
            <a:normAutofit fontScale="96429" lnSpcReduction="20000"/>
          </a:bodyPr>
          <a:p>
            <a:pPr indent="0" marL="0">
              <a:buNone/>
            </a:pPr>
            <a:r>
              <a:rPr b="1" dirty="0" lang="en-US" smtClean="0">
                <a:solidFill>
                  <a:srgbClr val="FF0000"/>
                </a:solidFill>
              </a:rPr>
              <a:t>Form 3: Ignoring questionable premise </a:t>
            </a:r>
          </a:p>
          <a:p>
            <a:pPr>
              <a:buFont typeface="Wingdings" pitchFamily="2" charset="2"/>
              <a:buChar char="q"/>
            </a:pPr>
            <a:r>
              <a:rPr b="1" dirty="0" lang="en-US">
                <a:solidFill>
                  <a:srgbClr val="FF0000"/>
                </a:solidFill>
              </a:rPr>
              <a:t> </a:t>
            </a:r>
            <a:r>
              <a:rPr dirty="0" lang="en-US" smtClean="0"/>
              <a:t>Federalism is contrary to </a:t>
            </a:r>
            <a:r>
              <a:rPr dirty="0" lang="en-US" err="1" smtClean="0"/>
              <a:t>Unitaianism</a:t>
            </a:r>
            <a:r>
              <a:rPr dirty="0" lang="en-US" smtClean="0"/>
              <a:t>. So, divide and rule is contrary to </a:t>
            </a:r>
            <a:r>
              <a:rPr dirty="0" lang="en-US" err="1" smtClean="0"/>
              <a:t>unitaruianism</a:t>
            </a:r>
            <a:r>
              <a:rPr dirty="0" lang="en-US" smtClean="0"/>
              <a:t>.</a:t>
            </a:r>
          </a:p>
          <a:p>
            <a:pPr lvl="1">
              <a:buFont typeface="Wingdings" pitchFamily="2" charset="2"/>
              <a:buChar char="q"/>
            </a:pPr>
            <a:r>
              <a:rPr dirty="0" lang="en-US" smtClean="0"/>
              <a:t>Missed premise: Federalism is a form of divide and rule.  </a:t>
            </a:r>
          </a:p>
          <a:p>
            <a:pPr indent="0" lvl="1" marL="457200">
              <a:buNone/>
            </a:pPr>
            <a:r>
              <a:rPr b="1" dirty="0" lang="en-US" smtClean="0">
                <a:solidFill>
                  <a:srgbClr val="00B050"/>
                </a:solidFill>
              </a:rPr>
              <a:t>2. Complex Question/ Loaded Question:</a:t>
            </a:r>
          </a:p>
          <a:p>
            <a:pPr indent="0" lvl="1" marL="457200">
              <a:buNone/>
            </a:pPr>
            <a:r>
              <a:rPr dirty="0" lang="en-US" smtClean="0"/>
              <a:t>E.g.</a:t>
            </a:r>
          </a:p>
          <a:p>
            <a:pPr indent="-514350" lvl="1" marL="971550">
              <a:buAutoNum type="arabicPeriod"/>
            </a:pPr>
            <a:r>
              <a:rPr dirty="0" lang="en-US" smtClean="0"/>
              <a:t>Have you continued drinking in pubs all the night?</a:t>
            </a:r>
          </a:p>
          <a:p>
            <a:pPr indent="-514350" lvl="1" marL="971550">
              <a:buAutoNum type="arabicPeriod"/>
            </a:pPr>
            <a:r>
              <a:rPr dirty="0" lang="en-US" smtClean="0"/>
              <a:t>Are you still proud of yourself being a person having many girlfriends in campus? </a:t>
            </a:r>
          </a:p>
          <a:p>
            <a:pPr indent="0" lvl="1" marL="457200">
              <a:buNone/>
            </a:pPr>
            <a:endParaRPr dirty="0" lang="en-US" smtClean="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287" name=""/>
        <p:cNvGrpSpPr/>
        <p:nvPr/>
      </p:nvGrpSpPr>
      <p:grpSpPr>
        <a:xfrm>
          <a:off x="0" y="0"/>
          <a:ext cx="0" cy="0"/>
          <a:chOff x="0" y="0"/>
          <a:chExt cx="0" cy="0"/>
        </a:xfrm>
      </p:grpSpPr>
      <p:sp>
        <p:nvSpPr>
          <p:cNvPr id="1048820" name="Title 1"/>
          <p:cNvSpPr>
            <a:spLocks noGrp="1"/>
          </p:cNvSpPr>
          <p:nvPr>
            <p:ph type="title"/>
          </p:nvPr>
        </p:nvSpPr>
        <p:spPr/>
        <p:txBody>
          <a:bodyPr/>
          <a:p>
            <a:r>
              <a:rPr dirty="0" lang="en-US" smtClean="0"/>
              <a:t>Cont..</a:t>
            </a:r>
            <a:endParaRPr dirty="0" lang="en-US"/>
          </a:p>
        </p:txBody>
      </p:sp>
      <p:sp>
        <p:nvSpPr>
          <p:cNvPr id="1048821" name="Content Placeholder 2"/>
          <p:cNvSpPr>
            <a:spLocks noGrp="1"/>
          </p:cNvSpPr>
          <p:nvPr>
            <p:ph idx="1"/>
          </p:nvPr>
        </p:nvSpPr>
        <p:spPr>
          <a:xfrm>
            <a:off x="457200" y="1143000"/>
            <a:ext cx="8229600" cy="4983163"/>
          </a:xfrm>
        </p:spPr>
        <p:txBody>
          <a:bodyPr>
            <a:normAutofit fontScale="96875" lnSpcReduction="20000"/>
          </a:bodyPr>
          <a:p>
            <a:pPr indent="0" marL="0">
              <a:buNone/>
            </a:pPr>
            <a:r>
              <a:rPr b="1" dirty="0" lang="en-US" smtClean="0">
                <a:solidFill>
                  <a:srgbClr val="00B050"/>
                </a:solidFill>
              </a:rPr>
              <a:t>3. False Dichotomy </a:t>
            </a:r>
          </a:p>
          <a:p>
            <a:r>
              <a:rPr dirty="0" lang="en-US" smtClean="0"/>
              <a:t>Black-and white thinking </a:t>
            </a:r>
          </a:p>
          <a:p>
            <a:r>
              <a:rPr dirty="0" lang="en-US" smtClean="0"/>
              <a:t>Limited alternative</a:t>
            </a:r>
          </a:p>
          <a:p>
            <a:r>
              <a:rPr dirty="0" lang="en-US" smtClean="0"/>
              <a:t>Either---or---fallacy </a:t>
            </a:r>
          </a:p>
          <a:p>
            <a:pPr indent="0" marL="0">
              <a:buNone/>
            </a:pPr>
            <a:r>
              <a:rPr dirty="0" lang="en-US" smtClean="0"/>
              <a:t>e.g. </a:t>
            </a:r>
          </a:p>
          <a:p>
            <a:pPr indent="-514350" marL="514350">
              <a:buAutoNum type="arabicPeriod"/>
            </a:pPr>
            <a:r>
              <a:rPr dirty="0" lang="en-US" smtClean="0"/>
              <a:t>If you are not for me, you are against me.</a:t>
            </a:r>
          </a:p>
          <a:p>
            <a:pPr indent="-514350" marL="514350">
              <a:buAutoNum type="arabicPeriod"/>
            </a:pPr>
            <a:r>
              <a:rPr dirty="0" lang="en-US" smtClean="0"/>
              <a:t>Either you have to accept my love request or I will commit suicide. </a:t>
            </a:r>
          </a:p>
          <a:p>
            <a:pPr indent="0" marL="0">
              <a:buNone/>
            </a:pPr>
            <a:endParaRPr dirty="0" lang="en-US" smtClean="0"/>
          </a:p>
          <a:p>
            <a:pPr indent="-514350" marL="514350">
              <a:buAutoNum type="arabicPeriod"/>
            </a:pPr>
            <a:endParaRPr dirty="0" lang="en-US"/>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288" name=""/>
        <p:cNvGrpSpPr/>
        <p:nvPr/>
      </p:nvGrpSpPr>
      <p:grpSpPr>
        <a:xfrm>
          <a:off x="0" y="0"/>
          <a:ext cx="0" cy="0"/>
          <a:chOff x="0" y="0"/>
          <a:chExt cx="0" cy="0"/>
        </a:xfrm>
      </p:grpSpPr>
      <p:sp>
        <p:nvSpPr>
          <p:cNvPr id="1048822" name="Title 1"/>
          <p:cNvSpPr>
            <a:spLocks noGrp="1"/>
          </p:cNvSpPr>
          <p:nvPr>
            <p:ph type="title"/>
          </p:nvPr>
        </p:nvSpPr>
        <p:spPr/>
        <p:txBody>
          <a:bodyPr/>
          <a:p>
            <a:r>
              <a:rPr dirty="0" lang="en-US" smtClean="0"/>
              <a:t>Cont..</a:t>
            </a:r>
            <a:endParaRPr dirty="0" lang="en-US"/>
          </a:p>
        </p:txBody>
      </p:sp>
      <p:sp>
        <p:nvSpPr>
          <p:cNvPr id="1048823" name="Content Placeholder 2"/>
          <p:cNvSpPr>
            <a:spLocks noGrp="1"/>
          </p:cNvSpPr>
          <p:nvPr>
            <p:ph idx="1"/>
          </p:nvPr>
        </p:nvSpPr>
        <p:spPr>
          <a:xfrm>
            <a:off x="457200" y="1219200"/>
            <a:ext cx="8229600" cy="4906963"/>
          </a:xfrm>
        </p:spPr>
        <p:txBody>
          <a:bodyPr>
            <a:normAutofit fontScale="84375" lnSpcReduction="10000"/>
          </a:bodyPr>
          <a:p>
            <a:pPr algn="just" indent="0" marL="0">
              <a:buNone/>
            </a:pPr>
            <a:r>
              <a:rPr b="1" dirty="0" lang="en-US" smtClean="0">
                <a:solidFill>
                  <a:srgbClr val="00B050"/>
                </a:solidFill>
              </a:rPr>
              <a:t>4. Suppressed Evidence </a:t>
            </a:r>
          </a:p>
          <a:p>
            <a:pPr algn="just"/>
            <a:r>
              <a:rPr dirty="0" lang="en-US" smtClean="0"/>
              <a:t>The correct evidence is ignored and replaced by irrelevant ones</a:t>
            </a:r>
            <a:r>
              <a:rPr b="1" dirty="0" lang="en-US" smtClean="0">
                <a:solidFill>
                  <a:srgbClr val="00B050"/>
                </a:solidFill>
              </a:rPr>
              <a:t>. </a:t>
            </a:r>
          </a:p>
          <a:p>
            <a:pPr algn="just"/>
            <a:r>
              <a:rPr b="1" dirty="0" lang="en-US" smtClean="0">
                <a:solidFill>
                  <a:srgbClr val="00B050"/>
                </a:solidFill>
              </a:rPr>
              <a:t>1. </a:t>
            </a:r>
            <a:r>
              <a:rPr b="1" dirty="0" lang="en-US" smtClean="0">
                <a:solidFill>
                  <a:srgbClr val="0070C0"/>
                </a:solidFill>
              </a:rPr>
              <a:t>Hawassa University is one of the prominent universities in Africa, because the color of buildings are impressive, the flowers and other plans gets enough water and it has ample gets around the compound. </a:t>
            </a:r>
          </a:p>
          <a:p>
            <a:pPr algn="just" indent="0" marL="0">
              <a:buNone/>
            </a:pPr>
            <a:r>
              <a:rPr b="1" dirty="0" lang="en-US" smtClean="0">
                <a:solidFill>
                  <a:srgbClr val="0070C0"/>
                </a:solidFill>
              </a:rPr>
              <a:t>2</a:t>
            </a:r>
            <a:r>
              <a:rPr b="1" dirty="0" lang="en-US" smtClean="0">
                <a:solidFill>
                  <a:srgbClr val="7030A0"/>
                </a:solidFill>
              </a:rPr>
              <a:t>. This tablet is very small, beautifully shaped an it smells good. So, it is good I give it to my child. </a:t>
            </a:r>
            <a:endParaRPr b="1" dirty="0" lang="en-US">
              <a:solidFill>
                <a:srgbClr val="7030A0"/>
              </a:solidFill>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289" name=""/>
        <p:cNvGrpSpPr/>
        <p:nvPr/>
      </p:nvGrpSpPr>
      <p:grpSpPr>
        <a:xfrm>
          <a:off x="0" y="0"/>
          <a:ext cx="0" cy="0"/>
          <a:chOff x="0" y="0"/>
          <a:chExt cx="0" cy="0"/>
        </a:xfrm>
      </p:grpSpPr>
      <p:sp>
        <p:nvSpPr>
          <p:cNvPr id="1048824" name="Title 1"/>
          <p:cNvSpPr>
            <a:spLocks noGrp="1"/>
          </p:cNvSpPr>
          <p:nvPr>
            <p:ph type="title"/>
          </p:nvPr>
        </p:nvSpPr>
        <p:spPr/>
        <p:txBody>
          <a:bodyPr/>
          <a:p>
            <a:r>
              <a:rPr b="1" dirty="0" lang="en-US" smtClean="0"/>
              <a:t>4. Linguistic Fallacies</a:t>
            </a:r>
            <a:endParaRPr b="1" dirty="0" lang="en-US"/>
          </a:p>
        </p:txBody>
      </p:sp>
      <p:sp>
        <p:nvSpPr>
          <p:cNvPr id="1048825" name="Content Placeholder 2"/>
          <p:cNvSpPr>
            <a:spLocks noGrp="1"/>
          </p:cNvSpPr>
          <p:nvPr>
            <p:ph idx="1"/>
          </p:nvPr>
        </p:nvSpPr>
        <p:spPr>
          <a:xfrm>
            <a:off x="457200" y="1219200"/>
            <a:ext cx="8229600" cy="4906963"/>
          </a:xfrm>
        </p:spPr>
        <p:txBody>
          <a:bodyPr>
            <a:normAutofit fontScale="83333" lnSpcReduction="20000"/>
          </a:bodyPr>
          <a:p>
            <a:pPr indent="-514350" marL="514350">
              <a:buAutoNum type="alphaUcPeriod"/>
            </a:pPr>
            <a:r>
              <a:rPr b="1" dirty="0" lang="en-US" smtClean="0"/>
              <a:t>Ambiguity</a:t>
            </a:r>
            <a:r>
              <a:rPr dirty="0" lang="en-US" smtClean="0"/>
              <a:t> </a:t>
            </a:r>
          </a:p>
          <a:p>
            <a:pPr indent="-571500" lvl="2" marL="1371600">
              <a:buAutoNum type="romanUcPeriod"/>
            </a:pPr>
            <a:r>
              <a:rPr dirty="0" lang="en-US" smtClean="0"/>
              <a:t>Equivocation</a:t>
            </a:r>
          </a:p>
          <a:p>
            <a:pPr indent="-571500" lvl="2" marL="1371600">
              <a:buAutoNum type="romanUcPeriod"/>
            </a:pPr>
            <a:r>
              <a:rPr dirty="0" lang="en-US" smtClean="0"/>
              <a:t>Amphiboly </a:t>
            </a:r>
          </a:p>
          <a:p>
            <a:pPr indent="0" lvl="1" marL="400050">
              <a:buNone/>
            </a:pPr>
            <a:r>
              <a:rPr b="1" dirty="0" lang="en-US" smtClean="0"/>
              <a:t>B. Grammatical analogy</a:t>
            </a:r>
          </a:p>
          <a:p>
            <a:pPr indent="-571500" lvl="1" marL="971550">
              <a:buAutoNum type="romanUcPeriod"/>
            </a:pPr>
            <a:r>
              <a:rPr dirty="0" lang="en-US" smtClean="0"/>
              <a:t>Composition </a:t>
            </a:r>
          </a:p>
          <a:p>
            <a:pPr indent="-571500" lvl="1" marL="971550">
              <a:buAutoNum type="romanUcPeriod"/>
            </a:pPr>
            <a:r>
              <a:rPr dirty="0" lang="en-US" smtClean="0"/>
              <a:t>Division </a:t>
            </a:r>
            <a:endParaRPr dirty="0" lang="en-US"/>
          </a:p>
          <a:p>
            <a:pPr indent="-514350" lvl="1" marL="914400">
              <a:buAutoNum type="arabicPeriod"/>
            </a:pPr>
            <a:r>
              <a:rPr dirty="0" lang="en-US" smtClean="0"/>
              <a:t>Equivocation: Due to ambiguous word.</a:t>
            </a:r>
          </a:p>
          <a:p>
            <a:pPr indent="0" lvl="1" marL="400050">
              <a:buNone/>
            </a:pPr>
            <a:r>
              <a:rPr dirty="0" lang="en-US" smtClean="0"/>
              <a:t>e.g. </a:t>
            </a:r>
          </a:p>
          <a:p>
            <a:pPr algn="just" indent="0" marL="0">
              <a:buNone/>
            </a:pPr>
            <a:r>
              <a:rPr dirty="0" lang="en-US"/>
              <a:t> </a:t>
            </a:r>
            <a:r>
              <a:rPr b="1" dirty="0" lang="en-US">
                <a:solidFill>
                  <a:srgbClr val="7030A0"/>
                </a:solidFill>
              </a:rPr>
              <a:t>All factories are </a:t>
            </a:r>
            <a:r>
              <a:rPr b="1" dirty="0" lang="en-US" smtClean="0">
                <a:solidFill>
                  <a:srgbClr val="7030A0"/>
                </a:solidFill>
              </a:rPr>
              <a:t>plants.</a:t>
            </a:r>
          </a:p>
          <a:p>
            <a:pPr algn="just" indent="0" marL="0">
              <a:buNone/>
            </a:pPr>
            <a:r>
              <a:rPr b="1" dirty="0" lang="en-US" smtClean="0">
                <a:solidFill>
                  <a:srgbClr val="7030A0"/>
                </a:solidFill>
              </a:rPr>
              <a:t>All </a:t>
            </a:r>
            <a:r>
              <a:rPr b="1" dirty="0" lang="en-US">
                <a:solidFill>
                  <a:srgbClr val="7030A0"/>
                </a:solidFill>
              </a:rPr>
              <a:t>plants have chlorophyll</a:t>
            </a:r>
          </a:p>
          <a:p>
            <a:pPr algn="just" indent="0" marL="0">
              <a:buNone/>
            </a:pPr>
            <a:r>
              <a:rPr b="1" dirty="0" lang="en-US">
                <a:solidFill>
                  <a:srgbClr val="7030A0"/>
                </a:solidFill>
              </a:rPr>
              <a:t>Therefore, all factories are things that can contain chlorophyll.</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290" name=""/>
        <p:cNvGrpSpPr/>
        <p:nvPr/>
      </p:nvGrpSpPr>
      <p:grpSpPr>
        <a:xfrm>
          <a:off x="0" y="0"/>
          <a:ext cx="0" cy="0"/>
          <a:chOff x="0" y="0"/>
          <a:chExt cx="0" cy="0"/>
        </a:xfrm>
      </p:grpSpPr>
      <p:sp>
        <p:nvSpPr>
          <p:cNvPr id="1048826" name="Title 1"/>
          <p:cNvSpPr>
            <a:spLocks noGrp="1"/>
          </p:cNvSpPr>
          <p:nvPr>
            <p:ph type="title"/>
          </p:nvPr>
        </p:nvSpPr>
        <p:spPr/>
        <p:txBody>
          <a:bodyPr/>
          <a:p>
            <a:r>
              <a:rPr dirty="0" lang="en-US" smtClean="0"/>
              <a:t>Cont..</a:t>
            </a:r>
            <a:endParaRPr dirty="0" lang="en-US"/>
          </a:p>
        </p:txBody>
      </p:sp>
      <p:sp>
        <p:nvSpPr>
          <p:cNvPr id="1048827" name="Content Placeholder 2"/>
          <p:cNvSpPr>
            <a:spLocks noGrp="1"/>
          </p:cNvSpPr>
          <p:nvPr>
            <p:ph idx="1"/>
          </p:nvPr>
        </p:nvSpPr>
        <p:spPr>
          <a:xfrm>
            <a:off x="457200" y="1066800"/>
            <a:ext cx="8229600" cy="5059363"/>
          </a:xfrm>
        </p:spPr>
        <p:txBody>
          <a:bodyPr>
            <a:normAutofit fontScale="96875" lnSpcReduction="20000"/>
          </a:bodyPr>
          <a:p>
            <a:pPr indent="0" marL="0">
              <a:buNone/>
            </a:pPr>
            <a:r>
              <a:rPr dirty="0" lang="en-US" smtClean="0"/>
              <a:t>2. I heard a </a:t>
            </a:r>
            <a:r>
              <a:rPr dirty="0" lang="en-US" smtClean="0">
                <a:solidFill>
                  <a:srgbClr val="7030A0"/>
                </a:solidFill>
              </a:rPr>
              <a:t>sweet</a:t>
            </a:r>
            <a:r>
              <a:rPr dirty="0" lang="en-US" smtClean="0"/>
              <a:t> music yesterday. I have made a sweet talk there with a person that I could not remember him now.  Hence, I could not remember the music I heard yesterday./ (</a:t>
            </a:r>
            <a:r>
              <a:rPr dirty="0" i="1" lang="en-US" smtClean="0">
                <a:solidFill>
                  <a:srgbClr val="7030A0"/>
                </a:solidFill>
              </a:rPr>
              <a:t>taste of music) vs. </a:t>
            </a:r>
            <a:r>
              <a:rPr dirty="0" i="1" lang="en-US" smtClean="0">
                <a:solidFill>
                  <a:srgbClr val="00B050"/>
                </a:solidFill>
              </a:rPr>
              <a:t>Conversation. </a:t>
            </a:r>
          </a:p>
          <a:p>
            <a:pPr indent="0" marL="0">
              <a:buNone/>
            </a:pPr>
            <a:r>
              <a:rPr dirty="0" i="1" lang="en-US" smtClean="0">
                <a:solidFill>
                  <a:srgbClr val="00B050"/>
                </a:solidFill>
              </a:rPr>
              <a:t>3. </a:t>
            </a:r>
            <a:r>
              <a:rPr dirty="0" lang="en-US"/>
              <a:t>Odd things arouse human suspicion. Fifteen is an odd number. Therefore, fifteen arouses human suspicion. </a:t>
            </a:r>
          </a:p>
          <a:p>
            <a:pPr indent="0" marL="0">
              <a:buNone/>
            </a:pPr>
            <a:endParaRPr dirty="0" i="1" lang="en-US" smtClean="0">
              <a:solidFill>
                <a:srgbClr val="00B050"/>
              </a:solidFill>
            </a:endParaRPr>
          </a:p>
          <a:p>
            <a:pPr indent="0" marL="0">
              <a:buNone/>
            </a:pPr>
            <a:endParaRPr dirty="0" lang="en-US"/>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291" name=""/>
        <p:cNvGrpSpPr/>
        <p:nvPr/>
      </p:nvGrpSpPr>
      <p:grpSpPr>
        <a:xfrm>
          <a:off x="0" y="0"/>
          <a:ext cx="0" cy="0"/>
          <a:chOff x="0" y="0"/>
          <a:chExt cx="0" cy="0"/>
        </a:xfrm>
      </p:grpSpPr>
      <p:sp>
        <p:nvSpPr>
          <p:cNvPr id="1048828" name="Title 1"/>
          <p:cNvSpPr>
            <a:spLocks noGrp="1"/>
          </p:cNvSpPr>
          <p:nvPr>
            <p:ph type="title"/>
          </p:nvPr>
        </p:nvSpPr>
        <p:spPr/>
        <p:txBody>
          <a:bodyPr/>
          <a:p>
            <a:r>
              <a:rPr dirty="0" lang="en-US" smtClean="0"/>
              <a:t>Cont...</a:t>
            </a:r>
            <a:endParaRPr dirty="0" lang="en-US"/>
          </a:p>
        </p:txBody>
      </p:sp>
      <p:sp>
        <p:nvSpPr>
          <p:cNvPr id="1048829" name="Content Placeholder 2"/>
          <p:cNvSpPr>
            <a:spLocks noGrp="1"/>
          </p:cNvSpPr>
          <p:nvPr>
            <p:ph idx="1"/>
          </p:nvPr>
        </p:nvSpPr>
        <p:spPr>
          <a:xfrm>
            <a:off x="457200" y="1143000"/>
            <a:ext cx="8229600" cy="4983163"/>
          </a:xfrm>
        </p:spPr>
        <p:txBody>
          <a:bodyPr>
            <a:normAutofit fontScale="96875" lnSpcReduction="20000"/>
          </a:bodyPr>
          <a:p>
            <a:pPr indent="0" marL="0">
              <a:buNone/>
            </a:pPr>
            <a:r>
              <a:rPr b="1" dirty="0" lang="en-US" smtClean="0"/>
              <a:t>Amphiboly</a:t>
            </a:r>
            <a:r>
              <a:rPr dirty="0" lang="en-US" smtClean="0"/>
              <a:t>:</a:t>
            </a:r>
          </a:p>
          <a:p>
            <a:pPr indent="0" marL="0">
              <a:buNone/>
            </a:pPr>
            <a:r>
              <a:rPr dirty="0" lang="en-US" smtClean="0"/>
              <a:t>Due to ambiguous statement.</a:t>
            </a:r>
          </a:p>
          <a:p>
            <a:pPr indent="-514350" marL="514350">
              <a:buAutoNum type="arabicPeriod"/>
            </a:pPr>
            <a:r>
              <a:rPr dirty="0" lang="en-US" smtClean="0"/>
              <a:t>TV advertisement “ Come to our Architecture school and learn how to build a house in six weeks’ (</a:t>
            </a:r>
            <a:r>
              <a:rPr b="1" dirty="0" i="1" lang="en-US" smtClean="0"/>
              <a:t>period of instruction? Construction</a:t>
            </a:r>
            <a:r>
              <a:rPr dirty="0" lang="en-US" smtClean="0"/>
              <a:t>?)</a:t>
            </a:r>
          </a:p>
          <a:p>
            <a:pPr indent="-514350" marL="514350">
              <a:buAutoNum type="arabicPeriod"/>
            </a:pPr>
            <a:r>
              <a:rPr dirty="0" lang="en-US" smtClean="0"/>
              <a:t> </a:t>
            </a:r>
            <a:r>
              <a:rPr dirty="0" lang="en-US" err="1" smtClean="0"/>
              <a:t>Tewodros</a:t>
            </a:r>
            <a:r>
              <a:rPr dirty="0" lang="en-US" smtClean="0"/>
              <a:t> told me that he always quarrels with his father when </a:t>
            </a:r>
            <a:r>
              <a:rPr b="1" dirty="0" lang="en-US" smtClean="0">
                <a:solidFill>
                  <a:srgbClr val="7030A0"/>
                </a:solidFill>
              </a:rPr>
              <a:t>he</a:t>
            </a:r>
            <a:r>
              <a:rPr dirty="0" lang="en-US" smtClean="0"/>
              <a:t> is drunk. (Son? Father??)</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292" name=""/>
        <p:cNvGrpSpPr/>
        <p:nvPr/>
      </p:nvGrpSpPr>
      <p:grpSpPr>
        <a:xfrm>
          <a:off x="0" y="0"/>
          <a:ext cx="0" cy="0"/>
          <a:chOff x="0" y="0"/>
          <a:chExt cx="0" cy="0"/>
        </a:xfrm>
      </p:grpSpPr>
      <p:sp>
        <p:nvSpPr>
          <p:cNvPr id="1048830" name="Title 1"/>
          <p:cNvSpPr>
            <a:spLocks noGrp="1"/>
          </p:cNvSpPr>
          <p:nvPr>
            <p:ph type="title"/>
          </p:nvPr>
        </p:nvSpPr>
        <p:spPr/>
        <p:txBody>
          <a:bodyPr/>
          <a:p>
            <a:r>
              <a:rPr dirty="0" lang="en-US" smtClean="0"/>
              <a:t>Cont..</a:t>
            </a:r>
            <a:endParaRPr dirty="0" lang="en-US"/>
          </a:p>
        </p:txBody>
      </p:sp>
      <p:sp>
        <p:nvSpPr>
          <p:cNvPr id="1048831" name="Content Placeholder 2"/>
          <p:cNvSpPr>
            <a:spLocks noGrp="1"/>
          </p:cNvSpPr>
          <p:nvPr>
            <p:ph idx="1"/>
          </p:nvPr>
        </p:nvSpPr>
        <p:spPr>
          <a:xfrm>
            <a:off x="457200" y="1143000"/>
            <a:ext cx="8229600" cy="4983163"/>
          </a:xfrm>
        </p:spPr>
        <p:txBody>
          <a:bodyPr>
            <a:normAutofit fontScale="87500" lnSpcReduction="10000"/>
          </a:bodyPr>
          <a:p>
            <a:pPr indent="0" marL="0">
              <a:buNone/>
            </a:pPr>
            <a:r>
              <a:rPr b="1" dirty="0" lang="en-US" smtClean="0"/>
              <a:t>Division</a:t>
            </a:r>
            <a:r>
              <a:rPr dirty="0" lang="en-US" smtClean="0"/>
              <a:t>:</a:t>
            </a:r>
          </a:p>
          <a:p>
            <a:pPr indent="-514350" marL="514350">
              <a:buAutoNum type="arabicPeriod"/>
            </a:pPr>
            <a:r>
              <a:rPr dirty="0" lang="en-US" smtClean="0"/>
              <a:t>USA is the richest country in the world. Hence, my uncle who lives in USA is rich. </a:t>
            </a:r>
          </a:p>
          <a:p>
            <a:pPr indent="-514350" marL="514350">
              <a:buAutoNum type="arabicPeriod"/>
            </a:pPr>
            <a:r>
              <a:rPr dirty="0" lang="en-US" smtClean="0"/>
              <a:t>Ethiopia is a leading country exporting quality coffee. </a:t>
            </a:r>
            <a:r>
              <a:rPr dirty="0" lang="en-US" err="1" smtClean="0"/>
              <a:t>Gonder</a:t>
            </a:r>
            <a:r>
              <a:rPr dirty="0" lang="en-US" smtClean="0"/>
              <a:t>, which is one of the regions in Ethiopia, must be the exporter of quality coffee. </a:t>
            </a:r>
          </a:p>
          <a:p>
            <a:pPr indent="-514350" marL="514350">
              <a:buAutoNum type="arabicPeriod"/>
            </a:pPr>
            <a:r>
              <a:rPr dirty="0" lang="en-US" smtClean="0"/>
              <a:t>Salt is non-poisonous. It must be true that its components of sodium and chloride are non-poisonous. </a:t>
            </a:r>
            <a:endParaRPr dirty="0" lang="en-US"/>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293" name=""/>
        <p:cNvGrpSpPr/>
        <p:nvPr/>
      </p:nvGrpSpPr>
      <p:grpSpPr>
        <a:xfrm>
          <a:off x="0" y="0"/>
          <a:ext cx="0" cy="0"/>
          <a:chOff x="0" y="0"/>
          <a:chExt cx="0" cy="0"/>
        </a:xfrm>
      </p:grpSpPr>
      <p:sp>
        <p:nvSpPr>
          <p:cNvPr id="1048832" name="Title 1"/>
          <p:cNvSpPr>
            <a:spLocks noGrp="1"/>
          </p:cNvSpPr>
          <p:nvPr>
            <p:ph type="title"/>
          </p:nvPr>
        </p:nvSpPr>
        <p:spPr/>
        <p:txBody>
          <a:bodyPr/>
          <a:p>
            <a:r>
              <a:rPr dirty="0" lang="en-US" smtClean="0"/>
              <a:t>Cont..</a:t>
            </a:r>
            <a:endParaRPr dirty="0" lang="en-US"/>
          </a:p>
        </p:txBody>
      </p:sp>
      <p:sp>
        <p:nvSpPr>
          <p:cNvPr id="1048833" name="Content Placeholder 2"/>
          <p:cNvSpPr>
            <a:spLocks noGrp="1"/>
          </p:cNvSpPr>
          <p:nvPr>
            <p:ph idx="1"/>
          </p:nvPr>
        </p:nvSpPr>
        <p:spPr>
          <a:xfrm>
            <a:off x="457200" y="1066800"/>
            <a:ext cx="8229600" cy="5059363"/>
          </a:xfrm>
        </p:spPr>
        <p:txBody>
          <a:bodyPr>
            <a:normAutofit fontScale="87500" lnSpcReduction="10000"/>
          </a:bodyPr>
          <a:p>
            <a:pPr indent="0" marL="0">
              <a:buNone/>
            </a:pPr>
            <a:r>
              <a:rPr b="1" dirty="0" lang="en-US" smtClean="0"/>
              <a:t>Composition:</a:t>
            </a:r>
          </a:p>
          <a:p>
            <a:pPr algn="just"/>
            <a:r>
              <a:rPr dirty="0" lang="en-US" smtClean="0"/>
              <a:t>Opposite to division</a:t>
            </a:r>
          </a:p>
          <a:p>
            <a:pPr algn="just"/>
            <a:r>
              <a:rPr dirty="0" lang="en-US" smtClean="0"/>
              <a:t>Wrong transfer of attributes from parts to whole. </a:t>
            </a:r>
          </a:p>
          <a:p>
            <a:pPr algn="just" indent="0" marL="0">
              <a:buNone/>
            </a:pPr>
            <a:r>
              <a:rPr dirty="0" lang="en-US" smtClean="0"/>
              <a:t>E.G.</a:t>
            </a:r>
          </a:p>
          <a:p>
            <a:pPr algn="just" indent="-514350" marL="514350">
              <a:buAutoNum type="arabicPeriod"/>
            </a:pPr>
            <a:r>
              <a:rPr dirty="0" lang="en-US" smtClean="0"/>
              <a:t>Particles of chalk are not visible. Hence, chalk is visible</a:t>
            </a:r>
          </a:p>
          <a:p>
            <a:pPr algn="just" indent="-514350" marL="514350">
              <a:buAutoNum type="arabicPeriod"/>
            </a:pPr>
            <a:r>
              <a:rPr dirty="0" lang="en-US" smtClean="0"/>
              <a:t>Sodium and chloride are poisonous. Hence, salt, which is made up of sodium and chloride  is poisonous.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75" name=""/>
        <p:cNvGrpSpPr/>
        <p:nvPr/>
      </p:nvGrpSpPr>
      <p:grpSpPr>
        <a:xfrm>
          <a:off x="0" y="0"/>
          <a:ext cx="0" cy="0"/>
          <a:chOff x="0" y="0"/>
          <a:chExt cx="0" cy="0"/>
        </a:xfrm>
      </p:grpSpPr>
      <p:sp>
        <p:nvSpPr>
          <p:cNvPr id="1048620" name="Content Placeholder 2"/>
          <p:cNvSpPr>
            <a:spLocks noGrp="1"/>
          </p:cNvSpPr>
          <p:nvPr>
            <p:ph idx="1"/>
          </p:nvPr>
        </p:nvSpPr>
        <p:spPr>
          <a:xfrm>
            <a:off x="457200" y="533400"/>
            <a:ext cx="8229600" cy="5592763"/>
          </a:xfrm>
        </p:spPr>
        <p:txBody>
          <a:bodyPr>
            <a:normAutofit fontScale="96429" lnSpcReduction="20000"/>
          </a:bodyPr>
          <a:p>
            <a:r>
              <a:rPr b="1" dirty="0" lang="en-US" smtClean="0">
                <a:solidFill>
                  <a:srgbClr val="FF0000"/>
                </a:solidFill>
                <a:latin typeface="Times New Roman" pitchFamily="18" charset="0"/>
                <a:cs typeface="Times New Roman" pitchFamily="18" charset="0"/>
              </a:rPr>
              <a:t>Metaphysics questions </a:t>
            </a:r>
            <a:r>
              <a:rPr dirty="0" lang="en-US" smtClean="0">
                <a:latin typeface="Times New Roman" pitchFamily="18" charset="0"/>
                <a:cs typeface="Times New Roman" pitchFamily="18" charset="0"/>
              </a:rPr>
              <a:t>can be divided in to four aspects:</a:t>
            </a:r>
          </a:p>
          <a:p>
            <a:pPr algn="just"/>
            <a:r>
              <a:rPr b="1" dirty="0" lang="en-US" smtClean="0">
                <a:latin typeface="Times New Roman" pitchFamily="18" charset="0"/>
                <a:cs typeface="Times New Roman" pitchFamily="18" charset="0"/>
              </a:rPr>
              <a:t>Cosmological</a:t>
            </a:r>
            <a:r>
              <a:rPr dirty="0" lang="en-US" smtClean="0">
                <a:latin typeface="Times New Roman" pitchFamily="18" charset="0"/>
                <a:cs typeface="Times New Roman" pitchFamily="18" charset="0"/>
              </a:rPr>
              <a:t>: </a:t>
            </a:r>
            <a:r>
              <a:rPr dirty="0" lang="en-US">
                <a:latin typeface="Times New Roman" pitchFamily="18" charset="0"/>
                <a:cs typeface="Times New Roman" pitchFamily="18" charset="0"/>
              </a:rPr>
              <a:t>study of theories about the </a:t>
            </a:r>
            <a:r>
              <a:rPr dirty="0" lang="en-US" smtClean="0">
                <a:latin typeface="Times New Roman" pitchFamily="18" charset="0"/>
                <a:cs typeface="Times New Roman" pitchFamily="18" charset="0"/>
              </a:rPr>
              <a:t>origin, nature</a:t>
            </a:r>
            <a:r>
              <a:rPr dirty="0" lang="en-US">
                <a:latin typeface="Times New Roman" pitchFamily="18" charset="0"/>
                <a:cs typeface="Times New Roman" pitchFamily="18" charset="0"/>
              </a:rPr>
              <a:t>, and development of </a:t>
            </a:r>
            <a:r>
              <a:rPr dirty="0" lang="en-US" smtClean="0">
                <a:latin typeface="Times New Roman" pitchFamily="18" charset="0"/>
                <a:cs typeface="Times New Roman" pitchFamily="18" charset="0"/>
              </a:rPr>
              <a:t>the universe </a:t>
            </a:r>
            <a:r>
              <a:rPr dirty="0" lang="en-US">
                <a:latin typeface="Times New Roman" pitchFamily="18" charset="0"/>
                <a:cs typeface="Times New Roman" pitchFamily="18" charset="0"/>
              </a:rPr>
              <a:t>as an orderly </a:t>
            </a:r>
            <a:r>
              <a:rPr dirty="0" lang="en-US" smtClean="0">
                <a:latin typeface="Times New Roman" pitchFamily="18" charset="0"/>
                <a:cs typeface="Times New Roman" pitchFamily="18" charset="0"/>
              </a:rPr>
              <a:t>system.</a:t>
            </a:r>
          </a:p>
          <a:p>
            <a:pPr algn="just" lvl="1"/>
            <a:r>
              <a:rPr dirty="0" lang="en-US" smtClean="0">
                <a:latin typeface="Times New Roman" pitchFamily="18" charset="0"/>
                <a:cs typeface="Times New Roman" pitchFamily="18" charset="0"/>
              </a:rPr>
              <a:t>E.g. how the world comes? By design or accident</a:t>
            </a:r>
          </a:p>
          <a:p>
            <a:r>
              <a:rPr b="1" dirty="0" lang="en-US" smtClean="0">
                <a:latin typeface="Times New Roman" pitchFamily="18" charset="0"/>
                <a:cs typeface="Times New Roman" pitchFamily="18" charset="0"/>
              </a:rPr>
              <a:t>Theological</a:t>
            </a:r>
            <a:r>
              <a:rPr dirty="0" lang="en-US" smtClean="0">
                <a:latin typeface="Times New Roman" pitchFamily="18" charset="0"/>
                <a:cs typeface="Times New Roman" pitchFamily="18" charset="0"/>
              </a:rPr>
              <a:t>: religious theory that deals with God.</a:t>
            </a:r>
          </a:p>
          <a:p>
            <a:pPr lvl="1"/>
            <a:r>
              <a:rPr dirty="0" lang="en-US" smtClean="0">
                <a:latin typeface="Times New Roman" pitchFamily="18" charset="0"/>
                <a:cs typeface="Times New Roman" pitchFamily="18" charset="0"/>
              </a:rPr>
              <a:t>E.g. If </a:t>
            </a:r>
            <a:r>
              <a:rPr dirty="0" lang="en-US">
                <a:latin typeface="Times New Roman" pitchFamily="18" charset="0"/>
                <a:cs typeface="Times New Roman" pitchFamily="18" charset="0"/>
              </a:rPr>
              <a:t>God is both all good and all powerful, why does evil exist?</a:t>
            </a:r>
            <a:r>
              <a:rPr dirty="0" lang="en-US" smtClean="0">
                <a:latin typeface="Times New Roman" pitchFamily="18" charset="0"/>
                <a:cs typeface="Times New Roman" pitchFamily="18"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76" name=""/>
        <p:cNvGrpSpPr/>
        <p:nvPr/>
      </p:nvGrpSpPr>
      <p:grpSpPr>
        <a:xfrm>
          <a:off x="0" y="0"/>
          <a:ext cx="0" cy="0"/>
          <a:chOff x="0" y="0"/>
          <a:chExt cx="0" cy="0"/>
        </a:xfrm>
      </p:grpSpPr>
      <p:sp>
        <p:nvSpPr>
          <p:cNvPr id="1048621" name="Content Placeholder 2"/>
          <p:cNvSpPr>
            <a:spLocks noGrp="1"/>
          </p:cNvSpPr>
          <p:nvPr>
            <p:ph idx="1"/>
          </p:nvPr>
        </p:nvSpPr>
        <p:spPr>
          <a:xfrm>
            <a:off x="457200" y="457200"/>
            <a:ext cx="8229600" cy="5668963"/>
          </a:xfrm>
        </p:spPr>
        <p:txBody>
          <a:bodyPr/>
          <a:p>
            <a:r>
              <a:rPr b="1" dirty="0" lang="en-US" smtClean="0">
                <a:latin typeface="Times New Roman" pitchFamily="18" charset="0"/>
                <a:cs typeface="Times New Roman" pitchFamily="18" charset="0"/>
              </a:rPr>
              <a:t>Anthropologica</a:t>
            </a:r>
            <a:r>
              <a:rPr dirty="0" lang="en-US" smtClean="0">
                <a:latin typeface="Times New Roman" pitchFamily="18" charset="0"/>
                <a:cs typeface="Times New Roman" pitchFamily="18" charset="0"/>
              </a:rPr>
              <a:t>l: deals </a:t>
            </a:r>
            <a:r>
              <a:rPr dirty="0" lang="en-US">
                <a:latin typeface="Times New Roman" pitchFamily="18" charset="0"/>
                <a:cs typeface="Times New Roman" pitchFamily="18" charset="0"/>
              </a:rPr>
              <a:t>with the study of human </a:t>
            </a:r>
            <a:r>
              <a:rPr dirty="0" lang="en-US" smtClean="0">
                <a:latin typeface="Times New Roman" pitchFamily="18" charset="0"/>
                <a:cs typeface="Times New Roman" pitchFamily="18" charset="0"/>
              </a:rPr>
              <a:t>beings.</a:t>
            </a:r>
          </a:p>
          <a:p>
            <a:pPr lvl="1"/>
            <a:r>
              <a:rPr dirty="0" lang="en-US" smtClean="0">
                <a:latin typeface="Times New Roman" pitchFamily="18" charset="0"/>
                <a:cs typeface="Times New Roman" pitchFamily="18" charset="0"/>
              </a:rPr>
              <a:t>What is relationship between mind and body?</a:t>
            </a:r>
          </a:p>
          <a:p>
            <a:pPr lvl="1"/>
            <a:r>
              <a:rPr dirty="0" lang="en-US" smtClean="0">
                <a:latin typeface="Times New Roman" pitchFamily="18" charset="0"/>
                <a:cs typeface="Times New Roman" pitchFamily="18" charset="0"/>
              </a:rPr>
              <a:t>Is </a:t>
            </a:r>
            <a:r>
              <a:rPr dirty="0" lang="en-US">
                <a:latin typeface="Times New Roman" pitchFamily="18" charset="0"/>
                <a:cs typeface="Times New Roman" pitchFamily="18" charset="0"/>
              </a:rPr>
              <a:t>mind </a:t>
            </a:r>
            <a:r>
              <a:rPr dirty="0" lang="en-US" smtClean="0">
                <a:latin typeface="Times New Roman" pitchFamily="18" charset="0"/>
                <a:cs typeface="Times New Roman" pitchFamily="18" charset="0"/>
              </a:rPr>
              <a:t>more fundamental </a:t>
            </a:r>
            <a:r>
              <a:rPr dirty="0" lang="en-US">
                <a:latin typeface="Times New Roman" pitchFamily="18" charset="0"/>
                <a:cs typeface="Times New Roman" pitchFamily="18" charset="0"/>
              </a:rPr>
              <a:t>than </a:t>
            </a:r>
            <a:r>
              <a:rPr dirty="0" lang="en-US" smtClean="0">
                <a:latin typeface="Times New Roman" pitchFamily="18" charset="0"/>
                <a:cs typeface="Times New Roman" pitchFamily="18" charset="0"/>
              </a:rPr>
              <a:t>body? </a:t>
            </a:r>
          </a:p>
          <a:p>
            <a:pPr lvl="1"/>
            <a:r>
              <a:rPr dirty="0" lang="en-US">
                <a:latin typeface="Times New Roman" pitchFamily="18" charset="0"/>
                <a:cs typeface="Times New Roman" pitchFamily="18" charset="0"/>
              </a:rPr>
              <a:t>Are people born good, evil, or morally neutral</a:t>
            </a:r>
            <a:r>
              <a:rPr dirty="0" lang="en-US" smtClean="0">
                <a:latin typeface="Times New Roman" pitchFamily="18" charset="0"/>
                <a:cs typeface="Times New Roman" pitchFamily="18" charset="0"/>
              </a:rPr>
              <a:t>?</a:t>
            </a:r>
          </a:p>
          <a:p>
            <a:pPr lvl="1"/>
            <a:r>
              <a:rPr dirty="0" lang="en-US" smtClean="0">
                <a:latin typeface="Times New Roman" pitchFamily="18" charset="0"/>
                <a:cs typeface="Times New Roman" pitchFamily="18" charset="0"/>
              </a:rPr>
              <a:t>Do we have free will or predetermined? </a:t>
            </a:r>
            <a:endParaRPr dirty="0" lang="en-US">
              <a:latin typeface="Times New Roman" pitchFamily="18" charset="0"/>
              <a:cs typeface="Times New Roman" pitchFamily="18" charset="0"/>
            </a:endParaRPr>
          </a:p>
          <a:p>
            <a:r>
              <a:rPr b="1" dirty="0" lang="en-US">
                <a:latin typeface="Times New Roman" pitchFamily="18" charset="0"/>
                <a:cs typeface="Times New Roman" pitchFamily="18" charset="0"/>
              </a:rPr>
              <a:t>Ontological</a:t>
            </a:r>
            <a:r>
              <a:rPr dirty="0" lang="en-US" smtClean="0">
                <a:latin typeface="Times New Roman" pitchFamily="18" charset="0"/>
                <a:cs typeface="Times New Roman" pitchFamily="18" charset="0"/>
              </a:rPr>
              <a:t>: </a:t>
            </a:r>
            <a:r>
              <a:rPr dirty="0" lang="en-US">
                <a:latin typeface="Times New Roman" pitchFamily="18" charset="0"/>
                <a:cs typeface="Times New Roman" pitchFamily="18" charset="0"/>
              </a:rPr>
              <a:t>the study of the nature of existence,</a:t>
            </a:r>
          </a:p>
          <a:p>
            <a:endParaRPr dirty="0"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77" name=""/>
        <p:cNvGrpSpPr/>
        <p:nvPr/>
      </p:nvGrpSpPr>
      <p:grpSpPr>
        <a:xfrm>
          <a:off x="0" y="0"/>
          <a:ext cx="0" cy="0"/>
          <a:chOff x="0" y="0"/>
          <a:chExt cx="0" cy="0"/>
        </a:xfrm>
      </p:grpSpPr>
      <p:sp>
        <p:nvSpPr>
          <p:cNvPr id="1048622" name="Content Placeholder 2"/>
          <p:cNvSpPr>
            <a:spLocks noGrp="1"/>
          </p:cNvSpPr>
          <p:nvPr>
            <p:ph idx="1"/>
          </p:nvPr>
        </p:nvSpPr>
        <p:spPr>
          <a:xfrm>
            <a:off x="457200" y="685800"/>
            <a:ext cx="8229600" cy="5440363"/>
          </a:xfrm>
        </p:spPr>
        <p:txBody>
          <a:bodyPr>
            <a:normAutofit fontScale="92857" lnSpcReduction="20000"/>
          </a:bodyPr>
          <a:p>
            <a:pPr algn="just" indent="0" marL="0">
              <a:buNone/>
            </a:pPr>
            <a:r>
              <a:rPr b="1" dirty="0" lang="en-US" smtClean="0">
                <a:latin typeface="Times New Roman" pitchFamily="18" charset="0"/>
                <a:cs typeface="Times New Roman" pitchFamily="18" charset="0"/>
              </a:rPr>
              <a:t>1.3.2. Epistemology: </a:t>
            </a:r>
            <a:r>
              <a:rPr dirty="0" lang="en-US" smtClean="0">
                <a:latin typeface="Times New Roman" pitchFamily="18" charset="0"/>
                <a:cs typeface="Times New Roman" pitchFamily="18" charset="0"/>
              </a:rPr>
              <a:t>Study about knowledge</a:t>
            </a:r>
          </a:p>
          <a:p>
            <a:pPr algn="just">
              <a:buFont typeface="Wingdings" pitchFamily="2" charset="2"/>
              <a:buChar char="§"/>
            </a:pPr>
            <a:r>
              <a:rPr dirty="0" lang="en-US">
                <a:latin typeface="Times New Roman" pitchFamily="18" charset="0"/>
                <a:cs typeface="Times New Roman" pitchFamily="18" charset="0"/>
              </a:rPr>
              <a:t> What is true?” and “How do we know</a:t>
            </a:r>
            <a:r>
              <a:rPr dirty="0" lang="en-US" smtClean="0">
                <a:latin typeface="Times New Roman" pitchFamily="18" charset="0"/>
                <a:cs typeface="Times New Roman" pitchFamily="18" charset="0"/>
              </a:rPr>
              <a:t>?”</a:t>
            </a:r>
          </a:p>
          <a:p>
            <a:pPr algn="just">
              <a:buFont typeface="Wingdings" pitchFamily="2" charset="2"/>
              <a:buChar char="§"/>
            </a:pPr>
            <a:r>
              <a:rPr dirty="0" i="1" lang="en-US" smtClean="0">
                <a:latin typeface="Times New Roman" pitchFamily="18" charset="0"/>
                <a:cs typeface="Times New Roman" pitchFamily="18" charset="0"/>
              </a:rPr>
              <a:t>Skepticism and agnosticism??? </a:t>
            </a:r>
            <a:endParaRPr dirty="0" lang="en-US" smtClean="0">
              <a:latin typeface="Times New Roman" pitchFamily="18" charset="0"/>
              <a:cs typeface="Times New Roman" pitchFamily="18" charset="0"/>
            </a:endParaRPr>
          </a:p>
          <a:p>
            <a:pPr algn="just">
              <a:buFont typeface="Wingdings" pitchFamily="2" charset="2"/>
              <a:buChar char="§"/>
            </a:pPr>
            <a:r>
              <a:rPr b="1" dirty="0" i="1" lang="en-US" smtClean="0">
                <a:latin typeface="Times New Roman" pitchFamily="18" charset="0"/>
                <a:cs typeface="Times New Roman" pitchFamily="18" charset="0"/>
              </a:rPr>
              <a:t>Sources of Knowledge:</a:t>
            </a:r>
          </a:p>
          <a:p>
            <a:pPr algn="just" lvl="1">
              <a:buFont typeface="Wingdings" pitchFamily="2" charset="2"/>
              <a:buChar char="§"/>
            </a:pPr>
            <a:r>
              <a:rPr dirty="0" i="1" lang="en-US" smtClean="0">
                <a:latin typeface="Times New Roman" pitchFamily="18" charset="0"/>
                <a:cs typeface="Times New Roman" pitchFamily="18" charset="0"/>
              </a:rPr>
              <a:t>Empiricism: </a:t>
            </a:r>
            <a:r>
              <a:rPr dirty="0" lang="en-US">
                <a:latin typeface="Times New Roman" pitchFamily="18" charset="0"/>
                <a:cs typeface="Times New Roman" pitchFamily="18" charset="0"/>
              </a:rPr>
              <a:t>knowledge obtained through the </a:t>
            </a:r>
            <a:r>
              <a:rPr dirty="0" lang="en-US" smtClean="0">
                <a:latin typeface="Times New Roman" pitchFamily="18" charset="0"/>
                <a:cs typeface="Times New Roman" pitchFamily="18" charset="0"/>
              </a:rPr>
              <a:t>senses/experience.</a:t>
            </a:r>
            <a:endParaRPr dirty="0" i="1" lang="en-US">
              <a:latin typeface="Times New Roman" pitchFamily="18" charset="0"/>
              <a:cs typeface="Times New Roman" pitchFamily="18" charset="0"/>
            </a:endParaRPr>
          </a:p>
          <a:p>
            <a:pPr algn="just" lvl="1">
              <a:buFont typeface="Wingdings" pitchFamily="2" charset="2"/>
              <a:buChar char="§"/>
            </a:pPr>
            <a:r>
              <a:rPr b="1" dirty="0" i="1" lang="en-US" smtClean="0">
                <a:latin typeface="Times New Roman" pitchFamily="18" charset="0"/>
                <a:cs typeface="Times New Roman" pitchFamily="18" charset="0"/>
              </a:rPr>
              <a:t>Rationalism: </a:t>
            </a:r>
            <a:r>
              <a:rPr dirty="0" lang="en-US">
                <a:latin typeface="Times New Roman" pitchFamily="18" charset="0"/>
                <a:cs typeface="Times New Roman" pitchFamily="18" charset="0"/>
              </a:rPr>
              <a:t>claims that humans are capable of arriving </a:t>
            </a:r>
            <a:r>
              <a:rPr dirty="0" lang="en-US" smtClean="0">
                <a:latin typeface="Times New Roman" pitchFamily="18" charset="0"/>
                <a:cs typeface="Times New Roman" pitchFamily="18" charset="0"/>
              </a:rPr>
              <a:t>at irrefutable </a:t>
            </a:r>
            <a:r>
              <a:rPr dirty="0" lang="en-US">
                <a:latin typeface="Times New Roman" pitchFamily="18" charset="0"/>
                <a:cs typeface="Times New Roman" pitchFamily="18" charset="0"/>
              </a:rPr>
              <a:t>knowledge independently of sensory </a:t>
            </a:r>
            <a:r>
              <a:rPr dirty="0" lang="en-US" smtClean="0">
                <a:latin typeface="Times New Roman" pitchFamily="18" charset="0"/>
                <a:cs typeface="Times New Roman" pitchFamily="18" charset="0"/>
              </a:rPr>
              <a:t>experience. Knowledge is based on reason. </a:t>
            </a:r>
          </a:p>
          <a:p>
            <a:pPr algn="just" lvl="1">
              <a:buFont typeface="Wingdings" pitchFamily="2" charset="2"/>
              <a:buChar char="§"/>
            </a:pPr>
            <a:r>
              <a:rPr dirty="0" i="1" lang="en-US" smtClean="0">
                <a:latin typeface="Times New Roman" pitchFamily="18" charset="0"/>
                <a:cs typeface="Times New Roman" pitchFamily="18" charset="0"/>
              </a:rPr>
              <a:t>Intuition: immediate cognition; </a:t>
            </a:r>
            <a:r>
              <a:rPr b="1" dirty="0" i="1" lang="en-US" smtClean="0">
                <a:latin typeface="Times New Roman" pitchFamily="18" charset="0"/>
                <a:cs typeface="Times New Roman" pitchFamily="18" charset="0"/>
              </a:rPr>
              <a:t>knowledge which is immediately evident without experience</a:t>
            </a:r>
            <a:r>
              <a:rPr dirty="0" i="1" lang="en-US" smtClean="0">
                <a:latin typeface="Times New Roman" pitchFamily="18" charset="0"/>
                <a:cs typeface="Times New Roman" pitchFamily="18" charset="0"/>
              </a:rPr>
              <a:t>. </a:t>
            </a:r>
          </a:p>
          <a:p>
            <a:pPr algn="just" lvl="1">
              <a:buFont typeface="Wingdings" pitchFamily="2" charset="2"/>
              <a:buChar char="§"/>
            </a:pPr>
            <a:r>
              <a:rPr b="1" dirty="0" i="1" lang="en-US" smtClean="0">
                <a:latin typeface="Times New Roman" pitchFamily="18" charset="0"/>
                <a:cs typeface="Times New Roman" pitchFamily="18" charset="0"/>
              </a:rPr>
              <a:t>Revelation: </a:t>
            </a:r>
            <a:r>
              <a:rPr dirty="0" i="1" lang="en-US" smtClean="0">
                <a:latin typeface="Times New Roman" pitchFamily="18" charset="0"/>
                <a:cs typeface="Times New Roman" pitchFamily="18" charset="0"/>
              </a:rPr>
              <a:t>religious knowledge as a source of knowledge. </a:t>
            </a:r>
          </a:p>
          <a:p>
            <a:pPr algn="just" lvl="1">
              <a:buFont typeface="Wingdings" pitchFamily="2" charset="2"/>
              <a:buChar char="§"/>
            </a:pPr>
            <a:r>
              <a:rPr b="1" dirty="0" i="1" lang="en-US" smtClean="0">
                <a:latin typeface="Times New Roman" pitchFamily="18" charset="0"/>
                <a:cs typeface="Times New Roman" pitchFamily="18" charset="0"/>
              </a:rPr>
              <a:t>Authority</a:t>
            </a:r>
            <a:r>
              <a:rPr dirty="0" i="1" lang="en-US" smtClean="0">
                <a:latin typeface="Times New Roman" pitchFamily="18" charset="0"/>
                <a:cs typeface="Times New Roman" pitchFamily="18" charset="0"/>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78" name=""/>
        <p:cNvGrpSpPr/>
        <p:nvPr/>
      </p:nvGrpSpPr>
      <p:grpSpPr>
        <a:xfrm>
          <a:off x="0" y="0"/>
          <a:ext cx="0" cy="0"/>
          <a:chOff x="0" y="0"/>
          <a:chExt cx="0" cy="0"/>
        </a:xfrm>
      </p:grpSpPr>
      <p:sp>
        <p:nvSpPr>
          <p:cNvPr id="1048623" name="Content Placeholder 2"/>
          <p:cNvSpPr>
            <a:spLocks noGrp="1"/>
          </p:cNvSpPr>
          <p:nvPr>
            <p:ph idx="1"/>
          </p:nvPr>
        </p:nvSpPr>
        <p:spPr>
          <a:xfrm>
            <a:off x="457200" y="609600"/>
            <a:ext cx="8229600" cy="5516563"/>
          </a:xfrm>
        </p:spPr>
        <p:txBody>
          <a:bodyPr/>
          <a:p>
            <a:pPr indent="0" marL="0">
              <a:buNone/>
            </a:pPr>
            <a:r>
              <a:rPr b="1" dirty="0" lang="en-US" smtClean="0"/>
              <a:t>1.3.3. Axiology </a:t>
            </a:r>
          </a:p>
          <a:p>
            <a:pPr algn="just">
              <a:buFont typeface="Wingdings" pitchFamily="2" charset="2"/>
              <a:buChar char="q"/>
            </a:pPr>
            <a:r>
              <a:rPr dirty="0" sz="2800" lang="en-US" smtClean="0">
                <a:latin typeface="Times New Roman"/>
              </a:rPr>
              <a:t>From two Greek words: </a:t>
            </a:r>
            <a:r>
              <a:rPr dirty="0" sz="2800" i="1" lang="en-US" err="1" smtClean="0">
                <a:latin typeface="Times New Roman"/>
              </a:rPr>
              <a:t>Axios</a:t>
            </a:r>
            <a:r>
              <a:rPr dirty="0" sz="2800" lang="en-US" smtClean="0">
                <a:latin typeface="Times New Roman"/>
              </a:rPr>
              <a:t> (worth, value) and </a:t>
            </a:r>
            <a:r>
              <a:rPr dirty="0" sz="2800" i="1" lang="en-US" smtClean="0">
                <a:latin typeface="Times New Roman"/>
              </a:rPr>
              <a:t>logy</a:t>
            </a:r>
            <a:r>
              <a:rPr dirty="0" sz="2800" lang="en-US" smtClean="0">
                <a:latin typeface="Times New Roman"/>
              </a:rPr>
              <a:t> (study)</a:t>
            </a:r>
          </a:p>
          <a:p>
            <a:pPr algn="just">
              <a:buFont typeface="Wingdings" pitchFamily="2" charset="2"/>
              <a:buChar char="q"/>
            </a:pPr>
            <a:r>
              <a:rPr dirty="0" sz="2800" lang="en-US" smtClean="0">
                <a:latin typeface="Times New Roman"/>
              </a:rPr>
              <a:t>Axiology </a:t>
            </a:r>
            <a:r>
              <a:rPr dirty="0" sz="2800" lang="en-US">
                <a:latin typeface="Times New Roman"/>
              </a:rPr>
              <a:t>is the philosophical study of value, which originally meant the worth of </a:t>
            </a:r>
            <a:r>
              <a:rPr dirty="0" sz="2800" lang="en-US" smtClean="0">
                <a:latin typeface="Times New Roman"/>
              </a:rPr>
              <a:t>something.</a:t>
            </a:r>
          </a:p>
          <a:p>
            <a:pPr algn="just">
              <a:buFont typeface="Wingdings" pitchFamily="2" charset="2"/>
              <a:buChar char="q"/>
            </a:pPr>
            <a:r>
              <a:rPr dirty="0" sz="2800" lang="en-US" smtClean="0">
                <a:latin typeface="Times New Roman"/>
              </a:rPr>
              <a:t>It includes </a:t>
            </a:r>
            <a:r>
              <a:rPr dirty="0" sz="2800" lang="en-US">
                <a:latin typeface="Times New Roman"/>
              </a:rPr>
              <a:t>the studies of moral values, aesthetic values, as well as political and social values</a:t>
            </a:r>
            <a:r>
              <a:rPr dirty="0" sz="2800" lang="en-US" smtClean="0">
                <a:latin typeface="Times New Roman"/>
              </a:rPr>
              <a:t>. </a:t>
            </a:r>
          </a:p>
          <a:p>
            <a:pPr algn="just">
              <a:buFont typeface="Wingdings" pitchFamily="2" charset="2"/>
              <a:buChar char="q"/>
            </a:pPr>
            <a:r>
              <a:rPr dirty="0" sz="2800" lang="en-US" smtClean="0">
                <a:latin typeface="Times New Roman"/>
              </a:rPr>
              <a:t>Deals with: </a:t>
            </a:r>
            <a:r>
              <a:rPr b="1" dirty="0" sz="2800" lang="en-US" smtClean="0">
                <a:latin typeface="Times New Roman"/>
              </a:rPr>
              <a:t>aesthetics, ethics, and social/political philosophy. </a:t>
            </a:r>
          </a:p>
          <a:p>
            <a:pPr>
              <a:buFont typeface="Wingdings" pitchFamily="2" charset="2"/>
              <a:buChar char="q"/>
            </a:pPr>
            <a:endParaRPr dirty="0" sz="2800"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79" name=""/>
        <p:cNvGrpSpPr/>
        <p:nvPr/>
      </p:nvGrpSpPr>
      <p:grpSpPr>
        <a:xfrm>
          <a:off x="0" y="0"/>
          <a:ext cx="0" cy="0"/>
          <a:chOff x="0" y="0"/>
          <a:chExt cx="0" cy="0"/>
        </a:xfrm>
      </p:grpSpPr>
      <p:sp>
        <p:nvSpPr>
          <p:cNvPr id="1048624" name="Content Placeholder 2"/>
          <p:cNvSpPr>
            <a:spLocks noGrp="1"/>
          </p:cNvSpPr>
          <p:nvPr>
            <p:ph idx="1"/>
          </p:nvPr>
        </p:nvSpPr>
        <p:spPr>
          <a:xfrm>
            <a:off x="457200" y="533400"/>
            <a:ext cx="8229600" cy="5592763"/>
          </a:xfrm>
        </p:spPr>
        <p:txBody>
          <a:bodyPr>
            <a:normAutofit fontScale="95833" lnSpcReduction="10000"/>
          </a:bodyPr>
          <a:p>
            <a:pPr algn="just">
              <a:buFont typeface="Wingdings" pitchFamily="2" charset="2"/>
              <a:buChar char="v"/>
            </a:pPr>
            <a:r>
              <a:rPr b="1" dirty="0" sz="2400" lang="en-US" smtClean="0">
                <a:latin typeface="Times New Roman" pitchFamily="18" charset="0"/>
                <a:cs typeface="Times New Roman" pitchFamily="18" charset="0"/>
              </a:rPr>
              <a:t>Aesthetics: </a:t>
            </a:r>
            <a:r>
              <a:rPr dirty="0" sz="2400" lang="en-US" smtClean="0">
                <a:latin typeface="Times New Roman" pitchFamily="18" charset="0"/>
                <a:cs typeface="Times New Roman" pitchFamily="18" charset="0"/>
              </a:rPr>
              <a:t>study of beauty!</a:t>
            </a:r>
          </a:p>
          <a:p>
            <a:pPr algn="just">
              <a:buFont typeface="Wingdings" pitchFamily="2" charset="2"/>
              <a:buChar char="v"/>
            </a:pPr>
            <a:r>
              <a:rPr b="1" dirty="0" sz="2400" lang="en-US" smtClean="0">
                <a:latin typeface="Times New Roman" pitchFamily="18" charset="0"/>
                <a:cs typeface="Times New Roman" pitchFamily="18" charset="0"/>
              </a:rPr>
              <a:t>Ethics</a:t>
            </a:r>
            <a:r>
              <a:rPr dirty="0" sz="2400" lang="en-US" smtClean="0">
                <a:latin typeface="Times New Roman" pitchFamily="18" charset="0"/>
                <a:cs typeface="Times New Roman" pitchFamily="18" charset="0"/>
              </a:rPr>
              <a:t>: study of </a:t>
            </a:r>
            <a:r>
              <a:rPr b="1" dirty="0" sz="2400" lang="en-US" smtClean="0">
                <a:latin typeface="Times New Roman" pitchFamily="18" charset="0"/>
                <a:cs typeface="Times New Roman" pitchFamily="18" charset="0"/>
              </a:rPr>
              <a:t>morality/action of right of wrong.</a:t>
            </a:r>
          </a:p>
          <a:p>
            <a:pPr algn="just" lvl="1">
              <a:buFont typeface="Courier New" pitchFamily="49" charset="0"/>
              <a:buChar char="o"/>
            </a:pPr>
            <a:r>
              <a:rPr b="1" dirty="0" sz="2400" lang="en-US" smtClean="0">
                <a:latin typeface="Times New Roman" pitchFamily="18" charset="0"/>
                <a:cs typeface="Times New Roman" pitchFamily="18" charset="0"/>
              </a:rPr>
              <a:t>Meta-ethics: investigation of the meaning of good or bad. </a:t>
            </a:r>
          </a:p>
          <a:p>
            <a:pPr algn="just" lvl="1">
              <a:buFont typeface="Courier New" pitchFamily="49" charset="0"/>
              <a:buChar char="o"/>
            </a:pPr>
            <a:r>
              <a:rPr b="1" dirty="0" sz="2400" lang="en-US" smtClean="0">
                <a:latin typeface="Times New Roman" pitchFamily="18" charset="0"/>
                <a:cs typeface="Times New Roman" pitchFamily="18" charset="0"/>
              </a:rPr>
              <a:t>Normative ethics: studies moral principles of conducts. </a:t>
            </a:r>
          </a:p>
          <a:p>
            <a:pPr algn="just" lvl="2"/>
            <a:r>
              <a:rPr b="1" dirty="0" lang="en-US" smtClean="0">
                <a:latin typeface="Times New Roman" pitchFamily="18" charset="0"/>
                <a:cs typeface="Times New Roman" pitchFamily="18" charset="0"/>
              </a:rPr>
              <a:t>Can be consequential, deontological, virtue. </a:t>
            </a:r>
          </a:p>
          <a:p>
            <a:pPr algn="just" lvl="1">
              <a:buFont typeface="Courier New" pitchFamily="49" charset="0"/>
              <a:buChar char="o"/>
            </a:pPr>
            <a:r>
              <a:rPr b="1" dirty="0" sz="2400" lang="en-US" smtClean="0">
                <a:latin typeface="Times New Roman" pitchFamily="18" charset="0"/>
                <a:cs typeface="Times New Roman" pitchFamily="18" charset="0"/>
              </a:rPr>
              <a:t>Applied ethics: </a:t>
            </a:r>
            <a:r>
              <a:rPr dirty="0" sz="2400" lang="en-US">
                <a:latin typeface="Times New Roman" pitchFamily="18" charset="0"/>
                <a:cs typeface="Times New Roman" pitchFamily="18" charset="0"/>
              </a:rPr>
              <a:t>explain, justify, apply moral rules, </a:t>
            </a:r>
            <a:r>
              <a:rPr dirty="0" sz="2400" lang="en-US" smtClean="0">
                <a:latin typeface="Times New Roman" pitchFamily="18" charset="0"/>
                <a:cs typeface="Times New Roman" pitchFamily="18" charset="0"/>
              </a:rPr>
              <a:t>principles</a:t>
            </a:r>
            <a:r>
              <a:rPr b="1" dirty="0" sz="2400" lang="en-US" smtClean="0">
                <a:latin typeface="Times New Roman" pitchFamily="18" charset="0"/>
                <a:cs typeface="Times New Roman" pitchFamily="18" charset="0"/>
              </a:rPr>
              <a:t> </a:t>
            </a:r>
          </a:p>
          <a:p>
            <a:pPr>
              <a:buFont typeface="Wingdings" pitchFamily="2" charset="2"/>
              <a:buChar char="v"/>
            </a:pPr>
            <a:r>
              <a:rPr b="1" dirty="0" sz="2800" lang="en-US" smtClean="0">
                <a:latin typeface="Times New Roman" pitchFamily="18" charset="0"/>
                <a:cs typeface="Times New Roman" pitchFamily="18" charset="0"/>
              </a:rPr>
              <a:t>Social/politic</a:t>
            </a:r>
            <a:r>
              <a:rPr b="1" dirty="0" sz="2800" lang="en-US">
                <a:latin typeface="Times New Roman" pitchFamily="18" charset="0"/>
                <a:cs typeface="Times New Roman" pitchFamily="18" charset="0"/>
              </a:rPr>
              <a:t>al philosophy: </a:t>
            </a:r>
            <a:r>
              <a:rPr dirty="0" sz="2800" lang="en-US" smtClean="0">
                <a:latin typeface="Times New Roman" pitchFamily="18" charset="0"/>
                <a:cs typeface="Times New Roman" pitchFamily="18" charset="0"/>
              </a:rPr>
              <a:t>studies </a:t>
            </a:r>
            <a:r>
              <a:rPr dirty="0" sz="2800" lang="en-US">
                <a:latin typeface="Times New Roman" pitchFamily="18" charset="0"/>
                <a:cs typeface="Times New Roman" pitchFamily="18" charset="0"/>
              </a:rPr>
              <a:t>about of the value judgments operating in a civil </a:t>
            </a:r>
            <a:r>
              <a:rPr dirty="0" sz="2800" lang="en-US" smtClean="0">
                <a:latin typeface="Times New Roman" pitchFamily="18" charset="0"/>
                <a:cs typeface="Times New Roman" pitchFamily="18" charset="0"/>
              </a:rPr>
              <a:t>society. </a:t>
            </a:r>
          </a:p>
          <a:p>
            <a:pPr lvl="1">
              <a:buFont typeface="Wingdings" pitchFamily="2" charset="2"/>
              <a:buChar char="Ø"/>
            </a:pPr>
            <a:r>
              <a:rPr dirty="0" i="1" lang="en-US" smtClean="0"/>
              <a:t>What </a:t>
            </a:r>
            <a:r>
              <a:rPr dirty="0" i="1" lang="en-US"/>
              <a:t>form of government is </a:t>
            </a:r>
            <a:r>
              <a:rPr dirty="0" i="1" lang="en-US" smtClean="0"/>
              <a:t>best?</a:t>
            </a:r>
          </a:p>
          <a:p>
            <a:pPr lvl="1">
              <a:buFont typeface="Wingdings" pitchFamily="2" charset="2"/>
              <a:buChar char="Ø"/>
            </a:pPr>
            <a:r>
              <a:rPr dirty="0" i="1" lang="en-US" smtClean="0"/>
              <a:t>What </a:t>
            </a:r>
            <a:r>
              <a:rPr dirty="0" i="1" lang="en-US"/>
              <a:t>economic system is </a:t>
            </a:r>
            <a:r>
              <a:rPr dirty="0" i="1" lang="en-US" smtClean="0"/>
              <a:t>best?</a:t>
            </a:r>
          </a:p>
          <a:p>
            <a:pPr lvl="1">
              <a:buFont typeface="Wingdings" pitchFamily="2" charset="2"/>
              <a:buChar char="Ø"/>
            </a:pPr>
            <a:r>
              <a:rPr dirty="0" i="1" lang="en-US" smtClean="0"/>
              <a:t>What </a:t>
            </a:r>
            <a:r>
              <a:rPr dirty="0" i="1" lang="en-US"/>
              <a:t>is justice/injustice?</a:t>
            </a:r>
            <a:endParaRPr b="1" dirty="0" lang="en-US">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80" name=""/>
        <p:cNvGrpSpPr/>
        <p:nvPr/>
      </p:nvGrpSpPr>
      <p:grpSpPr>
        <a:xfrm>
          <a:off x="0" y="0"/>
          <a:ext cx="0" cy="0"/>
          <a:chOff x="0" y="0"/>
          <a:chExt cx="0" cy="0"/>
        </a:xfrm>
      </p:grpSpPr>
      <p:sp>
        <p:nvSpPr>
          <p:cNvPr id="1048625" name="Content Placeholder 2"/>
          <p:cNvSpPr>
            <a:spLocks noGrp="1"/>
          </p:cNvSpPr>
          <p:nvPr>
            <p:ph idx="1"/>
          </p:nvPr>
        </p:nvSpPr>
        <p:spPr>
          <a:xfrm>
            <a:off x="457200" y="533400"/>
            <a:ext cx="8229600" cy="5592763"/>
          </a:xfrm>
        </p:spPr>
        <p:txBody>
          <a:bodyPr>
            <a:normAutofit fontScale="96875" lnSpcReduction="20000"/>
          </a:bodyPr>
          <a:p>
            <a:pPr indent="0" marL="0">
              <a:buNone/>
            </a:pPr>
            <a:r>
              <a:rPr b="1" lang="en-US" smtClean="0">
                <a:latin typeface="Times New Roman" pitchFamily="18" charset="0"/>
                <a:cs typeface="Times New Roman" pitchFamily="18" charset="0"/>
              </a:rPr>
              <a:t>1.4</a:t>
            </a:r>
            <a:r>
              <a:rPr b="1" dirty="0" lang="en-US" smtClean="0">
                <a:latin typeface="Times New Roman" pitchFamily="18" charset="0"/>
                <a:cs typeface="Times New Roman" pitchFamily="18" charset="0"/>
              </a:rPr>
              <a:t>. Importance of philosophy</a:t>
            </a:r>
          </a:p>
          <a:p>
            <a:pPr>
              <a:buFont typeface="Wingdings" pitchFamily="2" charset="2"/>
              <a:buChar char="Ø"/>
            </a:pPr>
            <a:r>
              <a:rPr dirty="0" lang="en-US" smtClean="0"/>
              <a:t> </a:t>
            </a:r>
            <a:r>
              <a:rPr dirty="0" i="1" lang="en-US" smtClean="0"/>
              <a:t>to examine one’s life in the world,</a:t>
            </a:r>
          </a:p>
          <a:p>
            <a:pPr>
              <a:buFont typeface="Wingdings" pitchFamily="2" charset="2"/>
              <a:buChar char="Ø"/>
            </a:pPr>
            <a:r>
              <a:rPr dirty="0" i="1" lang="en-US"/>
              <a:t> </a:t>
            </a:r>
            <a:r>
              <a:rPr dirty="0" i="1" lang="en-US" smtClean="0"/>
              <a:t>to actualize our selves. </a:t>
            </a:r>
          </a:p>
          <a:p>
            <a:pPr>
              <a:buFont typeface="Wingdings" pitchFamily="2" charset="2"/>
              <a:buChar char="Ø"/>
            </a:pPr>
            <a:r>
              <a:rPr dirty="0" i="1" lang="en-US">
                <a:latin typeface="Times New Roman"/>
              </a:rPr>
              <a:t>Intellectual and Behavioral </a:t>
            </a:r>
            <a:r>
              <a:rPr dirty="0" i="1" lang="en-US" smtClean="0">
                <a:latin typeface="Times New Roman"/>
              </a:rPr>
              <a:t>Independence</a:t>
            </a:r>
            <a:endParaRPr dirty="0" i="1" lang="en-US">
              <a:latin typeface="Times New Roman"/>
            </a:endParaRPr>
          </a:p>
          <a:p>
            <a:pPr>
              <a:buFont typeface="Wingdings" pitchFamily="2" charset="2"/>
              <a:buChar char="Ø"/>
            </a:pPr>
            <a:r>
              <a:rPr dirty="0" i="1" lang="en-US" smtClean="0">
                <a:latin typeface="Times New Roman"/>
              </a:rPr>
              <a:t>Reflective self-awareness… knowing your self.</a:t>
            </a:r>
          </a:p>
          <a:p>
            <a:pPr>
              <a:buFont typeface="Wingdings" pitchFamily="2" charset="2"/>
              <a:buChar char="Ø"/>
            </a:pPr>
            <a:r>
              <a:rPr dirty="0" i="1" lang="en-US" smtClean="0">
                <a:latin typeface="Times New Roman"/>
              </a:rPr>
              <a:t> Flexibility</a:t>
            </a:r>
            <a:r>
              <a:rPr dirty="0" i="1" lang="en-US">
                <a:latin typeface="Times New Roman"/>
              </a:rPr>
              <a:t>, Tolerance, and </a:t>
            </a:r>
            <a:r>
              <a:rPr dirty="0" i="1" lang="en-US" smtClean="0">
                <a:latin typeface="Times New Roman"/>
              </a:rPr>
              <a:t>Open-Mindedness</a:t>
            </a:r>
          </a:p>
          <a:p>
            <a:pPr>
              <a:buFont typeface="Wingdings" pitchFamily="2" charset="2"/>
              <a:buChar char="Ø"/>
            </a:pPr>
            <a:r>
              <a:rPr dirty="0" i="1" lang="en-US"/>
              <a:t>Creative and Critical </a:t>
            </a:r>
            <a:r>
              <a:rPr dirty="0" i="1" lang="en-US" smtClean="0"/>
              <a:t>Thinking</a:t>
            </a:r>
          </a:p>
          <a:p>
            <a:pPr>
              <a:buFont typeface="Wingdings" pitchFamily="2" charset="2"/>
              <a:buChar char="Ø"/>
            </a:pPr>
            <a:r>
              <a:rPr dirty="0" i="1" lang="en-US" smtClean="0">
                <a:latin typeface="Times New Roman"/>
              </a:rPr>
              <a:t>To deal with uncertainty of living </a:t>
            </a:r>
          </a:p>
          <a:p>
            <a:pPr>
              <a:buFont typeface="Wingdings" pitchFamily="2" charset="2"/>
              <a:buChar char="Ø"/>
            </a:pPr>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63" name=""/>
        <p:cNvGrpSpPr/>
        <p:nvPr/>
      </p:nvGrpSpPr>
      <p:grpSpPr>
        <a:xfrm>
          <a:off x="0" y="0"/>
          <a:ext cx="0" cy="0"/>
          <a:chOff x="0" y="0"/>
          <a:chExt cx="0" cy="0"/>
        </a:xfrm>
      </p:grpSpPr>
      <p:sp>
        <p:nvSpPr>
          <p:cNvPr id="1048603" name="Title 1"/>
          <p:cNvSpPr>
            <a:spLocks noGrp="1"/>
          </p:cNvSpPr>
          <p:nvPr>
            <p:ph type="title"/>
          </p:nvPr>
        </p:nvSpPr>
        <p:spPr/>
        <p:txBody>
          <a:bodyPr>
            <a:noAutofit/>
          </a:bodyPr>
          <a:p>
            <a:r>
              <a:rPr b="1" dirty="0" sz="3200" lang="en-US" smtClean="0">
                <a:latin typeface="Times New Roman" pitchFamily="18" charset="0"/>
                <a:cs typeface="Times New Roman" pitchFamily="18" charset="0"/>
              </a:rPr>
              <a:t>What is the course of Logic and Critical Thinking?</a:t>
            </a:r>
            <a:endParaRPr b="1" dirty="0" sz="3200" lang="en-US">
              <a:latin typeface="Times New Roman" pitchFamily="18" charset="0"/>
              <a:cs typeface="Times New Roman" pitchFamily="18" charset="0"/>
            </a:endParaRPr>
          </a:p>
        </p:txBody>
      </p:sp>
      <p:sp>
        <p:nvSpPr>
          <p:cNvPr id="1048604" name="Content Placeholder 2"/>
          <p:cNvSpPr>
            <a:spLocks noGrp="1"/>
          </p:cNvSpPr>
          <p:nvPr>
            <p:ph idx="1"/>
          </p:nvPr>
        </p:nvSpPr>
        <p:spPr/>
        <p:txBody>
          <a:bodyPr/>
          <a:p>
            <a:pPr algn="just"/>
            <a:r>
              <a:rPr dirty="0" lang="en-US" smtClean="0">
                <a:latin typeface="Times New Roman" pitchFamily="18" charset="0"/>
                <a:cs typeface="Times New Roman" pitchFamily="18" charset="0"/>
              </a:rPr>
              <a:t>Dear students, this course aimed at making students to </a:t>
            </a:r>
            <a:r>
              <a:rPr b="1" dirty="0" lang="en-US" smtClean="0">
                <a:latin typeface="Times New Roman" pitchFamily="18" charset="0"/>
                <a:cs typeface="Times New Roman" pitchFamily="18" charset="0"/>
              </a:rPr>
              <a:t>critically question </a:t>
            </a:r>
            <a:r>
              <a:rPr dirty="0" lang="en-US" smtClean="0">
                <a:latin typeface="Times New Roman" pitchFamily="18" charset="0"/>
                <a:cs typeface="Times New Roman" pitchFamily="18" charset="0"/>
              </a:rPr>
              <a:t>the </a:t>
            </a:r>
            <a:r>
              <a:rPr b="1" dirty="0" lang="en-US" smtClean="0">
                <a:latin typeface="Times New Roman" pitchFamily="18" charset="0"/>
                <a:cs typeface="Times New Roman" pitchFamily="18" charset="0"/>
              </a:rPr>
              <a:t>idea</a:t>
            </a:r>
            <a:r>
              <a:rPr dirty="0" lang="en-US" smtClean="0">
                <a:latin typeface="Times New Roman" pitchFamily="18" charset="0"/>
                <a:cs typeface="Times New Roman" pitchFamily="18" charset="0"/>
              </a:rPr>
              <a:t> of people, </a:t>
            </a:r>
            <a:r>
              <a:rPr b="1" dirty="0" lang="en-US" smtClean="0">
                <a:latin typeface="Times New Roman" pitchFamily="18" charset="0"/>
                <a:cs typeface="Times New Roman" pitchFamily="18" charset="0"/>
              </a:rPr>
              <a:t>gather information</a:t>
            </a:r>
            <a:r>
              <a:rPr dirty="0" lang="en-US" smtClean="0">
                <a:latin typeface="Times New Roman" pitchFamily="18" charset="0"/>
                <a:cs typeface="Times New Roman" pitchFamily="18" charset="0"/>
              </a:rPr>
              <a:t>, and e</a:t>
            </a:r>
            <a:r>
              <a:rPr b="1" dirty="0" lang="en-US" smtClean="0">
                <a:latin typeface="Times New Roman" pitchFamily="18" charset="0"/>
                <a:cs typeface="Times New Roman" pitchFamily="18" charset="0"/>
              </a:rPr>
              <a:t>valuate the argument</a:t>
            </a:r>
            <a:r>
              <a:rPr dirty="0" lang="en-US" smtClean="0">
                <a:latin typeface="Times New Roman" pitchFamily="18" charset="0"/>
                <a:cs typeface="Times New Roman" pitchFamily="18" charset="0"/>
              </a:rPr>
              <a:t> of others and themselves. </a:t>
            </a:r>
            <a:endParaRPr dirty="0" lang="en-US">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81" name=""/>
        <p:cNvGrpSpPr/>
        <p:nvPr/>
      </p:nvGrpSpPr>
      <p:grpSpPr>
        <a:xfrm>
          <a:off x="0" y="0"/>
          <a:ext cx="0" cy="0"/>
          <a:chOff x="0" y="0"/>
          <a:chExt cx="0" cy="0"/>
        </a:xfrm>
      </p:grpSpPr>
      <p:sp>
        <p:nvSpPr>
          <p:cNvPr id="1048626" name="Shape"/>
          <p:cNvSpPr/>
          <p:nvPr>
            <p:ph type="title"/>
          </p:nvPr>
        </p:nvSpPr>
        <p:spPr>
          <a:prstGeom prst="rect"/>
        </p:spPr>
        <p:txBody>
          <a:bodyPr>
            <a:normAutofit fontScale="90000"/>
          </a:bodyPr>
          <a:p>
            <a:br>
              <a:rPr b="1" dirty="0" sz="4000" lang="en-US" smtClean="0"/>
            </a:br>
            <a:r>
              <a:rPr b="1" dirty="0" sz="4000" lang="en-US" smtClean="0"/>
              <a:t>Chapter</a:t>
            </a:r>
            <a:r>
              <a:rPr b="1" dirty="0" sz="4000" lang="en-US" smtClean="0"/>
              <a:t> </a:t>
            </a:r>
            <a:r>
              <a:rPr b="1" dirty="0" sz="4000" lang="en-US" smtClean="0"/>
              <a:t>2</a:t>
            </a:r>
            <a:r>
              <a:rPr b="1" dirty="0" sz="4000" lang="en-US" smtClean="0"/>
              <a:t>:</a:t>
            </a:r>
            <a:r>
              <a:rPr b="1" dirty="0" sz="4000" lang="en-US" smtClean="0"/>
              <a:t>Basic</a:t>
            </a:r>
            <a:r>
              <a:rPr b="1" dirty="0" sz="4000" lang="en-US" smtClean="0"/>
              <a:t> </a:t>
            </a:r>
            <a:r>
              <a:rPr b="1" dirty="0" sz="4000" lang="en-US" smtClean="0"/>
              <a:t>concepts</a:t>
            </a:r>
            <a:r>
              <a:rPr b="1" dirty="0" sz="4000" lang="en-US" smtClean="0"/>
              <a:t> </a:t>
            </a:r>
            <a:r>
              <a:rPr b="1" dirty="0" sz="4000" lang="en-US" smtClean="0"/>
              <a:t>of</a:t>
            </a:r>
            <a:r>
              <a:rPr b="1" dirty="0" sz="4000" lang="en-US" smtClean="0"/>
              <a:t> </a:t>
            </a:r>
            <a:r>
              <a:rPr b="1" dirty="0" sz="4000" lang="en-US" smtClean="0"/>
              <a:t>Logic</a:t>
            </a:r>
            <a:r>
              <a:rPr b="1" dirty="0" sz="4000" lang="en-US" smtClean="0"/>
              <a:t> </a:t>
            </a:r>
          </a:p>
        </p:txBody>
      </p:sp>
      <p:sp>
        <p:nvSpPr>
          <p:cNvPr id="1048627" name="Shape"/>
          <p:cNvSpPr/>
          <p:nvPr>
            <p:ph idx="1"/>
          </p:nvPr>
        </p:nvSpPr>
        <p:spPr>
          <a:xfrm>
            <a:off x="457200" y="1524000"/>
            <a:ext cx="8229600" cy="4602480"/>
          </a:xfrm>
          <a:prstGeom prst="rect"/>
        </p:spPr>
        <p:txBody>
          <a:bodyPr>
            <a:normAutofit/>
          </a:bodyPr>
          <a:p>
            <a:pPr indent="0" marL="0">
              <a:buNone/>
            </a:pPr>
            <a:r>
              <a:rPr b="1" dirty="0" lang="en-US" smtClean="0">
                <a:latin typeface="Garamond"/>
              </a:rPr>
              <a:t>Tips</a:t>
            </a:r>
            <a:r>
              <a:rPr b="1" dirty="0" lang="en-US" smtClean="0">
                <a:latin typeface="Garamond"/>
              </a:rPr>
              <a:t> </a:t>
            </a:r>
            <a:r>
              <a:rPr b="1" dirty="0" lang="en-US" smtClean="0">
                <a:latin typeface="Garamond"/>
              </a:rPr>
              <a:t>of</a:t>
            </a:r>
            <a:r>
              <a:rPr b="1" dirty="0" lang="en-US" smtClean="0">
                <a:latin typeface="Garamond"/>
              </a:rPr>
              <a:t> </a:t>
            </a:r>
            <a:r>
              <a:rPr b="1" dirty="0" lang="en-US" smtClean="0">
                <a:latin typeface="Garamond"/>
              </a:rPr>
              <a:t>the</a:t>
            </a:r>
            <a:r>
              <a:rPr b="1" dirty="0" lang="en-US" smtClean="0">
                <a:latin typeface="Garamond"/>
              </a:rPr>
              <a:t> </a:t>
            </a:r>
            <a:r>
              <a:rPr b="1" dirty="0" lang="en-US" smtClean="0">
                <a:latin typeface="Garamond"/>
              </a:rPr>
              <a:t>Chapter</a:t>
            </a:r>
            <a:r>
              <a:rPr b="1" dirty="0" lang="en-US" smtClean="0">
                <a:latin typeface="Garamond"/>
              </a:rPr>
              <a:t> </a:t>
            </a:r>
          </a:p>
          <a:p>
            <a:pPr indent="0" marL="0">
              <a:buNone/>
            </a:pPr>
            <a:r>
              <a:rPr dirty="0" lang="en-US" smtClean="0">
                <a:latin typeface="Times New Roman"/>
                <a:cs typeface="Times New Roman"/>
              </a:rPr>
              <a:t>2</a:t>
            </a:r>
            <a:r>
              <a:rPr dirty="0" lang="en-US" smtClean="0">
                <a:latin typeface="Times New Roman"/>
                <a:cs typeface="Times New Roman"/>
              </a:rPr>
              <a:t>.</a:t>
            </a:r>
            <a:r>
              <a:rPr dirty="0" lang="en-US" smtClean="0">
                <a:latin typeface="Times New Roman"/>
                <a:cs typeface="Times New Roman"/>
              </a:rPr>
              <a:t>1</a:t>
            </a:r>
            <a:r>
              <a:rPr dirty="0" lang="en-US" smtClean="0">
                <a:latin typeface="Times New Roman"/>
                <a:cs typeface="Times New Roman"/>
              </a:rPr>
              <a:t>.</a:t>
            </a:r>
            <a:r>
              <a:rPr dirty="0" lang="en-US" smtClean="0">
                <a:latin typeface="Times New Roman"/>
                <a:cs typeface="Times New Roman"/>
              </a:rPr>
              <a:t> </a:t>
            </a:r>
            <a:r>
              <a:rPr dirty="0" lang="en-US" smtClean="0">
                <a:latin typeface="Times New Roman"/>
                <a:cs typeface="Times New Roman"/>
              </a:rPr>
              <a:t>Basic</a:t>
            </a:r>
            <a:r>
              <a:rPr dirty="0" lang="en-US" smtClean="0">
                <a:latin typeface="Times New Roman"/>
                <a:cs typeface="Times New Roman"/>
              </a:rPr>
              <a:t> </a:t>
            </a:r>
            <a:r>
              <a:rPr dirty="0" lang="en-US" smtClean="0">
                <a:latin typeface="Times New Roman"/>
                <a:cs typeface="Times New Roman"/>
              </a:rPr>
              <a:t>Concepts</a:t>
            </a:r>
            <a:r>
              <a:rPr dirty="0" lang="en-US" smtClean="0">
                <a:latin typeface="Times New Roman"/>
                <a:cs typeface="Times New Roman"/>
              </a:rPr>
              <a:t> </a:t>
            </a:r>
            <a:r>
              <a:rPr dirty="0" lang="en-US" smtClean="0">
                <a:latin typeface="Times New Roman"/>
                <a:cs typeface="Times New Roman"/>
              </a:rPr>
              <a:t>of</a:t>
            </a:r>
            <a:r>
              <a:rPr dirty="0" lang="en-US" smtClean="0">
                <a:latin typeface="Times New Roman"/>
                <a:cs typeface="Times New Roman"/>
              </a:rPr>
              <a:t> </a:t>
            </a:r>
            <a:r>
              <a:rPr dirty="0" lang="en-US" smtClean="0">
                <a:latin typeface="Times New Roman"/>
                <a:cs typeface="Times New Roman"/>
              </a:rPr>
              <a:t>Logic</a:t>
            </a:r>
            <a:r>
              <a:rPr dirty="0" lang="en-US" smtClean="0">
                <a:latin typeface="Times New Roman"/>
                <a:cs typeface="Times New Roman"/>
              </a:rPr>
              <a:t>:</a:t>
            </a:r>
            <a:r>
              <a:rPr dirty="0" lang="en-US" smtClean="0">
                <a:latin typeface="Times New Roman"/>
                <a:cs typeface="Times New Roman"/>
              </a:rPr>
              <a:t> </a:t>
            </a:r>
            <a:r>
              <a:rPr dirty="0" lang="en-US" smtClean="0">
                <a:latin typeface="Times New Roman"/>
                <a:cs typeface="Times New Roman"/>
              </a:rPr>
              <a:t>Arguments,</a:t>
            </a:r>
            <a:r>
              <a:rPr dirty="0" lang="en-US" smtClean="0">
                <a:latin typeface="Times New Roman"/>
                <a:cs typeface="Times New Roman"/>
              </a:rPr>
              <a:t> </a:t>
            </a:r>
            <a:r>
              <a:rPr dirty="0" lang="en-US" smtClean="0">
                <a:latin typeface="Times New Roman"/>
                <a:cs typeface="Times New Roman"/>
              </a:rPr>
              <a:t>Premises</a:t>
            </a:r>
            <a:r>
              <a:rPr dirty="0" lang="en-US" smtClean="0">
                <a:latin typeface="Times New Roman"/>
                <a:cs typeface="Times New Roman"/>
              </a:rPr>
              <a:t> </a:t>
            </a:r>
            <a:r>
              <a:rPr dirty="0" lang="en-US" smtClean="0">
                <a:latin typeface="Times New Roman"/>
                <a:cs typeface="Times New Roman"/>
              </a:rPr>
              <a:t>and</a:t>
            </a:r>
            <a:r>
              <a:rPr dirty="0" lang="en-US" smtClean="0">
                <a:latin typeface="Times New Roman"/>
                <a:cs typeface="Times New Roman"/>
              </a:rPr>
              <a:t> </a:t>
            </a:r>
            <a:r>
              <a:rPr dirty="0" lang="en-US" smtClean="0">
                <a:latin typeface="Times New Roman"/>
                <a:cs typeface="Times New Roman"/>
              </a:rPr>
              <a:t>Conclusions</a:t>
            </a:r>
          </a:p>
          <a:p>
            <a:pPr indent="0" marL="0">
              <a:buNone/>
            </a:pPr>
            <a:r>
              <a:rPr dirty="0" lang="en-US" smtClean="0">
                <a:latin typeface="Times New Roman"/>
                <a:cs typeface="Times New Roman"/>
              </a:rPr>
              <a:t>2</a:t>
            </a:r>
            <a:r>
              <a:rPr dirty="0" lang="en-US" smtClean="0">
                <a:latin typeface="Times New Roman"/>
                <a:cs typeface="Times New Roman"/>
              </a:rPr>
              <a:t>.</a:t>
            </a:r>
            <a:r>
              <a:rPr dirty="0" lang="en-US" smtClean="0">
                <a:latin typeface="Times New Roman"/>
                <a:cs typeface="Times New Roman"/>
              </a:rPr>
              <a:t>2</a:t>
            </a:r>
            <a:r>
              <a:rPr dirty="0" lang="en-US" smtClean="0">
                <a:latin typeface="Times New Roman"/>
                <a:cs typeface="Times New Roman"/>
              </a:rPr>
              <a:t>.</a:t>
            </a:r>
            <a:r>
              <a:rPr dirty="0" lang="en-US" smtClean="0">
                <a:latin typeface="Times New Roman"/>
                <a:cs typeface="Times New Roman"/>
              </a:rPr>
              <a:t> </a:t>
            </a:r>
            <a:r>
              <a:rPr dirty="0" lang="en-US" smtClean="0">
                <a:latin typeface="Times New Roman"/>
                <a:cs typeface="Times New Roman"/>
              </a:rPr>
              <a:t>Techniques</a:t>
            </a:r>
            <a:r>
              <a:rPr dirty="0" lang="en-US" smtClean="0">
                <a:latin typeface="Times New Roman"/>
                <a:cs typeface="Times New Roman"/>
              </a:rPr>
              <a:t> </a:t>
            </a:r>
            <a:r>
              <a:rPr dirty="0" lang="en-US" smtClean="0">
                <a:latin typeface="Times New Roman"/>
                <a:cs typeface="Times New Roman"/>
              </a:rPr>
              <a:t>of</a:t>
            </a:r>
            <a:r>
              <a:rPr dirty="0" lang="en-US" smtClean="0">
                <a:latin typeface="Times New Roman"/>
                <a:cs typeface="Times New Roman"/>
              </a:rPr>
              <a:t> </a:t>
            </a:r>
            <a:r>
              <a:rPr dirty="0" lang="en-US" smtClean="0">
                <a:latin typeface="Times New Roman"/>
                <a:cs typeface="Times New Roman"/>
              </a:rPr>
              <a:t>Recognizing</a:t>
            </a:r>
            <a:r>
              <a:rPr dirty="0" lang="en-US" smtClean="0">
                <a:latin typeface="Times New Roman"/>
                <a:cs typeface="Times New Roman"/>
              </a:rPr>
              <a:t> </a:t>
            </a:r>
            <a:r>
              <a:rPr dirty="0" lang="en-US" smtClean="0">
                <a:latin typeface="Times New Roman"/>
                <a:cs typeface="Times New Roman"/>
              </a:rPr>
              <a:t>Arguments</a:t>
            </a:r>
          </a:p>
          <a:p>
            <a:pPr indent="0" marL="0">
              <a:buNone/>
            </a:pPr>
            <a:r>
              <a:rPr dirty="0" lang="en-US" smtClean="0">
                <a:latin typeface="Times New Roman"/>
                <a:cs typeface="Times New Roman"/>
              </a:rPr>
              <a:t>2</a:t>
            </a:r>
            <a:r>
              <a:rPr dirty="0" lang="en-US" smtClean="0">
                <a:latin typeface="Times New Roman"/>
                <a:cs typeface="Times New Roman"/>
              </a:rPr>
              <a:t>.</a:t>
            </a:r>
            <a:r>
              <a:rPr dirty="0" lang="en-US" smtClean="0">
                <a:latin typeface="Times New Roman"/>
                <a:cs typeface="Times New Roman"/>
              </a:rPr>
              <a:t>3</a:t>
            </a:r>
            <a:r>
              <a:rPr dirty="0" lang="en-US" smtClean="0">
                <a:latin typeface="Times New Roman"/>
                <a:cs typeface="Times New Roman"/>
              </a:rPr>
              <a:t>.</a:t>
            </a:r>
            <a:r>
              <a:rPr dirty="0" lang="en-US" smtClean="0">
                <a:latin typeface="Times New Roman"/>
                <a:cs typeface="Times New Roman"/>
              </a:rPr>
              <a:t> </a:t>
            </a:r>
            <a:r>
              <a:rPr dirty="0" lang="en-US" smtClean="0">
                <a:latin typeface="Times New Roman"/>
                <a:cs typeface="Times New Roman"/>
              </a:rPr>
              <a:t>Types</a:t>
            </a:r>
            <a:r>
              <a:rPr dirty="0" lang="en-US" smtClean="0">
                <a:latin typeface="Times New Roman"/>
                <a:cs typeface="Times New Roman"/>
              </a:rPr>
              <a:t> </a:t>
            </a:r>
            <a:r>
              <a:rPr dirty="0" lang="en-US" smtClean="0">
                <a:latin typeface="Times New Roman"/>
                <a:cs typeface="Times New Roman"/>
              </a:rPr>
              <a:t>of</a:t>
            </a:r>
            <a:r>
              <a:rPr dirty="0" lang="en-US" smtClean="0">
                <a:latin typeface="Times New Roman"/>
                <a:cs typeface="Times New Roman"/>
              </a:rPr>
              <a:t> </a:t>
            </a:r>
            <a:r>
              <a:rPr dirty="0" lang="en-US" smtClean="0">
                <a:latin typeface="Times New Roman"/>
                <a:cs typeface="Times New Roman"/>
              </a:rPr>
              <a:t>Arguments</a:t>
            </a:r>
            <a:r>
              <a:rPr dirty="0" lang="en-US" smtClean="0">
                <a:latin typeface="Times New Roman"/>
                <a:cs typeface="Times New Roman"/>
              </a:rPr>
              <a:t>:</a:t>
            </a:r>
            <a:r>
              <a:rPr dirty="0" lang="en-US" smtClean="0">
                <a:latin typeface="Times New Roman"/>
                <a:cs typeface="Times New Roman"/>
              </a:rPr>
              <a:t> </a:t>
            </a:r>
            <a:r>
              <a:rPr dirty="0" lang="en-US" smtClean="0">
                <a:latin typeface="Times New Roman"/>
                <a:cs typeface="Times New Roman"/>
              </a:rPr>
              <a:t>deduction</a:t>
            </a:r>
            <a:r>
              <a:rPr dirty="0" lang="en-US" smtClean="0">
                <a:latin typeface="Times New Roman"/>
                <a:cs typeface="Times New Roman"/>
              </a:rPr>
              <a:t> </a:t>
            </a:r>
            <a:r>
              <a:rPr dirty="0" lang="en-US" smtClean="0">
                <a:latin typeface="Times New Roman"/>
                <a:cs typeface="Times New Roman"/>
              </a:rPr>
              <a:t>and</a:t>
            </a:r>
            <a:r>
              <a:rPr dirty="0" lang="en-US" smtClean="0">
                <a:latin typeface="Times New Roman"/>
                <a:cs typeface="Times New Roman"/>
              </a:rPr>
              <a:t> </a:t>
            </a:r>
            <a:r>
              <a:rPr dirty="0" lang="en-US" smtClean="0">
                <a:latin typeface="Times New Roman"/>
                <a:cs typeface="Times New Roman"/>
              </a:rPr>
              <a:t>induction</a:t>
            </a:r>
            <a:r>
              <a:rPr dirty="0" lang="en-US" smtClean="0">
                <a:latin typeface="Times New Roman"/>
                <a:cs typeface="Times New Roman"/>
              </a:rPr>
              <a:t> </a:t>
            </a:r>
          </a:p>
          <a:p>
            <a:pPr indent="0" marL="0">
              <a:buNone/>
            </a:pPr>
            <a:r>
              <a:rPr dirty="0" lang="en-US" smtClean="0">
                <a:latin typeface="Times New Roman"/>
                <a:cs typeface="Times New Roman"/>
              </a:rPr>
              <a:t>2</a:t>
            </a:r>
            <a:r>
              <a:rPr dirty="0" lang="en-US" smtClean="0">
                <a:latin typeface="Times New Roman"/>
                <a:cs typeface="Times New Roman"/>
              </a:rPr>
              <a:t>.</a:t>
            </a:r>
            <a:r>
              <a:rPr dirty="0" lang="en-US" smtClean="0">
                <a:latin typeface="Times New Roman"/>
                <a:cs typeface="Times New Roman"/>
              </a:rPr>
              <a:t>4</a:t>
            </a:r>
            <a:r>
              <a:rPr dirty="0" lang="en-US" smtClean="0">
                <a:latin typeface="Times New Roman"/>
                <a:cs typeface="Times New Roman"/>
              </a:rPr>
              <a:t>.</a:t>
            </a:r>
            <a:r>
              <a:rPr dirty="0" lang="en-US" smtClean="0">
                <a:latin typeface="Times New Roman"/>
                <a:cs typeface="Times New Roman"/>
              </a:rPr>
              <a:t> </a:t>
            </a:r>
            <a:r>
              <a:rPr dirty="0" lang="en-US" smtClean="0">
                <a:latin typeface="Times New Roman"/>
                <a:cs typeface="Times New Roman"/>
              </a:rPr>
              <a:t>Evaluating</a:t>
            </a:r>
            <a:r>
              <a:rPr dirty="0" lang="en-US" smtClean="0">
                <a:latin typeface="Times New Roman"/>
                <a:cs typeface="Times New Roman"/>
              </a:rPr>
              <a:t> </a:t>
            </a:r>
            <a:r>
              <a:rPr dirty="0" lang="en-US" smtClean="0">
                <a:latin typeface="Times New Roman"/>
                <a:cs typeface="Times New Roman"/>
              </a:rPr>
              <a:t>ar</a:t>
            </a:r>
            <a:r>
              <a:rPr dirty="0" lang="en-US" smtClean="0">
                <a:latin typeface="Times New Roman"/>
                <a:cs typeface="Times New Roman"/>
              </a:rPr>
              <a:t>guments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82" name=""/>
        <p:cNvGrpSpPr/>
        <p:nvPr/>
      </p:nvGrpSpPr>
      <p:grpSpPr>
        <a:xfrm>
          <a:off x="0" y="0"/>
          <a:ext cx="0" cy="0"/>
          <a:chOff x="0" y="0"/>
          <a:chExt cx="0" cy="0"/>
        </a:xfrm>
      </p:grpSpPr>
      <p:sp>
        <p:nvSpPr>
          <p:cNvPr id="1048628" name="Content Placeholder 2"/>
          <p:cNvSpPr>
            <a:spLocks noGrp="1"/>
          </p:cNvSpPr>
          <p:nvPr>
            <p:ph idx="1"/>
          </p:nvPr>
        </p:nvSpPr>
        <p:spPr>
          <a:xfrm>
            <a:off x="457200" y="762000"/>
            <a:ext cx="8229600" cy="5364163"/>
          </a:xfrm>
        </p:spPr>
        <p:txBody>
          <a:bodyPr>
            <a:normAutofit fontScale="81250" lnSpcReduction="20000"/>
          </a:bodyPr>
          <a:p>
            <a:pPr indent="0" lvl="0" marL="0">
              <a:buNone/>
            </a:pPr>
            <a:r>
              <a:rPr b="1" dirty="0" lang="en-US" smtClean="0">
                <a:latin typeface="Times New Roman" pitchFamily="18" charset="0"/>
                <a:cs typeface="Times New Roman" pitchFamily="18" charset="0"/>
              </a:rPr>
              <a:t>2.1. Basic concepts of Logic: Argument, premise and conclusion </a:t>
            </a:r>
            <a:endParaRPr b="1" dirty="0" lang="en-US">
              <a:latin typeface="Times New Roman" pitchFamily="18" charset="0"/>
              <a:cs typeface="Times New Roman" pitchFamily="18" charset="0"/>
            </a:endParaRPr>
          </a:p>
          <a:p>
            <a:pPr algn="just" indent="0" lvl="0" marL="0">
              <a:buNone/>
            </a:pPr>
            <a:r>
              <a:rPr b="1" dirty="0" lang="en-US" smtClean="0">
                <a:latin typeface="Garamond" pitchFamily="18" charset="0"/>
              </a:rPr>
              <a:t>I. Meaning: </a:t>
            </a:r>
          </a:p>
          <a:p>
            <a:pPr algn="just" lvl="0"/>
            <a:r>
              <a:rPr dirty="0" lang="en-US" smtClean="0">
                <a:latin typeface="Garamond" pitchFamily="18" charset="0"/>
              </a:rPr>
              <a:t>Etymologically</a:t>
            </a:r>
            <a:r>
              <a:rPr dirty="0" lang="en-US">
                <a:latin typeface="Garamond" pitchFamily="18" charset="0"/>
              </a:rPr>
              <a:t>, the term” logic” is derived from the Greek word </a:t>
            </a:r>
            <a:r>
              <a:rPr b="1" dirty="0" lang="en-US">
                <a:latin typeface="Garamond" pitchFamily="18" charset="0"/>
              </a:rPr>
              <a:t>“Logos” </a:t>
            </a:r>
            <a:r>
              <a:rPr dirty="0" lang="en-US">
                <a:latin typeface="Garamond" pitchFamily="18" charset="0"/>
              </a:rPr>
              <a:t>which means reason, thought, principle, law, etc.</a:t>
            </a:r>
          </a:p>
          <a:p>
            <a:pPr algn="just" lvl="0"/>
            <a:r>
              <a:rPr dirty="0" lang="en-US">
                <a:latin typeface="Garamond" pitchFamily="18" charset="0"/>
              </a:rPr>
              <a:t>It is the science that evaluates arguments</a:t>
            </a:r>
          </a:p>
          <a:p>
            <a:pPr algn="just" lvl="0"/>
            <a:r>
              <a:rPr dirty="0" lang="en-US">
                <a:latin typeface="Garamond" pitchFamily="18" charset="0"/>
              </a:rPr>
              <a:t>Logic is the science of those principles, laws, rules and methods which the mind of man in its thinking must follow for accurate and secure treatment of truth. </a:t>
            </a:r>
          </a:p>
          <a:p>
            <a:pPr algn="just" lvl="0"/>
            <a:r>
              <a:rPr dirty="0" lang="en-US">
                <a:latin typeface="Garamond" pitchFamily="18" charset="0"/>
              </a:rPr>
              <a:t>In other words, logic is the study of methods for evaluating arguments. </a:t>
            </a:r>
          </a:p>
          <a:p>
            <a:pPr indent="0" marL="0">
              <a:buNone/>
            </a:pPr>
            <a:endParaRPr dirty="0"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83" name=""/>
        <p:cNvGrpSpPr/>
        <p:nvPr/>
      </p:nvGrpSpPr>
      <p:grpSpPr>
        <a:xfrm>
          <a:off x="0" y="0"/>
          <a:ext cx="0" cy="0"/>
          <a:chOff x="0" y="0"/>
          <a:chExt cx="0" cy="0"/>
        </a:xfrm>
      </p:grpSpPr>
      <p:sp>
        <p:nvSpPr>
          <p:cNvPr id="1048629" name="Title 1"/>
          <p:cNvSpPr>
            <a:spLocks noGrp="1"/>
          </p:cNvSpPr>
          <p:nvPr>
            <p:ph type="title"/>
          </p:nvPr>
        </p:nvSpPr>
        <p:spPr/>
        <p:txBody>
          <a:bodyPr/>
          <a:p>
            <a:r>
              <a:rPr dirty="0" lang="en-US" smtClean="0"/>
              <a:t>Cont.…</a:t>
            </a:r>
            <a:endParaRPr dirty="0" lang="en-US"/>
          </a:p>
        </p:txBody>
      </p:sp>
      <p:sp>
        <p:nvSpPr>
          <p:cNvPr id="1048630" name="Content Placeholder 2"/>
          <p:cNvSpPr>
            <a:spLocks noGrp="1"/>
          </p:cNvSpPr>
          <p:nvPr>
            <p:ph idx="1"/>
          </p:nvPr>
        </p:nvSpPr>
        <p:spPr>
          <a:xfrm>
            <a:off x="457200" y="1066800"/>
            <a:ext cx="8153400" cy="5334000"/>
          </a:xfrm>
        </p:spPr>
        <p:txBody>
          <a:bodyPr>
            <a:normAutofit fontScale="96875" lnSpcReduction="20000"/>
          </a:bodyPr>
          <a:p>
            <a:pPr indent="0" lvl="0" marL="0">
              <a:buNone/>
            </a:pPr>
            <a:r>
              <a:rPr b="1" dirty="0" sz="5900" lang="en-US" smtClean="0"/>
              <a:t>II. Purpose </a:t>
            </a:r>
            <a:r>
              <a:rPr b="1" dirty="0" sz="5900" lang="en-US"/>
              <a:t>of Logic </a:t>
            </a:r>
            <a:endParaRPr dirty="0" sz="5900" lang="en-US"/>
          </a:p>
          <a:p>
            <a:pPr algn="just" lvl="0"/>
            <a:r>
              <a:rPr dirty="0" lang="en-US">
                <a:latin typeface="Garamond" pitchFamily="18" charset="0"/>
              </a:rPr>
              <a:t>The primary task of logic is to setup criteria for distinguishing good arguments from bad ones. </a:t>
            </a:r>
          </a:p>
          <a:p>
            <a:pPr algn="just" lvl="0"/>
            <a:r>
              <a:rPr dirty="0" lang="en-US">
                <a:latin typeface="Garamond" pitchFamily="18" charset="0"/>
              </a:rPr>
              <a:t>The purpose or objective of logic is to test, evaluate and analyze arguments of one’s own and the arguments of others</a:t>
            </a:r>
            <a:r>
              <a:rPr dirty="0" lang="en-US" smtClean="0">
                <a:latin typeface="Garamond" pitchFamily="18" charset="0"/>
              </a:rPr>
              <a:t>.</a:t>
            </a:r>
            <a:r>
              <a:rPr b="1" dirty="0" lang="en-US">
                <a:latin typeface="Garamond" pitchFamily="18" charset="0"/>
              </a:rPr>
              <a:t> </a:t>
            </a:r>
            <a:endParaRPr b="1" dirty="0" lang="en-US" smtClean="0">
              <a:latin typeface="Garamond" pitchFamily="18" charset="0"/>
            </a:endParaRPr>
          </a:p>
          <a:p>
            <a:pPr algn="just" lvl="0"/>
            <a:r>
              <a:rPr dirty="0" lang="en-US" smtClean="0">
                <a:latin typeface="Garamond" pitchFamily="18" charset="0"/>
              </a:rPr>
              <a:t>To increase confidence of arguers.  </a:t>
            </a:r>
          </a:p>
          <a:p>
            <a:pPr algn="just" indent="0" lvl="0" marL="0">
              <a:buNone/>
            </a:pPr>
            <a:endParaRPr dirty="0" sz="3400" lang="en-US">
              <a:latin typeface="Garamond" pitchFamily="18" charset="0"/>
            </a:endParaRPr>
          </a:p>
          <a:p>
            <a:pPr indent="0" marL="0">
              <a:buNone/>
            </a:pPr>
            <a:endParaRPr dirty="0" sz="3400"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84" name=""/>
        <p:cNvGrpSpPr/>
        <p:nvPr/>
      </p:nvGrpSpPr>
      <p:grpSpPr>
        <a:xfrm>
          <a:off x="0" y="0"/>
          <a:ext cx="0" cy="0"/>
          <a:chOff x="0" y="0"/>
          <a:chExt cx="0" cy="0"/>
        </a:xfrm>
      </p:grpSpPr>
      <p:sp>
        <p:nvSpPr>
          <p:cNvPr id="1048631" name="Title 1"/>
          <p:cNvSpPr>
            <a:spLocks noGrp="1"/>
          </p:cNvSpPr>
          <p:nvPr>
            <p:ph type="title"/>
          </p:nvPr>
        </p:nvSpPr>
        <p:spPr/>
        <p:txBody>
          <a:bodyPr>
            <a:noAutofit/>
          </a:bodyPr>
          <a:p>
            <a:pPr algn="ctr" lvl="1" rtl="0">
              <a:spcBef>
                <a:spcPct val="0"/>
              </a:spcBef>
            </a:pPr>
            <a:r>
              <a:rPr b="1" dirty="0" sz="4000" lang="en-US" smtClean="0"/>
              <a:t>The </a:t>
            </a:r>
            <a:r>
              <a:rPr b="1" dirty="0" sz="4000" lang="en-US"/>
              <a:t>meaning of Argument</a:t>
            </a:r>
            <a:r>
              <a:rPr dirty="0" sz="3600" lang="en-US"/>
              <a:t/>
            </a:r>
            <a:br>
              <a:rPr dirty="0" sz="3600" lang="en-US"/>
            </a:br>
            <a:endParaRPr dirty="0" sz="4000" lang="en-US"/>
          </a:p>
        </p:txBody>
      </p:sp>
      <p:sp>
        <p:nvSpPr>
          <p:cNvPr id="1048632" name="Content Placeholder 2"/>
          <p:cNvSpPr>
            <a:spLocks noGrp="1"/>
          </p:cNvSpPr>
          <p:nvPr>
            <p:ph idx="1"/>
          </p:nvPr>
        </p:nvSpPr>
        <p:spPr>
          <a:xfrm>
            <a:off x="457200" y="1143000"/>
            <a:ext cx="8229600" cy="4983163"/>
          </a:xfrm>
        </p:spPr>
        <p:txBody>
          <a:bodyPr>
            <a:normAutofit fontScale="84375" lnSpcReduction="10000"/>
          </a:bodyPr>
          <a:p>
            <a:pPr indent="0" marL="0">
              <a:buNone/>
            </a:pPr>
            <a:r>
              <a:rPr b="1" dirty="0" lang="en-US">
                <a:sym typeface="Wingdings"/>
              </a:rPr>
              <a:t></a:t>
            </a:r>
            <a:r>
              <a:rPr b="1" dirty="0" lang="en-US"/>
              <a:t> Argument </a:t>
            </a:r>
            <a:endParaRPr dirty="0" lang="en-US"/>
          </a:p>
          <a:p>
            <a:pPr algn="just" lvl="0">
              <a:buFont typeface="Wingdings" pitchFamily="2" charset="2"/>
              <a:buChar char="v"/>
            </a:pPr>
            <a:r>
              <a:rPr dirty="0" lang="en-US">
                <a:latin typeface="Garamond" pitchFamily="18" charset="0"/>
              </a:rPr>
              <a:t>In logic, </a:t>
            </a:r>
            <a:r>
              <a:rPr b="1" dirty="0" lang="en-US">
                <a:latin typeface="Garamond" pitchFamily="18" charset="0"/>
              </a:rPr>
              <a:t>argument</a:t>
            </a:r>
            <a:r>
              <a:rPr dirty="0" lang="en-US">
                <a:latin typeface="Garamond" pitchFamily="18" charset="0"/>
              </a:rPr>
              <a:t> is a group of </a:t>
            </a:r>
            <a:r>
              <a:rPr b="1" dirty="0" lang="en-US">
                <a:latin typeface="Garamond" pitchFamily="18" charset="0"/>
              </a:rPr>
              <a:t>statements</a:t>
            </a:r>
            <a:r>
              <a:rPr dirty="0" lang="en-US">
                <a:latin typeface="Garamond" pitchFamily="18" charset="0"/>
              </a:rPr>
              <a:t> in which one (premise) provides support to believe in another (conclusion).</a:t>
            </a:r>
          </a:p>
          <a:p>
            <a:pPr algn="just" lvl="0">
              <a:buFont typeface="Wingdings" pitchFamily="2" charset="2"/>
              <a:buChar char="v"/>
            </a:pPr>
            <a:r>
              <a:rPr dirty="0" lang="en-US">
                <a:latin typeface="Garamond" pitchFamily="18" charset="0"/>
              </a:rPr>
              <a:t>It doesn’t mean </a:t>
            </a:r>
            <a:r>
              <a:rPr b="1" dirty="0" i="1" lang="en-US">
                <a:latin typeface="Garamond" pitchFamily="18" charset="0"/>
              </a:rPr>
              <a:t>verbal fight</a:t>
            </a:r>
            <a:r>
              <a:rPr dirty="0" lang="en-US">
                <a:latin typeface="Garamond" pitchFamily="18" charset="0"/>
              </a:rPr>
              <a:t>!!!</a:t>
            </a:r>
          </a:p>
          <a:p>
            <a:pPr algn="just" lvl="0">
              <a:buFont typeface="Wingdings" pitchFamily="2" charset="2"/>
              <a:buChar char="v"/>
            </a:pPr>
            <a:r>
              <a:rPr dirty="0" lang="en-US">
                <a:latin typeface="Garamond" pitchFamily="18" charset="0"/>
              </a:rPr>
              <a:t>Analyzing arguments is important to distinguish premises from conclusion.</a:t>
            </a:r>
          </a:p>
          <a:p>
            <a:pPr algn="just" lvl="0">
              <a:buFont typeface="Wingdings" pitchFamily="2" charset="2"/>
              <a:buChar char="v"/>
            </a:pPr>
            <a:r>
              <a:rPr dirty="0" lang="en-US">
                <a:latin typeface="Garamond" pitchFamily="18" charset="0"/>
              </a:rPr>
              <a:t>The reasoning process expressed by an argument is said to be </a:t>
            </a:r>
            <a:r>
              <a:rPr b="1" dirty="0" lang="en-US">
                <a:latin typeface="Garamond" pitchFamily="18" charset="0"/>
              </a:rPr>
              <a:t>inference</a:t>
            </a:r>
            <a:r>
              <a:rPr dirty="0" lang="en-US">
                <a:latin typeface="Garamond" pitchFamily="18" charset="0"/>
              </a:rPr>
              <a:t>. Sometimes, it is used alternatively with the term argument.</a:t>
            </a:r>
          </a:p>
          <a:p>
            <a:pPr indent="0" marL="0">
              <a:buNone/>
            </a:pPr>
            <a:endParaRPr dirty="0"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85" name=""/>
        <p:cNvGrpSpPr/>
        <p:nvPr/>
      </p:nvGrpSpPr>
      <p:grpSpPr>
        <a:xfrm>
          <a:off x="0" y="0"/>
          <a:ext cx="0" cy="0"/>
          <a:chOff x="0" y="0"/>
          <a:chExt cx="0" cy="0"/>
        </a:xfrm>
      </p:grpSpPr>
      <p:sp>
        <p:nvSpPr>
          <p:cNvPr id="1048633" name="Title 1"/>
          <p:cNvSpPr>
            <a:spLocks noGrp="1"/>
          </p:cNvSpPr>
          <p:nvPr>
            <p:ph type="title"/>
          </p:nvPr>
        </p:nvSpPr>
        <p:spPr/>
        <p:txBody>
          <a:bodyPr/>
          <a:p>
            <a:r>
              <a:rPr dirty="0" lang="en-US" smtClean="0"/>
              <a:t>Cont.. </a:t>
            </a:r>
            <a:endParaRPr dirty="0" lang="en-US"/>
          </a:p>
        </p:txBody>
      </p:sp>
      <p:sp>
        <p:nvSpPr>
          <p:cNvPr id="1048634" name="Content Placeholder 2"/>
          <p:cNvSpPr>
            <a:spLocks noGrp="1"/>
          </p:cNvSpPr>
          <p:nvPr>
            <p:ph idx="1"/>
          </p:nvPr>
        </p:nvSpPr>
        <p:spPr>
          <a:xfrm>
            <a:off x="457200" y="1295400"/>
            <a:ext cx="8229600" cy="4830763"/>
          </a:xfrm>
        </p:spPr>
        <p:txBody>
          <a:bodyPr>
            <a:normAutofit fontScale="81250" lnSpcReduction="10000"/>
          </a:bodyPr>
          <a:p>
            <a:pPr indent="0" marL="0">
              <a:buNone/>
            </a:pPr>
            <a:r>
              <a:rPr b="1" dirty="0" lang="en-US">
                <a:sym typeface="Wingdings"/>
              </a:rPr>
              <a:t> </a:t>
            </a:r>
            <a:r>
              <a:rPr b="1" dirty="0" lang="en-US" smtClean="0"/>
              <a:t>Premise</a:t>
            </a:r>
            <a:endParaRPr dirty="0" lang="en-US"/>
          </a:p>
          <a:p>
            <a:pPr algn="just" lvl="0"/>
            <a:r>
              <a:rPr dirty="0" lang="en-US">
                <a:latin typeface="Garamond" pitchFamily="18" charset="0"/>
              </a:rPr>
              <a:t>is the statement which provides reason (evidence) for believing the truth of the conclusion</a:t>
            </a:r>
          </a:p>
          <a:p>
            <a:pPr algn="just" lvl="0"/>
            <a:r>
              <a:rPr dirty="0" lang="en-US">
                <a:latin typeface="Garamond" pitchFamily="18" charset="0"/>
              </a:rPr>
              <a:t>It is the statement on the basis of which the conclusion is affirmed</a:t>
            </a:r>
            <a:r>
              <a:rPr dirty="0" lang="en-US" smtClean="0">
                <a:latin typeface="Garamond" pitchFamily="18" charset="0"/>
              </a:rPr>
              <a:t>.</a:t>
            </a:r>
          </a:p>
          <a:p>
            <a:pPr algn="just" indent="0" lvl="0" marL="0">
              <a:buNone/>
            </a:pPr>
            <a:r>
              <a:rPr b="1" dirty="0" lang="en-US" smtClean="0">
                <a:latin typeface="Garamond" pitchFamily="18" charset="0"/>
              </a:rPr>
              <a:t>  </a:t>
            </a:r>
            <a:r>
              <a:rPr b="1" dirty="0" lang="en-US">
                <a:latin typeface="Garamond" pitchFamily="18" charset="0"/>
                <a:sym typeface="Wingdings"/>
              </a:rPr>
              <a:t></a:t>
            </a:r>
            <a:r>
              <a:rPr b="1" dirty="0" lang="en-US">
                <a:latin typeface="Garamond" pitchFamily="18" charset="0"/>
              </a:rPr>
              <a:t> Conclusion</a:t>
            </a:r>
            <a:r>
              <a:rPr dirty="0" lang="en-US">
                <a:latin typeface="Garamond" pitchFamily="18" charset="0"/>
              </a:rPr>
              <a:t> </a:t>
            </a:r>
          </a:p>
          <a:p>
            <a:pPr algn="just" lvl="0"/>
            <a:r>
              <a:rPr dirty="0" lang="en-US">
                <a:latin typeface="Garamond" pitchFamily="18" charset="0"/>
              </a:rPr>
              <a:t>is the statement that is claimed to follow from the premise</a:t>
            </a:r>
          </a:p>
          <a:p>
            <a:pPr algn="just" lvl="0"/>
            <a:r>
              <a:rPr dirty="0" lang="en-US">
                <a:latin typeface="Garamond" pitchFamily="18" charset="0"/>
              </a:rPr>
              <a:t>It is the statement that is affirmed on the basis of the premise.</a:t>
            </a:r>
          </a:p>
          <a:p>
            <a:endParaRPr dirty="0"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86" name=""/>
        <p:cNvGrpSpPr/>
        <p:nvPr/>
      </p:nvGrpSpPr>
      <p:grpSpPr>
        <a:xfrm>
          <a:off x="0" y="0"/>
          <a:ext cx="0" cy="0"/>
          <a:chOff x="0" y="0"/>
          <a:chExt cx="0" cy="0"/>
        </a:xfrm>
      </p:grpSpPr>
      <p:sp>
        <p:nvSpPr>
          <p:cNvPr id="1048635" name="Title 1"/>
          <p:cNvSpPr>
            <a:spLocks noGrp="1"/>
          </p:cNvSpPr>
          <p:nvPr>
            <p:ph type="title"/>
          </p:nvPr>
        </p:nvSpPr>
        <p:spPr/>
        <p:txBody>
          <a:bodyPr/>
          <a:p>
            <a:r>
              <a:rPr dirty="0" lang="en-US" smtClean="0"/>
              <a:t>Cont..</a:t>
            </a:r>
            <a:endParaRPr dirty="0" lang="en-US"/>
          </a:p>
        </p:txBody>
      </p:sp>
      <p:sp>
        <p:nvSpPr>
          <p:cNvPr id="1048636" name="Content Placeholder 2"/>
          <p:cNvSpPr>
            <a:spLocks noGrp="1"/>
          </p:cNvSpPr>
          <p:nvPr>
            <p:ph idx="1"/>
          </p:nvPr>
        </p:nvSpPr>
        <p:spPr>
          <a:xfrm>
            <a:off x="457200" y="1143000"/>
            <a:ext cx="8229600" cy="4983163"/>
          </a:xfrm>
        </p:spPr>
        <p:txBody>
          <a:bodyPr>
            <a:normAutofit fontScale="96875" lnSpcReduction="20000"/>
          </a:bodyPr>
          <a:p>
            <a:pPr indent="0" marL="0">
              <a:buNone/>
            </a:pPr>
            <a:r>
              <a:rPr b="1" dirty="0" lang="en-US">
                <a:sym typeface="Wingdings"/>
              </a:rPr>
              <a:t></a:t>
            </a:r>
            <a:r>
              <a:rPr b="1" dirty="0" lang="en-US"/>
              <a:t> Statement (proposition)</a:t>
            </a:r>
            <a:endParaRPr dirty="0" lang="en-US"/>
          </a:p>
          <a:p>
            <a:pPr algn="just" lvl="0">
              <a:buFont typeface="Wingdings" pitchFamily="2" charset="2"/>
              <a:buChar char="q"/>
            </a:pPr>
            <a:r>
              <a:rPr dirty="0" lang="en-US">
                <a:latin typeface="Garamond" pitchFamily="18" charset="0"/>
              </a:rPr>
              <a:t>a sentence that is either true or false but not both</a:t>
            </a:r>
          </a:p>
          <a:p>
            <a:pPr algn="just" lvl="0">
              <a:buFont typeface="Wingdings" pitchFamily="2" charset="2"/>
              <a:buChar char="q"/>
            </a:pPr>
            <a:r>
              <a:rPr dirty="0" lang="en-US">
                <a:latin typeface="Garamond" pitchFamily="18" charset="0"/>
              </a:rPr>
              <a:t>a sentence used to assert or deny something and evaluated as true or false</a:t>
            </a:r>
          </a:p>
          <a:p>
            <a:pPr algn="just" lvl="0">
              <a:buFont typeface="Wingdings" pitchFamily="2" charset="2"/>
              <a:buChar char="q"/>
            </a:pPr>
            <a:r>
              <a:rPr dirty="0" lang="en-US">
                <a:latin typeface="Garamond" pitchFamily="18" charset="0"/>
              </a:rPr>
              <a:t>This type of sentence is called declarative sentence.</a:t>
            </a:r>
          </a:p>
          <a:p>
            <a:pPr algn="just" lvl="0">
              <a:buFont typeface="Wingdings" pitchFamily="2" charset="2"/>
              <a:buChar char="q"/>
            </a:pPr>
            <a:r>
              <a:rPr dirty="0" lang="en-US">
                <a:latin typeface="Garamond" pitchFamily="18" charset="0"/>
              </a:rPr>
              <a:t>Truth and falsity are called the two possible truth values of statements.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87" name=""/>
        <p:cNvGrpSpPr/>
        <p:nvPr/>
      </p:nvGrpSpPr>
      <p:grpSpPr>
        <a:xfrm>
          <a:off x="0" y="0"/>
          <a:ext cx="0" cy="0"/>
          <a:chOff x="0" y="0"/>
          <a:chExt cx="0" cy="0"/>
        </a:xfrm>
      </p:grpSpPr>
      <p:sp>
        <p:nvSpPr>
          <p:cNvPr id="1048637" name="Title 1"/>
          <p:cNvSpPr>
            <a:spLocks noGrp="1"/>
          </p:cNvSpPr>
          <p:nvPr>
            <p:ph type="title"/>
          </p:nvPr>
        </p:nvSpPr>
        <p:spPr>
          <a:xfrm>
            <a:off x="457200" y="274638"/>
            <a:ext cx="8229600" cy="868362"/>
          </a:xfrm>
        </p:spPr>
        <p:txBody>
          <a:bodyPr>
            <a:normAutofit fontScale="90000"/>
          </a:bodyPr>
          <a:p>
            <a:r>
              <a:rPr dirty="0" lang="en-US" smtClean="0"/>
              <a:t>Cont..</a:t>
            </a:r>
            <a:endParaRPr dirty="0" lang="en-US"/>
          </a:p>
        </p:txBody>
      </p:sp>
      <p:sp>
        <p:nvSpPr>
          <p:cNvPr id="1048638" name="Content Placeholder 2"/>
          <p:cNvSpPr>
            <a:spLocks noGrp="1"/>
          </p:cNvSpPr>
          <p:nvPr>
            <p:ph idx="1"/>
          </p:nvPr>
        </p:nvSpPr>
        <p:spPr>
          <a:xfrm>
            <a:off x="457200" y="1219200"/>
            <a:ext cx="8229600" cy="4906963"/>
          </a:xfrm>
        </p:spPr>
        <p:txBody>
          <a:bodyPr>
            <a:normAutofit fontScale="71875" lnSpcReduction="10000"/>
          </a:bodyPr>
          <a:p>
            <a:pPr indent="0" marL="0">
              <a:buNone/>
            </a:pPr>
            <a:r>
              <a:rPr dirty="0" lang="en-US" smtClean="0"/>
              <a:t>Example:</a:t>
            </a:r>
          </a:p>
          <a:p>
            <a:pPr algn="just" lvl="0"/>
            <a:r>
              <a:rPr dirty="0" lang="en-US">
                <a:latin typeface="Garamond" pitchFamily="18" charset="0"/>
              </a:rPr>
              <a:t>Hawassa is the capital city of </a:t>
            </a:r>
            <a:r>
              <a:rPr dirty="0" lang="en-US" err="1">
                <a:latin typeface="Garamond" pitchFamily="18" charset="0"/>
              </a:rPr>
              <a:t>Tigray</a:t>
            </a:r>
            <a:r>
              <a:rPr dirty="0" lang="en-US">
                <a:latin typeface="Garamond" pitchFamily="18" charset="0"/>
              </a:rPr>
              <a:t> Region. (F)</a:t>
            </a:r>
          </a:p>
          <a:p>
            <a:pPr algn="just" lvl="0"/>
            <a:r>
              <a:rPr dirty="0" lang="en-US">
                <a:latin typeface="Garamond" pitchFamily="18" charset="0"/>
              </a:rPr>
              <a:t>Ethiopia is endowed with various heritages. (T)</a:t>
            </a:r>
          </a:p>
          <a:p>
            <a:pPr algn="just"/>
            <a:r>
              <a:rPr b="1" dirty="0" lang="en-US">
                <a:latin typeface="Garamond" pitchFamily="18" charset="0"/>
              </a:rPr>
              <a:t>Note that all statements are sentences but not all sentences are statements. </a:t>
            </a:r>
            <a:endParaRPr dirty="0" lang="en-US">
              <a:latin typeface="Garamond" pitchFamily="18" charset="0"/>
            </a:endParaRPr>
          </a:p>
          <a:p>
            <a:pPr algn="just" indent="0" marL="0">
              <a:buNone/>
            </a:pPr>
            <a:r>
              <a:rPr b="1" dirty="0" lang="en-US" smtClean="0">
                <a:latin typeface="Garamond" pitchFamily="18" charset="0"/>
              </a:rPr>
              <a:t>Example</a:t>
            </a:r>
            <a:r>
              <a:rPr b="1" dirty="0" lang="en-US">
                <a:latin typeface="Garamond" pitchFamily="18" charset="0"/>
              </a:rPr>
              <a:t>: </a:t>
            </a:r>
            <a:endParaRPr dirty="0" lang="en-US">
              <a:latin typeface="Garamond" pitchFamily="18" charset="0"/>
            </a:endParaRPr>
          </a:p>
          <a:p>
            <a:pPr algn="just" lvl="0"/>
            <a:r>
              <a:rPr dirty="0" lang="en-US">
                <a:latin typeface="Garamond" pitchFamily="18" charset="0"/>
              </a:rPr>
              <a:t>How old are u? (Question)</a:t>
            </a:r>
          </a:p>
          <a:p>
            <a:pPr algn="just" lvl="0"/>
            <a:r>
              <a:rPr dirty="0" lang="en-US">
                <a:latin typeface="Garamond" pitchFamily="18" charset="0"/>
              </a:rPr>
              <a:t>Stop cheating! (Command) </a:t>
            </a:r>
          </a:p>
          <a:p>
            <a:pPr algn="just" lvl="0"/>
            <a:r>
              <a:rPr dirty="0" lang="en-US">
                <a:latin typeface="Garamond" pitchFamily="18" charset="0"/>
              </a:rPr>
              <a:t>Let us go Lake </a:t>
            </a:r>
            <a:r>
              <a:rPr dirty="0" lang="en-US" err="1">
                <a:latin typeface="Garamond" pitchFamily="18" charset="0"/>
              </a:rPr>
              <a:t>Langano</a:t>
            </a:r>
            <a:r>
              <a:rPr dirty="0" lang="en-US">
                <a:latin typeface="Garamond" pitchFamily="18" charset="0"/>
              </a:rPr>
              <a:t> today (proposal)</a:t>
            </a:r>
          </a:p>
          <a:p>
            <a:pPr algn="just" lvl="0"/>
            <a:r>
              <a:rPr dirty="0" lang="en-US">
                <a:latin typeface="Garamond" pitchFamily="18" charset="0"/>
              </a:rPr>
              <a:t>We suggest welfare state to Ethiopia (suggestion)</a:t>
            </a:r>
          </a:p>
          <a:p>
            <a:pPr algn="just" lvl="0"/>
            <a:r>
              <a:rPr dirty="0" lang="en-US">
                <a:latin typeface="Garamond" pitchFamily="18" charset="0"/>
              </a:rPr>
              <a:t>You are beautiful! (Exclamation</a:t>
            </a:r>
            <a:r>
              <a:rPr dirty="0" lang="en-US" smtClean="0">
                <a:latin typeface="Garamond" pitchFamily="18" charset="0"/>
              </a:rPr>
              <a:t>)</a:t>
            </a:r>
            <a:r>
              <a:rPr dirty="0" lang="en-US"/>
              <a:t> </a:t>
            </a:r>
          </a:p>
          <a:p>
            <a:pPr indent="0" marL="0">
              <a:buNone/>
            </a:pPr>
            <a:endParaRPr dirty="0" lang="en-US"/>
          </a:p>
          <a:p>
            <a:pPr indent="0" marL="0">
              <a:buNone/>
            </a:pPr>
            <a:endParaRPr dirty="0"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88" name=""/>
        <p:cNvGrpSpPr/>
        <p:nvPr/>
      </p:nvGrpSpPr>
      <p:grpSpPr>
        <a:xfrm>
          <a:off x="0" y="0"/>
          <a:ext cx="0" cy="0"/>
          <a:chOff x="0" y="0"/>
          <a:chExt cx="0" cy="0"/>
        </a:xfrm>
      </p:grpSpPr>
      <p:sp>
        <p:nvSpPr>
          <p:cNvPr id="1048639" name="Title 1"/>
          <p:cNvSpPr>
            <a:spLocks noGrp="1"/>
          </p:cNvSpPr>
          <p:nvPr>
            <p:ph type="title"/>
          </p:nvPr>
        </p:nvSpPr>
        <p:spPr/>
        <p:txBody>
          <a:bodyPr>
            <a:noAutofit/>
          </a:bodyPr>
          <a:p>
            <a:pPr algn="ctr" lvl="1" rtl="0">
              <a:spcBef>
                <a:spcPct val="0"/>
              </a:spcBef>
            </a:pPr>
            <a:r>
              <a:rPr b="1" dirty="0" sz="2800" lang="en-US" smtClean="0"/>
              <a:t>Recognizing </a:t>
            </a:r>
            <a:r>
              <a:rPr b="1" dirty="0" sz="2800" lang="en-US"/>
              <a:t>Premise and Conclusion</a:t>
            </a:r>
            <a:r>
              <a:rPr b="1" dirty="0" sz="2400" lang="en-US"/>
              <a:t/>
            </a:r>
            <a:br>
              <a:rPr b="1" dirty="0" sz="2400" lang="en-US"/>
            </a:br>
            <a:endParaRPr b="1" dirty="0" sz="2800" lang="en-US"/>
          </a:p>
        </p:txBody>
      </p:sp>
      <p:sp>
        <p:nvSpPr>
          <p:cNvPr id="1048640" name="Content Placeholder 2"/>
          <p:cNvSpPr>
            <a:spLocks noGrp="1"/>
          </p:cNvSpPr>
          <p:nvPr>
            <p:ph idx="1"/>
          </p:nvPr>
        </p:nvSpPr>
        <p:spPr>
          <a:xfrm>
            <a:off x="457200" y="1066800"/>
            <a:ext cx="8229600" cy="5059363"/>
          </a:xfrm>
        </p:spPr>
        <p:txBody>
          <a:bodyPr>
            <a:normAutofit fontScale="96429" lnSpcReduction="20000"/>
          </a:bodyPr>
          <a:p>
            <a:pPr algn="just">
              <a:buFont typeface="Wingdings"/>
              <a:buChar char="µ"/>
            </a:pPr>
            <a:r>
              <a:rPr b="1" dirty="0" lang="en-US" smtClean="0">
                <a:latin typeface="Garamond" pitchFamily="18" charset="0"/>
              </a:rPr>
              <a:t>There </a:t>
            </a:r>
            <a:r>
              <a:rPr b="1" dirty="0" lang="en-US">
                <a:latin typeface="Garamond" pitchFamily="18" charset="0"/>
              </a:rPr>
              <a:t>are two ways of </a:t>
            </a:r>
            <a:r>
              <a:rPr b="1" dirty="0" lang="en-US" smtClean="0">
                <a:latin typeface="Garamond" pitchFamily="18" charset="0"/>
              </a:rPr>
              <a:t>identifying </a:t>
            </a:r>
            <a:r>
              <a:rPr b="1" dirty="0" lang="en-US">
                <a:latin typeface="Garamond" pitchFamily="18" charset="0"/>
              </a:rPr>
              <a:t>conclusion and </a:t>
            </a:r>
            <a:r>
              <a:rPr b="1" dirty="0" lang="en-US" smtClean="0">
                <a:latin typeface="Garamond" pitchFamily="18" charset="0"/>
              </a:rPr>
              <a:t>premises</a:t>
            </a:r>
            <a:endParaRPr dirty="0" lang="en-US">
              <a:latin typeface="Garamond" pitchFamily="18" charset="0"/>
            </a:endParaRPr>
          </a:p>
          <a:p>
            <a:pPr algn="just" indent="0" lvl="1" marL="457200">
              <a:buNone/>
            </a:pPr>
            <a:r>
              <a:rPr b="1" dirty="0" lang="en-US" smtClean="0">
                <a:latin typeface="Garamond" pitchFamily="18" charset="0"/>
              </a:rPr>
              <a:t>1. Using </a:t>
            </a:r>
            <a:r>
              <a:rPr b="1" dirty="0" lang="en-US">
                <a:latin typeface="Garamond" pitchFamily="18" charset="0"/>
              </a:rPr>
              <a:t>indictors: </a:t>
            </a:r>
            <a:endParaRPr dirty="0" lang="en-US">
              <a:latin typeface="Garamond" pitchFamily="18" charset="0"/>
            </a:endParaRPr>
          </a:p>
          <a:p>
            <a:pPr algn="just" lvl="1"/>
            <a:r>
              <a:rPr dirty="0" lang="en-US">
                <a:latin typeface="Garamond" pitchFamily="18" charset="0"/>
              </a:rPr>
              <a:t>Conclusion follows from the conclusion indicator and premises follow from premise indicators.</a:t>
            </a:r>
          </a:p>
          <a:p>
            <a:pPr algn="just" lvl="1"/>
            <a:r>
              <a:rPr dirty="0" lang="en-US">
                <a:latin typeface="Garamond" pitchFamily="18" charset="0"/>
              </a:rPr>
              <a:t>Mere occurrence of indicators is not guarantee for the existence of an argument.</a:t>
            </a:r>
          </a:p>
          <a:p>
            <a:pPr algn="just"/>
            <a:r>
              <a:rPr dirty="0" lang="en-US">
                <a:latin typeface="Garamond" pitchFamily="18" charset="0"/>
              </a:rPr>
              <a:t>E.g. since 1991, Ethiopia has adopted ethnic federalism.</a:t>
            </a:r>
          </a:p>
          <a:p>
            <a:pPr indent="0" marL="0">
              <a:buNone/>
            </a:pPr>
            <a:endParaRPr dirty="0"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89" name=""/>
        <p:cNvGrpSpPr/>
        <p:nvPr/>
      </p:nvGrpSpPr>
      <p:grpSpPr>
        <a:xfrm>
          <a:off x="0" y="0"/>
          <a:ext cx="0" cy="0"/>
          <a:chOff x="0" y="0"/>
          <a:chExt cx="0" cy="0"/>
        </a:xfrm>
      </p:grpSpPr>
      <p:graphicFrame>
        <p:nvGraphicFramePr>
          <p:cNvPr id="4194304" name="Content Placeholder 3"/>
          <p:cNvGraphicFramePr>
            <a:graphicFrameLocks noGrp="1"/>
          </p:cNvGraphicFramePr>
          <p:nvPr>
            <p:ph idx="1"/>
          </p:nvPr>
        </p:nvGraphicFramePr>
        <p:xfrm>
          <a:off x="457200" y="304803"/>
          <a:ext cx="8229600" cy="6238237"/>
        </p:xfrm>
        <a:graphic>
          <a:graphicData uri="http://schemas.openxmlformats.org/drawingml/2006/table">
            <a:tbl>
              <a:tblPr firstRow="1" bandRow="1">
                <a:tableStyleId>{F5AB1C69-6EDB-4FF4-983F-18BD219EF322}</a:tableStyleId>
              </a:tblPr>
              <a:tblGrid>
                <a:gridCol w="4114800"/>
                <a:gridCol w="4114800"/>
              </a:tblGrid>
              <a:tr h="555236">
                <a:tc>
                  <a:txBody>
                    <a:bodyPr/>
                    <a:p>
                      <a:r>
                        <a:rPr b="1" dirty="0" sz="2800" kern="1200" lang="en-US" smtClean="0">
                          <a:solidFill>
                            <a:schemeClr val="lt1"/>
                          </a:solidFill>
                          <a:effectLst/>
                          <a:latin typeface="+mn-lt"/>
                          <a:ea typeface="+mn-ea"/>
                          <a:cs typeface="+mn-cs"/>
                        </a:rPr>
                        <a:t>Premise Indicators</a:t>
                      </a:r>
                      <a:endParaRPr dirty="0" sz="2800" lang="en-US"/>
                    </a:p>
                  </a:txBody>
                </a:tc>
                <a:tc>
                  <a:txBody>
                    <a:bodyPr/>
                    <a:p>
                      <a:r>
                        <a:rPr dirty="0" sz="2800" lang="en-US" smtClean="0"/>
                        <a:t>Conclusion indicators</a:t>
                      </a:r>
                      <a:endParaRPr dirty="0" sz="2800" lang="en-US"/>
                    </a:p>
                  </a:txBody>
                </a:tc>
              </a:tr>
              <a:tr h="685880">
                <a:tc>
                  <a:txBody>
                    <a:bodyPr/>
                    <a:p>
                      <a:pPr algn="l" defTabSz="914400" eaLnBrk="1" fontAlgn="auto" hangingPunct="1" indent="0" latinLnBrk="0" lvl="0" marL="0" marR="0" rtl="0">
                        <a:lnSpc>
                          <a:spcPct val="100000"/>
                        </a:lnSpc>
                        <a:spcBef>
                          <a:spcPts val="0"/>
                        </a:spcBef>
                        <a:spcAft>
                          <a:spcPts val="0"/>
                        </a:spcAft>
                        <a:buClrTx/>
                        <a:buSzTx/>
                        <a:buFontTx/>
                        <a:buNone/>
                      </a:pPr>
                      <a:r>
                        <a:rPr dirty="0" sz="1800" kern="1200" lang="en-US" smtClean="0">
                          <a:solidFill>
                            <a:schemeClr val="dk1"/>
                          </a:solidFill>
                          <a:effectLst/>
                          <a:latin typeface="Times New Roman" pitchFamily="18" charset="0"/>
                          <a:ea typeface="+mn-ea"/>
                          <a:cs typeface="Times New Roman" pitchFamily="18" charset="0"/>
                        </a:rPr>
                        <a:t>Since</a:t>
                      </a:r>
                    </a:p>
                    <a:p>
                      <a:endParaRPr dirty="0" lang="en-US">
                        <a:latin typeface="Times New Roman" pitchFamily="18" charset="0"/>
                        <a:cs typeface="Times New Roman" pitchFamily="18" charset="0"/>
                      </a:endParaRPr>
                    </a:p>
                  </a:txBody>
                </a:tc>
                <a:tc>
                  <a:txBody>
                    <a:bodyPr/>
                    <a:p>
                      <a:r>
                        <a:rPr dirty="0" sz="1800" kern="1200" lang="en-US" smtClean="0">
                          <a:solidFill>
                            <a:schemeClr val="dk1"/>
                          </a:solidFill>
                          <a:effectLst/>
                          <a:latin typeface="Times New Roman" pitchFamily="18" charset="0"/>
                          <a:ea typeface="+mn-ea"/>
                          <a:cs typeface="Times New Roman" pitchFamily="18" charset="0"/>
                        </a:rPr>
                        <a:t>Therefore</a:t>
                      </a:r>
                      <a:endParaRPr dirty="0" lang="en-US">
                        <a:latin typeface="Times New Roman" pitchFamily="18" charset="0"/>
                        <a:cs typeface="Times New Roman" pitchFamily="18" charset="0"/>
                      </a:endParaRPr>
                    </a:p>
                  </a:txBody>
                </a:tc>
              </a:tr>
              <a:tr h="391931">
                <a:tc>
                  <a:txBody>
                    <a:bodyPr/>
                    <a:p>
                      <a:r>
                        <a:rPr dirty="0" sz="1800" kern="1200" lang="en-US" smtClean="0">
                          <a:solidFill>
                            <a:schemeClr val="dk1"/>
                          </a:solidFill>
                          <a:effectLst/>
                          <a:latin typeface="Times New Roman" pitchFamily="18" charset="0"/>
                          <a:ea typeface="+mn-ea"/>
                          <a:cs typeface="Times New Roman" pitchFamily="18" charset="0"/>
                        </a:rPr>
                        <a:t>as indicated by</a:t>
                      </a:r>
                      <a:endParaRPr dirty="0" lang="en-US">
                        <a:latin typeface="Times New Roman" pitchFamily="18" charset="0"/>
                        <a:cs typeface="Times New Roman" pitchFamily="18" charset="0"/>
                      </a:endParaRPr>
                    </a:p>
                  </a:txBody>
                </a:tc>
                <a:tc>
                  <a:txBody>
                    <a:bodyPr/>
                    <a:p>
                      <a:r>
                        <a:rPr dirty="0" sz="1800" kern="1200" lang="en-US" smtClean="0">
                          <a:solidFill>
                            <a:schemeClr val="dk1"/>
                          </a:solidFill>
                          <a:effectLst/>
                          <a:latin typeface="Times New Roman" pitchFamily="18" charset="0"/>
                          <a:ea typeface="+mn-ea"/>
                          <a:cs typeface="Times New Roman" pitchFamily="18" charset="0"/>
                        </a:rPr>
                        <a:t>wherefore</a:t>
                      </a:r>
                      <a:endParaRPr dirty="0" lang="en-US">
                        <a:latin typeface="Times New Roman" pitchFamily="18" charset="0"/>
                        <a:cs typeface="Times New Roman" pitchFamily="18" charset="0"/>
                      </a:endParaRPr>
                    </a:p>
                  </a:txBody>
                </a:tc>
              </a:tr>
              <a:tr h="391931">
                <a:tc>
                  <a:txBody>
                    <a:bodyPr/>
                    <a:p>
                      <a:r>
                        <a:rPr dirty="0" sz="1800" kern="1200" lang="en-US" smtClean="0">
                          <a:solidFill>
                            <a:schemeClr val="dk1"/>
                          </a:solidFill>
                          <a:effectLst/>
                          <a:latin typeface="Times New Roman" pitchFamily="18" charset="0"/>
                          <a:ea typeface="+mn-ea"/>
                          <a:cs typeface="Times New Roman" pitchFamily="18" charset="0"/>
                        </a:rPr>
                        <a:t>because</a:t>
                      </a:r>
                      <a:endParaRPr dirty="0" lang="en-US">
                        <a:latin typeface="Times New Roman" pitchFamily="18" charset="0"/>
                        <a:cs typeface="Times New Roman" pitchFamily="18" charset="0"/>
                      </a:endParaRPr>
                    </a:p>
                  </a:txBody>
                </a:tc>
                <a:tc>
                  <a:txBody>
                    <a:bodyPr/>
                    <a:p>
                      <a:r>
                        <a:rPr dirty="0" sz="1800" kern="1200" lang="en-US" smtClean="0">
                          <a:solidFill>
                            <a:schemeClr val="dk1"/>
                          </a:solidFill>
                          <a:effectLst/>
                          <a:latin typeface="Times New Roman" pitchFamily="18" charset="0"/>
                          <a:ea typeface="+mn-ea"/>
                          <a:cs typeface="Times New Roman" pitchFamily="18" charset="0"/>
                        </a:rPr>
                        <a:t>accordingly</a:t>
                      </a:r>
                      <a:endParaRPr dirty="0" lang="en-US">
                        <a:latin typeface="Times New Roman" pitchFamily="18" charset="0"/>
                        <a:cs typeface="Times New Roman" pitchFamily="18" charset="0"/>
                      </a:endParaRPr>
                    </a:p>
                  </a:txBody>
                </a:tc>
              </a:tr>
              <a:tr h="391931">
                <a:tc>
                  <a:txBody>
                    <a:bodyPr/>
                    <a:p>
                      <a:r>
                        <a:rPr dirty="0" sz="1800" kern="1200" lang="en-US" smtClean="0">
                          <a:solidFill>
                            <a:schemeClr val="dk1"/>
                          </a:solidFill>
                          <a:effectLst/>
                          <a:latin typeface="Times New Roman" pitchFamily="18" charset="0"/>
                          <a:ea typeface="+mn-ea"/>
                          <a:cs typeface="Times New Roman" pitchFamily="18" charset="0"/>
                        </a:rPr>
                        <a:t>for</a:t>
                      </a:r>
                      <a:endParaRPr dirty="0" lang="en-US">
                        <a:latin typeface="Times New Roman" pitchFamily="18" charset="0"/>
                        <a:cs typeface="Times New Roman" pitchFamily="18" charset="0"/>
                      </a:endParaRPr>
                    </a:p>
                  </a:txBody>
                </a:tc>
                <a:tc>
                  <a:txBody>
                    <a:bodyPr/>
                    <a:p>
                      <a:r>
                        <a:rPr dirty="0" sz="1800" kern="1200" lang="en-US" smtClean="0">
                          <a:solidFill>
                            <a:schemeClr val="dk1"/>
                          </a:solidFill>
                          <a:effectLst/>
                          <a:latin typeface="Times New Roman" pitchFamily="18" charset="0"/>
                          <a:ea typeface="+mn-ea"/>
                          <a:cs typeface="Times New Roman" pitchFamily="18" charset="0"/>
                        </a:rPr>
                        <a:t>hence</a:t>
                      </a:r>
                      <a:endParaRPr dirty="0" lang="en-US">
                        <a:latin typeface="Times New Roman" pitchFamily="18" charset="0"/>
                        <a:cs typeface="Times New Roman" pitchFamily="18" charset="0"/>
                      </a:endParaRPr>
                    </a:p>
                  </a:txBody>
                </a:tc>
              </a:tr>
              <a:tr h="391931">
                <a:tc>
                  <a:txBody>
                    <a:bodyPr/>
                    <a:p>
                      <a:r>
                        <a:rPr dirty="0" sz="1800" kern="1200" lang="en-US" smtClean="0">
                          <a:solidFill>
                            <a:schemeClr val="dk1"/>
                          </a:solidFill>
                          <a:effectLst/>
                          <a:latin typeface="Times New Roman" pitchFamily="18" charset="0"/>
                          <a:ea typeface="+mn-ea"/>
                          <a:cs typeface="Times New Roman" pitchFamily="18" charset="0"/>
                        </a:rPr>
                        <a:t>in that</a:t>
                      </a:r>
                      <a:endParaRPr dirty="0" lang="en-US">
                        <a:latin typeface="Times New Roman" pitchFamily="18" charset="0"/>
                        <a:cs typeface="Times New Roman" pitchFamily="18" charset="0"/>
                      </a:endParaRPr>
                    </a:p>
                  </a:txBody>
                </a:tc>
                <a:tc>
                  <a:txBody>
                    <a:bodyPr/>
                    <a:p>
                      <a:r>
                        <a:rPr dirty="0" sz="1800" kern="1200" lang="en-US" smtClean="0">
                          <a:solidFill>
                            <a:schemeClr val="dk1"/>
                          </a:solidFill>
                          <a:effectLst/>
                          <a:latin typeface="Times New Roman" pitchFamily="18" charset="0"/>
                          <a:ea typeface="+mn-ea"/>
                          <a:cs typeface="Times New Roman" pitchFamily="18" charset="0"/>
                        </a:rPr>
                        <a:t>we may conclude</a:t>
                      </a:r>
                      <a:endParaRPr dirty="0" lang="en-US">
                        <a:latin typeface="Times New Roman" pitchFamily="18" charset="0"/>
                        <a:cs typeface="Times New Roman" pitchFamily="18" charset="0"/>
                      </a:endParaRPr>
                    </a:p>
                  </a:txBody>
                </a:tc>
              </a:tr>
              <a:tr h="391931">
                <a:tc>
                  <a:txBody>
                    <a:bodyPr/>
                    <a:p>
                      <a:r>
                        <a:rPr dirty="0" sz="1800" kern="1200" lang="en-US" smtClean="0">
                          <a:solidFill>
                            <a:schemeClr val="dk1"/>
                          </a:solidFill>
                          <a:effectLst/>
                          <a:latin typeface="Times New Roman" pitchFamily="18" charset="0"/>
                          <a:ea typeface="+mn-ea"/>
                          <a:cs typeface="Times New Roman" pitchFamily="18" charset="0"/>
                        </a:rPr>
                        <a:t>may be inferred from</a:t>
                      </a:r>
                      <a:endParaRPr dirty="0" lang="en-US">
                        <a:latin typeface="Times New Roman" pitchFamily="18" charset="0"/>
                        <a:cs typeface="Times New Roman" pitchFamily="18" charset="0"/>
                      </a:endParaRPr>
                    </a:p>
                  </a:txBody>
                </a:tc>
                <a:tc>
                  <a:txBody>
                    <a:bodyPr/>
                    <a:p>
                      <a:r>
                        <a:rPr dirty="0" sz="1800" kern="1200" lang="en-US" smtClean="0">
                          <a:solidFill>
                            <a:schemeClr val="dk1"/>
                          </a:solidFill>
                          <a:effectLst/>
                          <a:latin typeface="Times New Roman" pitchFamily="18" charset="0"/>
                          <a:ea typeface="+mn-ea"/>
                          <a:cs typeface="Times New Roman" pitchFamily="18" charset="0"/>
                        </a:rPr>
                        <a:t>entail that</a:t>
                      </a:r>
                      <a:endParaRPr dirty="0" lang="en-US">
                        <a:latin typeface="Times New Roman" pitchFamily="18" charset="0"/>
                        <a:cs typeface="Times New Roman" pitchFamily="18" charset="0"/>
                      </a:endParaRPr>
                    </a:p>
                  </a:txBody>
                </a:tc>
              </a:tr>
              <a:tr h="391931">
                <a:tc>
                  <a:txBody>
                    <a:bodyPr/>
                    <a:p>
                      <a:r>
                        <a:rPr dirty="0" sz="1800" kern="1200" lang="en-US" smtClean="0">
                          <a:solidFill>
                            <a:schemeClr val="dk1"/>
                          </a:solidFill>
                          <a:effectLst/>
                          <a:latin typeface="Times New Roman" pitchFamily="18" charset="0"/>
                          <a:ea typeface="+mn-ea"/>
                          <a:cs typeface="Times New Roman" pitchFamily="18" charset="0"/>
                        </a:rPr>
                        <a:t>as</a:t>
                      </a:r>
                      <a:endParaRPr dirty="0" lang="en-US">
                        <a:latin typeface="Times New Roman" pitchFamily="18" charset="0"/>
                        <a:cs typeface="Times New Roman" pitchFamily="18" charset="0"/>
                      </a:endParaRPr>
                    </a:p>
                  </a:txBody>
                </a:tc>
                <a:tc>
                  <a:txBody>
                    <a:bodyPr/>
                    <a:p>
                      <a:r>
                        <a:rPr dirty="0" sz="1800" kern="1200" lang="en-US" smtClean="0">
                          <a:solidFill>
                            <a:schemeClr val="dk1"/>
                          </a:solidFill>
                          <a:effectLst/>
                          <a:latin typeface="Times New Roman" pitchFamily="18" charset="0"/>
                          <a:ea typeface="+mn-ea"/>
                          <a:cs typeface="Times New Roman" pitchFamily="18" charset="0"/>
                        </a:rPr>
                        <a:t>consequently</a:t>
                      </a:r>
                      <a:endParaRPr dirty="0" lang="en-US">
                        <a:latin typeface="Times New Roman" pitchFamily="18" charset="0"/>
                        <a:cs typeface="Times New Roman" pitchFamily="18" charset="0"/>
                      </a:endParaRPr>
                    </a:p>
                  </a:txBody>
                </a:tc>
              </a:tr>
              <a:tr h="391931">
                <a:tc>
                  <a:txBody>
                    <a:bodyPr/>
                    <a:p>
                      <a:r>
                        <a:rPr dirty="0" sz="1800" kern="1200" lang="en-US" smtClean="0">
                          <a:solidFill>
                            <a:schemeClr val="dk1"/>
                          </a:solidFill>
                          <a:effectLst/>
                          <a:latin typeface="Times New Roman" pitchFamily="18" charset="0"/>
                          <a:ea typeface="+mn-ea"/>
                          <a:cs typeface="Times New Roman" pitchFamily="18" charset="0"/>
                        </a:rPr>
                        <a:t>given that</a:t>
                      </a:r>
                      <a:endParaRPr dirty="0" lang="en-US">
                        <a:latin typeface="Times New Roman" pitchFamily="18" charset="0"/>
                        <a:cs typeface="Times New Roman" pitchFamily="18" charset="0"/>
                      </a:endParaRPr>
                    </a:p>
                  </a:txBody>
                </a:tc>
                <a:tc>
                  <a:txBody>
                    <a:bodyPr/>
                    <a:p>
                      <a:r>
                        <a:rPr dirty="0" sz="1800" kern="1200" lang="en-US" smtClean="0">
                          <a:solidFill>
                            <a:schemeClr val="dk1"/>
                          </a:solidFill>
                          <a:effectLst/>
                          <a:latin typeface="Times New Roman" pitchFamily="18" charset="0"/>
                          <a:ea typeface="+mn-ea"/>
                          <a:cs typeface="Times New Roman" pitchFamily="18" charset="0"/>
                        </a:rPr>
                        <a:t>it follows that</a:t>
                      </a:r>
                      <a:endParaRPr dirty="0" lang="en-US">
                        <a:latin typeface="Times New Roman" pitchFamily="18" charset="0"/>
                        <a:cs typeface="Times New Roman" pitchFamily="18" charset="0"/>
                      </a:endParaRPr>
                    </a:p>
                  </a:txBody>
                </a:tc>
              </a:tr>
              <a:tr h="685880">
                <a:tc>
                  <a:txBody>
                    <a:bodyPr/>
                    <a:p>
                      <a:pPr algn="l" defTabSz="914400" eaLnBrk="1" fontAlgn="auto" hangingPunct="1" indent="0" latinLnBrk="0" lvl="0" marL="0" marR="0" rtl="0">
                        <a:lnSpc>
                          <a:spcPct val="100000"/>
                        </a:lnSpc>
                        <a:spcBef>
                          <a:spcPts val="0"/>
                        </a:spcBef>
                        <a:spcAft>
                          <a:spcPts val="0"/>
                        </a:spcAft>
                        <a:buClrTx/>
                        <a:buSzTx/>
                        <a:buFontTx/>
                        <a:buNone/>
                      </a:pPr>
                      <a:r>
                        <a:rPr dirty="0" sz="1800" kern="1200" lang="en-US" smtClean="0">
                          <a:solidFill>
                            <a:schemeClr val="dk1"/>
                          </a:solidFill>
                          <a:effectLst/>
                          <a:latin typeface="Times New Roman" pitchFamily="18" charset="0"/>
                          <a:ea typeface="+mn-ea"/>
                          <a:cs typeface="Times New Roman" pitchFamily="18" charset="0"/>
                        </a:rPr>
                        <a:t>seeing</a:t>
                      </a:r>
                    </a:p>
                    <a:p>
                      <a:endParaRPr dirty="0" lang="en-US">
                        <a:latin typeface="Times New Roman" pitchFamily="18" charset="0"/>
                        <a:cs typeface="Times New Roman" pitchFamily="18" charset="0"/>
                      </a:endParaRPr>
                    </a:p>
                  </a:txBody>
                </a:tc>
                <a:tc>
                  <a:txBody>
                    <a:bodyPr/>
                    <a:p>
                      <a:pPr algn="l" defTabSz="914400" eaLnBrk="1" fontAlgn="auto" hangingPunct="1" indent="0" latinLnBrk="0" lvl="0" marL="0" marR="0" rtl="0">
                        <a:lnSpc>
                          <a:spcPct val="100000"/>
                        </a:lnSpc>
                        <a:spcBef>
                          <a:spcPts val="0"/>
                        </a:spcBef>
                        <a:spcAft>
                          <a:spcPts val="0"/>
                        </a:spcAft>
                        <a:buClrTx/>
                        <a:buSzTx/>
                        <a:buFontTx/>
                        <a:buNone/>
                      </a:pPr>
                      <a:r>
                        <a:rPr dirty="0" sz="1800" kern="1200" lang="en-US" smtClean="0">
                          <a:solidFill>
                            <a:schemeClr val="dk1"/>
                          </a:solidFill>
                          <a:effectLst/>
                          <a:latin typeface="Times New Roman" pitchFamily="18" charset="0"/>
                          <a:ea typeface="+mn-ea"/>
                          <a:cs typeface="Times New Roman" pitchFamily="18" charset="0"/>
                        </a:rPr>
                        <a:t>Implies</a:t>
                      </a:r>
                    </a:p>
                    <a:p>
                      <a:endParaRPr dirty="0" lang="en-US">
                        <a:latin typeface="Times New Roman" pitchFamily="18" charset="0"/>
                        <a:cs typeface="Times New Roman" pitchFamily="18" charset="0"/>
                      </a:endParaRPr>
                    </a:p>
                  </a:txBody>
                </a:tc>
              </a:tr>
              <a:tr h="391931">
                <a:tc>
                  <a:txBody>
                    <a:bodyPr/>
                    <a:p>
                      <a:r>
                        <a:rPr dirty="0" sz="1800" kern="1200" lang="en-US" smtClean="0">
                          <a:solidFill>
                            <a:schemeClr val="dk1"/>
                          </a:solidFill>
                          <a:effectLst/>
                          <a:latin typeface="Times New Roman" pitchFamily="18" charset="0"/>
                          <a:ea typeface="+mn-ea"/>
                          <a:cs typeface="Times New Roman" pitchFamily="18" charset="0"/>
                        </a:rPr>
                        <a:t>for the reason that</a:t>
                      </a:r>
                      <a:endParaRPr dirty="0" lang="en-US">
                        <a:latin typeface="Times New Roman" pitchFamily="18" charset="0"/>
                        <a:cs typeface="Times New Roman" pitchFamily="18" charset="0"/>
                      </a:endParaRPr>
                    </a:p>
                  </a:txBody>
                </a:tc>
                <a:tc>
                  <a:txBody>
                    <a:bodyPr/>
                    <a:p>
                      <a:r>
                        <a:rPr dirty="0" sz="1800" kern="1200" lang="en-US" smtClean="0">
                          <a:solidFill>
                            <a:schemeClr val="dk1"/>
                          </a:solidFill>
                          <a:effectLst/>
                          <a:latin typeface="Times New Roman" pitchFamily="18" charset="0"/>
                          <a:ea typeface="+mn-ea"/>
                          <a:cs typeface="Times New Roman" pitchFamily="18" charset="0"/>
                        </a:rPr>
                        <a:t>for this reason</a:t>
                      </a:r>
                      <a:endParaRPr dirty="0" lang="en-US">
                        <a:latin typeface="Times New Roman" pitchFamily="18" charset="0"/>
                        <a:cs typeface="Times New Roman" pitchFamily="18" charset="0"/>
                      </a:endParaRPr>
                    </a:p>
                  </a:txBody>
                </a:tc>
              </a:tr>
              <a:tr h="391931">
                <a:tc>
                  <a:txBody>
                    <a:bodyPr/>
                    <a:p>
                      <a:r>
                        <a:rPr dirty="0" sz="1800" kern="1200" lang="en-US" smtClean="0">
                          <a:solidFill>
                            <a:schemeClr val="dk1"/>
                          </a:solidFill>
                          <a:effectLst/>
                          <a:latin typeface="Times New Roman" pitchFamily="18" charset="0"/>
                          <a:ea typeface="+mn-ea"/>
                          <a:cs typeface="Times New Roman" pitchFamily="18" charset="0"/>
                        </a:rPr>
                        <a:t>owing to</a:t>
                      </a:r>
                      <a:endParaRPr dirty="0" lang="en-US">
                        <a:latin typeface="Times New Roman" pitchFamily="18" charset="0"/>
                        <a:cs typeface="Times New Roman" pitchFamily="18" charset="0"/>
                      </a:endParaRPr>
                    </a:p>
                  </a:txBody>
                </a:tc>
                <a:tc>
                  <a:txBody>
                    <a:bodyPr/>
                    <a:p>
                      <a:r>
                        <a:rPr dirty="0" sz="1800" kern="1200" lang="en-US" smtClean="0">
                          <a:solidFill>
                            <a:schemeClr val="dk1"/>
                          </a:solidFill>
                          <a:effectLst/>
                          <a:latin typeface="Times New Roman" pitchFamily="18" charset="0"/>
                          <a:ea typeface="+mn-ea"/>
                          <a:cs typeface="Times New Roman" pitchFamily="18" charset="0"/>
                        </a:rPr>
                        <a:t>in consequence</a:t>
                      </a:r>
                      <a:endParaRPr dirty="0" lang="en-US">
                        <a:latin typeface="Times New Roman" pitchFamily="18" charset="0"/>
                        <a:cs typeface="Times New Roman" pitchFamily="18" charset="0"/>
                      </a:endParaRPr>
                    </a:p>
                  </a:txBody>
                </a:tc>
              </a:tr>
              <a:tr h="391931">
                <a:tc>
                  <a:txBody>
                    <a:bodyPr/>
                    <a:p>
                      <a:r>
                        <a:rPr dirty="0" sz="1800" kern="1200" lang="en-US" smtClean="0">
                          <a:solidFill>
                            <a:schemeClr val="dk1"/>
                          </a:solidFill>
                          <a:effectLst/>
                          <a:latin typeface="Times New Roman" pitchFamily="18" charset="0"/>
                          <a:ea typeface="+mn-ea"/>
                          <a:cs typeface="Times New Roman" pitchFamily="18" charset="0"/>
                        </a:rPr>
                        <a:t>indicated by</a:t>
                      </a:r>
                      <a:endParaRPr dirty="0" lang="en-US">
                        <a:latin typeface="Times New Roman" pitchFamily="18" charset="0"/>
                        <a:cs typeface="Times New Roman" pitchFamily="18" charset="0"/>
                      </a:endParaRPr>
                    </a:p>
                  </a:txBody>
                </a:tc>
                <a:tc>
                  <a:txBody>
                    <a:bodyPr/>
                    <a:p>
                      <a:r>
                        <a:rPr dirty="0" sz="1800" kern="1200" lang="en-US" smtClean="0">
                          <a:solidFill>
                            <a:schemeClr val="dk1"/>
                          </a:solidFill>
                          <a:effectLst/>
                          <a:latin typeface="Times New Roman" pitchFamily="18" charset="0"/>
                          <a:ea typeface="+mn-ea"/>
                          <a:cs typeface="Times New Roman" pitchFamily="18" charset="0"/>
                        </a:rPr>
                        <a:t> proves that</a:t>
                      </a:r>
                      <a:endParaRPr dirty="0" lang="en-US">
                        <a:latin typeface="Times New Roman" pitchFamily="18" charset="0"/>
                        <a:cs typeface="Times New Roman" pitchFamily="18" charset="0"/>
                      </a:endParaRPr>
                    </a:p>
                  </a:txBody>
                </a:tc>
              </a:tr>
              <a:tr h="391931">
                <a:tc>
                  <a:txBody>
                    <a:bodyPr/>
                    <a:p>
                      <a:r>
                        <a:rPr dirty="0" sz="1800" kern="1200" lang="en-US" smtClean="0">
                          <a:solidFill>
                            <a:schemeClr val="dk1"/>
                          </a:solidFill>
                          <a:effectLst/>
                          <a:latin typeface="Times New Roman" pitchFamily="18" charset="0"/>
                          <a:ea typeface="+mn-ea"/>
                          <a:cs typeface="Times New Roman" pitchFamily="18" charset="0"/>
                        </a:rPr>
                        <a:t>may be deduced from</a:t>
                      </a:r>
                      <a:endParaRPr dirty="0" lang="en-US">
                        <a:latin typeface="Times New Roman" pitchFamily="18" charset="0"/>
                        <a:cs typeface="Times New Roman" pitchFamily="18" charset="0"/>
                      </a:endParaRPr>
                    </a:p>
                  </a:txBody>
                </a:tc>
                <a:tc>
                  <a:txBody>
                    <a:bodyPr/>
                    <a:p>
                      <a:r>
                        <a:rPr dirty="0" sz="1800" kern="1200" lang="en-US" smtClean="0">
                          <a:solidFill>
                            <a:schemeClr val="dk1"/>
                          </a:solidFill>
                          <a:effectLst/>
                          <a:latin typeface="Times New Roman" pitchFamily="18" charset="0"/>
                          <a:ea typeface="+mn-ea"/>
                          <a:cs typeface="Times New Roman" pitchFamily="18" charset="0"/>
                        </a:rPr>
                        <a:t>I conclude that</a:t>
                      </a:r>
                      <a:endParaRPr dirty="0" lang="en-US">
                        <a:latin typeface="Times New Roman" pitchFamily="18" charset="0"/>
                        <a:cs typeface="Times New Roman" pitchFamily="18" charset="0"/>
                      </a:endParaRPr>
                    </a:p>
                  </a:txBody>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90" name=""/>
        <p:cNvGrpSpPr/>
        <p:nvPr/>
      </p:nvGrpSpPr>
      <p:grpSpPr>
        <a:xfrm>
          <a:off x="0" y="0"/>
          <a:ext cx="0" cy="0"/>
          <a:chOff x="0" y="0"/>
          <a:chExt cx="0" cy="0"/>
        </a:xfrm>
      </p:grpSpPr>
      <p:sp>
        <p:nvSpPr>
          <p:cNvPr id="1048641" name="Title 1"/>
          <p:cNvSpPr>
            <a:spLocks noGrp="1"/>
          </p:cNvSpPr>
          <p:nvPr>
            <p:ph type="title"/>
          </p:nvPr>
        </p:nvSpPr>
        <p:spPr/>
        <p:txBody>
          <a:bodyPr/>
          <a:p>
            <a:r>
              <a:rPr dirty="0" lang="en-US" smtClean="0"/>
              <a:t>Cont..</a:t>
            </a:r>
            <a:endParaRPr dirty="0" lang="en-US"/>
          </a:p>
        </p:txBody>
      </p:sp>
      <p:sp>
        <p:nvSpPr>
          <p:cNvPr id="1048642" name="Content Placeholder 2"/>
          <p:cNvSpPr>
            <a:spLocks noGrp="1"/>
          </p:cNvSpPr>
          <p:nvPr>
            <p:ph idx="1"/>
          </p:nvPr>
        </p:nvSpPr>
        <p:spPr>
          <a:xfrm>
            <a:off x="457200" y="1066800"/>
            <a:ext cx="8229600" cy="5059363"/>
          </a:xfrm>
        </p:spPr>
        <p:txBody>
          <a:bodyPr>
            <a:normAutofit fontScale="96429" lnSpcReduction="20000"/>
          </a:bodyPr>
          <a:p>
            <a:pPr indent="0" marL="0">
              <a:buNone/>
            </a:pPr>
            <a:r>
              <a:rPr b="1" dirty="0" lang="en-US"/>
              <a:t>Example:</a:t>
            </a:r>
            <a:endParaRPr dirty="0" lang="en-US"/>
          </a:p>
          <a:p>
            <a:pPr algn="just" lvl="0"/>
            <a:r>
              <a:rPr dirty="0" lang="en-US">
                <a:latin typeface="Garamond" pitchFamily="18" charset="0"/>
              </a:rPr>
              <a:t>All students of this class are cleaver. </a:t>
            </a:r>
            <a:r>
              <a:rPr dirty="0" lang="en-US" err="1" smtClean="0">
                <a:latin typeface="Garamond" pitchFamily="18" charset="0"/>
              </a:rPr>
              <a:t>Yoseph</a:t>
            </a:r>
            <a:r>
              <a:rPr dirty="0" lang="en-US" smtClean="0">
                <a:latin typeface="Garamond" pitchFamily="18" charset="0"/>
              </a:rPr>
              <a:t> </a:t>
            </a:r>
            <a:r>
              <a:rPr dirty="0" lang="en-US">
                <a:latin typeface="Garamond" pitchFamily="18" charset="0"/>
              </a:rPr>
              <a:t>is a student of this class. Therefore, </a:t>
            </a:r>
            <a:r>
              <a:rPr dirty="0" lang="en-US" err="1" smtClean="0">
                <a:latin typeface="Garamond" pitchFamily="18" charset="0"/>
              </a:rPr>
              <a:t>Yoseph</a:t>
            </a:r>
            <a:r>
              <a:rPr dirty="0" lang="en-US" smtClean="0">
                <a:latin typeface="Garamond" pitchFamily="18" charset="0"/>
              </a:rPr>
              <a:t> </a:t>
            </a:r>
            <a:r>
              <a:rPr dirty="0" lang="en-US">
                <a:latin typeface="Garamond" pitchFamily="18" charset="0"/>
              </a:rPr>
              <a:t>is cleaver. </a:t>
            </a:r>
          </a:p>
          <a:p>
            <a:pPr algn="just" lvl="0"/>
            <a:r>
              <a:rPr dirty="0" lang="en-US">
                <a:latin typeface="Garamond" pitchFamily="18" charset="0"/>
              </a:rPr>
              <a:t>He scored “F” grade since he didn’t study hard</a:t>
            </a:r>
            <a:r>
              <a:rPr dirty="0" lang="en-US" smtClean="0">
                <a:latin typeface="Garamond" pitchFamily="18" charset="0"/>
              </a:rPr>
              <a:t>.</a:t>
            </a:r>
          </a:p>
          <a:p>
            <a:pPr algn="just" lvl="1">
              <a:buFont typeface="Wingdings" pitchFamily="2" charset="2"/>
              <a:buChar char="ü"/>
            </a:pPr>
            <a:r>
              <a:rPr dirty="0" lang="en-US" smtClean="0">
                <a:latin typeface="Garamond" pitchFamily="18" charset="0"/>
              </a:rPr>
              <a:t> conclusion comes next to conclusion indicator and before premise indicator</a:t>
            </a:r>
          </a:p>
          <a:p>
            <a:pPr algn="just" lvl="1">
              <a:buFont typeface="Wingdings" pitchFamily="2" charset="2"/>
              <a:buChar char="ü"/>
            </a:pPr>
            <a:r>
              <a:rPr dirty="0" lang="en-US" smtClean="0">
                <a:latin typeface="Garamond" pitchFamily="18" charset="0"/>
              </a:rPr>
              <a:t>Premise comes next to premise indicator and before conclusion indicator.</a:t>
            </a:r>
            <a:endParaRPr dirty="0" lang="en-US">
              <a:latin typeface="Garamond" pitchFamily="18" charset="0"/>
            </a:endParaRPr>
          </a:p>
          <a:p>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64" name=""/>
        <p:cNvGrpSpPr/>
        <p:nvPr/>
      </p:nvGrpSpPr>
      <p:grpSpPr>
        <a:xfrm>
          <a:off x="0" y="0"/>
          <a:ext cx="0" cy="0"/>
          <a:chOff x="0" y="0"/>
          <a:chExt cx="0" cy="0"/>
        </a:xfrm>
      </p:grpSpPr>
      <p:sp>
        <p:nvSpPr>
          <p:cNvPr id="1048605" name="Title 1"/>
          <p:cNvSpPr>
            <a:spLocks noGrp="1"/>
          </p:cNvSpPr>
          <p:nvPr>
            <p:ph type="title"/>
          </p:nvPr>
        </p:nvSpPr>
        <p:spPr>
          <a:xfrm>
            <a:off x="457200" y="274638"/>
            <a:ext cx="8229600" cy="868362"/>
          </a:xfrm>
        </p:spPr>
        <p:txBody>
          <a:bodyPr/>
          <a:p>
            <a:r>
              <a:rPr b="1" dirty="0" lang="en-US" smtClean="0">
                <a:latin typeface="Times New Roman" pitchFamily="18" charset="0"/>
                <a:cs typeface="Times New Roman" pitchFamily="18" charset="0"/>
              </a:rPr>
              <a:t>Course Content</a:t>
            </a:r>
            <a:endParaRPr b="1" dirty="0" lang="en-US">
              <a:latin typeface="Times New Roman" pitchFamily="18" charset="0"/>
              <a:cs typeface="Times New Roman" pitchFamily="18" charset="0"/>
            </a:endParaRPr>
          </a:p>
        </p:txBody>
      </p:sp>
      <p:sp>
        <p:nvSpPr>
          <p:cNvPr id="1048606" name="Content Placeholder 2"/>
          <p:cNvSpPr>
            <a:spLocks noGrp="1"/>
          </p:cNvSpPr>
          <p:nvPr>
            <p:ph idx="1"/>
          </p:nvPr>
        </p:nvSpPr>
        <p:spPr>
          <a:xfrm>
            <a:off x="457200" y="1143000"/>
            <a:ext cx="8229600" cy="4983163"/>
          </a:xfrm>
        </p:spPr>
        <p:txBody>
          <a:bodyPr/>
          <a:p>
            <a:pPr algn="just"/>
            <a:r>
              <a:rPr dirty="0" lang="en-US" smtClean="0">
                <a:latin typeface="Times New Roman" pitchFamily="18" charset="0"/>
                <a:cs typeface="Times New Roman" pitchFamily="18" charset="0"/>
              </a:rPr>
              <a:t>Chapter one: Logic and Philosophy</a:t>
            </a:r>
          </a:p>
          <a:p>
            <a:pPr algn="just"/>
            <a:r>
              <a:rPr dirty="0" lang="en-US" smtClean="0">
                <a:latin typeface="Times New Roman" pitchFamily="18" charset="0"/>
                <a:cs typeface="Times New Roman" pitchFamily="18" charset="0"/>
              </a:rPr>
              <a:t>Chapter Two: Basic concepts of logic </a:t>
            </a:r>
          </a:p>
          <a:p>
            <a:pPr algn="just"/>
            <a:r>
              <a:rPr dirty="0" lang="en-US" smtClean="0">
                <a:latin typeface="Times New Roman" pitchFamily="18" charset="0"/>
                <a:cs typeface="Times New Roman" pitchFamily="18" charset="0"/>
              </a:rPr>
              <a:t>Chapter Three: Logic and Language </a:t>
            </a:r>
          </a:p>
          <a:p>
            <a:pPr algn="just"/>
            <a:r>
              <a:rPr dirty="0" lang="en-US" smtClean="0">
                <a:latin typeface="Times New Roman" pitchFamily="18" charset="0"/>
                <a:cs typeface="Times New Roman" pitchFamily="18" charset="0"/>
              </a:rPr>
              <a:t>Chapter Four: Basic concepts of Critical Thinking </a:t>
            </a:r>
          </a:p>
          <a:p>
            <a:pPr algn="just"/>
            <a:r>
              <a:rPr dirty="0" lang="en-US" smtClean="0">
                <a:latin typeface="Times New Roman" pitchFamily="18" charset="0"/>
                <a:cs typeface="Times New Roman" pitchFamily="18" charset="0"/>
              </a:rPr>
              <a:t>Chapter Five: Logical Reasoning and Fallacies </a:t>
            </a:r>
          </a:p>
          <a:p>
            <a:pPr algn="just"/>
            <a:r>
              <a:rPr dirty="0" lang="en-US" smtClean="0">
                <a:latin typeface="Times New Roman" pitchFamily="18" charset="0"/>
                <a:cs typeface="Times New Roman" pitchFamily="18" charset="0"/>
              </a:rPr>
              <a:t>Chapter Six: Categorical Proposition </a:t>
            </a:r>
          </a:p>
          <a:p>
            <a:endParaRPr dirty="0"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91" name=""/>
        <p:cNvGrpSpPr/>
        <p:nvPr/>
      </p:nvGrpSpPr>
      <p:grpSpPr>
        <a:xfrm>
          <a:off x="0" y="0"/>
          <a:ext cx="0" cy="0"/>
          <a:chOff x="0" y="0"/>
          <a:chExt cx="0" cy="0"/>
        </a:xfrm>
      </p:grpSpPr>
      <p:sp>
        <p:nvSpPr>
          <p:cNvPr id="1048643" name="Title 1"/>
          <p:cNvSpPr>
            <a:spLocks noGrp="1"/>
          </p:cNvSpPr>
          <p:nvPr>
            <p:ph type="title"/>
          </p:nvPr>
        </p:nvSpPr>
        <p:spPr>
          <a:xfrm>
            <a:off x="457200" y="274638"/>
            <a:ext cx="8229600" cy="868362"/>
          </a:xfrm>
        </p:spPr>
        <p:txBody>
          <a:bodyPr>
            <a:normAutofit fontScale="90000"/>
          </a:bodyPr>
          <a:p>
            <a:r>
              <a:rPr dirty="0" lang="en-US" smtClean="0"/>
              <a:t>Cont..</a:t>
            </a:r>
            <a:endParaRPr dirty="0" lang="en-US"/>
          </a:p>
        </p:txBody>
      </p:sp>
      <p:sp>
        <p:nvSpPr>
          <p:cNvPr id="1048644" name="Content Placeholder 2"/>
          <p:cNvSpPr>
            <a:spLocks noGrp="1"/>
          </p:cNvSpPr>
          <p:nvPr>
            <p:ph idx="1"/>
          </p:nvPr>
        </p:nvSpPr>
        <p:spPr>
          <a:xfrm>
            <a:off x="457200" y="990600"/>
            <a:ext cx="8229600" cy="5135563"/>
          </a:xfrm>
        </p:spPr>
        <p:txBody>
          <a:bodyPr>
            <a:normAutofit fontScale="93750" lnSpcReduction="20000"/>
          </a:bodyPr>
          <a:p>
            <a:pPr algn="just" indent="0" lvl="0" marL="0">
              <a:buNone/>
            </a:pPr>
            <a:r>
              <a:rPr b="1" dirty="0" lang="en-US" smtClean="0"/>
              <a:t>II. </a:t>
            </a:r>
            <a:r>
              <a:rPr b="1" dirty="0" lang="en-US" smtClean="0">
                <a:latin typeface="Garamond" pitchFamily="18" charset="0"/>
              </a:rPr>
              <a:t>using </a:t>
            </a:r>
            <a:r>
              <a:rPr b="1" dirty="0" lang="en-US">
                <a:latin typeface="Garamond" pitchFamily="18" charset="0"/>
              </a:rPr>
              <a:t>inferential claim</a:t>
            </a:r>
            <a:endParaRPr dirty="0" lang="en-US">
              <a:latin typeface="Garamond" pitchFamily="18" charset="0"/>
            </a:endParaRPr>
          </a:p>
          <a:p>
            <a:pPr algn="just" lvl="0"/>
            <a:r>
              <a:rPr dirty="0" lang="en-US">
                <a:latin typeface="Garamond" pitchFamily="18" charset="0"/>
              </a:rPr>
              <a:t>It implies by studying the nature of statements (statements that serve as evidence or a statement stated as the final assertion).</a:t>
            </a:r>
          </a:p>
          <a:p>
            <a:pPr algn="just" lvl="0"/>
            <a:r>
              <a:rPr dirty="0" lang="en-US">
                <a:latin typeface="Garamond" pitchFamily="18" charset="0"/>
              </a:rPr>
              <a:t>If a sentence is given as the main point of the argument or as a closing statement, it is a conclusion.</a:t>
            </a:r>
          </a:p>
          <a:p>
            <a:pPr algn="just" lvl="0"/>
            <a:r>
              <a:rPr dirty="0" lang="en-US">
                <a:latin typeface="Garamond" pitchFamily="18" charset="0"/>
              </a:rPr>
              <a:t>On the other hand, if the sentence is taken as information, reason or evidence, it is premise.</a:t>
            </a:r>
          </a:p>
          <a:p>
            <a:pPr indent="0" marL="0">
              <a:buNone/>
            </a:pPr>
            <a:endParaRPr dirty="0"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92" name=""/>
        <p:cNvGrpSpPr/>
        <p:nvPr/>
      </p:nvGrpSpPr>
      <p:grpSpPr>
        <a:xfrm>
          <a:off x="0" y="0"/>
          <a:ext cx="0" cy="0"/>
          <a:chOff x="0" y="0"/>
          <a:chExt cx="0" cy="0"/>
        </a:xfrm>
      </p:grpSpPr>
      <p:sp>
        <p:nvSpPr>
          <p:cNvPr id="1048645" name="Title 1"/>
          <p:cNvSpPr>
            <a:spLocks noGrp="1"/>
          </p:cNvSpPr>
          <p:nvPr>
            <p:ph type="title"/>
          </p:nvPr>
        </p:nvSpPr>
        <p:spPr/>
        <p:txBody>
          <a:bodyPr/>
          <a:p>
            <a:r>
              <a:rPr dirty="0" lang="en-US" smtClean="0"/>
              <a:t>Cont..</a:t>
            </a:r>
            <a:endParaRPr dirty="0" lang="en-US"/>
          </a:p>
        </p:txBody>
      </p:sp>
      <p:sp>
        <p:nvSpPr>
          <p:cNvPr id="1048646" name="Content Placeholder 2"/>
          <p:cNvSpPr>
            <a:spLocks noGrp="1"/>
          </p:cNvSpPr>
          <p:nvPr>
            <p:ph idx="1"/>
          </p:nvPr>
        </p:nvSpPr>
        <p:spPr>
          <a:xfrm>
            <a:off x="457200" y="1219200"/>
            <a:ext cx="8229600" cy="4906963"/>
          </a:xfrm>
        </p:spPr>
        <p:txBody>
          <a:bodyPr>
            <a:normAutofit fontScale="96875" lnSpcReduction="20000"/>
          </a:bodyPr>
          <a:p>
            <a:pPr indent="0" marL="0">
              <a:buNone/>
            </a:pPr>
            <a:r>
              <a:rPr b="1" dirty="0" lang="en-US"/>
              <a:t>Example: </a:t>
            </a:r>
            <a:endParaRPr dirty="0" lang="en-US"/>
          </a:p>
          <a:p>
            <a:pPr indent="-514350" lvl="0" marL="514350">
              <a:buAutoNum type="arabicPeriod"/>
            </a:pPr>
            <a:r>
              <a:rPr dirty="0" lang="en-US" smtClean="0"/>
              <a:t>Women </a:t>
            </a:r>
            <a:r>
              <a:rPr dirty="0" lang="en-US"/>
              <a:t>of the rural society are not empowered. The majority of them lack education opportunity and equal access to resources</a:t>
            </a:r>
            <a:r>
              <a:rPr dirty="0" lang="en-US" smtClean="0"/>
              <a:t>.</a:t>
            </a:r>
          </a:p>
          <a:p>
            <a:pPr indent="-514350" lvl="0" marL="514350">
              <a:buAutoNum type="arabicPeriod"/>
            </a:pPr>
            <a:r>
              <a:rPr dirty="0" lang="en-US"/>
              <a:t> </a:t>
            </a:r>
            <a:r>
              <a:rPr dirty="0" lang="en-US" smtClean="0"/>
              <a:t>These days quality of Education has reduced in our country. Students scope has reducing yearly. </a:t>
            </a:r>
            <a:endParaRPr dirty="0" lang="en-US"/>
          </a:p>
          <a:p>
            <a:pPr indent="0" marL="0">
              <a:buNone/>
            </a:pPr>
            <a:r>
              <a:rPr dirty="0" lang="en-US" smtClean="0"/>
              <a:t>3. The sky is dark. There will be rain today.</a:t>
            </a:r>
            <a:endParaRPr dirty="0"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93" name=""/>
        <p:cNvGrpSpPr/>
        <p:nvPr/>
      </p:nvGrpSpPr>
      <p:grpSpPr>
        <a:xfrm>
          <a:off x="0" y="0"/>
          <a:ext cx="0" cy="0"/>
          <a:chOff x="0" y="0"/>
          <a:chExt cx="0" cy="0"/>
        </a:xfrm>
      </p:grpSpPr>
      <p:sp>
        <p:nvSpPr>
          <p:cNvPr id="1048647" name="Title 1"/>
          <p:cNvSpPr>
            <a:spLocks noGrp="1"/>
          </p:cNvSpPr>
          <p:nvPr>
            <p:ph type="title"/>
          </p:nvPr>
        </p:nvSpPr>
        <p:spPr>
          <a:xfrm>
            <a:off x="457200" y="274638"/>
            <a:ext cx="8229600" cy="792162"/>
          </a:xfrm>
        </p:spPr>
        <p:txBody>
          <a:bodyPr>
            <a:normAutofit fontScale="90000"/>
          </a:bodyPr>
          <a:p>
            <a:pPr algn="ctr" lvl="1" rtl="0">
              <a:spcBef>
                <a:spcPct val="0"/>
              </a:spcBef>
            </a:pPr>
            <a:r>
              <a:rPr b="1" dirty="0" sz="4000" lang="en-US" smtClean="0">
                <a:latin typeface="Garamond" pitchFamily="18" charset="0"/>
              </a:rPr>
              <a:t>2</a:t>
            </a:r>
            <a:r>
              <a:rPr b="1" dirty="0" sz="3600" lang="en-US" smtClean="0">
                <a:latin typeface="Garamond" pitchFamily="18" charset="0"/>
              </a:rPr>
              <a:t>.2.</a:t>
            </a:r>
            <a:r>
              <a:rPr dirty="0" sz="3600" lang="en-US" smtClean="0">
                <a:latin typeface="Garamond" pitchFamily="18" charset="0"/>
              </a:rPr>
              <a:t> </a:t>
            </a:r>
            <a:r>
              <a:rPr b="1" dirty="0" sz="3600" lang="en-US">
                <a:latin typeface="Garamond" pitchFamily="18" charset="0"/>
              </a:rPr>
              <a:t>Recognizing Arguments </a:t>
            </a:r>
            <a:r>
              <a:rPr dirty="0" sz="1600" lang="en-US"/>
              <a:t/>
            </a:r>
            <a:br>
              <a:rPr dirty="0" sz="1600" lang="en-US"/>
            </a:br>
            <a:endParaRPr dirty="0" lang="en-US"/>
          </a:p>
        </p:txBody>
      </p:sp>
      <p:sp>
        <p:nvSpPr>
          <p:cNvPr id="1048648" name="Content Placeholder 2"/>
          <p:cNvSpPr>
            <a:spLocks noGrp="1"/>
          </p:cNvSpPr>
          <p:nvPr>
            <p:ph idx="1"/>
          </p:nvPr>
        </p:nvSpPr>
        <p:spPr>
          <a:xfrm>
            <a:off x="457200" y="914400"/>
            <a:ext cx="8229600" cy="5211763"/>
          </a:xfrm>
        </p:spPr>
        <p:txBody>
          <a:bodyPr>
            <a:normAutofit fontScale="87500" lnSpcReduction="10000"/>
          </a:bodyPr>
          <a:p>
            <a:pPr algn="just" lvl="0"/>
            <a:r>
              <a:rPr b="1" dirty="0" lang="en-US">
                <a:latin typeface="Garamond" pitchFamily="18" charset="0"/>
              </a:rPr>
              <a:t>There are two criteria for  a passage to be argument:</a:t>
            </a:r>
            <a:endParaRPr dirty="0" lang="en-US">
              <a:latin typeface="Garamond" pitchFamily="18" charset="0"/>
            </a:endParaRPr>
          </a:p>
          <a:p>
            <a:pPr algn="just" lvl="1"/>
            <a:r>
              <a:rPr b="1" dirty="0" sz="3200" lang="en-US">
                <a:latin typeface="Garamond" pitchFamily="18" charset="0"/>
              </a:rPr>
              <a:t>Factual Claim (</a:t>
            </a:r>
            <a:r>
              <a:rPr dirty="0" sz="3200" lang="en-US">
                <a:latin typeface="Garamond" pitchFamily="18" charset="0"/>
              </a:rPr>
              <a:t>At least one of the statements must claim to present evidence or reasons</a:t>
            </a:r>
            <a:r>
              <a:rPr b="1" dirty="0" sz="3200" lang="en-US" smtClean="0">
                <a:latin typeface="Garamond" pitchFamily="18" charset="0"/>
              </a:rPr>
              <a:t>). A claim that something is true. </a:t>
            </a:r>
            <a:endParaRPr dirty="0" sz="3200" lang="en-US">
              <a:latin typeface="Garamond" pitchFamily="18" charset="0"/>
            </a:endParaRPr>
          </a:p>
          <a:p>
            <a:pPr algn="just" lvl="1"/>
            <a:r>
              <a:rPr b="1" dirty="0" sz="3200" lang="en-US">
                <a:latin typeface="Garamond" pitchFamily="18" charset="0"/>
              </a:rPr>
              <a:t>Inferential claim (</a:t>
            </a:r>
            <a:r>
              <a:rPr dirty="0" sz="3200" lang="en-US">
                <a:latin typeface="Garamond" pitchFamily="18" charset="0"/>
              </a:rPr>
              <a:t>there must be a</a:t>
            </a:r>
            <a:r>
              <a:rPr b="1" dirty="0" sz="3200" lang="en-US">
                <a:latin typeface="Garamond" pitchFamily="18" charset="0"/>
              </a:rPr>
              <a:t> </a:t>
            </a:r>
            <a:r>
              <a:rPr dirty="0" sz="3200" lang="en-US">
                <a:latin typeface="Garamond" pitchFamily="18" charset="0"/>
              </a:rPr>
              <a:t>claim that something follows from the alleged evidence).</a:t>
            </a:r>
          </a:p>
          <a:p>
            <a:pPr algn="just" lvl="0"/>
            <a:r>
              <a:rPr dirty="0" sz="3600" lang="en-US">
                <a:latin typeface="Garamond" pitchFamily="18" charset="0"/>
              </a:rPr>
              <a:t>Inferential claim cab be </a:t>
            </a:r>
            <a:r>
              <a:rPr b="1" dirty="0" sz="3600" lang="en-US">
                <a:latin typeface="Garamond" pitchFamily="18" charset="0"/>
              </a:rPr>
              <a:t>explicit</a:t>
            </a:r>
            <a:r>
              <a:rPr dirty="0" sz="3600" lang="en-US">
                <a:latin typeface="Garamond" pitchFamily="18" charset="0"/>
              </a:rPr>
              <a:t> (indicated by indicators) or </a:t>
            </a:r>
            <a:r>
              <a:rPr b="1" dirty="0" sz="3600" lang="en-US">
                <a:latin typeface="Garamond" pitchFamily="18" charset="0"/>
              </a:rPr>
              <a:t>implicit</a:t>
            </a:r>
            <a:r>
              <a:rPr dirty="0" sz="3600" lang="en-US">
                <a:latin typeface="Garamond" pitchFamily="18" charset="0"/>
              </a:rPr>
              <a:t> (identified by inferential relationship</a:t>
            </a:r>
            <a:r>
              <a:rPr dirty="0" lang="en-US">
                <a:latin typeface="Garamond" pitchFamily="18" charset="0"/>
              </a:rPr>
              <a:t>).</a:t>
            </a:r>
          </a:p>
          <a:p>
            <a:pPr indent="0" marL="0">
              <a:buNone/>
            </a:pPr>
            <a:endParaRPr dirty="0"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94" name=""/>
        <p:cNvGrpSpPr/>
        <p:nvPr/>
      </p:nvGrpSpPr>
      <p:grpSpPr>
        <a:xfrm>
          <a:off x="0" y="0"/>
          <a:ext cx="0" cy="0"/>
          <a:chOff x="0" y="0"/>
          <a:chExt cx="0" cy="0"/>
        </a:xfrm>
      </p:grpSpPr>
      <p:sp>
        <p:nvSpPr>
          <p:cNvPr id="1048649" name="Title 1"/>
          <p:cNvSpPr>
            <a:spLocks noGrp="1"/>
          </p:cNvSpPr>
          <p:nvPr>
            <p:ph type="title"/>
          </p:nvPr>
        </p:nvSpPr>
        <p:spPr/>
        <p:txBody>
          <a:bodyPr/>
          <a:p>
            <a:r>
              <a:rPr dirty="0" lang="en-US" smtClean="0"/>
              <a:t>Cont..</a:t>
            </a:r>
            <a:endParaRPr dirty="0" lang="en-US"/>
          </a:p>
        </p:txBody>
      </p:sp>
      <p:sp>
        <p:nvSpPr>
          <p:cNvPr id="1048650" name="Content Placeholder 2"/>
          <p:cNvSpPr>
            <a:spLocks noGrp="1"/>
          </p:cNvSpPr>
          <p:nvPr>
            <p:ph idx="1"/>
          </p:nvPr>
        </p:nvSpPr>
        <p:spPr>
          <a:xfrm>
            <a:off x="457200" y="1143000"/>
            <a:ext cx="8229600" cy="4983163"/>
          </a:xfrm>
        </p:spPr>
        <p:txBody>
          <a:bodyPr>
            <a:normAutofit fontScale="96429" lnSpcReduction="20000"/>
          </a:bodyPr>
          <a:p>
            <a:pPr algn="just" indent="0" lvl="0" marL="0">
              <a:buNone/>
            </a:pPr>
            <a:r>
              <a:rPr dirty="0" lang="en-US">
                <a:latin typeface="Times New Roman" pitchFamily="18" charset="0"/>
                <a:cs typeface="Times New Roman" pitchFamily="18" charset="0"/>
              </a:rPr>
              <a:t>The following are non-argument forms:</a:t>
            </a:r>
          </a:p>
          <a:p>
            <a:pPr algn="just" lvl="0">
              <a:buFont typeface="Wingdings" pitchFamily="2" charset="2"/>
              <a:buChar char="q"/>
            </a:pPr>
            <a:r>
              <a:rPr b="1" dirty="0" lang="en-US">
                <a:latin typeface="Times New Roman" pitchFamily="18" charset="0"/>
                <a:cs typeface="Times New Roman" pitchFamily="18" charset="0"/>
              </a:rPr>
              <a:t>Passage lacking an inferential claim</a:t>
            </a:r>
            <a:endParaRPr dirty="0" lang="en-US">
              <a:latin typeface="Times New Roman" pitchFamily="18" charset="0"/>
              <a:cs typeface="Times New Roman" pitchFamily="18" charset="0"/>
            </a:endParaRPr>
          </a:p>
          <a:p>
            <a:pPr algn="just" lvl="1"/>
            <a:r>
              <a:rPr dirty="0" lang="en-US" smtClean="0">
                <a:latin typeface="Times New Roman" pitchFamily="18" charset="0"/>
                <a:cs typeface="Times New Roman" pitchFamily="18" charset="0"/>
              </a:rPr>
              <a:t>Piece </a:t>
            </a:r>
            <a:r>
              <a:rPr dirty="0" lang="en-US">
                <a:latin typeface="Times New Roman" pitchFamily="18" charset="0"/>
                <a:cs typeface="Times New Roman" pitchFamily="18" charset="0"/>
              </a:rPr>
              <a:t>of advice </a:t>
            </a:r>
          </a:p>
          <a:p>
            <a:pPr algn="just" lvl="1"/>
            <a:r>
              <a:rPr dirty="0" lang="en-US">
                <a:latin typeface="Times New Roman" pitchFamily="18" charset="0"/>
                <a:cs typeface="Times New Roman" pitchFamily="18" charset="0"/>
              </a:rPr>
              <a:t>An illustration </a:t>
            </a:r>
          </a:p>
          <a:p>
            <a:pPr algn="just" lvl="1"/>
            <a:r>
              <a:rPr dirty="0" lang="en-US">
                <a:latin typeface="Times New Roman" pitchFamily="18" charset="0"/>
                <a:cs typeface="Times New Roman" pitchFamily="18" charset="0"/>
              </a:rPr>
              <a:t>Loosely associated statements may </a:t>
            </a:r>
          </a:p>
          <a:p>
            <a:pPr algn="just" lvl="1"/>
            <a:r>
              <a:rPr dirty="0" lang="en-US">
                <a:latin typeface="Times New Roman" pitchFamily="18" charset="0"/>
                <a:cs typeface="Times New Roman" pitchFamily="18" charset="0"/>
              </a:rPr>
              <a:t>A report </a:t>
            </a:r>
            <a:endParaRPr dirty="0" lang="en-US" smtClean="0">
              <a:latin typeface="Times New Roman" pitchFamily="18" charset="0"/>
              <a:cs typeface="Times New Roman" pitchFamily="18" charset="0"/>
            </a:endParaRPr>
          </a:p>
          <a:p>
            <a:pPr algn="just" lvl="1"/>
            <a:r>
              <a:rPr dirty="0" lang="en-US" smtClean="0">
                <a:latin typeface="Times New Roman" pitchFamily="18" charset="0"/>
                <a:cs typeface="Times New Roman" pitchFamily="18" charset="0"/>
              </a:rPr>
              <a:t> </a:t>
            </a:r>
            <a:r>
              <a:rPr dirty="0" lang="en-US">
                <a:latin typeface="Times New Roman" pitchFamily="18" charset="0"/>
                <a:cs typeface="Times New Roman" pitchFamily="18" charset="0"/>
              </a:rPr>
              <a:t>An expository passage </a:t>
            </a:r>
            <a:endParaRPr dirty="0" lang="en-US" smtClean="0">
              <a:latin typeface="Times New Roman" pitchFamily="18" charset="0"/>
              <a:cs typeface="Times New Roman" pitchFamily="18" charset="0"/>
            </a:endParaRPr>
          </a:p>
          <a:p>
            <a:pPr algn="just" lvl="1"/>
            <a:r>
              <a:rPr dirty="0" lang="en-US" smtClean="0">
                <a:latin typeface="Times New Roman" pitchFamily="18" charset="0"/>
                <a:cs typeface="Times New Roman" pitchFamily="18" charset="0"/>
              </a:rPr>
              <a:t>Statement </a:t>
            </a:r>
            <a:r>
              <a:rPr dirty="0" lang="en-US">
                <a:latin typeface="Times New Roman" pitchFamily="18" charset="0"/>
                <a:cs typeface="Times New Roman" pitchFamily="18" charset="0"/>
              </a:rPr>
              <a:t>of belief or opinion </a:t>
            </a:r>
            <a:endParaRPr dirty="0" lang="en-US" smtClean="0">
              <a:latin typeface="Times New Roman" pitchFamily="18" charset="0"/>
              <a:cs typeface="Times New Roman" pitchFamily="18" charset="0"/>
            </a:endParaRPr>
          </a:p>
          <a:p>
            <a:pPr algn="just" lvl="1"/>
            <a:r>
              <a:rPr dirty="0" lang="en-US" smtClean="0">
                <a:latin typeface="Times New Roman" pitchFamily="18" charset="0"/>
                <a:cs typeface="Times New Roman" pitchFamily="18" charset="0"/>
              </a:rPr>
              <a:t>Warning</a:t>
            </a:r>
            <a:endParaRPr dirty="0" lang="en-US">
              <a:latin typeface="Times New Roman" pitchFamily="18" charset="0"/>
              <a:cs typeface="Times New Roman" pitchFamily="18" charset="0"/>
            </a:endParaRPr>
          </a:p>
          <a:p>
            <a:endParaRPr dirty="0" lang="en-US"/>
          </a:p>
          <a:p>
            <a:endParaRPr dirty="0"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95" name=""/>
        <p:cNvGrpSpPr/>
        <p:nvPr/>
      </p:nvGrpSpPr>
      <p:grpSpPr>
        <a:xfrm>
          <a:off x="0" y="0"/>
          <a:ext cx="0" cy="0"/>
          <a:chOff x="0" y="0"/>
          <a:chExt cx="0" cy="0"/>
        </a:xfrm>
      </p:grpSpPr>
      <p:sp>
        <p:nvSpPr>
          <p:cNvPr id="1048651" name="Title 1"/>
          <p:cNvSpPr>
            <a:spLocks noGrp="1"/>
          </p:cNvSpPr>
          <p:nvPr>
            <p:ph type="title"/>
          </p:nvPr>
        </p:nvSpPr>
        <p:spPr/>
        <p:txBody>
          <a:bodyPr/>
          <a:p>
            <a:r>
              <a:rPr dirty="0" lang="en-US" smtClean="0"/>
              <a:t>Cont..</a:t>
            </a:r>
            <a:endParaRPr dirty="0" lang="en-US"/>
          </a:p>
        </p:txBody>
      </p:sp>
      <p:sp>
        <p:nvSpPr>
          <p:cNvPr id="1048652" name="Content Placeholder 2"/>
          <p:cNvSpPr>
            <a:spLocks noGrp="1"/>
          </p:cNvSpPr>
          <p:nvPr>
            <p:ph idx="1"/>
          </p:nvPr>
        </p:nvSpPr>
        <p:spPr>
          <a:xfrm>
            <a:off x="457200" y="1143000"/>
            <a:ext cx="8229600" cy="4983163"/>
          </a:xfrm>
        </p:spPr>
        <p:txBody>
          <a:bodyPr>
            <a:normAutofit fontScale="96875" lnSpcReduction="20000"/>
          </a:bodyPr>
          <a:p>
            <a:pPr lvl="0">
              <a:buFont typeface="Wingdings" pitchFamily="2" charset="2"/>
              <a:buChar char="q"/>
            </a:pPr>
            <a:r>
              <a:rPr dirty="0" lang="en-US">
                <a:latin typeface="Garamond" pitchFamily="18" charset="0"/>
              </a:rPr>
              <a:t>Conditional Sentences</a:t>
            </a:r>
          </a:p>
          <a:p>
            <a:pPr lvl="0">
              <a:buFont typeface="Wingdings" pitchFamily="2" charset="2"/>
              <a:buChar char="q"/>
            </a:pPr>
            <a:r>
              <a:rPr dirty="0" lang="en-US">
                <a:latin typeface="Garamond" pitchFamily="18" charset="0"/>
              </a:rPr>
              <a:t>Explanations</a:t>
            </a:r>
          </a:p>
          <a:p>
            <a:pPr indent="0" marL="0">
              <a:buNone/>
            </a:pPr>
            <a:r>
              <a:rPr dirty="0" lang="en-US">
                <a:latin typeface="Garamond" pitchFamily="18" charset="0"/>
              </a:rPr>
              <a:t>Conditional statements have two parts: </a:t>
            </a:r>
            <a:r>
              <a:rPr b="1" dirty="0" lang="en-US">
                <a:latin typeface="Garamond" pitchFamily="18" charset="0"/>
              </a:rPr>
              <a:t>antecedent and consequent</a:t>
            </a:r>
            <a:r>
              <a:rPr dirty="0" lang="en-US">
                <a:latin typeface="Garamond" pitchFamily="18" charset="0"/>
              </a:rPr>
              <a:t> </a:t>
            </a:r>
            <a:endParaRPr dirty="0" lang="en-US" smtClean="0">
              <a:latin typeface="Garamond" pitchFamily="18" charset="0"/>
            </a:endParaRPr>
          </a:p>
          <a:p>
            <a:pPr indent="0" marL="0">
              <a:buNone/>
            </a:pPr>
            <a:endParaRPr dirty="0" lang="en-US" smtClean="0">
              <a:latin typeface="Garamond" pitchFamily="18" charset="0"/>
            </a:endParaRPr>
          </a:p>
          <a:p>
            <a:r>
              <a:rPr dirty="0" lang="en-US">
                <a:latin typeface="Garamond" pitchFamily="18" charset="0"/>
              </a:rPr>
              <a:t>If---</a:t>
            </a:r>
            <a:r>
              <a:rPr b="1" dirty="0" i="1" lang="en-US">
                <a:latin typeface="Garamond" pitchFamily="18" charset="0"/>
              </a:rPr>
              <a:t>antecedent-</a:t>
            </a:r>
            <a:r>
              <a:rPr dirty="0" lang="en-US" smtClean="0">
                <a:latin typeface="Garamond" pitchFamily="18" charset="0"/>
              </a:rPr>
              <a:t>----then-</a:t>
            </a:r>
            <a:r>
              <a:rPr dirty="0" lang="en-US">
                <a:latin typeface="Garamond" pitchFamily="18" charset="0"/>
              </a:rPr>
              <a:t>--</a:t>
            </a:r>
            <a:r>
              <a:rPr b="1" dirty="0" i="1" lang="en-US">
                <a:latin typeface="Garamond" pitchFamily="18" charset="0"/>
              </a:rPr>
              <a:t>consequent</a:t>
            </a:r>
            <a:r>
              <a:rPr dirty="0" lang="en-US">
                <a:latin typeface="Garamond" pitchFamily="18" charset="0"/>
              </a:rPr>
              <a:t>-</a:t>
            </a:r>
            <a:r>
              <a:rPr dirty="0" lang="en-US" smtClean="0">
                <a:latin typeface="Garamond" pitchFamily="18" charset="0"/>
              </a:rPr>
              <a:t>--------</a:t>
            </a:r>
            <a:endParaRPr dirty="0" lang="en-US">
              <a:latin typeface="Garamond" pitchFamily="18" charset="0"/>
            </a:endParaRPr>
          </a:p>
          <a:p>
            <a:r>
              <a:rPr b="1" dirty="0" i="1" lang="en-US">
                <a:latin typeface="Garamond" pitchFamily="18" charset="0"/>
              </a:rPr>
              <a:t>------Consequent</a:t>
            </a:r>
            <a:r>
              <a:rPr dirty="0" lang="en-US">
                <a:latin typeface="Garamond" pitchFamily="18" charset="0"/>
              </a:rPr>
              <a:t> </a:t>
            </a:r>
            <a:r>
              <a:rPr dirty="0" lang="en-US" smtClean="0">
                <a:latin typeface="Garamond" pitchFamily="18" charset="0"/>
              </a:rPr>
              <a:t>------ </a:t>
            </a:r>
            <a:r>
              <a:rPr dirty="0" lang="en-US">
                <a:latin typeface="Garamond" pitchFamily="18" charset="0"/>
              </a:rPr>
              <a:t>if </a:t>
            </a:r>
            <a:r>
              <a:rPr dirty="0" lang="en-US" smtClean="0">
                <a:latin typeface="Garamond" pitchFamily="18" charset="0"/>
              </a:rPr>
              <a:t>-----</a:t>
            </a:r>
            <a:r>
              <a:rPr b="1" dirty="0" i="1" lang="en-US">
                <a:latin typeface="Garamond" pitchFamily="18" charset="0"/>
              </a:rPr>
              <a:t>antecedent</a:t>
            </a:r>
            <a:r>
              <a:rPr b="1" dirty="0" lang="en-US">
                <a:latin typeface="Garamond" pitchFamily="18" charset="0"/>
              </a:rPr>
              <a:t>-</a:t>
            </a:r>
            <a:r>
              <a:rPr b="1" dirty="0" lang="en-US" smtClean="0">
                <a:latin typeface="Garamond" pitchFamily="18" charset="0"/>
              </a:rPr>
              <a:t>-----</a:t>
            </a:r>
            <a:endParaRPr dirty="0" lang="en-US">
              <a:latin typeface="Garamond" pitchFamily="18" charset="0"/>
            </a:endParaRPr>
          </a:p>
          <a:p>
            <a:endParaRPr dirty="0" lang="en-US">
              <a:latin typeface="Garamond"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60" name=""/>
        <p:cNvGrpSpPr/>
        <p:nvPr/>
      </p:nvGrpSpPr>
      <p:grpSpPr>
        <a:xfrm>
          <a:off x="0" y="0"/>
          <a:ext cx="0" cy="0"/>
          <a:chOff x="0" y="0"/>
          <a:chExt cx="0" cy="0"/>
        </a:xfrm>
      </p:grpSpPr>
      <p:sp>
        <p:nvSpPr>
          <p:cNvPr id="1048595" name="Content Placeholder 2"/>
          <p:cNvSpPr>
            <a:spLocks noGrp="1"/>
          </p:cNvSpPr>
          <p:nvPr>
            <p:ph idx="1"/>
          </p:nvPr>
        </p:nvSpPr>
        <p:spPr>
          <a:xfrm>
            <a:off x="457200" y="533400"/>
            <a:ext cx="8229600" cy="5867400"/>
          </a:xfrm>
        </p:spPr>
        <p:txBody>
          <a:bodyPr>
            <a:noAutofit/>
          </a:bodyPr>
          <a:p>
            <a:pPr algn="just"/>
            <a:r>
              <a:rPr dirty="0" sz="2800" lang="en-US" smtClean="0">
                <a:latin typeface="Times New Roman" pitchFamily="18" charset="0"/>
                <a:cs typeface="Times New Roman" pitchFamily="18" charset="0"/>
              </a:rPr>
              <a:t>E.g. If </a:t>
            </a:r>
            <a:r>
              <a:rPr b="1" dirty="0" sz="2800" lang="en-US" smtClean="0">
                <a:solidFill>
                  <a:srgbClr val="7030A0"/>
                </a:solidFill>
                <a:latin typeface="Times New Roman" pitchFamily="18" charset="0"/>
                <a:cs typeface="Times New Roman" pitchFamily="18" charset="0"/>
              </a:rPr>
              <a:t>you study </a:t>
            </a:r>
            <a:r>
              <a:rPr b="1" dirty="0" sz="2800" lang="en-US">
                <a:solidFill>
                  <a:srgbClr val="7030A0"/>
                </a:solidFill>
                <a:latin typeface="Times New Roman" pitchFamily="18" charset="0"/>
                <a:cs typeface="Times New Roman" pitchFamily="18" charset="0"/>
              </a:rPr>
              <a:t>hard</a:t>
            </a:r>
            <a:r>
              <a:rPr dirty="0" sz="2800" lang="en-US">
                <a:latin typeface="Times New Roman" pitchFamily="18" charset="0"/>
                <a:cs typeface="Times New Roman" pitchFamily="18" charset="0"/>
              </a:rPr>
              <a:t>, then </a:t>
            </a:r>
            <a:r>
              <a:rPr b="1" dirty="0" sz="2800" lang="en-US">
                <a:solidFill>
                  <a:srgbClr val="FF0000"/>
                </a:solidFill>
                <a:latin typeface="Times New Roman" pitchFamily="18" charset="0"/>
                <a:cs typeface="Times New Roman" pitchFamily="18" charset="0"/>
              </a:rPr>
              <a:t>you will score ‘A</a:t>
            </a:r>
            <a:r>
              <a:rPr dirty="0" sz="2800" lang="en-US" smtClean="0">
                <a:latin typeface="Times New Roman" pitchFamily="18" charset="0"/>
                <a:cs typeface="Times New Roman" pitchFamily="18" charset="0"/>
              </a:rPr>
              <a:t>’. </a:t>
            </a:r>
          </a:p>
          <a:p>
            <a:pPr algn="just"/>
            <a:r>
              <a:rPr b="1" dirty="0" sz="2800" lang="en-US" smtClean="0">
                <a:latin typeface="Times New Roman" pitchFamily="18" charset="0"/>
                <a:cs typeface="Times New Roman" pitchFamily="18" charset="0"/>
              </a:rPr>
              <a:t>Summary on Conditional Sentences:  </a:t>
            </a:r>
          </a:p>
          <a:p>
            <a:pPr algn="just">
              <a:buFont typeface="Wingdings" pitchFamily="2" charset="2"/>
              <a:buChar char="v"/>
            </a:pPr>
            <a:r>
              <a:rPr dirty="0" sz="2800" lang="en-US" smtClean="0">
                <a:latin typeface="Times New Roman" pitchFamily="18" charset="0"/>
                <a:cs typeface="Times New Roman" pitchFamily="18" charset="0"/>
              </a:rPr>
              <a:t>Single </a:t>
            </a:r>
            <a:r>
              <a:rPr dirty="0" sz="2800" lang="en-US">
                <a:latin typeface="Times New Roman" pitchFamily="18" charset="0"/>
                <a:cs typeface="Times New Roman" pitchFamily="18" charset="0"/>
              </a:rPr>
              <a:t>conditional statements are not </a:t>
            </a:r>
            <a:r>
              <a:rPr dirty="0" sz="2800" lang="en-US" smtClean="0">
                <a:latin typeface="Times New Roman" pitchFamily="18" charset="0"/>
                <a:cs typeface="Times New Roman" pitchFamily="18" charset="0"/>
              </a:rPr>
              <a:t>arguments</a:t>
            </a:r>
          </a:p>
          <a:p>
            <a:pPr algn="just" indent="0" marL="0">
              <a:buNone/>
            </a:pPr>
            <a:r>
              <a:rPr dirty="0" sz="2800" lang="en-US" smtClean="0">
                <a:latin typeface="Times New Roman" pitchFamily="18" charset="0"/>
                <a:cs typeface="Times New Roman" pitchFamily="18" charset="0"/>
              </a:rPr>
              <a:t>E.g. If </a:t>
            </a:r>
            <a:r>
              <a:rPr dirty="0" sz="2800" lang="en-US">
                <a:latin typeface="Times New Roman" pitchFamily="18" charset="0"/>
                <a:cs typeface="Times New Roman" pitchFamily="18" charset="0"/>
              </a:rPr>
              <a:t>iron is dense than mercury, then it will float in mercury.</a:t>
            </a:r>
            <a:endParaRPr dirty="0" sz="2800" lang="en-US" smtClean="0">
              <a:latin typeface="Times New Roman" pitchFamily="18" charset="0"/>
              <a:cs typeface="Times New Roman" pitchFamily="18" charset="0"/>
            </a:endParaRPr>
          </a:p>
          <a:p>
            <a:pPr algn="just">
              <a:buFont typeface="Wingdings" pitchFamily="2" charset="2"/>
              <a:buChar char="v"/>
            </a:pPr>
            <a:r>
              <a:rPr dirty="0" sz="2800" lang="en-US" smtClean="0">
                <a:latin typeface="Times New Roman" pitchFamily="18" charset="0"/>
                <a:cs typeface="Times New Roman" pitchFamily="18" charset="0"/>
              </a:rPr>
              <a:t> </a:t>
            </a:r>
            <a:r>
              <a:rPr dirty="0" sz="2800" lang="en-US">
                <a:latin typeface="Times New Roman" pitchFamily="18" charset="0"/>
                <a:cs typeface="Times New Roman" pitchFamily="18" charset="0"/>
              </a:rPr>
              <a:t>A conditional statement may serve as either the premises or conclusion (or both) of an </a:t>
            </a:r>
            <a:r>
              <a:rPr dirty="0" sz="2800" lang="en-US" smtClean="0">
                <a:latin typeface="Times New Roman" pitchFamily="18" charset="0"/>
                <a:cs typeface="Times New Roman" pitchFamily="18" charset="0"/>
              </a:rPr>
              <a:t>argument.</a:t>
            </a:r>
          </a:p>
          <a:p>
            <a:pPr algn="just" indent="0" marL="0">
              <a:buNone/>
            </a:pPr>
            <a:r>
              <a:rPr dirty="0" sz="2400" lang="en-US" smtClean="0">
                <a:latin typeface="Times New Roman" pitchFamily="18" charset="0"/>
                <a:cs typeface="Times New Roman" pitchFamily="18" charset="0"/>
              </a:rPr>
              <a:t>E.g. </a:t>
            </a:r>
            <a:r>
              <a:rPr dirty="0" sz="2400" lang="en-US">
                <a:latin typeface="Times New Roman" pitchFamily="18" charset="0"/>
                <a:cs typeface="Times New Roman" pitchFamily="18" charset="0"/>
              </a:rPr>
              <a:t>If </a:t>
            </a:r>
            <a:r>
              <a:rPr dirty="0" sz="2400" lang="en-US" smtClean="0">
                <a:latin typeface="Times New Roman" pitchFamily="18" charset="0"/>
                <a:cs typeface="Times New Roman" pitchFamily="18" charset="0"/>
              </a:rPr>
              <a:t>FDRE </a:t>
            </a:r>
            <a:r>
              <a:rPr dirty="0" sz="2400" lang="en-US">
                <a:latin typeface="Times New Roman" pitchFamily="18" charset="0"/>
                <a:cs typeface="Times New Roman" pitchFamily="18" charset="0"/>
              </a:rPr>
              <a:t>does not change its platform, it will not attract new </a:t>
            </a:r>
            <a:r>
              <a:rPr dirty="0" sz="2400" lang="en-US" smtClean="0">
                <a:latin typeface="Times New Roman" pitchFamily="18" charset="0"/>
                <a:cs typeface="Times New Roman" pitchFamily="18" charset="0"/>
              </a:rPr>
              <a:t>supporters.</a:t>
            </a:r>
          </a:p>
          <a:p>
            <a:pPr algn="just" indent="0" marL="0">
              <a:buNone/>
            </a:pPr>
            <a:r>
              <a:rPr dirty="0" sz="2400" lang="en-US" smtClean="0">
                <a:latin typeface="Times New Roman" pitchFamily="18" charset="0"/>
                <a:cs typeface="Times New Roman" pitchFamily="18" charset="0"/>
              </a:rPr>
              <a:t>If FDRE </a:t>
            </a:r>
            <a:r>
              <a:rPr dirty="0" sz="2400" lang="en-US">
                <a:latin typeface="Times New Roman" pitchFamily="18" charset="0"/>
                <a:cs typeface="Times New Roman" pitchFamily="18" charset="0"/>
              </a:rPr>
              <a:t>doe not attract new supporters, it will lose the next </a:t>
            </a:r>
            <a:r>
              <a:rPr dirty="0" sz="2400" lang="en-US" smtClean="0">
                <a:latin typeface="Times New Roman" pitchFamily="18" charset="0"/>
                <a:cs typeface="Times New Roman" pitchFamily="18" charset="0"/>
              </a:rPr>
              <a:t>election.</a:t>
            </a:r>
          </a:p>
          <a:p>
            <a:pPr algn="just" indent="0" marL="0">
              <a:buNone/>
            </a:pPr>
            <a:r>
              <a:rPr dirty="0" sz="2400" lang="en-US" smtClean="0">
                <a:latin typeface="Times New Roman" pitchFamily="18" charset="0"/>
                <a:cs typeface="Times New Roman" pitchFamily="18" charset="0"/>
              </a:rPr>
              <a:t>Therefore</a:t>
            </a:r>
            <a:r>
              <a:rPr dirty="0" sz="2400" lang="en-US">
                <a:latin typeface="Times New Roman" pitchFamily="18" charset="0"/>
                <a:cs typeface="Times New Roman" pitchFamily="18" charset="0"/>
              </a:rPr>
              <a:t>, if </a:t>
            </a:r>
            <a:r>
              <a:rPr dirty="0" sz="2400" lang="en-US" smtClean="0">
                <a:latin typeface="Times New Roman" pitchFamily="18" charset="0"/>
                <a:cs typeface="Times New Roman" pitchFamily="18" charset="0"/>
              </a:rPr>
              <a:t>FDRE </a:t>
            </a:r>
            <a:r>
              <a:rPr dirty="0" sz="2400" lang="en-US">
                <a:latin typeface="Times New Roman" pitchFamily="18" charset="0"/>
                <a:cs typeface="Times New Roman" pitchFamily="18" charset="0"/>
              </a:rPr>
              <a:t>does not change its platform; it will lose the next election</a:t>
            </a:r>
          </a:p>
          <a:p>
            <a:pPr algn="just" indent="0" marL="0">
              <a:buNone/>
            </a:pPr>
            <a:r>
              <a:rPr dirty="0" sz="2800" lang="en-US" smtClean="0">
                <a:latin typeface="Times New Roman" pitchFamily="18" charset="0"/>
                <a:cs typeface="Times New Roman" pitchFamily="18" charset="0"/>
              </a:rPr>
              <a:t> </a:t>
            </a:r>
            <a:endParaRPr dirty="0" sz="2800" lang="en-US">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58" name=""/>
        <p:cNvGrpSpPr/>
        <p:nvPr/>
      </p:nvGrpSpPr>
      <p:grpSpPr>
        <a:xfrm>
          <a:off x="0" y="0"/>
          <a:ext cx="0" cy="0"/>
          <a:chOff x="0" y="0"/>
          <a:chExt cx="0" cy="0"/>
        </a:xfrm>
      </p:grpSpPr>
      <p:sp>
        <p:nvSpPr>
          <p:cNvPr id="1048592" name="Content Placeholder 2"/>
          <p:cNvSpPr>
            <a:spLocks noGrp="1"/>
          </p:cNvSpPr>
          <p:nvPr>
            <p:ph idx="1"/>
          </p:nvPr>
        </p:nvSpPr>
        <p:spPr>
          <a:xfrm>
            <a:off x="457200" y="609600"/>
            <a:ext cx="8229600" cy="5516563"/>
          </a:xfrm>
        </p:spPr>
        <p:txBody>
          <a:bodyPr/>
          <a:p>
            <a:pPr algn="just" lvl="0">
              <a:buFont typeface="Wingdings" pitchFamily="2" charset="2"/>
              <a:buChar char="v"/>
            </a:pPr>
            <a:r>
              <a:rPr b="1" dirty="0" lang="en-US">
                <a:latin typeface="Times New Roman" pitchFamily="18" charset="0"/>
                <a:cs typeface="Times New Roman" pitchFamily="18" charset="0"/>
              </a:rPr>
              <a:t>The inferential content of a conditional statement may be re -expressed to form an argument</a:t>
            </a:r>
            <a:r>
              <a:rPr b="1" dirty="0" lang="en-US" smtClean="0">
                <a:latin typeface="Times New Roman" pitchFamily="18" charset="0"/>
                <a:cs typeface="Times New Roman" pitchFamily="18" charset="0"/>
              </a:rPr>
              <a:t>. </a:t>
            </a:r>
          </a:p>
          <a:p>
            <a:pPr algn="just"/>
            <a:r>
              <a:rPr b="1" dirty="0" lang="en-US" smtClean="0">
                <a:latin typeface="Times New Roman" pitchFamily="18" charset="0"/>
                <a:cs typeface="Times New Roman" pitchFamily="18" charset="0"/>
              </a:rPr>
              <a:t>E.g. </a:t>
            </a:r>
            <a:r>
              <a:rPr dirty="0" lang="en-US">
                <a:latin typeface="Times New Roman" pitchFamily="18" charset="0"/>
                <a:cs typeface="Times New Roman" pitchFamily="18" charset="0"/>
              </a:rPr>
              <a:t>If both Saturn and Uranus have rings, then the Saturn has rings. The inferential content of this statement may be re-expressed to form argument:</a:t>
            </a:r>
          </a:p>
          <a:p>
            <a:pPr algn="just"/>
            <a:r>
              <a:rPr dirty="0" lang="en-US" smtClean="0">
                <a:latin typeface="Times New Roman" pitchFamily="18" charset="0"/>
                <a:cs typeface="Times New Roman" pitchFamily="18" charset="0"/>
              </a:rPr>
              <a:t>Both </a:t>
            </a:r>
            <a:r>
              <a:rPr dirty="0" lang="en-US">
                <a:latin typeface="Times New Roman" pitchFamily="18" charset="0"/>
                <a:cs typeface="Times New Roman" pitchFamily="18" charset="0"/>
              </a:rPr>
              <a:t>Saturn and Uranus have rings.</a:t>
            </a:r>
          </a:p>
          <a:p>
            <a:pPr algn="just"/>
            <a:r>
              <a:rPr dirty="0" lang="en-US">
                <a:latin typeface="Times New Roman" pitchFamily="18" charset="0"/>
                <a:cs typeface="Times New Roman" pitchFamily="18" charset="0"/>
              </a:rPr>
              <a:t>Therefore, Saturn has rings.</a:t>
            </a:r>
          </a:p>
          <a:p>
            <a:pPr algn="just" indent="0" lvl="0" marL="0">
              <a:buNone/>
            </a:pPr>
            <a:endParaRPr b="1" dirty="0" sz="2800" lang="en-US">
              <a:latin typeface="Times New Roman" pitchFamily="18" charset="0"/>
              <a:cs typeface="Times New Roman" pitchFamily="18" charset="0"/>
            </a:endParaRPr>
          </a:p>
          <a:p>
            <a:endParaRPr dirty="0"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56" name=""/>
        <p:cNvGrpSpPr/>
        <p:nvPr/>
      </p:nvGrpSpPr>
      <p:grpSpPr>
        <a:xfrm>
          <a:off x="0" y="0"/>
          <a:ext cx="0" cy="0"/>
          <a:chOff x="0" y="0"/>
          <a:chExt cx="0" cy="0"/>
        </a:xfrm>
      </p:grpSpPr>
      <p:sp>
        <p:nvSpPr>
          <p:cNvPr id="1048588" name="Title 1"/>
          <p:cNvSpPr>
            <a:spLocks noGrp="1"/>
          </p:cNvSpPr>
          <p:nvPr>
            <p:ph type="title"/>
          </p:nvPr>
        </p:nvSpPr>
        <p:spPr/>
        <p:txBody>
          <a:bodyPr/>
          <a:p>
            <a:r>
              <a:rPr dirty="0" lang="en-US" smtClean="0"/>
              <a:t>Cont..</a:t>
            </a:r>
            <a:endParaRPr dirty="0" lang="en-US"/>
          </a:p>
        </p:txBody>
      </p:sp>
      <p:sp>
        <p:nvSpPr>
          <p:cNvPr id="1048589" name="Content Placeholder 2"/>
          <p:cNvSpPr>
            <a:spLocks noGrp="1"/>
          </p:cNvSpPr>
          <p:nvPr>
            <p:ph idx="1"/>
          </p:nvPr>
        </p:nvSpPr>
        <p:spPr>
          <a:xfrm>
            <a:off x="457200" y="1143000"/>
            <a:ext cx="8229600" cy="4983163"/>
          </a:xfrm>
        </p:spPr>
        <p:txBody>
          <a:bodyPr>
            <a:normAutofit fontScale="96875" lnSpcReduction="20000"/>
          </a:bodyPr>
          <a:p>
            <a:pPr algn="just"/>
            <a:r>
              <a:rPr dirty="0" lang="en-US">
                <a:latin typeface="Garamond" pitchFamily="18" charset="0"/>
              </a:rPr>
              <a:t>Conditional statements are especially important in logic because they express the relationship between </a:t>
            </a:r>
            <a:r>
              <a:rPr b="1" dirty="0" lang="en-US">
                <a:latin typeface="Garamond" pitchFamily="18" charset="0"/>
              </a:rPr>
              <a:t>necessary</a:t>
            </a:r>
            <a:r>
              <a:rPr dirty="0" lang="en-US">
                <a:latin typeface="Garamond" pitchFamily="18" charset="0"/>
              </a:rPr>
              <a:t> and</a:t>
            </a:r>
            <a:r>
              <a:rPr b="1" dirty="0" lang="en-US">
                <a:latin typeface="Garamond" pitchFamily="18" charset="0"/>
              </a:rPr>
              <a:t> sufficient</a:t>
            </a:r>
            <a:r>
              <a:rPr dirty="0" lang="en-US">
                <a:latin typeface="Garamond" pitchFamily="18" charset="0"/>
              </a:rPr>
              <a:t> conditions.</a:t>
            </a:r>
          </a:p>
          <a:p>
            <a:pPr algn="just" indent="0" marL="0">
              <a:buNone/>
            </a:pPr>
            <a:endParaRPr dirty="0" lang="en-US">
              <a:latin typeface="Garamond" pitchFamily="18" charset="0"/>
            </a:endParaRPr>
          </a:p>
          <a:p>
            <a:pPr algn="just" lvl="0"/>
            <a:r>
              <a:rPr dirty="0" lang="en-US">
                <a:latin typeface="Garamond" pitchFamily="18" charset="0"/>
              </a:rPr>
              <a:t>‘A’ is a sufficient condition for ‘B’ = occurrence of A is need for occurrence of ‘B’</a:t>
            </a:r>
          </a:p>
          <a:p>
            <a:pPr algn="just" lvl="0"/>
            <a:r>
              <a:rPr dirty="0" lang="en-US">
                <a:latin typeface="Garamond" pitchFamily="18" charset="0"/>
              </a:rPr>
              <a:t>‘A’ is a necessary condition for ‘B’ = B can’t occur without the occurrence of A.</a:t>
            </a:r>
          </a:p>
          <a:p>
            <a:endParaRPr dirty="0"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586" name="Content Placeholder 2"/>
          <p:cNvSpPr>
            <a:spLocks noGrp="1"/>
          </p:cNvSpPr>
          <p:nvPr>
            <p:ph idx="1"/>
          </p:nvPr>
        </p:nvSpPr>
        <p:spPr>
          <a:xfrm>
            <a:off x="457200" y="685800"/>
            <a:ext cx="8229600" cy="5440363"/>
          </a:xfrm>
        </p:spPr>
        <p:txBody>
          <a:bodyPr/>
          <a:p>
            <a:pPr indent="0" marL="0">
              <a:buNone/>
            </a:pPr>
            <a:r>
              <a:rPr b="1" dirty="0" lang="en-US" smtClean="0">
                <a:latin typeface="Times New Roman" pitchFamily="18" charset="0"/>
                <a:cs typeface="Times New Roman" pitchFamily="18" charset="0"/>
              </a:rPr>
              <a:t>Example:  </a:t>
            </a:r>
          </a:p>
          <a:p>
            <a:pPr algn="just"/>
            <a:r>
              <a:rPr dirty="0" lang="en-US">
                <a:latin typeface="Times New Roman" pitchFamily="18" charset="0"/>
                <a:cs typeface="Times New Roman" pitchFamily="18" charset="0"/>
              </a:rPr>
              <a:t>If </a:t>
            </a:r>
            <a:r>
              <a:rPr b="1" dirty="0" lang="en-US">
                <a:latin typeface="Times New Roman" pitchFamily="18" charset="0"/>
                <a:cs typeface="Times New Roman" pitchFamily="18" charset="0"/>
              </a:rPr>
              <a:t>X </a:t>
            </a:r>
            <a:r>
              <a:rPr dirty="0" lang="en-US">
                <a:latin typeface="Times New Roman" pitchFamily="18" charset="0"/>
                <a:cs typeface="Times New Roman" pitchFamily="18" charset="0"/>
              </a:rPr>
              <a:t>is a dog, then </a:t>
            </a:r>
            <a:r>
              <a:rPr b="1" dirty="0" lang="en-US">
                <a:latin typeface="Times New Roman" pitchFamily="18" charset="0"/>
                <a:cs typeface="Times New Roman" pitchFamily="18" charset="0"/>
              </a:rPr>
              <a:t>X</a:t>
            </a:r>
            <a:r>
              <a:rPr dirty="0" lang="en-US">
                <a:latin typeface="Times New Roman" pitchFamily="18" charset="0"/>
                <a:cs typeface="Times New Roman" pitchFamily="18" charset="0"/>
              </a:rPr>
              <a:t> is an animal.</a:t>
            </a:r>
          </a:p>
          <a:p>
            <a:pPr algn="just"/>
            <a:r>
              <a:rPr dirty="0" lang="en-US">
                <a:latin typeface="Times New Roman" pitchFamily="18" charset="0"/>
                <a:cs typeface="Times New Roman" pitchFamily="18" charset="0"/>
              </a:rPr>
              <a:t>If </a:t>
            </a:r>
            <a:r>
              <a:rPr b="1" dirty="0" lang="en-US">
                <a:latin typeface="Times New Roman" pitchFamily="18" charset="0"/>
                <a:cs typeface="Times New Roman" pitchFamily="18" charset="0"/>
              </a:rPr>
              <a:t>X</a:t>
            </a:r>
            <a:r>
              <a:rPr dirty="0" i="1" lang="en-US">
                <a:latin typeface="Times New Roman" pitchFamily="18" charset="0"/>
                <a:cs typeface="Times New Roman" pitchFamily="18" charset="0"/>
              </a:rPr>
              <a:t> </a:t>
            </a:r>
            <a:r>
              <a:rPr dirty="0" lang="en-US">
                <a:latin typeface="Times New Roman" pitchFamily="18" charset="0"/>
                <a:cs typeface="Times New Roman" pitchFamily="18" charset="0"/>
              </a:rPr>
              <a:t>is not an animal, then </a:t>
            </a:r>
            <a:r>
              <a:rPr b="1" dirty="0" lang="en-US">
                <a:latin typeface="Times New Roman" pitchFamily="18" charset="0"/>
                <a:cs typeface="Times New Roman" pitchFamily="18" charset="0"/>
              </a:rPr>
              <a:t>X</a:t>
            </a:r>
            <a:r>
              <a:rPr dirty="0" i="1" lang="en-US">
                <a:latin typeface="Times New Roman" pitchFamily="18" charset="0"/>
                <a:cs typeface="Times New Roman" pitchFamily="18" charset="0"/>
              </a:rPr>
              <a:t> </a:t>
            </a:r>
            <a:r>
              <a:rPr dirty="0" lang="en-US">
                <a:latin typeface="Times New Roman" pitchFamily="18" charset="0"/>
                <a:cs typeface="Times New Roman" pitchFamily="18" charset="0"/>
              </a:rPr>
              <a:t>is not a dog.</a:t>
            </a:r>
          </a:p>
          <a:p>
            <a:pPr algn="just" indent="0" marL="0">
              <a:buNone/>
            </a:pPr>
            <a:r>
              <a:rPr dirty="0" lang="en-US">
                <a:latin typeface="Times New Roman" pitchFamily="18" charset="0"/>
                <a:cs typeface="Times New Roman" pitchFamily="18" charset="0"/>
              </a:rPr>
              <a:t>The first statement says that being a dog is a sufficient condition for being an animal and the second that being an animal is a necessary condition for being a dog.</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55" name=""/>
        <p:cNvGrpSpPr/>
        <p:nvPr/>
      </p:nvGrpSpPr>
      <p:grpSpPr>
        <a:xfrm>
          <a:off x="0" y="0"/>
          <a:ext cx="0" cy="0"/>
          <a:chOff x="0" y="0"/>
          <a:chExt cx="0" cy="0"/>
        </a:xfrm>
      </p:grpSpPr>
      <p:sp>
        <p:nvSpPr>
          <p:cNvPr id="1048587" name="Content Placeholder 2"/>
          <p:cNvSpPr>
            <a:spLocks noGrp="1"/>
          </p:cNvSpPr>
          <p:nvPr>
            <p:ph idx="1"/>
          </p:nvPr>
        </p:nvSpPr>
        <p:spPr>
          <a:xfrm>
            <a:off x="457200" y="609600"/>
            <a:ext cx="8229600" cy="5516563"/>
          </a:xfrm>
        </p:spPr>
        <p:txBody>
          <a:bodyPr>
            <a:normAutofit fontScale="93750" lnSpcReduction="10000"/>
          </a:bodyPr>
          <a:p>
            <a:pPr algn="just" indent="0" marL="0">
              <a:buNone/>
            </a:pPr>
            <a:r>
              <a:rPr dirty="0" lang="en-US">
                <a:latin typeface="Times New Roman" pitchFamily="18" charset="0"/>
                <a:cs typeface="Times New Roman" pitchFamily="18" charset="0"/>
              </a:rPr>
              <a:t>Here is another example:</a:t>
            </a:r>
          </a:p>
          <a:p>
            <a:pPr algn="just"/>
            <a:r>
              <a:rPr b="1" dirty="0" lang="en-US" smtClean="0">
                <a:solidFill>
                  <a:srgbClr val="7030A0"/>
                </a:solidFill>
                <a:latin typeface="Times New Roman" pitchFamily="18" charset="0"/>
                <a:cs typeface="Times New Roman" pitchFamily="18" charset="0"/>
              </a:rPr>
              <a:t>If </a:t>
            </a:r>
            <a:r>
              <a:rPr b="1" dirty="0" lang="en-US">
                <a:solidFill>
                  <a:srgbClr val="7030A0"/>
                </a:solidFill>
                <a:latin typeface="Times New Roman" pitchFamily="18" charset="0"/>
                <a:cs typeface="Times New Roman" pitchFamily="18" charset="0"/>
              </a:rPr>
              <a:t>oxygen is not present, then there can be no fire.</a:t>
            </a:r>
          </a:p>
          <a:p>
            <a:pPr algn="just" indent="0" marL="0">
              <a:buNone/>
            </a:pPr>
            <a:r>
              <a:rPr dirty="0" lang="en-US">
                <a:latin typeface="Times New Roman" pitchFamily="18" charset="0"/>
                <a:cs typeface="Times New Roman" pitchFamily="18" charset="0"/>
              </a:rPr>
              <a:t>It means that oxygen is a necessary condition for the occurrence of fire; that is, in the absence of oxygen, fire cannot exist. </a:t>
            </a:r>
          </a:p>
          <a:p>
            <a:pPr algn="just" indent="0" marL="0">
              <a:buNone/>
            </a:pPr>
            <a:r>
              <a:rPr dirty="0" lang="en-US">
                <a:latin typeface="Times New Roman" pitchFamily="18" charset="0"/>
                <a:cs typeface="Times New Roman" pitchFamily="18" charset="0"/>
              </a:rPr>
              <a:t> </a:t>
            </a:r>
          </a:p>
          <a:p>
            <a:pPr algn="just"/>
            <a:r>
              <a:rPr b="1" dirty="0" lang="en-US">
                <a:solidFill>
                  <a:srgbClr val="00B050"/>
                </a:solidFill>
                <a:latin typeface="Times New Roman" pitchFamily="18" charset="0"/>
                <a:cs typeface="Times New Roman" pitchFamily="18" charset="0"/>
              </a:rPr>
              <a:t>If there is rain, then streets are wet.</a:t>
            </a:r>
          </a:p>
          <a:p>
            <a:pPr algn="just" indent="0" marL="0">
              <a:buNone/>
            </a:pPr>
            <a:r>
              <a:rPr dirty="0" lang="en-US" smtClean="0">
                <a:latin typeface="Times New Roman" pitchFamily="18" charset="0"/>
                <a:cs typeface="Times New Roman" pitchFamily="18" charset="0"/>
              </a:rPr>
              <a:t>Rain </a:t>
            </a:r>
            <a:r>
              <a:rPr dirty="0" lang="en-US">
                <a:latin typeface="Times New Roman" pitchFamily="18" charset="0"/>
                <a:cs typeface="Times New Roman" pitchFamily="18" charset="0"/>
              </a:rPr>
              <a:t>makes streets wet, but it is not the only one. Streets can be wet even without the presence of rain, like for example by leakage of pipe water.</a:t>
            </a:r>
          </a:p>
          <a:p>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65" name=""/>
        <p:cNvGrpSpPr/>
        <p:nvPr/>
      </p:nvGrpSpPr>
      <p:grpSpPr>
        <a:xfrm>
          <a:off x="0" y="0"/>
          <a:ext cx="0" cy="0"/>
          <a:chOff x="0" y="0"/>
          <a:chExt cx="0" cy="0"/>
        </a:xfrm>
      </p:grpSpPr>
      <p:sp>
        <p:nvSpPr>
          <p:cNvPr id="1048607" name="Shape"/>
          <p:cNvSpPr/>
          <p:nvPr>
            <p:ph type="title"/>
          </p:nvPr>
        </p:nvSpPr>
        <p:spPr>
          <a:prstGeom prst="rect"/>
        </p:spPr>
        <p:txBody>
          <a:bodyPr>
            <a:normAutofit fontScale="90000"/>
          </a:bodyPr>
          <a:p>
            <a:r>
              <a:rPr b="1" dirty="0" lang="en-US" smtClean="0">
                <a:latin typeface="Times New Roman"/>
                <a:cs typeface="Times New Roman"/>
              </a:rPr>
              <a:t>Chapter</a:t>
            </a:r>
            <a:r>
              <a:rPr b="1" dirty="0" lang="en-US" smtClean="0">
                <a:latin typeface="Times New Roman"/>
                <a:cs typeface="Times New Roman"/>
              </a:rPr>
              <a:t> </a:t>
            </a:r>
            <a:r>
              <a:rPr b="1" dirty="0" lang="en-US" smtClean="0">
                <a:latin typeface="Times New Roman"/>
                <a:cs typeface="Times New Roman"/>
              </a:rPr>
              <a:t>One</a:t>
            </a:r>
            <a:r>
              <a:rPr b="1" dirty="0" lang="en-US" smtClean="0">
                <a:latin typeface="Times New Roman"/>
                <a:cs typeface="Times New Roman"/>
              </a:rPr>
              <a:t>:</a:t>
            </a:r>
            <a:r>
              <a:rPr b="1" dirty="0" lang="en-US" smtClean="0">
                <a:latin typeface="Times New Roman"/>
                <a:cs typeface="Times New Roman"/>
              </a:rPr>
              <a:t> </a:t>
            </a:r>
            <a:r>
              <a:rPr b="1" dirty="0" lang="en-US" smtClean="0">
                <a:latin typeface="Times New Roman"/>
                <a:cs typeface="Times New Roman"/>
              </a:rPr>
              <a:t>Logic</a:t>
            </a:r>
            <a:r>
              <a:rPr b="1" dirty="0" lang="en-US" smtClean="0">
                <a:latin typeface="Times New Roman"/>
                <a:cs typeface="Times New Roman"/>
              </a:rPr>
              <a:t> </a:t>
            </a:r>
            <a:r>
              <a:rPr b="1" dirty="0" lang="en-US" smtClean="0">
                <a:latin typeface="Times New Roman"/>
                <a:cs typeface="Times New Roman"/>
              </a:rPr>
              <a:t>and</a:t>
            </a:r>
            <a:r>
              <a:rPr b="1" dirty="0" lang="en-US" smtClean="0">
                <a:latin typeface="Times New Roman"/>
                <a:cs typeface="Times New Roman"/>
              </a:rPr>
              <a:t> </a:t>
            </a:r>
            <a:r>
              <a:rPr b="1" dirty="0" lang="en-US" smtClean="0">
                <a:latin typeface="Times New Roman"/>
                <a:cs typeface="Times New Roman"/>
              </a:rPr>
              <a:t>Philosophy</a:t>
            </a:r>
          </a:p>
        </p:txBody>
      </p:sp>
      <p:sp>
        <p:nvSpPr>
          <p:cNvPr id="1048608" name="Shape"/>
          <p:cNvSpPr/>
          <p:nvPr>
            <p:ph idx="1"/>
          </p:nvPr>
        </p:nvSpPr>
        <p:spPr>
          <a:xfrm>
            <a:off x="610870" y="1417955"/>
            <a:ext cx="8229600" cy="4831080"/>
          </a:xfrm>
          <a:prstGeom prst="rect"/>
        </p:spPr>
        <p:txBody>
          <a:bodyPr>
            <a:normAutofit fontScale="96429" lnSpcReduction="20000"/>
          </a:bodyPr>
          <a:p>
            <a:pPr algn="just"/>
            <a:r>
              <a:rPr b="1" dirty="0" lang="en-US" smtClean="0">
                <a:latin typeface="Times New Roman"/>
                <a:cs typeface="Times New Roman"/>
              </a:rPr>
              <a:t>Logic</a:t>
            </a:r>
            <a:r>
              <a:rPr b="1" dirty="0" lang="en-US" smtClean="0">
                <a:latin typeface="Times New Roman"/>
                <a:cs typeface="Times New Roman"/>
              </a:rPr>
              <a:t>:</a:t>
            </a:r>
          </a:p>
          <a:p>
            <a:pPr algn="just" lvl="1"/>
            <a:r>
              <a:rPr b="1" dirty="0" lang="en-US" smtClean="0">
                <a:latin typeface="Times New Roman"/>
                <a:cs typeface="Times New Roman"/>
              </a:rPr>
              <a:t>As</a:t>
            </a:r>
            <a:r>
              <a:rPr b="1" dirty="0" lang="en-US" smtClean="0">
                <a:latin typeface="Times New Roman"/>
                <a:cs typeface="Times New Roman"/>
              </a:rPr>
              <a:t> </a:t>
            </a:r>
            <a:r>
              <a:rPr b="1" dirty="0" lang="en-US" smtClean="0">
                <a:latin typeface="Times New Roman"/>
                <a:cs typeface="Times New Roman"/>
              </a:rPr>
              <a:t>a</a:t>
            </a:r>
            <a:r>
              <a:rPr b="1" dirty="0" lang="en-US" smtClean="0">
                <a:latin typeface="Times New Roman"/>
                <a:cs typeface="Times New Roman"/>
              </a:rPr>
              <a:t> </a:t>
            </a:r>
            <a:r>
              <a:rPr b="1" dirty="0" lang="en-US" smtClean="0">
                <a:latin typeface="Times New Roman"/>
                <a:cs typeface="Times New Roman"/>
              </a:rPr>
              <a:t>field</a:t>
            </a:r>
            <a:r>
              <a:rPr b="1" dirty="0" lang="en-US" smtClean="0">
                <a:latin typeface="Times New Roman"/>
                <a:cs typeface="Times New Roman"/>
              </a:rPr>
              <a:t> </a:t>
            </a:r>
            <a:r>
              <a:rPr b="1" dirty="0" lang="en-US" smtClean="0">
                <a:latin typeface="Times New Roman"/>
                <a:cs typeface="Times New Roman"/>
              </a:rPr>
              <a:t>of</a:t>
            </a:r>
            <a:r>
              <a:rPr b="1" dirty="0" lang="en-US" smtClean="0">
                <a:latin typeface="Times New Roman"/>
                <a:cs typeface="Times New Roman"/>
              </a:rPr>
              <a:t> </a:t>
            </a:r>
            <a:r>
              <a:rPr b="1" dirty="0" lang="en-US" smtClean="0">
                <a:latin typeface="Times New Roman"/>
                <a:cs typeface="Times New Roman"/>
              </a:rPr>
              <a:t>study</a:t>
            </a:r>
            <a:r>
              <a:rPr dirty="0" lang="en-US" smtClean="0">
                <a:latin typeface="Times New Roman"/>
                <a:cs typeface="Times New Roman"/>
              </a:rPr>
              <a:t>:</a:t>
            </a:r>
            <a:r>
              <a:rPr dirty="0" lang="en-US" smtClean="0">
                <a:latin typeface="Times New Roman"/>
                <a:cs typeface="Times New Roman"/>
              </a:rPr>
              <a:t> </a:t>
            </a:r>
            <a:r>
              <a:rPr dirty="0" lang="en-US" smtClean="0">
                <a:latin typeface="Times New Roman"/>
                <a:cs typeface="Times New Roman"/>
              </a:rPr>
              <a:t>branch</a:t>
            </a:r>
            <a:r>
              <a:rPr dirty="0" lang="en-US" smtClean="0">
                <a:latin typeface="Times New Roman"/>
                <a:cs typeface="Times New Roman"/>
              </a:rPr>
              <a:t> </a:t>
            </a:r>
            <a:r>
              <a:rPr dirty="0" lang="en-US" smtClean="0">
                <a:latin typeface="Times New Roman"/>
                <a:cs typeface="Times New Roman"/>
              </a:rPr>
              <a:t>of</a:t>
            </a:r>
            <a:r>
              <a:rPr dirty="0" lang="en-US" smtClean="0">
                <a:latin typeface="Times New Roman"/>
                <a:cs typeface="Times New Roman"/>
              </a:rPr>
              <a:t> </a:t>
            </a:r>
            <a:r>
              <a:rPr dirty="0" lang="en-US" smtClean="0">
                <a:latin typeface="Times New Roman"/>
                <a:cs typeface="Times New Roman"/>
              </a:rPr>
              <a:t>philosophy</a:t>
            </a:r>
            <a:r>
              <a:rPr dirty="0" lang="en-US" smtClean="0">
                <a:latin typeface="Times New Roman"/>
                <a:cs typeface="Times New Roman"/>
              </a:rPr>
              <a:t> </a:t>
            </a:r>
            <a:r>
              <a:rPr dirty="0" lang="en-US" smtClean="0">
                <a:latin typeface="Times New Roman"/>
                <a:cs typeface="Times New Roman"/>
              </a:rPr>
              <a:t>that</a:t>
            </a:r>
            <a:r>
              <a:rPr dirty="0" lang="en-US" smtClean="0">
                <a:latin typeface="Times New Roman"/>
                <a:cs typeface="Times New Roman"/>
              </a:rPr>
              <a:t> </a:t>
            </a:r>
            <a:r>
              <a:rPr dirty="0" lang="en-US" smtClean="0">
                <a:latin typeface="Times New Roman"/>
                <a:cs typeface="Times New Roman"/>
              </a:rPr>
              <a:t>deals</a:t>
            </a:r>
            <a:r>
              <a:rPr dirty="0" lang="en-US" smtClean="0">
                <a:latin typeface="Times New Roman"/>
                <a:cs typeface="Times New Roman"/>
              </a:rPr>
              <a:t> </a:t>
            </a:r>
            <a:r>
              <a:rPr dirty="0" lang="en-US" smtClean="0">
                <a:latin typeface="Times New Roman"/>
                <a:cs typeface="Times New Roman"/>
              </a:rPr>
              <a:t>with</a:t>
            </a:r>
            <a:r>
              <a:rPr dirty="0" lang="en-US" smtClean="0">
                <a:latin typeface="Times New Roman"/>
                <a:cs typeface="Times New Roman"/>
              </a:rPr>
              <a:t> </a:t>
            </a:r>
            <a:r>
              <a:rPr dirty="0" lang="en-US" smtClean="0">
                <a:latin typeface="Times New Roman"/>
                <a:cs typeface="Times New Roman"/>
              </a:rPr>
              <a:t>the</a:t>
            </a:r>
            <a:r>
              <a:rPr dirty="0" lang="en-US" smtClean="0">
                <a:latin typeface="Times New Roman"/>
                <a:cs typeface="Times New Roman"/>
              </a:rPr>
              <a:t> </a:t>
            </a:r>
            <a:r>
              <a:rPr dirty="0" lang="en-US" smtClean="0">
                <a:latin typeface="Times New Roman"/>
                <a:cs typeface="Times New Roman"/>
              </a:rPr>
              <a:t>study</a:t>
            </a:r>
            <a:r>
              <a:rPr dirty="0" lang="en-US" smtClean="0">
                <a:latin typeface="Times New Roman"/>
                <a:cs typeface="Times New Roman"/>
              </a:rPr>
              <a:t> </a:t>
            </a:r>
            <a:r>
              <a:rPr dirty="0" lang="en-US" smtClean="0">
                <a:latin typeface="Times New Roman"/>
                <a:cs typeface="Times New Roman"/>
              </a:rPr>
              <a:t>of</a:t>
            </a:r>
            <a:r>
              <a:rPr dirty="0" lang="en-US" smtClean="0">
                <a:latin typeface="Times New Roman"/>
                <a:cs typeface="Times New Roman"/>
              </a:rPr>
              <a:t> </a:t>
            </a:r>
            <a:r>
              <a:rPr dirty="0" lang="en-US" smtClean="0">
                <a:latin typeface="Times New Roman"/>
                <a:cs typeface="Times New Roman"/>
              </a:rPr>
              <a:t>arguments</a:t>
            </a:r>
            <a:r>
              <a:rPr dirty="0" lang="en-US" smtClean="0">
                <a:latin typeface="Times New Roman"/>
                <a:cs typeface="Times New Roman"/>
              </a:rPr>
              <a:t> </a:t>
            </a:r>
          </a:p>
          <a:p>
            <a:pPr algn="just" lvl="1"/>
            <a:r>
              <a:rPr b="1" dirty="0" lang="en-US" smtClean="0">
                <a:latin typeface="Times New Roman"/>
                <a:cs typeface="Times New Roman"/>
              </a:rPr>
              <a:t>As</a:t>
            </a:r>
            <a:r>
              <a:rPr b="1" dirty="0" lang="en-US" smtClean="0">
                <a:latin typeface="Times New Roman"/>
                <a:cs typeface="Times New Roman"/>
              </a:rPr>
              <a:t> </a:t>
            </a:r>
            <a:r>
              <a:rPr b="1" dirty="0" lang="en-US" smtClean="0">
                <a:latin typeface="Times New Roman"/>
                <a:cs typeface="Times New Roman"/>
              </a:rPr>
              <a:t>an</a:t>
            </a:r>
            <a:r>
              <a:rPr b="1" dirty="0" lang="en-US" smtClean="0">
                <a:latin typeface="Times New Roman"/>
                <a:cs typeface="Times New Roman"/>
              </a:rPr>
              <a:t> </a:t>
            </a:r>
            <a:r>
              <a:rPr b="1" dirty="0" lang="en-US" smtClean="0">
                <a:latin typeface="Times New Roman"/>
                <a:cs typeface="Times New Roman"/>
              </a:rPr>
              <a:t>instrument</a:t>
            </a:r>
            <a:r>
              <a:rPr dirty="0" lang="en-US" smtClean="0">
                <a:latin typeface="Times New Roman"/>
                <a:cs typeface="Times New Roman"/>
              </a:rPr>
              <a:t>:</a:t>
            </a:r>
            <a:r>
              <a:rPr dirty="0" lang="en-US" smtClean="0">
                <a:latin typeface="Times New Roman"/>
                <a:cs typeface="Times New Roman"/>
              </a:rPr>
              <a:t> </a:t>
            </a:r>
            <a:r>
              <a:rPr dirty="0" lang="en-US" smtClean="0">
                <a:latin typeface="Times New Roman"/>
                <a:cs typeface="Times New Roman"/>
              </a:rPr>
              <a:t>a</a:t>
            </a:r>
            <a:r>
              <a:rPr dirty="0" lang="en-US" smtClean="0">
                <a:latin typeface="Times New Roman"/>
                <a:cs typeface="Times New Roman"/>
              </a:rPr>
              <a:t> </a:t>
            </a:r>
            <a:r>
              <a:rPr dirty="0" lang="en-US" smtClean="0">
                <a:latin typeface="Times New Roman"/>
                <a:cs typeface="Times New Roman"/>
              </a:rPr>
              <a:t>means</a:t>
            </a:r>
            <a:r>
              <a:rPr dirty="0" lang="en-US" smtClean="0">
                <a:latin typeface="Times New Roman"/>
                <a:cs typeface="Times New Roman"/>
              </a:rPr>
              <a:t> </a:t>
            </a:r>
            <a:r>
              <a:rPr dirty="0" lang="en-US" smtClean="0">
                <a:latin typeface="Times New Roman"/>
                <a:cs typeface="Times New Roman"/>
              </a:rPr>
              <a:t>to</a:t>
            </a:r>
            <a:r>
              <a:rPr dirty="0" lang="en-US" smtClean="0">
                <a:latin typeface="Times New Roman"/>
                <a:cs typeface="Times New Roman"/>
              </a:rPr>
              <a:t> </a:t>
            </a:r>
            <a:r>
              <a:rPr dirty="0" lang="en-US" smtClean="0">
                <a:latin typeface="Times New Roman"/>
                <a:cs typeface="Times New Roman"/>
              </a:rPr>
              <a:t>construct</a:t>
            </a:r>
            <a:r>
              <a:rPr dirty="0" lang="en-US" smtClean="0">
                <a:latin typeface="Times New Roman"/>
                <a:cs typeface="Times New Roman"/>
              </a:rPr>
              <a:t> </a:t>
            </a:r>
            <a:r>
              <a:rPr dirty="0" lang="en-US" smtClean="0">
                <a:latin typeface="Times New Roman"/>
                <a:cs typeface="Times New Roman"/>
              </a:rPr>
              <a:t>rational</a:t>
            </a:r>
            <a:r>
              <a:rPr dirty="0" lang="en-US" smtClean="0">
                <a:latin typeface="Times New Roman"/>
                <a:cs typeface="Times New Roman"/>
              </a:rPr>
              <a:t> </a:t>
            </a:r>
            <a:r>
              <a:rPr dirty="0" lang="en-US" smtClean="0">
                <a:latin typeface="Times New Roman"/>
                <a:cs typeface="Times New Roman"/>
              </a:rPr>
              <a:t>arguments</a:t>
            </a:r>
            <a:r>
              <a:rPr dirty="0" lang="en-US" smtClean="0">
                <a:latin typeface="Times New Roman"/>
                <a:cs typeface="Times New Roman"/>
              </a:rPr>
              <a:t> </a:t>
            </a:r>
            <a:r>
              <a:rPr dirty="0" lang="en-US" smtClean="0">
                <a:latin typeface="Times New Roman"/>
                <a:cs typeface="Times New Roman"/>
              </a:rPr>
              <a:t>and</a:t>
            </a:r>
            <a:r>
              <a:rPr dirty="0" lang="en-US" smtClean="0">
                <a:latin typeface="Times New Roman"/>
                <a:cs typeface="Times New Roman"/>
              </a:rPr>
              <a:t> </a:t>
            </a:r>
            <a:r>
              <a:rPr dirty="0" lang="en-US" smtClean="0">
                <a:latin typeface="Times New Roman"/>
                <a:cs typeface="Times New Roman"/>
              </a:rPr>
              <a:t>evaluate</a:t>
            </a:r>
            <a:r>
              <a:rPr dirty="0" lang="en-US" smtClean="0">
                <a:latin typeface="Times New Roman"/>
                <a:cs typeface="Times New Roman"/>
              </a:rPr>
              <a:t> </a:t>
            </a:r>
            <a:r>
              <a:rPr dirty="0" lang="en-US" smtClean="0">
                <a:latin typeface="Times New Roman"/>
                <a:cs typeface="Times New Roman"/>
              </a:rPr>
              <a:t>the</a:t>
            </a:r>
            <a:r>
              <a:rPr dirty="0" lang="en-US" smtClean="0">
                <a:latin typeface="Times New Roman"/>
                <a:cs typeface="Times New Roman"/>
              </a:rPr>
              <a:t> </a:t>
            </a:r>
            <a:r>
              <a:rPr dirty="0" lang="en-US" smtClean="0">
                <a:latin typeface="Times New Roman"/>
                <a:cs typeface="Times New Roman"/>
              </a:rPr>
              <a:t>argument</a:t>
            </a:r>
            <a:r>
              <a:rPr dirty="0" lang="en-US" smtClean="0">
                <a:latin typeface="Times New Roman"/>
                <a:cs typeface="Times New Roman"/>
              </a:rPr>
              <a:t> </a:t>
            </a:r>
            <a:r>
              <a:rPr dirty="0" lang="en-US" smtClean="0">
                <a:latin typeface="Times New Roman"/>
                <a:cs typeface="Times New Roman"/>
              </a:rPr>
              <a:t>of</a:t>
            </a:r>
            <a:r>
              <a:rPr dirty="0" lang="en-US" smtClean="0">
                <a:latin typeface="Times New Roman"/>
                <a:cs typeface="Times New Roman"/>
              </a:rPr>
              <a:t> </a:t>
            </a:r>
            <a:r>
              <a:rPr dirty="0" lang="en-US" smtClean="0">
                <a:latin typeface="Times New Roman"/>
                <a:cs typeface="Times New Roman"/>
              </a:rPr>
              <a:t>others</a:t>
            </a:r>
            <a:r>
              <a:rPr dirty="0" lang="en-US" smtClean="0">
                <a:latin typeface="Times New Roman"/>
                <a:cs typeface="Times New Roman"/>
              </a:rPr>
              <a:t>.</a:t>
            </a:r>
            <a:r>
              <a:rPr dirty="0" lang="en-US" smtClean="0">
                <a:latin typeface="Times New Roman"/>
                <a:cs typeface="Times New Roman"/>
              </a:rPr>
              <a:t> </a:t>
            </a:r>
          </a:p>
          <a:p>
            <a:pPr algn="just"/>
            <a:r>
              <a:rPr b="1" dirty="0" lang="en-US" smtClean="0">
                <a:latin typeface="Times New Roman"/>
                <a:cs typeface="Times New Roman"/>
              </a:rPr>
              <a:t>Philosophy</a:t>
            </a:r>
            <a:r>
              <a:rPr b="1" dirty="0" lang="en-US" smtClean="0">
                <a:latin typeface="Times New Roman"/>
                <a:cs typeface="Times New Roman"/>
              </a:rPr>
              <a:t>:</a:t>
            </a:r>
            <a:r>
              <a:rPr b="1" dirty="0" lang="en-US" smtClean="0">
                <a:latin typeface="Times New Roman"/>
                <a:cs typeface="Times New Roman"/>
              </a:rPr>
              <a:t> </a:t>
            </a:r>
            <a:r>
              <a:rPr dirty="0" lang="en-US" smtClean="0">
                <a:latin typeface="Times New Roman"/>
                <a:cs typeface="Times New Roman"/>
              </a:rPr>
              <a:t>is</a:t>
            </a:r>
            <a:r>
              <a:rPr dirty="0" lang="en-US" smtClean="0">
                <a:latin typeface="Times New Roman"/>
                <a:cs typeface="Times New Roman"/>
              </a:rPr>
              <a:t> </a:t>
            </a:r>
            <a:r>
              <a:rPr dirty="0" lang="en-US" smtClean="0">
                <a:latin typeface="Times New Roman"/>
                <a:cs typeface="Times New Roman"/>
              </a:rPr>
              <a:t>the</a:t>
            </a:r>
            <a:r>
              <a:rPr dirty="0" lang="en-US" smtClean="0">
                <a:latin typeface="Times New Roman"/>
                <a:cs typeface="Times New Roman"/>
              </a:rPr>
              <a:t> </a:t>
            </a:r>
            <a:r>
              <a:rPr dirty="0" lang="en-US" smtClean="0">
                <a:latin typeface="Times New Roman"/>
                <a:cs typeface="Times New Roman"/>
              </a:rPr>
              <a:t>study</a:t>
            </a:r>
            <a:r>
              <a:rPr dirty="0" lang="en-US" smtClean="0">
                <a:latin typeface="Times New Roman"/>
                <a:cs typeface="Times New Roman"/>
              </a:rPr>
              <a:t> </a:t>
            </a:r>
            <a:r>
              <a:rPr dirty="0" lang="en-US" smtClean="0">
                <a:latin typeface="Times New Roman"/>
                <a:cs typeface="Times New Roman"/>
              </a:rPr>
              <a:t>of</a:t>
            </a:r>
            <a:r>
              <a:rPr dirty="0" lang="en-US" smtClean="0">
                <a:latin typeface="Times New Roman"/>
                <a:cs typeface="Times New Roman"/>
              </a:rPr>
              <a:t> </a:t>
            </a:r>
            <a:r>
              <a:rPr dirty="0" lang="en-US" smtClean="0">
                <a:latin typeface="Times New Roman"/>
                <a:cs typeface="Times New Roman"/>
              </a:rPr>
              <a:t>general</a:t>
            </a:r>
            <a:r>
              <a:rPr dirty="0" lang="en-US" smtClean="0">
                <a:latin typeface="Times New Roman"/>
                <a:cs typeface="Times New Roman"/>
              </a:rPr>
              <a:t> </a:t>
            </a:r>
            <a:r>
              <a:rPr dirty="0" lang="en-US" smtClean="0">
                <a:latin typeface="Times New Roman"/>
                <a:cs typeface="Times New Roman"/>
              </a:rPr>
              <a:t>and</a:t>
            </a:r>
            <a:r>
              <a:rPr dirty="0" lang="en-US" smtClean="0">
                <a:latin typeface="Times New Roman"/>
                <a:cs typeface="Times New Roman"/>
              </a:rPr>
              <a:t> </a:t>
            </a:r>
            <a:r>
              <a:rPr dirty="0" lang="en-US" smtClean="0">
                <a:latin typeface="Times New Roman"/>
                <a:cs typeface="Times New Roman"/>
              </a:rPr>
              <a:t>fundamental</a:t>
            </a:r>
            <a:r>
              <a:rPr dirty="0" lang="en-US" smtClean="0">
                <a:latin typeface="Times New Roman"/>
                <a:cs typeface="Times New Roman"/>
              </a:rPr>
              <a:t> </a:t>
            </a:r>
            <a:r>
              <a:rPr dirty="0" lang="en-US" smtClean="0">
                <a:latin typeface="Times New Roman"/>
                <a:cs typeface="Times New Roman"/>
              </a:rPr>
              <a:t>problems</a:t>
            </a:r>
            <a:r>
              <a:rPr dirty="0" lang="en-US" smtClean="0">
                <a:latin typeface="Times New Roman"/>
                <a:cs typeface="Times New Roman"/>
              </a:rPr>
              <a:t> </a:t>
            </a:r>
            <a:r>
              <a:rPr dirty="0" lang="en-US" smtClean="0">
                <a:latin typeface="Times New Roman"/>
                <a:cs typeface="Times New Roman"/>
              </a:rPr>
              <a:t>concerning</a:t>
            </a:r>
            <a:r>
              <a:rPr dirty="0" lang="en-US" smtClean="0">
                <a:latin typeface="Times New Roman"/>
                <a:cs typeface="Times New Roman"/>
              </a:rPr>
              <a:t> </a:t>
            </a:r>
            <a:r>
              <a:rPr dirty="0" lang="en-US" smtClean="0">
                <a:latin typeface="Times New Roman"/>
                <a:cs typeface="Times New Roman"/>
              </a:rPr>
              <a:t>matters</a:t>
            </a:r>
            <a:r>
              <a:rPr dirty="0" lang="en-US" smtClean="0">
                <a:latin typeface="Times New Roman"/>
                <a:cs typeface="Times New Roman"/>
              </a:rPr>
              <a:t> </a:t>
            </a:r>
            <a:r>
              <a:rPr dirty="0" lang="en-US" smtClean="0">
                <a:latin typeface="Times New Roman"/>
                <a:cs typeface="Times New Roman"/>
              </a:rPr>
              <a:t>such</a:t>
            </a:r>
            <a:r>
              <a:rPr dirty="0" lang="en-US" smtClean="0">
                <a:latin typeface="Times New Roman"/>
                <a:cs typeface="Times New Roman"/>
              </a:rPr>
              <a:t> </a:t>
            </a:r>
            <a:r>
              <a:rPr dirty="0" lang="en-US" smtClean="0">
                <a:latin typeface="Times New Roman"/>
                <a:cs typeface="Times New Roman"/>
              </a:rPr>
              <a:t>as</a:t>
            </a:r>
            <a:r>
              <a:rPr dirty="0" lang="en-US" smtClean="0">
                <a:latin typeface="Times New Roman"/>
                <a:cs typeface="Times New Roman"/>
              </a:rPr>
              <a:t> </a:t>
            </a:r>
            <a:r>
              <a:rPr dirty="0" lang="en-US" smtClean="0">
                <a:latin typeface="Times New Roman"/>
                <a:cs typeface="Times New Roman"/>
              </a:rPr>
              <a:t>existence,</a:t>
            </a:r>
            <a:r>
              <a:rPr dirty="0" lang="en-US" smtClean="0">
                <a:latin typeface="Times New Roman"/>
                <a:cs typeface="Times New Roman"/>
              </a:rPr>
              <a:t> </a:t>
            </a:r>
            <a:r>
              <a:rPr dirty="0" lang="en-US" smtClean="0">
                <a:latin typeface="Times New Roman"/>
                <a:cs typeface="Times New Roman"/>
              </a:rPr>
              <a:t>knowledge</a:t>
            </a:r>
            <a:r>
              <a:rPr dirty="0" lang="en-US" smtClean="0">
                <a:latin typeface="Times New Roman"/>
                <a:cs typeface="Times New Roman"/>
              </a:rPr>
              <a:t>,</a:t>
            </a:r>
            <a:r>
              <a:rPr dirty="0" lang="en-US" smtClean="0">
                <a:latin typeface="Times New Roman"/>
                <a:cs typeface="Times New Roman"/>
              </a:rPr>
              <a:t> </a:t>
            </a:r>
            <a:r>
              <a:rPr dirty="0" lang="en-US" smtClean="0">
                <a:latin typeface="Times New Roman"/>
                <a:cs typeface="Times New Roman"/>
              </a:rPr>
              <a:t>truth,</a:t>
            </a:r>
            <a:r>
              <a:rPr dirty="0" lang="en-US" smtClean="0">
                <a:latin typeface="Times New Roman"/>
                <a:cs typeface="Times New Roman"/>
              </a:rPr>
              <a:t> </a:t>
            </a:r>
            <a:r>
              <a:rPr dirty="0" lang="en-US" smtClean="0">
                <a:latin typeface="Times New Roman"/>
                <a:cs typeface="Times New Roman"/>
              </a:rPr>
              <a:t>beauty,</a:t>
            </a:r>
            <a:r>
              <a:rPr dirty="0" lang="en-US" smtClean="0">
                <a:latin typeface="Times New Roman"/>
                <a:cs typeface="Times New Roman"/>
              </a:rPr>
              <a:t> </a:t>
            </a:r>
            <a:r>
              <a:rPr dirty="0" lang="en-US" smtClean="0">
                <a:latin typeface="Times New Roman"/>
                <a:cs typeface="Times New Roman"/>
              </a:rPr>
              <a:t>law,</a:t>
            </a:r>
            <a:r>
              <a:rPr dirty="0" lang="en-US" smtClean="0">
                <a:latin typeface="Times New Roman"/>
                <a:cs typeface="Times New Roman"/>
              </a:rPr>
              <a:t> </a:t>
            </a:r>
            <a:r>
              <a:rPr dirty="0" lang="en-US" smtClean="0">
                <a:latin typeface="Times New Roman"/>
                <a:cs typeface="Times New Roman"/>
              </a:rPr>
              <a:t>justice,</a:t>
            </a:r>
            <a:r>
              <a:rPr dirty="0" lang="en-US" smtClean="0">
                <a:latin typeface="Times New Roman"/>
                <a:cs typeface="Times New Roman"/>
              </a:rPr>
              <a:t> </a:t>
            </a:r>
            <a:r>
              <a:rPr dirty="0" lang="en-US" smtClean="0">
                <a:latin typeface="Times New Roman"/>
                <a:cs typeface="Times New Roman"/>
              </a:rPr>
              <a:t>validity,</a:t>
            </a:r>
            <a:r>
              <a:rPr dirty="0" lang="en-US" smtClean="0">
                <a:latin typeface="Times New Roman"/>
                <a:cs typeface="Times New Roman"/>
              </a:rPr>
              <a:t> </a:t>
            </a:r>
            <a:r>
              <a:rPr dirty="0" lang="en-US" smtClean="0">
                <a:latin typeface="Times New Roman"/>
                <a:cs typeface="Times New Roman"/>
              </a:rPr>
              <a:t>mind,</a:t>
            </a:r>
            <a:r>
              <a:rPr dirty="0" lang="en-US" smtClean="0">
                <a:latin typeface="Times New Roman"/>
                <a:cs typeface="Times New Roman"/>
              </a:rPr>
              <a:t> </a:t>
            </a:r>
            <a:r>
              <a:rPr dirty="0" lang="en-US" smtClean="0">
                <a:latin typeface="Times New Roman"/>
                <a:cs typeface="Times New Roman"/>
              </a:rPr>
              <a:t>and</a:t>
            </a:r>
            <a:r>
              <a:rPr dirty="0" lang="en-US" smtClean="0">
                <a:latin typeface="Times New Roman"/>
                <a:cs typeface="Times New Roman"/>
              </a:rPr>
              <a:t> </a:t>
            </a:r>
            <a:r>
              <a:rPr dirty="0" lang="en-US" smtClean="0">
                <a:latin typeface="Times New Roman"/>
                <a:cs typeface="Times New Roman"/>
              </a:rPr>
              <a:t>language</a:t>
            </a:r>
            <a:r>
              <a:rPr dirty="0" lang="en-US" smtClean="0">
                <a:latin typeface="Times New Roman"/>
                <a:cs typeface="Times New Roman"/>
              </a:rPr>
              <a:t>.</a:t>
            </a:r>
            <a:r>
              <a:rPr dirty="0" lang="en-US" smtClean="0">
                <a:latin typeface="Times New Roman"/>
                <a:cs typeface="Times New Roman"/>
              </a:rPr>
              <a:t> </a:t>
            </a:r>
            <a:r>
              <a:rPr dirty="0" lang="en-US" smtClean="0">
                <a:latin typeface="Times New Roman"/>
                <a:cs typeface="Times New Roman"/>
              </a:rPr>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57" name=""/>
        <p:cNvGrpSpPr/>
        <p:nvPr/>
      </p:nvGrpSpPr>
      <p:grpSpPr>
        <a:xfrm>
          <a:off x="0" y="0"/>
          <a:ext cx="0" cy="0"/>
          <a:chOff x="0" y="0"/>
          <a:chExt cx="0" cy="0"/>
        </a:xfrm>
      </p:grpSpPr>
      <p:sp>
        <p:nvSpPr>
          <p:cNvPr id="1048590" name="Title 1"/>
          <p:cNvSpPr>
            <a:spLocks noGrp="1"/>
          </p:cNvSpPr>
          <p:nvPr>
            <p:ph type="title"/>
          </p:nvPr>
        </p:nvSpPr>
        <p:spPr>
          <a:xfrm>
            <a:off x="457200" y="274638"/>
            <a:ext cx="8229600" cy="868362"/>
          </a:xfrm>
        </p:spPr>
        <p:txBody>
          <a:bodyPr>
            <a:normAutofit fontScale="90000"/>
          </a:bodyPr>
          <a:p>
            <a:pPr algn="ctr" lvl="1" rtl="0">
              <a:spcBef>
                <a:spcPct val="0"/>
              </a:spcBef>
            </a:pPr>
            <a:r>
              <a:rPr b="1" dirty="0" sz="3600" lang="en-US" smtClean="0"/>
              <a:t>2.3. </a:t>
            </a:r>
            <a:r>
              <a:rPr b="1" dirty="0" sz="3600" lang="en-US"/>
              <a:t>Types of Arguments</a:t>
            </a:r>
            <a:r>
              <a:rPr dirty="0" sz="1600" lang="en-US"/>
              <a:t/>
            </a:r>
            <a:br>
              <a:rPr dirty="0" sz="1600" lang="en-US"/>
            </a:br>
            <a:endParaRPr dirty="0" lang="en-US"/>
          </a:p>
        </p:txBody>
      </p:sp>
      <p:sp>
        <p:nvSpPr>
          <p:cNvPr id="1048591" name="Content Placeholder 2"/>
          <p:cNvSpPr>
            <a:spLocks noGrp="1"/>
          </p:cNvSpPr>
          <p:nvPr>
            <p:ph idx="1"/>
          </p:nvPr>
        </p:nvSpPr>
        <p:spPr>
          <a:xfrm>
            <a:off x="457200" y="1066800"/>
            <a:ext cx="8229600" cy="5059363"/>
          </a:xfrm>
        </p:spPr>
        <p:txBody>
          <a:bodyPr/>
          <a:p>
            <a:pPr algn="just" lvl="0">
              <a:buFont typeface="Wingdings" pitchFamily="2" charset="2"/>
              <a:buChar char="q"/>
            </a:pPr>
            <a:r>
              <a:rPr dirty="0" lang="en-US">
                <a:latin typeface="Garamond" pitchFamily="18" charset="0"/>
              </a:rPr>
              <a:t>Arguments can broadly be classified as </a:t>
            </a:r>
            <a:r>
              <a:rPr b="1" dirty="0" lang="en-US">
                <a:latin typeface="Garamond" pitchFamily="18" charset="0"/>
              </a:rPr>
              <a:t>deductive</a:t>
            </a:r>
            <a:r>
              <a:rPr dirty="0" lang="en-US">
                <a:latin typeface="Garamond" pitchFamily="18" charset="0"/>
              </a:rPr>
              <a:t> and </a:t>
            </a:r>
            <a:r>
              <a:rPr b="1" dirty="0" lang="en-US">
                <a:latin typeface="Garamond" pitchFamily="18" charset="0"/>
              </a:rPr>
              <a:t>inductive</a:t>
            </a:r>
            <a:r>
              <a:rPr dirty="0" lang="en-US">
                <a:latin typeface="Garamond" pitchFamily="18" charset="0"/>
              </a:rPr>
              <a:t>.</a:t>
            </a:r>
          </a:p>
          <a:p>
            <a:pPr algn="just" lvl="0">
              <a:buFont typeface="Wingdings" pitchFamily="2" charset="2"/>
              <a:buChar char="q"/>
            </a:pPr>
            <a:r>
              <a:rPr dirty="0" lang="en-US">
                <a:latin typeface="Garamond" pitchFamily="18" charset="0"/>
              </a:rPr>
              <a:t>Deductive and inductive arguments differ in the strength of the inferential claim of the argument. </a:t>
            </a:r>
          </a:p>
          <a:p>
            <a:pPr algn="just" lvl="0">
              <a:buFont typeface="Wingdings" pitchFamily="2" charset="2"/>
              <a:buChar char="q"/>
            </a:pPr>
            <a:r>
              <a:rPr dirty="0" lang="en-US">
                <a:latin typeface="Garamond" pitchFamily="18" charset="0"/>
              </a:rPr>
              <a:t>They differ with respect to the ways in which the premise </a:t>
            </a:r>
            <a:r>
              <a:rPr dirty="0" lang="en-US"/>
              <a:t>supports the conclusion.</a:t>
            </a:r>
          </a:p>
          <a:p>
            <a:pPr indent="0" marL="0">
              <a:buNone/>
            </a:pPr>
            <a:endParaRPr dirty="0"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59" name=""/>
        <p:cNvGrpSpPr/>
        <p:nvPr/>
      </p:nvGrpSpPr>
      <p:grpSpPr>
        <a:xfrm>
          <a:off x="0" y="0"/>
          <a:ext cx="0" cy="0"/>
          <a:chOff x="0" y="0"/>
          <a:chExt cx="0" cy="0"/>
        </a:xfrm>
      </p:grpSpPr>
      <p:sp>
        <p:nvSpPr>
          <p:cNvPr id="1048593" name="Title 1"/>
          <p:cNvSpPr>
            <a:spLocks noGrp="1"/>
          </p:cNvSpPr>
          <p:nvPr>
            <p:ph type="title"/>
          </p:nvPr>
        </p:nvSpPr>
        <p:spPr/>
        <p:txBody>
          <a:bodyPr/>
          <a:p>
            <a:r>
              <a:rPr dirty="0" lang="en-US" smtClean="0"/>
              <a:t>Cont..</a:t>
            </a:r>
            <a:endParaRPr dirty="0" lang="en-US"/>
          </a:p>
        </p:txBody>
      </p:sp>
      <p:sp>
        <p:nvSpPr>
          <p:cNvPr id="1048594" name="Content Placeholder 2"/>
          <p:cNvSpPr>
            <a:spLocks noGrp="1"/>
          </p:cNvSpPr>
          <p:nvPr>
            <p:ph idx="1"/>
          </p:nvPr>
        </p:nvSpPr>
        <p:spPr>
          <a:xfrm>
            <a:off x="457200" y="1066800"/>
            <a:ext cx="8229600" cy="5059363"/>
          </a:xfrm>
        </p:spPr>
        <p:txBody>
          <a:bodyPr>
            <a:normAutofit fontScale="75000" lnSpcReduction="20000"/>
          </a:bodyPr>
          <a:p>
            <a:pPr lvl="0">
              <a:buFont typeface="Wingdings" pitchFamily="2" charset="2"/>
              <a:buChar char="v"/>
            </a:pPr>
            <a:r>
              <a:rPr b="1" dirty="0" lang="en-US"/>
              <a:t>Deductive Arguments</a:t>
            </a:r>
            <a:endParaRPr dirty="0" lang="en-US"/>
          </a:p>
          <a:p>
            <a:pPr algn="just" lvl="1"/>
            <a:r>
              <a:rPr dirty="0" sz="3200" lang="en-US">
                <a:latin typeface="Garamond" pitchFamily="18" charset="0"/>
              </a:rPr>
              <a:t>Conclusion is claimed to follow from its premises with absolute </a:t>
            </a:r>
            <a:r>
              <a:rPr dirty="0" sz="3200" lang="en-US" smtClean="0">
                <a:latin typeface="Garamond" pitchFamily="18" charset="0"/>
              </a:rPr>
              <a:t>necessity.</a:t>
            </a:r>
          </a:p>
          <a:p>
            <a:pPr algn="just" lvl="1"/>
            <a:r>
              <a:rPr dirty="0" sz="3200" lang="en-US" smtClean="0">
                <a:latin typeface="Garamond" pitchFamily="18" charset="0"/>
              </a:rPr>
              <a:t>Makes </a:t>
            </a:r>
            <a:r>
              <a:rPr dirty="0" sz="3200" lang="en-US">
                <a:latin typeface="Garamond" pitchFamily="18" charset="0"/>
              </a:rPr>
              <a:t>a claim that the conclusion follows from the reason, evidences, or premises with the force of necessity.</a:t>
            </a:r>
          </a:p>
          <a:p>
            <a:pPr algn="just" lvl="1"/>
            <a:r>
              <a:rPr dirty="0" sz="3200" lang="en-US">
                <a:latin typeface="Garamond" pitchFamily="18" charset="0"/>
              </a:rPr>
              <a:t>Involve necessary reasoning </a:t>
            </a:r>
          </a:p>
          <a:p>
            <a:pPr indent="0" marL="0">
              <a:buNone/>
            </a:pPr>
            <a:r>
              <a:rPr b="1" dirty="0" lang="en-US"/>
              <a:t>Examples:</a:t>
            </a:r>
            <a:endParaRPr dirty="0" lang="en-US"/>
          </a:p>
          <a:p>
            <a:pPr algn="just" lvl="0"/>
            <a:r>
              <a:rPr dirty="0" lang="en-US" smtClean="0">
                <a:latin typeface="Garamond" pitchFamily="18" charset="0"/>
              </a:rPr>
              <a:t>All </a:t>
            </a:r>
            <a:r>
              <a:rPr dirty="0" lang="en-US">
                <a:latin typeface="Garamond" pitchFamily="18" charset="0"/>
              </a:rPr>
              <a:t>human beings are mortal. </a:t>
            </a:r>
            <a:r>
              <a:rPr dirty="0" lang="en-US" err="1">
                <a:latin typeface="Garamond" pitchFamily="18" charset="0"/>
              </a:rPr>
              <a:t>Taye</a:t>
            </a:r>
            <a:r>
              <a:rPr dirty="0" lang="en-US">
                <a:latin typeface="Garamond" pitchFamily="18" charset="0"/>
              </a:rPr>
              <a:t> is a human being. Therefore, </a:t>
            </a:r>
            <a:r>
              <a:rPr dirty="0" lang="en-US" err="1">
                <a:latin typeface="Garamond" pitchFamily="18" charset="0"/>
              </a:rPr>
              <a:t>Taye</a:t>
            </a:r>
            <a:r>
              <a:rPr dirty="0" lang="en-US">
                <a:latin typeface="Garamond" pitchFamily="18" charset="0"/>
              </a:rPr>
              <a:t> is mortal.</a:t>
            </a:r>
          </a:p>
          <a:p>
            <a:pPr algn="just"/>
            <a:r>
              <a:rPr dirty="0" lang="en-US">
                <a:latin typeface="Garamond" pitchFamily="18" charset="0"/>
              </a:rPr>
              <a:t>All sub- Saharan countries are least developed countries. Ethiopia is found in sub- Saharan region. It follows that Ethiopia is a least developed country.</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96" name=""/>
        <p:cNvGrpSpPr/>
        <p:nvPr/>
      </p:nvGrpSpPr>
      <p:grpSpPr>
        <a:xfrm>
          <a:off x="0" y="0"/>
          <a:ext cx="0" cy="0"/>
          <a:chOff x="0" y="0"/>
          <a:chExt cx="0" cy="0"/>
        </a:xfrm>
      </p:grpSpPr>
      <p:sp>
        <p:nvSpPr>
          <p:cNvPr id="1048653" name="Title 1"/>
          <p:cNvSpPr>
            <a:spLocks noGrp="1"/>
          </p:cNvSpPr>
          <p:nvPr>
            <p:ph type="title"/>
          </p:nvPr>
        </p:nvSpPr>
        <p:spPr/>
        <p:txBody>
          <a:bodyPr/>
          <a:p>
            <a:r>
              <a:rPr dirty="0" lang="en-US" smtClean="0"/>
              <a:t>Cont..</a:t>
            </a:r>
            <a:endParaRPr dirty="0" lang="en-US"/>
          </a:p>
        </p:txBody>
      </p:sp>
      <p:sp>
        <p:nvSpPr>
          <p:cNvPr id="1048654" name="Content Placeholder 2"/>
          <p:cNvSpPr>
            <a:spLocks noGrp="1"/>
          </p:cNvSpPr>
          <p:nvPr>
            <p:ph idx="1"/>
          </p:nvPr>
        </p:nvSpPr>
        <p:spPr>
          <a:xfrm>
            <a:off x="457200" y="990600"/>
            <a:ext cx="8229600" cy="5135563"/>
          </a:xfrm>
        </p:spPr>
        <p:txBody>
          <a:bodyPr>
            <a:normAutofit fontScale="83333" lnSpcReduction="20000"/>
          </a:bodyPr>
          <a:p>
            <a:pPr algn="just" indent="0" lvl="0" marL="0">
              <a:buNone/>
            </a:pPr>
            <a:r>
              <a:rPr dirty="0" lang="en-US">
                <a:latin typeface="Garamond" pitchFamily="18" charset="0"/>
              </a:rPr>
              <a:t>We can identify deductive argument using 3 methods:</a:t>
            </a:r>
          </a:p>
          <a:p>
            <a:pPr algn="just" indent="-514350" lvl="0" marL="514350">
              <a:buAutoNum type="arabicPeriod"/>
            </a:pPr>
            <a:r>
              <a:rPr b="1" dirty="0" lang="en-US" smtClean="0">
                <a:latin typeface="Garamond" pitchFamily="18" charset="0"/>
              </a:rPr>
              <a:t>Using </a:t>
            </a:r>
            <a:r>
              <a:rPr b="1" dirty="0" lang="en-US">
                <a:latin typeface="Garamond" pitchFamily="18" charset="0"/>
              </a:rPr>
              <a:t>indicators:   necessarily, certainly, absolutely, definitely, </a:t>
            </a:r>
            <a:r>
              <a:rPr b="1" dirty="0" lang="en-US" smtClean="0">
                <a:latin typeface="Garamond" pitchFamily="18" charset="0"/>
              </a:rPr>
              <a:t>etc.</a:t>
            </a:r>
            <a:endParaRPr dirty="0" lang="en-US">
              <a:latin typeface="Garamond" pitchFamily="18" charset="0"/>
            </a:endParaRPr>
          </a:p>
          <a:p>
            <a:pPr algn="just" indent="-514350" lvl="0" marL="514350">
              <a:buAutoNum type="arabicPeriod"/>
            </a:pPr>
            <a:r>
              <a:rPr b="1" dirty="0" lang="en-US" smtClean="0">
                <a:latin typeface="Garamond" pitchFamily="18" charset="0"/>
              </a:rPr>
              <a:t>Studying </a:t>
            </a:r>
            <a:r>
              <a:rPr b="1" dirty="0" lang="en-US">
                <a:latin typeface="Garamond" pitchFamily="18" charset="0"/>
              </a:rPr>
              <a:t>the Actual Strength of the Premise and the Conclusion:</a:t>
            </a:r>
            <a:endParaRPr dirty="0" lang="en-US">
              <a:latin typeface="Garamond" pitchFamily="18" charset="0"/>
            </a:endParaRPr>
          </a:p>
          <a:p>
            <a:pPr algn="just" indent="0" marL="0">
              <a:buNone/>
            </a:pPr>
            <a:r>
              <a:rPr dirty="0" lang="en-US">
                <a:latin typeface="Garamond" pitchFamily="18" charset="0"/>
              </a:rPr>
              <a:t>If the conclusion actual does follow with strict necessity from the premises, the argument is clearly deductive.</a:t>
            </a:r>
          </a:p>
          <a:p>
            <a:pPr algn="just" indent="0" marL="0">
              <a:buNone/>
            </a:pPr>
            <a:r>
              <a:rPr b="1" dirty="0" lang="en-US">
                <a:latin typeface="Garamond" pitchFamily="18" charset="0"/>
              </a:rPr>
              <a:t>Example </a:t>
            </a:r>
            <a:endParaRPr dirty="0" lang="en-US">
              <a:latin typeface="Garamond" pitchFamily="18" charset="0"/>
            </a:endParaRPr>
          </a:p>
          <a:p>
            <a:pPr algn="just" indent="0" lvl="2" marL="800100">
              <a:buNone/>
            </a:pPr>
            <a:r>
              <a:rPr dirty="0" lang="en-US">
                <a:latin typeface="Garamond" pitchFamily="18" charset="0"/>
              </a:rPr>
              <a:t>All dogs are mammals.</a:t>
            </a:r>
          </a:p>
          <a:p>
            <a:pPr algn="just" indent="0" lvl="2" marL="800100">
              <a:buNone/>
            </a:pPr>
            <a:r>
              <a:rPr dirty="0" lang="en-US" err="1">
                <a:latin typeface="Garamond" pitchFamily="18" charset="0"/>
              </a:rPr>
              <a:t>Boby</a:t>
            </a:r>
            <a:r>
              <a:rPr dirty="0" lang="en-US">
                <a:latin typeface="Garamond" pitchFamily="18" charset="0"/>
              </a:rPr>
              <a:t> is a dog.</a:t>
            </a:r>
          </a:p>
          <a:p>
            <a:pPr algn="just" indent="0" lvl="2" marL="800100">
              <a:buNone/>
            </a:pPr>
            <a:r>
              <a:rPr dirty="0" lang="en-US">
                <a:latin typeface="Garamond" pitchFamily="18" charset="0"/>
              </a:rPr>
              <a:t>Therefore, </a:t>
            </a:r>
            <a:r>
              <a:rPr dirty="0" lang="en-US" err="1">
                <a:latin typeface="Garamond" pitchFamily="18" charset="0"/>
              </a:rPr>
              <a:t>boby</a:t>
            </a:r>
            <a:r>
              <a:rPr dirty="0" lang="en-US">
                <a:latin typeface="Garamond" pitchFamily="18" charset="0"/>
              </a:rPr>
              <a:t> is mammal.</a:t>
            </a:r>
          </a:p>
          <a:p>
            <a:endParaRPr dirty="0"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97" name=""/>
        <p:cNvGrpSpPr/>
        <p:nvPr/>
      </p:nvGrpSpPr>
      <p:grpSpPr>
        <a:xfrm>
          <a:off x="0" y="0"/>
          <a:ext cx="0" cy="0"/>
          <a:chOff x="0" y="0"/>
          <a:chExt cx="0" cy="0"/>
        </a:xfrm>
      </p:grpSpPr>
      <p:sp>
        <p:nvSpPr>
          <p:cNvPr id="1048655" name="Content Placeholder 2"/>
          <p:cNvSpPr>
            <a:spLocks noGrp="1"/>
          </p:cNvSpPr>
          <p:nvPr>
            <p:ph idx="1"/>
          </p:nvPr>
        </p:nvSpPr>
        <p:spPr>
          <a:xfrm>
            <a:off x="457200" y="381000"/>
            <a:ext cx="8229600" cy="5745163"/>
          </a:xfrm>
        </p:spPr>
        <p:txBody>
          <a:bodyPr>
            <a:normAutofit fontScale="78571" lnSpcReduction="20000"/>
          </a:bodyPr>
          <a:p>
            <a:pPr algn="ctr" indent="0" lvl="0" marL="0">
              <a:buNone/>
            </a:pPr>
            <a:r>
              <a:rPr b="1" dirty="0" sz="3800" lang="en-US" smtClean="0">
                <a:latin typeface="Times New Roman" pitchFamily="18" charset="0"/>
                <a:cs typeface="Times New Roman" pitchFamily="18" charset="0"/>
              </a:rPr>
              <a:t>3. The </a:t>
            </a:r>
            <a:r>
              <a:rPr b="1" dirty="0" sz="3800" lang="en-US">
                <a:latin typeface="Times New Roman" pitchFamily="18" charset="0"/>
                <a:cs typeface="Times New Roman" pitchFamily="18" charset="0"/>
              </a:rPr>
              <a:t>Character or Form of Argumentation the Arguer Uses</a:t>
            </a:r>
            <a:endParaRPr dirty="0" sz="3800" lang="en-US">
              <a:latin typeface="Times New Roman" pitchFamily="18" charset="0"/>
              <a:cs typeface="Times New Roman" pitchFamily="18" charset="0"/>
            </a:endParaRPr>
          </a:p>
          <a:p>
            <a:pPr algn="just" indent="0" lvl="0" marL="0">
              <a:buNone/>
            </a:pPr>
            <a:r>
              <a:rPr b="1" dirty="0" sz="3800" lang="en-US" smtClean="0">
                <a:latin typeface="Garamond" pitchFamily="18" charset="0"/>
              </a:rPr>
              <a:t>I. Argument </a:t>
            </a:r>
            <a:r>
              <a:rPr b="1" dirty="0" sz="3800" lang="en-US">
                <a:latin typeface="Garamond" pitchFamily="18" charset="0"/>
              </a:rPr>
              <a:t>based on </a:t>
            </a:r>
            <a:r>
              <a:rPr b="1" dirty="0" sz="3800" lang="en-US" smtClean="0">
                <a:latin typeface="Garamond" pitchFamily="18" charset="0"/>
              </a:rPr>
              <a:t>mathematics</a:t>
            </a:r>
          </a:p>
          <a:p>
            <a:pPr algn="just" indent="0" lvl="0" marL="0">
              <a:buNone/>
            </a:pPr>
            <a:r>
              <a:rPr dirty="0" lang="en-US" smtClean="0">
                <a:latin typeface="Garamond" pitchFamily="18" charset="0"/>
              </a:rPr>
              <a:t>e.g. I </a:t>
            </a:r>
            <a:r>
              <a:rPr b="1" dirty="0" lang="en-US" smtClean="0">
                <a:latin typeface="Garamond" pitchFamily="18" charset="0"/>
              </a:rPr>
              <a:t>have one red pen and two black pens. Hence, I have three pens. </a:t>
            </a:r>
            <a:endParaRPr b="1" dirty="0" lang="en-US">
              <a:latin typeface="Garamond" pitchFamily="18" charset="0"/>
            </a:endParaRPr>
          </a:p>
          <a:p>
            <a:pPr algn="just" indent="0" lvl="0" marL="0">
              <a:buNone/>
            </a:pPr>
            <a:r>
              <a:rPr b="1" dirty="0" sz="3800" lang="en-US" smtClean="0">
                <a:latin typeface="Garamond" pitchFamily="18" charset="0"/>
              </a:rPr>
              <a:t>II. An </a:t>
            </a:r>
            <a:r>
              <a:rPr b="1" dirty="0" sz="3800" lang="en-US">
                <a:latin typeface="Garamond" pitchFamily="18" charset="0"/>
              </a:rPr>
              <a:t>argument from </a:t>
            </a:r>
            <a:r>
              <a:rPr b="1" dirty="0" sz="3800" lang="en-US" smtClean="0">
                <a:latin typeface="Garamond" pitchFamily="18" charset="0"/>
              </a:rPr>
              <a:t>Definition</a:t>
            </a:r>
          </a:p>
          <a:p>
            <a:pPr algn="just" indent="0" lvl="0" marL="0">
              <a:buNone/>
            </a:pPr>
            <a:r>
              <a:rPr dirty="0" lang="en-US" smtClean="0">
                <a:latin typeface="Garamond" pitchFamily="18" charset="0"/>
              </a:rPr>
              <a:t>e.g. </a:t>
            </a:r>
            <a:r>
              <a:rPr b="1" dirty="0" lang="en-US" smtClean="0">
                <a:latin typeface="Garamond" pitchFamily="18" charset="0"/>
              </a:rPr>
              <a:t>God is omniscient. Hence, he knows every thing</a:t>
            </a:r>
            <a:r>
              <a:rPr dirty="0" lang="en-US" smtClean="0">
                <a:latin typeface="Garamond" pitchFamily="18" charset="0"/>
              </a:rPr>
              <a:t>.</a:t>
            </a:r>
          </a:p>
          <a:p>
            <a:pPr algn="just" indent="0" lvl="0" marL="0">
              <a:buNone/>
            </a:pPr>
            <a:r>
              <a:rPr dirty="0" lang="en-US">
                <a:latin typeface="Times New Roman" pitchFamily="18" charset="0"/>
                <a:cs typeface="Times New Roman" pitchFamily="18" charset="0"/>
              </a:rPr>
              <a:t>Angel is honest; it is follows that Angel tells the truth.</a:t>
            </a:r>
            <a:r>
              <a:rPr dirty="0" lang="en-US" smtClean="0">
                <a:latin typeface="Times New Roman" pitchFamily="18" charset="0"/>
                <a:cs typeface="Times New Roman" pitchFamily="18" charset="0"/>
              </a:rPr>
              <a:t> </a:t>
            </a:r>
            <a:endParaRPr dirty="0" lang="en-US">
              <a:latin typeface="Times New Roman" pitchFamily="18" charset="0"/>
              <a:cs typeface="Times New Roman" pitchFamily="18" charset="0"/>
            </a:endParaRPr>
          </a:p>
          <a:p>
            <a:pPr algn="just" indent="0" lvl="0" marL="0">
              <a:buNone/>
            </a:pPr>
            <a:r>
              <a:rPr b="1" dirty="0" sz="3800" lang="en-US" smtClean="0">
                <a:latin typeface="Garamond" pitchFamily="18" charset="0"/>
              </a:rPr>
              <a:t>III. Syllogism </a:t>
            </a:r>
            <a:endParaRPr dirty="0" sz="3800" lang="en-US">
              <a:latin typeface="Garamond" pitchFamily="18" charset="0"/>
            </a:endParaRPr>
          </a:p>
          <a:p>
            <a:pPr algn="just" lvl="1"/>
            <a:r>
              <a:rPr b="1" dirty="0" lang="en-US">
                <a:latin typeface="Garamond" pitchFamily="18" charset="0"/>
              </a:rPr>
              <a:t>Categorical syllogism(two </a:t>
            </a:r>
            <a:r>
              <a:rPr dirty="0" lang="en-US">
                <a:latin typeface="Garamond" pitchFamily="18" charset="0"/>
              </a:rPr>
              <a:t>premises and one conclusion)</a:t>
            </a:r>
          </a:p>
          <a:p>
            <a:pPr algn="just" lvl="1"/>
            <a:r>
              <a:rPr b="1" dirty="0" lang="en-US">
                <a:latin typeface="Garamond" pitchFamily="18" charset="0"/>
              </a:rPr>
              <a:t>Hypothetical syllogism </a:t>
            </a:r>
            <a:r>
              <a:rPr dirty="0" lang="en-US">
                <a:latin typeface="Garamond" pitchFamily="18" charset="0"/>
              </a:rPr>
              <a:t>(</a:t>
            </a:r>
            <a:r>
              <a:rPr b="1" dirty="0" lang="en-US">
                <a:latin typeface="Garamond" pitchFamily="18" charset="0"/>
              </a:rPr>
              <a:t>syllogism having a conditional statement for one or both of its premises</a:t>
            </a:r>
            <a:r>
              <a:rPr dirty="0" lang="en-US">
                <a:latin typeface="Garamond" pitchFamily="18" charset="0"/>
              </a:rPr>
              <a:t>.)</a:t>
            </a:r>
          </a:p>
          <a:p>
            <a:pPr algn="just" lvl="1"/>
            <a:r>
              <a:rPr b="1" dirty="0" lang="en-US">
                <a:latin typeface="Garamond" pitchFamily="18" charset="0"/>
              </a:rPr>
              <a:t>Disjunctive syllogism </a:t>
            </a:r>
            <a:r>
              <a:rPr dirty="0" lang="en-US">
                <a:latin typeface="Garamond" pitchFamily="18" charset="0"/>
              </a:rPr>
              <a:t>(syllogism having “either…… or” statement)</a:t>
            </a:r>
          </a:p>
          <a:p>
            <a:endParaRPr dirty="0" lang="en-US"/>
          </a:p>
          <a:p>
            <a:endParaRPr dirty="0"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98" name=""/>
        <p:cNvGrpSpPr/>
        <p:nvPr/>
      </p:nvGrpSpPr>
      <p:grpSpPr>
        <a:xfrm>
          <a:off x="0" y="0"/>
          <a:ext cx="0" cy="0"/>
          <a:chOff x="0" y="0"/>
          <a:chExt cx="0" cy="0"/>
        </a:xfrm>
      </p:grpSpPr>
      <p:sp>
        <p:nvSpPr>
          <p:cNvPr id="1048656" name="Content Placeholder 2"/>
          <p:cNvSpPr>
            <a:spLocks noGrp="1"/>
          </p:cNvSpPr>
          <p:nvPr>
            <p:ph idx="1"/>
          </p:nvPr>
        </p:nvSpPr>
        <p:spPr>
          <a:xfrm>
            <a:off x="457200" y="533400"/>
            <a:ext cx="8229600" cy="5592763"/>
          </a:xfrm>
        </p:spPr>
        <p:txBody>
          <a:bodyPr>
            <a:normAutofit fontScale="96429" lnSpcReduction="10000"/>
          </a:bodyPr>
          <a:p>
            <a:pPr algn="just" indent="0" marL="0">
              <a:buNone/>
            </a:pPr>
            <a:r>
              <a:rPr b="1" dirty="0" sz="2800" lang="en-US" smtClean="0">
                <a:solidFill>
                  <a:srgbClr val="FF0000"/>
                </a:solidFill>
                <a:latin typeface="Times New Roman" pitchFamily="18" charset="0"/>
                <a:cs typeface="Times New Roman" pitchFamily="18" charset="0"/>
              </a:rPr>
              <a:t>Example 1:</a:t>
            </a:r>
          </a:p>
          <a:p>
            <a:pPr algn="just"/>
            <a:r>
              <a:rPr dirty="0" sz="2800" i="1" lang="en-US" smtClean="0">
                <a:latin typeface="Times New Roman" pitchFamily="18" charset="0"/>
                <a:cs typeface="Times New Roman" pitchFamily="18" charset="0"/>
              </a:rPr>
              <a:t>All </a:t>
            </a:r>
            <a:r>
              <a:rPr dirty="0" sz="2800" i="1" lang="en-US">
                <a:latin typeface="Times New Roman" pitchFamily="18" charset="0"/>
                <a:cs typeface="Times New Roman" pitchFamily="18" charset="0"/>
              </a:rPr>
              <a:t>Egyptians are Muslims.</a:t>
            </a:r>
          </a:p>
          <a:p>
            <a:pPr algn="just"/>
            <a:r>
              <a:rPr dirty="0" sz="2800" i="1" lang="en-US">
                <a:latin typeface="Times New Roman" pitchFamily="18" charset="0"/>
                <a:cs typeface="Times New Roman" pitchFamily="18" charset="0"/>
              </a:rPr>
              <a:t>No Muslim is a Christian.</a:t>
            </a:r>
          </a:p>
          <a:p>
            <a:pPr algn="just"/>
            <a:r>
              <a:rPr dirty="0" sz="2800" i="1" lang="en-US">
                <a:latin typeface="Times New Roman" pitchFamily="18" charset="0"/>
                <a:cs typeface="Times New Roman" pitchFamily="18" charset="0"/>
              </a:rPr>
              <a:t>Hence, no Egyptian is a </a:t>
            </a:r>
            <a:r>
              <a:rPr dirty="0" sz="2800" i="1" lang="en-US" smtClean="0">
                <a:latin typeface="Times New Roman" pitchFamily="18" charset="0"/>
                <a:cs typeface="Times New Roman" pitchFamily="18" charset="0"/>
              </a:rPr>
              <a:t>Christian. </a:t>
            </a:r>
          </a:p>
          <a:p>
            <a:pPr algn="just" indent="0" marL="0">
              <a:buNone/>
            </a:pPr>
            <a:r>
              <a:rPr b="1" dirty="0" sz="2800" lang="en-US" smtClean="0">
                <a:solidFill>
                  <a:srgbClr val="FF0000"/>
                </a:solidFill>
                <a:latin typeface="Times New Roman" pitchFamily="18" charset="0"/>
                <a:cs typeface="Times New Roman" pitchFamily="18" charset="0"/>
              </a:rPr>
              <a:t>Example 2:</a:t>
            </a:r>
          </a:p>
          <a:p>
            <a:pPr algn="just" indent="0" marL="0">
              <a:buNone/>
            </a:pPr>
            <a:r>
              <a:rPr dirty="0" sz="2800" lang="en-US" smtClean="0">
                <a:latin typeface="Times New Roman" pitchFamily="18" charset="0"/>
                <a:cs typeface="Times New Roman" pitchFamily="18" charset="0"/>
              </a:rPr>
              <a:t>If </a:t>
            </a:r>
            <a:r>
              <a:rPr dirty="0" sz="2800" lang="en-US">
                <a:latin typeface="Times New Roman" pitchFamily="18" charset="0"/>
                <a:cs typeface="Times New Roman" pitchFamily="18" charset="0"/>
              </a:rPr>
              <a:t>there is democracy in one country, then there would be rule of law. If there is rule of law, there would be development. Hence, if there is democracy in one country, then there would be </a:t>
            </a:r>
            <a:r>
              <a:rPr dirty="0" sz="2800" lang="en-US" smtClean="0">
                <a:latin typeface="Times New Roman" pitchFamily="18" charset="0"/>
                <a:cs typeface="Times New Roman" pitchFamily="18" charset="0"/>
              </a:rPr>
              <a:t>development. </a:t>
            </a:r>
          </a:p>
          <a:p>
            <a:pPr algn="just" indent="0" marL="0">
              <a:buNone/>
            </a:pPr>
            <a:r>
              <a:rPr b="1" dirty="0" sz="2800" lang="en-US" smtClean="0">
                <a:solidFill>
                  <a:srgbClr val="FF0000"/>
                </a:solidFill>
                <a:latin typeface="Times New Roman" pitchFamily="18" charset="0"/>
                <a:cs typeface="Times New Roman" pitchFamily="18" charset="0"/>
              </a:rPr>
              <a:t>Example 3: </a:t>
            </a:r>
          </a:p>
          <a:p>
            <a:pPr algn="just" indent="0" marL="0">
              <a:buNone/>
            </a:pPr>
            <a:r>
              <a:rPr dirty="0" sz="2800" lang="en-US" smtClean="0">
                <a:latin typeface="Times New Roman" pitchFamily="18" charset="0"/>
                <a:cs typeface="Times New Roman" pitchFamily="18" charset="0"/>
              </a:rPr>
              <a:t>Robert is either an American or Ethiopia. Robert is not an American. Hence, Robert is an Ethiopian. </a:t>
            </a:r>
            <a:endParaRPr dirty="0" sz="2800" lang="en-US">
              <a:latin typeface="Times New Roman" pitchFamily="18" charset="0"/>
              <a:cs typeface="Times New Roman" pitchFamily="18" charset="0"/>
            </a:endParaRPr>
          </a:p>
          <a:p>
            <a:pPr indent="0" marL="0">
              <a:buNone/>
            </a:pPr>
            <a:endParaRPr dirty="0" i="1" lang="en-US" smtClean="0">
              <a:latin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99" name=""/>
        <p:cNvGrpSpPr/>
        <p:nvPr/>
      </p:nvGrpSpPr>
      <p:grpSpPr>
        <a:xfrm>
          <a:off x="0" y="0"/>
          <a:ext cx="0" cy="0"/>
          <a:chOff x="0" y="0"/>
          <a:chExt cx="0" cy="0"/>
        </a:xfrm>
      </p:grpSpPr>
      <p:sp>
        <p:nvSpPr>
          <p:cNvPr id="1048657" name="Content Placeholder 2"/>
          <p:cNvSpPr>
            <a:spLocks noGrp="1"/>
          </p:cNvSpPr>
          <p:nvPr>
            <p:ph idx="1"/>
          </p:nvPr>
        </p:nvSpPr>
        <p:spPr>
          <a:xfrm>
            <a:off x="457200" y="381000"/>
            <a:ext cx="8229600" cy="5745163"/>
          </a:xfrm>
        </p:spPr>
        <p:txBody>
          <a:bodyPr>
            <a:normAutofit fontScale="96875" lnSpcReduction="10000"/>
          </a:bodyPr>
          <a:p>
            <a:pPr algn="just" indent="0" lvl="0" marL="0">
              <a:buNone/>
            </a:pPr>
            <a:r>
              <a:rPr b="1" dirty="0" lang="en-US" smtClean="0">
                <a:latin typeface="Times New Roman" pitchFamily="18" charset="0"/>
                <a:cs typeface="Times New Roman" pitchFamily="18" charset="0"/>
              </a:rPr>
              <a:t>2. Inductive </a:t>
            </a:r>
            <a:r>
              <a:rPr b="1" dirty="0" lang="en-US">
                <a:latin typeface="Times New Roman" pitchFamily="18" charset="0"/>
                <a:cs typeface="Times New Roman" pitchFamily="18" charset="0"/>
              </a:rPr>
              <a:t>Arguments: </a:t>
            </a:r>
            <a:endParaRPr dirty="0" lang="en-US">
              <a:latin typeface="Times New Roman" pitchFamily="18" charset="0"/>
              <a:cs typeface="Times New Roman" pitchFamily="18" charset="0"/>
            </a:endParaRPr>
          </a:p>
          <a:p>
            <a:pPr algn="just" lvl="0"/>
            <a:r>
              <a:rPr dirty="0" lang="en-US">
                <a:latin typeface="Times New Roman" pitchFamily="18" charset="0"/>
                <a:cs typeface="Times New Roman" pitchFamily="18" charset="0"/>
              </a:rPr>
              <a:t>It is one whose conclusion is claimed to follow from its premises only with probability</a:t>
            </a:r>
            <a:r>
              <a:rPr dirty="0" lang="en-US" smtClean="0">
                <a:latin typeface="Times New Roman" pitchFamily="18" charset="0"/>
                <a:cs typeface="Times New Roman" pitchFamily="18" charset="0"/>
              </a:rPr>
              <a:t>.</a:t>
            </a:r>
          </a:p>
          <a:p>
            <a:pPr algn="just" lvl="0"/>
            <a:r>
              <a:rPr dirty="0" lang="en-US" smtClean="0">
                <a:latin typeface="Times New Roman" pitchFamily="18" charset="0"/>
                <a:cs typeface="Times New Roman" pitchFamily="18" charset="0"/>
              </a:rPr>
              <a:t>It is </a:t>
            </a:r>
            <a:r>
              <a:rPr b="1" dirty="0" lang="en-US" smtClean="0">
                <a:solidFill>
                  <a:srgbClr val="FF0000"/>
                </a:solidFill>
                <a:latin typeface="Times New Roman" pitchFamily="18" charset="0"/>
                <a:cs typeface="Times New Roman" pitchFamily="18" charset="0"/>
              </a:rPr>
              <a:t>improbable</a:t>
            </a:r>
            <a:r>
              <a:rPr dirty="0" lang="en-US" smtClean="0">
                <a:latin typeface="Times New Roman" pitchFamily="18" charset="0"/>
                <a:cs typeface="Times New Roman" pitchFamily="18" charset="0"/>
              </a:rPr>
              <a:t> for the conclusion to be </a:t>
            </a:r>
            <a:r>
              <a:rPr b="1" dirty="0" lang="en-US" smtClean="0">
                <a:solidFill>
                  <a:srgbClr val="FF0000"/>
                </a:solidFill>
                <a:latin typeface="Times New Roman" pitchFamily="18" charset="0"/>
                <a:cs typeface="Times New Roman" pitchFamily="18" charset="0"/>
              </a:rPr>
              <a:t>false</a:t>
            </a:r>
            <a:r>
              <a:rPr dirty="0" lang="en-US" smtClean="0">
                <a:latin typeface="Times New Roman" pitchFamily="18" charset="0"/>
                <a:cs typeface="Times New Roman" pitchFamily="18" charset="0"/>
              </a:rPr>
              <a:t> </a:t>
            </a:r>
            <a:r>
              <a:rPr b="1" dirty="0" lang="en-US" smtClean="0">
                <a:solidFill>
                  <a:srgbClr val="00B050"/>
                </a:solidFill>
                <a:latin typeface="Times New Roman" pitchFamily="18" charset="0"/>
                <a:cs typeface="Times New Roman" pitchFamily="18" charset="0"/>
              </a:rPr>
              <a:t>if the premises is true</a:t>
            </a:r>
            <a:r>
              <a:rPr dirty="0" lang="en-US" smtClean="0">
                <a:latin typeface="Times New Roman" pitchFamily="18" charset="0"/>
                <a:cs typeface="Times New Roman" pitchFamily="18" charset="0"/>
              </a:rPr>
              <a:t>. </a:t>
            </a:r>
            <a:endParaRPr dirty="0" lang="en-US">
              <a:latin typeface="Times New Roman" pitchFamily="18" charset="0"/>
              <a:cs typeface="Times New Roman" pitchFamily="18" charset="0"/>
            </a:endParaRPr>
          </a:p>
          <a:p>
            <a:pPr algn="just" lvl="0"/>
            <a:r>
              <a:rPr dirty="0" lang="en-US">
                <a:latin typeface="Times New Roman" pitchFamily="18" charset="0"/>
                <a:cs typeface="Times New Roman" pitchFamily="18" charset="0"/>
              </a:rPr>
              <a:t>Involves probabilistic reasoning process</a:t>
            </a:r>
          </a:p>
          <a:p>
            <a:pPr algn="just" lvl="0"/>
            <a:r>
              <a:rPr dirty="0" lang="en-US">
                <a:latin typeface="Times New Roman" pitchFamily="18" charset="0"/>
                <a:cs typeface="Times New Roman" pitchFamily="18" charset="0"/>
              </a:rPr>
              <a:t>We can identify deductive argument using 3 methods:</a:t>
            </a:r>
          </a:p>
          <a:p>
            <a:pPr algn="just" indent="0" marL="0">
              <a:buNone/>
            </a:pPr>
            <a:r>
              <a:rPr b="1" dirty="0" lang="en-US" smtClean="0">
                <a:latin typeface="Times New Roman" pitchFamily="18" charset="0"/>
                <a:cs typeface="Times New Roman" pitchFamily="18" charset="0"/>
              </a:rPr>
              <a:t>i. Using </a:t>
            </a:r>
            <a:r>
              <a:rPr b="1" dirty="0" lang="en-US">
                <a:latin typeface="Times New Roman" pitchFamily="18" charset="0"/>
                <a:cs typeface="Times New Roman" pitchFamily="18" charset="0"/>
              </a:rPr>
              <a:t>Indicator words</a:t>
            </a:r>
            <a:r>
              <a:rPr dirty="0" lang="en-US">
                <a:latin typeface="Times New Roman" pitchFamily="18" charset="0"/>
                <a:cs typeface="Times New Roman" pitchFamily="18" charset="0"/>
              </a:rPr>
              <a:t> (probably, improbably, plausible, implausible, likely, unlikely, reasonable to conclude, etc.)</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200" name=""/>
        <p:cNvGrpSpPr/>
        <p:nvPr/>
      </p:nvGrpSpPr>
      <p:grpSpPr>
        <a:xfrm>
          <a:off x="0" y="0"/>
          <a:ext cx="0" cy="0"/>
          <a:chOff x="0" y="0"/>
          <a:chExt cx="0" cy="0"/>
        </a:xfrm>
      </p:grpSpPr>
      <p:sp>
        <p:nvSpPr>
          <p:cNvPr id="1048658" name="Content Placeholder 2"/>
          <p:cNvSpPr>
            <a:spLocks noGrp="1"/>
          </p:cNvSpPr>
          <p:nvPr>
            <p:ph idx="1"/>
          </p:nvPr>
        </p:nvSpPr>
        <p:spPr>
          <a:xfrm>
            <a:off x="457200" y="533400"/>
            <a:ext cx="8229600" cy="5592763"/>
          </a:xfrm>
        </p:spPr>
        <p:txBody>
          <a:bodyPr>
            <a:normAutofit fontScale="81250" lnSpcReduction="20000"/>
          </a:bodyPr>
          <a:p>
            <a:pPr algn="ctr" indent="0" lvl="0" marL="0">
              <a:buNone/>
            </a:pPr>
            <a:r>
              <a:rPr b="1" dirty="0" sz="3800" lang="en-US" smtClean="0">
                <a:latin typeface="Times New Roman" pitchFamily="18" charset="0"/>
                <a:cs typeface="Times New Roman" pitchFamily="18" charset="0"/>
              </a:rPr>
              <a:t>ii. Studying </a:t>
            </a:r>
            <a:r>
              <a:rPr b="1" dirty="0" sz="3800" lang="en-US">
                <a:latin typeface="Times New Roman" pitchFamily="18" charset="0"/>
                <a:cs typeface="Times New Roman" pitchFamily="18" charset="0"/>
              </a:rPr>
              <a:t>the Actual Strength of the Premise and the Conclusion</a:t>
            </a:r>
            <a:endParaRPr dirty="0" sz="3800" lang="en-US">
              <a:latin typeface="Times New Roman" pitchFamily="18" charset="0"/>
              <a:cs typeface="Times New Roman" pitchFamily="18" charset="0"/>
            </a:endParaRPr>
          </a:p>
          <a:p>
            <a:pPr algn="just"/>
            <a:r>
              <a:rPr dirty="0" sz="3800" lang="en-US">
                <a:latin typeface="Garamond" pitchFamily="18" charset="0"/>
              </a:rPr>
              <a:t>Example: </a:t>
            </a:r>
            <a:endParaRPr dirty="0" sz="3800" lang="en-US" smtClean="0">
              <a:latin typeface="Garamond" pitchFamily="18" charset="0"/>
            </a:endParaRPr>
          </a:p>
          <a:p>
            <a:pPr algn="just" indent="0" lvl="1" marL="400050">
              <a:buNone/>
            </a:pPr>
            <a:r>
              <a:rPr dirty="0" sz="3800" lang="en-US" smtClean="0">
                <a:latin typeface="Garamond" pitchFamily="18" charset="0"/>
              </a:rPr>
              <a:t>The </a:t>
            </a:r>
            <a:r>
              <a:rPr dirty="0" sz="3800" lang="en-US">
                <a:latin typeface="Garamond" pitchFamily="18" charset="0"/>
              </a:rPr>
              <a:t>majority of </a:t>
            </a:r>
            <a:r>
              <a:rPr dirty="0" sz="3800" lang="en-US" err="1" smtClean="0">
                <a:latin typeface="Garamond" pitchFamily="18" charset="0"/>
              </a:rPr>
              <a:t>Alkan</a:t>
            </a:r>
            <a:r>
              <a:rPr dirty="0" sz="3800" lang="en-US" smtClean="0">
                <a:latin typeface="Garamond" pitchFamily="18" charset="0"/>
              </a:rPr>
              <a:t> University College Students are </a:t>
            </a:r>
            <a:r>
              <a:rPr dirty="0" sz="3800" lang="en-US">
                <a:latin typeface="Garamond" pitchFamily="18" charset="0"/>
              </a:rPr>
              <a:t>cleaver</a:t>
            </a:r>
            <a:r>
              <a:rPr dirty="0" sz="3800" lang="en-US" smtClean="0">
                <a:latin typeface="Garamond" pitchFamily="18" charset="0"/>
              </a:rPr>
              <a:t>.</a:t>
            </a:r>
          </a:p>
          <a:p>
            <a:pPr algn="just" indent="0" lvl="1" marL="400050">
              <a:buNone/>
            </a:pPr>
            <a:r>
              <a:rPr dirty="0" sz="3800" lang="en-US" err="1" smtClean="0">
                <a:latin typeface="Garamond" pitchFamily="18" charset="0"/>
              </a:rPr>
              <a:t>Alemitu</a:t>
            </a:r>
            <a:r>
              <a:rPr dirty="0" sz="3800" lang="en-US" smtClean="0">
                <a:latin typeface="Garamond" pitchFamily="18" charset="0"/>
              </a:rPr>
              <a:t> </a:t>
            </a:r>
            <a:r>
              <a:rPr dirty="0" sz="3800" lang="en-US">
                <a:latin typeface="Garamond" pitchFamily="18" charset="0"/>
              </a:rPr>
              <a:t>is </a:t>
            </a:r>
            <a:r>
              <a:rPr dirty="0" sz="3800" lang="en-US" err="1" smtClean="0">
                <a:latin typeface="Garamond" pitchFamily="18" charset="0"/>
              </a:rPr>
              <a:t>Alkan</a:t>
            </a:r>
            <a:r>
              <a:rPr dirty="0" sz="3800" lang="en-US" smtClean="0">
                <a:latin typeface="Garamond" pitchFamily="18" charset="0"/>
              </a:rPr>
              <a:t> University College student.</a:t>
            </a:r>
          </a:p>
          <a:p>
            <a:pPr algn="just" indent="0" lvl="1" marL="400050">
              <a:buNone/>
            </a:pPr>
            <a:r>
              <a:rPr dirty="0" sz="3800" lang="en-US" smtClean="0">
                <a:latin typeface="Garamond" pitchFamily="18" charset="0"/>
              </a:rPr>
              <a:t> Therefore</a:t>
            </a:r>
            <a:r>
              <a:rPr dirty="0" sz="3800" lang="en-US">
                <a:latin typeface="Garamond" pitchFamily="18" charset="0"/>
              </a:rPr>
              <a:t>, </a:t>
            </a:r>
            <a:r>
              <a:rPr dirty="0" sz="3800" lang="en-US" err="1">
                <a:latin typeface="Garamond" pitchFamily="18" charset="0"/>
              </a:rPr>
              <a:t>Alemitu</a:t>
            </a:r>
            <a:r>
              <a:rPr dirty="0" sz="3800" lang="en-US">
                <a:latin typeface="Garamond" pitchFamily="18" charset="0"/>
              </a:rPr>
              <a:t> is cleaver </a:t>
            </a:r>
            <a:r>
              <a:rPr dirty="0" sz="3800" lang="en-US" smtClean="0">
                <a:latin typeface="Garamond" pitchFamily="18" charset="0"/>
              </a:rPr>
              <a:t>student.</a:t>
            </a:r>
          </a:p>
          <a:p>
            <a:pPr algn="ctr" indent="0" lvl="1" marL="400050">
              <a:buNone/>
            </a:pPr>
            <a:r>
              <a:rPr b="1" dirty="0" sz="3800" lang="en-US" smtClean="0">
                <a:latin typeface="Garamond" pitchFamily="18" charset="0"/>
              </a:rPr>
              <a:t>III. The </a:t>
            </a:r>
            <a:r>
              <a:rPr b="1" dirty="0" sz="3800" lang="en-US">
                <a:latin typeface="Garamond" pitchFamily="18" charset="0"/>
              </a:rPr>
              <a:t>Character or Form of Argumentation the Arguer Uses</a:t>
            </a:r>
            <a:endParaRPr dirty="0" sz="3800" lang="en-US">
              <a:latin typeface="Garamond" pitchFamily="18" charset="0"/>
            </a:endParaRPr>
          </a:p>
          <a:p>
            <a:pPr algn="just" indent="0" lvl="0" marL="0">
              <a:buNone/>
            </a:pPr>
            <a:r>
              <a:rPr b="1" dirty="0" lang="en-US" smtClean="0">
                <a:solidFill>
                  <a:srgbClr val="7030A0"/>
                </a:solidFill>
                <a:latin typeface="Garamond" pitchFamily="18" charset="0"/>
              </a:rPr>
              <a:t>A. </a:t>
            </a:r>
            <a:r>
              <a:rPr b="1" dirty="0" lang="en-US" err="1" smtClean="0">
                <a:solidFill>
                  <a:srgbClr val="7030A0"/>
                </a:solidFill>
                <a:latin typeface="Garamond" pitchFamily="18" charset="0"/>
              </a:rPr>
              <a:t>Agument</a:t>
            </a:r>
            <a:r>
              <a:rPr b="1" dirty="0" lang="en-US" smtClean="0">
                <a:solidFill>
                  <a:srgbClr val="7030A0"/>
                </a:solidFill>
                <a:latin typeface="Garamond" pitchFamily="18" charset="0"/>
              </a:rPr>
              <a:t> </a:t>
            </a:r>
            <a:r>
              <a:rPr b="1" dirty="0" lang="en-US">
                <a:solidFill>
                  <a:srgbClr val="7030A0"/>
                </a:solidFill>
                <a:latin typeface="Garamond" pitchFamily="18" charset="0"/>
              </a:rPr>
              <a:t>based on </a:t>
            </a:r>
            <a:r>
              <a:rPr b="1" dirty="0" lang="en-US" smtClean="0">
                <a:solidFill>
                  <a:srgbClr val="7030A0"/>
                </a:solidFill>
                <a:latin typeface="Garamond" pitchFamily="18" charset="0"/>
              </a:rPr>
              <a:t>prediction:</a:t>
            </a:r>
          </a:p>
          <a:p>
            <a:pPr algn="just" indent="0" lvl="0" marL="0">
              <a:buNone/>
            </a:pPr>
            <a:r>
              <a:rPr b="1" dirty="0" lang="en-US" smtClean="0">
                <a:latin typeface="Garamond" pitchFamily="18" charset="0"/>
              </a:rPr>
              <a:t>E.g. </a:t>
            </a:r>
            <a:r>
              <a:rPr b="1" dirty="0" i="1" lang="en-US" smtClean="0">
                <a:latin typeface="Garamond" pitchFamily="18" charset="0"/>
              </a:rPr>
              <a:t>Yesterday and today, Bahir Dar is sunny. Hence, Bahir Dar may be sunny by tomorrow. </a:t>
            </a:r>
            <a:endParaRPr b="1" dirty="0" i="1" lang="en-US">
              <a:latin typeface="Garamond" pitchFamily="18" charset="0"/>
            </a:endParaRPr>
          </a:p>
          <a:p>
            <a:pPr indent="0" marL="0">
              <a:buNone/>
            </a:pPr>
            <a:endParaRPr dirty="0"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201" name=""/>
        <p:cNvGrpSpPr/>
        <p:nvPr/>
      </p:nvGrpSpPr>
      <p:grpSpPr>
        <a:xfrm>
          <a:off x="0" y="0"/>
          <a:ext cx="0" cy="0"/>
          <a:chOff x="0" y="0"/>
          <a:chExt cx="0" cy="0"/>
        </a:xfrm>
      </p:grpSpPr>
      <p:sp>
        <p:nvSpPr>
          <p:cNvPr id="1048659" name="Content Placeholder 2"/>
          <p:cNvSpPr>
            <a:spLocks noGrp="1"/>
          </p:cNvSpPr>
          <p:nvPr>
            <p:ph idx="1"/>
          </p:nvPr>
        </p:nvSpPr>
        <p:spPr>
          <a:xfrm>
            <a:off x="457200" y="609600"/>
            <a:ext cx="8229600" cy="5516563"/>
          </a:xfrm>
          <a:ln>
            <a:solidFill>
              <a:schemeClr val="bg1"/>
            </a:solidFill>
          </a:ln>
        </p:spPr>
        <p:txBody>
          <a:bodyPr>
            <a:normAutofit fontScale="65625" lnSpcReduction="20000"/>
          </a:bodyPr>
          <a:p>
            <a:pPr algn="just" indent="0" lvl="0" marL="0">
              <a:buNone/>
            </a:pPr>
            <a:r>
              <a:rPr b="1" dirty="0" sz="3400" lang="en-US" smtClean="0">
                <a:solidFill>
                  <a:srgbClr val="7030A0"/>
                </a:solidFill>
                <a:latin typeface="Garamond" pitchFamily="18" charset="0"/>
              </a:rPr>
              <a:t>B. Argument </a:t>
            </a:r>
            <a:r>
              <a:rPr b="1" dirty="0" sz="3400" lang="en-US">
                <a:solidFill>
                  <a:srgbClr val="7030A0"/>
                </a:solidFill>
                <a:latin typeface="Garamond" pitchFamily="18" charset="0"/>
              </a:rPr>
              <a:t>from analogy: </a:t>
            </a:r>
          </a:p>
          <a:p>
            <a:pPr algn="just" indent="0" lvl="0" marL="0">
              <a:buNone/>
            </a:pPr>
            <a:r>
              <a:rPr dirty="0" sz="3400" lang="en-US">
                <a:latin typeface="Garamond" pitchFamily="18" charset="0"/>
              </a:rPr>
              <a:t>Aster’s Car is blue in color, travels 300 kms.hr. and made in Japan.</a:t>
            </a:r>
          </a:p>
          <a:p>
            <a:pPr algn="just" indent="0" lvl="0" marL="0">
              <a:buNone/>
            </a:pPr>
            <a:r>
              <a:rPr dirty="0" sz="3400" lang="en-US">
                <a:latin typeface="Garamond" pitchFamily="18" charset="0"/>
              </a:rPr>
              <a:t>Hana’s Car is also blue in color, and travels 300kms/hr. Hence, Hana’s car may be made in Japan. </a:t>
            </a:r>
            <a:endParaRPr dirty="0" sz="3400" lang="en-US" smtClean="0">
              <a:latin typeface="Garamond" pitchFamily="18" charset="0"/>
            </a:endParaRPr>
          </a:p>
          <a:p>
            <a:pPr algn="just" indent="0" lvl="0" marL="0">
              <a:buNone/>
            </a:pPr>
            <a:endParaRPr dirty="0" sz="3400" lang="en-US" smtClean="0">
              <a:latin typeface="Garamond" pitchFamily="18" charset="0"/>
            </a:endParaRPr>
          </a:p>
          <a:p>
            <a:pPr algn="just" indent="0" lvl="0" marL="0">
              <a:buNone/>
            </a:pPr>
            <a:r>
              <a:rPr dirty="0" sz="3400" lang="en-US" smtClean="0">
                <a:latin typeface="Garamond" pitchFamily="18" charset="0"/>
              </a:rPr>
              <a:t>Computer A and Computer B both are manufactured by 2012.</a:t>
            </a:r>
          </a:p>
          <a:p>
            <a:pPr algn="just" indent="0" lvl="0" marL="0">
              <a:buNone/>
            </a:pPr>
            <a:r>
              <a:rPr dirty="0" sz="3400" lang="en-US" smtClean="0">
                <a:latin typeface="Garamond" pitchFamily="18" charset="0"/>
              </a:rPr>
              <a:t>Computer A is fast processing.</a:t>
            </a:r>
          </a:p>
          <a:p>
            <a:pPr algn="just" indent="0" lvl="0" marL="0">
              <a:buNone/>
            </a:pPr>
            <a:r>
              <a:rPr dirty="0" sz="3400" lang="en-US" smtClean="0">
                <a:latin typeface="Garamond" pitchFamily="18" charset="0"/>
              </a:rPr>
              <a:t> Hence, Computer B is fast processing. </a:t>
            </a:r>
            <a:endParaRPr dirty="0" sz="3400" lang="en-US">
              <a:latin typeface="Garamond" pitchFamily="18" charset="0"/>
            </a:endParaRPr>
          </a:p>
          <a:p>
            <a:pPr algn="just" lvl="0">
              <a:buFont typeface="Wingdings" pitchFamily="2" charset="2"/>
              <a:buChar char="Ø"/>
            </a:pPr>
            <a:endParaRPr b="1" dirty="0" sz="3400" lang="en-US" smtClean="0">
              <a:solidFill>
                <a:srgbClr val="0070C0"/>
              </a:solidFill>
              <a:latin typeface="Garamond" pitchFamily="18" charset="0"/>
            </a:endParaRPr>
          </a:p>
          <a:p>
            <a:pPr algn="just" indent="0" lvl="0" marL="0">
              <a:buNone/>
            </a:pPr>
            <a:r>
              <a:rPr b="1" dirty="0" sz="3400" lang="en-US" smtClean="0">
                <a:solidFill>
                  <a:srgbClr val="0070C0"/>
                </a:solidFill>
                <a:latin typeface="Garamond" pitchFamily="18" charset="0"/>
              </a:rPr>
              <a:t>C. Inductive generalization:</a:t>
            </a:r>
          </a:p>
          <a:p>
            <a:pPr algn="just" indent="0" lvl="0" marL="0">
              <a:buNone/>
            </a:pPr>
            <a:r>
              <a:rPr dirty="0" sz="3400" lang="en-US" smtClean="0">
                <a:latin typeface="Garamond" pitchFamily="18" charset="0"/>
              </a:rPr>
              <a:t>E.g. I have got 10 out of 10 in the first quiz of logic. Hence, I probably will score A.</a:t>
            </a:r>
          </a:p>
          <a:p>
            <a:pPr algn="just" indent="0" lvl="0" marL="0">
              <a:buNone/>
            </a:pPr>
            <a:r>
              <a:rPr b="1" dirty="0" sz="3400" lang="en-US" smtClean="0">
                <a:solidFill>
                  <a:srgbClr val="0070C0"/>
                </a:solidFill>
                <a:latin typeface="Garamond" pitchFamily="18" charset="0"/>
              </a:rPr>
              <a:t>D. Argument </a:t>
            </a:r>
            <a:r>
              <a:rPr b="1" dirty="0" sz="3400" lang="en-US">
                <a:solidFill>
                  <a:srgbClr val="0070C0"/>
                </a:solidFill>
                <a:latin typeface="Garamond" pitchFamily="18" charset="0"/>
              </a:rPr>
              <a:t>from </a:t>
            </a:r>
            <a:r>
              <a:rPr b="1" dirty="0" sz="3400" lang="en-US" smtClean="0">
                <a:solidFill>
                  <a:srgbClr val="0070C0"/>
                </a:solidFill>
                <a:latin typeface="Garamond" pitchFamily="18" charset="0"/>
              </a:rPr>
              <a:t>authority:</a:t>
            </a:r>
          </a:p>
          <a:p>
            <a:pPr algn="just" indent="0" lvl="0" marL="0">
              <a:buNone/>
            </a:pPr>
            <a:r>
              <a:rPr dirty="0" sz="3400" lang="en-US" smtClean="0">
                <a:latin typeface="Garamond" pitchFamily="18" charset="0"/>
              </a:rPr>
              <a:t>E.g. </a:t>
            </a:r>
            <a:r>
              <a:rPr b="1" dirty="0" sz="3400" i="1" lang="en-US" smtClean="0">
                <a:latin typeface="Garamond" pitchFamily="18" charset="0"/>
              </a:rPr>
              <a:t>According to Dr. </a:t>
            </a:r>
            <a:r>
              <a:rPr b="1" dirty="0" sz="3400" i="1" lang="en-US" err="1" smtClean="0">
                <a:latin typeface="Garamond" pitchFamily="18" charset="0"/>
              </a:rPr>
              <a:t>Abiy</a:t>
            </a:r>
            <a:r>
              <a:rPr b="1" dirty="0" sz="3400" i="1" lang="en-US">
                <a:latin typeface="Garamond" pitchFamily="18" charset="0"/>
              </a:rPr>
              <a:t>,</a:t>
            </a:r>
            <a:r>
              <a:rPr b="1" dirty="0" sz="3400" i="1" lang="en-US" smtClean="0">
                <a:latin typeface="Garamond" pitchFamily="18" charset="0"/>
              </a:rPr>
              <a:t> Ethiopia is growing fast. Hence, the country is on the right truck of development. </a:t>
            </a:r>
            <a:endParaRPr b="1" dirty="0" sz="3400" i="1" lang="en-US">
              <a:latin typeface="Garamond" pitchFamily="18" charset="0"/>
            </a:endParaRPr>
          </a:p>
          <a:p>
            <a:pPr indent="0" marL="0">
              <a:buNone/>
            </a:pPr>
            <a:endParaRPr dirty="0" lang="en-US">
              <a:latin typeface="Garamond"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202" name=""/>
        <p:cNvGrpSpPr/>
        <p:nvPr/>
      </p:nvGrpSpPr>
      <p:grpSpPr>
        <a:xfrm>
          <a:off x="0" y="0"/>
          <a:ext cx="0" cy="0"/>
          <a:chOff x="0" y="0"/>
          <a:chExt cx="0" cy="0"/>
        </a:xfrm>
      </p:grpSpPr>
      <p:sp>
        <p:nvSpPr>
          <p:cNvPr id="1048660" name="Content Placeholder 2"/>
          <p:cNvSpPr>
            <a:spLocks noGrp="1"/>
          </p:cNvSpPr>
          <p:nvPr>
            <p:ph idx="1"/>
          </p:nvPr>
        </p:nvSpPr>
        <p:spPr>
          <a:xfrm>
            <a:off x="457200" y="609600"/>
            <a:ext cx="8229600" cy="5516563"/>
          </a:xfrm>
        </p:spPr>
        <p:txBody>
          <a:bodyPr>
            <a:normAutofit/>
          </a:bodyPr>
          <a:p>
            <a:pPr algn="just" indent="0" lvl="0" marL="0">
              <a:buNone/>
            </a:pPr>
            <a:r>
              <a:rPr b="1" dirty="0" lang="en-US" smtClean="0">
                <a:solidFill>
                  <a:srgbClr val="0070C0"/>
                </a:solidFill>
                <a:latin typeface="Garamond" pitchFamily="18" charset="0"/>
              </a:rPr>
              <a:t>E. Argument </a:t>
            </a:r>
            <a:r>
              <a:rPr b="1" dirty="0" lang="en-US">
                <a:solidFill>
                  <a:srgbClr val="0070C0"/>
                </a:solidFill>
                <a:latin typeface="Garamond" pitchFamily="18" charset="0"/>
              </a:rPr>
              <a:t>based on signs:</a:t>
            </a:r>
          </a:p>
          <a:p>
            <a:pPr algn="just" indent="0" lvl="0" marL="0">
              <a:buNone/>
            </a:pPr>
            <a:r>
              <a:rPr dirty="0" lang="en-US">
                <a:solidFill>
                  <a:srgbClr val="0070C0"/>
                </a:solidFill>
                <a:latin typeface="Garamond" pitchFamily="18" charset="0"/>
              </a:rPr>
              <a:t>E.g. </a:t>
            </a:r>
            <a:r>
              <a:rPr dirty="0" i="1" lang="en-US">
                <a:solidFill>
                  <a:srgbClr val="00B050"/>
                </a:solidFill>
                <a:latin typeface="Garamond" pitchFamily="18" charset="0"/>
              </a:rPr>
              <a:t>Across the road, I am looking a flag. Hence, there may be a school around. </a:t>
            </a:r>
          </a:p>
          <a:p>
            <a:pPr algn="just" indent="0" marL="0">
              <a:buNone/>
            </a:pPr>
            <a:r>
              <a:rPr b="1" dirty="0" lang="en-US" smtClean="0">
                <a:solidFill>
                  <a:srgbClr val="0070C0"/>
                </a:solidFill>
                <a:latin typeface="Garamond" pitchFamily="18" charset="0"/>
              </a:rPr>
              <a:t>F. Argument </a:t>
            </a:r>
            <a:r>
              <a:rPr b="1" dirty="0" lang="en-US">
                <a:solidFill>
                  <a:srgbClr val="0070C0"/>
                </a:solidFill>
                <a:latin typeface="Garamond" pitchFamily="18" charset="0"/>
              </a:rPr>
              <a:t>based on causation: </a:t>
            </a:r>
          </a:p>
          <a:p>
            <a:pPr algn="just" indent="0" marL="0">
              <a:buNone/>
            </a:pPr>
            <a:r>
              <a:rPr dirty="0" lang="en-US">
                <a:latin typeface="Garamond" pitchFamily="18" charset="0"/>
              </a:rPr>
              <a:t>E.g. The cloud is becoming </a:t>
            </a:r>
            <a:r>
              <a:rPr b="1" dirty="0" lang="en-US">
                <a:latin typeface="Garamond" pitchFamily="18" charset="0"/>
              </a:rPr>
              <a:t>dark</a:t>
            </a:r>
            <a:r>
              <a:rPr dirty="0" lang="en-US">
                <a:latin typeface="Garamond" pitchFamily="18" charset="0"/>
              </a:rPr>
              <a:t> and the thunder is </a:t>
            </a:r>
            <a:r>
              <a:rPr b="1" dirty="0" lang="en-US">
                <a:latin typeface="Garamond" pitchFamily="18" charset="0"/>
              </a:rPr>
              <a:t>roaming</a:t>
            </a:r>
            <a:r>
              <a:rPr dirty="0" lang="en-US">
                <a:latin typeface="Garamond" pitchFamily="18" charset="0"/>
              </a:rPr>
              <a:t>. So, let us go home quickly, the </a:t>
            </a:r>
            <a:r>
              <a:rPr b="1" dirty="0" lang="en-US">
                <a:latin typeface="Garamond" pitchFamily="18" charset="0"/>
              </a:rPr>
              <a:t>rain is </a:t>
            </a:r>
            <a:r>
              <a:rPr b="1" dirty="0" lang="en-US" smtClean="0">
                <a:latin typeface="Garamond" pitchFamily="18" charset="0"/>
              </a:rPr>
              <a:t>inevitable</a:t>
            </a:r>
            <a:endParaRPr b="1" dirty="0" lang="en-US">
              <a:latin typeface="Garamond"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203" name=""/>
        <p:cNvGrpSpPr/>
        <p:nvPr/>
      </p:nvGrpSpPr>
      <p:grpSpPr>
        <a:xfrm>
          <a:off x="0" y="0"/>
          <a:ext cx="0" cy="0"/>
          <a:chOff x="0" y="0"/>
          <a:chExt cx="0" cy="0"/>
        </a:xfrm>
      </p:grpSpPr>
      <p:sp>
        <p:nvSpPr>
          <p:cNvPr id="1048661" name="Content Placeholder 2"/>
          <p:cNvSpPr>
            <a:spLocks noGrp="1"/>
          </p:cNvSpPr>
          <p:nvPr>
            <p:ph idx="1"/>
          </p:nvPr>
        </p:nvSpPr>
        <p:spPr>
          <a:xfrm>
            <a:off x="457200" y="381000"/>
            <a:ext cx="8229600" cy="6248400"/>
          </a:xfrm>
        </p:spPr>
        <p:txBody>
          <a:bodyPr>
            <a:normAutofit fontScale="95833" lnSpcReduction="10000"/>
          </a:bodyPr>
          <a:p>
            <a:pPr indent="0" marL="0">
              <a:buNone/>
            </a:pPr>
            <a:r>
              <a:rPr b="1" dirty="0" sz="2400" lang="en-US">
                <a:latin typeface="Times New Roman" pitchFamily="18" charset="0"/>
                <a:cs typeface="Times New Roman" pitchFamily="18" charset="0"/>
              </a:rPr>
              <a:t>Summary:</a:t>
            </a:r>
          </a:p>
          <a:p>
            <a:pPr algn="just"/>
            <a:r>
              <a:rPr dirty="0" sz="2400" lang="en-US">
                <a:latin typeface="Times New Roman" pitchFamily="18" charset="0"/>
                <a:cs typeface="Times New Roman" pitchFamily="18" charset="0"/>
              </a:rPr>
              <a:t>Mostly, inductive argument proceed from particular to general and deductive from general to particular. </a:t>
            </a:r>
            <a:endParaRPr dirty="0" sz="2400" lang="en-US" smtClean="0">
              <a:latin typeface="Times New Roman" pitchFamily="18" charset="0"/>
              <a:cs typeface="Times New Roman" pitchFamily="18" charset="0"/>
            </a:endParaRPr>
          </a:p>
          <a:p>
            <a:pPr algn="just"/>
            <a:r>
              <a:rPr dirty="0" sz="2400" lang="en-US" smtClean="0">
                <a:latin typeface="Times New Roman" pitchFamily="18" charset="0"/>
                <a:cs typeface="Times New Roman" pitchFamily="18" charset="0"/>
              </a:rPr>
              <a:t>However, sometimes deductive arguments may proceed from particular to general, general to general, and particular to particular. The same fashion works for inductive arguments. </a:t>
            </a:r>
          </a:p>
          <a:p>
            <a:pPr algn="just" indent="0" marL="0">
              <a:buNone/>
            </a:pPr>
            <a:r>
              <a:rPr b="1" dirty="0" sz="2400" lang="en-US" smtClean="0">
                <a:latin typeface="Times New Roman" pitchFamily="18" charset="0"/>
                <a:cs typeface="Times New Roman" pitchFamily="18" charset="0"/>
              </a:rPr>
              <a:t>Example 1: (Deductive from particular to general)</a:t>
            </a:r>
          </a:p>
          <a:p>
            <a:pPr indent="0" marL="0">
              <a:buNone/>
            </a:pPr>
            <a:r>
              <a:rPr dirty="0" sz="2400" i="1" lang="en-US" smtClean="0">
                <a:latin typeface="Times New Roman"/>
              </a:rPr>
              <a:t>Three </a:t>
            </a:r>
            <a:r>
              <a:rPr dirty="0" sz="2400" i="1" lang="en-US">
                <a:latin typeface="Times New Roman"/>
              </a:rPr>
              <a:t>is a prime number.</a:t>
            </a:r>
          </a:p>
          <a:p>
            <a:pPr indent="0" marL="0">
              <a:buNone/>
            </a:pPr>
            <a:r>
              <a:rPr dirty="0" sz="2400" i="1" lang="en-US">
                <a:latin typeface="Times New Roman"/>
              </a:rPr>
              <a:t>Five is a prime number.</a:t>
            </a:r>
          </a:p>
          <a:p>
            <a:pPr indent="0" marL="0">
              <a:buNone/>
            </a:pPr>
            <a:r>
              <a:rPr dirty="0" sz="2400" i="1" lang="en-US">
                <a:latin typeface="Times New Roman"/>
              </a:rPr>
              <a:t>Seven is a prime number.</a:t>
            </a:r>
          </a:p>
          <a:p>
            <a:pPr indent="0" marL="0">
              <a:buNone/>
            </a:pPr>
            <a:r>
              <a:rPr dirty="0" sz="2400" i="1" lang="en-US">
                <a:latin typeface="Times New Roman"/>
              </a:rPr>
              <a:t>Therefore, all odd numbers between two and eight are prime numbers</a:t>
            </a:r>
            <a:r>
              <a:rPr dirty="0" sz="2400" i="1" lang="en-US" smtClean="0">
                <a:latin typeface="Times New Roman"/>
              </a:rPr>
              <a:t>.</a:t>
            </a:r>
          </a:p>
          <a:p>
            <a:pPr indent="0" marL="0">
              <a:buNone/>
            </a:pPr>
            <a:r>
              <a:rPr b="1" dirty="0" sz="2400" lang="en-US" smtClean="0">
                <a:latin typeface="Times New Roman"/>
              </a:rPr>
              <a:t>Example 2 (inductive from general to particular)</a:t>
            </a:r>
          </a:p>
          <a:p>
            <a:pPr indent="0" marL="0">
              <a:buNone/>
            </a:pPr>
            <a:r>
              <a:rPr dirty="0" sz="2400" i="1" lang="en-US">
                <a:latin typeface="Times New Roman" pitchFamily="18" charset="0"/>
                <a:cs typeface="Times New Roman" pitchFamily="18" charset="0"/>
              </a:rPr>
              <a:t>All </a:t>
            </a:r>
            <a:r>
              <a:rPr dirty="0" sz="2400" i="1" lang="en-US" smtClean="0">
                <a:latin typeface="Times New Roman" pitchFamily="18" charset="0"/>
                <a:cs typeface="Times New Roman" pitchFamily="18" charset="0"/>
              </a:rPr>
              <a:t>GC previous awards of BDU were taken by Economics dep’t.</a:t>
            </a:r>
            <a:endParaRPr dirty="0" sz="2400" i="1" lang="en-US">
              <a:latin typeface="Times New Roman" pitchFamily="18" charset="0"/>
              <a:cs typeface="Times New Roman" pitchFamily="18" charset="0"/>
            </a:endParaRPr>
          </a:p>
          <a:p>
            <a:pPr indent="0" marL="0">
              <a:buNone/>
            </a:pPr>
            <a:r>
              <a:rPr dirty="0" sz="2400" i="1" lang="en-US">
                <a:latin typeface="Times New Roman" pitchFamily="18" charset="0"/>
                <a:cs typeface="Times New Roman" pitchFamily="18" charset="0"/>
              </a:rPr>
              <a:t>Therefore, the next </a:t>
            </a:r>
            <a:r>
              <a:rPr dirty="0" sz="2400" i="1" lang="en-US" smtClean="0">
                <a:latin typeface="Times New Roman" pitchFamily="18" charset="0"/>
                <a:cs typeface="Times New Roman" pitchFamily="18" charset="0"/>
              </a:rPr>
              <a:t>award will </a:t>
            </a:r>
            <a:r>
              <a:rPr dirty="0" sz="2400" i="1" lang="en-US">
                <a:latin typeface="Times New Roman" pitchFamily="18" charset="0"/>
                <a:cs typeface="Times New Roman" pitchFamily="18" charset="0"/>
              </a:rPr>
              <a:t>be </a:t>
            </a:r>
            <a:r>
              <a:rPr dirty="0" sz="2400" i="1" lang="en-US" smtClean="0">
                <a:latin typeface="Times New Roman" pitchFamily="18" charset="0"/>
                <a:cs typeface="Times New Roman" pitchFamily="18" charset="0"/>
              </a:rPr>
              <a:t>for economics dep’t.</a:t>
            </a:r>
          </a:p>
          <a:p>
            <a:pPr indent="0" marL="0">
              <a:buNone/>
            </a:pPr>
            <a:endParaRPr dirty="0" sz="3000" lang="en-US">
              <a:latin typeface="Times New Roman" pitchFamily="18" charset="0"/>
              <a:cs typeface="Times New Roman" pitchFamily="18" charset="0"/>
            </a:endParaRPr>
          </a:p>
          <a:p>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66" name=""/>
        <p:cNvGrpSpPr/>
        <p:nvPr/>
      </p:nvGrpSpPr>
      <p:grpSpPr>
        <a:xfrm>
          <a:off x="0" y="0"/>
          <a:ext cx="0" cy="0"/>
          <a:chOff x="0" y="0"/>
          <a:chExt cx="0" cy="0"/>
        </a:xfrm>
      </p:grpSpPr>
      <p:sp>
        <p:nvSpPr>
          <p:cNvPr id="1048609" name="Content Placeholder 2"/>
          <p:cNvSpPr>
            <a:spLocks noGrp="1"/>
          </p:cNvSpPr>
          <p:nvPr>
            <p:ph idx="1"/>
          </p:nvPr>
        </p:nvSpPr>
        <p:spPr>
          <a:xfrm>
            <a:off x="457200" y="685800"/>
            <a:ext cx="8229600" cy="5440363"/>
          </a:xfrm>
        </p:spPr>
        <p:txBody>
          <a:bodyPr/>
          <a:p>
            <a:pPr indent="0" marL="0">
              <a:buNone/>
            </a:pPr>
            <a:r>
              <a:rPr b="1" dirty="0" lang="en-US" smtClean="0">
                <a:latin typeface="Times New Roman" pitchFamily="18" charset="0"/>
                <a:cs typeface="Times New Roman" pitchFamily="18" charset="0"/>
              </a:rPr>
              <a:t>Objectives of the chapter: </a:t>
            </a:r>
          </a:p>
          <a:p>
            <a:pPr algn="just">
              <a:buFont typeface="Wingdings" pitchFamily="2" charset="2"/>
              <a:buChar char="v"/>
            </a:pPr>
            <a:r>
              <a:rPr dirty="0" lang="en-US" smtClean="0">
                <a:latin typeface="Times New Roman" pitchFamily="18" charset="0"/>
                <a:cs typeface="Times New Roman" pitchFamily="18" charset="0"/>
              </a:rPr>
              <a:t>Understand </a:t>
            </a:r>
            <a:r>
              <a:rPr dirty="0" lang="en-US">
                <a:latin typeface="Times New Roman" pitchFamily="18" charset="0"/>
                <a:cs typeface="Times New Roman" pitchFamily="18" charset="0"/>
              </a:rPr>
              <a:t>the meaning, nature and features of </a:t>
            </a:r>
            <a:r>
              <a:rPr dirty="0" lang="en-US" smtClean="0">
                <a:latin typeface="Times New Roman" pitchFamily="18" charset="0"/>
                <a:cs typeface="Times New Roman" pitchFamily="18" charset="0"/>
              </a:rPr>
              <a:t>philosophy;</a:t>
            </a:r>
          </a:p>
          <a:p>
            <a:pPr algn="just">
              <a:buFont typeface="Wingdings" pitchFamily="2" charset="2"/>
              <a:buChar char="v"/>
            </a:pPr>
            <a:r>
              <a:rPr dirty="0" lang="en-US" smtClean="0">
                <a:latin typeface="Times New Roman" pitchFamily="18" charset="0"/>
                <a:cs typeface="Times New Roman" pitchFamily="18" charset="0"/>
              </a:rPr>
              <a:t>Recognize </a:t>
            </a:r>
            <a:r>
              <a:rPr dirty="0" lang="en-US">
                <a:latin typeface="Times New Roman" pitchFamily="18" charset="0"/>
                <a:cs typeface="Times New Roman" pitchFamily="18" charset="0"/>
              </a:rPr>
              <a:t>the major fields of philosophy; </a:t>
            </a:r>
            <a:r>
              <a:rPr dirty="0" lang="en-US" smtClean="0">
                <a:latin typeface="Times New Roman" pitchFamily="18" charset="0"/>
                <a:cs typeface="Times New Roman" pitchFamily="18" charset="0"/>
              </a:rPr>
              <a:t>and</a:t>
            </a:r>
          </a:p>
          <a:p>
            <a:pPr algn="just">
              <a:buFont typeface="Wingdings" pitchFamily="2" charset="2"/>
              <a:buChar char="v"/>
            </a:pPr>
            <a:r>
              <a:rPr dirty="0" lang="en-US" smtClean="0">
                <a:latin typeface="Times New Roman" pitchFamily="18" charset="0"/>
                <a:cs typeface="Times New Roman" pitchFamily="18" charset="0"/>
              </a:rPr>
              <a:t>Understand </a:t>
            </a:r>
            <a:r>
              <a:rPr dirty="0" lang="en-US">
                <a:latin typeface="Times New Roman" pitchFamily="18" charset="0"/>
                <a:cs typeface="Times New Roman" pitchFamily="18" charset="0"/>
              </a:rPr>
              <a:t>why it is so important to learn logic and philosophy.</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204" name=""/>
        <p:cNvGrpSpPr/>
        <p:nvPr/>
      </p:nvGrpSpPr>
      <p:grpSpPr>
        <a:xfrm>
          <a:off x="0" y="0"/>
          <a:ext cx="0" cy="0"/>
          <a:chOff x="0" y="0"/>
          <a:chExt cx="0" cy="0"/>
        </a:xfrm>
      </p:grpSpPr>
      <p:sp>
        <p:nvSpPr>
          <p:cNvPr id="1048662" name="Title 1"/>
          <p:cNvSpPr>
            <a:spLocks noGrp="1"/>
          </p:cNvSpPr>
          <p:nvPr>
            <p:ph type="title"/>
          </p:nvPr>
        </p:nvSpPr>
        <p:spPr>
          <a:xfrm>
            <a:off x="457200" y="274638"/>
            <a:ext cx="8229600" cy="715962"/>
          </a:xfrm>
        </p:spPr>
        <p:txBody>
          <a:bodyPr>
            <a:normAutofit/>
          </a:bodyPr>
          <a:p>
            <a:r>
              <a:rPr b="1" dirty="0" sz="3200" lang="en-US" smtClean="0">
                <a:latin typeface="Times New Roman" pitchFamily="18" charset="0"/>
                <a:cs typeface="Times New Roman" pitchFamily="18" charset="0"/>
              </a:rPr>
              <a:t>2.4. Evaluation of Arguments</a:t>
            </a:r>
            <a:endParaRPr b="1" dirty="0" sz="3200" lang="en-US">
              <a:latin typeface="Times New Roman" pitchFamily="18" charset="0"/>
              <a:cs typeface="Times New Roman" pitchFamily="18" charset="0"/>
            </a:endParaRPr>
          </a:p>
        </p:txBody>
      </p:sp>
      <p:graphicFrame>
        <p:nvGraphicFramePr>
          <p:cNvPr id="4194305" name="Content Placeholder 3"/>
          <p:cNvGraphicFramePr>
            <a:graphicFrameLocks noGrp="1"/>
          </p:cNvGraphicFramePr>
          <p:nvPr>
            <p:ph idx="1"/>
          </p:nvPr>
        </p:nvGraphicFramePr>
        <p:xfrm>
          <a:off x="381000" y="838200"/>
          <a:ext cx="8001000" cy="5821680"/>
        </p:xfrm>
        <a:graphic>
          <a:graphicData uri="http://schemas.openxmlformats.org/drawingml/2006/table">
            <a:tbl>
              <a:tblPr firstRow="1" bandRow="1">
                <a:tableStyleId>{5C22544A-7EE6-4342-B048-85BDC9FD1C3A}</a:tableStyleId>
              </a:tblPr>
              <a:tblGrid>
                <a:gridCol w="3111501"/>
                <a:gridCol w="4889499"/>
              </a:tblGrid>
              <a:tr h="420496">
                <a:tc>
                  <a:txBody>
                    <a:bodyPr/>
                    <a:p>
                      <a:r>
                        <a:rPr dirty="0" sz="2400" lang="en-US" smtClean="0">
                          <a:solidFill>
                            <a:srgbClr val="FFFF00"/>
                          </a:solidFill>
                        </a:rPr>
                        <a:t>Argument type</a:t>
                      </a:r>
                      <a:endParaRPr dirty="0" sz="3200" lang="en-US">
                        <a:solidFill>
                          <a:srgbClr val="FFFF00"/>
                        </a:solidFill>
                      </a:endParaRPr>
                    </a:p>
                  </a:txBody>
                </a:tc>
                <a:tc>
                  <a:txBody>
                    <a:bodyPr/>
                    <a:p>
                      <a:r>
                        <a:rPr dirty="0" sz="2800" lang="en-US" smtClean="0">
                          <a:solidFill>
                            <a:srgbClr val="FFFF00"/>
                          </a:solidFill>
                        </a:rPr>
                        <a:t>Evaluation Criteria</a:t>
                      </a:r>
                      <a:endParaRPr dirty="0" sz="2800" lang="en-US">
                        <a:solidFill>
                          <a:srgbClr val="FFFF00"/>
                        </a:solidFill>
                      </a:endParaRPr>
                    </a:p>
                  </a:txBody>
                </a:tc>
              </a:tr>
              <a:tr h="2151951">
                <a:tc>
                  <a:txBody>
                    <a:bodyPr/>
                    <a:p>
                      <a:r>
                        <a:rPr b="1" dirty="0" sz="2800" lang="en-US" smtClean="0"/>
                        <a:t>Deductive</a:t>
                      </a:r>
                      <a:endParaRPr b="1" dirty="0" sz="2800" lang="en-US"/>
                    </a:p>
                  </a:txBody>
                </a:tc>
                <a:tc>
                  <a:txBody>
                    <a:bodyPr/>
                    <a:p>
                      <a:pPr algn="just" indent="-457200" marL="457200">
                        <a:buFont typeface="Wingdings" pitchFamily="2" charset="2"/>
                        <a:buChar char="q"/>
                      </a:pPr>
                      <a:r>
                        <a:rPr dirty="0" sz="2800" lang="en-US" smtClean="0">
                          <a:latin typeface="Garamond" pitchFamily="18" charset="0"/>
                        </a:rPr>
                        <a:t>Valid</a:t>
                      </a:r>
                    </a:p>
                    <a:p>
                      <a:pPr algn="just" indent="-457200" marL="457200">
                        <a:buFont typeface="Wingdings" pitchFamily="2" charset="2"/>
                        <a:buChar char="q"/>
                      </a:pPr>
                      <a:r>
                        <a:rPr dirty="0" sz="2800" lang="en-US" smtClean="0">
                          <a:latin typeface="Garamond" pitchFamily="18" charset="0"/>
                        </a:rPr>
                        <a:t>Invalid</a:t>
                      </a:r>
                    </a:p>
                    <a:p>
                      <a:pPr algn="just" indent="-457200" marL="457200">
                        <a:buFont typeface="Wingdings" pitchFamily="2" charset="2"/>
                        <a:buChar char="q"/>
                      </a:pPr>
                      <a:r>
                        <a:rPr dirty="0" sz="2800" lang="en-US" smtClean="0">
                          <a:latin typeface="Garamond" pitchFamily="18" charset="0"/>
                        </a:rPr>
                        <a:t>Sound (Valid</a:t>
                      </a:r>
                      <a:r>
                        <a:rPr baseline="0" dirty="0" sz="2800" lang="en-US" smtClean="0">
                          <a:latin typeface="Garamond" pitchFamily="18" charset="0"/>
                        </a:rPr>
                        <a:t> Argument + all true Premises</a:t>
                      </a:r>
                      <a:r>
                        <a:rPr dirty="0" sz="2800" lang="en-US" smtClean="0">
                          <a:latin typeface="Garamond" pitchFamily="18" charset="0"/>
                        </a:rPr>
                        <a:t>). </a:t>
                      </a:r>
                      <a:r>
                        <a:rPr b="1" dirty="0" sz="2800" lang="en-US" smtClean="0">
                          <a:solidFill>
                            <a:srgbClr val="7030A0"/>
                          </a:solidFill>
                          <a:latin typeface="Garamond" pitchFamily="18" charset="0"/>
                        </a:rPr>
                        <a:t>It is the most perfect DA</a:t>
                      </a:r>
                    </a:p>
                    <a:p>
                      <a:pPr algn="just" indent="-457200" marL="457200">
                        <a:buFont typeface="Wingdings" pitchFamily="2" charset="2"/>
                        <a:buChar char="q"/>
                      </a:pPr>
                      <a:r>
                        <a:rPr dirty="0" sz="2800" lang="en-US" smtClean="0">
                          <a:latin typeface="Garamond" pitchFamily="18" charset="0"/>
                        </a:rPr>
                        <a:t>Unsound </a:t>
                      </a:r>
                      <a:endParaRPr dirty="0" sz="2800" lang="en-US">
                        <a:latin typeface="Garamond" pitchFamily="18" charset="0"/>
                      </a:endParaRPr>
                    </a:p>
                  </a:txBody>
                </a:tc>
              </a:tr>
              <a:tr h="2151951">
                <a:tc>
                  <a:txBody>
                    <a:bodyPr/>
                    <a:p>
                      <a:r>
                        <a:rPr b="1" dirty="0" sz="4000" lang="en-US" smtClean="0">
                          <a:latin typeface="Garamond" pitchFamily="18" charset="0"/>
                        </a:rPr>
                        <a:t>Inductive</a:t>
                      </a:r>
                      <a:r>
                        <a:rPr dirty="0" sz="4000" lang="en-US" smtClean="0">
                          <a:latin typeface="Garamond" pitchFamily="18" charset="0"/>
                        </a:rPr>
                        <a:t> </a:t>
                      </a:r>
                      <a:endParaRPr dirty="0" sz="4000" lang="en-US">
                        <a:latin typeface="Garamond" pitchFamily="18" charset="0"/>
                      </a:endParaRPr>
                    </a:p>
                  </a:txBody>
                </a:tc>
                <a:tc>
                  <a:txBody>
                    <a:bodyPr/>
                    <a:p>
                      <a:pPr algn="just" indent="-285750" marL="285750">
                        <a:buFont typeface="Arial" pitchFamily="34" charset="0"/>
                        <a:buChar char="•"/>
                      </a:pPr>
                      <a:r>
                        <a:rPr dirty="0" sz="2800" lang="en-US" smtClean="0">
                          <a:latin typeface="Garamond" pitchFamily="18" charset="0"/>
                        </a:rPr>
                        <a:t>Strong </a:t>
                      </a:r>
                    </a:p>
                    <a:p>
                      <a:pPr algn="just" indent="-285750" marL="285750">
                        <a:buFont typeface="Arial" pitchFamily="34" charset="0"/>
                        <a:buChar char="•"/>
                      </a:pPr>
                      <a:r>
                        <a:rPr dirty="0" sz="2800" lang="en-US" smtClean="0">
                          <a:latin typeface="Garamond" pitchFamily="18" charset="0"/>
                        </a:rPr>
                        <a:t>Weak</a:t>
                      </a:r>
                    </a:p>
                    <a:p>
                      <a:pPr algn="just" indent="-285750" marL="285750">
                        <a:buFont typeface="Arial" pitchFamily="34" charset="0"/>
                        <a:buChar char="•"/>
                      </a:pPr>
                      <a:r>
                        <a:rPr dirty="0" sz="2800" lang="en-US" smtClean="0">
                          <a:latin typeface="Garamond" pitchFamily="18" charset="0"/>
                        </a:rPr>
                        <a:t>Cogent (Strong argument + all true premises). It is the most perfect IA.</a:t>
                      </a:r>
                    </a:p>
                    <a:p>
                      <a:pPr algn="just" indent="-285750" marL="285750">
                        <a:buFont typeface="Arial" pitchFamily="34" charset="0"/>
                        <a:buChar char="•"/>
                      </a:pPr>
                      <a:r>
                        <a:rPr dirty="0" sz="2800" lang="en-US" err="1" smtClean="0">
                          <a:latin typeface="Garamond" pitchFamily="18" charset="0"/>
                        </a:rPr>
                        <a:t>Uncogent</a:t>
                      </a:r>
                      <a:r>
                        <a:rPr dirty="0" lang="en-US" smtClean="0"/>
                        <a:t> </a:t>
                      </a:r>
                      <a:endParaRPr dirty="0" lang="en-US"/>
                    </a:p>
                  </a:txBody>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205" name=""/>
        <p:cNvGrpSpPr/>
        <p:nvPr/>
      </p:nvGrpSpPr>
      <p:grpSpPr>
        <a:xfrm>
          <a:off x="0" y="0"/>
          <a:ext cx="0" cy="0"/>
          <a:chOff x="0" y="0"/>
          <a:chExt cx="0" cy="0"/>
        </a:xfrm>
      </p:grpSpPr>
      <p:sp>
        <p:nvSpPr>
          <p:cNvPr id="1048663" name="Title 1"/>
          <p:cNvSpPr>
            <a:spLocks noGrp="1"/>
          </p:cNvSpPr>
          <p:nvPr>
            <p:ph type="title"/>
          </p:nvPr>
        </p:nvSpPr>
        <p:spPr>
          <a:xfrm>
            <a:off x="457200" y="274638"/>
            <a:ext cx="8229600" cy="792162"/>
          </a:xfrm>
        </p:spPr>
        <p:txBody>
          <a:bodyPr>
            <a:normAutofit fontScale="90000"/>
          </a:bodyPr>
          <a:p>
            <a:r>
              <a:rPr dirty="0" lang="en-US" smtClean="0"/>
              <a:t>Cont..</a:t>
            </a:r>
            <a:endParaRPr dirty="0" lang="en-US"/>
          </a:p>
        </p:txBody>
      </p:sp>
      <p:sp>
        <p:nvSpPr>
          <p:cNvPr id="1048664" name="Content Placeholder 2"/>
          <p:cNvSpPr>
            <a:spLocks noGrp="1"/>
          </p:cNvSpPr>
          <p:nvPr>
            <p:ph idx="1"/>
          </p:nvPr>
        </p:nvSpPr>
        <p:spPr>
          <a:xfrm>
            <a:off x="457200" y="914400"/>
            <a:ext cx="8229600" cy="5440363"/>
          </a:xfrm>
        </p:spPr>
        <p:txBody>
          <a:bodyPr>
            <a:normAutofit/>
          </a:bodyPr>
          <a:p>
            <a:pPr indent="0" marL="0">
              <a:buNone/>
            </a:pPr>
            <a:r>
              <a:rPr b="1" dirty="0" sz="2800" lang="en-US" smtClean="0">
                <a:latin typeface="Garamond" pitchFamily="18" charset="0"/>
              </a:rPr>
              <a:t>Valid</a:t>
            </a:r>
            <a:r>
              <a:rPr dirty="0" sz="2800" lang="en-US" smtClean="0">
                <a:latin typeface="Garamond" pitchFamily="18" charset="0"/>
              </a:rPr>
              <a:t>: is an argument in w/c it is impossible for the conclusion to be false and the premise is true. </a:t>
            </a:r>
          </a:p>
          <a:p>
            <a:pPr indent="0" marL="0">
              <a:buNone/>
            </a:pPr>
            <a:endParaRPr dirty="0" sz="2800" lang="en-US">
              <a:latin typeface="Garamond" pitchFamily="18" charset="0"/>
            </a:endParaRPr>
          </a:p>
        </p:txBody>
      </p:sp>
      <p:graphicFrame>
        <p:nvGraphicFramePr>
          <p:cNvPr id="4194306" name="Table 5"/>
          <p:cNvGraphicFramePr>
            <a:graphicFrameLocks noGrp="1"/>
          </p:cNvGraphicFramePr>
          <p:nvPr/>
        </p:nvGraphicFramePr>
        <p:xfrm>
          <a:off x="685800" y="1981200"/>
          <a:ext cx="5715000" cy="5047488"/>
        </p:xfrm>
        <a:graphic>
          <a:graphicData uri="http://schemas.openxmlformats.org/drawingml/2006/table">
            <a:tbl>
              <a:tblPr firstRow="1" firstCol="1" lastRow="1" lastCol="1" bandRow="1" bandCol="1">
                <a:tableStyleId>{17292A2E-F333-43FB-9621-5CBBE7FDCDCB}</a:tableStyleId>
              </a:tblPr>
              <a:tblGrid>
                <a:gridCol w="1430388"/>
                <a:gridCol w="1455067"/>
                <a:gridCol w="1042723"/>
                <a:gridCol w="893411"/>
                <a:gridCol w="893411"/>
              </a:tblGrid>
              <a:tr h="508000">
                <a:tc gridSpan="5">
                  <a:txBody>
                    <a:bodyPr/>
                    <a:p>
                      <a:pPr algn="ctr" marL="0" marR="0">
                        <a:lnSpc>
                          <a:spcPct val="115000"/>
                        </a:lnSpc>
                        <a:spcBef>
                          <a:spcPts val="0"/>
                        </a:spcBef>
                        <a:spcAft>
                          <a:spcPts val="0"/>
                        </a:spcAft>
                      </a:pPr>
                      <a:r>
                        <a:rPr dirty="0" sz="3200" lang="en-US">
                          <a:effectLst/>
                        </a:rPr>
                        <a:t>Deductive argument </a:t>
                      </a:r>
                      <a:endParaRPr dirty="0" sz="1100" lang="en-US">
                        <a:effectLst/>
                        <a:latin typeface="Times New Roman"/>
                        <a:ea typeface="Times New Roman"/>
                      </a:endParaRPr>
                    </a:p>
                  </a:txBody>
                  <a:tcPr marL="61494" marR="61494" marT="0" marB="0"/>
                </a:tc>
                <a:tc hMerge="1">
                  <a:txBody>
                    <a:bodyPr/>
                    <a:p>
                      <a:endParaRPr lang="en-US"/>
                    </a:p>
                  </a:txBody>
                </a:tc>
                <a:tc hMerge="1">
                  <a:txBody>
                    <a:bodyPr/>
                    <a:p>
                      <a:endParaRPr lang="en-US"/>
                    </a:p>
                  </a:txBody>
                </a:tc>
                <a:tc hMerge="1">
                  <a:txBody>
                    <a:bodyPr/>
                    <a:p>
                      <a:endParaRPr lang="en-US"/>
                    </a:p>
                  </a:txBody>
                </a:tc>
                <a:tc hMerge="1">
                  <a:txBody>
                    <a:bodyPr/>
                    <a:p>
                      <a:endParaRPr lang="en-US"/>
                    </a:p>
                  </a:txBody>
                </a:tc>
              </a:tr>
              <a:tr h="1016000">
                <a:tc rowSpan="2">
                  <a:txBody>
                    <a:bodyPr/>
                    <a:p>
                      <a:pPr algn="just" marL="0" marR="0">
                        <a:lnSpc>
                          <a:spcPct val="115000"/>
                        </a:lnSpc>
                        <a:spcBef>
                          <a:spcPts val="0"/>
                        </a:spcBef>
                        <a:spcAft>
                          <a:spcPts val="0"/>
                        </a:spcAft>
                      </a:pPr>
                      <a:r>
                        <a:rPr dirty="0" sz="3200" lang="en-US">
                          <a:effectLst/>
                        </a:rPr>
                        <a:t>Case</a:t>
                      </a:r>
                      <a:endParaRPr dirty="0" sz="1100" lang="en-US">
                        <a:effectLst/>
                        <a:latin typeface="Times New Roman"/>
                        <a:ea typeface="Times New Roman"/>
                      </a:endParaRPr>
                    </a:p>
                  </a:txBody>
                  <a:tcPr marL="61494" marR="61494" marT="0" marB="0"/>
                </a:tc>
                <a:tc gridSpan="2">
                  <a:txBody>
                    <a:bodyPr/>
                    <a:p>
                      <a:pPr algn="ctr" marL="0" marR="0">
                        <a:lnSpc>
                          <a:spcPct val="115000"/>
                        </a:lnSpc>
                        <a:spcBef>
                          <a:spcPts val="0"/>
                        </a:spcBef>
                        <a:spcAft>
                          <a:spcPts val="0"/>
                        </a:spcAft>
                      </a:pPr>
                      <a:r>
                        <a:rPr dirty="0" sz="3200" lang="en-US">
                          <a:effectLst/>
                        </a:rPr>
                        <a:t>Argument </a:t>
                      </a:r>
                      <a:endParaRPr b="1" dirty="0" sz="1100" lang="en-US">
                        <a:solidFill>
                          <a:srgbClr val="7030A0"/>
                        </a:solidFill>
                        <a:effectLst/>
                        <a:latin typeface="Times New Roman"/>
                        <a:ea typeface="Times New Roman"/>
                      </a:endParaRPr>
                    </a:p>
                  </a:txBody>
                  <a:tcPr marL="61494" marR="61494" marT="0" marB="0"/>
                </a:tc>
                <a:tc hMerge="1">
                  <a:txBody>
                    <a:bodyPr/>
                    <a:p>
                      <a:endParaRPr lang="en-US"/>
                    </a:p>
                  </a:txBody>
                </a:tc>
                <a:tc gridSpan="2">
                  <a:txBody>
                    <a:bodyPr/>
                    <a:p>
                      <a:pPr algn="just" marL="0" marR="0">
                        <a:lnSpc>
                          <a:spcPct val="115000"/>
                        </a:lnSpc>
                        <a:spcBef>
                          <a:spcPts val="0"/>
                        </a:spcBef>
                        <a:spcAft>
                          <a:spcPts val="0"/>
                        </a:spcAft>
                      </a:pPr>
                      <a:r>
                        <a:rPr dirty="0" sz="3200" lang="en-US">
                          <a:effectLst/>
                        </a:rPr>
                        <a:t>Evaluation</a:t>
                      </a:r>
                      <a:endParaRPr b="1" dirty="0" sz="1100" lang="en-US">
                        <a:solidFill>
                          <a:srgbClr val="FFFF00"/>
                        </a:solidFill>
                        <a:effectLst/>
                        <a:latin typeface="Times New Roman"/>
                        <a:ea typeface="Times New Roman"/>
                      </a:endParaRPr>
                    </a:p>
                  </a:txBody>
                  <a:tcPr marL="61494" marR="61494" marT="0" marB="0"/>
                </a:tc>
                <a:tc hMerge="1">
                  <a:txBody>
                    <a:bodyPr/>
                    <a:p>
                      <a:endParaRPr lang="en-US"/>
                    </a:p>
                  </a:txBody>
                </a:tc>
              </a:tr>
              <a:tr h="1016000">
                <a:tc vMerge="1">
                  <a:txBody>
                    <a:bodyPr/>
                    <a:p>
                      <a:endParaRPr lang="en-US"/>
                    </a:p>
                  </a:txBody>
                </a:tc>
                <a:tc>
                  <a:txBody>
                    <a:bodyPr/>
                    <a:p>
                      <a:pPr algn="just" marL="0" marR="0">
                        <a:lnSpc>
                          <a:spcPct val="115000"/>
                        </a:lnSpc>
                        <a:spcBef>
                          <a:spcPts val="0"/>
                        </a:spcBef>
                        <a:spcAft>
                          <a:spcPts val="0"/>
                        </a:spcAft>
                      </a:pPr>
                      <a:r>
                        <a:rPr dirty="0" sz="3200" lang="en-US">
                          <a:effectLst/>
                        </a:rPr>
                        <a:t>Premises </a:t>
                      </a:r>
                      <a:endParaRPr b="1" dirty="0" sz="1100" lang="en-US">
                        <a:solidFill>
                          <a:srgbClr val="00B050"/>
                        </a:solidFill>
                        <a:effectLst/>
                        <a:latin typeface="Times New Roman"/>
                        <a:ea typeface="Times New Roman"/>
                      </a:endParaRPr>
                    </a:p>
                  </a:txBody>
                  <a:tcPr marL="61494" marR="61494" marT="0" marB="0"/>
                </a:tc>
                <a:tc>
                  <a:txBody>
                    <a:bodyPr/>
                    <a:p>
                      <a:pPr algn="just" marL="0" marR="0">
                        <a:lnSpc>
                          <a:spcPct val="115000"/>
                        </a:lnSpc>
                        <a:spcBef>
                          <a:spcPts val="0"/>
                        </a:spcBef>
                        <a:spcAft>
                          <a:spcPts val="0"/>
                        </a:spcAft>
                      </a:pPr>
                      <a:r>
                        <a:rPr dirty="0" sz="3200" lang="en-US">
                          <a:effectLst/>
                        </a:rPr>
                        <a:t>Conclusion </a:t>
                      </a:r>
                      <a:endParaRPr b="1" dirty="0" sz="1100" lang="en-US">
                        <a:solidFill>
                          <a:srgbClr val="00B050"/>
                        </a:solidFill>
                        <a:effectLst/>
                        <a:latin typeface="Times New Roman"/>
                        <a:ea typeface="Times New Roman"/>
                      </a:endParaRPr>
                    </a:p>
                  </a:txBody>
                  <a:tcPr marL="61494" marR="61494" marT="0" marB="0"/>
                </a:tc>
                <a:tc>
                  <a:txBody>
                    <a:bodyPr/>
                    <a:p>
                      <a:pPr algn="just" marL="0" marR="0">
                        <a:lnSpc>
                          <a:spcPct val="115000"/>
                        </a:lnSpc>
                        <a:spcBef>
                          <a:spcPts val="0"/>
                        </a:spcBef>
                        <a:spcAft>
                          <a:spcPts val="0"/>
                        </a:spcAft>
                      </a:pPr>
                      <a:r>
                        <a:rPr dirty="0" sz="3200" lang="en-US">
                          <a:effectLst/>
                        </a:rPr>
                        <a:t>Valid </a:t>
                      </a:r>
                      <a:endParaRPr dirty="0" sz="1100" lang="en-US">
                        <a:effectLst/>
                        <a:latin typeface="Times New Roman"/>
                        <a:ea typeface="Times New Roman"/>
                      </a:endParaRPr>
                    </a:p>
                  </a:txBody>
                  <a:tcPr marL="61494" marR="61494" marT="0" marB="0"/>
                </a:tc>
                <a:tc>
                  <a:txBody>
                    <a:bodyPr/>
                    <a:p>
                      <a:pPr algn="just" marL="0" marR="0">
                        <a:lnSpc>
                          <a:spcPct val="115000"/>
                        </a:lnSpc>
                        <a:spcBef>
                          <a:spcPts val="0"/>
                        </a:spcBef>
                        <a:spcAft>
                          <a:spcPts val="0"/>
                        </a:spcAft>
                      </a:pPr>
                      <a:r>
                        <a:rPr sz="3200" lang="en-US">
                          <a:effectLst/>
                        </a:rPr>
                        <a:t>Invalid </a:t>
                      </a:r>
                      <a:endParaRPr sz="1100" lang="en-US">
                        <a:effectLst/>
                        <a:latin typeface="Times New Roman"/>
                        <a:ea typeface="Times New Roman"/>
                      </a:endParaRPr>
                    </a:p>
                  </a:txBody>
                  <a:tcPr marL="61494" marR="61494" marT="0" marB="0"/>
                </a:tc>
              </a:tr>
              <a:tr h="508000">
                <a:tc>
                  <a:txBody>
                    <a:bodyPr/>
                    <a:p>
                      <a:pPr algn="just" marL="0" marR="0">
                        <a:lnSpc>
                          <a:spcPct val="115000"/>
                        </a:lnSpc>
                        <a:spcBef>
                          <a:spcPts val="0"/>
                        </a:spcBef>
                        <a:spcAft>
                          <a:spcPts val="0"/>
                        </a:spcAft>
                      </a:pPr>
                      <a:r>
                        <a:rPr sz="3200" lang="en-US">
                          <a:effectLst/>
                        </a:rPr>
                        <a:t>1</a:t>
                      </a:r>
                      <a:endParaRPr sz="1100" lang="en-US">
                        <a:effectLst/>
                        <a:latin typeface="Times New Roman"/>
                        <a:ea typeface="Times New Roman"/>
                      </a:endParaRPr>
                    </a:p>
                  </a:txBody>
                  <a:tcPr marL="61494" marR="61494" marT="0" marB="0"/>
                </a:tc>
                <a:tc>
                  <a:txBody>
                    <a:bodyPr/>
                    <a:p>
                      <a:pPr algn="just" marL="0" marR="0">
                        <a:lnSpc>
                          <a:spcPct val="115000"/>
                        </a:lnSpc>
                        <a:spcBef>
                          <a:spcPts val="0"/>
                        </a:spcBef>
                        <a:spcAft>
                          <a:spcPts val="0"/>
                        </a:spcAft>
                      </a:pPr>
                      <a:r>
                        <a:rPr dirty="0" sz="3200" lang="en-US">
                          <a:effectLst/>
                        </a:rPr>
                        <a:t>T(True)</a:t>
                      </a:r>
                      <a:endParaRPr dirty="0" sz="1100" lang="en-US">
                        <a:effectLst/>
                        <a:latin typeface="Times New Roman"/>
                        <a:ea typeface="Times New Roman"/>
                      </a:endParaRPr>
                    </a:p>
                  </a:txBody>
                  <a:tcPr marL="61494" marR="61494" marT="0" marB="0"/>
                </a:tc>
                <a:tc>
                  <a:txBody>
                    <a:bodyPr/>
                    <a:p>
                      <a:pPr algn="just" marL="0" marR="0">
                        <a:lnSpc>
                          <a:spcPct val="115000"/>
                        </a:lnSpc>
                        <a:spcBef>
                          <a:spcPts val="0"/>
                        </a:spcBef>
                        <a:spcAft>
                          <a:spcPts val="0"/>
                        </a:spcAft>
                      </a:pPr>
                      <a:r>
                        <a:rPr sz="3200" lang="en-US">
                          <a:effectLst/>
                        </a:rPr>
                        <a:t>T</a:t>
                      </a:r>
                      <a:endParaRPr sz="1100" lang="en-US">
                        <a:effectLst/>
                        <a:latin typeface="Times New Roman"/>
                        <a:ea typeface="Times New Roman"/>
                      </a:endParaRPr>
                    </a:p>
                  </a:txBody>
                  <a:tcPr marL="61494" marR="61494" marT="0" marB="0"/>
                </a:tc>
                <a:tc>
                  <a:txBody>
                    <a:bodyPr/>
                    <a:p>
                      <a:pPr algn="just" indent="-342900" lvl="0" marL="342900" marR="0">
                        <a:lnSpc>
                          <a:spcPct val="115000"/>
                        </a:lnSpc>
                        <a:spcBef>
                          <a:spcPts val="0"/>
                        </a:spcBef>
                        <a:spcAft>
                          <a:spcPts val="0"/>
                        </a:spcAft>
                        <a:buFont typeface="Wingdings"/>
                        <a:buChar char=""/>
                        <a:tabLst>
                          <a:tab algn="l" pos="457200"/>
                        </a:tabLst>
                      </a:pPr>
                      <a:r>
                        <a:rPr sz="3200" lang="en-US">
                          <a:effectLst/>
                        </a:rPr>
                        <a:t> </a:t>
                      </a:r>
                      <a:endParaRPr sz="1100" lang="en-US">
                        <a:effectLst/>
                        <a:latin typeface="Times New Roman"/>
                        <a:ea typeface="Times New Roman"/>
                      </a:endParaRPr>
                    </a:p>
                  </a:txBody>
                  <a:tcPr marL="61494" marR="61494" marT="0" marB="0"/>
                </a:tc>
                <a:tc>
                  <a:txBody>
                    <a:bodyPr/>
                    <a:p>
                      <a:pPr algn="just" indent="-342900" lvl="0" marL="342900" marR="0">
                        <a:lnSpc>
                          <a:spcPct val="115000"/>
                        </a:lnSpc>
                        <a:spcBef>
                          <a:spcPts val="0"/>
                        </a:spcBef>
                        <a:spcAft>
                          <a:spcPts val="0"/>
                        </a:spcAft>
                        <a:buFont typeface="Wingdings"/>
                        <a:buChar char=""/>
                        <a:tabLst>
                          <a:tab algn="l" pos="457200"/>
                        </a:tabLst>
                      </a:pPr>
                      <a:r>
                        <a:rPr sz="3200" lang="en-US">
                          <a:effectLst/>
                        </a:rPr>
                        <a:t> </a:t>
                      </a:r>
                      <a:endParaRPr sz="1100" lang="en-US">
                        <a:effectLst/>
                        <a:latin typeface="Times New Roman"/>
                        <a:ea typeface="Times New Roman"/>
                      </a:endParaRPr>
                    </a:p>
                  </a:txBody>
                  <a:tcPr marL="61494" marR="61494" marT="0" marB="0"/>
                </a:tc>
              </a:tr>
              <a:tr h="508000">
                <a:tc>
                  <a:txBody>
                    <a:bodyPr/>
                    <a:p>
                      <a:pPr algn="just" marL="0" marR="0">
                        <a:lnSpc>
                          <a:spcPct val="115000"/>
                        </a:lnSpc>
                        <a:spcBef>
                          <a:spcPts val="0"/>
                        </a:spcBef>
                        <a:spcAft>
                          <a:spcPts val="0"/>
                        </a:spcAft>
                      </a:pPr>
                      <a:r>
                        <a:rPr sz="3200" lang="en-US">
                          <a:effectLst/>
                        </a:rPr>
                        <a:t>2</a:t>
                      </a:r>
                      <a:endParaRPr sz="1100" lang="en-US">
                        <a:effectLst/>
                        <a:latin typeface="Times New Roman"/>
                        <a:ea typeface="Times New Roman"/>
                      </a:endParaRPr>
                    </a:p>
                  </a:txBody>
                  <a:tcPr marL="61494" marR="61494" marT="0" marB="0"/>
                </a:tc>
                <a:tc>
                  <a:txBody>
                    <a:bodyPr/>
                    <a:p>
                      <a:pPr algn="just" marL="0" marR="0">
                        <a:lnSpc>
                          <a:spcPct val="115000"/>
                        </a:lnSpc>
                        <a:spcBef>
                          <a:spcPts val="0"/>
                        </a:spcBef>
                        <a:spcAft>
                          <a:spcPts val="0"/>
                        </a:spcAft>
                      </a:pPr>
                      <a:r>
                        <a:rPr dirty="0" sz="3200" lang="en-US">
                          <a:effectLst/>
                        </a:rPr>
                        <a:t>T</a:t>
                      </a:r>
                      <a:endParaRPr dirty="0" sz="1100" lang="en-US">
                        <a:effectLst/>
                        <a:latin typeface="Times New Roman"/>
                        <a:ea typeface="Times New Roman"/>
                      </a:endParaRPr>
                    </a:p>
                  </a:txBody>
                  <a:tcPr marL="61494" marR="61494" marT="0" marB="0"/>
                </a:tc>
                <a:tc>
                  <a:txBody>
                    <a:bodyPr/>
                    <a:p>
                      <a:pPr algn="just" marL="0" marR="0">
                        <a:lnSpc>
                          <a:spcPct val="115000"/>
                        </a:lnSpc>
                        <a:spcBef>
                          <a:spcPts val="0"/>
                        </a:spcBef>
                        <a:spcAft>
                          <a:spcPts val="0"/>
                        </a:spcAft>
                      </a:pPr>
                      <a:r>
                        <a:rPr sz="3200" lang="en-US">
                          <a:effectLst/>
                        </a:rPr>
                        <a:t>F </a:t>
                      </a:r>
                      <a:endParaRPr sz="1100" lang="en-US">
                        <a:effectLst/>
                        <a:latin typeface="Times New Roman"/>
                        <a:ea typeface="Times New Roman"/>
                      </a:endParaRPr>
                    </a:p>
                  </a:txBody>
                  <a:tcPr marL="61494" marR="61494" marT="0" marB="0"/>
                </a:tc>
                <a:tc>
                  <a:txBody>
                    <a:bodyPr/>
                    <a:p>
                      <a:pPr algn="just" marL="0" marR="0">
                        <a:lnSpc>
                          <a:spcPct val="115000"/>
                        </a:lnSpc>
                        <a:spcBef>
                          <a:spcPts val="0"/>
                        </a:spcBef>
                        <a:spcAft>
                          <a:spcPts val="0"/>
                        </a:spcAft>
                      </a:pPr>
                      <a:r>
                        <a:rPr sz="3200" lang="en-US">
                          <a:effectLst/>
                        </a:rPr>
                        <a:t>__</a:t>
                      </a:r>
                      <a:endParaRPr sz="1100" lang="en-US">
                        <a:effectLst/>
                        <a:latin typeface="Times New Roman"/>
                        <a:ea typeface="Times New Roman"/>
                      </a:endParaRPr>
                    </a:p>
                  </a:txBody>
                  <a:tcPr marL="61494" marR="61494" marT="0" marB="0"/>
                </a:tc>
                <a:tc>
                  <a:txBody>
                    <a:bodyPr/>
                    <a:p>
                      <a:pPr algn="just" indent="-342900" lvl="0" marL="342900" marR="0">
                        <a:lnSpc>
                          <a:spcPct val="115000"/>
                        </a:lnSpc>
                        <a:spcBef>
                          <a:spcPts val="0"/>
                        </a:spcBef>
                        <a:spcAft>
                          <a:spcPts val="0"/>
                        </a:spcAft>
                        <a:buFont typeface="Wingdings"/>
                        <a:buChar char=""/>
                        <a:tabLst>
                          <a:tab algn="l" pos="457200"/>
                        </a:tabLst>
                      </a:pPr>
                      <a:r>
                        <a:rPr sz="3200" lang="en-US">
                          <a:effectLst/>
                        </a:rPr>
                        <a:t> </a:t>
                      </a:r>
                      <a:endParaRPr sz="1100" lang="en-US">
                        <a:effectLst/>
                        <a:latin typeface="Times New Roman"/>
                        <a:ea typeface="Times New Roman"/>
                      </a:endParaRPr>
                    </a:p>
                  </a:txBody>
                  <a:tcPr marL="61494" marR="61494" marT="0" marB="0"/>
                </a:tc>
              </a:tr>
              <a:tr h="508000">
                <a:tc>
                  <a:txBody>
                    <a:bodyPr/>
                    <a:p>
                      <a:pPr algn="just" marL="0" marR="0">
                        <a:lnSpc>
                          <a:spcPct val="115000"/>
                        </a:lnSpc>
                        <a:spcBef>
                          <a:spcPts val="0"/>
                        </a:spcBef>
                        <a:spcAft>
                          <a:spcPts val="0"/>
                        </a:spcAft>
                      </a:pPr>
                      <a:r>
                        <a:rPr sz="3200" lang="en-US">
                          <a:effectLst/>
                        </a:rPr>
                        <a:t>3</a:t>
                      </a:r>
                      <a:endParaRPr sz="1100" lang="en-US">
                        <a:effectLst/>
                        <a:latin typeface="Times New Roman"/>
                        <a:ea typeface="Times New Roman"/>
                      </a:endParaRPr>
                    </a:p>
                  </a:txBody>
                  <a:tcPr marL="61494" marR="61494" marT="0" marB="0"/>
                </a:tc>
                <a:tc>
                  <a:txBody>
                    <a:bodyPr/>
                    <a:p>
                      <a:pPr algn="just" marL="0" marR="0">
                        <a:lnSpc>
                          <a:spcPct val="115000"/>
                        </a:lnSpc>
                        <a:spcBef>
                          <a:spcPts val="0"/>
                        </a:spcBef>
                        <a:spcAft>
                          <a:spcPts val="0"/>
                        </a:spcAft>
                      </a:pPr>
                      <a:r>
                        <a:rPr sz="3200" lang="en-US">
                          <a:effectLst/>
                        </a:rPr>
                        <a:t>F</a:t>
                      </a:r>
                      <a:endParaRPr sz="1100" lang="en-US">
                        <a:effectLst/>
                        <a:latin typeface="Times New Roman"/>
                        <a:ea typeface="Times New Roman"/>
                      </a:endParaRPr>
                    </a:p>
                  </a:txBody>
                  <a:tcPr marL="61494" marR="61494" marT="0" marB="0"/>
                </a:tc>
                <a:tc>
                  <a:txBody>
                    <a:bodyPr/>
                    <a:p>
                      <a:pPr algn="just" marL="0" marR="0">
                        <a:lnSpc>
                          <a:spcPct val="115000"/>
                        </a:lnSpc>
                        <a:spcBef>
                          <a:spcPts val="0"/>
                        </a:spcBef>
                        <a:spcAft>
                          <a:spcPts val="0"/>
                        </a:spcAft>
                      </a:pPr>
                      <a:r>
                        <a:rPr sz="3200" lang="en-US">
                          <a:effectLst/>
                        </a:rPr>
                        <a:t>T</a:t>
                      </a:r>
                      <a:endParaRPr sz="1100" lang="en-US">
                        <a:effectLst/>
                        <a:latin typeface="Times New Roman"/>
                        <a:ea typeface="Times New Roman"/>
                      </a:endParaRPr>
                    </a:p>
                  </a:txBody>
                  <a:tcPr marL="61494" marR="61494" marT="0" marB="0"/>
                </a:tc>
                <a:tc>
                  <a:txBody>
                    <a:bodyPr/>
                    <a:p>
                      <a:pPr algn="just" indent="-342900" lvl="0" marL="342900" marR="0">
                        <a:lnSpc>
                          <a:spcPct val="115000"/>
                        </a:lnSpc>
                        <a:spcBef>
                          <a:spcPts val="0"/>
                        </a:spcBef>
                        <a:spcAft>
                          <a:spcPts val="0"/>
                        </a:spcAft>
                        <a:buFont typeface="Wingdings"/>
                        <a:buChar char=""/>
                        <a:tabLst>
                          <a:tab algn="l" pos="457200"/>
                        </a:tabLst>
                      </a:pPr>
                      <a:r>
                        <a:rPr sz="3200" lang="en-US">
                          <a:effectLst/>
                        </a:rPr>
                        <a:t> </a:t>
                      </a:r>
                      <a:endParaRPr sz="1100" lang="en-US">
                        <a:effectLst/>
                        <a:latin typeface="Times New Roman"/>
                        <a:ea typeface="Times New Roman"/>
                      </a:endParaRPr>
                    </a:p>
                  </a:txBody>
                  <a:tcPr marL="61494" marR="61494" marT="0" marB="0"/>
                </a:tc>
                <a:tc>
                  <a:txBody>
                    <a:bodyPr/>
                    <a:p>
                      <a:pPr algn="just" indent="-342900" lvl="0" marL="342900" marR="0">
                        <a:lnSpc>
                          <a:spcPct val="115000"/>
                        </a:lnSpc>
                        <a:spcBef>
                          <a:spcPts val="0"/>
                        </a:spcBef>
                        <a:spcAft>
                          <a:spcPts val="0"/>
                        </a:spcAft>
                        <a:buFont typeface="Wingdings"/>
                        <a:buChar char=""/>
                        <a:tabLst>
                          <a:tab algn="l" pos="457200"/>
                        </a:tabLst>
                      </a:pPr>
                      <a:r>
                        <a:rPr sz="3200" lang="en-US">
                          <a:effectLst/>
                        </a:rPr>
                        <a:t> </a:t>
                      </a:r>
                      <a:endParaRPr sz="1100" lang="en-US">
                        <a:effectLst/>
                        <a:latin typeface="Times New Roman"/>
                        <a:ea typeface="Times New Roman"/>
                      </a:endParaRPr>
                    </a:p>
                  </a:txBody>
                  <a:tcPr marL="61494" marR="61494" marT="0" marB="0"/>
                </a:tc>
              </a:tr>
              <a:tr h="508000">
                <a:tc>
                  <a:txBody>
                    <a:bodyPr/>
                    <a:p>
                      <a:pPr algn="just" marL="0" marR="0">
                        <a:lnSpc>
                          <a:spcPct val="115000"/>
                        </a:lnSpc>
                        <a:spcBef>
                          <a:spcPts val="0"/>
                        </a:spcBef>
                        <a:spcAft>
                          <a:spcPts val="0"/>
                        </a:spcAft>
                      </a:pPr>
                      <a:r>
                        <a:rPr sz="3200" lang="en-US">
                          <a:effectLst/>
                        </a:rPr>
                        <a:t>4</a:t>
                      </a:r>
                      <a:endParaRPr sz="1100" lang="en-US">
                        <a:effectLst/>
                        <a:latin typeface="Times New Roman"/>
                        <a:ea typeface="Times New Roman"/>
                      </a:endParaRPr>
                    </a:p>
                  </a:txBody>
                  <a:tcPr marL="61494" marR="61494" marT="0" marB="0"/>
                </a:tc>
                <a:tc>
                  <a:txBody>
                    <a:bodyPr/>
                    <a:p>
                      <a:pPr algn="just" marL="0" marR="0">
                        <a:lnSpc>
                          <a:spcPct val="115000"/>
                        </a:lnSpc>
                        <a:spcBef>
                          <a:spcPts val="0"/>
                        </a:spcBef>
                        <a:spcAft>
                          <a:spcPts val="0"/>
                        </a:spcAft>
                      </a:pPr>
                      <a:r>
                        <a:rPr dirty="0" sz="3200" lang="en-US">
                          <a:effectLst/>
                        </a:rPr>
                        <a:t>F</a:t>
                      </a:r>
                      <a:endParaRPr dirty="0" sz="1100" lang="en-US">
                        <a:effectLst/>
                        <a:latin typeface="Times New Roman"/>
                        <a:ea typeface="Times New Roman"/>
                      </a:endParaRPr>
                    </a:p>
                  </a:txBody>
                  <a:tcPr marL="61494" marR="61494" marT="0" marB="0"/>
                </a:tc>
                <a:tc>
                  <a:txBody>
                    <a:bodyPr/>
                    <a:p>
                      <a:pPr algn="just" marL="0" marR="0">
                        <a:lnSpc>
                          <a:spcPct val="115000"/>
                        </a:lnSpc>
                        <a:spcBef>
                          <a:spcPts val="0"/>
                        </a:spcBef>
                        <a:spcAft>
                          <a:spcPts val="0"/>
                        </a:spcAft>
                      </a:pPr>
                      <a:r>
                        <a:rPr sz="3200" lang="en-US">
                          <a:effectLst/>
                        </a:rPr>
                        <a:t>F</a:t>
                      </a:r>
                      <a:endParaRPr sz="1100" lang="en-US">
                        <a:effectLst/>
                        <a:latin typeface="Times New Roman"/>
                        <a:ea typeface="Times New Roman"/>
                      </a:endParaRPr>
                    </a:p>
                  </a:txBody>
                  <a:tcPr marL="61494" marR="61494" marT="0" marB="0"/>
                </a:tc>
                <a:tc>
                  <a:txBody>
                    <a:bodyPr/>
                    <a:p>
                      <a:pPr algn="just" indent="-342900" lvl="0" marL="342900" marR="0">
                        <a:lnSpc>
                          <a:spcPct val="115000"/>
                        </a:lnSpc>
                        <a:spcBef>
                          <a:spcPts val="0"/>
                        </a:spcBef>
                        <a:spcAft>
                          <a:spcPts val="0"/>
                        </a:spcAft>
                        <a:buFont typeface="Wingdings"/>
                        <a:buChar char=""/>
                        <a:tabLst>
                          <a:tab algn="l" pos="457200"/>
                        </a:tabLst>
                      </a:pPr>
                      <a:r>
                        <a:rPr sz="3200" lang="en-US">
                          <a:effectLst/>
                        </a:rPr>
                        <a:t> </a:t>
                      </a:r>
                      <a:endParaRPr sz="1100" lang="en-US">
                        <a:effectLst/>
                        <a:latin typeface="Times New Roman"/>
                        <a:ea typeface="Times New Roman"/>
                      </a:endParaRPr>
                    </a:p>
                  </a:txBody>
                  <a:tcPr marL="61494" marR="61494" marT="0" marB="0"/>
                </a:tc>
                <a:tc>
                  <a:txBody>
                    <a:bodyPr/>
                    <a:p>
                      <a:pPr algn="just" indent="-342900" lvl="0" marL="342900" marR="0">
                        <a:lnSpc>
                          <a:spcPct val="115000"/>
                        </a:lnSpc>
                        <a:spcBef>
                          <a:spcPts val="0"/>
                        </a:spcBef>
                        <a:spcAft>
                          <a:spcPts val="0"/>
                        </a:spcAft>
                        <a:buFont typeface="Wingdings"/>
                        <a:buChar char=""/>
                        <a:tabLst>
                          <a:tab algn="l" pos="457200"/>
                        </a:tabLst>
                      </a:pPr>
                      <a:r>
                        <a:rPr dirty="0" sz="3200" lang="en-US">
                          <a:effectLst/>
                        </a:rPr>
                        <a:t> </a:t>
                      </a:r>
                      <a:endParaRPr dirty="0" sz="1100" lang="en-US">
                        <a:effectLst/>
                        <a:latin typeface="Times New Roman"/>
                        <a:ea typeface="Times New Roman"/>
                      </a:endParaRPr>
                    </a:p>
                  </a:txBody>
                  <a:tcPr marL="61494" marR="61494" marT="0" marB="0"/>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206" name=""/>
        <p:cNvGrpSpPr/>
        <p:nvPr/>
      </p:nvGrpSpPr>
      <p:grpSpPr>
        <a:xfrm>
          <a:off x="0" y="0"/>
          <a:ext cx="0" cy="0"/>
          <a:chOff x="0" y="0"/>
          <a:chExt cx="0" cy="0"/>
        </a:xfrm>
      </p:grpSpPr>
      <p:sp>
        <p:nvSpPr>
          <p:cNvPr id="1048665" name="Title 1"/>
          <p:cNvSpPr>
            <a:spLocks noGrp="1"/>
          </p:cNvSpPr>
          <p:nvPr>
            <p:ph type="title"/>
          </p:nvPr>
        </p:nvSpPr>
        <p:spPr/>
        <p:txBody>
          <a:bodyPr/>
          <a:p>
            <a:r>
              <a:rPr dirty="0" lang="en-US" smtClean="0"/>
              <a:t>Cont..</a:t>
            </a:r>
            <a:endParaRPr dirty="0" lang="en-US"/>
          </a:p>
        </p:txBody>
      </p:sp>
      <p:sp>
        <p:nvSpPr>
          <p:cNvPr id="1048666" name="Content Placeholder 2"/>
          <p:cNvSpPr>
            <a:spLocks noGrp="1"/>
          </p:cNvSpPr>
          <p:nvPr>
            <p:ph idx="1"/>
          </p:nvPr>
        </p:nvSpPr>
        <p:spPr>
          <a:xfrm>
            <a:off x="457200" y="1143000"/>
            <a:ext cx="8229600" cy="4983163"/>
          </a:xfrm>
        </p:spPr>
        <p:txBody>
          <a:bodyPr>
            <a:normAutofit fontScale="71875" lnSpcReduction="20000"/>
          </a:bodyPr>
          <a:p>
            <a:pPr algn="just" indent="0" marL="0">
              <a:buNone/>
            </a:pPr>
            <a:r>
              <a:rPr b="1" dirty="0" lang="en-US" smtClean="0">
                <a:latin typeface="Garamond" pitchFamily="18" charset="0"/>
              </a:rPr>
              <a:t>Case 1: True P + True C (Valid)</a:t>
            </a:r>
          </a:p>
          <a:p>
            <a:pPr algn="just" indent="0" marL="0">
              <a:buNone/>
            </a:pPr>
            <a:r>
              <a:rPr b="1" dirty="0" lang="en-US" smtClean="0">
                <a:latin typeface="Garamond" pitchFamily="18" charset="0"/>
              </a:rPr>
              <a:t>E.g. 1: </a:t>
            </a:r>
          </a:p>
          <a:p>
            <a:pPr algn="just">
              <a:lnSpc>
                <a:spcPct val="115000"/>
              </a:lnSpc>
              <a:spcBef>
                <a:spcPts val="0"/>
              </a:spcBef>
            </a:pPr>
            <a:r>
              <a:rPr dirty="0" lang="en-US">
                <a:latin typeface="Garamond" pitchFamily="18" charset="0"/>
                <a:ea typeface="Times New Roman"/>
              </a:rPr>
              <a:t>All television networks are media companies.</a:t>
            </a:r>
          </a:p>
          <a:p>
            <a:pPr algn="just" marL="0" marR="0">
              <a:lnSpc>
                <a:spcPct val="115000"/>
              </a:lnSpc>
              <a:spcBef>
                <a:spcPts val="0"/>
              </a:spcBef>
              <a:spcAft>
                <a:spcPts val="0"/>
              </a:spcAft>
            </a:pPr>
            <a:r>
              <a:rPr b="1" dirty="0" lang="en-US" smtClean="0">
                <a:latin typeface="Garamond" pitchFamily="18" charset="0"/>
                <a:ea typeface="Times New Roman"/>
              </a:rPr>
              <a:t>ASRAT</a:t>
            </a:r>
            <a:r>
              <a:rPr dirty="0" lang="en-US" smtClean="0">
                <a:latin typeface="Garamond" pitchFamily="18" charset="0"/>
                <a:ea typeface="Times New Roman"/>
              </a:rPr>
              <a:t> </a:t>
            </a:r>
            <a:r>
              <a:rPr dirty="0" lang="en-US">
                <a:latin typeface="Garamond" pitchFamily="18" charset="0"/>
                <a:ea typeface="Times New Roman"/>
              </a:rPr>
              <a:t>is a television </a:t>
            </a:r>
            <a:r>
              <a:rPr dirty="0" lang="en-US" smtClean="0">
                <a:latin typeface="Garamond" pitchFamily="18" charset="0"/>
                <a:ea typeface="Times New Roman"/>
              </a:rPr>
              <a:t>network.</a:t>
            </a:r>
          </a:p>
          <a:p>
            <a:pPr algn="just" marL="0" marR="0">
              <a:lnSpc>
                <a:spcPct val="115000"/>
              </a:lnSpc>
              <a:spcBef>
                <a:spcPts val="0"/>
              </a:spcBef>
              <a:spcAft>
                <a:spcPts val="0"/>
              </a:spcAft>
            </a:pPr>
            <a:r>
              <a:rPr dirty="0" lang="en-US" smtClean="0">
                <a:latin typeface="Garamond" pitchFamily="18" charset="0"/>
                <a:ea typeface="Times New Roman"/>
                <a:cs typeface="Times New Roman"/>
              </a:rPr>
              <a:t>Therefore, </a:t>
            </a:r>
            <a:r>
              <a:rPr b="1" dirty="0" lang="en-US" smtClean="0">
                <a:latin typeface="Garamond" pitchFamily="18" charset="0"/>
                <a:ea typeface="Times New Roman"/>
                <a:cs typeface="Times New Roman"/>
              </a:rPr>
              <a:t>ASRAT </a:t>
            </a:r>
            <a:r>
              <a:rPr dirty="0" lang="en-US" smtClean="0">
                <a:latin typeface="Garamond" pitchFamily="18" charset="0"/>
                <a:ea typeface="Times New Roman"/>
                <a:cs typeface="Times New Roman"/>
              </a:rPr>
              <a:t>is a media company</a:t>
            </a:r>
          </a:p>
          <a:p>
            <a:pPr algn="just" marL="0" marR="0">
              <a:lnSpc>
                <a:spcPct val="115000"/>
              </a:lnSpc>
              <a:spcBef>
                <a:spcPts val="0"/>
              </a:spcBef>
              <a:spcAft>
                <a:spcPts val="0"/>
              </a:spcAft>
            </a:pPr>
            <a:r>
              <a:rPr dirty="0" lang="en-US" smtClean="0">
                <a:latin typeface="Garamond" pitchFamily="18" charset="0"/>
              </a:rPr>
              <a:t>This argument is an example of sound argument. </a:t>
            </a:r>
          </a:p>
          <a:p>
            <a:pPr algn="just" indent="0" marL="0">
              <a:lnSpc>
                <a:spcPct val="115000"/>
              </a:lnSpc>
              <a:spcBef>
                <a:spcPts val="0"/>
              </a:spcBef>
              <a:buNone/>
            </a:pPr>
            <a:r>
              <a:rPr b="1" dirty="0" lang="en-US" smtClean="0"/>
              <a:t>Sound </a:t>
            </a:r>
            <a:r>
              <a:rPr b="1" dirty="0" lang="en-US"/>
              <a:t>Argument = Valid Argument + All Premises True</a:t>
            </a:r>
            <a:endParaRPr dirty="0" lang="en-US">
              <a:latin typeface="Garamond" pitchFamily="18" charset="0"/>
            </a:endParaRPr>
          </a:p>
          <a:p>
            <a:pPr algn="just" indent="0" marL="0" marR="0">
              <a:lnSpc>
                <a:spcPct val="115000"/>
              </a:lnSpc>
              <a:spcBef>
                <a:spcPts val="0"/>
              </a:spcBef>
              <a:spcAft>
                <a:spcPts val="0"/>
              </a:spcAft>
              <a:buNone/>
            </a:pPr>
            <a:endParaRPr dirty="0" lang="en-US">
              <a:latin typeface="Garamond" pitchFamily="18" charset="0"/>
              <a:cs typeface="Times New Roman"/>
            </a:endParaRPr>
          </a:p>
          <a:p>
            <a:pPr algn="just" indent="0" marL="0" marR="0">
              <a:lnSpc>
                <a:spcPct val="115000"/>
              </a:lnSpc>
              <a:spcBef>
                <a:spcPts val="0"/>
              </a:spcBef>
              <a:spcAft>
                <a:spcPts val="0"/>
              </a:spcAft>
              <a:buNone/>
            </a:pPr>
            <a:r>
              <a:rPr b="1" dirty="0" lang="en-US" smtClean="0">
                <a:latin typeface="Garamond" pitchFamily="18" charset="0"/>
                <a:cs typeface="Times New Roman"/>
              </a:rPr>
              <a:t>E.g2. True Ps + True C (Invalid)</a:t>
            </a:r>
          </a:p>
          <a:p>
            <a:pPr algn="just"/>
            <a:r>
              <a:rPr dirty="0" lang="en-US">
                <a:latin typeface="Garamond" pitchFamily="18" charset="0"/>
              </a:rPr>
              <a:t>All cows are animals.</a:t>
            </a:r>
          </a:p>
          <a:p>
            <a:pPr algn="just"/>
            <a:r>
              <a:rPr dirty="0" lang="en-US">
                <a:latin typeface="Garamond" pitchFamily="18" charset="0"/>
              </a:rPr>
              <a:t>All mammals are animals. </a:t>
            </a:r>
          </a:p>
          <a:p>
            <a:pPr algn="just"/>
            <a:r>
              <a:rPr dirty="0" lang="en-US" smtClean="0">
                <a:latin typeface="Garamond" pitchFamily="18" charset="0"/>
              </a:rPr>
              <a:t>Therefore, all cows are mammals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207" name=""/>
        <p:cNvGrpSpPr/>
        <p:nvPr/>
      </p:nvGrpSpPr>
      <p:grpSpPr>
        <a:xfrm>
          <a:off x="0" y="0"/>
          <a:ext cx="0" cy="0"/>
          <a:chOff x="0" y="0"/>
          <a:chExt cx="0" cy="0"/>
        </a:xfrm>
      </p:grpSpPr>
      <p:sp>
        <p:nvSpPr>
          <p:cNvPr id="1048667" name="Title 1"/>
          <p:cNvSpPr>
            <a:spLocks noGrp="1"/>
          </p:cNvSpPr>
          <p:nvPr>
            <p:ph type="title"/>
          </p:nvPr>
        </p:nvSpPr>
        <p:spPr/>
        <p:txBody>
          <a:bodyPr/>
          <a:p>
            <a:r>
              <a:rPr dirty="0" lang="en-US" smtClean="0"/>
              <a:t>Cont..</a:t>
            </a:r>
            <a:endParaRPr dirty="0" lang="en-US"/>
          </a:p>
        </p:txBody>
      </p:sp>
      <p:sp>
        <p:nvSpPr>
          <p:cNvPr id="1048668" name="Content Placeholder 2"/>
          <p:cNvSpPr>
            <a:spLocks noGrp="1"/>
          </p:cNvSpPr>
          <p:nvPr>
            <p:ph idx="1"/>
          </p:nvPr>
        </p:nvSpPr>
        <p:spPr>
          <a:xfrm>
            <a:off x="457200" y="1143000"/>
            <a:ext cx="8229600" cy="4983163"/>
          </a:xfrm>
        </p:spPr>
        <p:txBody>
          <a:bodyPr>
            <a:normAutofit fontScale="78125" lnSpcReduction="10000"/>
          </a:bodyPr>
          <a:p>
            <a:pPr algn="just" indent="0" marL="0">
              <a:buNone/>
            </a:pPr>
            <a:r>
              <a:rPr b="1" dirty="0" lang="en-US" smtClean="0">
                <a:latin typeface="Garamond" pitchFamily="18" charset="0"/>
              </a:rPr>
              <a:t>Case 2: True premises and False conclusion (Always invalid)</a:t>
            </a:r>
          </a:p>
          <a:p>
            <a:pPr algn="just" indent="0" marL="0">
              <a:buNone/>
            </a:pPr>
            <a:r>
              <a:rPr dirty="0" lang="en-US" smtClean="0">
                <a:latin typeface="Garamond" pitchFamily="18" charset="0"/>
              </a:rPr>
              <a:t>E.g. 1: </a:t>
            </a:r>
          </a:p>
          <a:p>
            <a:pPr algn="just" indent="0" marL="0">
              <a:buNone/>
            </a:pPr>
            <a:r>
              <a:rPr dirty="0" lang="en-US" smtClean="0">
                <a:latin typeface="Garamond" pitchFamily="18" charset="0"/>
              </a:rPr>
              <a:t>All Ethiopians are mortal (T)</a:t>
            </a:r>
          </a:p>
          <a:p>
            <a:pPr algn="just" indent="0" marL="0">
              <a:buNone/>
            </a:pPr>
            <a:r>
              <a:rPr dirty="0" lang="en-US" smtClean="0">
                <a:latin typeface="Garamond" pitchFamily="18" charset="0"/>
              </a:rPr>
              <a:t>President Trump is mortal (T)</a:t>
            </a:r>
          </a:p>
          <a:p>
            <a:pPr algn="just" indent="0" marL="0">
              <a:buNone/>
            </a:pPr>
            <a:r>
              <a:rPr dirty="0" lang="en-US" smtClean="0">
                <a:latin typeface="Garamond" pitchFamily="18" charset="0"/>
              </a:rPr>
              <a:t>Hence, Pr. Trump is an Ethiopian (F)</a:t>
            </a:r>
          </a:p>
          <a:p>
            <a:pPr algn="just" indent="0" marL="0">
              <a:buNone/>
            </a:pPr>
            <a:r>
              <a:rPr b="1" dirty="0" lang="en-US" smtClean="0">
                <a:latin typeface="Garamond" pitchFamily="18" charset="0"/>
              </a:rPr>
              <a:t>E.g. 2:</a:t>
            </a:r>
          </a:p>
          <a:p>
            <a:pPr algn="just" lvl="0"/>
            <a:r>
              <a:rPr dirty="0" lang="en-US">
                <a:latin typeface="Garamond" pitchFamily="18" charset="0"/>
              </a:rPr>
              <a:t>All birds are </a:t>
            </a:r>
            <a:r>
              <a:rPr dirty="0" lang="en-US" smtClean="0">
                <a:latin typeface="Garamond" pitchFamily="18" charset="0"/>
              </a:rPr>
              <a:t>animals (T)</a:t>
            </a:r>
            <a:endParaRPr dirty="0" lang="en-US">
              <a:latin typeface="Garamond" pitchFamily="18" charset="0"/>
            </a:endParaRPr>
          </a:p>
          <a:p>
            <a:pPr algn="just"/>
            <a:r>
              <a:rPr dirty="0" lang="en-US">
                <a:latin typeface="Garamond" pitchFamily="18" charset="0"/>
              </a:rPr>
              <a:t>All dogs are </a:t>
            </a:r>
            <a:r>
              <a:rPr dirty="0" lang="en-US" smtClean="0">
                <a:latin typeface="Garamond" pitchFamily="18" charset="0"/>
              </a:rPr>
              <a:t>animals (T)</a:t>
            </a:r>
          </a:p>
          <a:p>
            <a:pPr algn="just"/>
            <a:r>
              <a:rPr dirty="0" lang="en-US">
                <a:latin typeface="Garamond" pitchFamily="18" charset="0"/>
              </a:rPr>
              <a:t>Therefore, all birds are </a:t>
            </a:r>
            <a:r>
              <a:rPr dirty="0" lang="en-US" smtClean="0">
                <a:latin typeface="Garamond" pitchFamily="18" charset="0"/>
              </a:rPr>
              <a:t>dogs (F).</a:t>
            </a:r>
            <a:endParaRPr dirty="0" lang="en-US">
              <a:latin typeface="Garamond" pitchFamily="18" charset="0"/>
            </a:endParaRPr>
          </a:p>
          <a:p>
            <a:pPr algn="just"/>
            <a:endParaRPr dirty="0" lang="en-US" smtClean="0">
              <a:latin typeface="Garamond" pitchFamily="18" charset="0"/>
            </a:endParaRPr>
          </a:p>
          <a:p>
            <a:pPr algn="just" indent="0" marL="0">
              <a:buNone/>
            </a:pPr>
            <a:endParaRPr dirty="0" lang="en-US" smtClean="0">
              <a:latin typeface="Garamond" pitchFamily="18" charset="0"/>
            </a:endParaRPr>
          </a:p>
          <a:p>
            <a:pPr algn="just" indent="0" marL="0">
              <a:buNone/>
            </a:pPr>
            <a:endParaRPr dirty="0" lang="en-US">
              <a:latin typeface="Garamond"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208" name=""/>
        <p:cNvGrpSpPr/>
        <p:nvPr/>
      </p:nvGrpSpPr>
      <p:grpSpPr>
        <a:xfrm>
          <a:off x="0" y="0"/>
          <a:ext cx="0" cy="0"/>
          <a:chOff x="0" y="0"/>
          <a:chExt cx="0" cy="0"/>
        </a:xfrm>
      </p:grpSpPr>
      <p:sp>
        <p:nvSpPr>
          <p:cNvPr id="1048669" name="Content Placeholder 2"/>
          <p:cNvSpPr>
            <a:spLocks noGrp="1"/>
          </p:cNvSpPr>
          <p:nvPr>
            <p:ph idx="1"/>
          </p:nvPr>
        </p:nvSpPr>
        <p:spPr>
          <a:xfrm>
            <a:off x="457200" y="533400"/>
            <a:ext cx="8229600" cy="5592763"/>
          </a:xfrm>
        </p:spPr>
        <p:txBody>
          <a:bodyPr>
            <a:normAutofit fontScale="95833" lnSpcReduction="20000"/>
          </a:bodyPr>
          <a:p>
            <a:pPr indent="0" marL="0">
              <a:buNone/>
            </a:pPr>
            <a:r>
              <a:rPr dirty="0" lang="en-US" smtClean="0">
                <a:latin typeface="Garamond" pitchFamily="18" charset="0"/>
              </a:rPr>
              <a:t>C</a:t>
            </a:r>
            <a:r>
              <a:rPr b="1" dirty="0" lang="en-US" smtClean="0">
                <a:latin typeface="Garamond" pitchFamily="18" charset="0"/>
              </a:rPr>
              <a:t>ase 3: False Premises and True Conclusion</a:t>
            </a:r>
          </a:p>
          <a:p>
            <a:pPr indent="0" marL="0">
              <a:buNone/>
            </a:pPr>
            <a:r>
              <a:rPr b="1" dirty="0" lang="en-US" smtClean="0">
                <a:latin typeface="Garamond" pitchFamily="18" charset="0"/>
              </a:rPr>
              <a:t>I. Valid:</a:t>
            </a:r>
          </a:p>
          <a:p>
            <a:pPr algn="just" indent="0" marL="0">
              <a:buNone/>
            </a:pPr>
            <a:r>
              <a:rPr dirty="0" lang="en-US"/>
              <a:t>	</a:t>
            </a:r>
            <a:r>
              <a:rPr dirty="0" lang="en-US" smtClean="0">
                <a:latin typeface="Garamond" pitchFamily="18" charset="0"/>
              </a:rPr>
              <a:t>All birds are Mammals. (Fp1)</a:t>
            </a:r>
          </a:p>
          <a:p>
            <a:pPr algn="just" indent="0" marL="0">
              <a:buNone/>
            </a:pPr>
            <a:r>
              <a:rPr dirty="0" lang="en-US" smtClean="0">
                <a:latin typeface="Garamond" pitchFamily="18" charset="0"/>
              </a:rPr>
              <a:t>  	All Women are birds (Fp2)</a:t>
            </a:r>
          </a:p>
          <a:p>
            <a:pPr algn="just" indent="0" lvl="1" marL="457200">
              <a:buNone/>
            </a:pPr>
            <a:r>
              <a:rPr dirty="0" sz="3200" lang="en-US" smtClean="0">
                <a:latin typeface="Garamond" pitchFamily="18" charset="0"/>
              </a:rPr>
              <a:t>	So, all women are mammals. (</a:t>
            </a:r>
            <a:r>
              <a:rPr dirty="0" sz="3200" lang="en-US" err="1" smtClean="0">
                <a:latin typeface="Garamond" pitchFamily="18" charset="0"/>
              </a:rPr>
              <a:t>Tc</a:t>
            </a:r>
            <a:r>
              <a:rPr dirty="0" sz="3200" lang="en-US" smtClean="0">
                <a:latin typeface="Garamond" pitchFamily="18" charset="0"/>
              </a:rPr>
              <a:t>)</a:t>
            </a:r>
          </a:p>
          <a:p>
            <a:pPr algn="just" indent="0" lvl="1" marL="457200">
              <a:buNone/>
            </a:pPr>
            <a:r>
              <a:rPr b="1" dirty="0" sz="3200" lang="en-US" smtClean="0">
                <a:latin typeface="Garamond" pitchFamily="18" charset="0"/>
              </a:rPr>
              <a:t>II. Invalid: </a:t>
            </a:r>
          </a:p>
          <a:p>
            <a:pPr algn="just" indent="0" lvl="1" marL="457200">
              <a:buNone/>
            </a:pPr>
            <a:r>
              <a:rPr dirty="0" sz="3200" lang="en-US" smtClean="0">
                <a:latin typeface="Garamond" pitchFamily="18" charset="0"/>
              </a:rPr>
              <a:t>All birds are mammals.</a:t>
            </a:r>
          </a:p>
          <a:p>
            <a:pPr algn="just" indent="0" lvl="1" marL="457200">
              <a:buNone/>
            </a:pPr>
            <a:r>
              <a:rPr dirty="0" sz="3200" lang="en-US" smtClean="0">
                <a:latin typeface="Garamond" pitchFamily="18" charset="0"/>
              </a:rPr>
              <a:t>All Ostriches are mammals</a:t>
            </a:r>
          </a:p>
          <a:p>
            <a:pPr algn="just" indent="0" lvl="1" marL="457200">
              <a:buNone/>
            </a:pPr>
            <a:r>
              <a:rPr dirty="0" sz="3200" lang="en-US" smtClean="0">
                <a:latin typeface="Garamond" pitchFamily="18" charset="0"/>
              </a:rPr>
              <a:t>All ostriches are birds. </a:t>
            </a:r>
          </a:p>
          <a:p>
            <a:pPr algn="just" indent="0" lvl="1" marL="457200">
              <a:buNone/>
            </a:pPr>
            <a:endParaRPr dirty="0" sz="2400" lang="en-US">
              <a:latin typeface="Garamond"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209" name=""/>
        <p:cNvGrpSpPr/>
        <p:nvPr/>
      </p:nvGrpSpPr>
      <p:grpSpPr>
        <a:xfrm>
          <a:off x="0" y="0"/>
          <a:ext cx="0" cy="0"/>
          <a:chOff x="0" y="0"/>
          <a:chExt cx="0" cy="0"/>
        </a:xfrm>
      </p:grpSpPr>
      <p:sp>
        <p:nvSpPr>
          <p:cNvPr id="1048670" name="Content Placeholder 2"/>
          <p:cNvSpPr>
            <a:spLocks noGrp="1"/>
          </p:cNvSpPr>
          <p:nvPr>
            <p:ph idx="1"/>
          </p:nvPr>
        </p:nvSpPr>
        <p:spPr>
          <a:xfrm>
            <a:off x="457200" y="685800"/>
            <a:ext cx="8229600" cy="5440363"/>
          </a:xfrm>
        </p:spPr>
        <p:txBody>
          <a:bodyPr>
            <a:normAutofit fontScale="96429" lnSpcReduction="20000"/>
          </a:bodyPr>
          <a:p>
            <a:pPr algn="just"/>
            <a:r>
              <a:rPr b="1" dirty="0" lang="en-US" smtClean="0">
                <a:latin typeface="Garamond" pitchFamily="18" charset="0"/>
              </a:rPr>
              <a:t>Case 4: False premises and False Conclusion </a:t>
            </a:r>
          </a:p>
          <a:p>
            <a:pPr indent="0" marL="0">
              <a:buNone/>
            </a:pPr>
            <a:r>
              <a:rPr b="1" dirty="0" lang="en-US" smtClean="0"/>
              <a:t>Valid:</a:t>
            </a:r>
          </a:p>
          <a:p>
            <a:pPr algn="just" indent="0" lvl="1" marL="400050">
              <a:buNone/>
            </a:pPr>
            <a:r>
              <a:rPr dirty="0" sz="3200" lang="en-US" smtClean="0">
                <a:latin typeface="Garamond" pitchFamily="18" charset="0"/>
              </a:rPr>
              <a:t>All Americans are Ethiopians </a:t>
            </a:r>
          </a:p>
          <a:p>
            <a:pPr algn="just" indent="0" lvl="1" marL="400050">
              <a:buNone/>
            </a:pPr>
            <a:r>
              <a:rPr dirty="0" sz="3200" lang="en-US" smtClean="0">
                <a:latin typeface="Garamond" pitchFamily="18" charset="0"/>
              </a:rPr>
              <a:t>All Egyptians are Americans.</a:t>
            </a:r>
          </a:p>
          <a:p>
            <a:pPr algn="just" indent="0" lvl="1" marL="400050">
              <a:buNone/>
            </a:pPr>
            <a:r>
              <a:rPr dirty="0" sz="3200" lang="en-US" smtClean="0">
                <a:latin typeface="Garamond" pitchFamily="18" charset="0"/>
              </a:rPr>
              <a:t>So, All Egyptians are Ethiopians.</a:t>
            </a:r>
          </a:p>
          <a:p>
            <a:pPr algn="just" indent="0" marL="0">
              <a:buNone/>
            </a:pPr>
            <a:r>
              <a:rPr b="1" dirty="0" sz="2800" lang="en-US" smtClean="0">
                <a:latin typeface="Garamond" pitchFamily="18" charset="0"/>
              </a:rPr>
              <a:t>Invalid:</a:t>
            </a:r>
          </a:p>
          <a:p>
            <a:pPr algn="just" indent="0" lvl="1" marL="400050">
              <a:buNone/>
            </a:pPr>
            <a:r>
              <a:rPr dirty="0" sz="3200" lang="en-US" smtClean="0">
                <a:latin typeface="Garamond" pitchFamily="18" charset="0"/>
              </a:rPr>
              <a:t>All Birds are Mammals</a:t>
            </a:r>
          </a:p>
          <a:p>
            <a:pPr algn="just" indent="0" lvl="1" marL="400050">
              <a:buNone/>
            </a:pPr>
            <a:r>
              <a:rPr dirty="0" sz="3200" lang="en-US" smtClean="0">
                <a:latin typeface="Garamond" pitchFamily="18" charset="0"/>
              </a:rPr>
              <a:t>All ants are Mammals</a:t>
            </a:r>
          </a:p>
          <a:p>
            <a:pPr algn="just" indent="0" lvl="1" marL="400050">
              <a:buNone/>
            </a:pPr>
            <a:r>
              <a:rPr dirty="0" sz="3200" lang="en-US" smtClean="0">
                <a:latin typeface="Garamond" pitchFamily="18" charset="0"/>
              </a:rPr>
              <a:t>So, All ants are Birds. </a:t>
            </a:r>
            <a:endParaRPr dirty="0" sz="3200" lang="en-US">
              <a:latin typeface="Garamond"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210" name=""/>
        <p:cNvGrpSpPr/>
        <p:nvPr/>
      </p:nvGrpSpPr>
      <p:grpSpPr>
        <a:xfrm>
          <a:off x="0" y="0"/>
          <a:ext cx="0" cy="0"/>
          <a:chOff x="0" y="0"/>
          <a:chExt cx="0" cy="0"/>
        </a:xfrm>
      </p:grpSpPr>
      <p:sp>
        <p:nvSpPr>
          <p:cNvPr id="1048671" name="Title 1"/>
          <p:cNvSpPr>
            <a:spLocks noGrp="1"/>
          </p:cNvSpPr>
          <p:nvPr>
            <p:ph type="title"/>
          </p:nvPr>
        </p:nvSpPr>
        <p:spPr>
          <a:xfrm>
            <a:off x="457200" y="274638"/>
            <a:ext cx="8229600" cy="868362"/>
          </a:xfrm>
        </p:spPr>
        <p:txBody>
          <a:bodyPr>
            <a:normAutofit fontScale="90000"/>
          </a:bodyPr>
          <a:p>
            <a:r>
              <a:rPr dirty="0" lang="en-US" smtClean="0"/>
              <a:t>Summary</a:t>
            </a:r>
            <a:endParaRPr dirty="0" lang="en-US"/>
          </a:p>
        </p:txBody>
      </p:sp>
      <p:pic>
        <p:nvPicPr>
          <p:cNvPr id="2097152" name="Content Placeholder 3"/>
          <p:cNvPicPr>
            <a:picLocks noGrp="1"/>
          </p:cNvPicPr>
          <p:nvPr>
            <p:ph idx="1"/>
          </p:nvPr>
        </p:nvPicPr>
        <p:blipFill rotWithShape="1">
          <a:blip xmlns:r="http://schemas.openxmlformats.org/officeDocument/2006/relationships" r:embed="rId1" cstate="print"/>
          <a:stretch>
            <a:fillRect/>
          </a:stretch>
        </p:blipFill>
        <p:spPr bwMode="auto">
          <a:xfrm>
            <a:off x="914400" y="990600"/>
            <a:ext cx="7315200" cy="5257800"/>
          </a:xfrm>
          <a:prstGeom prst="rect"/>
          <a:ln w="38100">
            <a:solidFill>
              <a:schemeClr val="tx1"/>
            </a:solid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211" name=""/>
        <p:cNvGrpSpPr/>
        <p:nvPr/>
      </p:nvGrpSpPr>
      <p:grpSpPr>
        <a:xfrm>
          <a:off x="0" y="0"/>
          <a:ext cx="0" cy="0"/>
          <a:chOff x="0" y="0"/>
          <a:chExt cx="0" cy="0"/>
        </a:xfrm>
      </p:grpSpPr>
      <p:sp>
        <p:nvSpPr>
          <p:cNvPr id="1048672" name="Title 1"/>
          <p:cNvSpPr>
            <a:spLocks noGrp="1"/>
          </p:cNvSpPr>
          <p:nvPr>
            <p:ph type="title"/>
          </p:nvPr>
        </p:nvSpPr>
        <p:spPr>
          <a:xfrm>
            <a:off x="457200" y="274638"/>
            <a:ext cx="8229600" cy="868362"/>
          </a:xfrm>
        </p:spPr>
        <p:txBody>
          <a:bodyPr>
            <a:normAutofit/>
          </a:bodyPr>
          <a:p>
            <a:r>
              <a:rPr b="1" dirty="0" sz="3200" lang="en-US" smtClean="0"/>
              <a:t>Chapter Thee</a:t>
            </a:r>
            <a:r>
              <a:rPr dirty="0" sz="3200" lang="en-US" smtClean="0"/>
              <a:t>: </a:t>
            </a:r>
            <a:r>
              <a:rPr b="1" dirty="0" sz="3200" lang="en-US"/>
              <a:t>Meaning and Definition</a:t>
            </a:r>
            <a:endParaRPr dirty="0" sz="3200" lang="en-US"/>
          </a:p>
        </p:txBody>
      </p:sp>
      <p:sp>
        <p:nvSpPr>
          <p:cNvPr id="1048673" name="Content Placeholder 2"/>
          <p:cNvSpPr>
            <a:spLocks noGrp="1"/>
          </p:cNvSpPr>
          <p:nvPr>
            <p:ph idx="1"/>
          </p:nvPr>
        </p:nvSpPr>
        <p:spPr>
          <a:xfrm>
            <a:off x="457200" y="990600"/>
            <a:ext cx="8229600" cy="5135563"/>
          </a:xfrm>
        </p:spPr>
        <p:txBody>
          <a:bodyPr>
            <a:normAutofit fontScale="60714" lnSpcReduction="20000"/>
          </a:bodyPr>
          <a:p>
            <a:pPr algn="just" indent="0" lvl="3" marL="0">
              <a:buNone/>
            </a:pPr>
            <a:r>
              <a:rPr b="1" dirty="0" sz="4500" lang="en-US">
                <a:latin typeface="Garamond" pitchFamily="18" charset="0"/>
              </a:rPr>
              <a:t>3</a:t>
            </a:r>
            <a:r>
              <a:rPr b="1" dirty="0" sz="4500" lang="en-US" smtClean="0">
                <a:latin typeface="Garamond" pitchFamily="18" charset="0"/>
              </a:rPr>
              <a:t>.1. </a:t>
            </a:r>
            <a:r>
              <a:rPr b="1" dirty="0" sz="4500" lang="en-US">
                <a:latin typeface="Garamond" pitchFamily="18" charset="0"/>
              </a:rPr>
              <a:t>Function of Language</a:t>
            </a:r>
          </a:p>
          <a:p>
            <a:pPr algn="just" indent="0" lvl="0" marL="0">
              <a:buNone/>
            </a:pPr>
            <a:r>
              <a:rPr b="1" dirty="0" lang="en-US" smtClean="0">
                <a:latin typeface="Garamond" pitchFamily="18" charset="0"/>
              </a:rPr>
              <a:t>I. Expressive/emotive </a:t>
            </a:r>
            <a:r>
              <a:rPr b="1" dirty="0" lang="en-US">
                <a:latin typeface="Garamond" pitchFamily="18" charset="0"/>
              </a:rPr>
              <a:t>function of language</a:t>
            </a:r>
            <a:endParaRPr dirty="0" lang="en-US">
              <a:latin typeface="Garamond" pitchFamily="18" charset="0"/>
            </a:endParaRPr>
          </a:p>
          <a:p>
            <a:pPr algn="just" lvl="0">
              <a:buFont typeface="Wingdings" pitchFamily="2" charset="2"/>
              <a:buChar char="q"/>
            </a:pPr>
            <a:r>
              <a:rPr dirty="0" lang="en-US">
                <a:latin typeface="Garamond" pitchFamily="18" charset="0"/>
              </a:rPr>
              <a:t>Used to express our feelings and emotions.</a:t>
            </a:r>
          </a:p>
          <a:p>
            <a:pPr algn="just" lvl="0">
              <a:buFont typeface="Wingdings" pitchFamily="2" charset="2"/>
              <a:buChar char="q"/>
            </a:pPr>
            <a:r>
              <a:rPr dirty="0" lang="en-US">
                <a:latin typeface="Garamond" pitchFamily="18" charset="0"/>
              </a:rPr>
              <a:t>Can’t be evaluated as true or false. </a:t>
            </a:r>
          </a:p>
          <a:p>
            <a:pPr algn="just" indent="0" lvl="0" marL="0">
              <a:buNone/>
            </a:pPr>
            <a:r>
              <a:rPr dirty="0" lang="en-US" smtClean="0">
                <a:latin typeface="Garamond" pitchFamily="18" charset="0"/>
              </a:rPr>
              <a:t>	Example</a:t>
            </a:r>
            <a:r>
              <a:rPr dirty="0" lang="en-US">
                <a:latin typeface="Garamond" pitchFamily="18" charset="0"/>
              </a:rPr>
              <a:t>: I dislike logic.</a:t>
            </a:r>
          </a:p>
          <a:p>
            <a:pPr algn="just" indent="0" marL="0">
              <a:buNone/>
            </a:pPr>
            <a:r>
              <a:rPr dirty="0" lang="en-US">
                <a:latin typeface="Garamond" pitchFamily="18" charset="0"/>
              </a:rPr>
              <a:t>                I hate him.</a:t>
            </a:r>
          </a:p>
          <a:p>
            <a:pPr algn="just" indent="0" marL="0">
              <a:buNone/>
            </a:pPr>
            <a:r>
              <a:rPr dirty="0" lang="en-US">
                <a:latin typeface="Garamond" pitchFamily="18" charset="0"/>
              </a:rPr>
              <a:t>                She is smart</a:t>
            </a:r>
          </a:p>
          <a:p>
            <a:pPr algn="just" indent="0" lvl="0" marL="0">
              <a:buNone/>
            </a:pPr>
            <a:r>
              <a:rPr b="1" dirty="0" lang="en-US" smtClean="0">
                <a:latin typeface="Garamond" pitchFamily="18" charset="0"/>
              </a:rPr>
              <a:t>II. Directive </a:t>
            </a:r>
            <a:r>
              <a:rPr b="1" dirty="0" lang="en-US">
                <a:latin typeface="Garamond" pitchFamily="18" charset="0"/>
              </a:rPr>
              <a:t>Function</a:t>
            </a:r>
            <a:endParaRPr dirty="0" lang="en-US">
              <a:latin typeface="Garamond" pitchFamily="18" charset="0"/>
            </a:endParaRPr>
          </a:p>
          <a:p>
            <a:pPr algn="just" lvl="1"/>
            <a:r>
              <a:rPr dirty="0" lang="en-US">
                <a:latin typeface="Garamond" pitchFamily="18" charset="0"/>
              </a:rPr>
              <a:t>To give order and command</a:t>
            </a:r>
          </a:p>
          <a:p>
            <a:pPr algn="just" lvl="1"/>
            <a:r>
              <a:rPr dirty="0" lang="en-US">
                <a:latin typeface="Garamond" pitchFamily="18" charset="0"/>
              </a:rPr>
              <a:t>Can’t be evaluated as true / false.</a:t>
            </a:r>
          </a:p>
          <a:p>
            <a:pPr algn="just" indent="0" lvl="0" marL="0">
              <a:buNone/>
            </a:pPr>
            <a:r>
              <a:rPr b="1" dirty="0" lang="en-US">
                <a:latin typeface="Garamond" pitchFamily="18" charset="0"/>
              </a:rPr>
              <a:t>EXAMPLE: </a:t>
            </a:r>
            <a:endParaRPr dirty="0" lang="en-US">
              <a:latin typeface="Garamond" pitchFamily="18" charset="0"/>
            </a:endParaRPr>
          </a:p>
          <a:p>
            <a:pPr algn="just" indent="0" lvl="0" marL="0">
              <a:buNone/>
            </a:pPr>
            <a:r>
              <a:rPr dirty="0" i="1" lang="en-US" smtClean="0">
                <a:latin typeface="Garamond" pitchFamily="18" charset="0"/>
              </a:rPr>
              <a:t>Leave </a:t>
            </a:r>
            <a:r>
              <a:rPr dirty="0" i="1" lang="en-US">
                <a:latin typeface="Garamond" pitchFamily="18" charset="0"/>
              </a:rPr>
              <a:t>me alone</a:t>
            </a:r>
            <a:endParaRPr dirty="0" lang="en-US">
              <a:latin typeface="Garamond" pitchFamily="18" charset="0"/>
            </a:endParaRPr>
          </a:p>
          <a:p>
            <a:pPr algn="just" indent="0" lvl="0" marL="0">
              <a:buNone/>
            </a:pPr>
            <a:r>
              <a:rPr dirty="0" i="1" lang="en-US">
                <a:latin typeface="Garamond" pitchFamily="18" charset="0"/>
              </a:rPr>
              <a:t>What is your name?</a:t>
            </a:r>
            <a:endParaRPr dirty="0" lang="en-US">
              <a:latin typeface="Garamond" pitchFamily="18" charset="0"/>
            </a:endParaRPr>
          </a:p>
          <a:p>
            <a:pPr algn="just" indent="0" lvl="0" marL="0">
              <a:buNone/>
            </a:pPr>
            <a:r>
              <a:rPr dirty="0" i="1" lang="en-US">
                <a:latin typeface="Garamond" pitchFamily="18" charset="0"/>
              </a:rPr>
              <a:t> Do not close that door.                    </a:t>
            </a:r>
            <a:endParaRPr dirty="0" lang="en-US">
              <a:latin typeface="Garamond" pitchFamily="18" charset="0"/>
            </a:endParaRPr>
          </a:p>
          <a:p>
            <a:pPr algn="just" indent="0" lvl="0" marL="0">
              <a:buNone/>
            </a:pPr>
            <a:r>
              <a:rPr dirty="0" i="1" lang="en-US">
                <a:latin typeface="Garamond" pitchFamily="18" charset="0"/>
              </a:rPr>
              <a:t>Give me your pen</a:t>
            </a:r>
            <a:endParaRPr dirty="0" lang="en-US">
              <a:latin typeface="Garamond" pitchFamily="18" charset="0"/>
            </a:endParaRPr>
          </a:p>
          <a:p>
            <a:endParaRPr dirty="0"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212" name=""/>
        <p:cNvGrpSpPr/>
        <p:nvPr/>
      </p:nvGrpSpPr>
      <p:grpSpPr>
        <a:xfrm>
          <a:off x="0" y="0"/>
          <a:ext cx="0" cy="0"/>
          <a:chOff x="0" y="0"/>
          <a:chExt cx="0" cy="0"/>
        </a:xfrm>
      </p:grpSpPr>
      <p:sp>
        <p:nvSpPr>
          <p:cNvPr id="1048674" name="Content Placeholder 2"/>
          <p:cNvSpPr>
            <a:spLocks noGrp="1"/>
          </p:cNvSpPr>
          <p:nvPr>
            <p:ph idx="1"/>
          </p:nvPr>
        </p:nvSpPr>
        <p:spPr>
          <a:xfrm>
            <a:off x="457200" y="609600"/>
            <a:ext cx="8229600" cy="5516563"/>
          </a:xfrm>
        </p:spPr>
        <p:txBody>
          <a:bodyPr>
            <a:normAutofit fontScale="96429" lnSpcReduction="20000"/>
          </a:bodyPr>
          <a:p>
            <a:pPr algn="just" indent="-514350" marL="514350">
              <a:buAutoNum type="arabicPeriod"/>
            </a:pPr>
            <a:r>
              <a:rPr b="1" dirty="0" lang="en-US" smtClean="0">
                <a:latin typeface="Garamond" pitchFamily="18" charset="0"/>
              </a:rPr>
              <a:t>Purpose of language </a:t>
            </a:r>
            <a:r>
              <a:rPr dirty="0" lang="en-US" smtClean="0">
                <a:latin typeface="Garamond" pitchFamily="18" charset="0"/>
              </a:rPr>
              <a:t>(Emotive, directive, informative)</a:t>
            </a:r>
          </a:p>
          <a:p>
            <a:pPr algn="just" indent="-514350" marL="514350">
              <a:buAutoNum type="arabicPeriod"/>
            </a:pPr>
            <a:r>
              <a:rPr b="1" dirty="0" lang="en-US" smtClean="0">
                <a:latin typeface="Garamond" pitchFamily="18" charset="0"/>
              </a:rPr>
              <a:t>Meanings of terms </a:t>
            </a:r>
            <a:r>
              <a:rPr dirty="0" lang="en-US" smtClean="0">
                <a:latin typeface="Garamond" pitchFamily="18" charset="0"/>
              </a:rPr>
              <a:t>(intention + extension)</a:t>
            </a:r>
          </a:p>
          <a:p>
            <a:pPr algn="just" indent="-514350" marL="514350">
              <a:buAutoNum type="arabicPeriod"/>
            </a:pPr>
            <a:r>
              <a:rPr b="1" dirty="0" lang="en-US" smtClean="0">
                <a:latin typeface="Garamond" pitchFamily="18" charset="0"/>
              </a:rPr>
              <a:t>Types of definition </a:t>
            </a:r>
          </a:p>
          <a:p>
            <a:pPr algn="just" indent="-457200" lvl="1" marL="857250"/>
            <a:r>
              <a:rPr dirty="0" lang="en-US" err="1" smtClean="0">
                <a:latin typeface="Garamond" pitchFamily="18" charset="0"/>
              </a:rPr>
              <a:t>Stipulative</a:t>
            </a:r>
            <a:r>
              <a:rPr dirty="0" lang="en-US" smtClean="0">
                <a:latin typeface="Garamond" pitchFamily="18" charset="0"/>
              </a:rPr>
              <a:t>, Lexical, precise, theoretical, persuasive</a:t>
            </a:r>
          </a:p>
          <a:p>
            <a:pPr algn="just" indent="-514350" marL="514350">
              <a:buAutoNum type="arabicPeriod"/>
            </a:pPr>
            <a:r>
              <a:rPr dirty="0" lang="en-US">
                <a:latin typeface="Garamond" pitchFamily="18" charset="0"/>
              </a:rPr>
              <a:t> </a:t>
            </a:r>
            <a:r>
              <a:rPr b="1" dirty="0" lang="en-US" smtClean="0">
                <a:latin typeface="Garamond" pitchFamily="18" charset="0"/>
              </a:rPr>
              <a:t>Definitional Techniques</a:t>
            </a:r>
          </a:p>
          <a:p>
            <a:pPr algn="just" indent="-514350" lvl="1" marL="914400">
              <a:buAutoNum type="arabicPeriod"/>
            </a:pPr>
            <a:r>
              <a:rPr b="1" dirty="0" lang="en-US" smtClean="0">
                <a:latin typeface="Garamond" pitchFamily="18" charset="0"/>
              </a:rPr>
              <a:t>Intentional Tech</a:t>
            </a:r>
            <a:r>
              <a:rPr dirty="0" lang="en-US" smtClean="0">
                <a:latin typeface="Garamond" pitchFamily="18" charset="0"/>
              </a:rPr>
              <a:t>: (Synonymous, Etymological, </a:t>
            </a:r>
            <a:r>
              <a:rPr b="1" dirty="0" lang="en-US" smtClean="0">
                <a:latin typeface="Garamond" pitchFamily="18" charset="0"/>
              </a:rPr>
              <a:t>operational</a:t>
            </a:r>
            <a:r>
              <a:rPr dirty="0" lang="en-US" smtClean="0">
                <a:latin typeface="Garamond" pitchFamily="18" charset="0"/>
              </a:rPr>
              <a:t>, Genus and difference ) </a:t>
            </a:r>
          </a:p>
          <a:p>
            <a:pPr algn="just" indent="-514350" lvl="1" marL="914400">
              <a:buAutoNum type="arabicPeriod"/>
            </a:pPr>
            <a:r>
              <a:rPr b="1" dirty="0" lang="en-US" smtClean="0">
                <a:latin typeface="Garamond" pitchFamily="18" charset="0"/>
              </a:rPr>
              <a:t>Extensional Tech</a:t>
            </a:r>
            <a:r>
              <a:rPr dirty="0" lang="en-US" smtClean="0">
                <a:latin typeface="Garamond" pitchFamily="18" charset="0"/>
              </a:rPr>
              <a:t>: (Demonstrative, Enumerative, sub-class)</a:t>
            </a:r>
          </a:p>
          <a:p>
            <a:pPr indent="-514350" marL="514350">
              <a:buAutoNum type="arabicPeriod"/>
            </a:pPr>
            <a:endParaRPr dirty="0"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213" name=""/>
        <p:cNvGrpSpPr/>
        <p:nvPr/>
      </p:nvGrpSpPr>
      <p:grpSpPr>
        <a:xfrm>
          <a:off x="0" y="0"/>
          <a:ext cx="0" cy="0"/>
          <a:chOff x="0" y="0"/>
          <a:chExt cx="0" cy="0"/>
        </a:xfrm>
      </p:grpSpPr>
      <p:sp>
        <p:nvSpPr>
          <p:cNvPr id="1048675" name="Title 1"/>
          <p:cNvSpPr>
            <a:spLocks noGrp="1"/>
          </p:cNvSpPr>
          <p:nvPr>
            <p:ph type="title"/>
          </p:nvPr>
        </p:nvSpPr>
        <p:spPr>
          <a:xfrm>
            <a:off x="457200" y="274638"/>
            <a:ext cx="8229600" cy="868362"/>
          </a:xfrm>
        </p:spPr>
        <p:txBody>
          <a:bodyPr>
            <a:normAutofit fontScale="90000"/>
          </a:bodyPr>
          <a:p>
            <a:r>
              <a:rPr dirty="0" lang="en-US" smtClean="0"/>
              <a:t>Cont..</a:t>
            </a:r>
            <a:endParaRPr dirty="0" lang="en-US"/>
          </a:p>
        </p:txBody>
      </p:sp>
      <p:sp>
        <p:nvSpPr>
          <p:cNvPr id="1048676" name="Content Placeholder 2"/>
          <p:cNvSpPr>
            <a:spLocks noGrp="1"/>
          </p:cNvSpPr>
          <p:nvPr>
            <p:ph idx="1"/>
          </p:nvPr>
        </p:nvSpPr>
        <p:spPr>
          <a:xfrm>
            <a:off x="457200" y="990600"/>
            <a:ext cx="8229600" cy="5135563"/>
          </a:xfrm>
        </p:spPr>
        <p:txBody>
          <a:bodyPr>
            <a:normAutofit fontScale="96429" lnSpcReduction="20000"/>
          </a:bodyPr>
          <a:p>
            <a:pPr algn="just" indent="0" lvl="0" marL="0">
              <a:buNone/>
            </a:pPr>
            <a:r>
              <a:rPr b="1" dirty="0" lang="en-US" smtClean="0"/>
              <a:t>III. </a:t>
            </a:r>
            <a:r>
              <a:rPr b="1" dirty="0" lang="en-US" smtClean="0">
                <a:latin typeface="Times" pitchFamily="18" charset="0"/>
              </a:rPr>
              <a:t>Cognitive </a:t>
            </a:r>
            <a:r>
              <a:rPr b="1" dirty="0" lang="en-US">
                <a:latin typeface="Times" pitchFamily="18" charset="0"/>
              </a:rPr>
              <a:t>(Informative) Function </a:t>
            </a:r>
            <a:endParaRPr dirty="0" lang="en-US">
              <a:latin typeface="Times" pitchFamily="18" charset="0"/>
            </a:endParaRPr>
          </a:p>
          <a:p>
            <a:pPr algn="just" lvl="1"/>
            <a:r>
              <a:rPr dirty="0" lang="en-US">
                <a:latin typeface="Times" pitchFamily="18" charset="0"/>
              </a:rPr>
              <a:t>Conveys information about something.</a:t>
            </a:r>
          </a:p>
          <a:p>
            <a:pPr algn="just" lvl="1"/>
            <a:r>
              <a:rPr dirty="0" lang="en-US">
                <a:latin typeface="Times" pitchFamily="18" charset="0"/>
              </a:rPr>
              <a:t>Refers to the content of something.</a:t>
            </a:r>
          </a:p>
          <a:p>
            <a:pPr algn="just" lvl="1"/>
            <a:r>
              <a:rPr dirty="0" lang="en-US">
                <a:latin typeface="Times" pitchFamily="18" charset="0"/>
              </a:rPr>
              <a:t>Communicates the meaning of something concepts (terms).</a:t>
            </a:r>
          </a:p>
          <a:p>
            <a:pPr algn="just" lvl="1"/>
            <a:r>
              <a:rPr dirty="0" lang="en-US">
                <a:latin typeface="Times" pitchFamily="18" charset="0"/>
              </a:rPr>
              <a:t>Can be evaluated as true/false. </a:t>
            </a:r>
          </a:p>
          <a:p>
            <a:pPr algn="just" indent="0" marL="0">
              <a:buNone/>
            </a:pPr>
            <a:r>
              <a:rPr dirty="0" lang="en-US" smtClean="0">
                <a:latin typeface="Times" pitchFamily="18" charset="0"/>
              </a:rPr>
              <a:t>Example: </a:t>
            </a:r>
          </a:p>
          <a:p>
            <a:pPr algn="just" indent="-514350" marL="514350">
              <a:buAutoNum type="arabicPeriod"/>
            </a:pPr>
            <a:r>
              <a:rPr dirty="0" lang="en-US" smtClean="0">
                <a:latin typeface="Times" pitchFamily="18" charset="0"/>
              </a:rPr>
              <a:t>Ethiopia is a developed country.</a:t>
            </a:r>
          </a:p>
          <a:p>
            <a:pPr algn="just" indent="-514350" marL="514350">
              <a:buAutoNum type="arabicPeriod"/>
            </a:pPr>
            <a:r>
              <a:rPr dirty="0" lang="en-US">
                <a:latin typeface="Times" pitchFamily="18" charset="0"/>
              </a:rPr>
              <a:t> </a:t>
            </a:r>
            <a:r>
              <a:rPr dirty="0" lang="en-US" smtClean="0">
                <a:latin typeface="Times" pitchFamily="18" charset="0"/>
              </a:rPr>
              <a:t>Hawassa city is a capital of SNNPRS</a:t>
            </a:r>
            <a:endParaRPr dirty="0" lang="en-US">
              <a:latin typeface="Times" pitchFamily="18" charset="0"/>
            </a:endParaRPr>
          </a:p>
          <a:p>
            <a:pPr indent="0" marL="0">
              <a:buNone/>
            </a:pPr>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67" name=""/>
        <p:cNvGrpSpPr/>
        <p:nvPr/>
      </p:nvGrpSpPr>
      <p:grpSpPr>
        <a:xfrm>
          <a:off x="0" y="0"/>
          <a:ext cx="0" cy="0"/>
          <a:chOff x="0" y="0"/>
          <a:chExt cx="0" cy="0"/>
        </a:xfrm>
      </p:grpSpPr>
      <p:sp>
        <p:nvSpPr>
          <p:cNvPr id="1048610" name="Title 1"/>
          <p:cNvSpPr>
            <a:spLocks noGrp="1"/>
          </p:cNvSpPr>
          <p:nvPr>
            <p:ph type="title"/>
          </p:nvPr>
        </p:nvSpPr>
        <p:spPr>
          <a:xfrm>
            <a:off x="457200" y="274638"/>
            <a:ext cx="8229600" cy="944562"/>
          </a:xfrm>
        </p:spPr>
        <p:txBody>
          <a:bodyPr>
            <a:normAutofit/>
          </a:bodyPr>
          <a:p>
            <a:r>
              <a:rPr b="1" dirty="0" sz="3600" lang="en-US" smtClean="0">
                <a:latin typeface="Times New Roman" pitchFamily="18" charset="0"/>
                <a:cs typeface="Times New Roman" pitchFamily="18" charset="0"/>
              </a:rPr>
              <a:t>1.1. Meaning and Nature of Philosophy</a:t>
            </a:r>
            <a:endParaRPr b="1" dirty="0" sz="3600" lang="en-US">
              <a:latin typeface="Times New Roman" pitchFamily="18" charset="0"/>
              <a:cs typeface="Times New Roman" pitchFamily="18" charset="0"/>
            </a:endParaRPr>
          </a:p>
        </p:txBody>
      </p:sp>
      <p:sp>
        <p:nvSpPr>
          <p:cNvPr id="1048611" name="Content Placeholder 2"/>
          <p:cNvSpPr>
            <a:spLocks noGrp="1"/>
          </p:cNvSpPr>
          <p:nvPr>
            <p:ph idx="1"/>
          </p:nvPr>
        </p:nvSpPr>
        <p:spPr>
          <a:xfrm>
            <a:off x="457200" y="1143000"/>
            <a:ext cx="8229600" cy="4983163"/>
          </a:xfrm>
        </p:spPr>
        <p:txBody>
          <a:bodyPr>
            <a:normAutofit/>
          </a:bodyPr>
          <a:p>
            <a:pPr algn="just"/>
            <a:r>
              <a:rPr dirty="0" sz="2800" lang="en-US" smtClean="0">
                <a:latin typeface="Times New Roman" pitchFamily="18" charset="0"/>
                <a:cs typeface="Times New Roman" pitchFamily="18" charset="0"/>
              </a:rPr>
              <a:t>No specific subject matter , so it is difficult to define it. </a:t>
            </a:r>
          </a:p>
          <a:p>
            <a:pPr algn="just"/>
            <a:r>
              <a:rPr dirty="0" sz="2800" lang="en-US" smtClean="0">
                <a:latin typeface="Times New Roman" pitchFamily="18" charset="0"/>
                <a:cs typeface="Times New Roman" pitchFamily="18" charset="0"/>
              </a:rPr>
              <a:t>It is the </a:t>
            </a:r>
            <a:r>
              <a:rPr dirty="0" sz="2800" lang="en-US">
                <a:latin typeface="Times New Roman" pitchFamily="18" charset="0"/>
                <a:cs typeface="Times New Roman" pitchFamily="18" charset="0"/>
              </a:rPr>
              <a:t>development of critical habits, the continuous </a:t>
            </a:r>
            <a:r>
              <a:rPr dirty="0" sz="2800" lang="en-US" smtClean="0">
                <a:latin typeface="Times New Roman" pitchFamily="18" charset="0"/>
                <a:cs typeface="Times New Roman" pitchFamily="18" charset="0"/>
              </a:rPr>
              <a:t>search for truth, and </a:t>
            </a:r>
            <a:r>
              <a:rPr dirty="0" sz="2800" lang="en-US">
                <a:latin typeface="Times New Roman" pitchFamily="18" charset="0"/>
                <a:cs typeface="Times New Roman" pitchFamily="18" charset="0"/>
              </a:rPr>
              <a:t>the questioning of the apparent</a:t>
            </a:r>
            <a:r>
              <a:rPr dirty="0" sz="2800" lang="en-US" smtClean="0">
                <a:latin typeface="Times New Roman" pitchFamily="18" charset="0"/>
                <a:cs typeface="Times New Roman" pitchFamily="18" charset="0"/>
              </a:rPr>
              <a:t>.</a:t>
            </a:r>
          </a:p>
          <a:p>
            <a:pPr algn="just"/>
            <a:r>
              <a:rPr dirty="0" sz="2800" lang="en-US">
                <a:latin typeface="Times New Roman" pitchFamily="18" charset="0"/>
                <a:cs typeface="Times New Roman" pitchFamily="18" charset="0"/>
              </a:rPr>
              <a:t>Philosophy deals primarily with </a:t>
            </a:r>
            <a:r>
              <a:rPr dirty="0" sz="2800" lang="en-US" smtClean="0">
                <a:latin typeface="Times New Roman" pitchFamily="18" charset="0"/>
                <a:cs typeface="Times New Roman" pitchFamily="18" charset="0"/>
              </a:rPr>
              <a:t>issues than subject matters.  </a:t>
            </a:r>
          </a:p>
          <a:p>
            <a:pPr algn="just"/>
            <a:r>
              <a:rPr b="1" dirty="0" sz="2800" lang="en-US" smtClean="0">
                <a:latin typeface="Times New Roman" pitchFamily="18" charset="0"/>
                <a:cs typeface="Times New Roman" pitchFamily="18" charset="0"/>
              </a:rPr>
              <a:t>Philosophy begins from wonder! </a:t>
            </a:r>
          </a:p>
          <a:p>
            <a:pPr algn="just" lvl="1"/>
            <a:r>
              <a:rPr dirty="0" sz="2400" i="1" lang="en-US"/>
              <a:t>“Wonder is the feeling of a philosopher, and philosophy begins in wonder</a:t>
            </a:r>
            <a:r>
              <a:rPr dirty="0" sz="2400" i="1" lang="en-US" smtClean="0"/>
              <a:t>” (Socrates)</a:t>
            </a:r>
            <a:endParaRPr b="1" dirty="0" sz="2400" lang="en-US" smtClean="0">
              <a:latin typeface="Times New Roman" pitchFamily="18" charset="0"/>
              <a:cs typeface="Times New Roman" pitchFamily="18" charset="0"/>
            </a:endParaRPr>
          </a:p>
          <a:p>
            <a:pPr algn="just" lvl="1"/>
            <a:endParaRPr b="1" dirty="0" sz="2400" lang="en-US">
              <a:latin typeface="Times New Roman" pitchFamily="18" charset="0"/>
              <a:cs typeface="Times New Roman"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214" name=""/>
        <p:cNvGrpSpPr/>
        <p:nvPr/>
      </p:nvGrpSpPr>
      <p:grpSpPr>
        <a:xfrm>
          <a:off x="0" y="0"/>
          <a:ext cx="0" cy="0"/>
          <a:chOff x="0" y="0"/>
          <a:chExt cx="0" cy="0"/>
        </a:xfrm>
      </p:grpSpPr>
      <p:sp>
        <p:nvSpPr>
          <p:cNvPr id="1048677" name="Title 1"/>
          <p:cNvSpPr>
            <a:spLocks noGrp="1"/>
          </p:cNvSpPr>
          <p:nvPr>
            <p:ph type="title"/>
          </p:nvPr>
        </p:nvSpPr>
        <p:spPr>
          <a:xfrm>
            <a:off x="457200" y="274638"/>
            <a:ext cx="8229600" cy="868362"/>
          </a:xfrm>
        </p:spPr>
        <p:txBody>
          <a:bodyPr>
            <a:normAutofit fontScale="90000"/>
          </a:bodyPr>
          <a:p>
            <a:r>
              <a:rPr dirty="0" lang="en-US" smtClean="0"/>
              <a:t>Cont...</a:t>
            </a:r>
            <a:endParaRPr dirty="0" lang="en-US"/>
          </a:p>
        </p:txBody>
      </p:sp>
      <p:sp>
        <p:nvSpPr>
          <p:cNvPr id="1048678" name="Content Placeholder 2"/>
          <p:cNvSpPr>
            <a:spLocks noGrp="1"/>
          </p:cNvSpPr>
          <p:nvPr>
            <p:ph idx="1"/>
          </p:nvPr>
        </p:nvSpPr>
        <p:spPr>
          <a:xfrm>
            <a:off x="457200" y="914400"/>
            <a:ext cx="8229600" cy="5211763"/>
          </a:xfrm>
        </p:spPr>
        <p:txBody>
          <a:bodyPr/>
          <a:p>
            <a:pPr indent="0" lvl="2" marL="0">
              <a:buNone/>
            </a:pPr>
            <a:r>
              <a:rPr b="1" dirty="0" lang="en-US"/>
              <a:t>3</a:t>
            </a:r>
            <a:r>
              <a:rPr b="1" dirty="0" lang="en-US" smtClean="0"/>
              <a:t>.2</a:t>
            </a:r>
            <a:r>
              <a:rPr dirty="0" lang="en-US" smtClean="0"/>
              <a:t>. </a:t>
            </a:r>
            <a:r>
              <a:rPr b="1" dirty="0" lang="en-US"/>
              <a:t>The Intentional and extension of terms</a:t>
            </a:r>
            <a:endParaRPr dirty="0" lang="en-US"/>
          </a:p>
          <a:p>
            <a:pPr algn="just" indent="0" marL="0">
              <a:buNone/>
            </a:pPr>
            <a:r>
              <a:rPr dirty="0" lang="en-US" smtClean="0"/>
              <a:t>Term is a subject of statement that contains </a:t>
            </a:r>
            <a:r>
              <a:rPr b="1" dirty="0" lang="en-US" smtClean="0"/>
              <a:t>proper </a:t>
            </a:r>
            <a:r>
              <a:rPr b="1" dirty="0" lang="en-US"/>
              <a:t>names</a:t>
            </a:r>
            <a:r>
              <a:rPr dirty="0" lang="en-US"/>
              <a:t>, </a:t>
            </a:r>
            <a:r>
              <a:rPr b="1" dirty="0" lang="en-US"/>
              <a:t>common names</a:t>
            </a:r>
            <a:r>
              <a:rPr dirty="0" lang="en-US"/>
              <a:t> and </a:t>
            </a:r>
            <a:r>
              <a:rPr b="1" dirty="0" lang="en-US"/>
              <a:t>descriptive phrases. </a:t>
            </a:r>
            <a:endParaRPr b="1" dirty="0" lang="en-US" smtClean="0"/>
          </a:p>
          <a:p>
            <a:pPr algn="just" indent="0" marL="0">
              <a:buNone/>
            </a:pPr>
            <a:endParaRPr b="1" dirty="0" lang="en-US"/>
          </a:p>
          <a:p>
            <a:pPr algn="just" indent="0" marL="0">
              <a:buNone/>
            </a:pPr>
            <a:endParaRPr dirty="0" lang="en-US"/>
          </a:p>
        </p:txBody>
      </p:sp>
      <p:graphicFrame>
        <p:nvGraphicFramePr>
          <p:cNvPr id="4194307" name="Table 3"/>
          <p:cNvGraphicFramePr>
            <a:graphicFrameLocks noGrp="1"/>
          </p:cNvGraphicFramePr>
          <p:nvPr/>
        </p:nvGraphicFramePr>
        <p:xfrm>
          <a:off x="533400" y="2438400"/>
          <a:ext cx="6096000" cy="2405380"/>
        </p:xfrm>
        <a:graphic>
          <a:graphicData uri="http://schemas.openxmlformats.org/drawingml/2006/table">
            <a:tbl>
              <a:tblPr firstRow="1" bandRow="1">
                <a:tableStyleId>{21E4AEA4-8DFA-4A89-87EB-49C32662AFE0}</a:tableStyleId>
              </a:tblPr>
              <a:tblGrid>
                <a:gridCol w="2032000"/>
                <a:gridCol w="2032000"/>
                <a:gridCol w="2032000"/>
              </a:tblGrid>
              <a:tr h="370840">
                <a:tc>
                  <a:txBody>
                    <a:bodyPr/>
                    <a:p>
                      <a:r>
                        <a:rPr dirty="0" lang="en-US" smtClean="0"/>
                        <a:t>Proper Name</a:t>
                      </a:r>
                      <a:endParaRPr dirty="0" lang="en-US"/>
                    </a:p>
                  </a:txBody>
                </a:tc>
                <a:tc>
                  <a:txBody>
                    <a:bodyPr/>
                    <a:p>
                      <a:r>
                        <a:rPr dirty="0" lang="en-US" smtClean="0"/>
                        <a:t>Common Name</a:t>
                      </a:r>
                      <a:endParaRPr dirty="0" lang="en-US"/>
                    </a:p>
                  </a:txBody>
                </a:tc>
                <a:tc>
                  <a:txBody>
                    <a:bodyPr/>
                    <a:p>
                      <a:r>
                        <a:rPr dirty="0" lang="en-US" smtClean="0"/>
                        <a:t>Descriptive Phrases</a:t>
                      </a:r>
                      <a:endParaRPr dirty="0" lang="en-US"/>
                    </a:p>
                  </a:txBody>
                </a:tc>
              </a:tr>
              <a:tr h="370840">
                <a:tc>
                  <a:txBody>
                    <a:bodyPr/>
                    <a:p>
                      <a:endParaRPr dirty="0" lang="en-US" smtClean="0"/>
                    </a:p>
                    <a:p>
                      <a:r>
                        <a:rPr dirty="0" lang="en-US" smtClean="0"/>
                        <a:t>Ethiopia</a:t>
                      </a:r>
                    </a:p>
                    <a:p>
                      <a:r>
                        <a:rPr dirty="0" lang="en-US" smtClean="0"/>
                        <a:t>John</a:t>
                      </a:r>
                    </a:p>
                    <a:p>
                      <a:r>
                        <a:rPr dirty="0" lang="en-US" err="1" smtClean="0"/>
                        <a:t>Kidist</a:t>
                      </a:r>
                      <a:endParaRPr dirty="0" lang="en-US" smtClean="0"/>
                    </a:p>
                    <a:p>
                      <a:r>
                        <a:rPr dirty="0" lang="en-US" err="1" smtClean="0"/>
                        <a:t>Ras</a:t>
                      </a:r>
                      <a:r>
                        <a:rPr dirty="0" lang="en-US" smtClean="0"/>
                        <a:t> </a:t>
                      </a:r>
                      <a:r>
                        <a:rPr dirty="0" lang="en-US" err="1" smtClean="0"/>
                        <a:t>Dashen</a:t>
                      </a:r>
                      <a:endParaRPr dirty="0" lang="en-US" smtClean="0"/>
                    </a:p>
                    <a:p>
                      <a:endParaRPr dirty="0" lang="en-US" smtClean="0"/>
                    </a:p>
                    <a:p>
                      <a:endParaRPr dirty="0" lang="en-US"/>
                    </a:p>
                  </a:txBody>
                </a:tc>
                <a:tc>
                  <a:txBody>
                    <a:bodyPr/>
                    <a:p>
                      <a:r>
                        <a:rPr dirty="0" lang="en-US" smtClean="0"/>
                        <a:t>House</a:t>
                      </a:r>
                    </a:p>
                    <a:p>
                      <a:r>
                        <a:rPr dirty="0" lang="en-US" smtClean="0"/>
                        <a:t>Person</a:t>
                      </a:r>
                    </a:p>
                    <a:p>
                      <a:r>
                        <a:rPr dirty="0" lang="en-US" smtClean="0"/>
                        <a:t>Animal</a:t>
                      </a:r>
                      <a:endParaRPr dirty="0" lang="en-US"/>
                    </a:p>
                  </a:txBody>
                </a:tc>
                <a:tc>
                  <a:txBody>
                    <a:bodyPr/>
                    <a:p>
                      <a:r>
                        <a:rPr dirty="0" lang="en-US" smtClean="0"/>
                        <a:t>The late president of Ethiopia</a:t>
                      </a:r>
                    </a:p>
                    <a:p>
                      <a:endParaRPr dirty="0" sz="900" lang="en-US" smtClean="0"/>
                    </a:p>
                    <a:p>
                      <a:r>
                        <a:rPr dirty="0" lang="en-US" smtClean="0"/>
                        <a:t>Third</a:t>
                      </a:r>
                      <a:r>
                        <a:rPr baseline="0" dirty="0" lang="en-US" smtClean="0"/>
                        <a:t> world countries</a:t>
                      </a:r>
                    </a:p>
                    <a:p>
                      <a:endParaRPr baseline="0" dirty="0" sz="1050" lang="en-US" smtClean="0"/>
                    </a:p>
                    <a:p>
                      <a:r>
                        <a:rPr baseline="0" dirty="0" lang="en-US" smtClean="0"/>
                        <a:t>Those who work hard</a:t>
                      </a:r>
                      <a:endParaRPr dirty="0" lang="en-US"/>
                    </a:p>
                  </a:txBody>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215" name=""/>
        <p:cNvGrpSpPr/>
        <p:nvPr/>
      </p:nvGrpSpPr>
      <p:grpSpPr>
        <a:xfrm>
          <a:off x="0" y="0"/>
          <a:ext cx="0" cy="0"/>
          <a:chOff x="0" y="0"/>
          <a:chExt cx="0" cy="0"/>
        </a:xfrm>
      </p:grpSpPr>
      <p:sp>
        <p:nvSpPr>
          <p:cNvPr id="1048679" name="Title 1"/>
          <p:cNvSpPr>
            <a:spLocks noGrp="1"/>
          </p:cNvSpPr>
          <p:nvPr>
            <p:ph type="title"/>
          </p:nvPr>
        </p:nvSpPr>
        <p:spPr/>
        <p:txBody>
          <a:bodyPr/>
          <a:p>
            <a:r>
              <a:rPr dirty="0" lang="en-US" smtClean="0"/>
              <a:t>Cont..</a:t>
            </a:r>
            <a:endParaRPr dirty="0" lang="en-US"/>
          </a:p>
        </p:txBody>
      </p:sp>
      <p:sp>
        <p:nvSpPr>
          <p:cNvPr id="1048680" name="Content Placeholder 2"/>
          <p:cNvSpPr>
            <a:spLocks noGrp="1"/>
          </p:cNvSpPr>
          <p:nvPr>
            <p:ph idx="1"/>
          </p:nvPr>
        </p:nvSpPr>
        <p:spPr>
          <a:xfrm>
            <a:off x="457200" y="1143000"/>
            <a:ext cx="8229600" cy="4983163"/>
          </a:xfrm>
        </p:spPr>
        <p:txBody>
          <a:bodyPr>
            <a:normAutofit fontScale="96429" lnSpcReduction="20000"/>
          </a:bodyPr>
          <a:p>
            <a:pPr lvl="0"/>
            <a:r>
              <a:rPr b="1" dirty="0" lang="en-US"/>
              <a:t>Note that </a:t>
            </a:r>
            <a:r>
              <a:rPr dirty="0" lang="en-US"/>
              <a:t>verbs, adverbs, prepositions, adjectives and conjunctions are not terms.</a:t>
            </a:r>
          </a:p>
          <a:p>
            <a:r>
              <a:rPr dirty="0" lang="en-US"/>
              <a:t>There are two types of terms</a:t>
            </a:r>
            <a:r>
              <a:rPr b="1" dirty="0" lang="en-US"/>
              <a:t>: intentional and </a:t>
            </a:r>
            <a:r>
              <a:rPr b="1" dirty="0" lang="en-US" smtClean="0"/>
              <a:t>extensions</a:t>
            </a:r>
          </a:p>
          <a:p>
            <a:r>
              <a:rPr b="1" dirty="0" lang="en-US"/>
              <a:t>Intentional meaning: </a:t>
            </a:r>
            <a:r>
              <a:rPr dirty="0" lang="en-US"/>
              <a:t>consist of </a:t>
            </a:r>
            <a:r>
              <a:rPr dirty="0" lang="en-US">
                <a:solidFill>
                  <a:srgbClr val="FF0000"/>
                </a:solidFill>
              </a:rPr>
              <a:t>qualities</a:t>
            </a:r>
            <a:r>
              <a:rPr dirty="0" lang="en-US"/>
              <a:t> and </a:t>
            </a:r>
            <a:r>
              <a:rPr dirty="0" lang="en-US">
                <a:solidFill>
                  <a:srgbClr val="00B050"/>
                </a:solidFill>
              </a:rPr>
              <a:t>attributes</a:t>
            </a:r>
            <a:r>
              <a:rPr dirty="0" lang="en-US"/>
              <a:t> that the term </a:t>
            </a:r>
            <a:r>
              <a:rPr b="1" dirty="0" lang="en-US"/>
              <a:t>connotes</a:t>
            </a:r>
            <a:r>
              <a:rPr dirty="0" lang="en-US"/>
              <a:t>.</a:t>
            </a:r>
          </a:p>
          <a:p>
            <a:r>
              <a:rPr b="1" dirty="0" lang="en-US"/>
              <a:t> Extensional meaning: </a:t>
            </a:r>
            <a:r>
              <a:rPr dirty="0" lang="en-US"/>
              <a:t>consists of the </a:t>
            </a:r>
            <a:r>
              <a:rPr b="1" dirty="0" lang="en-US">
                <a:solidFill>
                  <a:srgbClr val="00B0F0"/>
                </a:solidFill>
              </a:rPr>
              <a:t>members</a:t>
            </a:r>
            <a:r>
              <a:rPr dirty="0" lang="en-US"/>
              <a:t> of the term denotes. </a:t>
            </a:r>
          </a:p>
          <a:p>
            <a:pPr lvl="1"/>
            <a:endParaRPr dirty="0"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216" name=""/>
        <p:cNvGrpSpPr/>
        <p:nvPr/>
      </p:nvGrpSpPr>
      <p:grpSpPr>
        <a:xfrm>
          <a:off x="0" y="0"/>
          <a:ext cx="0" cy="0"/>
          <a:chOff x="0" y="0"/>
          <a:chExt cx="0" cy="0"/>
        </a:xfrm>
      </p:grpSpPr>
      <p:sp>
        <p:nvSpPr>
          <p:cNvPr id="1048681" name="Title 1"/>
          <p:cNvSpPr>
            <a:spLocks noGrp="1"/>
          </p:cNvSpPr>
          <p:nvPr>
            <p:ph type="title"/>
          </p:nvPr>
        </p:nvSpPr>
        <p:spPr>
          <a:xfrm>
            <a:off x="457200" y="274638"/>
            <a:ext cx="8229600" cy="868362"/>
          </a:xfrm>
        </p:spPr>
        <p:txBody>
          <a:bodyPr>
            <a:normAutofit fontScale="90000"/>
          </a:bodyPr>
          <a:p>
            <a:r>
              <a:rPr dirty="0" lang="en-US" smtClean="0"/>
              <a:t>Cont..</a:t>
            </a:r>
            <a:endParaRPr dirty="0" lang="en-US"/>
          </a:p>
        </p:txBody>
      </p:sp>
      <p:sp>
        <p:nvSpPr>
          <p:cNvPr id="1048682" name="Content Placeholder 2"/>
          <p:cNvSpPr>
            <a:spLocks noGrp="1"/>
          </p:cNvSpPr>
          <p:nvPr>
            <p:ph idx="1"/>
          </p:nvPr>
        </p:nvSpPr>
        <p:spPr>
          <a:xfrm>
            <a:off x="457200" y="914400"/>
            <a:ext cx="8229600" cy="5211763"/>
          </a:xfrm>
        </p:spPr>
        <p:txBody>
          <a:bodyPr>
            <a:normAutofit fontScale="96875" lnSpcReduction="20000"/>
          </a:bodyPr>
          <a:p>
            <a:pPr algn="just">
              <a:buFont typeface="Wingdings" pitchFamily="2" charset="2"/>
              <a:buChar char="q"/>
            </a:pPr>
            <a:r>
              <a:rPr dirty="0" lang="en-US">
                <a:latin typeface="Garamond" pitchFamily="18" charset="0"/>
              </a:rPr>
              <a:t>The intentional meaning of a term is called </a:t>
            </a:r>
            <a:r>
              <a:rPr b="1" dirty="0" i="1" lang="en-US">
                <a:latin typeface="Garamond" pitchFamily="18" charset="0"/>
              </a:rPr>
              <a:t>intention or connotation</a:t>
            </a:r>
            <a:r>
              <a:rPr dirty="0" lang="en-US">
                <a:latin typeface="Garamond" pitchFamily="18" charset="0"/>
              </a:rPr>
              <a:t>, and the extensional meaning of is called </a:t>
            </a:r>
            <a:r>
              <a:rPr b="1" dirty="0" i="1" lang="en-US">
                <a:latin typeface="Garamond" pitchFamily="18" charset="0"/>
              </a:rPr>
              <a:t>extension or denotation</a:t>
            </a:r>
            <a:r>
              <a:rPr dirty="0" lang="en-US">
                <a:latin typeface="Garamond" pitchFamily="18" charset="0"/>
              </a:rPr>
              <a:t>. </a:t>
            </a:r>
          </a:p>
          <a:p>
            <a:pPr algn="just" indent="0" marL="0">
              <a:buNone/>
            </a:pPr>
            <a:r>
              <a:rPr dirty="0" lang="en-US" smtClean="0">
                <a:latin typeface="Garamond" pitchFamily="18" charset="0"/>
              </a:rPr>
              <a:t>Example</a:t>
            </a:r>
          </a:p>
          <a:p>
            <a:pPr algn="just" indent="-514350" marL="514350">
              <a:buAutoNum type="arabicPeriod"/>
            </a:pPr>
            <a:r>
              <a:rPr b="1" dirty="0" lang="en-US" smtClean="0">
                <a:latin typeface="Garamond" pitchFamily="18" charset="0"/>
              </a:rPr>
              <a:t>Ship</a:t>
            </a:r>
            <a:r>
              <a:rPr dirty="0" lang="en-US" smtClean="0">
                <a:latin typeface="Garamond" pitchFamily="18" charset="0"/>
              </a:rPr>
              <a:t> is ‘vehicle </a:t>
            </a:r>
            <a:r>
              <a:rPr dirty="0" lang="en-US">
                <a:latin typeface="Garamond" pitchFamily="18" charset="0"/>
              </a:rPr>
              <a:t>for </a:t>
            </a:r>
            <a:r>
              <a:rPr dirty="0" lang="en-US" u="sng">
                <a:latin typeface="Garamond" pitchFamily="18" charset="0"/>
                <a:hlinkClick r:id="rId1"/>
              </a:rPr>
              <a:t>conveyance</a:t>
            </a:r>
            <a:r>
              <a:rPr dirty="0" lang="en-US">
                <a:latin typeface="Garamond" pitchFamily="18" charset="0"/>
              </a:rPr>
              <a:t> on </a:t>
            </a:r>
            <a:r>
              <a:rPr dirty="0" lang="en-US" smtClean="0">
                <a:latin typeface="Garamond" pitchFamily="18" charset="0"/>
              </a:rPr>
              <a:t>water’ (</a:t>
            </a:r>
            <a:r>
              <a:rPr b="1" dirty="0" lang="en-US" smtClean="0">
                <a:latin typeface="Garamond" pitchFamily="18" charset="0"/>
              </a:rPr>
              <a:t>Intention</a:t>
            </a:r>
            <a:r>
              <a:rPr dirty="0" lang="en-US" smtClean="0">
                <a:latin typeface="Garamond" pitchFamily="18" charset="0"/>
              </a:rPr>
              <a:t>)</a:t>
            </a:r>
          </a:p>
          <a:p>
            <a:pPr algn="just" indent="-514350" marL="514350">
              <a:buAutoNum type="arabicPeriod"/>
            </a:pPr>
            <a:r>
              <a:rPr b="1" dirty="0" lang="en-US" smtClean="0">
                <a:latin typeface="Garamond" pitchFamily="18" charset="0"/>
              </a:rPr>
              <a:t>Ship</a:t>
            </a:r>
            <a:r>
              <a:rPr dirty="0" lang="en-US" smtClean="0">
                <a:latin typeface="Garamond" pitchFamily="18" charset="0"/>
              </a:rPr>
              <a:t> is like things </a:t>
            </a:r>
            <a:r>
              <a:rPr dirty="0" lang="en-US">
                <a:latin typeface="Garamond" pitchFamily="18" charset="0"/>
              </a:rPr>
              <a:t>as cargo ships, passenger ships, </a:t>
            </a:r>
            <a:r>
              <a:rPr dirty="0" lang="en-US" smtClean="0">
                <a:latin typeface="Garamond" pitchFamily="18" charset="0"/>
              </a:rPr>
              <a:t>battle ships</a:t>
            </a:r>
            <a:r>
              <a:rPr dirty="0" lang="en-US">
                <a:latin typeface="Garamond" pitchFamily="18" charset="0"/>
              </a:rPr>
              <a:t>, and sailing </a:t>
            </a:r>
            <a:r>
              <a:rPr dirty="0" lang="en-US" smtClean="0">
                <a:latin typeface="Garamond" pitchFamily="18" charset="0"/>
              </a:rPr>
              <a:t>ships (</a:t>
            </a:r>
            <a:r>
              <a:rPr b="1" dirty="0" lang="en-US" smtClean="0">
                <a:latin typeface="Garamond" pitchFamily="18" charset="0"/>
              </a:rPr>
              <a:t>extension) </a:t>
            </a:r>
            <a:endParaRPr b="1" dirty="0" lang="en-US">
              <a:latin typeface="Garamond"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217" name=""/>
        <p:cNvGrpSpPr/>
        <p:nvPr/>
      </p:nvGrpSpPr>
      <p:grpSpPr>
        <a:xfrm>
          <a:off x="0" y="0"/>
          <a:ext cx="0" cy="0"/>
          <a:chOff x="0" y="0"/>
          <a:chExt cx="0" cy="0"/>
        </a:xfrm>
      </p:grpSpPr>
      <p:sp>
        <p:nvSpPr>
          <p:cNvPr id="1048683" name="Title 1"/>
          <p:cNvSpPr>
            <a:spLocks noGrp="1"/>
          </p:cNvSpPr>
          <p:nvPr>
            <p:ph type="title"/>
          </p:nvPr>
        </p:nvSpPr>
        <p:spPr>
          <a:xfrm>
            <a:off x="457200" y="274638"/>
            <a:ext cx="8229600" cy="792162"/>
          </a:xfrm>
        </p:spPr>
        <p:txBody>
          <a:bodyPr>
            <a:normAutofit fontScale="90000"/>
          </a:bodyPr>
          <a:p>
            <a:r>
              <a:rPr dirty="0" lang="en-US" smtClean="0"/>
              <a:t>Cont..</a:t>
            </a:r>
            <a:endParaRPr dirty="0" lang="en-US"/>
          </a:p>
        </p:txBody>
      </p:sp>
      <p:sp>
        <p:nvSpPr>
          <p:cNvPr id="1048684" name="Content Placeholder 2"/>
          <p:cNvSpPr>
            <a:spLocks noGrp="1"/>
          </p:cNvSpPr>
          <p:nvPr>
            <p:ph idx="1"/>
          </p:nvPr>
        </p:nvSpPr>
        <p:spPr>
          <a:xfrm>
            <a:off x="457200" y="914400"/>
            <a:ext cx="8229600" cy="5211763"/>
          </a:xfrm>
        </p:spPr>
        <p:txBody>
          <a:bodyPr>
            <a:normAutofit fontScale="96429" lnSpcReduction="20000"/>
          </a:bodyPr>
          <a:p>
            <a:pPr algn="just" indent="0" lvl="1" marL="457200">
              <a:buNone/>
            </a:pPr>
            <a:r>
              <a:rPr dirty="0" lang="en-US" smtClean="0"/>
              <a:t>3. </a:t>
            </a:r>
            <a:r>
              <a:rPr dirty="0" lang="en-US">
                <a:latin typeface="Garamond" pitchFamily="18" charset="0"/>
              </a:rPr>
              <a:t>“</a:t>
            </a:r>
            <a:r>
              <a:rPr b="1" dirty="0" lang="en-US">
                <a:latin typeface="Garamond" pitchFamily="18" charset="0"/>
              </a:rPr>
              <a:t>Inventor</a:t>
            </a:r>
            <a:r>
              <a:rPr dirty="0" lang="en-US">
                <a:latin typeface="Garamond" pitchFamily="18" charset="0"/>
              </a:rPr>
              <a:t>” means a person who is, clever, intuitive, creative and imaginative. </a:t>
            </a:r>
            <a:endParaRPr dirty="0" lang="en-US" smtClean="0">
              <a:latin typeface="Garamond" pitchFamily="18" charset="0"/>
            </a:endParaRPr>
          </a:p>
          <a:p>
            <a:pPr algn="just" indent="0" lvl="1" marL="457200">
              <a:buNone/>
            </a:pPr>
            <a:r>
              <a:rPr dirty="0" lang="en-US" smtClean="0">
                <a:latin typeface="Garamond" pitchFamily="18" charset="0"/>
              </a:rPr>
              <a:t>4.</a:t>
            </a:r>
            <a:r>
              <a:rPr b="1" dirty="0" lang="en-US" smtClean="0">
                <a:latin typeface="Garamond" pitchFamily="18" charset="0"/>
              </a:rPr>
              <a:t> </a:t>
            </a:r>
            <a:r>
              <a:rPr dirty="0" lang="en-US">
                <a:latin typeface="Garamond" pitchFamily="18" charset="0"/>
              </a:rPr>
              <a:t>“</a:t>
            </a:r>
            <a:r>
              <a:rPr b="1" dirty="0" lang="en-US">
                <a:latin typeface="Garamond" pitchFamily="18" charset="0"/>
              </a:rPr>
              <a:t>Inventor</a:t>
            </a:r>
            <a:r>
              <a:rPr dirty="0" lang="en-US">
                <a:latin typeface="Garamond" pitchFamily="18" charset="0"/>
              </a:rPr>
              <a:t>” means such as Thomas Edison, Alexander Graham Bell, and Samuel F.B.     </a:t>
            </a:r>
            <a:r>
              <a:rPr dirty="0" lang="en-US" smtClean="0">
                <a:latin typeface="Garamond" pitchFamily="18" charset="0"/>
              </a:rPr>
              <a:t> </a:t>
            </a:r>
            <a:r>
              <a:rPr dirty="0" lang="en-US">
                <a:latin typeface="Garamond" pitchFamily="18" charset="0"/>
              </a:rPr>
              <a:t>Morse. </a:t>
            </a:r>
            <a:r>
              <a:rPr dirty="0" lang="en-US" smtClean="0">
                <a:latin typeface="Garamond" pitchFamily="18" charset="0"/>
              </a:rPr>
              <a:t>(</a:t>
            </a:r>
            <a:r>
              <a:rPr b="1" dirty="0" lang="en-US" smtClean="0">
                <a:latin typeface="Garamond" pitchFamily="18" charset="0"/>
              </a:rPr>
              <a:t>N.B</a:t>
            </a:r>
            <a:r>
              <a:rPr dirty="0" lang="en-US" smtClean="0">
                <a:latin typeface="Garamond" pitchFamily="18" charset="0"/>
              </a:rPr>
              <a:t>: </a:t>
            </a:r>
          </a:p>
          <a:p>
            <a:pPr algn="just" lvl="1">
              <a:buFont typeface="Wingdings" pitchFamily="2" charset="2"/>
              <a:buChar char="v"/>
            </a:pPr>
            <a:r>
              <a:rPr b="1" dirty="0" lang="en-US" smtClean="0"/>
              <a:t>Connotation </a:t>
            </a:r>
            <a:r>
              <a:rPr b="1" dirty="0" lang="en-US"/>
              <a:t>of a term remains more or less the same from person to person and from time to time</a:t>
            </a:r>
            <a:r>
              <a:rPr b="1" dirty="0" lang="en-US" smtClean="0"/>
              <a:t>.</a:t>
            </a:r>
          </a:p>
          <a:p>
            <a:pPr algn="just" lvl="1">
              <a:buFont typeface="Wingdings" pitchFamily="2" charset="2"/>
              <a:buChar char="v"/>
            </a:pPr>
            <a:r>
              <a:rPr b="1" dirty="0" lang="en-US"/>
              <a:t>The denotation of a term also remains the same from person to person, but it may change with the passage of time. </a:t>
            </a:r>
            <a:endParaRPr dirty="0" lang="en-US"/>
          </a:p>
          <a:p>
            <a:pPr algn="just" lvl="1">
              <a:buFont typeface="Wingdings" pitchFamily="2" charset="2"/>
              <a:buChar char="v"/>
            </a:pPr>
            <a:endParaRPr dirty="0" lang="en-US">
              <a:latin typeface="Garamond" pitchFamily="18" charset="0"/>
            </a:endParaRPr>
          </a:p>
          <a:p>
            <a:pPr algn="just" indent="0" lvl="1" marL="457200">
              <a:buNone/>
            </a:pPr>
            <a:endParaRPr dirty="0" lang="en-US">
              <a:latin typeface="Garamond" pitchFamily="18" charset="0"/>
            </a:endParaRPr>
          </a:p>
          <a:p>
            <a:pPr indent="0" marL="0">
              <a:buNone/>
            </a:pPr>
            <a:endParaRPr dirty="0"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218" name=""/>
        <p:cNvGrpSpPr/>
        <p:nvPr/>
      </p:nvGrpSpPr>
      <p:grpSpPr>
        <a:xfrm>
          <a:off x="0" y="0"/>
          <a:ext cx="0" cy="0"/>
          <a:chOff x="0" y="0"/>
          <a:chExt cx="0" cy="0"/>
        </a:xfrm>
      </p:grpSpPr>
      <p:sp>
        <p:nvSpPr>
          <p:cNvPr id="1048685" name="Title 1"/>
          <p:cNvSpPr>
            <a:spLocks noGrp="1"/>
          </p:cNvSpPr>
          <p:nvPr>
            <p:ph type="title"/>
          </p:nvPr>
        </p:nvSpPr>
        <p:spPr/>
        <p:txBody>
          <a:bodyPr/>
          <a:p>
            <a:r>
              <a:rPr dirty="0" lang="en-US" smtClean="0"/>
              <a:t>Cont..</a:t>
            </a:r>
            <a:endParaRPr dirty="0" lang="en-US"/>
          </a:p>
        </p:txBody>
      </p:sp>
      <p:sp>
        <p:nvSpPr>
          <p:cNvPr id="1048686" name="Content Placeholder 2"/>
          <p:cNvSpPr>
            <a:spLocks noGrp="1"/>
          </p:cNvSpPr>
          <p:nvPr>
            <p:ph idx="1"/>
          </p:nvPr>
        </p:nvSpPr>
        <p:spPr>
          <a:xfrm>
            <a:off x="457200" y="1066800"/>
            <a:ext cx="8229600" cy="5059363"/>
          </a:xfrm>
        </p:spPr>
        <p:txBody>
          <a:bodyPr>
            <a:normAutofit fontScale="96429" lnSpcReduction="20000"/>
          </a:bodyPr>
          <a:p>
            <a:pPr algn="just"/>
            <a:r>
              <a:rPr dirty="0" lang="en-US" smtClean="0"/>
              <a:t> </a:t>
            </a:r>
            <a:r>
              <a:rPr dirty="0" lang="en-US" smtClean="0">
                <a:latin typeface="Garamond" pitchFamily="18" charset="0"/>
              </a:rPr>
              <a:t>So, terms can have </a:t>
            </a:r>
            <a:r>
              <a:rPr b="1" dirty="0" lang="en-US" smtClean="0">
                <a:latin typeface="Garamond" pitchFamily="18" charset="0"/>
              </a:rPr>
              <a:t>empty extension</a:t>
            </a:r>
            <a:r>
              <a:rPr dirty="0" lang="en-US" smtClean="0">
                <a:latin typeface="Garamond" pitchFamily="18" charset="0"/>
              </a:rPr>
              <a:t>. </a:t>
            </a:r>
            <a:endParaRPr dirty="0" lang="en-US">
              <a:latin typeface="Garamond" pitchFamily="18" charset="0"/>
            </a:endParaRPr>
          </a:p>
          <a:p>
            <a:pPr algn="just" lvl="1"/>
            <a:r>
              <a:rPr dirty="0" lang="en-US" smtClean="0">
                <a:latin typeface="Garamond" pitchFamily="18" charset="0"/>
              </a:rPr>
              <a:t>No class member for the term</a:t>
            </a:r>
          </a:p>
          <a:p>
            <a:pPr algn="just" lvl="1"/>
            <a:r>
              <a:rPr dirty="0" lang="en-US" smtClean="0">
                <a:latin typeface="Garamond" pitchFamily="18" charset="0"/>
              </a:rPr>
              <a:t>E. g. Dinosaur, Current king of Ethiopia, Satan</a:t>
            </a:r>
            <a:endParaRPr dirty="0" lang="en-US">
              <a:latin typeface="Garamond" pitchFamily="18" charset="0"/>
            </a:endParaRPr>
          </a:p>
          <a:p>
            <a:pPr algn="just">
              <a:buFont typeface="Wingdings" pitchFamily="2" charset="2"/>
              <a:buChar char="q"/>
            </a:pPr>
            <a:r>
              <a:rPr dirty="0" lang="en-US" smtClean="0">
                <a:latin typeface="Garamond" pitchFamily="18" charset="0"/>
              </a:rPr>
              <a:t> If terms have extension, they have intention</a:t>
            </a:r>
          </a:p>
          <a:p>
            <a:pPr algn="just">
              <a:buFont typeface="Wingdings" pitchFamily="2" charset="2"/>
              <a:buChar char="q"/>
            </a:pPr>
            <a:r>
              <a:rPr dirty="0" lang="en-US" smtClean="0">
                <a:latin typeface="Garamond" pitchFamily="18" charset="0"/>
              </a:rPr>
              <a:t>But, if terms have intention, they might not have extension.</a:t>
            </a:r>
          </a:p>
          <a:p>
            <a:pPr algn="just">
              <a:buFont typeface="Wingdings" pitchFamily="2" charset="2"/>
              <a:buChar char="q"/>
            </a:pPr>
            <a:r>
              <a:rPr dirty="0" lang="en-US" smtClean="0">
                <a:latin typeface="Garamond" pitchFamily="18" charset="0"/>
              </a:rPr>
              <a:t>So intension determines extension.  </a:t>
            </a:r>
            <a:endParaRPr dirty="0" lang="en-US">
              <a:latin typeface="Garamond"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219" name=""/>
        <p:cNvGrpSpPr/>
        <p:nvPr/>
      </p:nvGrpSpPr>
      <p:grpSpPr>
        <a:xfrm>
          <a:off x="0" y="0"/>
          <a:ext cx="0" cy="0"/>
          <a:chOff x="0" y="0"/>
          <a:chExt cx="0" cy="0"/>
        </a:xfrm>
      </p:grpSpPr>
      <p:sp>
        <p:nvSpPr>
          <p:cNvPr id="1048687" name="Title 1"/>
          <p:cNvSpPr>
            <a:spLocks noGrp="1"/>
          </p:cNvSpPr>
          <p:nvPr>
            <p:ph type="title"/>
          </p:nvPr>
        </p:nvSpPr>
        <p:spPr/>
        <p:txBody>
          <a:bodyPr/>
          <a:p>
            <a:r>
              <a:rPr dirty="0" lang="en-US" smtClean="0"/>
              <a:t>Cont..</a:t>
            </a:r>
            <a:endParaRPr dirty="0" lang="en-US"/>
          </a:p>
        </p:txBody>
      </p:sp>
      <p:sp>
        <p:nvSpPr>
          <p:cNvPr id="1048688" name="Content Placeholder 2"/>
          <p:cNvSpPr>
            <a:spLocks noGrp="1"/>
          </p:cNvSpPr>
          <p:nvPr>
            <p:ph idx="1"/>
          </p:nvPr>
        </p:nvSpPr>
        <p:spPr/>
        <p:txBody>
          <a:bodyPr>
            <a:normAutofit fontScale="96875" lnSpcReduction="20000"/>
          </a:bodyPr>
          <a:p>
            <a:pPr algn="just" lvl="0"/>
            <a:r>
              <a:rPr b="1" dirty="0" lang="en-US">
                <a:latin typeface="Garamond" pitchFamily="18" charset="0"/>
              </a:rPr>
              <a:t>Terms may be put in the order of increasing intention, increasing extension, decreasing intention, decreasing extension. </a:t>
            </a:r>
            <a:endParaRPr dirty="0" lang="en-US">
              <a:latin typeface="Garamond" pitchFamily="18" charset="0"/>
            </a:endParaRPr>
          </a:p>
          <a:p>
            <a:pPr algn="just" lvl="0"/>
            <a:r>
              <a:rPr b="1" dirty="0" lang="en-US">
                <a:latin typeface="Garamond" pitchFamily="18" charset="0"/>
              </a:rPr>
              <a:t>Increasing intention: </a:t>
            </a:r>
            <a:r>
              <a:rPr dirty="0" lang="en-US">
                <a:latin typeface="Garamond" pitchFamily="18" charset="0"/>
              </a:rPr>
              <a:t>when each term in the series has more attributes than the one which comes before it. </a:t>
            </a:r>
          </a:p>
          <a:p>
            <a:pPr algn="just" lvl="0"/>
            <a:r>
              <a:rPr dirty="0" lang="en-US">
                <a:latin typeface="Garamond" pitchFamily="18" charset="0"/>
              </a:rPr>
              <a:t>The order of </a:t>
            </a:r>
            <a:r>
              <a:rPr b="1" dirty="0" lang="en-US">
                <a:latin typeface="Garamond" pitchFamily="18" charset="0"/>
              </a:rPr>
              <a:t>decreasing intension </a:t>
            </a:r>
            <a:r>
              <a:rPr dirty="0" lang="en-US">
                <a:latin typeface="Garamond" pitchFamily="18" charset="0"/>
              </a:rPr>
              <a:t>is the reverse of that of increasing intension.</a:t>
            </a:r>
          </a:p>
          <a:p>
            <a:pPr algn="just"/>
            <a:endParaRPr dirty="0" lang="en-US">
              <a:latin typeface="Garamond"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220" name=""/>
        <p:cNvGrpSpPr/>
        <p:nvPr/>
      </p:nvGrpSpPr>
      <p:grpSpPr>
        <a:xfrm>
          <a:off x="0" y="0"/>
          <a:ext cx="0" cy="0"/>
          <a:chOff x="0" y="0"/>
          <a:chExt cx="0" cy="0"/>
        </a:xfrm>
      </p:grpSpPr>
      <p:sp>
        <p:nvSpPr>
          <p:cNvPr id="1048689" name="Title 1"/>
          <p:cNvSpPr>
            <a:spLocks noGrp="1"/>
          </p:cNvSpPr>
          <p:nvPr>
            <p:ph type="title"/>
          </p:nvPr>
        </p:nvSpPr>
        <p:spPr/>
        <p:txBody>
          <a:bodyPr/>
          <a:p>
            <a:r>
              <a:rPr dirty="0" lang="en-US" smtClean="0"/>
              <a:t>Cont..</a:t>
            </a:r>
            <a:endParaRPr dirty="0" lang="en-US"/>
          </a:p>
        </p:txBody>
      </p:sp>
      <p:pic>
        <p:nvPicPr>
          <p:cNvPr id="2097153" name="Picture 2"/>
          <p:cNvPicPr>
            <a:picLocks noChangeAspect="1" noGrp="1" noChangeArrowheads="1"/>
          </p:cNvPicPr>
          <p:nvPr>
            <p:ph idx="1"/>
          </p:nvPr>
        </p:nvPicPr>
        <p:blipFill>
          <a:blip xmlns:r="http://schemas.openxmlformats.org/officeDocument/2006/relationships" r:embed="rId1" cstate="print"/>
          <a:stretch>
            <a:fillRect/>
          </a:stretch>
        </p:blipFill>
        <p:spPr bwMode="auto">
          <a:xfrm>
            <a:off x="1599459" y="3352693"/>
            <a:ext cx="5945082" cy="1020976"/>
          </a:xfrm>
          <a:prstGeom prst="rect"/>
          <a:noFill/>
          <a:ln>
            <a:noFill/>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221" name=""/>
        <p:cNvGrpSpPr/>
        <p:nvPr/>
      </p:nvGrpSpPr>
      <p:grpSpPr>
        <a:xfrm>
          <a:off x="0" y="0"/>
          <a:ext cx="0" cy="0"/>
          <a:chOff x="0" y="0"/>
          <a:chExt cx="0" cy="0"/>
        </a:xfrm>
      </p:grpSpPr>
      <p:sp>
        <p:nvSpPr>
          <p:cNvPr id="1048690" name="Title 1"/>
          <p:cNvSpPr>
            <a:spLocks noGrp="1"/>
          </p:cNvSpPr>
          <p:nvPr>
            <p:ph type="title"/>
          </p:nvPr>
        </p:nvSpPr>
        <p:spPr/>
        <p:txBody>
          <a:bodyPr/>
          <a:p>
            <a:r>
              <a:rPr dirty="0" lang="en-US" smtClean="0"/>
              <a:t>Cont..</a:t>
            </a:r>
            <a:endParaRPr dirty="0" lang="en-US"/>
          </a:p>
        </p:txBody>
      </p:sp>
      <p:sp>
        <p:nvSpPr>
          <p:cNvPr id="1048691" name="Content Placeholder 2"/>
          <p:cNvSpPr>
            <a:spLocks noGrp="1"/>
          </p:cNvSpPr>
          <p:nvPr>
            <p:ph idx="1"/>
          </p:nvPr>
        </p:nvSpPr>
        <p:spPr>
          <a:xfrm>
            <a:off x="457200" y="1143000"/>
            <a:ext cx="8229600" cy="4983163"/>
          </a:xfrm>
        </p:spPr>
        <p:txBody>
          <a:bodyPr>
            <a:normAutofit fontScale="81250" lnSpcReduction="10000"/>
          </a:bodyPr>
          <a:p>
            <a:pPr algn="ctr" indent="0" marL="0">
              <a:buNone/>
            </a:pPr>
            <a:r>
              <a:rPr b="1" dirty="0" lang="en-US"/>
              <a:t>Exceptions: </a:t>
            </a:r>
            <a:endParaRPr dirty="0" lang="en-US"/>
          </a:p>
          <a:p>
            <a:pPr algn="just" lvl="0"/>
            <a:r>
              <a:rPr b="1" dirty="0" lang="en-US">
                <a:latin typeface="Garamond" pitchFamily="18" charset="0"/>
              </a:rPr>
              <a:t>There are certain cases where there is empty extension but increasing intension. </a:t>
            </a:r>
            <a:endParaRPr dirty="0" lang="en-US">
              <a:latin typeface="Garamond" pitchFamily="18" charset="0"/>
            </a:endParaRPr>
          </a:p>
          <a:p>
            <a:pPr algn="just"/>
            <a:r>
              <a:rPr b="1" dirty="0" lang="en-US">
                <a:latin typeface="Garamond" pitchFamily="18" charset="0"/>
              </a:rPr>
              <a:t>Example: Unicorn, unicorn with blue eyes, unicorn with blue eyes and green horn. </a:t>
            </a:r>
            <a:endParaRPr dirty="0" lang="en-US">
              <a:latin typeface="Garamond" pitchFamily="18" charset="0"/>
            </a:endParaRPr>
          </a:p>
          <a:p>
            <a:pPr algn="just" indent="0" marL="0">
              <a:buNone/>
            </a:pPr>
            <a:endParaRPr dirty="0" lang="en-US">
              <a:latin typeface="Garamond" pitchFamily="18" charset="0"/>
            </a:endParaRPr>
          </a:p>
          <a:p>
            <a:pPr algn="just" lvl="0"/>
            <a:r>
              <a:rPr b="1" dirty="0" lang="en-US">
                <a:latin typeface="Garamond" pitchFamily="18" charset="0"/>
              </a:rPr>
              <a:t>This example illustrates:</a:t>
            </a:r>
            <a:endParaRPr dirty="0" lang="en-US">
              <a:latin typeface="Garamond" pitchFamily="18" charset="0"/>
            </a:endParaRPr>
          </a:p>
          <a:p>
            <a:pPr algn="just" lvl="0"/>
            <a:r>
              <a:rPr dirty="0" lang="en-US">
                <a:latin typeface="Garamond" pitchFamily="18" charset="0"/>
              </a:rPr>
              <a:t>Existence of empty extension.</a:t>
            </a:r>
          </a:p>
          <a:p>
            <a:pPr algn="just" lvl="0"/>
            <a:r>
              <a:rPr dirty="0" lang="en-US">
                <a:latin typeface="Garamond" pitchFamily="18" charset="0"/>
              </a:rPr>
              <a:t>Increasing intention</a:t>
            </a:r>
          </a:p>
          <a:p>
            <a:pPr algn="just" lvl="0"/>
            <a:r>
              <a:rPr dirty="0" lang="en-US">
                <a:latin typeface="Garamond" pitchFamily="18" charset="0"/>
              </a:rPr>
              <a:t>Constant extension.  </a:t>
            </a:r>
          </a:p>
          <a:p>
            <a:endParaRPr dirty="0"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222" name=""/>
        <p:cNvGrpSpPr/>
        <p:nvPr/>
      </p:nvGrpSpPr>
      <p:grpSpPr>
        <a:xfrm>
          <a:off x="0" y="0"/>
          <a:ext cx="0" cy="0"/>
          <a:chOff x="0" y="0"/>
          <a:chExt cx="0" cy="0"/>
        </a:xfrm>
      </p:grpSpPr>
      <p:sp>
        <p:nvSpPr>
          <p:cNvPr id="1048692" name="Title 1"/>
          <p:cNvSpPr>
            <a:spLocks noGrp="1"/>
          </p:cNvSpPr>
          <p:nvPr>
            <p:ph type="title"/>
          </p:nvPr>
        </p:nvSpPr>
        <p:spPr/>
        <p:txBody>
          <a:bodyPr/>
          <a:p>
            <a:r>
              <a:rPr dirty="0" lang="en-US" smtClean="0"/>
              <a:t>Cont..</a:t>
            </a:r>
            <a:endParaRPr dirty="0" lang="en-US"/>
          </a:p>
        </p:txBody>
      </p:sp>
      <p:sp>
        <p:nvSpPr>
          <p:cNvPr id="1048693" name="Content Placeholder 2"/>
          <p:cNvSpPr>
            <a:spLocks noGrp="1"/>
          </p:cNvSpPr>
          <p:nvPr>
            <p:ph idx="1"/>
          </p:nvPr>
        </p:nvSpPr>
        <p:spPr>
          <a:xfrm>
            <a:off x="457200" y="1066800"/>
            <a:ext cx="8229600" cy="5059363"/>
          </a:xfrm>
        </p:spPr>
        <p:txBody>
          <a:bodyPr>
            <a:normAutofit fontScale="84375" lnSpcReduction="10000"/>
          </a:bodyPr>
          <a:p>
            <a:pPr algn="just" lvl="0">
              <a:lnSpc>
                <a:spcPct val="115000"/>
              </a:lnSpc>
              <a:spcBef>
                <a:spcPts val="0"/>
              </a:spcBef>
              <a:buSzPts val="1600"/>
              <a:buFont typeface="Wingdings 2"/>
              <a:buChar char=""/>
              <a:tabLst>
                <a:tab algn="l" pos="1990725"/>
              </a:tabLst>
            </a:pPr>
            <a:r>
              <a:rPr b="1" dirty="0" lang="en-US">
                <a:latin typeface="Garamond"/>
                <a:ea typeface="Times New Roman"/>
                <a:cs typeface="Times New Roman"/>
              </a:rPr>
              <a:t>There are also cases where there no empty extension, but increasing intention. </a:t>
            </a:r>
            <a:endParaRPr dirty="0" lang="en-US">
              <a:latin typeface="Times New Roman"/>
              <a:ea typeface="Times New Roman"/>
            </a:endParaRPr>
          </a:p>
          <a:p>
            <a:pPr algn="just" marL="457200" marR="0">
              <a:lnSpc>
                <a:spcPct val="115000"/>
              </a:lnSpc>
              <a:spcBef>
                <a:spcPts val="0"/>
              </a:spcBef>
              <a:spcAft>
                <a:spcPts val="0"/>
              </a:spcAft>
              <a:tabLst>
                <a:tab algn="l" pos="1990725"/>
              </a:tabLst>
            </a:pPr>
            <a:r>
              <a:rPr dirty="0" lang="en-US">
                <a:latin typeface="Garamond"/>
                <a:ea typeface="Times New Roman"/>
              </a:rPr>
              <a:t>Example: Living human being; living human being with a genetic code; living human being with a genetic code and a brain; living human being with a genetic code, a brain, and a height of less than 100 </a:t>
            </a:r>
            <a:r>
              <a:rPr dirty="0" lang="en-US" smtClean="0">
                <a:latin typeface="Garamond"/>
                <a:ea typeface="Times New Roman"/>
              </a:rPr>
              <a:t>feet</a:t>
            </a:r>
          </a:p>
          <a:p>
            <a:pPr algn="just" lvl="0" marL="457200">
              <a:lnSpc>
                <a:spcPct val="115000"/>
              </a:lnSpc>
              <a:spcBef>
                <a:spcPts val="0"/>
              </a:spcBef>
              <a:tabLst>
                <a:tab algn="l" pos="1990725"/>
              </a:tabLst>
            </a:pPr>
            <a:r>
              <a:rPr b="1" dirty="0" i="1" lang="en-US"/>
              <a:t>This example illustrates increasing intension but constant extension. </a:t>
            </a:r>
            <a:endParaRPr dirty="0" lang="en-US"/>
          </a:p>
          <a:p>
            <a:pPr algn="just" marL="457200" marR="0">
              <a:lnSpc>
                <a:spcPct val="115000"/>
              </a:lnSpc>
              <a:spcBef>
                <a:spcPts val="0"/>
              </a:spcBef>
              <a:spcAft>
                <a:spcPts val="0"/>
              </a:spcAft>
              <a:tabLst>
                <a:tab algn="l" pos="1990725"/>
              </a:tabLst>
            </a:pPr>
            <a:endParaRPr dirty="0" lang="en-US">
              <a:latin typeface="Times New Roman"/>
              <a:ea typeface="Times New Roman"/>
            </a:endParaRPr>
          </a:p>
          <a:p>
            <a:endParaRPr dirty="0"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223" name=""/>
        <p:cNvGrpSpPr/>
        <p:nvPr/>
      </p:nvGrpSpPr>
      <p:grpSpPr>
        <a:xfrm>
          <a:off x="0" y="0"/>
          <a:ext cx="0" cy="0"/>
          <a:chOff x="0" y="0"/>
          <a:chExt cx="0" cy="0"/>
        </a:xfrm>
      </p:grpSpPr>
      <p:sp>
        <p:nvSpPr>
          <p:cNvPr id="1048694" name="Title 1"/>
          <p:cNvSpPr>
            <a:spLocks noGrp="1"/>
          </p:cNvSpPr>
          <p:nvPr>
            <p:ph type="title"/>
          </p:nvPr>
        </p:nvSpPr>
        <p:spPr/>
        <p:txBody>
          <a:bodyPr>
            <a:normAutofit fontScale="90000"/>
          </a:bodyPr>
          <a:p>
            <a:pPr algn="ctr" lvl="2" rtl="0">
              <a:spcBef>
                <a:spcPct val="0"/>
              </a:spcBef>
            </a:pPr>
            <a:r>
              <a:rPr b="1" dirty="0" sz="3200" lang="en-US">
                <a:latin typeface="Garamond" pitchFamily="18" charset="0"/>
              </a:rPr>
              <a:t>Definitions and Their Purpose</a:t>
            </a:r>
            <a:r>
              <a:rPr dirty="0" sz="3200" lang="en-US">
                <a:latin typeface="Garamond" pitchFamily="18" charset="0"/>
              </a:rPr>
              <a:t/>
            </a:r>
            <a:br>
              <a:rPr dirty="0" sz="3200" lang="en-US">
                <a:latin typeface="Garamond" pitchFamily="18" charset="0"/>
              </a:rPr>
            </a:br>
            <a:endParaRPr dirty="0" sz="3200" lang="en-US">
              <a:latin typeface="Garamond" pitchFamily="18" charset="0"/>
            </a:endParaRPr>
          </a:p>
        </p:txBody>
      </p:sp>
      <p:sp>
        <p:nvSpPr>
          <p:cNvPr id="1048695" name="Content Placeholder 2"/>
          <p:cNvSpPr>
            <a:spLocks noGrp="1"/>
          </p:cNvSpPr>
          <p:nvPr>
            <p:ph idx="1"/>
          </p:nvPr>
        </p:nvSpPr>
        <p:spPr>
          <a:xfrm>
            <a:off x="457200" y="838200"/>
            <a:ext cx="8229600" cy="5287963"/>
          </a:xfrm>
        </p:spPr>
        <p:txBody>
          <a:bodyPr>
            <a:normAutofit fontScale="96875" lnSpcReduction="20000"/>
          </a:bodyPr>
          <a:p>
            <a:pPr algn="just"/>
            <a:r>
              <a:rPr b="1" dirty="0" lang="en-US">
                <a:latin typeface="Garamond" pitchFamily="18" charset="0"/>
              </a:rPr>
              <a:t>Definition is</a:t>
            </a:r>
            <a:r>
              <a:rPr dirty="0" lang="en-US">
                <a:latin typeface="Garamond" pitchFamily="18" charset="0"/>
              </a:rPr>
              <a:t> a group of words that assigns a meaning to some word or group of words. Accordingly,</a:t>
            </a:r>
            <a:r>
              <a:rPr b="1" dirty="0" lang="en-US">
                <a:latin typeface="Garamond" pitchFamily="18" charset="0"/>
              </a:rPr>
              <a:t> </a:t>
            </a:r>
            <a:r>
              <a:rPr dirty="0" lang="en-US">
                <a:latin typeface="Garamond" pitchFamily="18" charset="0"/>
              </a:rPr>
              <a:t>every definition consists of two parts: the </a:t>
            </a:r>
            <a:r>
              <a:rPr b="1" dirty="0" lang="en-US" err="1">
                <a:latin typeface="Garamond" pitchFamily="18" charset="0"/>
              </a:rPr>
              <a:t>definiendum</a:t>
            </a:r>
            <a:r>
              <a:rPr dirty="0" lang="en-US">
                <a:latin typeface="Garamond" pitchFamily="18" charset="0"/>
              </a:rPr>
              <a:t> and the </a:t>
            </a:r>
            <a:r>
              <a:rPr b="1" dirty="0" lang="en-US" err="1">
                <a:latin typeface="Garamond" pitchFamily="18" charset="0"/>
              </a:rPr>
              <a:t>definiens</a:t>
            </a:r>
            <a:r>
              <a:rPr dirty="0" lang="en-US">
                <a:latin typeface="Garamond" pitchFamily="18" charset="0"/>
              </a:rPr>
              <a:t>. </a:t>
            </a:r>
            <a:endParaRPr dirty="0" lang="en-US" smtClean="0">
              <a:latin typeface="Garamond" pitchFamily="18" charset="0"/>
            </a:endParaRPr>
          </a:p>
          <a:p>
            <a:pPr algn="just"/>
            <a:r>
              <a:rPr dirty="0" lang="en-US"/>
              <a:t>The</a:t>
            </a:r>
            <a:r>
              <a:rPr b="1" dirty="0" lang="en-US"/>
              <a:t> </a:t>
            </a:r>
            <a:r>
              <a:rPr b="1" dirty="0" lang="en-US" err="1"/>
              <a:t>definiendum</a:t>
            </a:r>
            <a:r>
              <a:rPr b="1" dirty="0" lang="en-US"/>
              <a:t> </a:t>
            </a:r>
            <a:r>
              <a:rPr dirty="0" lang="en-US"/>
              <a:t>is the word or group of words that is supposed to be defined, and </a:t>
            </a:r>
            <a:endParaRPr dirty="0" lang="en-US" smtClean="0"/>
          </a:p>
          <a:p>
            <a:pPr algn="just"/>
            <a:r>
              <a:rPr dirty="0" lang="en-US" smtClean="0"/>
              <a:t>the</a:t>
            </a:r>
            <a:r>
              <a:rPr b="1" dirty="0" lang="en-US" smtClean="0"/>
              <a:t> </a:t>
            </a:r>
            <a:r>
              <a:rPr b="1" dirty="0" lang="en-US" err="1"/>
              <a:t>definiens</a:t>
            </a:r>
            <a:r>
              <a:rPr b="1" dirty="0" lang="en-US"/>
              <a:t> </a:t>
            </a:r>
            <a:r>
              <a:rPr dirty="0" lang="en-US"/>
              <a:t>is the word or group of words that does the defining. </a:t>
            </a:r>
            <a:endParaRPr dirty="0" lang="en-US" smtClean="0">
              <a:latin typeface="Garamond" pitchFamily="18" charset="0"/>
            </a:endParaRPr>
          </a:p>
          <a:p>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68" name=""/>
        <p:cNvGrpSpPr/>
        <p:nvPr/>
      </p:nvGrpSpPr>
      <p:grpSpPr>
        <a:xfrm>
          <a:off x="0" y="0"/>
          <a:ext cx="0" cy="0"/>
          <a:chOff x="0" y="0"/>
          <a:chExt cx="0" cy="0"/>
        </a:xfrm>
      </p:grpSpPr>
      <p:sp>
        <p:nvSpPr>
          <p:cNvPr id="1048612" name="Content Placeholder 2"/>
          <p:cNvSpPr>
            <a:spLocks noGrp="1"/>
          </p:cNvSpPr>
          <p:nvPr>
            <p:ph idx="1"/>
          </p:nvPr>
        </p:nvSpPr>
        <p:spPr>
          <a:xfrm>
            <a:off x="457200" y="685800"/>
            <a:ext cx="8229600" cy="5440363"/>
          </a:xfrm>
        </p:spPr>
        <p:txBody>
          <a:bodyPr>
            <a:normAutofit fontScale="96429" lnSpcReduction="10000"/>
          </a:bodyPr>
          <a:p>
            <a:r>
              <a:rPr b="1" dirty="0" lang="en-US">
                <a:latin typeface="Times New Roman" pitchFamily="18" charset="0"/>
                <a:cs typeface="Times New Roman" pitchFamily="18" charset="0"/>
              </a:rPr>
              <a:t>Etymologically: </a:t>
            </a:r>
            <a:r>
              <a:rPr b="1" dirty="0" lang="en-US" smtClean="0">
                <a:latin typeface="Times New Roman" pitchFamily="18" charset="0"/>
                <a:cs typeface="Times New Roman" pitchFamily="18" charset="0"/>
              </a:rPr>
              <a:t>from two Greek words: ‘</a:t>
            </a:r>
            <a:r>
              <a:rPr b="1" dirty="0" lang="en-US" err="1" smtClean="0">
                <a:latin typeface="Times New Roman" pitchFamily="18" charset="0"/>
                <a:cs typeface="Times New Roman" pitchFamily="18" charset="0"/>
              </a:rPr>
              <a:t>philo</a:t>
            </a:r>
            <a:r>
              <a:rPr b="1" dirty="0" lang="en-US" smtClean="0">
                <a:latin typeface="Times New Roman" pitchFamily="18" charset="0"/>
                <a:cs typeface="Times New Roman" pitchFamily="18" charset="0"/>
              </a:rPr>
              <a:t>’ and ‘</a:t>
            </a:r>
            <a:r>
              <a:rPr b="1" dirty="0" lang="en-US" err="1" smtClean="0">
                <a:latin typeface="Times New Roman" pitchFamily="18" charset="0"/>
                <a:cs typeface="Times New Roman" pitchFamily="18" charset="0"/>
              </a:rPr>
              <a:t>sophia</a:t>
            </a:r>
            <a:r>
              <a:rPr b="1" dirty="0" lang="en-US" smtClean="0">
                <a:latin typeface="Times New Roman" pitchFamily="18" charset="0"/>
                <a:cs typeface="Times New Roman" pitchFamily="18" charset="0"/>
              </a:rPr>
              <a:t>’ which means </a:t>
            </a:r>
            <a:r>
              <a:rPr dirty="0" lang="en-US" smtClean="0">
                <a:latin typeface="Times New Roman" pitchFamily="18" charset="0"/>
                <a:cs typeface="Times New Roman" pitchFamily="18" charset="0"/>
              </a:rPr>
              <a:t>Love and wisdom respectively!</a:t>
            </a:r>
          </a:p>
          <a:p>
            <a:r>
              <a:rPr dirty="0" lang="en-US" smtClean="0">
                <a:latin typeface="Times New Roman" pitchFamily="18" charset="0"/>
                <a:cs typeface="Times New Roman" pitchFamily="18" charset="0"/>
              </a:rPr>
              <a:t>Hence, it means </a:t>
            </a:r>
            <a:r>
              <a:rPr b="1" dirty="0" lang="en-US" smtClean="0">
                <a:latin typeface="Times New Roman" pitchFamily="18" charset="0"/>
                <a:cs typeface="Times New Roman" pitchFamily="18" charset="0"/>
              </a:rPr>
              <a:t>love </a:t>
            </a:r>
            <a:r>
              <a:rPr b="1" dirty="0" lang="en-US">
                <a:latin typeface="Times New Roman" pitchFamily="18" charset="0"/>
                <a:cs typeface="Times New Roman" pitchFamily="18" charset="0"/>
              </a:rPr>
              <a:t>of wisdom</a:t>
            </a:r>
            <a:r>
              <a:rPr dirty="0" lang="en-US">
                <a:latin typeface="Times New Roman" pitchFamily="18" charset="0"/>
                <a:cs typeface="Times New Roman" pitchFamily="18" charset="0"/>
              </a:rPr>
              <a:t>! </a:t>
            </a:r>
          </a:p>
          <a:p>
            <a:r>
              <a:rPr dirty="0" lang="en-US" smtClean="0">
                <a:latin typeface="Times New Roman" pitchFamily="18" charset="0"/>
                <a:cs typeface="Times New Roman" pitchFamily="18" charset="0"/>
              </a:rPr>
              <a:t>Philosophical questions:</a:t>
            </a:r>
          </a:p>
          <a:p>
            <a:pPr lvl="1"/>
            <a:r>
              <a:rPr dirty="0" lang="en-US" smtClean="0">
                <a:latin typeface="Times New Roman" pitchFamily="18" charset="0"/>
                <a:cs typeface="Times New Roman" pitchFamily="18" charset="0"/>
              </a:rPr>
              <a:t>Does God exist?</a:t>
            </a:r>
          </a:p>
          <a:p>
            <a:pPr lvl="1"/>
            <a:r>
              <a:rPr dirty="0" lang="en-US" smtClean="0">
                <a:latin typeface="Times New Roman" pitchFamily="18" charset="0"/>
                <a:cs typeface="Times New Roman" pitchFamily="18" charset="0"/>
              </a:rPr>
              <a:t>What is reality?</a:t>
            </a:r>
          </a:p>
          <a:p>
            <a:pPr lvl="1"/>
            <a:r>
              <a:rPr dirty="0" lang="en-US" smtClean="0">
                <a:latin typeface="Times New Roman" pitchFamily="18" charset="0"/>
                <a:cs typeface="Times New Roman" pitchFamily="18" charset="0"/>
              </a:rPr>
              <a:t>What is knowledge?</a:t>
            </a:r>
          </a:p>
          <a:p>
            <a:pPr lvl="1"/>
            <a:r>
              <a:rPr dirty="0" lang="en-US">
                <a:latin typeface="Times New Roman" pitchFamily="18" charset="0"/>
                <a:cs typeface="Times New Roman" pitchFamily="18" charset="0"/>
              </a:rPr>
              <a:t>What does it mean to know</a:t>
            </a:r>
            <a:r>
              <a:rPr dirty="0" lang="en-US" smtClean="0">
                <a:latin typeface="Times New Roman" pitchFamily="18" charset="0"/>
                <a:cs typeface="Times New Roman" pitchFamily="18" charset="0"/>
              </a:rPr>
              <a:t>?</a:t>
            </a:r>
          </a:p>
          <a:p>
            <a:r>
              <a:rPr dirty="0" lang="en-US" smtClean="0">
                <a:latin typeface="Times New Roman" pitchFamily="18" charset="0"/>
                <a:cs typeface="Times New Roman" pitchFamily="18" charset="0"/>
              </a:rPr>
              <a:t>N.B. Philosophy is wisdom but not all wisdom are philosophy! </a:t>
            </a:r>
            <a:endParaRPr dirty="0" lang="en-US">
              <a:latin typeface="Times New Roman" pitchFamily="18" charset="0"/>
              <a:cs typeface="Times New Roman"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224" name=""/>
        <p:cNvGrpSpPr/>
        <p:nvPr/>
      </p:nvGrpSpPr>
      <p:grpSpPr>
        <a:xfrm>
          <a:off x="0" y="0"/>
          <a:ext cx="0" cy="0"/>
          <a:chOff x="0" y="0"/>
          <a:chExt cx="0" cy="0"/>
        </a:xfrm>
      </p:grpSpPr>
      <p:sp>
        <p:nvSpPr>
          <p:cNvPr id="1048696" name="Title 1"/>
          <p:cNvSpPr>
            <a:spLocks noGrp="1"/>
          </p:cNvSpPr>
          <p:nvPr>
            <p:ph type="title"/>
          </p:nvPr>
        </p:nvSpPr>
        <p:spPr/>
        <p:txBody>
          <a:bodyPr/>
          <a:p>
            <a:r>
              <a:rPr dirty="0" lang="en-US" smtClean="0"/>
              <a:t>Cont..</a:t>
            </a:r>
            <a:endParaRPr dirty="0" lang="en-US"/>
          </a:p>
        </p:txBody>
      </p:sp>
      <p:sp>
        <p:nvSpPr>
          <p:cNvPr id="1048697" name="Content Placeholder 2"/>
          <p:cNvSpPr>
            <a:spLocks noGrp="1"/>
          </p:cNvSpPr>
          <p:nvPr>
            <p:ph idx="1"/>
          </p:nvPr>
        </p:nvSpPr>
        <p:spPr>
          <a:xfrm>
            <a:off x="457200" y="1143000"/>
            <a:ext cx="8229600" cy="4983163"/>
          </a:xfrm>
        </p:spPr>
        <p:txBody>
          <a:bodyPr/>
          <a:p>
            <a:pPr algn="just" marL="0" marR="0">
              <a:lnSpc>
                <a:spcPct val="115000"/>
              </a:lnSpc>
              <a:spcBef>
                <a:spcPts val="0"/>
              </a:spcBef>
              <a:spcAft>
                <a:spcPts val="0"/>
              </a:spcAft>
            </a:pPr>
            <a:r>
              <a:rPr b="1" dirty="0" lang="en-US">
                <a:latin typeface="Garamond"/>
                <a:ea typeface="Calibri"/>
              </a:rPr>
              <a:t>EXAMPLE:   </a:t>
            </a:r>
            <a:r>
              <a:rPr dirty="0" lang="en-US">
                <a:latin typeface="Garamond"/>
                <a:ea typeface="Calibri"/>
              </a:rPr>
              <a:t>‘‘Tiger” means a large, striped, ferocious feline indigenous to the jungles </a:t>
            </a:r>
            <a:r>
              <a:rPr dirty="0" lang="en-US" smtClean="0">
                <a:latin typeface="Garamond"/>
                <a:ea typeface="Calibri"/>
              </a:rPr>
              <a:t>of</a:t>
            </a:r>
            <a:r>
              <a:rPr dirty="0" lang="en-US" smtClean="0">
                <a:latin typeface="Times New Roman"/>
                <a:ea typeface="Calibri"/>
              </a:rPr>
              <a:t> </a:t>
            </a:r>
            <a:r>
              <a:rPr dirty="0" lang="en-US" smtClean="0">
                <a:latin typeface="Garamond"/>
                <a:ea typeface="Calibri"/>
              </a:rPr>
              <a:t>India </a:t>
            </a:r>
            <a:r>
              <a:rPr dirty="0" lang="en-US">
                <a:latin typeface="Garamond"/>
                <a:ea typeface="Calibri"/>
              </a:rPr>
              <a:t>and Asia’’</a:t>
            </a:r>
            <a:endParaRPr dirty="0" lang="en-US">
              <a:latin typeface="Times New Roman"/>
              <a:ea typeface="Times New Roman"/>
            </a:endParaRPr>
          </a:p>
          <a:p>
            <a:pPr algn="just" lvl="1">
              <a:lnSpc>
                <a:spcPct val="115000"/>
              </a:lnSpc>
              <a:spcBef>
                <a:spcPts val="0"/>
              </a:spcBef>
              <a:buFont typeface="Symbol"/>
              <a:buChar char=""/>
            </a:pPr>
            <a:r>
              <a:rPr b="1" dirty="0" lang="en-US">
                <a:latin typeface="Garamond"/>
                <a:ea typeface="Calibri"/>
              </a:rPr>
              <a:t>Tiger = </a:t>
            </a:r>
            <a:r>
              <a:rPr b="1" dirty="0" lang="en-US" err="1">
                <a:latin typeface="Garamond"/>
                <a:ea typeface="Calibri"/>
              </a:rPr>
              <a:t>definiendum</a:t>
            </a:r>
            <a:r>
              <a:rPr b="1" dirty="0" lang="en-US">
                <a:latin typeface="Garamond"/>
                <a:ea typeface="Calibri"/>
              </a:rPr>
              <a:t> </a:t>
            </a:r>
            <a:endParaRPr dirty="0" lang="en-US">
              <a:latin typeface="Times New Roman"/>
              <a:ea typeface="Times New Roman"/>
            </a:endParaRPr>
          </a:p>
          <a:p>
            <a:pPr algn="just" lvl="1">
              <a:lnSpc>
                <a:spcPct val="115000"/>
              </a:lnSpc>
              <a:spcBef>
                <a:spcPts val="0"/>
              </a:spcBef>
              <a:buFont typeface="Symbol"/>
              <a:buChar char=""/>
            </a:pPr>
            <a:r>
              <a:rPr b="1" dirty="0" lang="en-US" err="1">
                <a:latin typeface="Garamond"/>
                <a:ea typeface="Calibri"/>
              </a:rPr>
              <a:t>Difiniens</a:t>
            </a:r>
            <a:r>
              <a:rPr b="1" dirty="0" lang="en-US">
                <a:latin typeface="Garamond"/>
                <a:ea typeface="Calibri"/>
              </a:rPr>
              <a:t>: everything after the word ‘‘means’’</a:t>
            </a:r>
            <a:endParaRPr dirty="0" lang="en-US">
              <a:latin typeface="Times New Roman"/>
              <a:ea typeface="Times New Roman"/>
            </a:endParaRPr>
          </a:p>
          <a:p>
            <a:endParaRPr dirty="0"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225" name=""/>
        <p:cNvGrpSpPr/>
        <p:nvPr/>
      </p:nvGrpSpPr>
      <p:grpSpPr>
        <a:xfrm>
          <a:off x="0" y="0"/>
          <a:ext cx="0" cy="0"/>
          <a:chOff x="0" y="0"/>
          <a:chExt cx="0" cy="0"/>
        </a:xfrm>
      </p:grpSpPr>
      <p:sp>
        <p:nvSpPr>
          <p:cNvPr id="1048698" name="Title 1"/>
          <p:cNvSpPr>
            <a:spLocks noGrp="1"/>
          </p:cNvSpPr>
          <p:nvPr>
            <p:ph type="title"/>
          </p:nvPr>
        </p:nvSpPr>
        <p:spPr/>
        <p:txBody>
          <a:bodyPr/>
          <a:p>
            <a:r>
              <a:rPr b="1" dirty="0" lang="en-US" smtClean="0">
                <a:latin typeface="Garamond" pitchFamily="18" charset="0"/>
              </a:rPr>
              <a:t>3.3.Types of Definition </a:t>
            </a:r>
            <a:endParaRPr b="1" dirty="0" lang="en-US">
              <a:latin typeface="Garamond" pitchFamily="18" charset="0"/>
            </a:endParaRPr>
          </a:p>
        </p:txBody>
      </p:sp>
      <p:sp>
        <p:nvSpPr>
          <p:cNvPr id="1048699" name="Content Placeholder 2"/>
          <p:cNvSpPr>
            <a:spLocks noGrp="1"/>
          </p:cNvSpPr>
          <p:nvPr>
            <p:ph idx="1"/>
          </p:nvPr>
        </p:nvSpPr>
        <p:spPr>
          <a:xfrm>
            <a:off x="457200" y="1066800"/>
            <a:ext cx="8229600" cy="5059363"/>
          </a:xfrm>
        </p:spPr>
        <p:txBody>
          <a:bodyPr>
            <a:normAutofit fontScale="96875" lnSpcReduction="20000"/>
          </a:bodyPr>
          <a:p>
            <a:pPr indent="-514350" marL="514350">
              <a:buAutoNum type="arabicPeriod"/>
            </a:pPr>
            <a:r>
              <a:rPr b="1" dirty="0" lang="en-US" err="1" smtClean="0"/>
              <a:t>Stipulative</a:t>
            </a:r>
            <a:r>
              <a:rPr b="1" dirty="0" lang="en-US" smtClean="0"/>
              <a:t>  Definition</a:t>
            </a:r>
          </a:p>
          <a:p>
            <a:pPr algn="just" lvl="0"/>
            <a:r>
              <a:rPr dirty="0" lang="en-US">
                <a:latin typeface="Garamond" pitchFamily="18" charset="0"/>
              </a:rPr>
              <a:t>Assigns a meaning to a word for the first time.</a:t>
            </a:r>
          </a:p>
          <a:p>
            <a:pPr algn="just" lvl="0"/>
            <a:r>
              <a:rPr dirty="0" lang="en-US">
                <a:latin typeface="Garamond" pitchFamily="18" charset="0"/>
              </a:rPr>
              <a:t>Creating a new word or give a new meaning to an old word.</a:t>
            </a:r>
          </a:p>
          <a:p>
            <a:pPr algn="just" lvl="0"/>
            <a:r>
              <a:rPr dirty="0" lang="en-US">
                <a:latin typeface="Garamond" pitchFamily="18" charset="0"/>
              </a:rPr>
              <a:t>A recommendation or proposal to use a term in a certain manner.</a:t>
            </a:r>
          </a:p>
          <a:p>
            <a:pPr algn="just" lvl="0"/>
            <a:r>
              <a:rPr dirty="0" lang="en-US">
                <a:latin typeface="Garamond" pitchFamily="18" charset="0"/>
              </a:rPr>
              <a:t>It becomes lexical definition when it becomes part of established language.</a:t>
            </a:r>
          </a:p>
          <a:p>
            <a:pPr algn="just" lvl="0"/>
            <a:r>
              <a:rPr dirty="0" lang="en-US">
                <a:latin typeface="Garamond" pitchFamily="18" charset="0"/>
              </a:rPr>
              <a:t>Can’t be evaluated as true or false. </a:t>
            </a:r>
          </a:p>
          <a:p>
            <a:pPr algn="just"/>
            <a:endParaRPr dirty="0" lang="en-US">
              <a:latin typeface="Garamond"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226" name=""/>
        <p:cNvGrpSpPr/>
        <p:nvPr/>
      </p:nvGrpSpPr>
      <p:grpSpPr>
        <a:xfrm>
          <a:off x="0" y="0"/>
          <a:ext cx="0" cy="0"/>
          <a:chOff x="0" y="0"/>
          <a:chExt cx="0" cy="0"/>
        </a:xfrm>
      </p:grpSpPr>
      <p:sp>
        <p:nvSpPr>
          <p:cNvPr id="1048700" name="Title 1"/>
          <p:cNvSpPr>
            <a:spLocks noGrp="1"/>
          </p:cNvSpPr>
          <p:nvPr>
            <p:ph type="title"/>
          </p:nvPr>
        </p:nvSpPr>
        <p:spPr/>
        <p:txBody>
          <a:bodyPr/>
          <a:p>
            <a:r>
              <a:rPr dirty="0" lang="en-US" smtClean="0"/>
              <a:t>Cont..</a:t>
            </a:r>
            <a:endParaRPr dirty="0" lang="en-US"/>
          </a:p>
        </p:txBody>
      </p:sp>
      <p:sp>
        <p:nvSpPr>
          <p:cNvPr id="1048701" name="Content Placeholder 2"/>
          <p:cNvSpPr>
            <a:spLocks noGrp="1"/>
          </p:cNvSpPr>
          <p:nvPr>
            <p:ph idx="1"/>
          </p:nvPr>
        </p:nvSpPr>
        <p:spPr>
          <a:xfrm>
            <a:off x="457200" y="1066800"/>
            <a:ext cx="8229600" cy="5059363"/>
          </a:xfrm>
        </p:spPr>
        <p:txBody>
          <a:bodyPr>
            <a:normAutofit fontScale="95833" lnSpcReduction="20000"/>
          </a:bodyPr>
          <a:p>
            <a:pPr algn="just"/>
            <a:r>
              <a:rPr dirty="0" lang="en-US">
                <a:latin typeface="Garamond" pitchFamily="18" charset="0"/>
              </a:rPr>
              <a:t>Example: </a:t>
            </a:r>
          </a:p>
          <a:p>
            <a:pPr algn="just" lvl="2"/>
            <a:r>
              <a:rPr dirty="0" lang="en-US" smtClean="0">
                <a:latin typeface="Garamond" pitchFamily="18" charset="0"/>
              </a:rPr>
              <a:t>‘‘</a:t>
            </a:r>
            <a:r>
              <a:rPr b="1" dirty="0" lang="en-US" err="1">
                <a:latin typeface="Garamond" pitchFamily="18" charset="0"/>
              </a:rPr>
              <a:t>T</a:t>
            </a:r>
            <a:r>
              <a:rPr b="1" dirty="0" lang="en-US" err="1" smtClean="0">
                <a:latin typeface="Garamond" pitchFamily="18" charset="0"/>
              </a:rPr>
              <a:t>igon</a:t>
            </a:r>
            <a:r>
              <a:rPr b="1" dirty="0" lang="en-US" smtClean="0">
                <a:latin typeface="Garamond" pitchFamily="18" charset="0"/>
              </a:rPr>
              <a:t>’’</a:t>
            </a:r>
            <a:r>
              <a:rPr dirty="0" lang="en-US" smtClean="0">
                <a:latin typeface="Garamond" pitchFamily="18" charset="0"/>
              </a:rPr>
              <a:t> refers to </a:t>
            </a:r>
            <a:r>
              <a:rPr dirty="0" lang="en-US">
                <a:latin typeface="Garamond" pitchFamily="18" charset="0"/>
              </a:rPr>
              <a:t>‘‘offspring of male tiger and female lion’’ </a:t>
            </a:r>
            <a:endParaRPr b="1" dirty="0" lang="en-US" smtClean="0">
              <a:latin typeface="Garamond" pitchFamily="18" charset="0"/>
            </a:endParaRPr>
          </a:p>
          <a:p>
            <a:pPr algn="just" lvl="2"/>
            <a:r>
              <a:rPr b="1" dirty="0" lang="en-US" smtClean="0">
                <a:latin typeface="Garamond" pitchFamily="18" charset="0"/>
              </a:rPr>
              <a:t>‘‘</a:t>
            </a:r>
            <a:r>
              <a:rPr b="1" dirty="0" lang="en-US">
                <a:latin typeface="Garamond" pitchFamily="18" charset="0"/>
              </a:rPr>
              <a:t>L</a:t>
            </a:r>
            <a:r>
              <a:rPr b="1" dirty="0" lang="en-US" smtClean="0">
                <a:latin typeface="Garamond" pitchFamily="18" charset="0"/>
              </a:rPr>
              <a:t>iger</a:t>
            </a:r>
            <a:r>
              <a:rPr b="1" dirty="0" lang="en-US">
                <a:latin typeface="Garamond" pitchFamily="18" charset="0"/>
              </a:rPr>
              <a:t>’’</a:t>
            </a:r>
            <a:r>
              <a:rPr dirty="0" lang="en-US">
                <a:latin typeface="Garamond" pitchFamily="18" charset="0"/>
              </a:rPr>
              <a:t> </a:t>
            </a:r>
            <a:r>
              <a:rPr dirty="0" lang="en-US" smtClean="0">
                <a:latin typeface="Garamond" pitchFamily="18" charset="0"/>
              </a:rPr>
              <a:t>mans ‘‘</a:t>
            </a:r>
            <a:r>
              <a:rPr dirty="0" lang="en-US">
                <a:latin typeface="Garamond" pitchFamily="18" charset="0"/>
              </a:rPr>
              <a:t>offspring of male lion and female tiger’’ </a:t>
            </a:r>
            <a:r>
              <a:rPr dirty="0" lang="en-US" smtClean="0">
                <a:latin typeface="Garamond" pitchFamily="18" charset="0"/>
              </a:rPr>
              <a:t> </a:t>
            </a:r>
            <a:endParaRPr dirty="0" lang="en-US">
              <a:latin typeface="Garamond" pitchFamily="18" charset="0"/>
            </a:endParaRPr>
          </a:p>
          <a:p>
            <a:pPr algn="just" lvl="2"/>
            <a:r>
              <a:rPr dirty="0" lang="en-US">
                <a:latin typeface="Garamond" pitchFamily="18" charset="0"/>
              </a:rPr>
              <a:t>‘‘</a:t>
            </a:r>
            <a:r>
              <a:rPr b="1" dirty="0" lang="en-US">
                <a:latin typeface="Garamond" pitchFamily="18" charset="0"/>
              </a:rPr>
              <a:t>Operation </a:t>
            </a:r>
            <a:r>
              <a:rPr b="1" dirty="0" lang="en-US" err="1">
                <a:latin typeface="Garamond" pitchFamily="18" charset="0"/>
              </a:rPr>
              <a:t>Barbarosa</a:t>
            </a:r>
            <a:r>
              <a:rPr b="1" dirty="0" lang="en-US">
                <a:latin typeface="Garamond" pitchFamily="18" charset="0"/>
              </a:rPr>
              <a:t>’’</a:t>
            </a:r>
            <a:r>
              <a:rPr dirty="0" lang="en-US">
                <a:latin typeface="Garamond" pitchFamily="18" charset="0"/>
              </a:rPr>
              <a:t> was the name the Germans gave to the invasion of Russia; and</a:t>
            </a:r>
          </a:p>
          <a:p>
            <a:pPr algn="just" lvl="2"/>
            <a:r>
              <a:rPr dirty="0" lang="en-US">
                <a:latin typeface="Garamond" pitchFamily="18" charset="0"/>
              </a:rPr>
              <a:t> </a:t>
            </a:r>
            <a:r>
              <a:rPr b="1" dirty="0" lang="en-US">
                <a:latin typeface="Garamond" pitchFamily="18" charset="0"/>
              </a:rPr>
              <a:t>‘‘Operation Overlord’’</a:t>
            </a:r>
            <a:r>
              <a:rPr dirty="0" lang="en-US">
                <a:latin typeface="Garamond" pitchFamily="18" charset="0"/>
              </a:rPr>
              <a:t> was the name the allied forces gave to the planned invasion of Normandy</a:t>
            </a:r>
          </a:p>
          <a:p>
            <a:pPr algn="just"/>
            <a:r>
              <a:rPr dirty="0" lang="en-US">
                <a:latin typeface="Garamond" pitchFamily="18" charset="0"/>
              </a:rPr>
              <a:t>“</a:t>
            </a:r>
            <a:r>
              <a:rPr b="1" dirty="0" lang="en-US">
                <a:latin typeface="Garamond" pitchFamily="18" charset="0"/>
              </a:rPr>
              <a:t>Operation sunset”</a:t>
            </a:r>
            <a:r>
              <a:rPr dirty="0" lang="en-US">
                <a:latin typeface="Garamond" pitchFamily="18" charset="0"/>
              </a:rPr>
              <a:t> was the name that Ethiopian forces gave to invade Eritrea.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227" name=""/>
        <p:cNvGrpSpPr/>
        <p:nvPr/>
      </p:nvGrpSpPr>
      <p:grpSpPr>
        <a:xfrm>
          <a:off x="0" y="0"/>
          <a:ext cx="0" cy="0"/>
          <a:chOff x="0" y="0"/>
          <a:chExt cx="0" cy="0"/>
        </a:xfrm>
      </p:grpSpPr>
      <p:sp>
        <p:nvSpPr>
          <p:cNvPr id="1048702" name="Title 1"/>
          <p:cNvSpPr>
            <a:spLocks noGrp="1"/>
          </p:cNvSpPr>
          <p:nvPr>
            <p:ph type="title"/>
          </p:nvPr>
        </p:nvSpPr>
        <p:spPr/>
        <p:txBody>
          <a:bodyPr/>
          <a:p>
            <a:r>
              <a:rPr dirty="0" lang="en-US" smtClean="0"/>
              <a:t>Cont..</a:t>
            </a:r>
            <a:endParaRPr dirty="0" lang="en-US"/>
          </a:p>
        </p:txBody>
      </p:sp>
      <p:sp>
        <p:nvSpPr>
          <p:cNvPr id="1048703" name="Content Placeholder 2"/>
          <p:cNvSpPr>
            <a:spLocks noGrp="1"/>
          </p:cNvSpPr>
          <p:nvPr>
            <p:ph idx="1"/>
          </p:nvPr>
        </p:nvSpPr>
        <p:spPr>
          <a:xfrm>
            <a:off x="457200" y="1066800"/>
            <a:ext cx="8229600" cy="5059363"/>
          </a:xfrm>
        </p:spPr>
        <p:txBody>
          <a:bodyPr>
            <a:normAutofit fontScale="75000" lnSpcReduction="10000"/>
          </a:bodyPr>
          <a:p>
            <a:pPr algn="just" indent="0" lvl="1" marL="457200">
              <a:lnSpc>
                <a:spcPct val="115000"/>
              </a:lnSpc>
              <a:spcBef>
                <a:spcPts val="0"/>
              </a:spcBef>
              <a:buNone/>
              <a:tabLst>
                <a:tab algn="l" pos="914400"/>
              </a:tabLst>
            </a:pPr>
            <a:r>
              <a:rPr b="1" dirty="0" lang="en-US" smtClean="0">
                <a:latin typeface="Garamond"/>
                <a:ea typeface="Calibri"/>
              </a:rPr>
              <a:t>2. Lexical </a:t>
            </a:r>
            <a:r>
              <a:rPr b="1" dirty="0" lang="en-US">
                <a:latin typeface="Garamond"/>
                <a:ea typeface="Calibri"/>
              </a:rPr>
              <a:t>Definition</a:t>
            </a:r>
            <a:endParaRPr dirty="0" sz="2400" lang="en-US">
              <a:latin typeface="Times New Roman"/>
              <a:ea typeface="Times New Roman"/>
            </a:endParaRPr>
          </a:p>
          <a:p>
            <a:pPr algn="just" lvl="0">
              <a:lnSpc>
                <a:spcPct val="115000"/>
              </a:lnSpc>
              <a:spcBef>
                <a:spcPts val="0"/>
              </a:spcBef>
              <a:buFont typeface="Wingdings"/>
              <a:buChar char=""/>
            </a:pPr>
            <a:r>
              <a:rPr dirty="0" lang="en-US">
                <a:latin typeface="Garamond"/>
                <a:ea typeface="Calibri"/>
              </a:rPr>
              <a:t>Used to report the meaning that a word already has in a language.</a:t>
            </a:r>
            <a:endParaRPr dirty="0" lang="en-US">
              <a:latin typeface="Times New Roman"/>
              <a:ea typeface="Times New Roman"/>
            </a:endParaRPr>
          </a:p>
          <a:p>
            <a:pPr algn="just" lvl="0">
              <a:lnSpc>
                <a:spcPct val="115000"/>
              </a:lnSpc>
              <a:spcBef>
                <a:spcPts val="0"/>
              </a:spcBef>
              <a:buFont typeface="Wingdings"/>
              <a:buChar char=""/>
            </a:pPr>
            <a:r>
              <a:rPr dirty="0" lang="en-US">
                <a:latin typeface="Garamond"/>
                <a:ea typeface="Calibri"/>
              </a:rPr>
              <a:t>Dictionary definitions are all instances of lexical definitions.</a:t>
            </a:r>
            <a:endParaRPr dirty="0" lang="en-US">
              <a:latin typeface="Times New Roman"/>
              <a:ea typeface="Times New Roman"/>
            </a:endParaRPr>
          </a:p>
          <a:p>
            <a:pPr algn="just" lvl="0">
              <a:lnSpc>
                <a:spcPct val="115000"/>
              </a:lnSpc>
              <a:spcBef>
                <a:spcPts val="0"/>
              </a:spcBef>
              <a:buFont typeface="Wingdings"/>
              <a:buChar char=""/>
            </a:pPr>
            <a:r>
              <a:rPr dirty="0" lang="en-US">
                <a:latin typeface="Garamond"/>
                <a:ea typeface="Calibri"/>
              </a:rPr>
              <a:t>Can be evaluated as true/false. </a:t>
            </a:r>
            <a:endParaRPr dirty="0" lang="en-US">
              <a:latin typeface="Times New Roman"/>
              <a:ea typeface="Times New Roman"/>
            </a:endParaRPr>
          </a:p>
          <a:p>
            <a:pPr algn="just" lvl="0">
              <a:lnSpc>
                <a:spcPct val="115000"/>
              </a:lnSpc>
              <a:spcBef>
                <a:spcPts val="0"/>
              </a:spcBef>
              <a:buFont typeface="Wingdings"/>
              <a:buChar char=""/>
            </a:pPr>
            <a:r>
              <a:rPr dirty="0" lang="en-US">
                <a:latin typeface="Garamond"/>
                <a:ea typeface="Calibri"/>
              </a:rPr>
              <a:t>Has purpose of eliminating </a:t>
            </a:r>
            <a:r>
              <a:rPr b="1" dirty="0" lang="en-US">
                <a:latin typeface="Garamond"/>
                <a:ea typeface="Calibri"/>
              </a:rPr>
              <a:t>ambiguity </a:t>
            </a:r>
            <a:r>
              <a:rPr dirty="0" lang="en-US">
                <a:latin typeface="Garamond"/>
                <a:ea typeface="Calibri"/>
              </a:rPr>
              <a:t>of a word.  A word is said to be ambiguous when it can be interpreted as having two or more clearly distinct meanings in a given context.</a:t>
            </a:r>
            <a:endParaRPr dirty="0" lang="en-US">
              <a:latin typeface="Times New Roman"/>
              <a:ea typeface="Times New Roman"/>
            </a:endParaRPr>
          </a:p>
          <a:p>
            <a:endParaRPr dirty="0"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228" name=""/>
        <p:cNvGrpSpPr/>
        <p:nvPr/>
      </p:nvGrpSpPr>
      <p:grpSpPr>
        <a:xfrm>
          <a:off x="0" y="0"/>
          <a:ext cx="0" cy="0"/>
          <a:chOff x="0" y="0"/>
          <a:chExt cx="0" cy="0"/>
        </a:xfrm>
      </p:grpSpPr>
      <p:sp>
        <p:nvSpPr>
          <p:cNvPr id="1048704" name="Title 1"/>
          <p:cNvSpPr>
            <a:spLocks noGrp="1"/>
          </p:cNvSpPr>
          <p:nvPr>
            <p:ph type="title"/>
          </p:nvPr>
        </p:nvSpPr>
        <p:spPr/>
        <p:txBody>
          <a:bodyPr/>
          <a:p>
            <a:r>
              <a:rPr dirty="0" lang="en-US" smtClean="0"/>
              <a:t>Cont..</a:t>
            </a:r>
            <a:endParaRPr dirty="0" lang="en-US"/>
          </a:p>
        </p:txBody>
      </p:sp>
      <p:pic>
        <p:nvPicPr>
          <p:cNvPr id="2097154" name="Picture 2"/>
          <p:cNvPicPr>
            <a:picLocks noChangeAspect="1" noGrp="1" noChangeArrowheads="1"/>
          </p:cNvPicPr>
          <p:nvPr>
            <p:ph idx="1"/>
          </p:nvPr>
        </p:nvPicPr>
        <p:blipFill>
          <a:blip xmlns:r="http://schemas.openxmlformats.org/officeDocument/2006/relationships" r:embed="rId1" cstate="print"/>
          <a:stretch>
            <a:fillRect/>
          </a:stretch>
        </p:blipFill>
        <p:spPr bwMode="auto">
          <a:xfrm>
            <a:off x="1599459" y="2778299"/>
            <a:ext cx="5945082" cy="2169764"/>
          </a:xfrm>
          <a:prstGeom prst="rect"/>
          <a:noFill/>
          <a:ln>
            <a:noFill/>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229" name=""/>
        <p:cNvGrpSpPr/>
        <p:nvPr/>
      </p:nvGrpSpPr>
      <p:grpSpPr>
        <a:xfrm>
          <a:off x="0" y="0"/>
          <a:ext cx="0" cy="0"/>
          <a:chOff x="0" y="0"/>
          <a:chExt cx="0" cy="0"/>
        </a:xfrm>
      </p:grpSpPr>
      <p:sp>
        <p:nvSpPr>
          <p:cNvPr id="1048705" name="Title 1"/>
          <p:cNvSpPr>
            <a:spLocks noGrp="1"/>
          </p:cNvSpPr>
          <p:nvPr>
            <p:ph type="title"/>
          </p:nvPr>
        </p:nvSpPr>
        <p:spPr/>
        <p:txBody>
          <a:bodyPr/>
          <a:p>
            <a:r>
              <a:rPr dirty="0" lang="en-US" smtClean="0"/>
              <a:t>Cont..</a:t>
            </a:r>
            <a:endParaRPr dirty="0" lang="en-US"/>
          </a:p>
        </p:txBody>
      </p:sp>
      <p:sp>
        <p:nvSpPr>
          <p:cNvPr id="1048706" name="Content Placeholder 2"/>
          <p:cNvSpPr>
            <a:spLocks noGrp="1"/>
          </p:cNvSpPr>
          <p:nvPr>
            <p:ph idx="1"/>
          </p:nvPr>
        </p:nvSpPr>
        <p:spPr>
          <a:xfrm>
            <a:off x="457200" y="1143000"/>
            <a:ext cx="8229600" cy="4983163"/>
          </a:xfrm>
        </p:spPr>
        <p:txBody>
          <a:bodyPr>
            <a:normAutofit fontScale="87500" lnSpcReduction="10000"/>
          </a:bodyPr>
          <a:p>
            <a:pPr algn="just" indent="0" lvl="1" marL="457200">
              <a:buNone/>
            </a:pPr>
            <a:r>
              <a:rPr b="1" dirty="0" lang="en-US" smtClean="0"/>
              <a:t>3. </a:t>
            </a:r>
            <a:r>
              <a:rPr b="1" dirty="0" lang="en-US" smtClean="0">
                <a:latin typeface="Garamond" pitchFamily="18" charset="0"/>
              </a:rPr>
              <a:t>Precise </a:t>
            </a:r>
            <a:r>
              <a:rPr b="1" dirty="0" lang="en-US">
                <a:latin typeface="Garamond" pitchFamily="18" charset="0"/>
              </a:rPr>
              <a:t>Definition </a:t>
            </a:r>
            <a:endParaRPr dirty="0" sz="2400" lang="en-US">
              <a:latin typeface="Garamond" pitchFamily="18" charset="0"/>
            </a:endParaRPr>
          </a:p>
          <a:p>
            <a:pPr algn="just" lvl="0"/>
            <a:r>
              <a:rPr dirty="0" lang="en-US">
                <a:latin typeface="Garamond" pitchFamily="18" charset="0"/>
              </a:rPr>
              <a:t>Has purpose of reducing vagueness.</a:t>
            </a:r>
          </a:p>
          <a:p>
            <a:pPr algn="just" lvl="0"/>
            <a:r>
              <a:rPr dirty="0" lang="en-US">
                <a:latin typeface="Garamond" pitchFamily="18" charset="0"/>
              </a:rPr>
              <a:t>An expression is</a:t>
            </a:r>
            <a:r>
              <a:rPr b="1" dirty="0" lang="en-US">
                <a:latin typeface="Garamond" pitchFamily="18" charset="0"/>
              </a:rPr>
              <a:t> vague</a:t>
            </a:r>
            <a:r>
              <a:rPr dirty="0" lang="en-US">
                <a:latin typeface="Garamond" pitchFamily="18" charset="0"/>
              </a:rPr>
              <a:t> if there are borderline cases in which it is impossible to tell if the word applies or does not apply.</a:t>
            </a:r>
          </a:p>
          <a:p>
            <a:pPr algn="just" lvl="0"/>
            <a:r>
              <a:rPr dirty="0" lang="en-US">
                <a:latin typeface="Garamond" pitchFamily="18" charset="0"/>
              </a:rPr>
              <a:t>Words such as ‘‘fresh,’’ ‘‘rich,’’ and ‘‘poor’’, “love” are vague.</a:t>
            </a:r>
          </a:p>
          <a:p>
            <a:pPr algn="just" lvl="0"/>
            <a:r>
              <a:rPr dirty="0" lang="en-US">
                <a:latin typeface="Garamond" pitchFamily="18" charset="0"/>
              </a:rPr>
              <a:t>So, there is a need for a law to be applied</a:t>
            </a:r>
            <a:r>
              <a:rPr dirty="0" lang="en-US" smtClean="0">
                <a:latin typeface="Garamond" pitchFamily="18" charset="0"/>
              </a:rPr>
              <a:t>.</a:t>
            </a:r>
          </a:p>
          <a:p>
            <a:r>
              <a:rPr dirty="0" lang="en-US"/>
              <a:t> </a:t>
            </a:r>
            <a:r>
              <a:rPr dirty="0" lang="en-US">
                <a:latin typeface="Garamond" pitchFamily="18" charset="0"/>
              </a:rPr>
              <a:t>Example: </a:t>
            </a:r>
            <a:r>
              <a:rPr dirty="0" i="1" lang="en-US" smtClean="0">
                <a:latin typeface="Garamond" pitchFamily="18" charset="0"/>
              </a:rPr>
              <a:t>‘</a:t>
            </a:r>
            <a:r>
              <a:rPr dirty="0" i="1" lang="en-US">
                <a:latin typeface="Garamond" pitchFamily="18" charset="0"/>
              </a:rPr>
              <a:t>Poor’ means having an </a:t>
            </a:r>
            <a:r>
              <a:rPr dirty="0" i="1" lang="en-US" smtClean="0">
                <a:latin typeface="Garamond" pitchFamily="18" charset="0"/>
              </a:rPr>
              <a:t>a daily </a:t>
            </a:r>
            <a:r>
              <a:rPr dirty="0" i="1" lang="en-US">
                <a:latin typeface="Garamond" pitchFamily="18" charset="0"/>
              </a:rPr>
              <a:t>income of less than </a:t>
            </a:r>
            <a:r>
              <a:rPr dirty="0" i="1" lang="en-US" smtClean="0">
                <a:latin typeface="Garamond" pitchFamily="18" charset="0"/>
              </a:rPr>
              <a:t>$1.2 </a:t>
            </a:r>
            <a:endParaRPr dirty="0" lang="en-US">
              <a:latin typeface="Garamond"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230" name=""/>
        <p:cNvGrpSpPr/>
        <p:nvPr/>
      </p:nvGrpSpPr>
      <p:grpSpPr>
        <a:xfrm>
          <a:off x="0" y="0"/>
          <a:ext cx="0" cy="0"/>
          <a:chOff x="0" y="0"/>
          <a:chExt cx="0" cy="0"/>
        </a:xfrm>
      </p:grpSpPr>
      <p:sp>
        <p:nvSpPr>
          <p:cNvPr id="1048707" name="Title 1"/>
          <p:cNvSpPr>
            <a:spLocks noGrp="1"/>
          </p:cNvSpPr>
          <p:nvPr>
            <p:ph type="title"/>
          </p:nvPr>
        </p:nvSpPr>
        <p:spPr/>
        <p:txBody>
          <a:bodyPr/>
          <a:p>
            <a:r>
              <a:rPr dirty="0" lang="en-US" smtClean="0"/>
              <a:t>Cont..</a:t>
            </a:r>
            <a:endParaRPr dirty="0" lang="en-US"/>
          </a:p>
        </p:txBody>
      </p:sp>
      <p:sp>
        <p:nvSpPr>
          <p:cNvPr id="1048708" name="Content Placeholder 2"/>
          <p:cNvSpPr>
            <a:spLocks noGrp="1"/>
          </p:cNvSpPr>
          <p:nvPr>
            <p:ph idx="1"/>
          </p:nvPr>
        </p:nvSpPr>
        <p:spPr>
          <a:xfrm>
            <a:off x="457200" y="1066800"/>
            <a:ext cx="8229600" cy="5059363"/>
          </a:xfrm>
        </p:spPr>
        <p:txBody>
          <a:bodyPr>
            <a:normAutofit fontScale="96875" lnSpcReduction="20000"/>
          </a:bodyPr>
          <a:p>
            <a:pPr algn="just"/>
            <a:r>
              <a:rPr b="1" dirty="0" lang="en-US">
                <a:solidFill>
                  <a:srgbClr val="0070C0"/>
                </a:solidFill>
                <a:latin typeface="Garamond" pitchFamily="18" charset="0"/>
              </a:rPr>
              <a:t>The terms ‘‘force,’’ ‘‘energy,’’ ‘‘acid,’’ ‘‘element’’, ‘‘number’’ ‘‘equality,’’ ‘‘contract,’’ and ‘‘agent”, “rich”, “poor”, etc… requires precise definition</a:t>
            </a:r>
            <a:r>
              <a:rPr dirty="0" lang="en-US">
                <a:latin typeface="Garamond" pitchFamily="18" charset="0"/>
              </a:rPr>
              <a:t>. </a:t>
            </a:r>
            <a:endParaRPr dirty="0" lang="en-US" smtClean="0">
              <a:latin typeface="Garamond" pitchFamily="18" charset="0"/>
            </a:endParaRPr>
          </a:p>
          <a:p>
            <a:pPr indent="0" marL="0">
              <a:buNone/>
            </a:pPr>
            <a:endParaRPr dirty="0" lang="en-US"/>
          </a:p>
          <a:p>
            <a:pPr algn="just"/>
            <a:r>
              <a:rPr dirty="0" lang="en-US">
                <a:latin typeface="Garamond" pitchFamily="18" charset="0"/>
              </a:rPr>
              <a:t>N.B: precise definition differs from </a:t>
            </a:r>
            <a:r>
              <a:rPr b="1" dirty="0" lang="en-US" err="1">
                <a:latin typeface="Garamond" pitchFamily="18" charset="0"/>
              </a:rPr>
              <a:t>stipulative</a:t>
            </a:r>
            <a:r>
              <a:rPr dirty="0" lang="en-US">
                <a:latin typeface="Garamond" pitchFamily="18" charset="0"/>
              </a:rPr>
              <a:t> definition in that assignment of meaning in later case is arbitrary but not in case of precise definition. </a:t>
            </a:r>
          </a:p>
          <a:p>
            <a:pPr algn="just"/>
            <a:endParaRPr dirty="0" lang="en-US">
              <a:latin typeface="Garamond" pitchFamily="18" charset="0"/>
            </a:endParaRPr>
          </a:p>
          <a:p>
            <a:pPr algn="just" indent="0" marL="0">
              <a:buNone/>
            </a:pPr>
            <a:endParaRPr dirty="0" lang="en-US">
              <a:latin typeface="Garamond"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231" name=""/>
        <p:cNvGrpSpPr/>
        <p:nvPr/>
      </p:nvGrpSpPr>
      <p:grpSpPr>
        <a:xfrm>
          <a:off x="0" y="0"/>
          <a:ext cx="0" cy="0"/>
          <a:chOff x="0" y="0"/>
          <a:chExt cx="0" cy="0"/>
        </a:xfrm>
      </p:grpSpPr>
      <p:sp>
        <p:nvSpPr>
          <p:cNvPr id="1048709" name="Title 1"/>
          <p:cNvSpPr>
            <a:spLocks noGrp="1"/>
          </p:cNvSpPr>
          <p:nvPr>
            <p:ph type="title"/>
          </p:nvPr>
        </p:nvSpPr>
        <p:spPr/>
        <p:txBody>
          <a:bodyPr/>
          <a:p>
            <a:r>
              <a:rPr dirty="0" lang="en-US" smtClean="0"/>
              <a:t>Cont..</a:t>
            </a:r>
            <a:endParaRPr dirty="0" lang="en-US"/>
          </a:p>
        </p:txBody>
      </p:sp>
      <p:sp>
        <p:nvSpPr>
          <p:cNvPr id="1048710" name="Content Placeholder 2"/>
          <p:cNvSpPr>
            <a:spLocks noGrp="1"/>
          </p:cNvSpPr>
          <p:nvPr>
            <p:ph idx="1"/>
          </p:nvPr>
        </p:nvSpPr>
        <p:spPr>
          <a:xfrm>
            <a:off x="457200" y="1066800"/>
            <a:ext cx="8229600" cy="5059363"/>
          </a:xfrm>
        </p:spPr>
        <p:txBody>
          <a:bodyPr>
            <a:normAutofit fontScale="83333" lnSpcReduction="20000"/>
          </a:bodyPr>
          <a:p>
            <a:pPr algn="just" indent="0" lvl="1" marL="457200">
              <a:buNone/>
            </a:pPr>
            <a:r>
              <a:rPr b="1" dirty="0" lang="en-US" smtClean="0">
                <a:latin typeface="Garamond" pitchFamily="18" charset="0"/>
              </a:rPr>
              <a:t>4. Theoretical </a:t>
            </a:r>
            <a:r>
              <a:rPr b="1" dirty="0" lang="en-US">
                <a:latin typeface="Garamond" pitchFamily="18" charset="0"/>
              </a:rPr>
              <a:t>Definition</a:t>
            </a:r>
            <a:endParaRPr dirty="0" sz="2400" lang="en-US">
              <a:latin typeface="Garamond" pitchFamily="18" charset="0"/>
            </a:endParaRPr>
          </a:p>
          <a:p>
            <a:pPr algn="just" lvl="0"/>
            <a:r>
              <a:rPr dirty="0" lang="en-US">
                <a:latin typeface="Garamond" pitchFamily="18" charset="0"/>
              </a:rPr>
              <a:t>Assigns a meaning to a word by suggesting a theory that gives a certain characterization to the entities that the term denotes.</a:t>
            </a:r>
          </a:p>
          <a:p>
            <a:pPr algn="just" lvl="0"/>
            <a:r>
              <a:rPr dirty="0" lang="en-US">
                <a:latin typeface="Garamond" pitchFamily="18" charset="0"/>
              </a:rPr>
              <a:t>Can’t be evaluated as true/false.</a:t>
            </a:r>
          </a:p>
          <a:p>
            <a:pPr algn="just" lvl="0"/>
            <a:r>
              <a:rPr dirty="0" lang="en-US">
                <a:latin typeface="Garamond" pitchFamily="18" charset="0"/>
              </a:rPr>
              <a:t>Not all theoretical definitions are associated with science</a:t>
            </a:r>
            <a:r>
              <a:rPr dirty="0" lang="en-US" smtClean="0">
                <a:latin typeface="Garamond" pitchFamily="18" charset="0"/>
              </a:rPr>
              <a:t>.</a:t>
            </a:r>
          </a:p>
          <a:p>
            <a:r>
              <a:rPr dirty="0" lang="en-US"/>
              <a:t>Example:</a:t>
            </a:r>
          </a:p>
          <a:p>
            <a:pPr lvl="2"/>
            <a:r>
              <a:rPr dirty="0" lang="en-US"/>
              <a:t> </a:t>
            </a:r>
            <a:r>
              <a:rPr dirty="0" lang="en-US" smtClean="0"/>
              <a:t>‘‘Light</a:t>
            </a:r>
            <a:r>
              <a:rPr dirty="0" lang="en-US"/>
              <a:t>’’ is a form of electromagnetic radiation.</a:t>
            </a:r>
          </a:p>
          <a:p>
            <a:pPr lvl="2"/>
            <a:r>
              <a:rPr dirty="0" lang="en-US"/>
              <a:t>‘‘</a:t>
            </a:r>
            <a:r>
              <a:rPr dirty="0" i="1" lang="en-US"/>
              <a:t>F =</a:t>
            </a:r>
            <a:r>
              <a:rPr dirty="0" lang="en-US"/>
              <a:t> </a:t>
            </a:r>
            <a:r>
              <a:rPr dirty="0" i="1" lang="en-US"/>
              <a:t>MA</a:t>
            </a:r>
            <a:r>
              <a:rPr dirty="0" lang="en-US"/>
              <a:t>.’’</a:t>
            </a:r>
          </a:p>
          <a:p>
            <a:pPr lvl="2"/>
            <a:r>
              <a:rPr dirty="0" lang="en-US"/>
              <a:t>“Right” means approved by the gods.</a:t>
            </a:r>
          </a:p>
          <a:p>
            <a:pPr lvl="2"/>
            <a:r>
              <a:rPr dirty="0" lang="en-US"/>
              <a:t>“Materialism” is a philosophical doctrine asserting nothing exists but matter. </a:t>
            </a:r>
          </a:p>
          <a:p>
            <a:endParaRPr dirty="0" lang="en-US"/>
          </a:p>
          <a:p>
            <a:pPr algn="just" lvl="0"/>
            <a:endParaRPr dirty="0" lang="en-US">
              <a:latin typeface="Garamond" pitchFamily="18" charset="0"/>
            </a:endParaRPr>
          </a:p>
          <a:p>
            <a:endParaRPr dirty="0"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232" name=""/>
        <p:cNvGrpSpPr/>
        <p:nvPr/>
      </p:nvGrpSpPr>
      <p:grpSpPr>
        <a:xfrm>
          <a:off x="0" y="0"/>
          <a:ext cx="0" cy="0"/>
          <a:chOff x="0" y="0"/>
          <a:chExt cx="0" cy="0"/>
        </a:xfrm>
      </p:grpSpPr>
      <p:sp>
        <p:nvSpPr>
          <p:cNvPr id="1048711" name="Title 1"/>
          <p:cNvSpPr>
            <a:spLocks noGrp="1"/>
          </p:cNvSpPr>
          <p:nvPr>
            <p:ph type="title"/>
          </p:nvPr>
        </p:nvSpPr>
        <p:spPr/>
        <p:txBody>
          <a:bodyPr/>
          <a:p>
            <a:r>
              <a:rPr dirty="0" lang="en-US" smtClean="0"/>
              <a:t>Cont..</a:t>
            </a:r>
            <a:endParaRPr dirty="0" lang="en-US"/>
          </a:p>
        </p:txBody>
      </p:sp>
      <p:sp>
        <p:nvSpPr>
          <p:cNvPr id="1048712" name="Content Placeholder 2"/>
          <p:cNvSpPr>
            <a:spLocks noGrp="1"/>
          </p:cNvSpPr>
          <p:nvPr>
            <p:ph idx="1"/>
          </p:nvPr>
        </p:nvSpPr>
        <p:spPr>
          <a:xfrm>
            <a:off x="457200" y="1066800"/>
            <a:ext cx="8229600" cy="5059363"/>
          </a:xfrm>
        </p:spPr>
        <p:txBody>
          <a:bodyPr>
            <a:normAutofit fontScale="79167" lnSpcReduction="10000"/>
          </a:bodyPr>
          <a:p>
            <a:pPr algn="just" indent="0" lvl="1" marL="457200">
              <a:buNone/>
            </a:pPr>
            <a:r>
              <a:rPr b="1" dirty="0" lang="en-US" smtClean="0"/>
              <a:t>5. </a:t>
            </a:r>
            <a:r>
              <a:rPr b="1" dirty="0" lang="en-US" smtClean="0">
                <a:latin typeface="Garamond" pitchFamily="18" charset="0"/>
              </a:rPr>
              <a:t>Persuasive </a:t>
            </a:r>
            <a:r>
              <a:rPr b="1" dirty="0" lang="en-US">
                <a:latin typeface="Garamond" pitchFamily="18" charset="0"/>
              </a:rPr>
              <a:t>Definition</a:t>
            </a:r>
            <a:endParaRPr dirty="0" sz="2400" lang="en-US">
              <a:latin typeface="Garamond" pitchFamily="18" charset="0"/>
            </a:endParaRPr>
          </a:p>
          <a:p>
            <a:pPr algn="just" lvl="0"/>
            <a:r>
              <a:rPr dirty="0" lang="en-US">
                <a:latin typeface="Garamond" pitchFamily="18" charset="0"/>
              </a:rPr>
              <a:t>To persuade/convince listeners/readers.</a:t>
            </a:r>
          </a:p>
          <a:p>
            <a:pPr algn="just" lvl="0"/>
            <a:r>
              <a:rPr dirty="0" lang="en-US">
                <a:latin typeface="Garamond" pitchFamily="18" charset="0"/>
              </a:rPr>
              <a:t>To change the attitude of audiences.</a:t>
            </a:r>
          </a:p>
          <a:p>
            <a:pPr algn="just" lvl="0"/>
            <a:r>
              <a:rPr dirty="0" lang="en-US">
                <a:latin typeface="Garamond" pitchFamily="18" charset="0"/>
              </a:rPr>
              <a:t>To win the acceptance of audiences.</a:t>
            </a:r>
          </a:p>
          <a:p>
            <a:pPr algn="just"/>
            <a:r>
              <a:rPr dirty="0" lang="en-US">
                <a:latin typeface="Garamond" pitchFamily="18" charset="0"/>
              </a:rPr>
              <a:t> </a:t>
            </a:r>
          </a:p>
          <a:p>
            <a:pPr algn="just"/>
            <a:r>
              <a:rPr b="1" dirty="0" lang="en-US">
                <a:latin typeface="Garamond" pitchFamily="18" charset="0"/>
              </a:rPr>
              <a:t>Example: </a:t>
            </a:r>
            <a:endParaRPr dirty="0" lang="en-US">
              <a:latin typeface="Garamond" pitchFamily="18" charset="0"/>
            </a:endParaRPr>
          </a:p>
          <a:p>
            <a:pPr algn="just" lvl="2"/>
            <a:r>
              <a:rPr dirty="0" lang="en-US">
                <a:latin typeface="Garamond" pitchFamily="18" charset="0"/>
              </a:rPr>
              <a:t>“Federalism” is a political intrigue that provides legitimate ground for the emergence of new regional warlords. </a:t>
            </a:r>
          </a:p>
          <a:p>
            <a:pPr algn="just" lvl="2"/>
            <a:r>
              <a:rPr dirty="0" lang="en-US">
                <a:latin typeface="Garamond" pitchFamily="18" charset="0"/>
              </a:rPr>
              <a:t>“Abortion” means the ruthless murdering of innocent human beings.</a:t>
            </a:r>
          </a:p>
          <a:p>
            <a:pPr algn="just" lvl="2"/>
            <a:r>
              <a:rPr dirty="0" lang="en-US">
                <a:latin typeface="Garamond" pitchFamily="18" charset="0"/>
              </a:rPr>
              <a:t>“Taxation” means the procedure by means of which our common wealth is preserved and sustained. </a:t>
            </a:r>
          </a:p>
          <a:p>
            <a:pPr algn="just"/>
            <a:endParaRPr dirty="0" lang="en-US">
              <a:latin typeface="Garamond"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233" name=""/>
        <p:cNvGrpSpPr/>
        <p:nvPr/>
      </p:nvGrpSpPr>
      <p:grpSpPr>
        <a:xfrm>
          <a:off x="0" y="0"/>
          <a:ext cx="0" cy="0"/>
          <a:chOff x="0" y="0"/>
          <a:chExt cx="0" cy="0"/>
        </a:xfrm>
      </p:grpSpPr>
      <p:sp>
        <p:nvSpPr>
          <p:cNvPr id="1048713" name="Title 1"/>
          <p:cNvSpPr>
            <a:spLocks noGrp="1"/>
          </p:cNvSpPr>
          <p:nvPr>
            <p:ph type="title"/>
          </p:nvPr>
        </p:nvSpPr>
        <p:spPr>
          <a:xfrm>
            <a:off x="457200" y="274638"/>
            <a:ext cx="8229600" cy="868362"/>
          </a:xfrm>
        </p:spPr>
        <p:txBody>
          <a:bodyPr>
            <a:normAutofit fontScale="90000"/>
          </a:bodyPr>
          <a:p>
            <a:r>
              <a:rPr dirty="0" lang="en-US" smtClean="0"/>
              <a:t>Cont..</a:t>
            </a:r>
            <a:endParaRPr dirty="0" lang="en-US"/>
          </a:p>
        </p:txBody>
      </p:sp>
      <p:sp>
        <p:nvSpPr>
          <p:cNvPr id="1048714" name="Content Placeholder 2"/>
          <p:cNvSpPr>
            <a:spLocks noGrp="1"/>
          </p:cNvSpPr>
          <p:nvPr>
            <p:ph idx="1"/>
          </p:nvPr>
        </p:nvSpPr>
        <p:spPr>
          <a:xfrm>
            <a:off x="457200" y="1143000"/>
            <a:ext cx="8229600" cy="4983163"/>
          </a:xfrm>
        </p:spPr>
        <p:txBody>
          <a:bodyPr>
            <a:normAutofit fontScale="81250" lnSpcReduction="10000"/>
          </a:bodyPr>
          <a:p>
            <a:pPr algn="just"/>
            <a:r>
              <a:rPr b="1" dirty="0" lang="en-US">
                <a:latin typeface="Garamond" pitchFamily="18" charset="0"/>
              </a:rPr>
              <a:t>Exercise 2: determine the type of definition</a:t>
            </a:r>
            <a:endParaRPr dirty="0" lang="en-US">
              <a:latin typeface="Garamond" pitchFamily="18" charset="0"/>
            </a:endParaRPr>
          </a:p>
          <a:p>
            <a:pPr algn="just" lvl="0"/>
            <a:r>
              <a:rPr dirty="0" lang="en-US">
                <a:latin typeface="Garamond" pitchFamily="18" charset="0"/>
              </a:rPr>
              <a:t>Let us use the word “</a:t>
            </a:r>
            <a:r>
              <a:rPr b="1" dirty="0" lang="en-US" err="1">
                <a:latin typeface="Garamond" pitchFamily="18" charset="0"/>
              </a:rPr>
              <a:t>grellow</a:t>
            </a:r>
            <a:r>
              <a:rPr dirty="0" lang="en-US">
                <a:latin typeface="Garamond" pitchFamily="18" charset="0"/>
              </a:rPr>
              <a:t>” to mean the color of things that are either green or yellow.</a:t>
            </a:r>
          </a:p>
          <a:p>
            <a:pPr algn="just" lvl="0"/>
            <a:r>
              <a:rPr dirty="0" lang="en-US">
                <a:latin typeface="Garamond" pitchFamily="18" charset="0"/>
              </a:rPr>
              <a:t> “Miracle” means an </a:t>
            </a:r>
            <a:r>
              <a:rPr dirty="0" lang="en-US" smtClean="0">
                <a:latin typeface="Garamond" pitchFamily="18" charset="0"/>
              </a:rPr>
              <a:t>event </a:t>
            </a:r>
            <a:r>
              <a:rPr dirty="0" lang="en-US">
                <a:latin typeface="Garamond" pitchFamily="18" charset="0"/>
              </a:rPr>
              <a:t>that (a) is an exception to a law of nature and (b) is brought about by the decision of divine being.</a:t>
            </a:r>
          </a:p>
          <a:p>
            <a:pPr algn="just" lvl="0"/>
            <a:r>
              <a:rPr dirty="0" lang="en-US">
                <a:latin typeface="Garamond" pitchFamily="18" charset="0"/>
              </a:rPr>
              <a:t>“Tall man” male human over 6 feet in height.</a:t>
            </a:r>
          </a:p>
          <a:p>
            <a:pPr algn="just" lvl="0"/>
            <a:r>
              <a:rPr dirty="0" lang="en-US">
                <a:latin typeface="Garamond" pitchFamily="18" charset="0"/>
              </a:rPr>
              <a:t>“Tome” large book.</a:t>
            </a:r>
          </a:p>
          <a:p>
            <a:pPr algn="just" lvl="0"/>
            <a:r>
              <a:rPr dirty="0" lang="en-US">
                <a:latin typeface="Garamond" pitchFamily="18" charset="0"/>
              </a:rPr>
              <a:t>“A deductively sound argument” is one that (a) has only true premises and (b) is valid.</a:t>
            </a:r>
          </a:p>
          <a:p>
            <a:pPr indent="0" marL="0">
              <a:buNone/>
            </a:pP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69" name=""/>
        <p:cNvGrpSpPr/>
        <p:nvPr/>
      </p:nvGrpSpPr>
      <p:grpSpPr>
        <a:xfrm>
          <a:off x="0" y="0"/>
          <a:ext cx="0" cy="0"/>
          <a:chOff x="0" y="0"/>
          <a:chExt cx="0" cy="0"/>
        </a:xfrm>
      </p:grpSpPr>
      <p:sp>
        <p:nvSpPr>
          <p:cNvPr id="1048613" name="Content Placeholder 2"/>
          <p:cNvSpPr>
            <a:spLocks noGrp="1"/>
          </p:cNvSpPr>
          <p:nvPr>
            <p:ph idx="1"/>
          </p:nvPr>
        </p:nvSpPr>
        <p:spPr>
          <a:xfrm>
            <a:off x="457200" y="685800"/>
            <a:ext cx="8229600" cy="5440363"/>
          </a:xfrm>
        </p:spPr>
        <p:txBody>
          <a:bodyPr>
            <a:normAutofit fontScale="96429" lnSpcReduction="20000"/>
          </a:bodyPr>
          <a:p>
            <a:pPr algn="just"/>
            <a:r>
              <a:rPr dirty="0" sz="2800" lang="en-US" smtClean="0">
                <a:latin typeface="Times New Roman" pitchFamily="18" charset="0"/>
                <a:cs typeface="Times New Roman" pitchFamily="18" charset="0"/>
              </a:rPr>
              <a:t>Philosophy deals with </a:t>
            </a:r>
            <a:r>
              <a:rPr b="1" dirty="0" sz="2800" lang="en-US" smtClean="0">
                <a:latin typeface="Times New Roman" pitchFamily="18" charset="0"/>
                <a:cs typeface="Times New Roman" pitchFamily="18" charset="0"/>
              </a:rPr>
              <a:t>questioning the apparent</a:t>
            </a:r>
            <a:r>
              <a:rPr dirty="0" sz="2800" lang="en-US" smtClean="0">
                <a:latin typeface="Times New Roman" pitchFamily="18" charset="0"/>
                <a:cs typeface="Times New Roman" pitchFamily="18" charset="0"/>
              </a:rPr>
              <a:t>; to </a:t>
            </a:r>
            <a:r>
              <a:rPr b="1" dirty="0" sz="2800" lang="en-US">
                <a:latin typeface="Times New Roman" pitchFamily="18" charset="0"/>
                <a:cs typeface="Times New Roman" pitchFamily="18" charset="0"/>
              </a:rPr>
              <a:t>go beyond </a:t>
            </a:r>
            <a:r>
              <a:rPr b="1" dirty="0" sz="2800" lang="en-US" smtClean="0">
                <a:latin typeface="Times New Roman" pitchFamily="18" charset="0"/>
                <a:cs typeface="Times New Roman" pitchFamily="18" charset="0"/>
              </a:rPr>
              <a:t>the common </a:t>
            </a:r>
            <a:r>
              <a:rPr b="1" dirty="0" sz="2800" lang="en-US">
                <a:latin typeface="Times New Roman" pitchFamily="18" charset="0"/>
                <a:cs typeface="Times New Roman" pitchFamily="18" charset="0"/>
              </a:rPr>
              <a:t>understanding</a:t>
            </a:r>
            <a:r>
              <a:rPr dirty="0" sz="2800" lang="en-US">
                <a:latin typeface="Times New Roman" pitchFamily="18" charset="0"/>
                <a:cs typeface="Times New Roman" pitchFamily="18" charset="0"/>
              </a:rPr>
              <a:t>, and to speculate about things that other people accept with no doubt</a:t>
            </a:r>
            <a:r>
              <a:rPr dirty="0" sz="2800" lang="en-US" smtClean="0">
                <a:latin typeface="Times New Roman" pitchFamily="18" charset="0"/>
                <a:cs typeface="Times New Roman" pitchFamily="18" charset="0"/>
              </a:rPr>
              <a:t>. </a:t>
            </a:r>
          </a:p>
          <a:p>
            <a:pPr algn="just"/>
            <a:r>
              <a:rPr dirty="0" sz="2800" lang="en-US">
                <a:latin typeface="Times New Roman" pitchFamily="18" charset="0"/>
                <a:cs typeface="Times New Roman" pitchFamily="18" charset="0"/>
              </a:rPr>
              <a:t>The </a:t>
            </a:r>
            <a:r>
              <a:rPr b="1" dirty="0" sz="2800" lang="en-US">
                <a:latin typeface="Times New Roman" pitchFamily="18" charset="0"/>
                <a:cs typeface="Times New Roman" pitchFamily="18" charset="0"/>
              </a:rPr>
              <a:t>philosophical </a:t>
            </a:r>
            <a:r>
              <a:rPr b="1" dirty="0" sz="2800" lang="en-US" smtClean="0">
                <a:latin typeface="Times New Roman" pitchFamily="18" charset="0"/>
                <a:cs typeface="Times New Roman" pitchFamily="18" charset="0"/>
              </a:rPr>
              <a:t>enterprise</a:t>
            </a:r>
            <a:r>
              <a:rPr dirty="0" sz="2800" lang="en-US" smtClean="0">
                <a:latin typeface="Times New Roman" pitchFamily="18" charset="0"/>
                <a:cs typeface="Times New Roman" pitchFamily="18" charset="0"/>
              </a:rPr>
              <a:t>: is </a:t>
            </a:r>
            <a:r>
              <a:rPr dirty="0" sz="2800" i="1" lang="en-US">
                <a:latin typeface="Times New Roman" pitchFamily="18" charset="0"/>
                <a:cs typeface="Times New Roman" pitchFamily="18" charset="0"/>
              </a:rPr>
              <a:t>“an active imaginative process of formulating proper questions </a:t>
            </a:r>
            <a:r>
              <a:rPr dirty="0" sz="2800" i="1" lang="en-US" smtClean="0">
                <a:latin typeface="Times New Roman" pitchFamily="18" charset="0"/>
                <a:cs typeface="Times New Roman" pitchFamily="18" charset="0"/>
              </a:rPr>
              <a:t>and resolving </a:t>
            </a:r>
            <a:r>
              <a:rPr dirty="0" sz="2800" i="1" lang="en-US">
                <a:latin typeface="Times New Roman" pitchFamily="18" charset="0"/>
                <a:cs typeface="Times New Roman" pitchFamily="18" charset="0"/>
              </a:rPr>
              <a:t>them by rigorous, persistent analysis</a:t>
            </a:r>
            <a:r>
              <a:rPr dirty="0" sz="2800" i="1" lang="en-US" smtClean="0">
                <a:latin typeface="Times New Roman" pitchFamily="18" charset="0"/>
                <a:cs typeface="Times New Roman" pitchFamily="18" charset="0"/>
              </a:rPr>
              <a:t>”.</a:t>
            </a:r>
            <a:r>
              <a:rPr dirty="0" sz="2800" lang="en-US">
                <a:latin typeface="Times New Roman" pitchFamily="18" charset="0"/>
                <a:cs typeface="Times New Roman" pitchFamily="18" charset="0"/>
              </a:rPr>
              <a:t> </a:t>
            </a:r>
            <a:r>
              <a:rPr dirty="0" sz="2800" lang="en-US" smtClean="0">
                <a:latin typeface="Times New Roman" pitchFamily="18" charset="0"/>
                <a:cs typeface="Times New Roman" pitchFamily="18" charset="0"/>
              </a:rPr>
              <a:t>(Vincent Barry).</a:t>
            </a:r>
          </a:p>
          <a:p>
            <a:pPr algn="just"/>
            <a:r>
              <a:rPr dirty="0" sz="2800" lang="en-US">
                <a:latin typeface="Times New Roman" pitchFamily="18" charset="0"/>
                <a:cs typeface="Times New Roman" pitchFamily="18" charset="0"/>
              </a:rPr>
              <a:t>Therefore, philosophy is a rational and critical enterprise that tries to formulate and </a:t>
            </a:r>
            <a:r>
              <a:rPr dirty="0" sz="2800" lang="en-US" smtClean="0">
                <a:latin typeface="Times New Roman" pitchFamily="18" charset="0"/>
                <a:cs typeface="Times New Roman" pitchFamily="18" charset="0"/>
              </a:rPr>
              <a:t>answer fundamental </a:t>
            </a:r>
            <a:r>
              <a:rPr dirty="0" sz="2800" lang="en-US">
                <a:latin typeface="Times New Roman" pitchFamily="18" charset="0"/>
                <a:cs typeface="Times New Roman" pitchFamily="18" charset="0"/>
              </a:rPr>
              <a:t>questions through an intensive application of </a:t>
            </a:r>
            <a:r>
              <a:rPr dirty="0" sz="2800" lang="en-US" smtClean="0">
                <a:latin typeface="Times New Roman" pitchFamily="18" charset="0"/>
                <a:cs typeface="Times New Roman" pitchFamily="18" charset="0"/>
              </a:rPr>
              <a:t>reason. </a:t>
            </a:r>
            <a:endParaRPr dirty="0" sz="2800" lang="en-US">
              <a:latin typeface="Times New Roman" pitchFamily="18" charset="0"/>
              <a:cs typeface="Times New Roman" pitchFamily="1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234" name=""/>
        <p:cNvGrpSpPr/>
        <p:nvPr/>
      </p:nvGrpSpPr>
      <p:grpSpPr>
        <a:xfrm>
          <a:off x="0" y="0"/>
          <a:ext cx="0" cy="0"/>
          <a:chOff x="0" y="0"/>
          <a:chExt cx="0" cy="0"/>
        </a:xfrm>
      </p:grpSpPr>
      <p:sp>
        <p:nvSpPr>
          <p:cNvPr id="1048715" name="Title 1"/>
          <p:cNvSpPr>
            <a:spLocks noGrp="1"/>
          </p:cNvSpPr>
          <p:nvPr>
            <p:ph type="title"/>
          </p:nvPr>
        </p:nvSpPr>
        <p:spPr/>
        <p:txBody>
          <a:bodyPr>
            <a:normAutofit fontScale="90000"/>
          </a:bodyPr>
          <a:p>
            <a:pPr algn="ctr" lvl="1" rtl="0">
              <a:spcBef>
                <a:spcPct val="0"/>
              </a:spcBef>
            </a:pPr>
            <a:r>
              <a:rPr b="1" dirty="0" sz="3100" lang="en-US" smtClean="0"/>
              <a:t>3.4.Techniques </a:t>
            </a:r>
            <a:r>
              <a:rPr b="1" dirty="0" sz="3100" lang="en-US"/>
              <a:t>of intentional and extensional definitions</a:t>
            </a:r>
            <a:r>
              <a:rPr dirty="0" sz="1600" lang="en-US"/>
              <a:t/>
            </a:r>
            <a:br>
              <a:rPr dirty="0" sz="1600" lang="en-US"/>
            </a:br>
            <a:endParaRPr dirty="0" lang="en-US"/>
          </a:p>
        </p:txBody>
      </p:sp>
      <p:sp>
        <p:nvSpPr>
          <p:cNvPr id="1048716" name="Content Placeholder 2"/>
          <p:cNvSpPr>
            <a:spLocks noGrp="1"/>
          </p:cNvSpPr>
          <p:nvPr>
            <p:ph idx="1"/>
          </p:nvPr>
        </p:nvSpPr>
        <p:spPr>
          <a:xfrm>
            <a:off x="457200" y="1143000"/>
            <a:ext cx="8229600" cy="4983163"/>
          </a:xfrm>
        </p:spPr>
        <p:txBody>
          <a:bodyPr>
            <a:normAutofit fontScale="78571" lnSpcReduction="10000"/>
          </a:bodyPr>
          <a:p>
            <a:pPr indent="-514350" marL="514350">
              <a:buAutoNum type="alphaUcPeriod"/>
            </a:pPr>
            <a:r>
              <a:rPr b="1" dirty="0" lang="en-US" smtClean="0"/>
              <a:t>Techniques </a:t>
            </a:r>
            <a:r>
              <a:rPr b="1" dirty="0" lang="en-US"/>
              <a:t>of Intentional </a:t>
            </a:r>
            <a:r>
              <a:rPr b="1" dirty="0" lang="en-US" smtClean="0"/>
              <a:t>Definition</a:t>
            </a:r>
          </a:p>
          <a:p>
            <a:pPr indent="0" lvl="0" marL="0">
              <a:buNone/>
            </a:pPr>
            <a:r>
              <a:rPr b="1" dirty="0" lang="en-US" smtClean="0"/>
              <a:t>1. </a:t>
            </a:r>
            <a:r>
              <a:rPr b="1" dirty="0" lang="en-US"/>
              <a:t>Synonymous Definition</a:t>
            </a:r>
            <a:endParaRPr dirty="0" lang="en-US"/>
          </a:p>
          <a:p>
            <a:pPr algn="just" lvl="0"/>
            <a:r>
              <a:rPr dirty="0" lang="en-US">
                <a:latin typeface="Garamond" pitchFamily="18" charset="0"/>
              </a:rPr>
              <a:t>Using a Word Having Identical Meaning.</a:t>
            </a:r>
          </a:p>
          <a:p>
            <a:pPr algn="just" lvl="1"/>
            <a:r>
              <a:rPr dirty="0" lang="en-US">
                <a:latin typeface="Garamond" pitchFamily="18" charset="0"/>
              </a:rPr>
              <a:t>Example:</a:t>
            </a:r>
          </a:p>
          <a:p>
            <a:pPr algn="just" lvl="0"/>
            <a:r>
              <a:rPr dirty="0" lang="en-US">
                <a:latin typeface="Garamond" pitchFamily="18" charset="0"/>
              </a:rPr>
              <a:t> “Trouble” means difficulty.</a:t>
            </a:r>
          </a:p>
          <a:p>
            <a:pPr algn="just" lvl="0"/>
            <a:r>
              <a:rPr dirty="0" lang="en-US">
                <a:latin typeface="Garamond" pitchFamily="18" charset="0"/>
              </a:rPr>
              <a:t>“Student” means pupil.</a:t>
            </a:r>
          </a:p>
          <a:p>
            <a:pPr algn="just" lvl="0"/>
            <a:r>
              <a:rPr dirty="0" lang="en-US">
                <a:latin typeface="Garamond" pitchFamily="18" charset="0"/>
              </a:rPr>
              <a:t>‘‘Physician’’ means doctor.</a:t>
            </a:r>
          </a:p>
          <a:p>
            <a:pPr algn="just" lvl="0"/>
            <a:r>
              <a:rPr dirty="0" lang="en-US">
                <a:latin typeface="Garamond" pitchFamily="18" charset="0"/>
              </a:rPr>
              <a:t>‘‘Intentional’’ means willful.</a:t>
            </a:r>
          </a:p>
          <a:p>
            <a:pPr algn="just" lvl="0"/>
            <a:r>
              <a:rPr dirty="0" lang="en-US">
                <a:latin typeface="Garamond" pitchFamily="18" charset="0"/>
              </a:rPr>
              <a:t>‘‘Voracious’’ means ravenous.</a:t>
            </a:r>
          </a:p>
          <a:p>
            <a:pPr algn="just" lvl="0"/>
            <a:r>
              <a:rPr dirty="0" lang="en-US">
                <a:latin typeface="Garamond" pitchFamily="18" charset="0"/>
              </a:rPr>
              <a:t>‘‘Observe’’ means see.</a:t>
            </a:r>
          </a:p>
          <a:p>
            <a:pPr indent="0" marL="0">
              <a:buNone/>
            </a:pPr>
            <a:endParaRPr dirty="0"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235" name=""/>
        <p:cNvGrpSpPr/>
        <p:nvPr/>
      </p:nvGrpSpPr>
      <p:grpSpPr>
        <a:xfrm>
          <a:off x="0" y="0"/>
          <a:ext cx="0" cy="0"/>
          <a:chOff x="0" y="0"/>
          <a:chExt cx="0" cy="0"/>
        </a:xfrm>
      </p:grpSpPr>
      <p:sp>
        <p:nvSpPr>
          <p:cNvPr id="1048717" name="Title 1"/>
          <p:cNvSpPr>
            <a:spLocks noGrp="1"/>
          </p:cNvSpPr>
          <p:nvPr>
            <p:ph type="title"/>
          </p:nvPr>
        </p:nvSpPr>
        <p:spPr/>
        <p:txBody>
          <a:bodyPr/>
          <a:p>
            <a:r>
              <a:rPr dirty="0" lang="en-US" smtClean="0"/>
              <a:t>Cont..</a:t>
            </a:r>
            <a:endParaRPr dirty="0" lang="en-US"/>
          </a:p>
        </p:txBody>
      </p:sp>
      <p:sp>
        <p:nvSpPr>
          <p:cNvPr id="1048718" name="Content Placeholder 2"/>
          <p:cNvSpPr>
            <a:spLocks noGrp="1"/>
          </p:cNvSpPr>
          <p:nvPr>
            <p:ph idx="1"/>
          </p:nvPr>
        </p:nvSpPr>
        <p:spPr>
          <a:xfrm>
            <a:off x="457200" y="1066800"/>
            <a:ext cx="8229600" cy="5059363"/>
          </a:xfrm>
        </p:spPr>
        <p:txBody>
          <a:bodyPr>
            <a:normAutofit fontScale="96875" lnSpcReduction="20000"/>
          </a:bodyPr>
          <a:p>
            <a:pPr indent="0" lvl="0" marL="0">
              <a:buNone/>
            </a:pPr>
            <a:r>
              <a:rPr dirty="0" lang="en-US" smtClean="0">
                <a:latin typeface="Garamond" pitchFamily="18" charset="0"/>
              </a:rPr>
              <a:t>2. </a:t>
            </a:r>
            <a:r>
              <a:rPr b="1" dirty="0" lang="en-US"/>
              <a:t>Etymological definition </a:t>
            </a:r>
            <a:endParaRPr dirty="0" lang="en-US"/>
          </a:p>
          <a:p>
            <a:pPr lvl="0"/>
            <a:r>
              <a:rPr dirty="0" lang="en-US"/>
              <a:t>Using root/ancestor words.</a:t>
            </a:r>
          </a:p>
          <a:p>
            <a:r>
              <a:rPr dirty="0" lang="en-US"/>
              <a:t>Example </a:t>
            </a:r>
          </a:p>
          <a:p>
            <a:pPr lvl="0"/>
            <a:r>
              <a:rPr dirty="0" lang="en-US"/>
              <a:t>“Ethics” is from Greek word Ethos, meaning habit and tradition.</a:t>
            </a:r>
          </a:p>
          <a:p>
            <a:pPr lvl="0"/>
            <a:r>
              <a:rPr dirty="0" lang="en-US"/>
              <a:t>“LOGIC” is from Greek word logos, means science of reasoning</a:t>
            </a:r>
            <a:r>
              <a:rPr dirty="0" lang="en-US" smtClean="0"/>
              <a:t>.</a:t>
            </a:r>
          </a:p>
          <a:p>
            <a:pPr lvl="0"/>
            <a:r>
              <a:rPr dirty="0" lang="en-US" smtClean="0"/>
              <a:t>‘Morality’ is from Latin, </a:t>
            </a:r>
            <a:r>
              <a:rPr dirty="0" i="1" lang="en-US" err="1" smtClean="0"/>
              <a:t>moralis</a:t>
            </a:r>
            <a:r>
              <a:rPr dirty="0" lang="en-US" smtClean="0"/>
              <a:t>, which means custom and tradition.  </a:t>
            </a:r>
            <a:endParaRPr dirty="0" lang="en-US"/>
          </a:p>
          <a:p>
            <a:pPr indent="0" marL="0">
              <a:buNone/>
            </a:pPr>
            <a:endParaRPr dirty="0"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236" name=""/>
        <p:cNvGrpSpPr/>
        <p:nvPr/>
      </p:nvGrpSpPr>
      <p:grpSpPr>
        <a:xfrm>
          <a:off x="0" y="0"/>
          <a:ext cx="0" cy="0"/>
          <a:chOff x="0" y="0"/>
          <a:chExt cx="0" cy="0"/>
        </a:xfrm>
      </p:grpSpPr>
      <p:sp>
        <p:nvSpPr>
          <p:cNvPr id="1048719" name="Title 1"/>
          <p:cNvSpPr>
            <a:spLocks noGrp="1"/>
          </p:cNvSpPr>
          <p:nvPr>
            <p:ph type="title"/>
          </p:nvPr>
        </p:nvSpPr>
        <p:spPr/>
        <p:txBody>
          <a:bodyPr/>
          <a:p>
            <a:r>
              <a:rPr dirty="0" lang="en-US" smtClean="0"/>
              <a:t>Cont..</a:t>
            </a:r>
            <a:endParaRPr dirty="0" lang="en-US"/>
          </a:p>
        </p:txBody>
      </p:sp>
      <p:sp>
        <p:nvSpPr>
          <p:cNvPr id="1048720" name="Content Placeholder 2"/>
          <p:cNvSpPr>
            <a:spLocks noGrp="1"/>
          </p:cNvSpPr>
          <p:nvPr>
            <p:ph idx="1"/>
          </p:nvPr>
        </p:nvSpPr>
        <p:spPr>
          <a:xfrm>
            <a:off x="457200" y="1143000"/>
            <a:ext cx="8229600" cy="4983163"/>
          </a:xfrm>
        </p:spPr>
        <p:txBody>
          <a:bodyPr>
            <a:normAutofit fontScale="68750" lnSpcReduction="20000"/>
          </a:bodyPr>
          <a:p>
            <a:pPr indent="0" lvl="0" marL="0">
              <a:buNone/>
            </a:pPr>
            <a:r>
              <a:rPr b="1" dirty="0" lang="en-US" smtClean="0"/>
              <a:t>3.  </a:t>
            </a:r>
            <a:r>
              <a:rPr b="1" dirty="0" sz="4100" lang="en-US" smtClean="0"/>
              <a:t>Operational </a:t>
            </a:r>
            <a:r>
              <a:rPr b="1" dirty="0" sz="4100" lang="en-US"/>
              <a:t>definition</a:t>
            </a:r>
            <a:endParaRPr dirty="0" sz="4100" lang="en-US"/>
          </a:p>
          <a:p>
            <a:pPr algn="just" lvl="0"/>
            <a:r>
              <a:rPr dirty="0" sz="4100" lang="en-US">
                <a:latin typeface="Garamond" pitchFamily="18" charset="0"/>
              </a:rPr>
              <a:t>Specifies set of procedures</a:t>
            </a:r>
          </a:p>
          <a:p>
            <a:pPr algn="just" lvl="0"/>
            <a:r>
              <a:rPr dirty="0" sz="4100" lang="en-US">
                <a:latin typeface="Garamond" pitchFamily="18" charset="0"/>
              </a:rPr>
              <a:t>Indicates actions and procedures</a:t>
            </a:r>
          </a:p>
          <a:p>
            <a:pPr algn="just" lvl="0"/>
            <a:r>
              <a:rPr dirty="0" sz="4100" lang="en-US">
                <a:latin typeface="Garamond" pitchFamily="18" charset="0"/>
              </a:rPr>
              <a:t>Assigns experimental procedures</a:t>
            </a:r>
            <a:r>
              <a:rPr b="1" dirty="0" sz="4100" lang="en-US">
                <a:latin typeface="Garamond" pitchFamily="18" charset="0"/>
              </a:rPr>
              <a:t>.</a:t>
            </a:r>
            <a:endParaRPr dirty="0" sz="4100" lang="en-US">
              <a:latin typeface="Garamond" pitchFamily="18" charset="0"/>
            </a:endParaRPr>
          </a:p>
          <a:p>
            <a:pPr algn="just" lvl="1"/>
            <a:r>
              <a:rPr b="1" dirty="0" sz="3600" lang="en-US">
                <a:latin typeface="Garamond" pitchFamily="18" charset="0"/>
              </a:rPr>
              <a:t>Example: </a:t>
            </a:r>
            <a:endParaRPr dirty="0" sz="3600" lang="en-US">
              <a:latin typeface="Garamond" pitchFamily="18" charset="0"/>
            </a:endParaRPr>
          </a:p>
          <a:p>
            <a:pPr algn="just" lvl="0"/>
            <a:r>
              <a:rPr dirty="0" sz="4100" lang="en-US">
                <a:latin typeface="Garamond" pitchFamily="18" charset="0"/>
              </a:rPr>
              <a:t>“Insane” means when a person lost control of his/her consciousness and perform unusual things.</a:t>
            </a:r>
          </a:p>
          <a:p>
            <a:pPr algn="just" lvl="0"/>
            <a:r>
              <a:rPr dirty="0" sz="4100" lang="en-US">
                <a:latin typeface="Garamond" pitchFamily="18" charset="0"/>
              </a:rPr>
              <a:t>“Acid” means a substance that turns the color of blue litmus paper red, when </a:t>
            </a:r>
            <a:r>
              <a:rPr dirty="0" sz="4100" lang="en-US" smtClean="0">
                <a:latin typeface="Garamond" pitchFamily="18" charset="0"/>
              </a:rPr>
              <a:t>brought </a:t>
            </a:r>
            <a:r>
              <a:rPr dirty="0" sz="4100" lang="en-US">
                <a:latin typeface="Garamond" pitchFamily="18" charset="0"/>
              </a:rPr>
              <a:t>contact with it.</a:t>
            </a:r>
          </a:p>
          <a:p>
            <a:endParaRPr dirty="0"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237" name=""/>
        <p:cNvGrpSpPr/>
        <p:nvPr/>
      </p:nvGrpSpPr>
      <p:grpSpPr>
        <a:xfrm>
          <a:off x="0" y="0"/>
          <a:ext cx="0" cy="0"/>
          <a:chOff x="0" y="0"/>
          <a:chExt cx="0" cy="0"/>
        </a:xfrm>
      </p:grpSpPr>
      <p:sp>
        <p:nvSpPr>
          <p:cNvPr id="1048721" name="Title 1"/>
          <p:cNvSpPr>
            <a:spLocks noGrp="1"/>
          </p:cNvSpPr>
          <p:nvPr>
            <p:ph type="title"/>
          </p:nvPr>
        </p:nvSpPr>
        <p:spPr/>
        <p:txBody>
          <a:bodyPr/>
          <a:p>
            <a:r>
              <a:rPr dirty="0" lang="en-US" smtClean="0"/>
              <a:t>Cont..</a:t>
            </a:r>
            <a:endParaRPr dirty="0" lang="en-US"/>
          </a:p>
        </p:txBody>
      </p:sp>
      <p:sp>
        <p:nvSpPr>
          <p:cNvPr id="1048722" name="Content Placeholder 2"/>
          <p:cNvSpPr>
            <a:spLocks noGrp="1"/>
          </p:cNvSpPr>
          <p:nvPr>
            <p:ph idx="1"/>
          </p:nvPr>
        </p:nvSpPr>
        <p:spPr>
          <a:xfrm>
            <a:off x="457200" y="1066800"/>
            <a:ext cx="8229600" cy="5059363"/>
          </a:xfrm>
        </p:spPr>
        <p:txBody>
          <a:bodyPr>
            <a:normAutofit fontScale="80645" lnSpcReduction="20000"/>
          </a:bodyPr>
          <a:p>
            <a:pPr indent="0" lvl="0" marL="0">
              <a:buNone/>
            </a:pPr>
            <a:r>
              <a:rPr b="1" dirty="0" lang="en-US" smtClean="0"/>
              <a:t>4. Definition </a:t>
            </a:r>
            <a:r>
              <a:rPr b="1" dirty="0" lang="en-US"/>
              <a:t>by Genus</a:t>
            </a:r>
            <a:endParaRPr dirty="0" lang="en-US"/>
          </a:p>
          <a:p>
            <a:pPr algn="just" lvl="0"/>
            <a:r>
              <a:rPr b="1" dirty="0" sz="3600" lang="en-US">
                <a:latin typeface="Garamond" pitchFamily="18" charset="0"/>
              </a:rPr>
              <a:t>Avoids ambiguity/vagueness of terms.</a:t>
            </a:r>
            <a:endParaRPr dirty="0" sz="3600" lang="en-US">
              <a:latin typeface="Garamond" pitchFamily="18" charset="0"/>
            </a:endParaRPr>
          </a:p>
          <a:p>
            <a:pPr algn="just" lvl="1"/>
            <a:r>
              <a:rPr b="1" dirty="0" sz="3100" lang="en-US">
                <a:latin typeface="Garamond" pitchFamily="18" charset="0"/>
              </a:rPr>
              <a:t> Genus = </a:t>
            </a:r>
            <a:r>
              <a:rPr dirty="0" sz="3100" lang="en-US">
                <a:latin typeface="Garamond" pitchFamily="18" charset="0"/>
              </a:rPr>
              <a:t>relatively larger class.</a:t>
            </a:r>
          </a:p>
          <a:p>
            <a:pPr algn="just" lvl="1"/>
            <a:r>
              <a:rPr b="1" dirty="0" sz="3100" lang="en-US">
                <a:latin typeface="Garamond" pitchFamily="18" charset="0"/>
              </a:rPr>
              <a:t>Species = </a:t>
            </a:r>
            <a:r>
              <a:rPr dirty="0" sz="3100" lang="en-US">
                <a:latin typeface="Garamond" pitchFamily="18" charset="0"/>
              </a:rPr>
              <a:t>relatively smaller sub-class</a:t>
            </a:r>
          </a:p>
          <a:p>
            <a:pPr algn="just" lvl="1"/>
            <a:r>
              <a:rPr b="1" dirty="0" sz="3100" lang="en-US">
                <a:latin typeface="Garamond" pitchFamily="18" charset="0"/>
              </a:rPr>
              <a:t>Difference = </a:t>
            </a:r>
            <a:r>
              <a:rPr dirty="0" sz="3100" lang="en-US">
                <a:latin typeface="Garamond" pitchFamily="18" charset="0"/>
              </a:rPr>
              <a:t>attributes that distinguishes species within genus</a:t>
            </a:r>
            <a:r>
              <a:rPr b="1" dirty="0" sz="3100" lang="en-US">
                <a:latin typeface="Garamond" pitchFamily="18" charset="0"/>
              </a:rPr>
              <a:t>. </a:t>
            </a:r>
            <a:endParaRPr b="1" dirty="0" sz="3100" lang="en-US" smtClean="0">
              <a:latin typeface="Garamond" pitchFamily="18" charset="0"/>
            </a:endParaRPr>
          </a:p>
          <a:p>
            <a:r>
              <a:rPr b="1" dirty="0" sz="3600" lang="en-US" u="sng" smtClean="0">
                <a:latin typeface="Garamond" pitchFamily="18" charset="0"/>
              </a:rPr>
              <a:t>Species                  </a:t>
            </a:r>
            <a:r>
              <a:rPr b="1" dirty="0" sz="3600" lang="en-US" u="sng">
                <a:latin typeface="Garamond" pitchFamily="18" charset="0"/>
              </a:rPr>
              <a:t>Difference        </a:t>
            </a:r>
            <a:r>
              <a:rPr b="1" dirty="0" sz="3600" lang="en-US" u="sng" smtClean="0">
                <a:latin typeface="Garamond" pitchFamily="18" charset="0"/>
              </a:rPr>
              <a:t>                  </a:t>
            </a:r>
            <a:r>
              <a:rPr b="1" dirty="0" sz="3600" lang="en-US" u="sng">
                <a:latin typeface="Garamond" pitchFamily="18" charset="0"/>
              </a:rPr>
              <a:t>Genus </a:t>
            </a:r>
            <a:endParaRPr dirty="0" sz="3600" lang="en-US">
              <a:latin typeface="Garamond" pitchFamily="18" charset="0"/>
            </a:endParaRPr>
          </a:p>
          <a:p>
            <a:r>
              <a:rPr b="1" dirty="0" sz="3600" lang="en-US">
                <a:latin typeface="Garamond" pitchFamily="18" charset="0"/>
              </a:rPr>
              <a:t>“Mother” means           </a:t>
            </a:r>
            <a:r>
              <a:rPr b="1" dirty="0" sz="3600" lang="en-US" smtClean="0">
                <a:latin typeface="Garamond" pitchFamily="18" charset="0"/>
              </a:rPr>
              <a:t> </a:t>
            </a:r>
            <a:r>
              <a:rPr b="1" dirty="0" sz="3600" lang="en-US">
                <a:latin typeface="Garamond" pitchFamily="18" charset="0"/>
              </a:rPr>
              <a:t>female    </a:t>
            </a:r>
            <a:r>
              <a:rPr b="1" dirty="0" sz="3600" lang="en-US" smtClean="0">
                <a:latin typeface="Garamond" pitchFamily="18" charset="0"/>
              </a:rPr>
              <a:t>             parent</a:t>
            </a:r>
            <a:endParaRPr dirty="0" sz="3600" lang="en-US">
              <a:latin typeface="Garamond" pitchFamily="18" charset="0"/>
            </a:endParaRPr>
          </a:p>
          <a:p>
            <a:r>
              <a:rPr b="1" dirty="0" sz="3600" lang="en-US">
                <a:latin typeface="Garamond" pitchFamily="18" charset="0"/>
              </a:rPr>
              <a:t>“Ice” means                    </a:t>
            </a:r>
            <a:r>
              <a:rPr b="1" dirty="0" sz="3600" lang="en-US" smtClean="0">
                <a:latin typeface="Garamond" pitchFamily="18" charset="0"/>
              </a:rPr>
              <a:t>frozen                 </a:t>
            </a:r>
            <a:r>
              <a:rPr b="1" dirty="0" sz="3600" lang="en-US">
                <a:latin typeface="Garamond" pitchFamily="18" charset="0"/>
              </a:rPr>
              <a:t>water</a:t>
            </a:r>
            <a:endParaRPr dirty="0" sz="3600" lang="en-US">
              <a:latin typeface="Garamond" pitchFamily="18" charset="0"/>
            </a:endParaRPr>
          </a:p>
          <a:p>
            <a:r>
              <a:rPr b="1" dirty="0" sz="3600" lang="en-US">
                <a:latin typeface="Garamond" pitchFamily="18" charset="0"/>
              </a:rPr>
              <a:t>“Kitten” means               </a:t>
            </a:r>
            <a:r>
              <a:rPr b="1" dirty="0" sz="3600" lang="en-US" smtClean="0">
                <a:latin typeface="Garamond" pitchFamily="18" charset="0"/>
              </a:rPr>
              <a:t>young                     </a:t>
            </a:r>
            <a:r>
              <a:rPr b="1" dirty="0" sz="3600" lang="en-US">
                <a:latin typeface="Garamond" pitchFamily="18" charset="0"/>
              </a:rPr>
              <a:t>cat. </a:t>
            </a:r>
            <a:endParaRPr dirty="0" sz="3600" lang="en-US">
              <a:latin typeface="Garamond" pitchFamily="18" charset="0"/>
            </a:endParaRPr>
          </a:p>
          <a:p>
            <a:pPr indent="0" marL="0">
              <a:buNone/>
            </a:pPr>
            <a:endParaRPr dirty="0" sz="3600" lang="en-US">
              <a:latin typeface="Garamond" pitchFamily="18" charset="0"/>
            </a:endParaRPr>
          </a:p>
          <a:p>
            <a:endParaRPr dirty="0" sz="3600" lang="en-US">
              <a:latin typeface="Garamond" pitchFamily="18" charset="0"/>
            </a:endParaRPr>
          </a:p>
          <a:p>
            <a:endParaRPr dirty="0"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238" name=""/>
        <p:cNvGrpSpPr/>
        <p:nvPr/>
      </p:nvGrpSpPr>
      <p:grpSpPr>
        <a:xfrm>
          <a:off x="0" y="0"/>
          <a:ext cx="0" cy="0"/>
          <a:chOff x="0" y="0"/>
          <a:chExt cx="0" cy="0"/>
        </a:xfrm>
      </p:grpSpPr>
      <p:sp>
        <p:nvSpPr>
          <p:cNvPr id="1048723" name="Title 1"/>
          <p:cNvSpPr>
            <a:spLocks noGrp="1"/>
          </p:cNvSpPr>
          <p:nvPr>
            <p:ph type="title"/>
          </p:nvPr>
        </p:nvSpPr>
        <p:spPr/>
        <p:txBody>
          <a:bodyPr/>
          <a:p>
            <a:r>
              <a:rPr dirty="0" lang="en-US" smtClean="0"/>
              <a:t>Cont..</a:t>
            </a:r>
            <a:endParaRPr dirty="0" lang="en-US"/>
          </a:p>
        </p:txBody>
      </p:sp>
      <p:sp>
        <p:nvSpPr>
          <p:cNvPr id="1048724" name="Content Placeholder 2"/>
          <p:cNvSpPr>
            <a:spLocks noGrp="1"/>
          </p:cNvSpPr>
          <p:nvPr>
            <p:ph idx="1"/>
          </p:nvPr>
        </p:nvSpPr>
        <p:spPr>
          <a:xfrm>
            <a:off x="457200" y="1066800"/>
            <a:ext cx="8229600" cy="5059363"/>
          </a:xfrm>
        </p:spPr>
        <p:txBody>
          <a:bodyPr>
            <a:normAutofit fontScale="95000" lnSpcReduction="20000"/>
          </a:bodyPr>
          <a:p>
            <a:pPr indent="0" lvl="3" marL="1371600">
              <a:buNone/>
            </a:pPr>
            <a:r>
              <a:rPr b="1" dirty="0" sz="4000" lang="en-US" smtClean="0"/>
              <a:t>B. Techniques </a:t>
            </a:r>
            <a:r>
              <a:rPr b="1" dirty="0" sz="4000" lang="en-US"/>
              <a:t>of Extension </a:t>
            </a:r>
            <a:endParaRPr dirty="0" sz="3600" lang="en-US"/>
          </a:p>
          <a:p>
            <a:pPr algn="just" indent="0" lvl="0" marL="0">
              <a:buNone/>
            </a:pPr>
            <a:r>
              <a:rPr b="1" dirty="0" lang="en-US" smtClean="0"/>
              <a:t>1. </a:t>
            </a:r>
            <a:r>
              <a:rPr b="1" dirty="0" lang="en-US" smtClean="0">
                <a:latin typeface="Garamond" pitchFamily="18" charset="0"/>
              </a:rPr>
              <a:t>Demonstrative </a:t>
            </a:r>
            <a:r>
              <a:rPr b="1" dirty="0" lang="en-US">
                <a:latin typeface="Garamond" pitchFamily="18" charset="0"/>
              </a:rPr>
              <a:t>(Ostensive)</a:t>
            </a:r>
            <a:endParaRPr dirty="0" lang="en-US">
              <a:latin typeface="Garamond" pitchFamily="18" charset="0"/>
            </a:endParaRPr>
          </a:p>
          <a:p>
            <a:pPr algn="just" lvl="0"/>
            <a:r>
              <a:rPr b="1" dirty="0" lang="en-US">
                <a:latin typeface="Garamond" pitchFamily="18" charset="0"/>
              </a:rPr>
              <a:t>Assigning meaning by point out an object.</a:t>
            </a:r>
            <a:endParaRPr dirty="0" lang="en-US">
              <a:latin typeface="Garamond" pitchFamily="18" charset="0"/>
            </a:endParaRPr>
          </a:p>
          <a:p>
            <a:pPr algn="just"/>
            <a:r>
              <a:rPr b="1" dirty="0" lang="en-US">
                <a:latin typeface="Garamond" pitchFamily="18" charset="0"/>
              </a:rPr>
              <a:t>Example: </a:t>
            </a:r>
            <a:endParaRPr dirty="0" lang="en-US">
              <a:latin typeface="Garamond" pitchFamily="18" charset="0"/>
            </a:endParaRPr>
          </a:p>
          <a:p>
            <a:pPr algn="just" lvl="4"/>
            <a:r>
              <a:rPr dirty="0" lang="en-US">
                <a:latin typeface="Garamond" pitchFamily="18" charset="0"/>
              </a:rPr>
              <a:t>‘‘Chair’’ means this and this and this—as you point to a number of chairs, one after the other.</a:t>
            </a:r>
          </a:p>
          <a:p>
            <a:pPr algn="just"/>
            <a:r>
              <a:rPr dirty="0" lang="en-US">
                <a:latin typeface="Garamond" pitchFamily="18" charset="0"/>
              </a:rPr>
              <a:t>“Flower” means this one (using a picture that demonstrates flowers</a:t>
            </a:r>
            <a:r>
              <a:rPr dirty="0" lang="en-US" smtClean="0">
                <a:latin typeface="Garamond" pitchFamily="18" charset="0"/>
              </a:rPr>
              <a:t>.) </a:t>
            </a:r>
            <a:endParaRPr dirty="0" lang="en-US">
              <a:latin typeface="Garamond" pitchFamily="18" charset="0"/>
            </a:endParaRPr>
          </a:p>
        </p:txBody>
      </p:sp>
      <p:pic>
        <p:nvPicPr>
          <p:cNvPr id="2097155" name="Picture 3" descr="C:\Users\Gebruiker\Desktop\rose.jpg"/>
          <p:cNvPicPr>
            <a:picLocks/>
          </p:cNvPicPr>
          <p:nvPr/>
        </p:nvPicPr>
        <p:blipFill>
          <a:blip xmlns:r="http://schemas.openxmlformats.org/officeDocument/2006/relationships" r:embed="rId1" cstate="print"/>
          <a:srcRect/>
          <a:stretch>
            <a:fillRect/>
          </a:stretch>
        </p:blipFill>
        <p:spPr bwMode="auto">
          <a:xfrm>
            <a:off x="4599707" y="4648200"/>
            <a:ext cx="1196975" cy="1116330"/>
          </a:xfrm>
          <a:prstGeom prst="rect"/>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239" name=""/>
        <p:cNvGrpSpPr/>
        <p:nvPr/>
      </p:nvGrpSpPr>
      <p:grpSpPr>
        <a:xfrm>
          <a:off x="0" y="0"/>
          <a:ext cx="0" cy="0"/>
          <a:chOff x="0" y="0"/>
          <a:chExt cx="0" cy="0"/>
        </a:xfrm>
      </p:grpSpPr>
      <p:sp>
        <p:nvSpPr>
          <p:cNvPr id="1048725" name="Title 1"/>
          <p:cNvSpPr>
            <a:spLocks noGrp="1"/>
          </p:cNvSpPr>
          <p:nvPr>
            <p:ph type="title"/>
          </p:nvPr>
        </p:nvSpPr>
        <p:spPr/>
        <p:txBody>
          <a:bodyPr/>
          <a:p>
            <a:r>
              <a:rPr dirty="0" lang="en-US" smtClean="0"/>
              <a:t>	Cont..</a:t>
            </a:r>
            <a:endParaRPr dirty="0" lang="en-US"/>
          </a:p>
        </p:txBody>
      </p:sp>
      <p:sp>
        <p:nvSpPr>
          <p:cNvPr id="1048726" name="Content Placeholder 2"/>
          <p:cNvSpPr>
            <a:spLocks noGrp="1"/>
          </p:cNvSpPr>
          <p:nvPr>
            <p:ph idx="1"/>
          </p:nvPr>
        </p:nvSpPr>
        <p:spPr>
          <a:xfrm>
            <a:off x="457200" y="1066800"/>
            <a:ext cx="8229600" cy="5059363"/>
          </a:xfrm>
        </p:spPr>
        <p:txBody>
          <a:bodyPr>
            <a:normAutofit fontScale="87500" lnSpcReduction="10000"/>
          </a:bodyPr>
          <a:p>
            <a:pPr indent="0" lvl="0" marL="0">
              <a:buNone/>
            </a:pPr>
            <a:r>
              <a:rPr b="1" dirty="0" lang="en-US" smtClean="0"/>
              <a:t>2. Enumerative</a:t>
            </a:r>
            <a:r>
              <a:rPr b="1" dirty="0" lang="en-US"/>
              <a:t>:</a:t>
            </a:r>
            <a:endParaRPr dirty="0" lang="en-US"/>
          </a:p>
          <a:p>
            <a:pPr algn="just" lvl="0"/>
            <a:r>
              <a:rPr b="1" dirty="0" lang="en-US">
                <a:latin typeface="Garamond" pitchFamily="18" charset="0"/>
              </a:rPr>
              <a:t>By listing partial/complete members of the class</a:t>
            </a:r>
            <a:endParaRPr dirty="0" lang="en-US">
              <a:latin typeface="Garamond" pitchFamily="18" charset="0"/>
            </a:endParaRPr>
          </a:p>
          <a:p>
            <a:pPr algn="just"/>
            <a:r>
              <a:rPr b="1" dirty="0" lang="en-US">
                <a:latin typeface="Garamond" pitchFamily="18" charset="0"/>
              </a:rPr>
              <a:t>Example:</a:t>
            </a:r>
            <a:endParaRPr dirty="0" lang="en-US">
              <a:latin typeface="Garamond" pitchFamily="18" charset="0"/>
            </a:endParaRPr>
          </a:p>
          <a:p>
            <a:pPr algn="just" lvl="0"/>
            <a:r>
              <a:rPr b="1" dirty="0" lang="en-US">
                <a:latin typeface="Garamond" pitchFamily="18" charset="0"/>
              </a:rPr>
              <a:t>‘‘</a:t>
            </a:r>
            <a:r>
              <a:rPr dirty="0" lang="en-US">
                <a:latin typeface="Garamond" pitchFamily="18" charset="0"/>
              </a:rPr>
              <a:t>Actor’’ means a person such as Nick Nolte, Al Pacino, or Richard Gere.</a:t>
            </a:r>
          </a:p>
          <a:p>
            <a:pPr algn="just" lvl="0"/>
            <a:r>
              <a:rPr dirty="0" lang="en-US">
                <a:latin typeface="Garamond" pitchFamily="18" charset="0"/>
              </a:rPr>
              <a:t>“Continent” means such as Africa, Asia, Latin America and Europe</a:t>
            </a:r>
          </a:p>
          <a:p>
            <a:pPr algn="just" lvl="0"/>
            <a:r>
              <a:rPr dirty="0" lang="en-US">
                <a:latin typeface="Garamond" pitchFamily="18" charset="0"/>
              </a:rPr>
              <a:t>“Athlete” means such as </a:t>
            </a:r>
            <a:r>
              <a:rPr dirty="0" lang="en-US" err="1">
                <a:latin typeface="Garamond" pitchFamily="18" charset="0"/>
              </a:rPr>
              <a:t>Kenenissa</a:t>
            </a:r>
            <a:r>
              <a:rPr dirty="0" lang="en-US">
                <a:latin typeface="Garamond" pitchFamily="18" charset="0"/>
              </a:rPr>
              <a:t> </a:t>
            </a:r>
            <a:r>
              <a:rPr dirty="0" lang="en-US" err="1">
                <a:latin typeface="Garamond" pitchFamily="18" charset="0"/>
              </a:rPr>
              <a:t>Bekele</a:t>
            </a:r>
            <a:r>
              <a:rPr dirty="0" lang="en-US">
                <a:latin typeface="Garamond" pitchFamily="18" charset="0"/>
              </a:rPr>
              <a:t>, </a:t>
            </a:r>
            <a:r>
              <a:rPr dirty="0" lang="en-US" err="1">
                <a:latin typeface="Garamond" pitchFamily="18" charset="0"/>
              </a:rPr>
              <a:t>Tirunesh</a:t>
            </a:r>
            <a:r>
              <a:rPr dirty="0" lang="en-US">
                <a:latin typeface="Garamond" pitchFamily="18" charset="0"/>
              </a:rPr>
              <a:t> </a:t>
            </a:r>
            <a:r>
              <a:rPr dirty="0" lang="en-US" err="1">
                <a:latin typeface="Garamond" pitchFamily="18" charset="0"/>
              </a:rPr>
              <a:t>Dibaba</a:t>
            </a:r>
            <a:r>
              <a:rPr dirty="0" lang="en-US">
                <a:latin typeface="Garamond" pitchFamily="18" charset="0"/>
              </a:rPr>
              <a:t>, and </a:t>
            </a:r>
            <a:r>
              <a:rPr dirty="0" lang="en-US" err="1">
                <a:latin typeface="Garamond" pitchFamily="18" charset="0"/>
              </a:rPr>
              <a:t>Meseret</a:t>
            </a:r>
            <a:r>
              <a:rPr dirty="0" lang="en-US">
                <a:latin typeface="Garamond" pitchFamily="18" charset="0"/>
              </a:rPr>
              <a:t> </a:t>
            </a:r>
            <a:r>
              <a:rPr dirty="0" lang="en-US" err="1">
                <a:latin typeface="Garamond" pitchFamily="18" charset="0"/>
              </a:rPr>
              <a:t>Defar</a:t>
            </a:r>
            <a:r>
              <a:rPr dirty="0" lang="en-US">
                <a:latin typeface="Garamond" pitchFamily="18" charset="0"/>
              </a:rPr>
              <a:t>.</a:t>
            </a:r>
          </a:p>
          <a:p>
            <a:endParaRPr dirty="0"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240" name=""/>
        <p:cNvGrpSpPr/>
        <p:nvPr/>
      </p:nvGrpSpPr>
      <p:grpSpPr>
        <a:xfrm>
          <a:off x="0" y="0"/>
          <a:ext cx="0" cy="0"/>
          <a:chOff x="0" y="0"/>
          <a:chExt cx="0" cy="0"/>
        </a:xfrm>
      </p:grpSpPr>
      <p:sp>
        <p:nvSpPr>
          <p:cNvPr id="1048727" name="Title 1"/>
          <p:cNvSpPr>
            <a:spLocks noGrp="1"/>
          </p:cNvSpPr>
          <p:nvPr>
            <p:ph type="title"/>
          </p:nvPr>
        </p:nvSpPr>
        <p:spPr/>
        <p:txBody>
          <a:bodyPr/>
          <a:p>
            <a:r>
              <a:rPr dirty="0" lang="en-US" smtClean="0"/>
              <a:t>Cont..</a:t>
            </a:r>
            <a:endParaRPr dirty="0" lang="en-US"/>
          </a:p>
        </p:txBody>
      </p:sp>
      <p:sp>
        <p:nvSpPr>
          <p:cNvPr id="1048728" name="Content Placeholder 2"/>
          <p:cNvSpPr>
            <a:spLocks noGrp="1"/>
          </p:cNvSpPr>
          <p:nvPr>
            <p:ph idx="1"/>
          </p:nvPr>
        </p:nvSpPr>
        <p:spPr>
          <a:xfrm>
            <a:off x="457200" y="1066800"/>
            <a:ext cx="8229600" cy="5059363"/>
          </a:xfrm>
        </p:spPr>
        <p:txBody>
          <a:bodyPr>
            <a:normAutofit/>
          </a:bodyPr>
          <a:p>
            <a:pPr indent="0" lvl="0" marL="0">
              <a:buNone/>
            </a:pPr>
            <a:r>
              <a:rPr b="1" dirty="0" lang="en-US" smtClean="0"/>
              <a:t>3. Definition </a:t>
            </a:r>
            <a:r>
              <a:rPr b="1" dirty="0" lang="en-US"/>
              <a:t>by Sub-class</a:t>
            </a:r>
            <a:endParaRPr dirty="0" lang="en-US"/>
          </a:p>
          <a:p>
            <a:pPr algn="just" lvl="0"/>
            <a:r>
              <a:rPr dirty="0" lang="en-US">
                <a:latin typeface="Garamond" pitchFamily="18" charset="0"/>
              </a:rPr>
              <a:t>By listing sub groups/sub-class.</a:t>
            </a:r>
          </a:p>
          <a:p>
            <a:pPr algn="just"/>
            <a:r>
              <a:rPr dirty="0" lang="en-US">
                <a:latin typeface="Garamond" pitchFamily="18" charset="0"/>
              </a:rPr>
              <a:t>Example:</a:t>
            </a:r>
          </a:p>
          <a:p>
            <a:pPr algn="just" lvl="0"/>
            <a:r>
              <a:rPr dirty="0" lang="en-US">
                <a:latin typeface="Garamond" pitchFamily="18" charset="0"/>
              </a:rPr>
              <a:t>“Plant” means such as grasses, fruits and vegetable.</a:t>
            </a:r>
          </a:p>
          <a:p>
            <a:pPr algn="just" lvl="0"/>
            <a:r>
              <a:rPr dirty="0" lang="en-US">
                <a:latin typeface="Garamond" pitchFamily="18" charset="0"/>
              </a:rPr>
              <a:t>“Vertebrate” means such as reptiles, birds, or mammals. </a:t>
            </a:r>
          </a:p>
          <a:p>
            <a:pPr algn="just" indent="0" marL="0">
              <a:buNone/>
            </a:pPr>
            <a:endParaRPr dirty="0" lang="en-US">
              <a:latin typeface="Garamond" pitchFamily="18" charset="0"/>
            </a:endParaRPr>
          </a:p>
          <a:p>
            <a:pPr algn="just"/>
            <a:endParaRPr dirty="0" lang="en-US">
              <a:latin typeface="Garamond"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241" name=""/>
        <p:cNvGrpSpPr/>
        <p:nvPr/>
      </p:nvGrpSpPr>
      <p:grpSpPr>
        <a:xfrm>
          <a:off x="0" y="0"/>
          <a:ext cx="0" cy="0"/>
          <a:chOff x="0" y="0"/>
          <a:chExt cx="0" cy="0"/>
        </a:xfrm>
      </p:grpSpPr>
      <p:sp>
        <p:nvSpPr>
          <p:cNvPr id="1048729" name="Title 1"/>
          <p:cNvSpPr>
            <a:spLocks noGrp="1"/>
          </p:cNvSpPr>
          <p:nvPr>
            <p:ph type="title"/>
          </p:nvPr>
        </p:nvSpPr>
        <p:spPr/>
        <p:txBody>
          <a:bodyPr>
            <a:noAutofit/>
          </a:bodyPr>
          <a:p>
            <a:pPr algn="ctr" lvl="1" rtl="0">
              <a:spcBef>
                <a:spcPct val="0"/>
              </a:spcBef>
            </a:pPr>
            <a:r>
              <a:rPr b="1" dirty="0" sz="2800" lang="en-US">
                <a:latin typeface="Garamond" pitchFamily="18" charset="0"/>
              </a:rPr>
              <a:t>Techniques of Dentition and their relationships with types of definition</a:t>
            </a:r>
            <a:r>
              <a:rPr dirty="0" sz="2400" lang="en-US">
                <a:latin typeface="Garamond" pitchFamily="18" charset="0"/>
              </a:rPr>
              <a:t/>
            </a:r>
            <a:br>
              <a:rPr dirty="0" sz="2400" lang="en-US">
                <a:latin typeface="Garamond" pitchFamily="18" charset="0"/>
              </a:rPr>
            </a:br>
            <a:endParaRPr dirty="0" sz="2800" lang="en-US">
              <a:latin typeface="Garamond" pitchFamily="18" charset="0"/>
            </a:endParaRPr>
          </a:p>
        </p:txBody>
      </p:sp>
      <p:sp>
        <p:nvSpPr>
          <p:cNvPr id="1048730" name="Content Placeholder 2"/>
          <p:cNvSpPr>
            <a:spLocks noGrp="1"/>
          </p:cNvSpPr>
          <p:nvPr>
            <p:ph idx="1"/>
          </p:nvPr>
        </p:nvSpPr>
        <p:spPr>
          <a:xfrm>
            <a:off x="457200" y="1066800"/>
            <a:ext cx="8229600" cy="5059363"/>
          </a:xfrm>
        </p:spPr>
        <p:txBody>
          <a:bodyPr>
            <a:normAutofit fontScale="75000" lnSpcReduction="10000"/>
          </a:bodyPr>
          <a:p>
            <a:pPr algn="just" lvl="0"/>
            <a:r>
              <a:rPr b="1" dirty="0" lang="en-US">
                <a:latin typeface="Garamond" pitchFamily="18" charset="0"/>
              </a:rPr>
              <a:t>Techniques of Intentional definition</a:t>
            </a:r>
            <a:endParaRPr dirty="0" lang="en-US">
              <a:latin typeface="Garamond" pitchFamily="18" charset="0"/>
            </a:endParaRPr>
          </a:p>
          <a:p>
            <a:pPr algn="just" lvl="2"/>
            <a:r>
              <a:rPr b="1" dirty="0" lang="en-US">
                <a:latin typeface="Garamond" pitchFamily="18" charset="0"/>
              </a:rPr>
              <a:t>Synonymous = </a:t>
            </a:r>
            <a:r>
              <a:rPr dirty="0" lang="en-US">
                <a:latin typeface="Garamond" pitchFamily="18" charset="0"/>
              </a:rPr>
              <a:t>can serve as a method of constructing lexical definition</a:t>
            </a:r>
          </a:p>
          <a:p>
            <a:pPr algn="just" lvl="2"/>
            <a:r>
              <a:rPr b="1" dirty="0" lang="en-US">
                <a:latin typeface="Garamond" pitchFamily="18" charset="0"/>
              </a:rPr>
              <a:t>Etymological = </a:t>
            </a:r>
            <a:r>
              <a:rPr dirty="0" lang="en-US">
                <a:latin typeface="Garamond" pitchFamily="18" charset="0"/>
              </a:rPr>
              <a:t>can serve as a method of constructing lexical definition.</a:t>
            </a:r>
          </a:p>
          <a:p>
            <a:pPr algn="just" lvl="2"/>
            <a:r>
              <a:rPr b="1" dirty="0" lang="en-US">
                <a:latin typeface="Garamond" pitchFamily="18" charset="0"/>
              </a:rPr>
              <a:t>Operational = </a:t>
            </a:r>
            <a:r>
              <a:rPr dirty="0" lang="en-US">
                <a:latin typeface="Garamond" pitchFamily="18" charset="0"/>
              </a:rPr>
              <a:t>for </a:t>
            </a:r>
            <a:r>
              <a:rPr dirty="0" lang="en-US" err="1">
                <a:latin typeface="Garamond" pitchFamily="18" charset="0"/>
              </a:rPr>
              <a:t>stipulative</a:t>
            </a:r>
            <a:r>
              <a:rPr dirty="0" lang="en-US">
                <a:latin typeface="Garamond" pitchFamily="18" charset="0"/>
              </a:rPr>
              <a:t>, theoretical, lexical (not always), precise and persuasive </a:t>
            </a:r>
          </a:p>
          <a:p>
            <a:pPr algn="just" lvl="2"/>
            <a:r>
              <a:rPr b="1" dirty="0" lang="en-US">
                <a:latin typeface="Garamond" pitchFamily="18" charset="0"/>
              </a:rPr>
              <a:t>Genus and difference = </a:t>
            </a:r>
            <a:r>
              <a:rPr b="1" dirty="0" lang="en-US">
                <a:solidFill>
                  <a:srgbClr val="00B050"/>
                </a:solidFill>
                <a:latin typeface="Garamond" pitchFamily="18" charset="0"/>
              </a:rPr>
              <a:t>most effective to construct all definitions</a:t>
            </a:r>
            <a:r>
              <a:rPr b="1" dirty="0" lang="en-US" smtClean="0">
                <a:solidFill>
                  <a:srgbClr val="00B050"/>
                </a:solidFill>
                <a:latin typeface="Garamond" pitchFamily="18" charset="0"/>
              </a:rPr>
              <a:t>.</a:t>
            </a:r>
            <a:endParaRPr b="1" dirty="0" lang="en-US">
              <a:solidFill>
                <a:srgbClr val="00B050"/>
              </a:solidFill>
              <a:latin typeface="Garamond" pitchFamily="18" charset="0"/>
            </a:endParaRPr>
          </a:p>
          <a:p>
            <a:pPr algn="just" lvl="0"/>
            <a:r>
              <a:rPr b="1" dirty="0" lang="en-US">
                <a:latin typeface="Garamond" pitchFamily="18" charset="0"/>
              </a:rPr>
              <a:t>Techniques of Extensional Definition</a:t>
            </a:r>
            <a:endParaRPr dirty="0" lang="en-US">
              <a:latin typeface="Garamond" pitchFamily="18" charset="0"/>
            </a:endParaRPr>
          </a:p>
          <a:p>
            <a:pPr algn="just" lvl="0"/>
            <a:r>
              <a:rPr dirty="0" lang="en-US">
                <a:latin typeface="Garamond" pitchFamily="18" charset="0"/>
              </a:rPr>
              <a:t>To construct lexical and </a:t>
            </a:r>
            <a:r>
              <a:rPr dirty="0" lang="en-US" err="1">
                <a:latin typeface="Garamond" pitchFamily="18" charset="0"/>
              </a:rPr>
              <a:t>stipulative</a:t>
            </a:r>
            <a:r>
              <a:rPr dirty="0" lang="en-US">
                <a:latin typeface="Garamond" pitchFamily="18" charset="0"/>
              </a:rPr>
              <a:t> definition, and sometimes theoretical and persuasive definition, but not precise definition.  </a:t>
            </a:r>
          </a:p>
          <a:p>
            <a:endParaRPr dirty="0"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242" name=""/>
        <p:cNvGrpSpPr/>
        <p:nvPr/>
      </p:nvGrpSpPr>
      <p:grpSpPr>
        <a:xfrm>
          <a:off x="0" y="0"/>
          <a:ext cx="0" cy="0"/>
          <a:chOff x="0" y="0"/>
          <a:chExt cx="0" cy="0"/>
        </a:xfrm>
      </p:grpSpPr>
      <p:sp>
        <p:nvSpPr>
          <p:cNvPr id="1048731" name="Title 1"/>
          <p:cNvSpPr>
            <a:spLocks noGrp="1"/>
          </p:cNvSpPr>
          <p:nvPr>
            <p:ph type="title"/>
          </p:nvPr>
        </p:nvSpPr>
        <p:spPr/>
        <p:txBody>
          <a:bodyPr>
            <a:normAutofit fontScale="90000"/>
          </a:bodyPr>
          <a:p>
            <a:r>
              <a:rPr b="1" dirty="0" lang="en-US" smtClean="0"/>
              <a:t>Chapter Three: Informal Fallacies </a:t>
            </a:r>
            <a:endParaRPr b="1" dirty="0" lang="en-US"/>
          </a:p>
        </p:txBody>
      </p:sp>
      <p:pic>
        <p:nvPicPr>
          <p:cNvPr id="2097156" name="Picture 2"/>
          <p:cNvPicPr>
            <a:picLocks noChangeAspect="1" noGrp="1" noChangeArrowheads="1"/>
          </p:cNvPicPr>
          <p:nvPr>
            <p:ph idx="1"/>
          </p:nvPr>
        </p:nvPicPr>
        <p:blipFill>
          <a:blip xmlns:r="http://schemas.openxmlformats.org/officeDocument/2006/relationships" r:embed="rId1" cstate="print"/>
          <a:srcRect/>
          <a:stretch>
            <a:fillRect/>
          </a:stretch>
        </p:blipFill>
        <p:spPr bwMode="auto">
          <a:xfrm>
            <a:off x="762000" y="1153913"/>
            <a:ext cx="7758906" cy="4865887"/>
          </a:xfrm>
          <a:prstGeom prst="rect"/>
          <a:noFill/>
          <a:ln w="57150">
            <a:solidFill>
              <a:schemeClr val="tx1"/>
            </a:solidFill>
            <a:miter lim="800000"/>
            <a:headEnd/>
            <a:tailEnd/>
          </a:ln>
          <a:effec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243" name=""/>
        <p:cNvGrpSpPr/>
        <p:nvPr/>
      </p:nvGrpSpPr>
      <p:grpSpPr>
        <a:xfrm>
          <a:off x="0" y="0"/>
          <a:ext cx="0" cy="0"/>
          <a:chOff x="0" y="0"/>
          <a:chExt cx="0" cy="0"/>
        </a:xfrm>
      </p:grpSpPr>
      <p:sp>
        <p:nvSpPr>
          <p:cNvPr id="1048732" name="Title 1"/>
          <p:cNvSpPr>
            <a:spLocks noGrp="1"/>
          </p:cNvSpPr>
          <p:nvPr>
            <p:ph type="title"/>
          </p:nvPr>
        </p:nvSpPr>
        <p:spPr/>
        <p:txBody>
          <a:bodyPr>
            <a:normAutofit fontScale="90000"/>
          </a:bodyPr>
          <a:p>
            <a:r>
              <a:rPr b="1" dirty="0" lang="en-US" smtClean="0">
                <a:latin typeface="Garamond" pitchFamily="18" charset="0"/>
              </a:rPr>
              <a:t>Chapter Three: Informal Fallacies</a:t>
            </a:r>
            <a:endParaRPr b="1" dirty="0" lang="en-US">
              <a:latin typeface="Garamond" pitchFamily="18" charset="0"/>
            </a:endParaRPr>
          </a:p>
        </p:txBody>
      </p:sp>
      <p:sp>
        <p:nvSpPr>
          <p:cNvPr id="1048733" name="Content Placeholder 2"/>
          <p:cNvSpPr>
            <a:spLocks noGrp="1"/>
          </p:cNvSpPr>
          <p:nvPr>
            <p:ph idx="1"/>
          </p:nvPr>
        </p:nvSpPr>
        <p:spPr>
          <a:xfrm>
            <a:off x="457200" y="1219200"/>
            <a:ext cx="8229600" cy="4906963"/>
          </a:xfrm>
        </p:spPr>
        <p:txBody>
          <a:bodyPr>
            <a:normAutofit fontScale="87500" lnSpcReduction="10000"/>
          </a:bodyPr>
          <a:p>
            <a:pPr indent="0" marL="0">
              <a:buNone/>
            </a:pPr>
            <a:r>
              <a:rPr baseline="0" b="0" dirty="0" i="0" lang="en-US" strike="noStrike" u="none" smtClean="0">
                <a:latin typeface="Wingdings"/>
              </a:rPr>
              <a:t> </a:t>
            </a:r>
            <a:r>
              <a:rPr baseline="0" b="0" dirty="0" i="0" lang="en-US" strike="noStrike" u="none" smtClean="0">
                <a:latin typeface="Garamond"/>
              </a:rPr>
              <a:t>Fallacy refers to </a:t>
            </a:r>
            <a:r>
              <a:rPr baseline="0" b="1" dirty="0" i="0" lang="en-US" strike="noStrike" u="none" smtClean="0">
                <a:latin typeface="Garamond"/>
              </a:rPr>
              <a:t>error in reasoning</a:t>
            </a:r>
          </a:p>
          <a:p>
            <a:pPr indent="0" marL="0">
              <a:buNone/>
            </a:pPr>
            <a:r>
              <a:rPr baseline="0" b="0" dirty="0" i="0" lang="en-US" strike="noStrike" u="none" smtClean="0">
                <a:latin typeface="Wingdings"/>
              </a:rPr>
              <a:t> </a:t>
            </a:r>
            <a:r>
              <a:rPr baseline="0" b="0" dirty="0" i="0" lang="en-US" strike="noStrike" u="none" smtClean="0">
                <a:latin typeface="Garamond"/>
              </a:rPr>
              <a:t>It is from Latin word</a:t>
            </a:r>
            <a:r>
              <a:rPr baseline="0" b="1" dirty="0" i="0" lang="en-US" strike="noStrike" u="none" smtClean="0">
                <a:latin typeface="Garamond,Bold"/>
              </a:rPr>
              <a:t>, </a:t>
            </a:r>
            <a:r>
              <a:rPr baseline="0" b="1" dirty="0" i="0" lang="en-US" err="1" strike="noStrike" u="none" smtClean="0">
                <a:latin typeface="Garamond,Bold"/>
              </a:rPr>
              <a:t>fallacia</a:t>
            </a:r>
            <a:r>
              <a:rPr baseline="0" b="1" dirty="0" i="0" lang="en-US" strike="noStrike" u="none" smtClean="0">
                <a:latin typeface="Garamond,Bold"/>
              </a:rPr>
              <a:t> </a:t>
            </a:r>
            <a:r>
              <a:rPr baseline="0" b="0" dirty="0" i="0" lang="en-US" strike="noStrike" u="none" smtClean="0">
                <a:latin typeface="Garamond"/>
              </a:rPr>
              <a:t>means delude, illusion, cheat.</a:t>
            </a:r>
          </a:p>
          <a:p>
            <a:pPr indent="0" marL="0">
              <a:buNone/>
            </a:pPr>
            <a:r>
              <a:rPr baseline="0" b="0" dirty="0" i="0" lang="en-US" strike="noStrike" u="none" smtClean="0">
                <a:latin typeface="Wingdings"/>
              </a:rPr>
              <a:t> </a:t>
            </a:r>
            <a:r>
              <a:rPr baseline="0" b="0" dirty="0" i="0" lang="en-US" strike="noStrike" u="none" smtClean="0">
                <a:latin typeface="Garamond"/>
              </a:rPr>
              <a:t>Fallacies always seem good arguments; but in reality they are bad arguments.</a:t>
            </a:r>
          </a:p>
          <a:p>
            <a:pPr indent="0" marL="0">
              <a:buNone/>
            </a:pPr>
            <a:r>
              <a:rPr baseline="0" b="0" dirty="0" i="0" lang="en-US" strike="noStrike" u="none" smtClean="0">
                <a:latin typeface="Wingdings"/>
              </a:rPr>
              <a:t> </a:t>
            </a:r>
            <a:r>
              <a:rPr baseline="0" b="0" dirty="0" i="0" lang="en-US" strike="noStrike" u="none" smtClean="0">
                <a:latin typeface="Garamond"/>
              </a:rPr>
              <a:t>Can be committed </a:t>
            </a:r>
            <a:r>
              <a:rPr baseline="0" b="1" dirty="0" i="0" lang="en-US" strike="noStrike" u="none" smtClean="0">
                <a:latin typeface="Garamond"/>
              </a:rPr>
              <a:t>intentionally</a:t>
            </a:r>
            <a:r>
              <a:rPr baseline="0" b="0" dirty="0" i="0" lang="en-US" strike="noStrike" u="none" smtClean="0">
                <a:latin typeface="Garamond"/>
              </a:rPr>
              <a:t> or </a:t>
            </a:r>
            <a:r>
              <a:rPr baseline="0" b="1" dirty="0" i="0" lang="en-US" strike="noStrike" u="none" smtClean="0">
                <a:latin typeface="Garamond"/>
              </a:rPr>
              <a:t>unintentionally.</a:t>
            </a:r>
          </a:p>
          <a:p>
            <a:pPr>
              <a:buFont typeface="Wingdings"/>
              <a:buChar char="Ø"/>
            </a:pPr>
            <a:r>
              <a:rPr baseline="0" b="0" dirty="0" i="0" lang="en-US" strike="noStrike" u="none" smtClean="0">
                <a:latin typeface="Garamond"/>
              </a:rPr>
              <a:t>Committed when the speaker/writer fails to provide sufficient evidence or reason for his/her claim.</a:t>
            </a:r>
          </a:p>
          <a:p>
            <a:pPr>
              <a:buFont typeface="Wingdings"/>
              <a:buChar char="Ø"/>
            </a:pPr>
            <a:r>
              <a:rPr baseline="0" b="0" dirty="0" i="0" lang="en-US" strike="noStrike" u="none" smtClean="0">
                <a:latin typeface="Garamond"/>
              </a:rPr>
              <a:t>Can be </a:t>
            </a:r>
            <a:r>
              <a:rPr baseline="0" b="1" dirty="0" i="0" lang="en-US" strike="noStrike" u="none" smtClean="0">
                <a:latin typeface="Garamond"/>
              </a:rPr>
              <a:t>formal</a:t>
            </a:r>
            <a:r>
              <a:rPr baseline="0" b="0" dirty="0" i="0" lang="en-US" strike="noStrike" u="none" smtClean="0">
                <a:latin typeface="Garamond"/>
              </a:rPr>
              <a:t> and </a:t>
            </a:r>
            <a:r>
              <a:rPr baseline="0" b="1" dirty="0" i="0" lang="en-US" strike="noStrike" u="none" smtClean="0">
                <a:latin typeface="Garamond"/>
              </a:rPr>
              <a:t>informal</a:t>
            </a:r>
            <a:r>
              <a:rPr baseline="0" b="0" dirty="0" i="0" lang="en-US" strike="noStrike" u="none" smtClean="0">
                <a:latin typeface="Garamond"/>
              </a:rPr>
              <a:t>.</a:t>
            </a: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70" name=""/>
        <p:cNvGrpSpPr/>
        <p:nvPr/>
      </p:nvGrpSpPr>
      <p:grpSpPr>
        <a:xfrm>
          <a:off x="0" y="0"/>
          <a:ext cx="0" cy="0"/>
          <a:chOff x="0" y="0"/>
          <a:chExt cx="0" cy="0"/>
        </a:xfrm>
      </p:grpSpPr>
      <p:sp>
        <p:nvSpPr>
          <p:cNvPr id="1048614" name="Content Placeholder 2"/>
          <p:cNvSpPr>
            <a:spLocks noGrp="1"/>
          </p:cNvSpPr>
          <p:nvPr>
            <p:ph idx="1"/>
          </p:nvPr>
        </p:nvSpPr>
        <p:spPr>
          <a:xfrm>
            <a:off x="457200" y="838200"/>
            <a:ext cx="8229600" cy="5287963"/>
          </a:xfrm>
        </p:spPr>
        <p:txBody>
          <a:bodyPr>
            <a:normAutofit fontScale="89286" lnSpcReduction="20000"/>
          </a:bodyPr>
          <a:p>
            <a:pPr algn="just"/>
            <a:r>
              <a:rPr dirty="0" lang="en-US" smtClean="0">
                <a:latin typeface="Times New Roman" pitchFamily="18" charset="0"/>
                <a:cs typeface="Times New Roman" pitchFamily="18" charset="0"/>
              </a:rPr>
              <a:t>Critical thinking is changeable; because:</a:t>
            </a:r>
          </a:p>
          <a:p>
            <a:pPr algn="just" lvl="1"/>
            <a:r>
              <a:rPr dirty="0" lang="en-US" smtClean="0">
                <a:latin typeface="Times New Roman" pitchFamily="18" charset="0"/>
                <a:cs typeface="Times New Roman" pitchFamily="18" charset="0"/>
              </a:rPr>
              <a:t>Philosophers have different views and assumptions, </a:t>
            </a:r>
          </a:p>
          <a:p>
            <a:pPr algn="just" lvl="1"/>
            <a:r>
              <a:rPr dirty="0" lang="en-US" smtClean="0">
                <a:latin typeface="Times New Roman" pitchFamily="18" charset="0"/>
                <a:cs typeface="Times New Roman" pitchFamily="18" charset="0"/>
              </a:rPr>
              <a:t>The universe is dynamic/changeable, </a:t>
            </a:r>
          </a:p>
          <a:p>
            <a:pPr algn="just" lvl="1"/>
            <a:r>
              <a:rPr dirty="0" lang="en-US" smtClean="0">
                <a:latin typeface="Times New Roman" pitchFamily="18" charset="0"/>
                <a:cs typeface="Times New Roman" pitchFamily="18" charset="0"/>
              </a:rPr>
              <a:t>Human experience is incomplete.</a:t>
            </a:r>
          </a:p>
          <a:p>
            <a:pPr algn="just" indent="0" marL="0">
              <a:buNone/>
            </a:pPr>
            <a:r>
              <a:rPr dirty="0" lang="en-US" smtClean="0">
                <a:latin typeface="Times New Roman" pitchFamily="18" charset="0"/>
                <a:cs typeface="Times New Roman" pitchFamily="18" charset="0"/>
              </a:rPr>
              <a:t>3. </a:t>
            </a:r>
            <a:r>
              <a:rPr dirty="0" sz="2800" i="1" lang="en-US">
                <a:latin typeface="Times New Roman" pitchFamily="18" charset="0"/>
                <a:cs typeface="Times New Roman" pitchFamily="18" charset="0"/>
              </a:rPr>
              <a:t>Philosophy is a rational attempt to look at the world as a whole</a:t>
            </a:r>
            <a:r>
              <a:rPr dirty="0" sz="2800" i="1" lang="en-US" smtClean="0">
                <a:latin typeface="Times New Roman" pitchFamily="18" charset="0"/>
                <a:cs typeface="Times New Roman" pitchFamily="18" charset="0"/>
              </a:rPr>
              <a:t>.</a:t>
            </a:r>
          </a:p>
          <a:p>
            <a:pPr algn="just" indent="0" marL="0">
              <a:buNone/>
            </a:pPr>
            <a:r>
              <a:rPr dirty="0" sz="2800" i="1" lang="en-US" smtClean="0">
                <a:latin typeface="Times New Roman" pitchFamily="18" charset="0"/>
                <a:cs typeface="Times New Roman" pitchFamily="18" charset="0"/>
              </a:rPr>
              <a:t>4. </a:t>
            </a:r>
            <a:r>
              <a:rPr dirty="0" sz="2800" i="1" lang="en-US">
                <a:latin typeface="Times New Roman" pitchFamily="18" charset="0"/>
                <a:cs typeface="Times New Roman" pitchFamily="18" charset="0"/>
              </a:rPr>
              <a:t>Philosophy is the logical analysis of language and the clarification of the meaning </a:t>
            </a:r>
            <a:r>
              <a:rPr dirty="0" sz="2800" i="1" lang="en-US" smtClean="0">
                <a:latin typeface="Times New Roman" pitchFamily="18" charset="0"/>
                <a:cs typeface="Times New Roman" pitchFamily="18" charset="0"/>
              </a:rPr>
              <a:t>of words </a:t>
            </a:r>
            <a:r>
              <a:rPr dirty="0" sz="2800" i="1" lang="en-US">
                <a:latin typeface="Times New Roman" pitchFamily="18" charset="0"/>
                <a:cs typeface="Times New Roman" pitchFamily="18" charset="0"/>
              </a:rPr>
              <a:t>and concepts</a:t>
            </a:r>
            <a:r>
              <a:rPr dirty="0" sz="2800" i="1" lang="en-US" smtClean="0">
                <a:latin typeface="Times New Roman" pitchFamily="18" charset="0"/>
                <a:cs typeface="Times New Roman" pitchFamily="18" charset="0"/>
              </a:rPr>
              <a:t>. </a:t>
            </a:r>
          </a:p>
          <a:p>
            <a:pPr algn="just" indent="0" marL="0">
              <a:buNone/>
            </a:pPr>
            <a:r>
              <a:rPr dirty="0" sz="2800" i="1" lang="en-US" smtClean="0">
                <a:latin typeface="Times New Roman" pitchFamily="18" charset="0"/>
                <a:cs typeface="Times New Roman" pitchFamily="18" charset="0"/>
              </a:rPr>
              <a:t>5. </a:t>
            </a:r>
            <a:r>
              <a:rPr dirty="0" sz="2800" i="1" lang="en-US">
                <a:latin typeface="Times New Roman" pitchFamily="18" charset="0"/>
                <a:cs typeface="Times New Roman" pitchFamily="18" charset="0"/>
              </a:rPr>
              <a:t>Philosophy is a group of perennial problems that interest people and for </a:t>
            </a:r>
            <a:r>
              <a:rPr dirty="0" sz="2800" i="1" lang="en-US" smtClean="0">
                <a:latin typeface="Times New Roman" pitchFamily="18" charset="0"/>
                <a:cs typeface="Times New Roman" pitchFamily="18" charset="0"/>
              </a:rPr>
              <a:t>which philosophers </a:t>
            </a:r>
            <a:r>
              <a:rPr dirty="0" sz="2800" i="1" lang="en-US">
                <a:latin typeface="Times New Roman" pitchFamily="18" charset="0"/>
                <a:cs typeface="Times New Roman" pitchFamily="18" charset="0"/>
              </a:rPr>
              <a:t>always have sought answers</a:t>
            </a:r>
            <a:r>
              <a:rPr dirty="0" sz="2800" i="1" lang="en-US" smtClean="0">
                <a:latin typeface="Times New Roman" pitchFamily="18" charset="0"/>
                <a:cs typeface="Times New Roman" pitchFamily="18" charset="0"/>
              </a:rPr>
              <a:t>.</a:t>
            </a:r>
          </a:p>
          <a:p>
            <a:pPr algn="just">
              <a:buFont typeface="Wingdings" pitchFamily="2" charset="2"/>
              <a:buChar char="q"/>
            </a:pPr>
            <a:r>
              <a:rPr dirty="0" sz="2800" i="1" lang="en-US">
                <a:latin typeface="Times New Roman" pitchFamily="18" charset="0"/>
                <a:cs typeface="Times New Roman" pitchFamily="18" charset="0"/>
              </a:rPr>
              <a:t>	</a:t>
            </a:r>
            <a:r>
              <a:rPr dirty="0" sz="2800" i="1" lang="en-US" smtClean="0">
                <a:latin typeface="Times New Roman" pitchFamily="18" charset="0"/>
                <a:cs typeface="Times New Roman" pitchFamily="18" charset="0"/>
              </a:rPr>
              <a:t>what is right and wrong?</a:t>
            </a:r>
          </a:p>
          <a:p>
            <a:pPr algn="just">
              <a:buFont typeface="Wingdings" pitchFamily="2" charset="2"/>
              <a:buChar char="q"/>
            </a:pPr>
            <a:r>
              <a:rPr dirty="0" sz="2800" i="1" lang="en-US" smtClean="0">
                <a:latin typeface="Times New Roman" pitchFamily="18" charset="0"/>
                <a:cs typeface="Times New Roman" pitchFamily="18" charset="0"/>
              </a:rPr>
              <a:t>What is life and Why I’m here?</a:t>
            </a:r>
          </a:p>
          <a:p>
            <a:pPr algn="just">
              <a:buFont typeface="Wingdings" pitchFamily="2" charset="2"/>
              <a:buChar char="q"/>
            </a:pPr>
            <a:r>
              <a:rPr dirty="0" sz="2800" i="1" lang="en-US">
                <a:latin typeface="Times New Roman" pitchFamily="18" charset="0"/>
                <a:cs typeface="Times New Roman" pitchFamily="18" charset="0"/>
              </a:rPr>
              <a:t> </a:t>
            </a:r>
            <a:r>
              <a:rPr dirty="0" sz="2800" i="1" lang="en-US" smtClean="0">
                <a:latin typeface="Times New Roman" pitchFamily="18" charset="0"/>
                <a:cs typeface="Times New Roman" pitchFamily="18" charset="0"/>
              </a:rPr>
              <a:t>How things operate in the universe? Chance or order?</a:t>
            </a:r>
          </a:p>
          <a:p>
            <a:pPr algn="just">
              <a:buFont typeface="Wingdings" pitchFamily="2" charset="2"/>
              <a:buChar char="q"/>
            </a:pPr>
            <a:r>
              <a:rPr dirty="0" sz="2800" i="1" lang="en-US">
                <a:latin typeface="Times New Roman" pitchFamily="18" charset="0"/>
                <a:cs typeface="Times New Roman" pitchFamily="18" charset="0"/>
              </a:rPr>
              <a:t> </a:t>
            </a:r>
            <a:r>
              <a:rPr dirty="0" sz="2800" i="1" lang="en-US" smtClean="0">
                <a:latin typeface="Times New Roman" pitchFamily="18" charset="0"/>
                <a:cs typeface="Times New Roman" pitchFamily="18" charset="0"/>
              </a:rPr>
              <a:t>Free will or pre-determinism? </a:t>
            </a:r>
          </a:p>
          <a:p>
            <a:pPr algn="just">
              <a:buFont typeface="Wingdings" pitchFamily="2" charset="2"/>
              <a:buChar char="q"/>
            </a:pPr>
            <a:endParaRPr dirty="0" sz="2800" lang="en-US" smtClean="0">
              <a:latin typeface="Times New Roman" pitchFamily="18" charset="0"/>
              <a:cs typeface="Times New Roman" pitchFamily="18"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244" name=""/>
        <p:cNvGrpSpPr/>
        <p:nvPr/>
      </p:nvGrpSpPr>
      <p:grpSpPr>
        <a:xfrm>
          <a:off x="0" y="0"/>
          <a:ext cx="0" cy="0"/>
          <a:chOff x="0" y="0"/>
          <a:chExt cx="0" cy="0"/>
        </a:xfrm>
      </p:grpSpPr>
      <p:sp>
        <p:nvSpPr>
          <p:cNvPr id="1048734" name="Title 1"/>
          <p:cNvSpPr>
            <a:spLocks noGrp="1"/>
          </p:cNvSpPr>
          <p:nvPr>
            <p:ph type="title"/>
          </p:nvPr>
        </p:nvSpPr>
        <p:spPr/>
        <p:txBody>
          <a:bodyPr/>
          <a:p>
            <a:r>
              <a:rPr dirty="0" lang="en-US" err="1" smtClean="0"/>
              <a:t>Cont</a:t>
            </a:r>
            <a:r>
              <a:rPr dirty="0" lang="en-US" smtClean="0"/>
              <a:t>…</a:t>
            </a:r>
            <a:endParaRPr dirty="0" lang="en-US"/>
          </a:p>
        </p:txBody>
      </p:sp>
      <p:sp>
        <p:nvSpPr>
          <p:cNvPr id="1048735" name="Content Placeholder 2"/>
          <p:cNvSpPr>
            <a:spLocks noGrp="1"/>
          </p:cNvSpPr>
          <p:nvPr>
            <p:ph idx="1"/>
          </p:nvPr>
        </p:nvSpPr>
        <p:spPr>
          <a:xfrm>
            <a:off x="457200" y="1219200"/>
            <a:ext cx="8229600" cy="4906963"/>
          </a:xfrm>
        </p:spPr>
        <p:txBody>
          <a:bodyPr>
            <a:normAutofit fontScale="96875" lnSpcReduction="20000"/>
          </a:bodyPr>
          <a:p>
            <a:pPr indent="0" marL="0">
              <a:buNone/>
            </a:pPr>
            <a:r>
              <a:rPr baseline="0" b="1" dirty="0" sz="3600" i="0" lang="en-US" strike="noStrike" u="none" smtClean="0">
                <a:latin typeface="Garamond,Bold"/>
              </a:rPr>
              <a:t>A. Formal Fallacies</a:t>
            </a:r>
          </a:p>
          <a:p>
            <a:pPr>
              <a:buFont typeface="Wingdings" pitchFamily="2" charset="2"/>
              <a:buChar char="q"/>
            </a:pPr>
            <a:r>
              <a:rPr baseline="0" b="0" dirty="0" i="0" lang="en-US" strike="noStrike" u="none" smtClean="0">
                <a:latin typeface="Garamond"/>
              </a:rPr>
              <a:t>Found in incorrect deductive arguments.</a:t>
            </a:r>
          </a:p>
          <a:p>
            <a:pPr>
              <a:buFont typeface="Wingdings" pitchFamily="2" charset="2"/>
              <a:buChar char="q"/>
            </a:pPr>
            <a:r>
              <a:rPr baseline="0" b="0" dirty="0" i="0" lang="en-US" strike="noStrike" u="none" smtClean="0">
                <a:latin typeface="Garamond"/>
              </a:rPr>
              <a:t>Fallacies due to invalidity of arguments.</a:t>
            </a:r>
          </a:p>
          <a:p>
            <a:pPr>
              <a:buFont typeface="Wingdings" pitchFamily="2" charset="2"/>
              <a:buChar char="q"/>
            </a:pPr>
            <a:r>
              <a:rPr baseline="0" b="0" dirty="0" i="0" lang="en-US" strike="noStrike" u="none" smtClean="0">
                <a:latin typeface="Garamond"/>
              </a:rPr>
              <a:t>Have standard form/structure.</a:t>
            </a:r>
          </a:p>
          <a:p>
            <a:pPr>
              <a:buFont typeface="Wingdings" pitchFamily="2" charset="2"/>
              <a:buChar char="q"/>
            </a:pPr>
            <a:r>
              <a:rPr baseline="0" b="0" dirty="0" i="0" lang="en-US" strike="noStrike" u="none" smtClean="0">
                <a:latin typeface="Garamond"/>
              </a:rPr>
              <a:t>Example:</a:t>
            </a:r>
          </a:p>
          <a:p>
            <a:pPr>
              <a:buFont typeface="Wingdings" pitchFamily="2" charset="2"/>
              <a:buChar char="q"/>
            </a:pPr>
            <a:r>
              <a:rPr baseline="0" b="0" dirty="0" i="0" lang="en-US" strike="noStrike" u="none" smtClean="0">
                <a:latin typeface="Garamond"/>
              </a:rPr>
              <a:t>All elephants are animals. (T)</a:t>
            </a:r>
          </a:p>
          <a:p>
            <a:pPr>
              <a:buFont typeface="Wingdings" pitchFamily="2" charset="2"/>
              <a:buChar char="q"/>
            </a:pPr>
            <a:r>
              <a:rPr baseline="0" b="0" dirty="0" i="0" lang="en-US" strike="noStrike" u="none" smtClean="0">
                <a:latin typeface="Garamond"/>
              </a:rPr>
              <a:t>All mammals are animals. (T)</a:t>
            </a:r>
          </a:p>
          <a:p>
            <a:pPr>
              <a:buFont typeface="Wingdings" pitchFamily="2" charset="2"/>
              <a:buChar char="q"/>
            </a:pPr>
            <a:r>
              <a:rPr baseline="0" b="0" dirty="0" i="0" lang="en-US" strike="noStrike" u="none" smtClean="0">
                <a:latin typeface="Garamond"/>
              </a:rPr>
              <a:t>Therefore, all elephants are mammals. (T)</a:t>
            </a:r>
          </a:p>
          <a:p>
            <a:pPr indent="0" marL="0">
              <a:buNone/>
            </a:pPr>
            <a:endParaRPr dirty="0"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245" name=""/>
        <p:cNvGrpSpPr/>
        <p:nvPr/>
      </p:nvGrpSpPr>
      <p:grpSpPr>
        <a:xfrm>
          <a:off x="0" y="0"/>
          <a:ext cx="0" cy="0"/>
          <a:chOff x="0" y="0"/>
          <a:chExt cx="0" cy="0"/>
        </a:xfrm>
      </p:grpSpPr>
      <p:sp>
        <p:nvSpPr>
          <p:cNvPr id="1048736" name="Title 1"/>
          <p:cNvSpPr>
            <a:spLocks noGrp="1"/>
          </p:cNvSpPr>
          <p:nvPr>
            <p:ph type="title"/>
          </p:nvPr>
        </p:nvSpPr>
        <p:spPr>
          <a:xfrm>
            <a:off x="457200" y="274638"/>
            <a:ext cx="8229600" cy="792162"/>
          </a:xfrm>
        </p:spPr>
        <p:txBody>
          <a:bodyPr>
            <a:normAutofit fontScale="90000"/>
          </a:bodyPr>
          <a:p>
            <a:r>
              <a:rPr dirty="0" lang="en-US" smtClean="0"/>
              <a:t>Cont.</a:t>
            </a:r>
            <a:endParaRPr dirty="0" lang="en-US"/>
          </a:p>
        </p:txBody>
      </p:sp>
      <p:sp>
        <p:nvSpPr>
          <p:cNvPr id="1048737" name="Content Placeholder 2"/>
          <p:cNvSpPr>
            <a:spLocks noGrp="1"/>
          </p:cNvSpPr>
          <p:nvPr>
            <p:ph idx="1"/>
          </p:nvPr>
        </p:nvSpPr>
        <p:spPr>
          <a:xfrm>
            <a:off x="457200" y="1066800"/>
            <a:ext cx="8229600" cy="5059363"/>
          </a:xfrm>
        </p:spPr>
        <p:txBody>
          <a:bodyPr>
            <a:normAutofit fontScale="96875" lnSpcReduction="20000"/>
          </a:bodyPr>
          <a:p>
            <a:pPr indent="0" marL="0">
              <a:buNone/>
            </a:pPr>
            <a:r>
              <a:rPr b="1" dirty="0" lang="en-US" smtClean="0"/>
              <a:t>B. Informal Fallacies</a:t>
            </a:r>
          </a:p>
          <a:p>
            <a:pPr algn="just">
              <a:buFont typeface="Wingdings" pitchFamily="2" charset="2"/>
              <a:buChar char="q"/>
            </a:pPr>
            <a:r>
              <a:rPr dirty="0" lang="en-US" smtClean="0">
                <a:latin typeface="Garamond" pitchFamily="18" charset="0"/>
              </a:rPr>
              <a:t>Are those that can be detected only through analysis of the </a:t>
            </a:r>
            <a:r>
              <a:rPr b="1" dirty="0" lang="en-US" smtClean="0">
                <a:latin typeface="Garamond" pitchFamily="18" charset="0"/>
              </a:rPr>
              <a:t>content of the argument</a:t>
            </a:r>
            <a:r>
              <a:rPr dirty="0" lang="en-US" smtClean="0">
                <a:latin typeface="Garamond" pitchFamily="18" charset="0"/>
              </a:rPr>
              <a:t>.</a:t>
            </a:r>
          </a:p>
          <a:p>
            <a:pPr algn="just" indent="0" marL="0">
              <a:buNone/>
            </a:pPr>
            <a:r>
              <a:rPr dirty="0" lang="en-US" smtClean="0">
                <a:latin typeface="Garamond" pitchFamily="18" charset="0"/>
              </a:rPr>
              <a:t>Consider the following example:</a:t>
            </a:r>
          </a:p>
          <a:p>
            <a:pPr algn="just"/>
            <a:r>
              <a:rPr dirty="0" lang="en-US" smtClean="0">
                <a:latin typeface="Garamond" pitchFamily="18" charset="0"/>
              </a:rPr>
              <a:t>All factories are plants.</a:t>
            </a:r>
          </a:p>
          <a:p>
            <a:pPr algn="just"/>
            <a:r>
              <a:rPr dirty="0" lang="en-US" smtClean="0">
                <a:latin typeface="Garamond" pitchFamily="18" charset="0"/>
              </a:rPr>
              <a:t>All plants are things that contain chlorophyll.</a:t>
            </a:r>
          </a:p>
          <a:p>
            <a:pPr algn="just"/>
            <a:r>
              <a:rPr dirty="0" lang="en-US" smtClean="0">
                <a:latin typeface="Garamond" pitchFamily="18" charset="0"/>
              </a:rPr>
              <a:t>Therefore, all factories are things that contain chlorophyll.</a:t>
            </a:r>
            <a:endParaRPr dirty="0" lang="en-US">
              <a:latin typeface="Garamond" pitchFamily="18"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246" name=""/>
        <p:cNvGrpSpPr/>
        <p:nvPr/>
      </p:nvGrpSpPr>
      <p:grpSpPr>
        <a:xfrm>
          <a:off x="0" y="0"/>
          <a:ext cx="0" cy="0"/>
          <a:chOff x="0" y="0"/>
          <a:chExt cx="0" cy="0"/>
        </a:xfrm>
      </p:grpSpPr>
      <p:sp>
        <p:nvSpPr>
          <p:cNvPr id="1048738" name="Title 1"/>
          <p:cNvSpPr>
            <a:spLocks noGrp="1"/>
          </p:cNvSpPr>
          <p:nvPr>
            <p:ph type="title"/>
          </p:nvPr>
        </p:nvSpPr>
        <p:spPr/>
        <p:txBody>
          <a:bodyPr/>
          <a:p>
            <a:r>
              <a:rPr dirty="0" lang="en-US" smtClean="0"/>
              <a:t>Cont.</a:t>
            </a:r>
            <a:endParaRPr dirty="0" lang="en-US"/>
          </a:p>
        </p:txBody>
      </p:sp>
      <p:sp>
        <p:nvSpPr>
          <p:cNvPr id="1048739" name="Content Placeholder 2"/>
          <p:cNvSpPr>
            <a:spLocks noGrp="1"/>
          </p:cNvSpPr>
          <p:nvPr>
            <p:ph idx="1"/>
          </p:nvPr>
        </p:nvSpPr>
        <p:spPr>
          <a:xfrm>
            <a:off x="5441558" y="398988"/>
            <a:ext cx="8229600" cy="4906963"/>
          </a:xfrm>
        </p:spPr>
        <p:txBody>
          <a:bodyPr>
            <a:normAutofit fontScale="78125" lnSpcReduction="20000"/>
          </a:bodyPr>
          <a:p>
            <a:pPr indent="0" marL="0">
              <a:buNone/>
            </a:pPr>
            <a:r>
              <a:rPr b="1" dirty="0" lang="en-US" smtClean="0"/>
              <a:t>Form:</a:t>
            </a:r>
          </a:p>
          <a:p>
            <a:pPr indent="0" marL="0">
              <a:buNone/>
            </a:pPr>
            <a:r>
              <a:rPr dirty="0" lang="en-US" smtClean="0">
                <a:latin typeface="Garamond" pitchFamily="18" charset="0"/>
              </a:rPr>
              <a:t>All A are B.</a:t>
            </a:r>
          </a:p>
          <a:p>
            <a:pPr algn="just" indent="0" marL="0">
              <a:buNone/>
            </a:pPr>
            <a:r>
              <a:rPr dirty="0" lang="en-US" smtClean="0">
                <a:latin typeface="Garamond" pitchFamily="18" charset="0"/>
              </a:rPr>
              <a:t>All B are C.</a:t>
            </a:r>
          </a:p>
          <a:p>
            <a:pPr algn="just" indent="0" marL="0">
              <a:buNone/>
            </a:pPr>
            <a:r>
              <a:rPr dirty="0" lang="en-US" smtClean="0">
                <a:latin typeface="Garamond" pitchFamily="18" charset="0"/>
              </a:rPr>
              <a:t>All A are C.</a:t>
            </a:r>
          </a:p>
          <a:p>
            <a:pPr algn="just" indent="0" marL="0">
              <a:buNone/>
            </a:pPr>
            <a:r>
              <a:rPr dirty="0" lang="en-US" smtClean="0">
                <a:latin typeface="Garamond" pitchFamily="18" charset="0"/>
              </a:rPr>
              <a:t>Valid form, but invalid content. </a:t>
            </a:r>
            <a:r>
              <a:rPr dirty="0" lang="en-US" err="1" smtClean="0">
                <a:latin typeface="Garamond" pitchFamily="18" charset="0"/>
              </a:rPr>
              <a:t>Bcz</a:t>
            </a:r>
            <a:r>
              <a:rPr dirty="0" lang="en-US" smtClean="0">
                <a:latin typeface="Garamond" pitchFamily="18" charset="0"/>
              </a:rPr>
              <a:t>. The argument has true premised and false conclusion.</a:t>
            </a:r>
          </a:p>
          <a:p>
            <a:pPr algn="just" indent="0" marL="0">
              <a:buNone/>
            </a:pPr>
            <a:endParaRPr dirty="0" lang="en-US" smtClean="0">
              <a:latin typeface="Garamond" pitchFamily="18" charset="0"/>
            </a:endParaRPr>
          </a:p>
          <a:p>
            <a:pPr algn="just"/>
            <a:r>
              <a:rPr dirty="0" lang="en-US" smtClean="0">
                <a:latin typeface="Garamond" pitchFamily="18" charset="0"/>
              </a:rPr>
              <a:t>Some fallacies work by getting the reader or listener to feel various emotions, such as fear, pity, or camaraderie, and then attaching a certain conclusion to those emotions.</a:t>
            </a:r>
          </a:p>
          <a:p>
            <a:pPr algn="just" indent="0" marL="0">
              <a:buNone/>
            </a:pPr>
            <a:r>
              <a:rPr dirty="0" lang="en-US" smtClean="0">
                <a:latin typeface="Garamond" pitchFamily="18" charset="0"/>
              </a:rPr>
              <a:t> </a:t>
            </a:r>
            <a:endParaRPr dirty="0" lang="en-US">
              <a:latin typeface="Garamond" pitchFamily="18"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247" name=""/>
        <p:cNvGrpSpPr/>
        <p:nvPr/>
      </p:nvGrpSpPr>
      <p:grpSpPr>
        <a:xfrm>
          <a:off x="0" y="0"/>
          <a:ext cx="0" cy="0"/>
          <a:chOff x="0" y="0"/>
          <a:chExt cx="0" cy="0"/>
        </a:xfrm>
      </p:grpSpPr>
      <p:sp>
        <p:nvSpPr>
          <p:cNvPr id="1048740" name="Title 1"/>
          <p:cNvSpPr>
            <a:spLocks noGrp="1"/>
          </p:cNvSpPr>
          <p:nvPr>
            <p:ph type="title"/>
          </p:nvPr>
        </p:nvSpPr>
        <p:spPr>
          <a:xfrm>
            <a:off x="457200" y="274638"/>
            <a:ext cx="8229600" cy="715962"/>
          </a:xfrm>
        </p:spPr>
        <p:txBody>
          <a:bodyPr>
            <a:normAutofit fontScale="90000"/>
          </a:bodyPr>
          <a:p>
            <a:r>
              <a:rPr dirty="0" lang="en-US" smtClean="0"/>
              <a:t>Cont..</a:t>
            </a:r>
            <a:endParaRPr dirty="0" lang="en-US"/>
          </a:p>
        </p:txBody>
      </p:sp>
      <p:sp>
        <p:nvSpPr>
          <p:cNvPr id="1048741" name="Content Placeholder 2"/>
          <p:cNvSpPr>
            <a:spLocks noGrp="1"/>
          </p:cNvSpPr>
          <p:nvPr>
            <p:ph idx="1"/>
          </p:nvPr>
        </p:nvSpPr>
        <p:spPr>
          <a:xfrm>
            <a:off x="457200" y="990600"/>
            <a:ext cx="8229600" cy="5135563"/>
          </a:xfrm>
        </p:spPr>
        <p:txBody>
          <a:bodyPr/>
          <a:p>
            <a:pPr algn="just" indent="0" marL="0">
              <a:buNone/>
            </a:pPr>
            <a:r>
              <a:rPr b="1" dirty="0" lang="en-US" smtClean="0">
                <a:latin typeface="Garamond" pitchFamily="18" charset="0"/>
              </a:rPr>
              <a:t>3.2. Types of Informal Fallacies</a:t>
            </a:r>
          </a:p>
          <a:p>
            <a:pPr algn="just"/>
            <a:r>
              <a:rPr dirty="0" lang="en-US" smtClean="0">
                <a:latin typeface="Garamond" pitchFamily="18" charset="0"/>
              </a:rPr>
              <a:t>We can categorize informal fallacies in to four:</a:t>
            </a:r>
          </a:p>
          <a:p>
            <a:pPr algn="just"/>
            <a:r>
              <a:rPr dirty="0" lang="en-US" smtClean="0">
                <a:latin typeface="Garamond" pitchFamily="18" charset="0"/>
              </a:rPr>
              <a:t>Fallacies of relevance</a:t>
            </a:r>
          </a:p>
          <a:p>
            <a:pPr algn="just"/>
            <a:r>
              <a:rPr dirty="0" lang="en-US" smtClean="0">
                <a:latin typeface="Garamond" pitchFamily="18" charset="0"/>
              </a:rPr>
              <a:t>Fallacies of weak induction</a:t>
            </a:r>
          </a:p>
          <a:p>
            <a:pPr algn="just"/>
            <a:r>
              <a:rPr dirty="0" lang="en-US" smtClean="0">
                <a:latin typeface="Garamond" pitchFamily="18" charset="0"/>
              </a:rPr>
              <a:t>Fallacies of presumption</a:t>
            </a:r>
          </a:p>
          <a:p>
            <a:pPr algn="just"/>
            <a:r>
              <a:rPr dirty="0" lang="en-US" smtClean="0">
                <a:latin typeface="Garamond" pitchFamily="18" charset="0"/>
              </a:rPr>
              <a:t> Fallacies of language</a:t>
            </a:r>
            <a:endParaRPr dirty="0" lang="en-US">
              <a:latin typeface="Garamond" pitchFamily="18"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248" name=""/>
        <p:cNvGrpSpPr/>
        <p:nvPr/>
      </p:nvGrpSpPr>
      <p:grpSpPr>
        <a:xfrm>
          <a:off x="0" y="0"/>
          <a:ext cx="0" cy="0"/>
          <a:chOff x="0" y="0"/>
          <a:chExt cx="0" cy="0"/>
        </a:xfrm>
      </p:grpSpPr>
      <p:sp>
        <p:nvSpPr>
          <p:cNvPr id="1048742" name="Title 1"/>
          <p:cNvSpPr>
            <a:spLocks noGrp="1"/>
          </p:cNvSpPr>
          <p:nvPr>
            <p:ph type="title"/>
          </p:nvPr>
        </p:nvSpPr>
        <p:spPr>
          <a:xfrm>
            <a:off x="457200" y="274638"/>
            <a:ext cx="8229600" cy="639762"/>
          </a:xfrm>
        </p:spPr>
        <p:txBody>
          <a:bodyPr>
            <a:normAutofit fontScale="90000"/>
          </a:bodyPr>
          <a:p>
            <a:r>
              <a:rPr dirty="0" lang="en-US" smtClean="0"/>
              <a:t>Cont..</a:t>
            </a:r>
            <a:endParaRPr dirty="0" lang="en-US"/>
          </a:p>
        </p:txBody>
      </p:sp>
      <p:sp>
        <p:nvSpPr>
          <p:cNvPr id="1048743" name="Content Placeholder 2"/>
          <p:cNvSpPr>
            <a:spLocks noGrp="1"/>
          </p:cNvSpPr>
          <p:nvPr>
            <p:ph idx="1"/>
          </p:nvPr>
        </p:nvSpPr>
        <p:spPr>
          <a:xfrm>
            <a:off x="457200" y="838200"/>
            <a:ext cx="8229600" cy="5287963"/>
          </a:xfrm>
        </p:spPr>
        <p:txBody>
          <a:bodyPr>
            <a:normAutofit/>
          </a:bodyPr>
          <a:p>
            <a:pPr indent="0" marL="0">
              <a:buNone/>
            </a:pPr>
            <a:r>
              <a:rPr b="1" dirty="0" lang="en-US" smtClean="0"/>
              <a:t>1. Fallacies of Relevance</a:t>
            </a:r>
          </a:p>
          <a:p>
            <a:pPr algn="just"/>
            <a:r>
              <a:rPr dirty="0" lang="en-US" smtClean="0"/>
              <a:t> Occur when</a:t>
            </a:r>
            <a:r>
              <a:rPr dirty="0" lang="en-US" smtClean="0">
                <a:latin typeface="Garamond" pitchFamily="18" charset="0"/>
              </a:rPr>
              <a:t> premises are logically irrelevant to the conclusion.</a:t>
            </a:r>
          </a:p>
          <a:p>
            <a:pPr algn="just"/>
            <a:r>
              <a:rPr dirty="0" lang="en-US" smtClean="0">
                <a:latin typeface="Garamond" pitchFamily="18" charset="0"/>
              </a:rPr>
              <a:t> Yet the premises are relevant psychologically.</a:t>
            </a:r>
          </a:p>
          <a:p>
            <a:pPr algn="just"/>
            <a:r>
              <a:rPr dirty="0" lang="en-US" smtClean="0">
                <a:latin typeface="Garamond" pitchFamily="18" charset="0"/>
              </a:rPr>
              <a:t>The connection between premises and conclusion is emotional.</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249" name=""/>
        <p:cNvGrpSpPr/>
        <p:nvPr/>
      </p:nvGrpSpPr>
      <p:grpSpPr>
        <a:xfrm>
          <a:off x="0" y="0"/>
          <a:ext cx="0" cy="0"/>
          <a:chOff x="0" y="0"/>
          <a:chExt cx="0" cy="0"/>
        </a:xfrm>
      </p:grpSpPr>
      <p:sp>
        <p:nvSpPr>
          <p:cNvPr id="1048744" name="Title 1"/>
          <p:cNvSpPr>
            <a:spLocks noGrp="1"/>
          </p:cNvSpPr>
          <p:nvPr>
            <p:ph type="title"/>
          </p:nvPr>
        </p:nvSpPr>
        <p:spPr>
          <a:xfrm>
            <a:off x="457200" y="274638"/>
            <a:ext cx="8229600" cy="944562"/>
          </a:xfrm>
        </p:spPr>
        <p:txBody>
          <a:bodyPr>
            <a:normAutofit fontScale="90000"/>
          </a:bodyPr>
          <a:p>
            <a:r>
              <a:rPr dirty="0" lang="en-US" smtClean="0"/>
              <a:t>Cont..</a:t>
            </a:r>
            <a:endParaRPr dirty="0" lang="en-US"/>
          </a:p>
        </p:txBody>
      </p:sp>
      <p:sp>
        <p:nvSpPr>
          <p:cNvPr id="1048745" name="Content Placeholder 2"/>
          <p:cNvSpPr>
            <a:spLocks noGrp="1"/>
          </p:cNvSpPr>
          <p:nvPr>
            <p:ph idx="1"/>
          </p:nvPr>
        </p:nvSpPr>
        <p:spPr>
          <a:xfrm>
            <a:off x="457200" y="1219200"/>
            <a:ext cx="8229600" cy="4906963"/>
          </a:xfrm>
        </p:spPr>
        <p:txBody>
          <a:bodyPr>
            <a:normAutofit fontScale="82143" lnSpcReduction="20000"/>
          </a:bodyPr>
          <a:p>
            <a:pPr algn="just"/>
            <a:r>
              <a:rPr b="1" dirty="0" lang="en-US" smtClean="0">
                <a:latin typeface="Garamond" pitchFamily="18" charset="0"/>
              </a:rPr>
              <a:t>Include : </a:t>
            </a:r>
          </a:p>
          <a:p>
            <a:pPr algn="just">
              <a:buFont typeface="Wingdings" pitchFamily="2" charset="2"/>
              <a:buChar char="v"/>
            </a:pPr>
            <a:r>
              <a:rPr b="1" dirty="0" lang="en-US" smtClean="0">
                <a:latin typeface="Garamond" pitchFamily="18" charset="0"/>
              </a:rPr>
              <a:t>Appeal to force (</a:t>
            </a:r>
            <a:r>
              <a:rPr dirty="0" lang="en-US" smtClean="0">
                <a:latin typeface="Garamond" pitchFamily="18" charset="0"/>
              </a:rPr>
              <a:t>Argumentum ad </a:t>
            </a:r>
            <a:r>
              <a:rPr dirty="0" lang="en-US" err="1" smtClean="0">
                <a:latin typeface="Garamond" pitchFamily="18" charset="0"/>
              </a:rPr>
              <a:t>Baculum</a:t>
            </a:r>
            <a:r>
              <a:rPr dirty="0" lang="en-US" smtClean="0">
                <a:latin typeface="Garamond" pitchFamily="18" charset="0"/>
              </a:rPr>
              <a:t>: Appeal to the “Stick</a:t>
            </a:r>
          </a:p>
          <a:p>
            <a:pPr algn="just">
              <a:buFont typeface="Wingdings" pitchFamily="2" charset="2"/>
              <a:buChar char="v"/>
            </a:pPr>
            <a:r>
              <a:rPr dirty="0" lang="en-US" smtClean="0">
                <a:latin typeface="Garamond" pitchFamily="18" charset="0"/>
              </a:rPr>
              <a:t>Appeal to Pity (Argumentum ad </a:t>
            </a:r>
            <a:r>
              <a:rPr dirty="0" lang="en-US" err="1" smtClean="0">
                <a:latin typeface="Garamond" pitchFamily="18" charset="0"/>
              </a:rPr>
              <a:t>Misericordiam</a:t>
            </a:r>
            <a:r>
              <a:rPr dirty="0" lang="en-US" smtClean="0">
                <a:latin typeface="Garamond" pitchFamily="18" charset="0"/>
              </a:rPr>
              <a:t>)</a:t>
            </a:r>
          </a:p>
          <a:p>
            <a:pPr algn="just">
              <a:buFont typeface="Wingdings" pitchFamily="2" charset="2"/>
              <a:buChar char="v"/>
            </a:pPr>
            <a:r>
              <a:rPr dirty="0" lang="en-US" smtClean="0">
                <a:latin typeface="Garamond" pitchFamily="18" charset="0"/>
              </a:rPr>
              <a:t> Appeal to the People (Argumentum ad </a:t>
            </a:r>
            <a:r>
              <a:rPr dirty="0" lang="en-US" err="1" smtClean="0">
                <a:latin typeface="Garamond" pitchFamily="18" charset="0"/>
              </a:rPr>
              <a:t>Populum</a:t>
            </a:r>
            <a:r>
              <a:rPr dirty="0" lang="en-US" smtClean="0">
                <a:latin typeface="Garamond" pitchFamily="18" charset="0"/>
              </a:rPr>
              <a:t>)</a:t>
            </a:r>
          </a:p>
          <a:p>
            <a:pPr algn="just">
              <a:buFont typeface="Wingdings" pitchFamily="2" charset="2"/>
              <a:buChar char="v"/>
            </a:pPr>
            <a:r>
              <a:rPr dirty="0" lang="en-US" smtClean="0">
                <a:latin typeface="Garamond" pitchFamily="18" charset="0"/>
              </a:rPr>
              <a:t> Argument Against the Person (Argumentum ad Hominem)</a:t>
            </a:r>
          </a:p>
          <a:p>
            <a:pPr algn="just">
              <a:buFont typeface="Wingdings" pitchFamily="2" charset="2"/>
              <a:buChar char="v"/>
            </a:pPr>
            <a:r>
              <a:rPr dirty="0" lang="en-US" smtClean="0">
                <a:latin typeface="Garamond" pitchFamily="18" charset="0"/>
              </a:rPr>
              <a:t> Accident</a:t>
            </a:r>
          </a:p>
          <a:p>
            <a:pPr algn="just">
              <a:buFont typeface="Wingdings" pitchFamily="2" charset="2"/>
              <a:buChar char="v"/>
            </a:pPr>
            <a:r>
              <a:rPr dirty="0" lang="en-US" smtClean="0">
                <a:latin typeface="Garamond" pitchFamily="18" charset="0"/>
              </a:rPr>
              <a:t>Straw Man</a:t>
            </a:r>
          </a:p>
          <a:p>
            <a:pPr algn="just">
              <a:buFont typeface="Wingdings" pitchFamily="2" charset="2"/>
              <a:buChar char="v"/>
            </a:pPr>
            <a:r>
              <a:rPr dirty="0" lang="en-US" smtClean="0">
                <a:latin typeface="Garamond" pitchFamily="18" charset="0"/>
              </a:rPr>
              <a:t> Missing the Point (</a:t>
            </a:r>
            <a:r>
              <a:rPr dirty="0" lang="en-US" err="1" smtClean="0">
                <a:latin typeface="Garamond" pitchFamily="18" charset="0"/>
              </a:rPr>
              <a:t>Ignoratio</a:t>
            </a:r>
            <a:r>
              <a:rPr dirty="0" lang="en-US" smtClean="0">
                <a:latin typeface="Garamond" pitchFamily="18" charset="0"/>
              </a:rPr>
              <a:t> </a:t>
            </a:r>
            <a:r>
              <a:rPr dirty="0" lang="en-US" err="1" smtClean="0">
                <a:latin typeface="Garamond" pitchFamily="18" charset="0"/>
              </a:rPr>
              <a:t>Elenchi</a:t>
            </a:r>
            <a:r>
              <a:rPr dirty="0" lang="en-US" smtClean="0">
                <a:latin typeface="Garamond" pitchFamily="18" charset="0"/>
              </a:rPr>
              <a:t>)</a:t>
            </a:r>
          </a:p>
          <a:p>
            <a:pPr algn="just">
              <a:buFont typeface="Wingdings" pitchFamily="2" charset="2"/>
              <a:buChar char="v"/>
            </a:pPr>
            <a:r>
              <a:rPr dirty="0" lang="en-US" smtClean="0">
                <a:latin typeface="Garamond" pitchFamily="18" charset="0"/>
              </a:rPr>
              <a:t> Red Herring</a:t>
            </a:r>
          </a:p>
          <a:p>
            <a:pPr algn="just" lvl="1">
              <a:buFont typeface="Wingdings" pitchFamily="2" charset="2"/>
              <a:buChar char="q"/>
            </a:pPr>
            <a:endParaRPr dirty="0" lang="en-US">
              <a:latin typeface="Garamond" pitchFamily="18"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250" name=""/>
        <p:cNvGrpSpPr/>
        <p:nvPr/>
      </p:nvGrpSpPr>
      <p:grpSpPr>
        <a:xfrm>
          <a:off x="0" y="0"/>
          <a:ext cx="0" cy="0"/>
          <a:chOff x="0" y="0"/>
          <a:chExt cx="0" cy="0"/>
        </a:xfrm>
      </p:grpSpPr>
      <p:sp>
        <p:nvSpPr>
          <p:cNvPr id="1048746" name="Title 1"/>
          <p:cNvSpPr>
            <a:spLocks noGrp="1"/>
          </p:cNvSpPr>
          <p:nvPr>
            <p:ph type="title"/>
          </p:nvPr>
        </p:nvSpPr>
        <p:spPr/>
        <p:txBody>
          <a:bodyPr/>
          <a:p>
            <a:r>
              <a:rPr dirty="0" lang="en-US" smtClean="0"/>
              <a:t>Cont.…</a:t>
            </a:r>
            <a:endParaRPr dirty="0" lang="en-US"/>
          </a:p>
        </p:txBody>
      </p:sp>
      <p:sp>
        <p:nvSpPr>
          <p:cNvPr id="1048747" name="Content Placeholder 2"/>
          <p:cNvSpPr>
            <a:spLocks noGrp="1"/>
          </p:cNvSpPr>
          <p:nvPr>
            <p:ph idx="1"/>
          </p:nvPr>
        </p:nvSpPr>
        <p:spPr>
          <a:xfrm>
            <a:off x="457200" y="1219200"/>
            <a:ext cx="8229600" cy="4906963"/>
          </a:xfrm>
        </p:spPr>
        <p:txBody>
          <a:bodyPr>
            <a:normAutofit/>
          </a:bodyPr>
          <a:p>
            <a:pPr indent="0" marL="0">
              <a:buNone/>
            </a:pPr>
            <a:r>
              <a:rPr b="1" dirty="0" sz="3500" lang="en-US" smtClean="0"/>
              <a:t>1. Appeal to Force</a:t>
            </a:r>
          </a:p>
          <a:p>
            <a:pPr algn="just">
              <a:buFont typeface="Wingdings" pitchFamily="2" charset="2"/>
              <a:buChar char="q"/>
            </a:pPr>
            <a:r>
              <a:rPr dirty="0" lang="en-US" smtClean="0"/>
              <a:t> Arguer 1: poses harm to the second arguer to get acceptance of the conclusion. </a:t>
            </a:r>
          </a:p>
          <a:p>
            <a:pPr algn="just">
              <a:buFont typeface="Wingdings" pitchFamily="2" charset="2"/>
              <a:buChar char="q"/>
            </a:pPr>
            <a:r>
              <a:rPr dirty="0" lang="en-US" smtClean="0"/>
              <a:t>This harm can be: </a:t>
            </a:r>
            <a:r>
              <a:rPr b="1" dirty="0" lang="en-US" smtClean="0"/>
              <a:t>physical or psychological</a:t>
            </a:r>
          </a:p>
          <a:p>
            <a:pPr algn="just">
              <a:buFont typeface="Wingdings" pitchFamily="2" charset="2"/>
              <a:buChar char="q"/>
            </a:pPr>
            <a:r>
              <a:rPr dirty="0" lang="en-US" smtClean="0"/>
              <a:t>The danger is on </a:t>
            </a:r>
            <a:r>
              <a:rPr b="1" dirty="0" lang="en-US" smtClean="0"/>
              <a:t>the second arguer</a:t>
            </a:r>
            <a:r>
              <a:rPr dirty="0" lang="en-US" smtClean="0"/>
              <a:t>.</a:t>
            </a:r>
          </a:p>
          <a:p>
            <a:pPr algn="just">
              <a:buFont typeface="Wingdings" pitchFamily="2" charset="2"/>
              <a:buChar char="q"/>
            </a:pPr>
            <a:endParaRPr dirty="0"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251" name=""/>
        <p:cNvGrpSpPr/>
        <p:nvPr/>
      </p:nvGrpSpPr>
      <p:grpSpPr>
        <a:xfrm>
          <a:off x="0" y="0"/>
          <a:ext cx="0" cy="0"/>
          <a:chOff x="0" y="0"/>
          <a:chExt cx="0" cy="0"/>
        </a:xfrm>
      </p:grpSpPr>
      <p:sp>
        <p:nvSpPr>
          <p:cNvPr id="1048748" name="Title 1"/>
          <p:cNvSpPr>
            <a:spLocks noGrp="1"/>
          </p:cNvSpPr>
          <p:nvPr>
            <p:ph type="title"/>
          </p:nvPr>
        </p:nvSpPr>
        <p:spPr/>
        <p:txBody>
          <a:bodyPr/>
          <a:p>
            <a:r>
              <a:rPr dirty="0" lang="en-US" smtClean="0"/>
              <a:t>Cont..</a:t>
            </a:r>
            <a:endParaRPr dirty="0" lang="en-US"/>
          </a:p>
        </p:txBody>
      </p:sp>
      <p:sp>
        <p:nvSpPr>
          <p:cNvPr id="1048749" name="Content Placeholder 2"/>
          <p:cNvSpPr>
            <a:spLocks noGrp="1"/>
          </p:cNvSpPr>
          <p:nvPr>
            <p:ph idx="1"/>
          </p:nvPr>
        </p:nvSpPr>
        <p:spPr>
          <a:xfrm>
            <a:off x="457200" y="1143000"/>
            <a:ext cx="8229600" cy="4983163"/>
          </a:xfrm>
        </p:spPr>
        <p:txBody>
          <a:bodyPr>
            <a:normAutofit fontScale="87500" lnSpcReduction="20000"/>
          </a:bodyPr>
          <a:p>
            <a:pPr algn="just" marL="0" marR="0">
              <a:spcBef>
                <a:spcPts val="0"/>
              </a:spcBef>
              <a:spcAft>
                <a:spcPts val="0"/>
              </a:spcAft>
            </a:pPr>
            <a:r>
              <a:rPr dirty="0" lang="en-US" smtClean="0">
                <a:effectLst/>
                <a:latin typeface="Garamond"/>
                <a:ea typeface="Calibri"/>
              </a:rPr>
              <a:t>Examples: </a:t>
            </a:r>
            <a:endParaRPr dirty="0" lang="en-US" smtClean="0">
              <a:effectLst/>
              <a:latin typeface="Times New Roman"/>
              <a:ea typeface="Times New Roman"/>
            </a:endParaRPr>
          </a:p>
          <a:p>
            <a:pPr algn="just" indent="-514350" marL="504825" marR="0">
              <a:spcBef>
                <a:spcPts val="0"/>
              </a:spcBef>
              <a:spcAft>
                <a:spcPts val="0"/>
              </a:spcAft>
              <a:buFont typeface="+mj-lt"/>
              <a:buAutoNum type="arabicPeriod"/>
            </a:pPr>
            <a:r>
              <a:rPr dirty="0" lang="en-US" smtClean="0">
                <a:effectLst/>
                <a:latin typeface="Garamond"/>
                <a:ea typeface="Calibri"/>
              </a:rPr>
              <a:t>Ethiopia is the best country that has its own precious cultures. If you don’t accept this, I will blow your head by this pestle.  (Physical threat)</a:t>
            </a:r>
            <a:endParaRPr dirty="0" lang="en-US" smtClean="0">
              <a:effectLst/>
              <a:latin typeface="Times New Roman"/>
              <a:ea typeface="Times New Roman"/>
            </a:endParaRPr>
          </a:p>
          <a:p>
            <a:pPr algn="just" indent="-514350" marL="514350" marR="0">
              <a:spcBef>
                <a:spcPts val="0"/>
              </a:spcBef>
              <a:spcAft>
                <a:spcPts val="0"/>
              </a:spcAft>
              <a:buFont typeface="+mj-lt"/>
              <a:buAutoNum type="arabicPeriod"/>
            </a:pPr>
            <a:endParaRPr dirty="0" lang="en-US" smtClean="0">
              <a:effectLst/>
              <a:latin typeface="Times New Roman"/>
              <a:ea typeface="Times New Roman"/>
            </a:endParaRPr>
          </a:p>
          <a:p>
            <a:pPr algn="just" indent="-514350" marL="504825" marR="0">
              <a:spcBef>
                <a:spcPts val="0"/>
              </a:spcBef>
              <a:spcAft>
                <a:spcPts val="0"/>
              </a:spcAft>
              <a:buFont typeface="+mj-lt"/>
              <a:buAutoNum type="arabicPeriod"/>
            </a:pPr>
            <a:r>
              <a:rPr dirty="0" lang="en-US" smtClean="0">
                <a:effectLst/>
                <a:latin typeface="Times New Roman"/>
                <a:ea typeface="Times New Roman"/>
              </a:rPr>
              <a:t>“I’m the best man for the job. Anyone who says otherwise is in for a world of hurt.” (Physical Threat)</a:t>
            </a:r>
          </a:p>
          <a:p>
            <a:pPr algn="just" indent="-514350" marL="514350" marR="0">
              <a:spcBef>
                <a:spcPts val="0"/>
              </a:spcBef>
              <a:spcAft>
                <a:spcPts val="0"/>
              </a:spcAft>
              <a:buFont typeface="+mj-lt"/>
              <a:buAutoNum type="arabicPeriod"/>
            </a:pPr>
            <a:endParaRPr dirty="0" lang="en-US" smtClean="0">
              <a:effectLst/>
              <a:latin typeface="Times New Roman"/>
              <a:ea typeface="Times New Roman"/>
            </a:endParaRPr>
          </a:p>
          <a:p>
            <a:pPr algn="just" indent="-514350" marL="504825" marR="0">
              <a:spcBef>
                <a:spcPts val="0"/>
              </a:spcBef>
              <a:spcAft>
                <a:spcPts val="0"/>
              </a:spcAft>
              <a:buFont typeface="+mj-lt"/>
              <a:buAutoNum type="arabicPeriod"/>
            </a:pPr>
            <a:r>
              <a:rPr dirty="0" lang="en-US" smtClean="0">
                <a:effectLst/>
                <a:latin typeface="Garamond"/>
                <a:ea typeface="Calibri"/>
              </a:rPr>
              <a:t>You should accept what I say, unless you know that I am brother of your wife; you will miss her one day. (Physiological threat)</a:t>
            </a:r>
            <a:endParaRPr dirty="0" lang="en-US" smtClean="0">
              <a:effectLst/>
              <a:latin typeface="Times New Roman"/>
              <a:ea typeface="Times New Roman"/>
            </a:endParaRPr>
          </a:p>
          <a:p>
            <a:endParaRPr dirty="0"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252" name=""/>
        <p:cNvGrpSpPr/>
        <p:nvPr/>
      </p:nvGrpSpPr>
      <p:grpSpPr>
        <a:xfrm>
          <a:off x="0" y="0"/>
          <a:ext cx="0" cy="0"/>
          <a:chOff x="0" y="0"/>
          <a:chExt cx="0" cy="0"/>
        </a:xfrm>
      </p:grpSpPr>
      <p:sp>
        <p:nvSpPr>
          <p:cNvPr id="1048750" name="Title 1"/>
          <p:cNvSpPr>
            <a:spLocks noGrp="1"/>
          </p:cNvSpPr>
          <p:nvPr>
            <p:ph type="title"/>
          </p:nvPr>
        </p:nvSpPr>
        <p:spPr/>
        <p:txBody>
          <a:bodyPr/>
          <a:p>
            <a:r>
              <a:rPr dirty="0" lang="en-US" smtClean="0"/>
              <a:t>2. Appeal to pity</a:t>
            </a:r>
            <a:endParaRPr dirty="0" lang="en-US"/>
          </a:p>
        </p:txBody>
      </p:sp>
      <p:sp>
        <p:nvSpPr>
          <p:cNvPr id="1048751" name="Content Placeholder 2"/>
          <p:cNvSpPr>
            <a:spLocks noGrp="1"/>
          </p:cNvSpPr>
          <p:nvPr>
            <p:ph idx="1"/>
          </p:nvPr>
        </p:nvSpPr>
        <p:spPr>
          <a:xfrm>
            <a:off x="457200" y="1219200"/>
            <a:ext cx="8229600" cy="4906963"/>
          </a:xfrm>
        </p:spPr>
        <p:txBody>
          <a:bodyPr/>
          <a:p>
            <a:pPr algn="just" lvl="0"/>
            <a:r>
              <a:rPr dirty="0" lang="en-US">
                <a:latin typeface="Garamond" pitchFamily="18" charset="0"/>
              </a:rPr>
              <a:t>Occurs when an arguer attempts to support a conclusion by merely evoking </a:t>
            </a:r>
            <a:r>
              <a:rPr b="1" dirty="0" lang="en-US">
                <a:latin typeface="Garamond" pitchFamily="18" charset="0"/>
              </a:rPr>
              <a:t>pity</a:t>
            </a:r>
            <a:r>
              <a:rPr dirty="0" lang="en-US">
                <a:latin typeface="Garamond" pitchFamily="18" charset="0"/>
              </a:rPr>
              <a:t> from the reader or listener.</a:t>
            </a:r>
          </a:p>
          <a:p>
            <a:pPr algn="just" lvl="0"/>
            <a:r>
              <a:rPr dirty="0" lang="en-US">
                <a:latin typeface="Garamond" pitchFamily="18" charset="0"/>
              </a:rPr>
              <a:t>The danger of rejecting the conclusion is on the </a:t>
            </a:r>
            <a:r>
              <a:rPr b="1" dirty="0" lang="en-US">
                <a:latin typeface="Garamond" pitchFamily="18" charset="0"/>
              </a:rPr>
              <a:t>first </a:t>
            </a:r>
            <a:r>
              <a:rPr dirty="0" lang="en-US">
                <a:latin typeface="Garamond" pitchFamily="18" charset="0"/>
              </a:rPr>
              <a:t>arguer him/herself. </a:t>
            </a:r>
            <a:endParaRPr dirty="0" lang="en-US" smtClean="0">
              <a:latin typeface="Garamond" pitchFamily="18" charset="0"/>
            </a:endParaRPr>
          </a:p>
          <a:p>
            <a:pPr algn="just" lvl="0"/>
            <a:r>
              <a:rPr dirty="0" lang="en-US" smtClean="0">
                <a:latin typeface="Garamond" pitchFamily="18" charset="0"/>
              </a:rPr>
              <a:t>It is opposite of appeal to force</a:t>
            </a:r>
            <a:endParaRPr dirty="0" lang="en-US">
              <a:latin typeface="Garamond" pitchFamily="18" charset="0"/>
            </a:endParaRPr>
          </a:p>
          <a:p>
            <a:endParaRPr dirty="0"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253" name=""/>
        <p:cNvGrpSpPr/>
        <p:nvPr/>
      </p:nvGrpSpPr>
      <p:grpSpPr>
        <a:xfrm>
          <a:off x="0" y="0"/>
          <a:ext cx="0" cy="0"/>
          <a:chOff x="0" y="0"/>
          <a:chExt cx="0" cy="0"/>
        </a:xfrm>
      </p:grpSpPr>
      <p:sp>
        <p:nvSpPr>
          <p:cNvPr id="1048752" name="Title 1"/>
          <p:cNvSpPr>
            <a:spLocks noGrp="1"/>
          </p:cNvSpPr>
          <p:nvPr>
            <p:ph type="title"/>
          </p:nvPr>
        </p:nvSpPr>
        <p:spPr/>
        <p:txBody>
          <a:bodyPr/>
          <a:p>
            <a:r>
              <a:rPr dirty="0" lang="en-US" smtClean="0"/>
              <a:t>Cont..</a:t>
            </a:r>
            <a:endParaRPr dirty="0" lang="en-US"/>
          </a:p>
        </p:txBody>
      </p:sp>
      <p:sp>
        <p:nvSpPr>
          <p:cNvPr id="1048753" name="Content Placeholder 2"/>
          <p:cNvSpPr>
            <a:spLocks noGrp="1"/>
          </p:cNvSpPr>
          <p:nvPr>
            <p:ph idx="1"/>
          </p:nvPr>
        </p:nvSpPr>
        <p:spPr>
          <a:xfrm>
            <a:off x="457200" y="1066800"/>
            <a:ext cx="8229600" cy="5059363"/>
          </a:xfrm>
        </p:spPr>
        <p:txBody>
          <a:bodyPr>
            <a:normAutofit fontScale="46875" lnSpcReduction="20000"/>
          </a:bodyPr>
          <a:p>
            <a:pPr indent="0" marL="0">
              <a:buNone/>
            </a:pPr>
            <a:r>
              <a:rPr b="1" dirty="0" lang="en-US"/>
              <a:t>Example: </a:t>
            </a:r>
            <a:endParaRPr dirty="0" lang="en-US"/>
          </a:p>
          <a:p>
            <a:pPr algn="just"/>
            <a:r>
              <a:rPr b="1" dirty="0" sz="4700" i="1" lang="en-US">
                <a:latin typeface="Garamond" pitchFamily="18" charset="0"/>
              </a:rPr>
              <a:t>Taxpayer to judge</a:t>
            </a:r>
            <a:r>
              <a:rPr dirty="0" sz="4700" i="1" lang="en-US">
                <a:latin typeface="Garamond" pitchFamily="18" charset="0"/>
              </a:rPr>
              <a:t>: </a:t>
            </a:r>
            <a:r>
              <a:rPr dirty="0" sz="4700" lang="en-US">
                <a:latin typeface="Garamond" pitchFamily="18" charset="0"/>
              </a:rPr>
              <a:t>Your Honor, I admit that I declared thirteen children as dependents on my tax return, even though I have only two. But if you find me guilty of tax evasion, my reputation will be ruined. I’ll probably lose my job, my poor wife will not be able to have the operation that she desperately needs, and my kids will starve. Surely I am not guilty.</a:t>
            </a:r>
          </a:p>
          <a:p>
            <a:pPr algn="just" indent="0" marL="0">
              <a:buNone/>
            </a:pPr>
            <a:r>
              <a:rPr dirty="0" sz="4700" lang="en-US">
                <a:latin typeface="Garamond" pitchFamily="18" charset="0"/>
              </a:rPr>
              <a:t> </a:t>
            </a:r>
          </a:p>
          <a:p>
            <a:pPr algn="just"/>
            <a:r>
              <a:rPr dirty="0" sz="4700" lang="en-US">
                <a:latin typeface="Garamond" pitchFamily="18" charset="0"/>
              </a:rPr>
              <a:t>Student to Professor: “But, I really NEED to pass this class. I need this class in order to graduate this semester, and I can’t afford to pay for more classes in the future. I already work 60 hours a week and supporting four children all by myself, and I’m barely scraping by as it is. You should give me a passing grade.”</a:t>
            </a:r>
          </a:p>
          <a:p>
            <a:pPr algn="just" indent="0" marL="0">
              <a:buNone/>
            </a:pPr>
            <a:endParaRPr dirty="0" sz="4400" lang="en-US">
              <a:latin typeface="Garamond" pitchFamily="18" charset="0"/>
            </a:endParaRPr>
          </a:p>
          <a:p>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ThinkFree Show</Application>
  <ScaleCrop>0</ScaleCrop>
  <LinksUpToDate>0</LinksUpToDate>
  <AppVersion>06.0000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Chapter Three: Informal Fallacies</dc:title>
  <dc:creator>Sue Davis</dc:creator>
  <cp:lastModifiedBy>SM-N950U1</cp:lastModifiedBy>
  <dcterms:created xsi:type="dcterms:W3CDTF">2016-08-25T14:42:25Z</dcterms:created>
  <dcterms:modified xsi:type="dcterms:W3CDTF">2021-07-10T01:02:53Z</dcterms:modified>
</cp:coreProperties>
</file>