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411" r:id="rId44"/>
    <p:sldId id="41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D85BF-D8B6-4247-8F9A-999BEB139E96}" type="datetimeFigureOut">
              <a:rPr lang="en-US" smtClean="0"/>
              <a:pPr/>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DDD7E-21B5-4F1D-A2C3-C85CBC33CDB0}" type="slidenum">
              <a:rPr lang="en-US" smtClean="0"/>
              <a:pPr/>
              <a:t>‹#›</a:t>
            </a:fld>
            <a:endParaRPr lang="en-US"/>
          </a:p>
        </p:txBody>
      </p:sp>
    </p:spTree>
    <p:extLst>
      <p:ext uri="{BB962C8B-B14F-4D97-AF65-F5344CB8AC3E}">
        <p14:creationId xmlns:p14="http://schemas.microsoft.com/office/powerpoint/2010/main" val="153913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17371E-EDF9-4394-96E8-40103E84C15C}"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40C12F-27CD-472D-973A-D6100781C188}"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E7422-8B6B-4787-A832-21CB8E3D6467}"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6CCE2-1F7C-4154-9213-BF315DB77482}"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F4EFB-D5F0-4A4E-9F04-B03541478CA1}"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707253-516D-433A-98D7-63807D71CA19}"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D46427-402B-441A-A74B-89FB9D8CDA19}" type="datetime1">
              <a:rPr lang="en-US" smtClean="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52795D-5D29-4EF6-9D6E-7ADF037B6A3A}" type="datetime1">
              <a:rPr lang="en-US" smtClean="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F9419-851F-4722-A867-9016754452C8}" type="datetime1">
              <a:rPr lang="en-US" smtClean="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EAAC3-D833-4423-9957-87818F8DC408}"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CD82-364A-496F-AC62-CEBA8CBE1295}"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B066D-BA3A-441F-A81C-D71108FAE4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62D9-D314-4E28-B731-D639C855AA99}" type="datetime1">
              <a:rPr lang="en-US" smtClean="0"/>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B066D-BA3A-441F-A81C-D71108FAE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Chapter Two</a:t>
            </a:r>
            <a:br>
              <a:rPr lang="en-US" b="1" dirty="0" smtClean="0"/>
            </a:br>
            <a:r>
              <a:rPr lang="en-US" b="1" dirty="0" smtClean="0"/>
              <a:t>Concept of Inclusion </a:t>
            </a:r>
            <a:endParaRPr lang="en-US" b="1" dirty="0"/>
          </a:p>
        </p:txBody>
      </p:sp>
      <p:sp>
        <p:nvSpPr>
          <p:cNvPr id="3" name="Content Placeholder 2"/>
          <p:cNvSpPr>
            <a:spLocks noGrp="1"/>
          </p:cNvSpPr>
          <p:nvPr>
            <p:ph idx="1"/>
          </p:nvPr>
        </p:nvSpPr>
        <p:spPr>
          <a:xfrm>
            <a:off x="457200" y="1447800"/>
            <a:ext cx="8382000" cy="5181600"/>
          </a:xfrm>
        </p:spPr>
        <p:txBody>
          <a:bodyPr>
            <a:normAutofit lnSpcReduction="10000"/>
          </a:bodyPr>
          <a:lstStyle/>
          <a:p>
            <a:pPr algn="just"/>
            <a:r>
              <a:rPr lang="en-US" dirty="0"/>
              <a:t>process of education that is aimed at </a:t>
            </a:r>
            <a:r>
              <a:rPr lang="en-US" dirty="0">
                <a:solidFill>
                  <a:srgbClr val="FF0000"/>
                </a:solidFill>
              </a:rPr>
              <a:t>meeting</a:t>
            </a:r>
            <a:r>
              <a:rPr lang="en-US" dirty="0"/>
              <a:t> students‘ diverse needs in </a:t>
            </a:r>
            <a:r>
              <a:rPr lang="en-US" dirty="0">
                <a:solidFill>
                  <a:srgbClr val="FF0000"/>
                </a:solidFill>
              </a:rPr>
              <a:t>regular</a:t>
            </a:r>
            <a:r>
              <a:rPr lang="en-US" dirty="0"/>
              <a:t> </a:t>
            </a:r>
            <a:r>
              <a:rPr lang="en-US" dirty="0">
                <a:solidFill>
                  <a:srgbClr val="FF0000"/>
                </a:solidFill>
              </a:rPr>
              <a:t>classrooms </a:t>
            </a:r>
            <a:endParaRPr lang="en-US" dirty="0" smtClean="0">
              <a:solidFill>
                <a:srgbClr val="FF0000"/>
              </a:solidFill>
            </a:endParaRPr>
          </a:p>
          <a:p>
            <a:pPr algn="just"/>
            <a:r>
              <a:rPr lang="en-US" dirty="0"/>
              <a:t>focuses not only </a:t>
            </a:r>
            <a:r>
              <a:rPr lang="en-US" dirty="0">
                <a:solidFill>
                  <a:srgbClr val="FF0000"/>
                </a:solidFill>
              </a:rPr>
              <a:t>students</a:t>
            </a:r>
            <a:r>
              <a:rPr lang="en-US" dirty="0"/>
              <a:t> </a:t>
            </a:r>
            <a:r>
              <a:rPr lang="en-US" dirty="0">
                <a:solidFill>
                  <a:srgbClr val="FF0000"/>
                </a:solidFill>
              </a:rPr>
              <a:t>with</a:t>
            </a:r>
            <a:r>
              <a:rPr lang="en-US" dirty="0"/>
              <a:t> special educational needs but also </a:t>
            </a:r>
            <a:r>
              <a:rPr lang="en-US" dirty="0">
                <a:solidFill>
                  <a:srgbClr val="FF0000"/>
                </a:solidFill>
              </a:rPr>
              <a:t>students</a:t>
            </a:r>
            <a:r>
              <a:rPr lang="en-US" dirty="0"/>
              <a:t> </a:t>
            </a:r>
            <a:r>
              <a:rPr lang="en-US" dirty="0">
                <a:solidFill>
                  <a:srgbClr val="FF0000"/>
                </a:solidFill>
              </a:rPr>
              <a:t>without</a:t>
            </a:r>
            <a:r>
              <a:rPr lang="en-US" dirty="0"/>
              <a:t> special needs. </a:t>
            </a:r>
            <a:endParaRPr lang="en-US" dirty="0" smtClean="0"/>
          </a:p>
          <a:p>
            <a:pPr algn="just"/>
            <a:r>
              <a:rPr lang="en-US" dirty="0"/>
              <a:t>is based on the concept </a:t>
            </a:r>
            <a:r>
              <a:rPr lang="en-US" dirty="0" smtClean="0"/>
              <a:t>of </a:t>
            </a:r>
            <a:r>
              <a:rPr lang="en-US" dirty="0">
                <a:solidFill>
                  <a:srgbClr val="FF0000"/>
                </a:solidFill>
              </a:rPr>
              <a:t>respecting diversity </a:t>
            </a:r>
            <a:r>
              <a:rPr lang="en-US" dirty="0"/>
              <a:t>and the different </a:t>
            </a:r>
            <a:r>
              <a:rPr lang="en-US" dirty="0">
                <a:solidFill>
                  <a:srgbClr val="FF0000"/>
                </a:solidFill>
              </a:rPr>
              <a:t>needs</a:t>
            </a:r>
            <a:r>
              <a:rPr lang="en-US" dirty="0"/>
              <a:t> and </a:t>
            </a:r>
            <a:r>
              <a:rPr lang="en-US" dirty="0">
                <a:solidFill>
                  <a:srgbClr val="FF0000"/>
                </a:solidFill>
              </a:rPr>
              <a:t>abilities</a:t>
            </a:r>
            <a:r>
              <a:rPr lang="en-US" dirty="0"/>
              <a:t>, </a:t>
            </a:r>
            <a:endParaRPr lang="en-US" dirty="0" smtClean="0"/>
          </a:p>
          <a:p>
            <a:pPr algn="just"/>
            <a:r>
              <a:rPr lang="en-US" dirty="0" smtClean="0">
                <a:solidFill>
                  <a:srgbClr val="FF0000"/>
                </a:solidFill>
              </a:rPr>
              <a:t>eliminating</a:t>
            </a:r>
            <a:r>
              <a:rPr lang="en-US" dirty="0" smtClean="0"/>
              <a:t> </a:t>
            </a:r>
            <a:r>
              <a:rPr lang="en-US" dirty="0">
                <a:solidFill>
                  <a:srgbClr val="FF0000"/>
                </a:solidFill>
              </a:rPr>
              <a:t>all</a:t>
            </a:r>
            <a:r>
              <a:rPr lang="en-US" dirty="0"/>
              <a:t> </a:t>
            </a:r>
            <a:r>
              <a:rPr lang="en-US" dirty="0">
                <a:solidFill>
                  <a:srgbClr val="FF0000"/>
                </a:solidFill>
              </a:rPr>
              <a:t>forms</a:t>
            </a:r>
            <a:r>
              <a:rPr lang="en-US" dirty="0"/>
              <a:t> of </a:t>
            </a:r>
            <a:r>
              <a:rPr lang="en-US" dirty="0">
                <a:solidFill>
                  <a:srgbClr val="FF0000"/>
                </a:solidFill>
              </a:rPr>
              <a:t>discrimination</a:t>
            </a:r>
            <a:r>
              <a:rPr lang="en-US" dirty="0"/>
              <a:t> in </a:t>
            </a:r>
            <a:r>
              <a:rPr lang="en-US" dirty="0">
                <a:solidFill>
                  <a:srgbClr val="FF0000"/>
                </a:solidFill>
              </a:rPr>
              <a:t>educational</a:t>
            </a:r>
            <a:r>
              <a:rPr lang="en-US" dirty="0"/>
              <a:t>, social, economic and </a:t>
            </a:r>
            <a:r>
              <a:rPr lang="en-US" dirty="0">
                <a:solidFill>
                  <a:srgbClr val="FF0000"/>
                </a:solidFill>
              </a:rPr>
              <a:t>other aspects </a:t>
            </a:r>
            <a:r>
              <a:rPr lang="en-US" dirty="0" smtClean="0">
                <a:solidFill>
                  <a:srgbClr val="FF0000"/>
                </a:solidFill>
              </a:rPr>
              <a:t>   of </a:t>
            </a:r>
            <a:r>
              <a:rPr lang="en-US" dirty="0">
                <a:solidFill>
                  <a:srgbClr val="FF0000"/>
                </a:solidFill>
              </a:rPr>
              <a:t>life.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Rationale of inclusion</a:t>
            </a:r>
            <a:endParaRPr lang="en-US" dirty="0"/>
          </a:p>
        </p:txBody>
      </p:sp>
      <p:sp>
        <p:nvSpPr>
          <p:cNvPr id="3" name="Content Placeholder 2"/>
          <p:cNvSpPr>
            <a:spLocks noGrp="1"/>
          </p:cNvSpPr>
          <p:nvPr>
            <p:ph idx="1"/>
          </p:nvPr>
        </p:nvSpPr>
        <p:spPr>
          <a:xfrm>
            <a:off x="304800" y="1143000"/>
            <a:ext cx="8686800" cy="5486400"/>
          </a:xfrm>
        </p:spPr>
        <p:txBody>
          <a:bodyPr>
            <a:normAutofit fontScale="77500" lnSpcReduction="20000"/>
          </a:bodyPr>
          <a:lstStyle/>
          <a:p>
            <a:pPr algn="just">
              <a:buNone/>
            </a:pPr>
            <a:r>
              <a:rPr lang="en-US" dirty="0" smtClean="0">
                <a:solidFill>
                  <a:srgbClr val="FF0000"/>
                </a:solidFill>
              </a:rPr>
              <a:t>Educational foundation</a:t>
            </a:r>
            <a:endParaRPr lang="en-US" dirty="0">
              <a:solidFill>
                <a:srgbClr val="FF0000"/>
              </a:solidFill>
            </a:endParaRPr>
          </a:p>
          <a:p>
            <a:pPr algn="just"/>
            <a:r>
              <a:rPr lang="en-US" dirty="0"/>
              <a:t>Children do better academically, psychologically and socially in inclusive settings. </a:t>
            </a:r>
          </a:p>
          <a:p>
            <a:pPr algn="just"/>
            <a:r>
              <a:rPr lang="en-US" dirty="0" smtClean="0"/>
              <a:t>A </a:t>
            </a:r>
            <a:r>
              <a:rPr lang="en-US" dirty="0"/>
              <a:t>more efficient use of education resources. </a:t>
            </a:r>
          </a:p>
          <a:p>
            <a:pPr algn="just"/>
            <a:r>
              <a:rPr lang="en-US" dirty="0" smtClean="0"/>
              <a:t>Decreases </a:t>
            </a:r>
            <a:r>
              <a:rPr lang="en-US" dirty="0"/>
              <a:t>dropouts and repetitions </a:t>
            </a:r>
          </a:p>
          <a:p>
            <a:pPr algn="just"/>
            <a:r>
              <a:rPr lang="en-US" dirty="0" smtClean="0"/>
              <a:t>Teachers competency ( </a:t>
            </a:r>
            <a:r>
              <a:rPr lang="en-US" dirty="0"/>
              <a:t>knowledge, skills, collaboration, </a:t>
            </a:r>
            <a:r>
              <a:rPr lang="en-US" dirty="0" smtClean="0"/>
              <a:t>satisfaction.</a:t>
            </a:r>
          </a:p>
          <a:p>
            <a:pPr algn="just">
              <a:buNone/>
            </a:pPr>
            <a:r>
              <a:rPr lang="en-US" b="1" dirty="0" smtClean="0">
                <a:solidFill>
                  <a:srgbClr val="FF0000"/>
                </a:solidFill>
              </a:rPr>
              <a:t>Social </a:t>
            </a:r>
            <a:r>
              <a:rPr lang="en-US" b="1" dirty="0">
                <a:solidFill>
                  <a:srgbClr val="FF0000"/>
                </a:solidFill>
              </a:rPr>
              <a:t>Foundation </a:t>
            </a:r>
            <a:endParaRPr lang="en-US" dirty="0">
              <a:solidFill>
                <a:srgbClr val="FF0000"/>
              </a:solidFill>
            </a:endParaRPr>
          </a:p>
          <a:p>
            <a:pPr algn="just"/>
            <a:r>
              <a:rPr lang="en-US" dirty="0"/>
              <a:t>Segregation teaches individuals to be fearful, ignorant and breeds prejudice. </a:t>
            </a:r>
          </a:p>
          <a:p>
            <a:pPr algn="just"/>
            <a:r>
              <a:rPr lang="en-US" dirty="0" smtClean="0"/>
              <a:t>All </a:t>
            </a:r>
            <a:r>
              <a:rPr lang="en-US" dirty="0"/>
              <a:t>individuals need an education that will help them develop relationships and prepare them for life in the wider community. </a:t>
            </a:r>
          </a:p>
          <a:p>
            <a:pPr algn="just"/>
            <a:r>
              <a:rPr lang="en-US" dirty="0"/>
              <a:t>Only inclusion has the potential to </a:t>
            </a:r>
            <a:r>
              <a:rPr lang="en-US" dirty="0">
                <a:solidFill>
                  <a:srgbClr val="FF0000"/>
                </a:solidFill>
              </a:rPr>
              <a:t>reduce fear </a:t>
            </a:r>
            <a:r>
              <a:rPr lang="en-US" dirty="0"/>
              <a:t>and to build </a:t>
            </a:r>
            <a:r>
              <a:rPr lang="en-US" dirty="0">
                <a:solidFill>
                  <a:srgbClr val="FF0000"/>
                </a:solidFill>
              </a:rPr>
              <a:t>friendship</a:t>
            </a:r>
            <a:r>
              <a:rPr lang="en-US" dirty="0"/>
              <a:t>, </a:t>
            </a:r>
            <a:r>
              <a:rPr lang="en-US" dirty="0">
                <a:solidFill>
                  <a:srgbClr val="FF0000"/>
                </a:solidFill>
              </a:rPr>
              <a:t>respect</a:t>
            </a:r>
            <a:r>
              <a:rPr lang="en-US" dirty="0"/>
              <a:t> and </a:t>
            </a:r>
            <a:r>
              <a:rPr lang="en-US" dirty="0">
                <a:solidFill>
                  <a:srgbClr val="FF0000"/>
                </a:solidFill>
              </a:rPr>
              <a:t>understanding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Rationale of inclusion…</a:t>
            </a:r>
            <a:endParaRPr lang="en-US" dirty="0"/>
          </a:p>
        </p:txBody>
      </p:sp>
      <p:sp>
        <p:nvSpPr>
          <p:cNvPr id="3" name="Content Placeholder 2"/>
          <p:cNvSpPr>
            <a:spLocks noGrp="1"/>
          </p:cNvSpPr>
          <p:nvPr>
            <p:ph idx="1"/>
          </p:nvPr>
        </p:nvSpPr>
        <p:spPr>
          <a:xfrm>
            <a:off x="457200" y="1295400"/>
            <a:ext cx="8382000" cy="5181600"/>
          </a:xfrm>
        </p:spPr>
        <p:txBody>
          <a:bodyPr>
            <a:normAutofit fontScale="85000" lnSpcReduction="10000"/>
          </a:bodyPr>
          <a:lstStyle/>
          <a:p>
            <a:pPr algn="just">
              <a:buNone/>
            </a:pPr>
            <a:r>
              <a:rPr lang="en-US" b="1" dirty="0">
                <a:solidFill>
                  <a:srgbClr val="FF0000"/>
                </a:solidFill>
              </a:rPr>
              <a:t>Legal Foundations </a:t>
            </a:r>
            <a:endParaRPr lang="en-US" dirty="0">
              <a:solidFill>
                <a:srgbClr val="FF0000"/>
              </a:solidFill>
            </a:endParaRPr>
          </a:p>
          <a:p>
            <a:pPr algn="just"/>
            <a:r>
              <a:rPr lang="en-US" dirty="0"/>
              <a:t>All individuals have the right to learn and live together. </a:t>
            </a:r>
          </a:p>
          <a:p>
            <a:pPr algn="just"/>
            <a:r>
              <a:rPr lang="en-US" dirty="0" smtClean="0"/>
              <a:t>Human </a:t>
            </a:r>
            <a:r>
              <a:rPr lang="en-US" dirty="0"/>
              <a:t>being shouldn‘t be devalued or discriminated against by being excluded or sent away because of their disability. </a:t>
            </a:r>
          </a:p>
          <a:p>
            <a:pPr algn="just"/>
            <a:r>
              <a:rPr lang="en-US" dirty="0" smtClean="0"/>
              <a:t>There </a:t>
            </a:r>
            <a:r>
              <a:rPr lang="en-US" dirty="0"/>
              <a:t>are no legitimate reasons to separate children for their education </a:t>
            </a:r>
          </a:p>
          <a:p>
            <a:pPr algn="just">
              <a:buNone/>
            </a:pPr>
            <a:r>
              <a:rPr lang="en-US" b="1" dirty="0">
                <a:solidFill>
                  <a:srgbClr val="FF0000"/>
                </a:solidFill>
              </a:rPr>
              <a:t>Economic Foundation </a:t>
            </a:r>
            <a:endParaRPr lang="en-US" dirty="0">
              <a:solidFill>
                <a:srgbClr val="FF0000"/>
              </a:solidFill>
            </a:endParaRPr>
          </a:p>
          <a:p>
            <a:pPr algn="just"/>
            <a:r>
              <a:rPr lang="en-US" dirty="0"/>
              <a:t>has economic benefit, both for individual and for society </a:t>
            </a:r>
          </a:p>
          <a:p>
            <a:pPr algn="just"/>
            <a:r>
              <a:rPr lang="en-US" dirty="0" smtClean="0"/>
              <a:t>is </a:t>
            </a:r>
            <a:r>
              <a:rPr lang="en-US" dirty="0"/>
              <a:t>more cost-effective than the creation of special schools across the country.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Rationale of inclusion…</a:t>
            </a:r>
            <a:endParaRPr lang="en-US" dirty="0"/>
          </a:p>
        </p:txBody>
      </p:sp>
      <p:sp>
        <p:nvSpPr>
          <p:cNvPr id="3" name="Content Placeholder 2"/>
          <p:cNvSpPr>
            <a:spLocks noGrp="1"/>
          </p:cNvSpPr>
          <p:nvPr>
            <p:ph idx="1"/>
          </p:nvPr>
        </p:nvSpPr>
        <p:spPr>
          <a:xfrm>
            <a:off x="457200" y="1295400"/>
            <a:ext cx="8382000" cy="5181600"/>
          </a:xfrm>
        </p:spPr>
        <p:txBody>
          <a:bodyPr>
            <a:normAutofit fontScale="92500" lnSpcReduction="20000"/>
          </a:bodyPr>
          <a:lstStyle/>
          <a:p>
            <a:pPr algn="just"/>
            <a:r>
              <a:rPr lang="en-US" dirty="0" smtClean="0"/>
              <a:t>Children </a:t>
            </a:r>
            <a:r>
              <a:rPr lang="en-US" dirty="0"/>
              <a:t>with disabilities go to </a:t>
            </a:r>
            <a:r>
              <a:rPr lang="en-US" dirty="0">
                <a:solidFill>
                  <a:srgbClr val="FF0000"/>
                </a:solidFill>
              </a:rPr>
              <a:t>local</a:t>
            </a:r>
            <a:r>
              <a:rPr lang="en-US" dirty="0"/>
              <a:t> </a:t>
            </a:r>
            <a:r>
              <a:rPr lang="en-US" dirty="0">
                <a:solidFill>
                  <a:srgbClr val="FF0000"/>
                </a:solidFill>
              </a:rPr>
              <a:t>schools </a:t>
            </a:r>
          </a:p>
          <a:p>
            <a:pPr algn="just"/>
            <a:r>
              <a:rPr lang="en-US" dirty="0" smtClean="0"/>
              <a:t>Reduce </a:t>
            </a:r>
            <a:r>
              <a:rPr lang="en-US" dirty="0"/>
              <a:t>wastage of </a:t>
            </a:r>
            <a:r>
              <a:rPr lang="en-US" dirty="0">
                <a:solidFill>
                  <a:srgbClr val="FF0000"/>
                </a:solidFill>
              </a:rPr>
              <a:t>repetition</a:t>
            </a:r>
            <a:r>
              <a:rPr lang="en-US" dirty="0"/>
              <a:t> and </a:t>
            </a:r>
            <a:r>
              <a:rPr lang="en-US" dirty="0">
                <a:solidFill>
                  <a:srgbClr val="FF0000"/>
                </a:solidFill>
              </a:rPr>
              <a:t>dropout </a:t>
            </a:r>
          </a:p>
          <a:p>
            <a:pPr algn="just"/>
            <a:r>
              <a:rPr lang="en-US" dirty="0" smtClean="0"/>
              <a:t>Children </a:t>
            </a:r>
            <a:r>
              <a:rPr lang="en-US" dirty="0"/>
              <a:t>with disabilities live with their family </a:t>
            </a:r>
            <a:r>
              <a:rPr lang="en-US" dirty="0">
                <a:solidFill>
                  <a:srgbClr val="FF0000"/>
                </a:solidFill>
              </a:rPr>
              <a:t>use</a:t>
            </a:r>
            <a:r>
              <a:rPr lang="en-US" dirty="0"/>
              <a:t> </a:t>
            </a:r>
            <a:r>
              <a:rPr lang="en-US" dirty="0">
                <a:solidFill>
                  <a:srgbClr val="FF0000"/>
                </a:solidFill>
              </a:rPr>
              <a:t>community</a:t>
            </a:r>
            <a:r>
              <a:rPr lang="en-US" dirty="0"/>
              <a:t> </a:t>
            </a:r>
            <a:r>
              <a:rPr lang="en-US" dirty="0">
                <a:solidFill>
                  <a:srgbClr val="FF0000"/>
                </a:solidFill>
              </a:rPr>
              <a:t>infrastructure </a:t>
            </a:r>
          </a:p>
          <a:p>
            <a:pPr algn="just"/>
            <a:r>
              <a:rPr lang="en-US" dirty="0" smtClean="0"/>
              <a:t>Better </a:t>
            </a:r>
            <a:r>
              <a:rPr lang="en-US" dirty="0"/>
              <a:t>employment and </a:t>
            </a:r>
            <a:r>
              <a:rPr lang="en-US" dirty="0">
                <a:solidFill>
                  <a:srgbClr val="FF0000"/>
                </a:solidFill>
              </a:rPr>
              <a:t>job</a:t>
            </a:r>
            <a:r>
              <a:rPr lang="en-US" dirty="0"/>
              <a:t> creation </a:t>
            </a:r>
            <a:r>
              <a:rPr lang="en-US" dirty="0">
                <a:solidFill>
                  <a:srgbClr val="FF0000"/>
                </a:solidFill>
              </a:rPr>
              <a:t>opportunities</a:t>
            </a:r>
            <a:r>
              <a:rPr lang="en-US" dirty="0"/>
              <a:t> for people with disabilities </a:t>
            </a:r>
          </a:p>
          <a:p>
            <a:pPr algn="just">
              <a:buNone/>
            </a:pPr>
            <a:r>
              <a:rPr lang="en-US" b="1" dirty="0">
                <a:solidFill>
                  <a:srgbClr val="FF0000"/>
                </a:solidFill>
              </a:rPr>
              <a:t>Foundations for Building Inclusive </a:t>
            </a:r>
            <a:r>
              <a:rPr lang="en-US" b="1" dirty="0" smtClean="0">
                <a:solidFill>
                  <a:srgbClr val="FF0000"/>
                </a:solidFill>
              </a:rPr>
              <a:t>Society</a:t>
            </a:r>
          </a:p>
          <a:p>
            <a:pPr algn="just"/>
            <a:r>
              <a:rPr lang="en-US" dirty="0" smtClean="0"/>
              <a:t>Formation </a:t>
            </a:r>
            <a:r>
              <a:rPr lang="en-US" dirty="0"/>
              <a:t>of </a:t>
            </a:r>
            <a:r>
              <a:rPr lang="en-US" dirty="0">
                <a:solidFill>
                  <a:srgbClr val="FF0000"/>
                </a:solidFill>
              </a:rPr>
              <a:t>mutual</a:t>
            </a:r>
            <a:r>
              <a:rPr lang="en-US" dirty="0"/>
              <a:t> </a:t>
            </a:r>
            <a:r>
              <a:rPr lang="en-US" dirty="0">
                <a:solidFill>
                  <a:srgbClr val="FF0000"/>
                </a:solidFill>
              </a:rPr>
              <a:t>understanding</a:t>
            </a:r>
            <a:r>
              <a:rPr lang="en-US" dirty="0"/>
              <a:t> and appreciation of </a:t>
            </a:r>
            <a:r>
              <a:rPr lang="en-US" dirty="0">
                <a:solidFill>
                  <a:srgbClr val="FF0000"/>
                </a:solidFill>
              </a:rPr>
              <a:t>diversity </a:t>
            </a:r>
          </a:p>
          <a:p>
            <a:pPr algn="just"/>
            <a:r>
              <a:rPr lang="en-US" dirty="0" smtClean="0"/>
              <a:t>Building </a:t>
            </a:r>
            <a:r>
              <a:rPr lang="en-US" dirty="0"/>
              <a:t>up </a:t>
            </a:r>
            <a:r>
              <a:rPr lang="en-US" dirty="0" smtClean="0">
                <a:solidFill>
                  <a:srgbClr val="FF0000"/>
                </a:solidFill>
              </a:rPr>
              <a:t>empathy/compassion</a:t>
            </a:r>
            <a:r>
              <a:rPr lang="en-US" dirty="0" smtClean="0"/>
              <a:t>, </a:t>
            </a:r>
            <a:r>
              <a:rPr lang="en-US" dirty="0"/>
              <a:t>tolerance and cooperation </a:t>
            </a:r>
          </a:p>
          <a:p>
            <a:pPr algn="just"/>
            <a:r>
              <a:rPr lang="en-US" dirty="0" smtClean="0"/>
              <a:t>Promotion </a:t>
            </a:r>
            <a:r>
              <a:rPr lang="en-US" dirty="0"/>
              <a:t>of </a:t>
            </a:r>
            <a:r>
              <a:rPr lang="en-US" dirty="0">
                <a:solidFill>
                  <a:srgbClr val="FF0000"/>
                </a:solidFill>
              </a:rPr>
              <a:t>sustainable</a:t>
            </a:r>
            <a:r>
              <a:rPr lang="en-US" dirty="0"/>
              <a:t> </a:t>
            </a:r>
            <a:r>
              <a:rPr lang="en-US" dirty="0">
                <a:solidFill>
                  <a:srgbClr val="FF0000"/>
                </a:solidFill>
              </a:rPr>
              <a:t>development </a:t>
            </a:r>
          </a:p>
          <a:p>
            <a:pPr algn="just"/>
            <a:endParaRPr lang="en-US" dirty="0">
              <a:solidFill>
                <a:srgbClr val="FF0000"/>
              </a:solidFill>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inclusion</a:t>
            </a:r>
            <a:endParaRPr lang="en-US" dirty="0"/>
          </a:p>
        </p:txBody>
      </p:sp>
      <p:sp>
        <p:nvSpPr>
          <p:cNvPr id="3" name="Content Placeholder 2"/>
          <p:cNvSpPr>
            <a:spLocks noGrp="1"/>
          </p:cNvSpPr>
          <p:nvPr>
            <p:ph idx="1"/>
          </p:nvPr>
        </p:nvSpPr>
        <p:spPr>
          <a:xfrm>
            <a:off x="457200" y="1295400"/>
            <a:ext cx="8382000" cy="5029200"/>
          </a:xfrm>
        </p:spPr>
        <p:txBody>
          <a:bodyPr>
            <a:normAutofit fontScale="77500" lnSpcReduction="20000"/>
          </a:bodyPr>
          <a:lstStyle/>
          <a:p>
            <a:pPr algn="just"/>
            <a:r>
              <a:rPr lang="en-US" dirty="0"/>
              <a:t>it has </a:t>
            </a:r>
            <a:r>
              <a:rPr lang="en-US" dirty="0" smtClean="0"/>
              <a:t>benefits </a:t>
            </a:r>
            <a:r>
              <a:rPr lang="en-US" dirty="0"/>
              <a:t>to students with and without special educational needs, parents, teachers and society at large. </a:t>
            </a:r>
            <a:endParaRPr lang="en-US" dirty="0" smtClean="0"/>
          </a:p>
          <a:p>
            <a:pPr algn="just"/>
            <a:r>
              <a:rPr lang="en-US" b="1" dirty="0">
                <a:solidFill>
                  <a:srgbClr val="FF0000"/>
                </a:solidFill>
              </a:rPr>
              <a:t>Benefits for Students with Special Needs Education </a:t>
            </a:r>
            <a:endParaRPr lang="en-US" dirty="0">
              <a:solidFill>
                <a:srgbClr val="FF0000"/>
              </a:solidFill>
            </a:endParaRPr>
          </a:p>
          <a:p>
            <a:pPr algn="just"/>
            <a:r>
              <a:rPr lang="en-US" dirty="0"/>
              <a:t>Appropriate models of behavior. They can observe and imitate socially acceptable behaviors of the students without special needs </a:t>
            </a:r>
          </a:p>
          <a:p>
            <a:pPr algn="just"/>
            <a:r>
              <a:rPr lang="en-US" dirty="0" smtClean="0"/>
              <a:t> </a:t>
            </a:r>
            <a:r>
              <a:rPr lang="en-US" dirty="0"/>
              <a:t>Improved friendships with the social </a:t>
            </a:r>
            <a:r>
              <a:rPr lang="en-US" dirty="0" smtClean="0"/>
              <a:t>environment</a:t>
            </a:r>
            <a:endParaRPr lang="en-US" dirty="0"/>
          </a:p>
          <a:p>
            <a:pPr algn="just"/>
            <a:r>
              <a:rPr lang="en-US" dirty="0"/>
              <a:t>Gain peer role models for academic, social and behavior skills </a:t>
            </a:r>
          </a:p>
          <a:p>
            <a:pPr algn="just"/>
            <a:r>
              <a:rPr lang="en-US" dirty="0" smtClean="0"/>
              <a:t>Increased </a:t>
            </a:r>
            <a:r>
              <a:rPr lang="en-US" dirty="0"/>
              <a:t>achievement of individualized educational program (IEP) goals </a:t>
            </a:r>
          </a:p>
          <a:p>
            <a:pPr algn="just"/>
            <a:r>
              <a:rPr lang="en-US" dirty="0" smtClean="0"/>
              <a:t> </a:t>
            </a:r>
            <a:r>
              <a:rPr lang="en-US" dirty="0"/>
              <a:t>Greater access to general curriculum </a:t>
            </a:r>
          </a:p>
          <a:p>
            <a:pPr algn="just"/>
            <a:r>
              <a:rPr lang="en-US" dirty="0" smtClean="0"/>
              <a:t>Enhanced </a:t>
            </a:r>
            <a:r>
              <a:rPr lang="en-US" dirty="0"/>
              <a:t>skill acquisition and generalization in their learning </a:t>
            </a:r>
          </a:p>
          <a:p>
            <a:pPr algn="just">
              <a:buNone/>
            </a:pPr>
            <a:endParaRPr lang="en-US" dirty="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inclusion….</a:t>
            </a:r>
            <a:endParaRPr lang="en-US" dirty="0"/>
          </a:p>
        </p:txBody>
      </p:sp>
      <p:sp>
        <p:nvSpPr>
          <p:cNvPr id="3" name="Content Placeholder 2"/>
          <p:cNvSpPr>
            <a:spLocks noGrp="1"/>
          </p:cNvSpPr>
          <p:nvPr>
            <p:ph idx="1"/>
          </p:nvPr>
        </p:nvSpPr>
        <p:spPr>
          <a:xfrm>
            <a:off x="457200" y="1295400"/>
            <a:ext cx="8382000" cy="5029200"/>
          </a:xfrm>
        </p:spPr>
        <p:txBody>
          <a:bodyPr>
            <a:normAutofit fontScale="85000" lnSpcReduction="20000"/>
          </a:bodyPr>
          <a:lstStyle/>
          <a:p>
            <a:pPr algn="just">
              <a:buNone/>
            </a:pPr>
            <a:r>
              <a:rPr lang="en-US" b="1" dirty="0">
                <a:solidFill>
                  <a:srgbClr val="FF0000"/>
                </a:solidFill>
              </a:rPr>
              <a:t>Benefits for persons without Special Needs Education </a:t>
            </a:r>
            <a:endParaRPr lang="en-US" dirty="0">
              <a:solidFill>
                <a:srgbClr val="FF0000"/>
              </a:solidFill>
            </a:endParaRPr>
          </a:p>
          <a:p>
            <a:pPr algn="just"/>
            <a:r>
              <a:rPr lang="en-US" dirty="0"/>
              <a:t>Have a variety of opportunities for interacting with their age peers who experience SEN in inclusive school settings. </a:t>
            </a:r>
          </a:p>
          <a:p>
            <a:pPr algn="just"/>
            <a:r>
              <a:rPr lang="en-US" dirty="0" smtClean="0"/>
              <a:t> </a:t>
            </a:r>
            <a:r>
              <a:rPr lang="en-US" dirty="0"/>
              <a:t>serve as peer tutors during instructional activities </a:t>
            </a:r>
          </a:p>
          <a:p>
            <a:pPr algn="just"/>
            <a:r>
              <a:rPr lang="en-US" dirty="0"/>
              <a:t>Gain knowledge of a good deal about tolerance, individual difference, and human exceptionality. </a:t>
            </a:r>
          </a:p>
          <a:p>
            <a:pPr algn="just"/>
            <a:r>
              <a:rPr lang="en-US" dirty="0" smtClean="0"/>
              <a:t>Learn </a:t>
            </a:r>
            <a:r>
              <a:rPr lang="en-US" dirty="0"/>
              <a:t>that students with SEN have many positive characteristics and abilities </a:t>
            </a:r>
          </a:p>
          <a:p>
            <a:pPr algn="just"/>
            <a:r>
              <a:rPr lang="en-US" dirty="0"/>
              <a:t>Get greater opportunities to master activities by practicing and teaching </a:t>
            </a:r>
            <a:r>
              <a:rPr lang="en-US" dirty="0" smtClean="0"/>
              <a:t>others</a:t>
            </a:r>
            <a:endParaRPr lang="en-US" dirty="0"/>
          </a:p>
          <a:p>
            <a:pPr algn="just"/>
            <a:r>
              <a:rPr lang="en-US" dirty="0"/>
              <a:t>learn about many of the human service profession such as special education, </a:t>
            </a:r>
            <a:r>
              <a:rPr lang="en-US" dirty="0" smtClean="0"/>
              <a:t> speech </a:t>
            </a:r>
            <a:r>
              <a:rPr lang="en-US" dirty="0"/>
              <a:t>therapy, physical </a:t>
            </a:r>
            <a:r>
              <a:rPr lang="en-US" dirty="0" smtClean="0"/>
              <a:t>therapy</a:t>
            </a:r>
            <a:r>
              <a:rPr lang="en-US" smtClean="0"/>
              <a:t>,..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inclusion for society….</a:t>
            </a:r>
            <a:endParaRPr lang="en-US" dirty="0"/>
          </a:p>
        </p:txBody>
      </p:sp>
      <p:sp>
        <p:nvSpPr>
          <p:cNvPr id="3" name="Content Placeholder 2"/>
          <p:cNvSpPr>
            <a:spLocks noGrp="1"/>
          </p:cNvSpPr>
          <p:nvPr>
            <p:ph idx="1"/>
          </p:nvPr>
        </p:nvSpPr>
        <p:spPr>
          <a:xfrm>
            <a:off x="457200" y="1295400"/>
            <a:ext cx="8382000" cy="5029200"/>
          </a:xfrm>
        </p:spPr>
        <p:txBody>
          <a:bodyPr>
            <a:normAutofit fontScale="92500" lnSpcReduction="10000"/>
          </a:bodyPr>
          <a:lstStyle/>
          <a:p>
            <a:pPr algn="just"/>
            <a:r>
              <a:rPr lang="en-US" dirty="0">
                <a:solidFill>
                  <a:srgbClr val="FF0000"/>
                </a:solidFill>
              </a:rPr>
              <a:t>break</a:t>
            </a:r>
            <a:r>
              <a:rPr lang="en-US" dirty="0"/>
              <a:t> down </a:t>
            </a:r>
            <a:r>
              <a:rPr lang="en-US" dirty="0">
                <a:solidFill>
                  <a:srgbClr val="FF0000"/>
                </a:solidFill>
              </a:rPr>
              <a:t>barriers</a:t>
            </a:r>
            <a:r>
              <a:rPr lang="en-US" dirty="0"/>
              <a:t> and </a:t>
            </a:r>
            <a:r>
              <a:rPr lang="en-US" dirty="0">
                <a:solidFill>
                  <a:srgbClr val="FF0000"/>
                </a:solidFill>
              </a:rPr>
              <a:t>prejudice</a:t>
            </a:r>
            <a:r>
              <a:rPr lang="en-US" dirty="0"/>
              <a:t> that prevail in the society towards persons with disability. </a:t>
            </a:r>
            <a:endParaRPr lang="en-US" dirty="0" smtClean="0"/>
          </a:p>
          <a:p>
            <a:pPr algn="just"/>
            <a:r>
              <a:rPr lang="en-US" dirty="0"/>
              <a:t>Communities become more </a:t>
            </a:r>
            <a:r>
              <a:rPr lang="en-US" dirty="0">
                <a:solidFill>
                  <a:srgbClr val="FF0000"/>
                </a:solidFill>
              </a:rPr>
              <a:t>accepting</a:t>
            </a:r>
            <a:r>
              <a:rPr lang="en-US" dirty="0"/>
              <a:t> of </a:t>
            </a:r>
            <a:r>
              <a:rPr lang="en-US" dirty="0">
                <a:solidFill>
                  <a:srgbClr val="FF0000"/>
                </a:solidFill>
              </a:rPr>
              <a:t>difference</a:t>
            </a:r>
            <a:r>
              <a:rPr lang="en-US" dirty="0"/>
              <a:t>, and everyone benefits from a friendlier, open </a:t>
            </a:r>
            <a:r>
              <a:rPr lang="en-US" dirty="0" smtClean="0"/>
              <a:t>environment </a:t>
            </a:r>
            <a:r>
              <a:rPr lang="en-US" dirty="0"/>
              <a:t>that values and appreciates differences in human beings</a:t>
            </a:r>
            <a:r>
              <a:rPr lang="en-US" dirty="0" smtClean="0"/>
              <a:t>.</a:t>
            </a:r>
          </a:p>
          <a:p>
            <a:pPr algn="just"/>
            <a:r>
              <a:rPr lang="en-US" dirty="0"/>
              <a:t>Meaningful participation in the economic, social, political and </a:t>
            </a:r>
            <a:r>
              <a:rPr lang="en-US" dirty="0">
                <a:solidFill>
                  <a:srgbClr val="FF0000"/>
                </a:solidFill>
              </a:rPr>
              <a:t>cultural life of communities </a:t>
            </a:r>
            <a:r>
              <a:rPr lang="en-US" dirty="0"/>
              <a:t>own cost effective non-segregated schooling system that services both students with and without special needs education. </a:t>
            </a:r>
            <a:r>
              <a:rPr lang="en-US" dirty="0" smtClean="0"/>
              <a:t>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IE…</a:t>
            </a:r>
            <a:endParaRPr lang="en-US" dirty="0"/>
          </a:p>
        </p:txBody>
      </p:sp>
      <p:sp>
        <p:nvSpPr>
          <p:cNvPr id="3" name="Text Placeholder 2"/>
          <p:cNvSpPr>
            <a:spLocks noGrp="1"/>
          </p:cNvSpPr>
          <p:nvPr>
            <p:ph type="body" idx="1"/>
          </p:nvPr>
        </p:nvSpPr>
        <p:spPr/>
        <p:txBody>
          <a:bodyPr/>
          <a:lstStyle/>
          <a:p>
            <a:r>
              <a:rPr lang="en-US" dirty="0"/>
              <a:t>Benefits for Teachers 	</a:t>
            </a:r>
          </a:p>
        </p:txBody>
      </p:sp>
      <p:sp>
        <p:nvSpPr>
          <p:cNvPr id="4" name="Content Placeholder 3"/>
          <p:cNvSpPr>
            <a:spLocks noGrp="1"/>
          </p:cNvSpPr>
          <p:nvPr>
            <p:ph sz="half" idx="2"/>
          </p:nvPr>
        </p:nvSpPr>
        <p:spPr>
          <a:xfrm>
            <a:off x="381000" y="2174875"/>
            <a:ext cx="4116388" cy="3951288"/>
          </a:xfrm>
        </p:spPr>
        <p:txBody>
          <a:bodyPr>
            <a:normAutofit fontScale="85000" lnSpcReduction="10000"/>
          </a:bodyPr>
          <a:lstStyle/>
          <a:p>
            <a:pPr algn="just"/>
            <a:r>
              <a:rPr lang="en-US" dirty="0" smtClean="0"/>
              <a:t>opportunities </a:t>
            </a:r>
            <a:r>
              <a:rPr lang="en-US" dirty="0"/>
              <a:t>to </a:t>
            </a:r>
            <a:r>
              <a:rPr lang="en-US" dirty="0">
                <a:solidFill>
                  <a:srgbClr val="FF0000"/>
                </a:solidFill>
              </a:rPr>
              <a:t>learn new ways </a:t>
            </a:r>
            <a:r>
              <a:rPr lang="en-US" dirty="0"/>
              <a:t>to teach different kinds of students </a:t>
            </a:r>
          </a:p>
          <a:p>
            <a:pPr algn="just"/>
            <a:r>
              <a:rPr lang="en-US" dirty="0">
                <a:solidFill>
                  <a:srgbClr val="FF0000"/>
                </a:solidFill>
              </a:rPr>
              <a:t>gain</a:t>
            </a:r>
            <a:r>
              <a:rPr lang="en-US" dirty="0"/>
              <a:t> new </a:t>
            </a:r>
            <a:r>
              <a:rPr lang="en-US" dirty="0">
                <a:solidFill>
                  <a:srgbClr val="FF0000"/>
                </a:solidFill>
              </a:rPr>
              <a:t>knowledge</a:t>
            </a:r>
            <a:r>
              <a:rPr lang="en-US" dirty="0"/>
              <a:t>, such as the different ways children learn and can be taught. </a:t>
            </a:r>
          </a:p>
          <a:p>
            <a:pPr algn="just"/>
            <a:r>
              <a:rPr lang="en-US" dirty="0"/>
              <a:t>develop more </a:t>
            </a:r>
            <a:r>
              <a:rPr lang="en-US" dirty="0">
                <a:solidFill>
                  <a:srgbClr val="FF0000"/>
                </a:solidFill>
              </a:rPr>
              <a:t>positive attitudes </a:t>
            </a:r>
            <a:r>
              <a:rPr lang="en-US" dirty="0"/>
              <a:t>and approaches towards different people with diverse needs. </a:t>
            </a:r>
            <a:endParaRPr lang="en-US" baseline="0" dirty="0" smtClean="0"/>
          </a:p>
          <a:p>
            <a:r>
              <a:rPr lang="en-US" dirty="0"/>
              <a:t>can experience greater </a:t>
            </a:r>
            <a:r>
              <a:rPr lang="en-US" dirty="0">
                <a:solidFill>
                  <a:srgbClr val="FF0000"/>
                </a:solidFill>
              </a:rPr>
              <a:t>job </a:t>
            </a:r>
            <a:r>
              <a:rPr lang="en-US" dirty="0" smtClean="0">
                <a:solidFill>
                  <a:srgbClr val="FF0000"/>
                </a:solidFill>
              </a:rPr>
              <a:t>satisfaction</a:t>
            </a:r>
            <a:r>
              <a:rPr lang="en-US" dirty="0">
                <a:solidFill>
                  <a:srgbClr val="FF0000"/>
                </a:solidFill>
              </a:rPr>
              <a:t>	</a:t>
            </a:r>
          </a:p>
          <a:p>
            <a:r>
              <a:rPr lang="en-US" dirty="0"/>
              <a:t>opportunities to explore </a:t>
            </a:r>
            <a:r>
              <a:rPr lang="en-US" dirty="0">
                <a:solidFill>
                  <a:srgbClr val="FF0000"/>
                </a:solidFill>
              </a:rPr>
              <a:t>new ideas </a:t>
            </a:r>
          </a:p>
        </p:txBody>
      </p:sp>
      <p:sp>
        <p:nvSpPr>
          <p:cNvPr id="5" name="Text Placeholder 4"/>
          <p:cNvSpPr>
            <a:spLocks noGrp="1"/>
          </p:cNvSpPr>
          <p:nvPr>
            <p:ph type="body" sz="quarter" idx="3"/>
          </p:nvPr>
        </p:nvSpPr>
        <p:spPr/>
        <p:txBody>
          <a:bodyPr/>
          <a:lstStyle/>
          <a:p>
            <a:r>
              <a:rPr lang="en-US" dirty="0"/>
              <a:t>Benefits for </a:t>
            </a:r>
            <a:r>
              <a:rPr lang="en-US" dirty="0" smtClean="0"/>
              <a:t>Parents </a:t>
            </a:r>
            <a:r>
              <a:rPr lang="en-US" dirty="0"/>
              <a:t>	</a:t>
            </a:r>
          </a:p>
        </p:txBody>
      </p:sp>
      <p:sp>
        <p:nvSpPr>
          <p:cNvPr id="6" name="Content Placeholder 5"/>
          <p:cNvSpPr>
            <a:spLocks noGrp="1"/>
          </p:cNvSpPr>
          <p:nvPr>
            <p:ph sz="quarter" idx="4"/>
          </p:nvPr>
        </p:nvSpPr>
        <p:spPr>
          <a:xfrm>
            <a:off x="4645025" y="2174874"/>
            <a:ext cx="4194175" cy="4073525"/>
          </a:xfrm>
        </p:spPr>
        <p:txBody>
          <a:bodyPr>
            <a:normAutofit fontScale="92500" lnSpcReduction="10000"/>
          </a:bodyPr>
          <a:lstStyle/>
          <a:p>
            <a:pPr algn="just"/>
            <a:r>
              <a:rPr lang="en-US" dirty="0" smtClean="0"/>
              <a:t>Learn </a:t>
            </a:r>
            <a:r>
              <a:rPr lang="en-US" dirty="0"/>
              <a:t>more about </a:t>
            </a:r>
            <a:r>
              <a:rPr lang="en-US" dirty="0">
                <a:solidFill>
                  <a:srgbClr val="FF0000"/>
                </a:solidFill>
              </a:rPr>
              <a:t>how their children are being educated </a:t>
            </a:r>
            <a:r>
              <a:rPr lang="en-US" dirty="0"/>
              <a:t>in schools with their peers in an inclusive environment </a:t>
            </a:r>
          </a:p>
          <a:p>
            <a:pPr algn="just"/>
            <a:r>
              <a:rPr lang="en-US" dirty="0"/>
              <a:t>Become </a:t>
            </a:r>
            <a:r>
              <a:rPr lang="en-US" dirty="0">
                <a:solidFill>
                  <a:srgbClr val="FF0000"/>
                </a:solidFill>
              </a:rPr>
              <a:t>personally involved </a:t>
            </a:r>
            <a:r>
              <a:rPr lang="en-US" dirty="0"/>
              <a:t>and feel a greater sense of accomplishment in helping their children to learn </a:t>
            </a:r>
          </a:p>
          <a:p>
            <a:pPr algn="just"/>
            <a:r>
              <a:rPr lang="en-US" dirty="0">
                <a:solidFill>
                  <a:srgbClr val="FF0000"/>
                </a:solidFill>
              </a:rPr>
              <a:t>Feel valued </a:t>
            </a:r>
            <a:r>
              <a:rPr lang="en-US" dirty="0"/>
              <a:t>and consider themselves as equal partners in providing quality learning opportunities for children 	</a:t>
            </a:r>
          </a:p>
          <a:p>
            <a:pPr algn="just"/>
            <a:endParaRPr lang="en-US" dirty="0"/>
          </a:p>
          <a:p>
            <a:pPr algn="just"/>
            <a:endParaRPr lang="en-US" dirty="0"/>
          </a:p>
        </p:txBody>
      </p:sp>
      <p:sp>
        <p:nvSpPr>
          <p:cNvPr id="7" name="Slide Number Placeholder 6"/>
          <p:cNvSpPr>
            <a:spLocks noGrp="1"/>
          </p:cNvSpPr>
          <p:nvPr>
            <p:ph type="sldNum" sz="quarter" idx="12"/>
          </p:nvPr>
        </p:nvSpPr>
        <p:spPr/>
        <p:txBody>
          <a:bodyPr/>
          <a:lstStyle/>
          <a:p>
            <a:fld id="{FC6B066D-BA3A-441F-A81C-D71108FAE4D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Barriers of inclusion</a:t>
            </a:r>
            <a:endParaRPr lang="en-US" dirty="0"/>
          </a:p>
        </p:txBody>
      </p:sp>
      <p:sp>
        <p:nvSpPr>
          <p:cNvPr id="3" name="Content Placeholder 2"/>
          <p:cNvSpPr>
            <a:spLocks noGrp="1"/>
          </p:cNvSpPr>
          <p:nvPr>
            <p:ph idx="1"/>
          </p:nvPr>
        </p:nvSpPr>
        <p:spPr>
          <a:xfrm>
            <a:off x="457200" y="1295400"/>
            <a:ext cx="8382000" cy="5029200"/>
          </a:xfrm>
        </p:spPr>
        <p:txBody>
          <a:bodyPr>
            <a:normAutofit fontScale="92500" lnSpcReduction="20000"/>
          </a:bodyPr>
          <a:lstStyle/>
          <a:p>
            <a:pPr algn="just"/>
            <a:r>
              <a:rPr lang="en-US" dirty="0" smtClean="0"/>
              <a:t>Though </a:t>
            </a:r>
            <a:r>
              <a:rPr lang="en-US" dirty="0"/>
              <a:t>many countries seem committed to inclusion their </a:t>
            </a:r>
            <a:r>
              <a:rPr lang="en-US" dirty="0" smtClean="0">
                <a:solidFill>
                  <a:srgbClr val="FF0000"/>
                </a:solidFill>
              </a:rPr>
              <a:t>rhetoric</a:t>
            </a:r>
            <a:r>
              <a:rPr lang="en-US" dirty="0" smtClean="0"/>
              <a:t> (</a:t>
            </a:r>
            <a:r>
              <a:rPr lang="en-US" dirty="0" smtClean="0">
                <a:solidFill>
                  <a:srgbClr val="FF0000"/>
                </a:solidFill>
              </a:rPr>
              <a:t>décor language</a:t>
            </a:r>
            <a:r>
              <a:rPr lang="en-US" dirty="0" smtClean="0"/>
              <a:t>), </a:t>
            </a:r>
            <a:r>
              <a:rPr lang="en-US" dirty="0"/>
              <a:t>and even </a:t>
            </a:r>
            <a:r>
              <a:rPr lang="en-US" dirty="0">
                <a:solidFill>
                  <a:srgbClr val="FF0000"/>
                </a:solidFill>
              </a:rPr>
              <a:t>in</a:t>
            </a:r>
            <a:r>
              <a:rPr lang="en-US" dirty="0"/>
              <a:t> their </a:t>
            </a:r>
            <a:r>
              <a:rPr lang="en-US" dirty="0">
                <a:solidFill>
                  <a:srgbClr val="FF0000"/>
                </a:solidFill>
              </a:rPr>
              <a:t>legislation and policies</a:t>
            </a:r>
            <a:r>
              <a:rPr lang="en-US" dirty="0"/>
              <a:t>, </a:t>
            </a:r>
            <a:r>
              <a:rPr lang="en-US" dirty="0">
                <a:solidFill>
                  <a:srgbClr val="FF0000"/>
                </a:solidFill>
              </a:rPr>
              <a:t>practices</a:t>
            </a:r>
            <a:r>
              <a:rPr lang="en-US" dirty="0"/>
              <a:t> often </a:t>
            </a:r>
            <a:r>
              <a:rPr lang="en-US" dirty="0">
                <a:solidFill>
                  <a:srgbClr val="FF0000"/>
                </a:solidFill>
              </a:rPr>
              <a:t>fall</a:t>
            </a:r>
            <a:r>
              <a:rPr lang="en-US" dirty="0"/>
              <a:t> short. Reasons for the policy-practice gap in inclusion are </a:t>
            </a:r>
            <a:r>
              <a:rPr lang="en-US" dirty="0" smtClean="0"/>
              <a:t>diverse.</a:t>
            </a:r>
          </a:p>
          <a:p>
            <a:pPr algn="just"/>
            <a:r>
              <a:rPr lang="en-US" dirty="0" smtClean="0">
                <a:solidFill>
                  <a:srgbClr val="FF0000"/>
                </a:solidFill>
              </a:rPr>
              <a:t>Problems</a:t>
            </a:r>
            <a:r>
              <a:rPr lang="en-US" dirty="0" smtClean="0"/>
              <a:t> </a:t>
            </a:r>
            <a:r>
              <a:rPr lang="en-US" dirty="0"/>
              <a:t>related with </a:t>
            </a:r>
            <a:r>
              <a:rPr lang="en-US" dirty="0">
                <a:solidFill>
                  <a:srgbClr val="FF0000"/>
                </a:solidFill>
              </a:rPr>
              <a:t>societal values and beliefs </a:t>
            </a:r>
            <a:endParaRPr lang="en-US" dirty="0" smtClean="0">
              <a:solidFill>
                <a:srgbClr val="FF0000"/>
              </a:solidFill>
            </a:endParaRPr>
          </a:p>
          <a:p>
            <a:pPr algn="just"/>
            <a:r>
              <a:rPr lang="en-US" dirty="0" smtClean="0">
                <a:solidFill>
                  <a:srgbClr val="FF0000"/>
                </a:solidFill>
              </a:rPr>
              <a:t>Economic</a:t>
            </a:r>
            <a:r>
              <a:rPr lang="en-US" dirty="0" smtClean="0"/>
              <a:t> </a:t>
            </a:r>
            <a:r>
              <a:rPr lang="en-US" dirty="0" smtClean="0">
                <a:solidFill>
                  <a:srgbClr val="FF0000"/>
                </a:solidFill>
              </a:rPr>
              <a:t>factors-</a:t>
            </a:r>
            <a:r>
              <a:rPr lang="en-US" dirty="0" smtClean="0"/>
              <a:t> this is mainly related with poverty of family, community and society at large </a:t>
            </a:r>
          </a:p>
          <a:p>
            <a:pPr algn="just"/>
            <a:r>
              <a:rPr lang="en-US" dirty="0" smtClean="0">
                <a:solidFill>
                  <a:srgbClr val="FF0000"/>
                </a:solidFill>
              </a:rPr>
              <a:t>Lack</a:t>
            </a:r>
            <a:r>
              <a:rPr lang="en-US" dirty="0" smtClean="0"/>
              <a:t> of taking </a:t>
            </a:r>
            <a:r>
              <a:rPr lang="en-US" dirty="0" smtClean="0">
                <a:solidFill>
                  <a:srgbClr val="FF0000"/>
                </a:solidFill>
              </a:rPr>
              <a:t>measures</a:t>
            </a:r>
            <a:r>
              <a:rPr lang="en-US" dirty="0" smtClean="0"/>
              <a:t> to </a:t>
            </a:r>
            <a:r>
              <a:rPr lang="en-US" dirty="0" smtClean="0">
                <a:solidFill>
                  <a:srgbClr val="FF0000"/>
                </a:solidFill>
              </a:rPr>
              <a:t>ensure</a:t>
            </a:r>
            <a:r>
              <a:rPr lang="en-US" dirty="0" smtClean="0"/>
              <a:t> </a:t>
            </a:r>
            <a:r>
              <a:rPr lang="en-US" dirty="0" smtClean="0">
                <a:solidFill>
                  <a:srgbClr val="FF0000"/>
                </a:solidFill>
              </a:rPr>
              <a:t>conformity</a:t>
            </a:r>
            <a:r>
              <a:rPr lang="en-US" dirty="0" smtClean="0"/>
              <a:t> of implementation of inclusion practice with policies</a:t>
            </a:r>
          </a:p>
          <a:p>
            <a:pPr algn="just"/>
            <a:r>
              <a:rPr lang="en-US" dirty="0" smtClean="0">
                <a:solidFill>
                  <a:srgbClr val="FF0000"/>
                </a:solidFill>
              </a:rPr>
              <a:t>Lack</a:t>
            </a:r>
            <a:r>
              <a:rPr lang="en-US" dirty="0" smtClean="0"/>
              <a:t> of </a:t>
            </a:r>
            <a:r>
              <a:rPr lang="en-US" dirty="0" smtClean="0">
                <a:solidFill>
                  <a:srgbClr val="FF0000"/>
                </a:solidFill>
              </a:rPr>
              <a:t>stakeholders</a:t>
            </a:r>
            <a:r>
              <a:rPr lang="en-US" dirty="0" smtClean="0"/>
              <a:t> </a:t>
            </a:r>
            <a:r>
              <a:rPr lang="en-US" dirty="0" smtClean="0">
                <a:solidFill>
                  <a:srgbClr val="FF0000"/>
                </a:solidFill>
              </a:rPr>
              <a:t>taking</a:t>
            </a:r>
            <a:r>
              <a:rPr lang="en-US" dirty="0" smtClean="0"/>
              <a:t> </a:t>
            </a:r>
            <a:r>
              <a:rPr lang="en-US" dirty="0" smtClean="0">
                <a:solidFill>
                  <a:srgbClr val="FF0000"/>
                </a:solidFill>
              </a:rPr>
              <a:t>responsibility</a:t>
            </a:r>
            <a:r>
              <a:rPr lang="en-US" dirty="0" smtClean="0"/>
              <a:t> in their cooperation as well as collaboration for inclusion </a:t>
            </a:r>
          </a:p>
          <a:p>
            <a:pPr algn="just">
              <a:buNone/>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Barriers of inclusion..</a:t>
            </a:r>
            <a:endParaRPr lang="en-US" dirty="0"/>
          </a:p>
        </p:txBody>
      </p:sp>
      <p:sp>
        <p:nvSpPr>
          <p:cNvPr id="3" name="Content Placeholder 2"/>
          <p:cNvSpPr>
            <a:spLocks noGrp="1"/>
          </p:cNvSpPr>
          <p:nvPr>
            <p:ph idx="1"/>
          </p:nvPr>
        </p:nvSpPr>
        <p:spPr>
          <a:xfrm>
            <a:off x="457200" y="1295400"/>
            <a:ext cx="8382000" cy="5257800"/>
          </a:xfrm>
        </p:spPr>
        <p:txBody>
          <a:bodyPr>
            <a:normAutofit fontScale="92500" lnSpcReduction="10000"/>
          </a:bodyPr>
          <a:lstStyle/>
          <a:p>
            <a:pPr algn="just"/>
            <a:r>
              <a:rPr lang="en-US" dirty="0" smtClean="0"/>
              <a:t>Conservative traditions among the community members about inclusion </a:t>
            </a:r>
          </a:p>
          <a:p>
            <a:pPr algn="just"/>
            <a:r>
              <a:rPr lang="en-US" dirty="0" smtClean="0">
                <a:solidFill>
                  <a:srgbClr val="FF0000"/>
                </a:solidFill>
              </a:rPr>
              <a:t>Lack</a:t>
            </a:r>
            <a:r>
              <a:rPr lang="en-US" dirty="0" smtClean="0"/>
              <a:t> </a:t>
            </a:r>
            <a:r>
              <a:rPr lang="en-US" dirty="0"/>
              <a:t>of </a:t>
            </a:r>
            <a:r>
              <a:rPr lang="en-US" dirty="0">
                <a:solidFill>
                  <a:srgbClr val="FF0000"/>
                </a:solidFill>
              </a:rPr>
              <a:t>knowledge</a:t>
            </a:r>
            <a:r>
              <a:rPr lang="en-US" dirty="0"/>
              <a:t> and </a:t>
            </a:r>
            <a:r>
              <a:rPr lang="en-US" dirty="0">
                <a:solidFill>
                  <a:srgbClr val="FF0000"/>
                </a:solidFill>
              </a:rPr>
              <a:t>skills</a:t>
            </a:r>
            <a:r>
              <a:rPr lang="en-US" dirty="0"/>
              <a:t> among teachers regarding inclusive education </a:t>
            </a:r>
          </a:p>
          <a:p>
            <a:pPr algn="just"/>
            <a:r>
              <a:rPr lang="en-US" dirty="0" smtClean="0"/>
              <a:t> </a:t>
            </a:r>
            <a:r>
              <a:rPr lang="en-US" dirty="0">
                <a:solidFill>
                  <a:srgbClr val="FF0000"/>
                </a:solidFill>
              </a:rPr>
              <a:t>Rigid</a:t>
            </a:r>
            <a:r>
              <a:rPr lang="en-US" dirty="0"/>
              <a:t> </a:t>
            </a:r>
            <a:r>
              <a:rPr lang="en-US" dirty="0">
                <a:solidFill>
                  <a:srgbClr val="FF0000"/>
                </a:solidFill>
              </a:rPr>
              <a:t>curricula</a:t>
            </a:r>
            <a:r>
              <a:rPr lang="en-US" dirty="0"/>
              <a:t>, teaching </a:t>
            </a:r>
            <a:r>
              <a:rPr lang="en-US" dirty="0">
                <a:solidFill>
                  <a:srgbClr val="FF0000"/>
                </a:solidFill>
              </a:rPr>
              <a:t>method</a:t>
            </a:r>
            <a:r>
              <a:rPr lang="en-US" dirty="0"/>
              <a:t> and </a:t>
            </a:r>
            <a:r>
              <a:rPr lang="en-US" dirty="0">
                <a:solidFill>
                  <a:srgbClr val="FF0000"/>
                </a:solidFill>
              </a:rPr>
              <a:t>examination</a:t>
            </a:r>
            <a:r>
              <a:rPr lang="en-US" dirty="0"/>
              <a:t> systems that do not consider students with </a:t>
            </a:r>
            <a:r>
              <a:rPr lang="en-US" dirty="0" smtClean="0"/>
              <a:t>divers </a:t>
            </a:r>
            <a:r>
              <a:rPr lang="en-US" dirty="0"/>
              <a:t>needs and ability differences. </a:t>
            </a:r>
          </a:p>
          <a:p>
            <a:pPr algn="just"/>
            <a:r>
              <a:rPr lang="en-US" dirty="0" smtClean="0">
                <a:solidFill>
                  <a:srgbClr val="FF0000"/>
                </a:solidFill>
              </a:rPr>
              <a:t>Fragile</a:t>
            </a:r>
            <a:r>
              <a:rPr lang="en-US" dirty="0" smtClean="0"/>
              <a:t> </a:t>
            </a:r>
            <a:r>
              <a:rPr lang="en-US" dirty="0">
                <a:solidFill>
                  <a:srgbClr val="FF0000"/>
                </a:solidFill>
              </a:rPr>
              <a:t>democratic</a:t>
            </a:r>
            <a:r>
              <a:rPr lang="en-US" dirty="0"/>
              <a:t> institutions that could not promote inclusion </a:t>
            </a:r>
          </a:p>
          <a:p>
            <a:pPr algn="just"/>
            <a:r>
              <a:rPr lang="en-US" dirty="0" smtClean="0">
                <a:solidFill>
                  <a:srgbClr val="FF0000"/>
                </a:solidFill>
              </a:rPr>
              <a:t>Inadequate</a:t>
            </a:r>
            <a:r>
              <a:rPr lang="en-US" dirty="0" smtClean="0"/>
              <a:t> </a:t>
            </a:r>
            <a:r>
              <a:rPr lang="en-US" dirty="0">
                <a:solidFill>
                  <a:srgbClr val="FF0000"/>
                </a:solidFill>
              </a:rPr>
              <a:t>resources</a:t>
            </a:r>
            <a:r>
              <a:rPr lang="en-US" dirty="0"/>
              <a:t> and </a:t>
            </a:r>
            <a:r>
              <a:rPr lang="en-US" dirty="0">
                <a:solidFill>
                  <a:srgbClr val="FF0000"/>
                </a:solidFill>
              </a:rPr>
              <a:t>inaccessibility</a:t>
            </a:r>
            <a:r>
              <a:rPr lang="en-US" dirty="0"/>
              <a:t> of social and physical </a:t>
            </a:r>
            <a:r>
              <a:rPr lang="en-US" dirty="0">
                <a:solidFill>
                  <a:srgbClr val="FF0000"/>
                </a:solidFill>
              </a:rPr>
              <a:t>environments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Barriers of inclusion..</a:t>
            </a:r>
            <a:endParaRPr lang="en-US" dirty="0"/>
          </a:p>
        </p:txBody>
      </p:sp>
      <p:sp>
        <p:nvSpPr>
          <p:cNvPr id="3" name="Content Placeholder 2"/>
          <p:cNvSpPr>
            <a:spLocks noGrp="1"/>
          </p:cNvSpPr>
          <p:nvPr>
            <p:ph idx="1"/>
          </p:nvPr>
        </p:nvSpPr>
        <p:spPr>
          <a:xfrm>
            <a:off x="457200" y="1295400"/>
            <a:ext cx="8382000" cy="5257800"/>
          </a:xfrm>
        </p:spPr>
        <p:txBody>
          <a:bodyPr>
            <a:normAutofit/>
          </a:bodyPr>
          <a:lstStyle/>
          <a:p>
            <a:pPr algn="just"/>
            <a:r>
              <a:rPr lang="en-US" dirty="0" smtClean="0"/>
              <a:t> </a:t>
            </a:r>
            <a:r>
              <a:rPr lang="en-US" dirty="0" smtClean="0">
                <a:solidFill>
                  <a:srgbClr val="FF0000"/>
                </a:solidFill>
              </a:rPr>
              <a:t>Large</a:t>
            </a:r>
            <a:r>
              <a:rPr lang="en-US" dirty="0" smtClean="0"/>
              <a:t> class </a:t>
            </a:r>
            <a:r>
              <a:rPr lang="en-US" dirty="0" smtClean="0">
                <a:solidFill>
                  <a:srgbClr val="FF0000"/>
                </a:solidFill>
              </a:rPr>
              <a:t>sizes</a:t>
            </a:r>
            <a:r>
              <a:rPr lang="en-US" dirty="0" smtClean="0"/>
              <a:t> that make teachers and stakeholders meet students‘ diverse needs </a:t>
            </a:r>
          </a:p>
          <a:p>
            <a:pPr algn="just"/>
            <a:r>
              <a:rPr lang="en-US" dirty="0" smtClean="0">
                <a:solidFill>
                  <a:srgbClr val="FF0000"/>
                </a:solidFill>
              </a:rPr>
              <a:t>Globalization</a:t>
            </a:r>
            <a:r>
              <a:rPr lang="en-US" dirty="0" smtClean="0"/>
              <a:t> </a:t>
            </a:r>
            <a:r>
              <a:rPr lang="en-US" dirty="0"/>
              <a:t>and </a:t>
            </a:r>
            <a:r>
              <a:rPr lang="en-US" dirty="0">
                <a:solidFill>
                  <a:srgbClr val="FF0000"/>
                </a:solidFill>
              </a:rPr>
              <a:t>free</a:t>
            </a:r>
            <a:r>
              <a:rPr lang="en-US" dirty="0"/>
              <a:t> market </a:t>
            </a:r>
            <a:r>
              <a:rPr lang="en-US" dirty="0">
                <a:solidFill>
                  <a:srgbClr val="FF0000"/>
                </a:solidFill>
              </a:rPr>
              <a:t>policy</a:t>
            </a:r>
            <a:r>
              <a:rPr lang="en-US" dirty="0"/>
              <a:t> that make students engage in </a:t>
            </a:r>
            <a:r>
              <a:rPr lang="en-US" dirty="0" smtClean="0">
                <a:solidFill>
                  <a:srgbClr val="FF0000"/>
                </a:solidFill>
              </a:rPr>
              <a:t>fierce/brutal</a:t>
            </a:r>
            <a:r>
              <a:rPr lang="en-US" dirty="0" smtClean="0"/>
              <a:t> </a:t>
            </a:r>
            <a:r>
              <a:rPr lang="en-US" dirty="0"/>
              <a:t>completion, individualism and </a:t>
            </a:r>
            <a:r>
              <a:rPr lang="en-US" dirty="0">
                <a:solidFill>
                  <a:srgbClr val="FF0000"/>
                </a:solidFill>
              </a:rPr>
              <a:t>individuals</a:t>
            </a:r>
            <a:r>
              <a:rPr lang="en-US" dirty="0"/>
              <a:t>‘ </a:t>
            </a:r>
            <a:r>
              <a:rPr lang="en-US" dirty="0">
                <a:solidFill>
                  <a:srgbClr val="FF0000"/>
                </a:solidFill>
              </a:rPr>
              <a:t>excellence</a:t>
            </a:r>
            <a:r>
              <a:rPr lang="en-US" dirty="0"/>
              <a:t> rather than teaching </a:t>
            </a:r>
            <a:r>
              <a:rPr lang="en-US" dirty="0">
                <a:solidFill>
                  <a:srgbClr val="FF0000"/>
                </a:solidFill>
              </a:rPr>
              <a:t>through</a:t>
            </a:r>
            <a:r>
              <a:rPr lang="en-US" dirty="0"/>
              <a:t> </a:t>
            </a:r>
            <a:r>
              <a:rPr lang="en-US" dirty="0">
                <a:solidFill>
                  <a:srgbClr val="FF0000"/>
                </a:solidFill>
              </a:rPr>
              <a:t>cooperation</a:t>
            </a:r>
            <a:r>
              <a:rPr lang="en-US" dirty="0"/>
              <a:t>, collaboration and </a:t>
            </a:r>
            <a:r>
              <a:rPr lang="en-US" dirty="0">
                <a:solidFill>
                  <a:srgbClr val="FF0000"/>
                </a:solidFill>
              </a:rPr>
              <a:t>group</a:t>
            </a:r>
            <a:r>
              <a:rPr lang="en-US" dirty="0"/>
              <a:t> </a:t>
            </a:r>
            <a:r>
              <a:rPr lang="en-US" dirty="0">
                <a:solidFill>
                  <a:srgbClr val="FF0000"/>
                </a:solidFill>
              </a:rPr>
              <a:t>excellence</a:t>
            </a:r>
            <a:r>
              <a:rPr lang="en-US" dirty="0"/>
              <a:t>. </a:t>
            </a:r>
          </a:p>
          <a:p>
            <a:pPr algn="just"/>
            <a:r>
              <a:rPr lang="en-US" dirty="0" smtClean="0"/>
              <a:t>Using </a:t>
            </a:r>
            <a:r>
              <a:rPr lang="en-US" dirty="0">
                <a:solidFill>
                  <a:srgbClr val="FF0000"/>
                </a:solidFill>
              </a:rPr>
              <a:t>inclusive</a:t>
            </a:r>
            <a:r>
              <a:rPr lang="en-US" dirty="0"/>
              <a:t> </a:t>
            </a:r>
            <a:r>
              <a:rPr lang="en-US" dirty="0">
                <a:solidFill>
                  <a:srgbClr val="FF0000"/>
                </a:solidFill>
              </a:rPr>
              <a:t>models</a:t>
            </a:r>
            <a:r>
              <a:rPr lang="en-US" dirty="0"/>
              <a:t> that may be </a:t>
            </a:r>
            <a:r>
              <a:rPr lang="en-US" dirty="0">
                <a:solidFill>
                  <a:srgbClr val="FF0000"/>
                </a:solidFill>
              </a:rPr>
              <a:t>imported</a:t>
            </a:r>
            <a:r>
              <a:rPr lang="en-US" dirty="0"/>
              <a:t> from other countries.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concept</a:t>
            </a:r>
            <a:r>
              <a:rPr lang="en-US" dirty="0" smtClean="0"/>
              <a:t> of </a:t>
            </a:r>
            <a:r>
              <a:rPr lang="en-US" dirty="0" smtClean="0">
                <a:solidFill>
                  <a:srgbClr val="FF0000"/>
                </a:solidFill>
              </a:rPr>
              <a:t>inclusion</a:t>
            </a:r>
            <a:r>
              <a:rPr lang="en-US" dirty="0" smtClean="0"/>
              <a:t> …</a:t>
            </a:r>
            <a:endParaRPr lang="en-US" dirty="0"/>
          </a:p>
        </p:txBody>
      </p:sp>
      <p:sp>
        <p:nvSpPr>
          <p:cNvPr id="3" name="Content Placeholder 2"/>
          <p:cNvSpPr>
            <a:spLocks noGrp="1"/>
          </p:cNvSpPr>
          <p:nvPr>
            <p:ph idx="1"/>
          </p:nvPr>
        </p:nvSpPr>
        <p:spPr>
          <a:xfrm>
            <a:off x="457200" y="1295400"/>
            <a:ext cx="8382000" cy="5029200"/>
          </a:xfrm>
        </p:spPr>
        <p:txBody>
          <a:bodyPr>
            <a:normAutofit fontScale="85000" lnSpcReduction="20000"/>
          </a:bodyPr>
          <a:lstStyle/>
          <a:p>
            <a:pPr algn="just">
              <a:buNone/>
            </a:pPr>
            <a:r>
              <a:rPr lang="en-US" dirty="0" smtClean="0"/>
              <a:t>Originated  </a:t>
            </a:r>
            <a:r>
              <a:rPr lang="en-US" dirty="0"/>
              <a:t>from </a:t>
            </a:r>
            <a:r>
              <a:rPr lang="en-US" dirty="0">
                <a:solidFill>
                  <a:srgbClr val="002060"/>
                </a:solidFill>
              </a:rPr>
              <a:t>three</a:t>
            </a:r>
            <a:r>
              <a:rPr lang="en-US" dirty="0"/>
              <a:t> major </a:t>
            </a:r>
            <a:r>
              <a:rPr lang="en-US" dirty="0" smtClean="0"/>
              <a:t>ideas: </a:t>
            </a:r>
          </a:p>
          <a:p>
            <a:pPr algn="just"/>
            <a:r>
              <a:rPr lang="en-US" dirty="0"/>
              <a:t>inclusive education is a basic </a:t>
            </a:r>
            <a:r>
              <a:rPr lang="en-US" dirty="0">
                <a:solidFill>
                  <a:srgbClr val="002060"/>
                </a:solidFill>
              </a:rPr>
              <a:t>human right</a:t>
            </a:r>
            <a:r>
              <a:rPr lang="en-US" dirty="0"/>
              <a:t>; </a:t>
            </a:r>
            <a:endParaRPr lang="en-US" dirty="0" smtClean="0"/>
          </a:p>
          <a:p>
            <a:pPr algn="just"/>
            <a:r>
              <a:rPr lang="en-US" dirty="0" smtClean="0">
                <a:solidFill>
                  <a:srgbClr val="002060"/>
                </a:solidFill>
              </a:rPr>
              <a:t>quality </a:t>
            </a:r>
            <a:r>
              <a:rPr lang="en-US" dirty="0">
                <a:solidFill>
                  <a:srgbClr val="002060"/>
                </a:solidFill>
              </a:rPr>
              <a:t>education </a:t>
            </a:r>
            <a:r>
              <a:rPr lang="en-US" dirty="0"/>
              <a:t>results from inclusion of students with diverse needs and ability differences, and </a:t>
            </a:r>
            <a:endParaRPr lang="en-US" dirty="0" smtClean="0"/>
          </a:p>
          <a:p>
            <a:pPr algn="just"/>
            <a:r>
              <a:rPr lang="en-US" dirty="0" smtClean="0"/>
              <a:t>there </a:t>
            </a:r>
            <a:r>
              <a:rPr lang="en-US" dirty="0"/>
              <a:t>is </a:t>
            </a:r>
            <a:r>
              <a:rPr lang="en-US" dirty="0">
                <a:solidFill>
                  <a:srgbClr val="002060"/>
                </a:solidFill>
              </a:rPr>
              <a:t>no </a:t>
            </a:r>
            <a:r>
              <a:rPr lang="en-US" dirty="0" smtClean="0">
                <a:solidFill>
                  <a:srgbClr val="002060"/>
                </a:solidFill>
              </a:rPr>
              <a:t>clear </a:t>
            </a:r>
            <a:r>
              <a:rPr lang="en-US" dirty="0" smtClean="0">
                <a:solidFill>
                  <a:srgbClr val="C00000"/>
                </a:solidFill>
              </a:rPr>
              <a:t>demarcation</a:t>
            </a:r>
            <a:r>
              <a:rPr lang="en-US" dirty="0" smtClean="0">
                <a:solidFill>
                  <a:srgbClr val="002060"/>
                </a:solidFill>
              </a:rPr>
              <a:t> </a:t>
            </a:r>
            <a:r>
              <a:rPr lang="en-US" dirty="0"/>
              <a:t>between the characteristics of </a:t>
            </a:r>
            <a:r>
              <a:rPr lang="en-US" dirty="0">
                <a:solidFill>
                  <a:srgbClr val="FF0000"/>
                </a:solidFill>
              </a:rPr>
              <a:t>students with and without disabilities and vulnerabilities. </a:t>
            </a:r>
            <a:endParaRPr lang="en-US" dirty="0" smtClean="0">
              <a:solidFill>
                <a:srgbClr val="FF0000"/>
              </a:solidFill>
            </a:endParaRPr>
          </a:p>
          <a:p>
            <a:pPr algn="just"/>
            <a:r>
              <a:rPr lang="en-US" dirty="0"/>
              <a:t>Its </a:t>
            </a:r>
            <a:r>
              <a:rPr lang="en-US" b="1" dirty="0">
                <a:solidFill>
                  <a:schemeClr val="tx2"/>
                </a:solidFill>
              </a:rPr>
              <a:t>philosophy centers </a:t>
            </a:r>
            <a:r>
              <a:rPr lang="en-US" dirty="0"/>
              <a:t>on enabling </a:t>
            </a:r>
            <a:r>
              <a:rPr lang="en-US" dirty="0">
                <a:solidFill>
                  <a:srgbClr val="FF0000"/>
                </a:solidFill>
              </a:rPr>
              <a:t>communities</a:t>
            </a:r>
            <a:r>
              <a:rPr lang="en-US" dirty="0"/>
              <a:t>, </a:t>
            </a:r>
            <a:r>
              <a:rPr lang="en-US" dirty="0">
                <a:solidFill>
                  <a:srgbClr val="FF0000"/>
                </a:solidFill>
              </a:rPr>
              <a:t>systems</a:t>
            </a:r>
            <a:r>
              <a:rPr lang="en-US" dirty="0"/>
              <a:t> and </a:t>
            </a:r>
            <a:r>
              <a:rPr lang="en-US" dirty="0">
                <a:solidFill>
                  <a:srgbClr val="FF0000"/>
                </a:solidFill>
              </a:rPr>
              <a:t>structures</a:t>
            </a:r>
            <a:r>
              <a:rPr lang="en-US" dirty="0"/>
              <a:t> in all cultures and contexts to </a:t>
            </a:r>
            <a:r>
              <a:rPr lang="en-US" dirty="0">
                <a:solidFill>
                  <a:srgbClr val="FF0000"/>
                </a:solidFill>
              </a:rPr>
              <a:t>fight</a:t>
            </a:r>
            <a:r>
              <a:rPr lang="en-US" dirty="0"/>
              <a:t> </a:t>
            </a:r>
            <a:r>
              <a:rPr lang="en-US" dirty="0">
                <a:solidFill>
                  <a:srgbClr val="FF0000"/>
                </a:solidFill>
              </a:rPr>
              <a:t>discrimination</a:t>
            </a:r>
            <a:r>
              <a:rPr lang="en-US" dirty="0"/>
              <a:t>, </a:t>
            </a:r>
            <a:r>
              <a:rPr lang="en-US" dirty="0">
                <a:solidFill>
                  <a:srgbClr val="FF0000"/>
                </a:solidFill>
              </a:rPr>
              <a:t>celebrate</a:t>
            </a:r>
            <a:r>
              <a:rPr lang="en-US" dirty="0"/>
              <a:t> </a:t>
            </a:r>
            <a:r>
              <a:rPr lang="en-US" dirty="0">
                <a:solidFill>
                  <a:schemeClr val="tx2"/>
                </a:solidFill>
              </a:rPr>
              <a:t>diversity</a:t>
            </a:r>
            <a:r>
              <a:rPr lang="en-US" dirty="0"/>
              <a:t>, </a:t>
            </a:r>
            <a:r>
              <a:rPr lang="en-US" dirty="0">
                <a:solidFill>
                  <a:srgbClr val="FF0000"/>
                </a:solidFill>
              </a:rPr>
              <a:t>promote</a:t>
            </a:r>
            <a:r>
              <a:rPr lang="en-US" dirty="0"/>
              <a:t> </a:t>
            </a:r>
            <a:r>
              <a:rPr lang="en-US" dirty="0">
                <a:solidFill>
                  <a:srgbClr val="FF0000"/>
                </a:solidFill>
              </a:rPr>
              <a:t>participation</a:t>
            </a:r>
            <a:r>
              <a:rPr lang="en-US" dirty="0"/>
              <a:t> and </a:t>
            </a:r>
            <a:r>
              <a:rPr lang="en-US" dirty="0">
                <a:solidFill>
                  <a:srgbClr val="FF0000"/>
                </a:solidFill>
              </a:rPr>
              <a:t>overcome</a:t>
            </a:r>
            <a:r>
              <a:rPr lang="en-US" dirty="0"/>
              <a:t> </a:t>
            </a:r>
            <a:r>
              <a:rPr lang="en-US" dirty="0">
                <a:solidFill>
                  <a:srgbClr val="FF0000"/>
                </a:solidFill>
              </a:rPr>
              <a:t>barriers</a:t>
            </a:r>
            <a:r>
              <a:rPr lang="en-US" dirty="0"/>
              <a:t> to </a:t>
            </a:r>
            <a:r>
              <a:rPr lang="en-US" b="1" dirty="0">
                <a:solidFill>
                  <a:schemeClr val="tx2"/>
                </a:solidFill>
              </a:rPr>
              <a:t>learning</a:t>
            </a:r>
            <a:r>
              <a:rPr lang="en-US" dirty="0"/>
              <a:t> and </a:t>
            </a:r>
            <a:r>
              <a:rPr lang="en-US" b="1" dirty="0">
                <a:solidFill>
                  <a:schemeClr val="tx2"/>
                </a:solidFill>
              </a:rPr>
              <a:t>participation</a:t>
            </a:r>
            <a:r>
              <a:rPr lang="en-US" dirty="0"/>
              <a:t> for </a:t>
            </a:r>
            <a:r>
              <a:rPr lang="en-US" b="1" dirty="0">
                <a:solidFill>
                  <a:schemeClr val="tx2"/>
                </a:solidFill>
              </a:rPr>
              <a:t>all people </a:t>
            </a:r>
            <a:r>
              <a:rPr lang="en-US" dirty="0"/>
              <a:t>(persons with and without special educational needs).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 typeface="Wingdings" pitchFamily="2" charset="2"/>
              <a:buChar char="v"/>
            </a:pPr>
            <a:r>
              <a:rPr lang="en-US" dirty="0" smtClean="0">
                <a:solidFill>
                  <a:srgbClr val="FF0000"/>
                </a:solidFill>
              </a:rPr>
              <a:t>Opportunities of Inclusive Education </a:t>
            </a:r>
          </a:p>
          <a:p>
            <a:pPr>
              <a:buNone/>
            </a:pPr>
            <a:endParaRPr lang="en-US" dirty="0" smtClean="0">
              <a:solidFill>
                <a:srgbClr val="FF0000"/>
              </a:solidFill>
            </a:endParaRPr>
          </a:p>
          <a:p>
            <a:pPr>
              <a:buFont typeface="Wingdings" pitchFamily="2" charset="2"/>
              <a:buChar char="q"/>
            </a:pPr>
            <a:r>
              <a:rPr lang="en-US" dirty="0" smtClean="0">
                <a:solidFill>
                  <a:srgbClr val="002060"/>
                </a:solidFill>
              </a:rPr>
              <a:t> Legislations and policy frameworks</a:t>
            </a:r>
          </a:p>
          <a:p>
            <a:pPr>
              <a:buFont typeface="Wingdings" pitchFamily="2" charset="2"/>
              <a:buChar char="q"/>
            </a:pPr>
            <a:r>
              <a:rPr lang="en-US" dirty="0" smtClean="0">
                <a:solidFill>
                  <a:srgbClr val="002060"/>
                </a:solidFill>
              </a:rPr>
              <a:t>  Associations and civic societies</a:t>
            </a:r>
          </a:p>
          <a:p>
            <a:pPr>
              <a:buFont typeface="Wingdings" pitchFamily="2" charset="2"/>
              <a:buChar char="q"/>
            </a:pPr>
            <a:r>
              <a:rPr lang="en-US" dirty="0" smtClean="0">
                <a:solidFill>
                  <a:srgbClr val="002060"/>
                </a:solidFill>
              </a:rPr>
              <a:t> School-based awareness and in-services training program      </a:t>
            </a:r>
          </a:p>
          <a:p>
            <a:endParaRPr lang="en-US" dirty="0"/>
          </a:p>
        </p:txBody>
      </p:sp>
      <p:sp>
        <p:nvSpPr>
          <p:cNvPr id="2" name="Slide Number Placeholder 1"/>
          <p:cNvSpPr>
            <a:spLocks noGrp="1"/>
          </p:cNvSpPr>
          <p:nvPr>
            <p:ph type="sldNum" sz="quarter" idx="12"/>
          </p:nvPr>
        </p:nvSpPr>
        <p:spPr/>
        <p:txBody>
          <a:bodyPr/>
          <a:lstStyle/>
          <a:p>
            <a:fld id="{FC6B066D-BA3A-441F-A81C-D71108FAE4D7}"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i="1" dirty="0" smtClean="0"/>
              <a:t>International Legal and Policy Issues</a:t>
            </a:r>
            <a:endParaRPr lang="en-US"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lvl="0">
              <a:buFont typeface="Wingdings" pitchFamily="2" charset="2"/>
              <a:buChar char="q"/>
            </a:pPr>
            <a:r>
              <a:rPr lang="en-US" dirty="0" smtClean="0"/>
              <a:t>Universal Declaration Of Human Rights (UDHR)</a:t>
            </a:r>
          </a:p>
          <a:p>
            <a:pPr lvl="0">
              <a:buFont typeface="Wingdings" pitchFamily="2" charset="2"/>
              <a:buChar char="q"/>
            </a:pPr>
            <a:r>
              <a:rPr lang="en-US" dirty="0" smtClean="0"/>
              <a:t>Convention On The Rights Of The Child</a:t>
            </a:r>
          </a:p>
          <a:p>
            <a:pPr lvl="0">
              <a:buFont typeface="Wingdings" pitchFamily="2" charset="2"/>
              <a:buChar char="q"/>
            </a:pPr>
            <a:r>
              <a:rPr lang="en-US" dirty="0" smtClean="0"/>
              <a:t>The UN Convention on the rights of persons with disabilities </a:t>
            </a:r>
          </a:p>
          <a:p>
            <a:pPr lvl="0">
              <a:buFont typeface="Wingdings" pitchFamily="2" charset="2"/>
              <a:buChar char="q"/>
            </a:pPr>
            <a:r>
              <a:rPr lang="en-US" dirty="0" smtClean="0"/>
              <a:t>Convention Against Discrimination In Education</a:t>
            </a:r>
          </a:p>
          <a:p>
            <a:pPr lvl="0">
              <a:buFont typeface="Wingdings" pitchFamily="2" charset="2"/>
              <a:buChar char="q"/>
            </a:pPr>
            <a:r>
              <a:rPr lang="en-US" dirty="0" smtClean="0"/>
              <a:t>World Declaration On Education For All (EFA)</a:t>
            </a:r>
          </a:p>
          <a:p>
            <a:pPr lvl="0">
              <a:buFont typeface="Wingdings" pitchFamily="2" charset="2"/>
              <a:buChar char="q"/>
            </a:pPr>
            <a:r>
              <a:rPr lang="en-US" dirty="0" smtClean="0"/>
              <a:t>United Nations Standard Rules Of Equalization Of Opportunities For Persons With Disabilities </a:t>
            </a:r>
          </a:p>
          <a:p>
            <a:pPr lvl="0">
              <a:buFont typeface="Wingdings" pitchFamily="2" charset="2"/>
              <a:buChar char="q"/>
            </a:pPr>
            <a:r>
              <a:rPr lang="en-US" dirty="0" smtClean="0"/>
              <a:t> Salamanca Framework For Action</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Universal Declaration Of Human Rights (UDHR)</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This declaration ensures three important rights; </a:t>
            </a:r>
          </a:p>
          <a:p>
            <a:pPr lvl="0"/>
            <a:r>
              <a:rPr lang="en-US" dirty="0" smtClean="0"/>
              <a:t>Right to </a:t>
            </a:r>
            <a:r>
              <a:rPr lang="en-US" dirty="0" smtClean="0">
                <a:solidFill>
                  <a:srgbClr val="FF0000"/>
                </a:solidFill>
              </a:rPr>
              <a:t>education</a:t>
            </a:r>
            <a:r>
              <a:rPr lang="en-US" dirty="0" smtClean="0"/>
              <a:t> (fundamental human rights; rights that are universal, indivisible, interconnected and interdependent)</a:t>
            </a:r>
          </a:p>
          <a:p>
            <a:pPr lvl="0"/>
            <a:r>
              <a:rPr lang="en-US" dirty="0" smtClean="0"/>
              <a:t>Right to equalization of </a:t>
            </a:r>
            <a:r>
              <a:rPr lang="en-US" dirty="0" smtClean="0">
                <a:solidFill>
                  <a:srgbClr val="FF0000"/>
                </a:solidFill>
              </a:rPr>
              <a:t>opportunities </a:t>
            </a:r>
          </a:p>
          <a:p>
            <a:pPr lvl="0"/>
            <a:r>
              <a:rPr lang="en-US" dirty="0" smtClean="0"/>
              <a:t>Right to </a:t>
            </a:r>
            <a:r>
              <a:rPr lang="en-US" dirty="0" smtClean="0">
                <a:solidFill>
                  <a:srgbClr val="FF0000"/>
                </a:solidFill>
              </a:rPr>
              <a:t>participate</a:t>
            </a:r>
            <a:r>
              <a:rPr lang="en-US" dirty="0" smtClean="0"/>
              <a:t> in society </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Convention On The Rights Of  The Child</a:t>
            </a:r>
            <a:endParaRPr lang="en-US" dirty="0"/>
          </a:p>
        </p:txBody>
      </p:sp>
      <p:sp>
        <p:nvSpPr>
          <p:cNvPr id="3" name="Content Placeholder 2"/>
          <p:cNvSpPr>
            <a:spLocks noGrp="1"/>
          </p:cNvSpPr>
          <p:nvPr>
            <p:ph idx="1"/>
          </p:nvPr>
        </p:nvSpPr>
        <p:spPr/>
        <p:txBody>
          <a:bodyPr/>
          <a:lstStyle/>
          <a:p>
            <a:r>
              <a:rPr lang="en-US" dirty="0" smtClean="0"/>
              <a:t> States the rights of all children to basic </a:t>
            </a:r>
            <a:r>
              <a:rPr lang="en-US" dirty="0" smtClean="0">
                <a:solidFill>
                  <a:srgbClr val="FF0000"/>
                </a:solidFill>
              </a:rPr>
              <a:t>quality</a:t>
            </a:r>
            <a:r>
              <a:rPr lang="en-US" dirty="0" smtClean="0"/>
              <a:t> </a:t>
            </a:r>
            <a:r>
              <a:rPr lang="en-US" dirty="0" smtClean="0">
                <a:solidFill>
                  <a:srgbClr val="FF0000"/>
                </a:solidFill>
              </a:rPr>
              <a:t>primary</a:t>
            </a:r>
            <a:r>
              <a:rPr lang="en-US" dirty="0" smtClean="0"/>
              <a:t> education</a:t>
            </a:r>
          </a:p>
          <a:p>
            <a:r>
              <a:rPr lang="en-US" dirty="0" smtClean="0"/>
              <a:t>Make primary education </a:t>
            </a:r>
            <a:r>
              <a:rPr lang="en-US" dirty="0" smtClean="0">
                <a:solidFill>
                  <a:srgbClr val="FF0000"/>
                </a:solidFill>
              </a:rPr>
              <a:t>compulsory</a:t>
            </a:r>
            <a:r>
              <a:rPr lang="en-US" dirty="0" smtClean="0"/>
              <a:t> and available </a:t>
            </a:r>
            <a:r>
              <a:rPr lang="en-US" dirty="0" smtClean="0">
                <a:solidFill>
                  <a:srgbClr val="FF0000"/>
                </a:solidFill>
              </a:rPr>
              <a:t>free</a:t>
            </a:r>
            <a:r>
              <a:rPr lang="en-US" dirty="0" smtClean="0"/>
              <a:t> to all (UPE). </a:t>
            </a:r>
          </a:p>
          <a:p>
            <a:r>
              <a:rPr lang="en-US" dirty="0" smtClean="0"/>
              <a:t>It assures the rights of the child to </a:t>
            </a:r>
            <a:r>
              <a:rPr lang="en-US" dirty="0" smtClean="0">
                <a:solidFill>
                  <a:srgbClr val="FF0000"/>
                </a:solidFill>
              </a:rPr>
              <a:t>education</a:t>
            </a:r>
            <a:r>
              <a:rPr lang="en-US" dirty="0" smtClean="0"/>
              <a:t> based on his or her </a:t>
            </a:r>
            <a:r>
              <a:rPr lang="en-US" dirty="0" smtClean="0">
                <a:solidFill>
                  <a:srgbClr val="FF0000"/>
                </a:solidFill>
              </a:rPr>
              <a:t>needs</a:t>
            </a:r>
            <a:r>
              <a:rPr lang="en-US" dirty="0" smtClean="0"/>
              <a:t>, </a:t>
            </a:r>
            <a:r>
              <a:rPr lang="en-US" dirty="0" smtClean="0">
                <a:solidFill>
                  <a:srgbClr val="FF0000"/>
                </a:solidFill>
              </a:rPr>
              <a:t>abilities</a:t>
            </a:r>
            <a:r>
              <a:rPr lang="en-US" dirty="0" smtClean="0"/>
              <a:t> and </a:t>
            </a:r>
            <a:r>
              <a:rPr lang="en-US" dirty="0" smtClean="0">
                <a:solidFill>
                  <a:srgbClr val="FF0000"/>
                </a:solidFill>
              </a:rPr>
              <a:t>pace</a:t>
            </a:r>
            <a:r>
              <a:rPr lang="en-US" dirty="0" smtClean="0"/>
              <a:t> of effective learning</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Convention Against Discrimination In Education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To combat </a:t>
            </a:r>
            <a:r>
              <a:rPr lang="en-US" dirty="0" smtClean="0">
                <a:solidFill>
                  <a:srgbClr val="FF0000"/>
                </a:solidFill>
              </a:rPr>
              <a:t>discriminatory</a:t>
            </a:r>
            <a:r>
              <a:rPr lang="en-US" dirty="0" smtClean="0"/>
              <a:t> </a:t>
            </a:r>
            <a:r>
              <a:rPr lang="en-US" dirty="0" smtClean="0">
                <a:solidFill>
                  <a:srgbClr val="FF0000"/>
                </a:solidFill>
              </a:rPr>
              <a:t>treatment</a:t>
            </a:r>
            <a:r>
              <a:rPr lang="en-US" dirty="0" smtClean="0"/>
              <a:t> in education </a:t>
            </a:r>
          </a:p>
          <a:p>
            <a:pPr>
              <a:buNone/>
            </a:pPr>
            <a:endParaRPr lang="en-US" dirty="0" smtClean="0"/>
          </a:p>
          <a:p>
            <a:pPr>
              <a:buFont typeface="Wingdings" pitchFamily="2" charset="2"/>
              <a:buChar char="Ø"/>
            </a:pPr>
            <a:r>
              <a:rPr lang="en-US" dirty="0" smtClean="0"/>
              <a:t> promote the opportunity of </a:t>
            </a:r>
            <a:r>
              <a:rPr lang="en-US" dirty="0" smtClean="0">
                <a:solidFill>
                  <a:srgbClr val="FF0000"/>
                </a:solidFill>
              </a:rPr>
              <a:t>addressing</a:t>
            </a:r>
            <a:r>
              <a:rPr lang="en-US" dirty="0" smtClean="0"/>
              <a:t> their learning </a:t>
            </a:r>
            <a:r>
              <a:rPr lang="en-US" dirty="0" smtClean="0">
                <a:solidFill>
                  <a:srgbClr val="FF0000"/>
                </a:solidFill>
              </a:rPr>
              <a:t>needs</a:t>
            </a:r>
            <a:r>
              <a:rPr lang="en-US" dirty="0" smtClean="0"/>
              <a:t>, </a:t>
            </a:r>
          </a:p>
          <a:p>
            <a:pPr>
              <a:buNone/>
            </a:pPr>
            <a:endParaRPr lang="en-US" dirty="0" smtClean="0"/>
          </a:p>
          <a:p>
            <a:pPr>
              <a:buFont typeface="Wingdings" pitchFamily="2" charset="2"/>
              <a:buChar char="Ø"/>
            </a:pPr>
            <a:r>
              <a:rPr lang="en-US" dirty="0" smtClean="0"/>
              <a:t>children in disadvantaged situations or who experience conditions of </a:t>
            </a:r>
            <a:r>
              <a:rPr lang="en-US" dirty="0" smtClean="0">
                <a:solidFill>
                  <a:srgbClr val="FF0000"/>
                </a:solidFill>
              </a:rPr>
              <a:t>risk</a:t>
            </a:r>
            <a:r>
              <a:rPr lang="en-US" dirty="0" smtClean="0"/>
              <a:t>, and </a:t>
            </a:r>
            <a:r>
              <a:rPr lang="en-US" dirty="0" smtClean="0">
                <a:solidFill>
                  <a:srgbClr val="FF0000"/>
                </a:solidFill>
              </a:rPr>
              <a:t>disability</a:t>
            </a:r>
            <a:r>
              <a:rPr lang="en-US" dirty="0" smtClean="0"/>
              <a:t> have the </a:t>
            </a:r>
            <a:r>
              <a:rPr lang="en-US" dirty="0" smtClean="0">
                <a:solidFill>
                  <a:srgbClr val="FF0000"/>
                </a:solidFill>
              </a:rPr>
              <a:t>right to education of the same quality and standard</a:t>
            </a:r>
            <a:endParaRPr lang="en-US" dirty="0" smtClean="0"/>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World Declaration On Education For All (EFA)</a:t>
            </a:r>
            <a:endParaRPr lang="en-US" dirty="0"/>
          </a:p>
        </p:txBody>
      </p:sp>
      <p:sp>
        <p:nvSpPr>
          <p:cNvPr id="3" name="Content Placeholder 2"/>
          <p:cNvSpPr>
            <a:spLocks noGrp="1"/>
          </p:cNvSpPr>
          <p:nvPr>
            <p:ph idx="1"/>
          </p:nvPr>
        </p:nvSpPr>
        <p:spPr/>
        <p:txBody>
          <a:bodyPr/>
          <a:lstStyle/>
          <a:p>
            <a:r>
              <a:rPr lang="en-US" dirty="0" smtClean="0"/>
              <a:t>This declaration confirms that every human being including children, youth, adults, females, street children, immigrants, children with disability,… </a:t>
            </a:r>
            <a:r>
              <a:rPr lang="en-US" dirty="0" smtClean="0">
                <a:solidFill>
                  <a:srgbClr val="FF0000"/>
                </a:solidFill>
              </a:rPr>
              <a:t>have right to quality and equity in education. </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U N Standard Rules Of Equalization Of Opportunities For Persons With Disabilities</a:t>
            </a:r>
            <a:endParaRPr lang="en-US" dirty="0"/>
          </a:p>
        </p:txBody>
      </p:sp>
      <p:sp>
        <p:nvSpPr>
          <p:cNvPr id="3" name="Content Placeholder 2"/>
          <p:cNvSpPr>
            <a:spLocks noGrp="1"/>
          </p:cNvSpPr>
          <p:nvPr>
            <p:ph idx="1"/>
          </p:nvPr>
        </p:nvSpPr>
        <p:spPr>
          <a:xfrm>
            <a:off x="457200" y="1905000"/>
            <a:ext cx="8229600" cy="4800600"/>
          </a:xfrm>
        </p:spPr>
        <p:txBody>
          <a:bodyPr>
            <a:normAutofit fontScale="85000" lnSpcReduction="10000"/>
          </a:bodyPr>
          <a:lstStyle/>
          <a:p>
            <a:pPr lvl="0">
              <a:buNone/>
            </a:pPr>
            <a:r>
              <a:rPr lang="en-US" dirty="0" smtClean="0"/>
              <a:t>Every individual has equal opportunity for participation</a:t>
            </a:r>
          </a:p>
          <a:p>
            <a:pPr lvl="0"/>
            <a:r>
              <a:rPr lang="en-US" dirty="0" smtClean="0"/>
              <a:t>Accessibility </a:t>
            </a:r>
          </a:p>
          <a:p>
            <a:pPr lvl="0"/>
            <a:r>
              <a:rPr lang="en-US" dirty="0" smtClean="0"/>
              <a:t>Education </a:t>
            </a:r>
          </a:p>
          <a:p>
            <a:pPr lvl="0"/>
            <a:r>
              <a:rPr lang="en-US" dirty="0" smtClean="0"/>
              <a:t>Employment </a:t>
            </a:r>
          </a:p>
          <a:p>
            <a:pPr lvl="0"/>
            <a:r>
              <a:rPr lang="en-US" dirty="0" smtClean="0"/>
              <a:t>Income maintenance and social security </a:t>
            </a:r>
          </a:p>
          <a:p>
            <a:pPr lvl="0"/>
            <a:r>
              <a:rPr lang="en-US" dirty="0" smtClean="0"/>
              <a:t>Family life and personal integrity   (marriage, parenthood, sexual relationship)</a:t>
            </a:r>
          </a:p>
          <a:p>
            <a:pPr lvl="0"/>
            <a:r>
              <a:rPr lang="en-US" dirty="0" smtClean="0"/>
              <a:t>Culture </a:t>
            </a:r>
          </a:p>
          <a:p>
            <a:pPr lvl="0"/>
            <a:r>
              <a:rPr lang="en-US" dirty="0" smtClean="0"/>
              <a:t>Recreation and sports </a:t>
            </a:r>
          </a:p>
          <a:p>
            <a:pPr lvl="0"/>
            <a:r>
              <a:rPr lang="en-US" dirty="0" smtClean="0"/>
              <a:t>Religion </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Salamanca Frame Work For Action</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a:buFont typeface="Wingdings" pitchFamily="2" charset="2"/>
              <a:buChar char="Ø"/>
            </a:pPr>
            <a:r>
              <a:rPr lang="en-US" dirty="0" smtClean="0"/>
              <a:t>It was declared in an international conference on special needs education held in Salamanca, Spain in 1994.</a:t>
            </a:r>
          </a:p>
          <a:p>
            <a:pPr>
              <a:buFont typeface="Wingdings" pitchFamily="2" charset="2"/>
              <a:buChar char="Ø"/>
            </a:pPr>
            <a:r>
              <a:rPr lang="en-US" dirty="0" smtClean="0"/>
              <a:t>The conference emphasized the following principles:</a:t>
            </a:r>
          </a:p>
          <a:p>
            <a:pPr lvl="1">
              <a:buFont typeface="Wingdings" pitchFamily="2" charset="2"/>
              <a:buChar char="Ø"/>
            </a:pPr>
            <a:r>
              <a:rPr lang="en-US" dirty="0" smtClean="0"/>
              <a:t>The </a:t>
            </a:r>
            <a:r>
              <a:rPr lang="en-US" b="1" dirty="0" smtClean="0">
                <a:solidFill>
                  <a:srgbClr val="0070C0"/>
                </a:solidFill>
              </a:rPr>
              <a:t>right</a:t>
            </a:r>
            <a:r>
              <a:rPr lang="en-US" dirty="0" smtClean="0"/>
              <a:t> of children including those with temporary and permanent special education needs to </a:t>
            </a:r>
            <a:r>
              <a:rPr lang="en-US" dirty="0" smtClean="0">
                <a:solidFill>
                  <a:srgbClr val="FF0000"/>
                </a:solidFill>
              </a:rPr>
              <a:t>attend school</a:t>
            </a:r>
            <a:r>
              <a:rPr lang="en-US" dirty="0" smtClean="0"/>
              <a:t>.</a:t>
            </a:r>
          </a:p>
          <a:p>
            <a:pPr lvl="1">
              <a:buFont typeface="Wingdings" pitchFamily="2" charset="2"/>
              <a:buChar char="Ø"/>
            </a:pPr>
            <a:r>
              <a:rPr lang="en-US" dirty="0" smtClean="0"/>
              <a:t>The </a:t>
            </a:r>
            <a:r>
              <a:rPr lang="en-US" b="1" dirty="0" smtClean="0">
                <a:solidFill>
                  <a:srgbClr val="0070C0"/>
                </a:solidFill>
              </a:rPr>
              <a:t>right</a:t>
            </a:r>
            <a:r>
              <a:rPr lang="en-US" dirty="0" smtClean="0"/>
              <a:t> of all children to attend school </a:t>
            </a:r>
            <a:r>
              <a:rPr lang="en-US" dirty="0" smtClean="0">
                <a:solidFill>
                  <a:srgbClr val="FF0000"/>
                </a:solidFill>
              </a:rPr>
              <a:t>in their home community</a:t>
            </a:r>
          </a:p>
          <a:p>
            <a:pPr lvl="1">
              <a:buFont typeface="Wingdings" pitchFamily="2" charset="2"/>
              <a:buChar char="Ø"/>
            </a:pPr>
            <a:r>
              <a:rPr lang="en-US" dirty="0" smtClean="0"/>
              <a:t>The </a:t>
            </a:r>
            <a:r>
              <a:rPr lang="en-US" b="1" dirty="0" smtClean="0">
                <a:solidFill>
                  <a:srgbClr val="0070C0"/>
                </a:solidFill>
              </a:rPr>
              <a:t>right</a:t>
            </a:r>
            <a:r>
              <a:rPr lang="en-US" dirty="0" smtClean="0"/>
              <a:t> of children to participate in a </a:t>
            </a:r>
            <a:r>
              <a:rPr lang="en-US" dirty="0" smtClean="0">
                <a:solidFill>
                  <a:srgbClr val="FF0000"/>
                </a:solidFill>
              </a:rPr>
              <a:t>child-centered</a:t>
            </a:r>
            <a:r>
              <a:rPr lang="en-US" dirty="0" smtClean="0"/>
              <a:t> </a:t>
            </a:r>
            <a:r>
              <a:rPr lang="en-US" dirty="0" smtClean="0">
                <a:solidFill>
                  <a:srgbClr val="FF0000"/>
                </a:solidFill>
              </a:rPr>
              <a:t>education</a:t>
            </a:r>
            <a:r>
              <a:rPr lang="en-US" dirty="0" smtClean="0"/>
              <a:t> meeting individual needs</a:t>
            </a:r>
          </a:p>
          <a:p>
            <a:pPr lvl="1">
              <a:buFont typeface="Wingdings" pitchFamily="2" charset="2"/>
              <a:buChar char="Ø"/>
            </a:pPr>
            <a:r>
              <a:rPr lang="en-US" dirty="0" smtClean="0"/>
              <a:t>The </a:t>
            </a:r>
            <a:r>
              <a:rPr lang="en-US" b="1" dirty="0" smtClean="0">
                <a:solidFill>
                  <a:srgbClr val="0070C0"/>
                </a:solidFill>
              </a:rPr>
              <a:t>right</a:t>
            </a:r>
            <a:r>
              <a:rPr lang="en-US" dirty="0" smtClean="0"/>
              <a:t> of all children to participate in </a:t>
            </a:r>
            <a:r>
              <a:rPr lang="en-US" dirty="0" smtClean="0">
                <a:solidFill>
                  <a:srgbClr val="FF0000"/>
                </a:solidFill>
              </a:rPr>
              <a:t>quality education </a:t>
            </a:r>
            <a:r>
              <a:rPr lang="en-US" dirty="0" smtClean="0"/>
              <a:t>that is </a:t>
            </a:r>
            <a:r>
              <a:rPr lang="en-US" dirty="0" smtClean="0">
                <a:solidFill>
                  <a:srgbClr val="FF0000"/>
                </a:solidFill>
              </a:rPr>
              <a:t>meaningful</a:t>
            </a:r>
            <a:r>
              <a:rPr lang="en-US" dirty="0" smtClean="0"/>
              <a:t> for each child.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National Documents</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10000"/>
          </a:bodyPr>
          <a:lstStyle/>
          <a:p>
            <a:pPr marL="0" indent="0">
              <a:lnSpc>
                <a:spcPct val="115000"/>
              </a:lnSpc>
              <a:spcBef>
                <a:spcPct val="0"/>
              </a:spcBef>
              <a:spcAft>
                <a:spcPts val="1000"/>
              </a:spcAft>
              <a:buFont typeface="Wingdings" pitchFamily="2" charset="2"/>
              <a:buChar char="v"/>
            </a:pPr>
            <a:r>
              <a:rPr lang="en-US" b="1" dirty="0" smtClean="0">
                <a:solidFill>
                  <a:srgbClr val="000000"/>
                </a:solidFill>
                <a:latin typeface="Times New Roman" pitchFamily="18" charset="0"/>
                <a:cs typeface="Times New Roman" pitchFamily="18" charset="0"/>
              </a:rPr>
              <a:t>The Ethiopian Constitution</a:t>
            </a:r>
          </a:p>
          <a:p>
            <a:pPr marL="0" indent="0">
              <a:lnSpc>
                <a:spcPct val="115000"/>
              </a:lnSpc>
              <a:spcBef>
                <a:spcPct val="0"/>
              </a:spcBef>
              <a:spcAft>
                <a:spcPts val="1000"/>
              </a:spcAft>
              <a:buFont typeface="Wingdings" pitchFamily="2" charset="2"/>
              <a:buChar char="v"/>
            </a:pPr>
            <a:r>
              <a:rPr lang="en-US" b="1" dirty="0" smtClean="0">
                <a:solidFill>
                  <a:srgbClr val="000000"/>
                </a:solidFill>
                <a:latin typeface="Times New Roman" pitchFamily="18" charset="0"/>
                <a:cs typeface="Times New Roman" pitchFamily="18" charset="0"/>
              </a:rPr>
              <a:t>The Education and Training Policy </a:t>
            </a:r>
          </a:p>
          <a:p>
            <a:pPr marL="0" indent="0">
              <a:lnSpc>
                <a:spcPct val="115000"/>
              </a:lnSpc>
              <a:spcBef>
                <a:spcPct val="0"/>
              </a:spcBef>
              <a:spcAft>
                <a:spcPts val="1000"/>
              </a:spcAft>
              <a:buFont typeface="Wingdings" pitchFamily="2" charset="2"/>
              <a:buChar char="v"/>
            </a:pPr>
            <a:r>
              <a:rPr lang="en-US" b="1" dirty="0" smtClean="0">
                <a:solidFill>
                  <a:srgbClr val="000000"/>
                </a:solidFill>
                <a:latin typeface="Times New Roman" pitchFamily="18" charset="0"/>
                <a:cs typeface="Times New Roman" pitchFamily="18" charset="0"/>
              </a:rPr>
              <a:t>Higher Education Proclamation</a:t>
            </a:r>
          </a:p>
          <a:p>
            <a:pPr marL="0" indent="0">
              <a:lnSpc>
                <a:spcPct val="115000"/>
              </a:lnSpc>
              <a:spcBef>
                <a:spcPct val="0"/>
              </a:spcBef>
              <a:spcAft>
                <a:spcPts val="1000"/>
              </a:spcAft>
              <a:buFont typeface="Wingdings" pitchFamily="2" charset="2"/>
              <a:buChar char="v"/>
            </a:pPr>
            <a:r>
              <a:rPr lang="en-US" sz="2800" b="1" dirty="0" smtClean="0">
                <a:solidFill>
                  <a:srgbClr val="000000"/>
                </a:solidFill>
                <a:latin typeface="Times New Roman" pitchFamily="18" charset="0"/>
                <a:cs typeface="Times New Roman" pitchFamily="18" charset="0"/>
              </a:rPr>
              <a:t>The Special Needs Education strategy Program (2006)</a:t>
            </a:r>
          </a:p>
          <a:p>
            <a:pPr marL="0" indent="0">
              <a:lnSpc>
                <a:spcPct val="115000"/>
              </a:lnSpc>
              <a:spcBef>
                <a:spcPct val="0"/>
              </a:spcBef>
              <a:spcAft>
                <a:spcPts val="1000"/>
              </a:spcAft>
              <a:buFont typeface="Wingdings" pitchFamily="2" charset="2"/>
              <a:buChar char="v"/>
            </a:pPr>
            <a:r>
              <a:rPr lang="en-US" b="1" dirty="0" smtClean="0">
                <a:solidFill>
                  <a:srgbClr val="000000"/>
                </a:solidFill>
                <a:latin typeface="Times New Roman" pitchFamily="18" charset="0"/>
                <a:cs typeface="Times New Roman" pitchFamily="18" charset="0"/>
              </a:rPr>
              <a:t>ESDP IV-2010-2015  </a:t>
            </a:r>
          </a:p>
          <a:p>
            <a:pPr marL="0" indent="0">
              <a:lnSpc>
                <a:spcPct val="150000"/>
              </a:lnSpc>
              <a:spcBef>
                <a:spcPct val="0"/>
              </a:spcBef>
              <a:spcAft>
                <a:spcPts val="1000"/>
              </a:spcAft>
            </a:pPr>
            <a:r>
              <a:rPr lang="en-US" b="1" dirty="0" smtClean="0">
                <a:solidFill>
                  <a:srgbClr val="000000"/>
                </a:solidFill>
                <a:latin typeface="Times New Roman" pitchFamily="18" charset="0"/>
                <a:cs typeface="Times New Roman" pitchFamily="18" charset="0"/>
              </a:rPr>
              <a:t>Growth &amp;  Transformation Plan </a:t>
            </a:r>
          </a:p>
          <a:p>
            <a:pPr marL="0" indent="0">
              <a:lnSpc>
                <a:spcPct val="150000"/>
              </a:lnSpc>
              <a:spcBef>
                <a:spcPct val="0"/>
              </a:spcBef>
              <a:spcAft>
                <a:spcPts val="1000"/>
              </a:spcAft>
            </a:pPr>
            <a:r>
              <a:rPr lang="en-US" b="1" dirty="0" smtClean="0">
                <a:solidFill>
                  <a:srgbClr val="000000"/>
                </a:solidFill>
                <a:latin typeface="Times New Roman" pitchFamily="18" charset="0"/>
                <a:cs typeface="Times New Roman" pitchFamily="18" charset="0"/>
              </a:rPr>
              <a:t> </a:t>
            </a:r>
            <a:r>
              <a:rPr lang="en-GB" b="1" dirty="0" smtClean="0">
                <a:latin typeface="Times New Roman" pitchFamily="18" charset="0"/>
                <a:ea typeface="Calibri" pitchFamily="34" charset="0"/>
                <a:cs typeface="Times New Roman" pitchFamily="18" charset="0"/>
              </a:rPr>
              <a:t>Building  code (Article) 624/2009:</a:t>
            </a:r>
            <a:endParaRPr lang="en-US" b="1" dirty="0" smtClean="0">
              <a:solidFill>
                <a:srgbClr val="000000"/>
              </a:solidFill>
              <a:latin typeface="Times New Roman" pitchFamily="18" charset="0"/>
              <a:cs typeface="Times New Roman" pitchFamily="18" charset="0"/>
            </a:endParaRPr>
          </a:p>
          <a:p>
            <a:pPr marL="0" indent="0">
              <a:lnSpc>
                <a:spcPct val="150000"/>
              </a:lnSpc>
              <a:spcBef>
                <a:spcPct val="0"/>
              </a:spcBef>
              <a:spcAft>
                <a:spcPts val="1000"/>
              </a:spcAft>
            </a:pPr>
            <a:r>
              <a:rPr lang="en-US" b="1" dirty="0" smtClean="0">
                <a:solidFill>
                  <a:srgbClr val="000000"/>
                </a:solidFill>
                <a:latin typeface="Times New Roman" pitchFamily="18" charset="0"/>
                <a:cs typeface="Times New Roman" pitchFamily="18" charset="0"/>
              </a:rPr>
              <a:t>Proclamation on the Rights of Disabled 	Persons to Employment (1994), </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dirty="0" smtClean="0"/>
              <a:t>Characteristics of Inclusive Classrooms (ICR)</a:t>
            </a:r>
            <a:endParaRPr lang="en-US" sz="3200" dirty="0"/>
          </a:p>
        </p:txBody>
      </p:sp>
      <p:sp>
        <p:nvSpPr>
          <p:cNvPr id="3" name="Content Placeholder 2"/>
          <p:cNvSpPr>
            <a:spLocks noGrp="1"/>
          </p:cNvSpPr>
          <p:nvPr>
            <p:ph idx="1"/>
          </p:nvPr>
        </p:nvSpPr>
        <p:spPr>
          <a:xfrm>
            <a:off x="457200" y="1219200"/>
            <a:ext cx="8229600" cy="5410200"/>
          </a:xfrm>
        </p:spPr>
        <p:txBody>
          <a:bodyPr>
            <a:normAutofit/>
          </a:bodyPr>
          <a:lstStyle/>
          <a:p>
            <a:r>
              <a:rPr lang="en-US" i="1" dirty="0" smtClean="0"/>
              <a:t>Classroom Rules</a:t>
            </a:r>
          </a:p>
          <a:p>
            <a:r>
              <a:rPr lang="en-US" i="1" dirty="0" smtClean="0"/>
              <a:t>Instruction that Fits the Student</a:t>
            </a:r>
          </a:p>
          <a:p>
            <a:r>
              <a:rPr lang="en-US" i="1" dirty="0" smtClean="0"/>
              <a:t>Supports in the Mainstream </a:t>
            </a:r>
          </a:p>
          <a:p>
            <a:r>
              <a:rPr lang="en-US" i="1" dirty="0" smtClean="0"/>
              <a:t>Natural Support Networking Encouraged</a:t>
            </a:r>
          </a:p>
          <a:p>
            <a:r>
              <a:rPr lang="en-US" i="1" dirty="0" smtClean="0"/>
              <a:t>Classroom Accommodation</a:t>
            </a:r>
          </a:p>
          <a:p>
            <a:r>
              <a:rPr lang="en-US" dirty="0" smtClean="0"/>
              <a:t> </a:t>
            </a:r>
            <a:r>
              <a:rPr lang="en-US" i="1" dirty="0" smtClean="0"/>
              <a:t>Empowerment</a:t>
            </a:r>
          </a:p>
          <a:p>
            <a:r>
              <a:rPr lang="en-US" i="1" dirty="0" smtClean="0"/>
              <a:t>Promote Understanding of Individual Differences</a:t>
            </a:r>
            <a:r>
              <a:rPr lang="en-US" dirty="0" smtClean="0"/>
              <a:t> </a:t>
            </a:r>
          </a:p>
          <a:p>
            <a:r>
              <a:rPr lang="en-US" i="1" dirty="0" smtClean="0"/>
              <a:t>Flexibility </a:t>
            </a:r>
            <a:endParaRPr lang="en-US" dirty="0" smtClean="0"/>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inclusion …</a:t>
            </a:r>
            <a:endParaRPr lang="en-US" dirty="0"/>
          </a:p>
        </p:txBody>
      </p:sp>
      <p:sp>
        <p:nvSpPr>
          <p:cNvPr id="3" name="Content Placeholder 2"/>
          <p:cNvSpPr>
            <a:spLocks noGrp="1"/>
          </p:cNvSpPr>
          <p:nvPr>
            <p:ph idx="1"/>
          </p:nvPr>
        </p:nvSpPr>
        <p:spPr>
          <a:xfrm>
            <a:off x="457200" y="1295400"/>
            <a:ext cx="8382000" cy="5029200"/>
          </a:xfrm>
        </p:spPr>
        <p:txBody>
          <a:bodyPr>
            <a:normAutofit lnSpcReduction="10000"/>
          </a:bodyPr>
          <a:lstStyle/>
          <a:p>
            <a:pPr algn="just"/>
            <a:r>
              <a:rPr lang="en-US" dirty="0"/>
              <a:t>It is part of a </a:t>
            </a:r>
            <a:r>
              <a:rPr lang="en-US" dirty="0">
                <a:solidFill>
                  <a:srgbClr val="002060"/>
                </a:solidFill>
              </a:rPr>
              <a:t>wider strategy </a:t>
            </a:r>
            <a:r>
              <a:rPr lang="en-US" dirty="0"/>
              <a:t>promoting </a:t>
            </a:r>
            <a:r>
              <a:rPr lang="en-US" dirty="0">
                <a:solidFill>
                  <a:srgbClr val="002060"/>
                </a:solidFill>
              </a:rPr>
              <a:t>inclusive development</a:t>
            </a:r>
            <a:r>
              <a:rPr lang="en-US" dirty="0"/>
              <a:t>, with the goal of creating a </a:t>
            </a:r>
            <a:r>
              <a:rPr lang="en-US" dirty="0">
                <a:solidFill>
                  <a:srgbClr val="002060"/>
                </a:solidFill>
              </a:rPr>
              <a:t>world where there is peace</a:t>
            </a:r>
            <a:r>
              <a:rPr lang="en-US" dirty="0"/>
              <a:t>, </a:t>
            </a:r>
            <a:r>
              <a:rPr lang="en-US" dirty="0">
                <a:solidFill>
                  <a:srgbClr val="FF0000"/>
                </a:solidFill>
              </a:rPr>
              <a:t>tolerance</a:t>
            </a:r>
            <a:r>
              <a:rPr lang="en-US" dirty="0"/>
              <a:t>, and sustainable </a:t>
            </a:r>
            <a:r>
              <a:rPr lang="en-US" dirty="0">
                <a:solidFill>
                  <a:srgbClr val="002060"/>
                </a:solidFill>
              </a:rPr>
              <a:t>use of resources</a:t>
            </a:r>
            <a:r>
              <a:rPr lang="en-US" dirty="0"/>
              <a:t>, social </a:t>
            </a:r>
            <a:r>
              <a:rPr lang="en-US" dirty="0">
                <a:solidFill>
                  <a:srgbClr val="002060"/>
                </a:solidFill>
              </a:rPr>
              <a:t>justice</a:t>
            </a:r>
            <a:r>
              <a:rPr lang="en-US" dirty="0"/>
              <a:t>, and where the basic needs and </a:t>
            </a:r>
            <a:r>
              <a:rPr lang="en-US" dirty="0">
                <a:solidFill>
                  <a:srgbClr val="002060"/>
                </a:solidFill>
              </a:rPr>
              <a:t>rights</a:t>
            </a:r>
            <a:r>
              <a:rPr lang="en-US" dirty="0"/>
              <a:t> of all persons are </a:t>
            </a:r>
            <a:r>
              <a:rPr lang="en-US" dirty="0">
                <a:solidFill>
                  <a:srgbClr val="002060"/>
                </a:solidFill>
              </a:rPr>
              <a:t>met</a:t>
            </a:r>
            <a:r>
              <a:rPr lang="en-US" dirty="0"/>
              <a:t>. </a:t>
            </a:r>
            <a:endParaRPr lang="en-US" dirty="0" smtClean="0"/>
          </a:p>
          <a:p>
            <a:pPr algn="just"/>
            <a:r>
              <a:rPr lang="en-US" dirty="0"/>
              <a:t>evolved from </a:t>
            </a:r>
            <a:r>
              <a:rPr lang="en-US" dirty="0">
                <a:solidFill>
                  <a:srgbClr val="0070C0"/>
                </a:solidFill>
              </a:rPr>
              <a:t>special and integrated </a:t>
            </a:r>
            <a:r>
              <a:rPr lang="en-US" dirty="0"/>
              <a:t>education based on the notion that both special needs and </a:t>
            </a:r>
            <a:r>
              <a:rPr lang="en-US" dirty="0">
                <a:solidFill>
                  <a:srgbClr val="FF0000"/>
                </a:solidFill>
              </a:rPr>
              <a:t>integrated/mainstreaming</a:t>
            </a:r>
            <a:r>
              <a:rPr lang="en-US" dirty="0"/>
              <a:t> education </a:t>
            </a:r>
            <a:r>
              <a:rPr lang="en-US" dirty="0" smtClean="0">
                <a:solidFill>
                  <a:srgbClr val="002060"/>
                </a:solidFill>
              </a:rPr>
              <a:t>do</a:t>
            </a:r>
            <a:r>
              <a:rPr lang="en-US" dirty="0" smtClean="0"/>
              <a:t> </a:t>
            </a:r>
            <a:r>
              <a:rPr lang="en-US" dirty="0" smtClean="0">
                <a:solidFill>
                  <a:srgbClr val="002060"/>
                </a:solidFill>
              </a:rPr>
              <a:t>not address unique needs</a:t>
            </a:r>
            <a:r>
              <a:rPr lang="en-US" dirty="0" smtClean="0"/>
              <a:t>, </a:t>
            </a:r>
            <a:r>
              <a:rPr lang="en-US" dirty="0"/>
              <a:t>characteristics of students with in </a:t>
            </a:r>
            <a:r>
              <a:rPr lang="en-US" dirty="0" smtClean="0"/>
              <a:t>regular </a:t>
            </a:r>
            <a:r>
              <a:rPr lang="en-US" dirty="0"/>
              <a:t>schools classrooms.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sz="4000" b="1" dirty="0" smtClean="0"/>
              <a:t/>
            </a:r>
            <a:br>
              <a:rPr lang="en-US" sz="4000" b="1" dirty="0" smtClean="0"/>
            </a:br>
            <a:r>
              <a:rPr lang="en-US" sz="3600" b="1" dirty="0" smtClean="0"/>
              <a:t>Characteristics of Inclusive Classrooms (ICR)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rmAutofit/>
          </a:bodyPr>
          <a:lstStyle/>
          <a:p>
            <a:r>
              <a:rPr lang="en-US" dirty="0" smtClean="0"/>
              <a:t>ICR start with a philosophy that all children </a:t>
            </a:r>
            <a:r>
              <a:rPr lang="en-US" dirty="0" smtClean="0">
                <a:solidFill>
                  <a:srgbClr val="FF0000"/>
                </a:solidFill>
              </a:rPr>
              <a:t>belong and can learn </a:t>
            </a:r>
            <a:r>
              <a:rPr lang="en-US" dirty="0" smtClean="0"/>
              <a:t>in the mainstream of school and community life. </a:t>
            </a:r>
          </a:p>
          <a:p>
            <a:pPr>
              <a:buNone/>
            </a:pPr>
            <a:r>
              <a:rPr lang="en-US" sz="3600" b="1" i="1" dirty="0" smtClean="0"/>
              <a:t>Specific characteristics </a:t>
            </a:r>
          </a:p>
          <a:p>
            <a:pPr>
              <a:buNone/>
            </a:pPr>
            <a:r>
              <a:rPr lang="en-US" b="1" i="1" dirty="0" smtClean="0"/>
              <a:t>1. Classroom Rules: </a:t>
            </a:r>
          </a:p>
          <a:p>
            <a:r>
              <a:rPr lang="en-US" dirty="0" smtClean="0"/>
              <a:t>Within the rules of an ICR the </a:t>
            </a:r>
            <a:r>
              <a:rPr lang="en-US" b="1" dirty="0" smtClean="0">
                <a:solidFill>
                  <a:srgbClr val="0070C0"/>
                </a:solidFill>
              </a:rPr>
              <a:t>rights</a:t>
            </a:r>
            <a:r>
              <a:rPr lang="en-US" dirty="0" smtClean="0"/>
              <a:t> of each member are </a:t>
            </a:r>
            <a:r>
              <a:rPr lang="en-US" dirty="0" smtClean="0">
                <a:solidFill>
                  <a:srgbClr val="FF0000"/>
                </a:solidFill>
              </a:rPr>
              <a:t>typically communicated</a:t>
            </a:r>
            <a:r>
              <a:rPr lang="en-US" dirty="0" smtClean="0"/>
              <a:t>. </a:t>
            </a:r>
          </a:p>
          <a:p>
            <a:pPr>
              <a:buNone/>
            </a:pPr>
            <a:endParaRPr lang="en-US" sz="2000" b="1" i="1" dirty="0" smtClean="0"/>
          </a:p>
          <a:p>
            <a:r>
              <a:rPr lang="en-US" dirty="0" smtClean="0"/>
              <a:t>CR rules should reflect the philosophy of </a:t>
            </a:r>
            <a:r>
              <a:rPr lang="en-US" dirty="0" smtClean="0">
                <a:solidFill>
                  <a:srgbClr val="FF0000"/>
                </a:solidFill>
              </a:rPr>
              <a:t>fair</a:t>
            </a:r>
            <a:r>
              <a:rPr lang="en-US" dirty="0" smtClean="0"/>
              <a:t> and </a:t>
            </a:r>
            <a:r>
              <a:rPr lang="en-US" dirty="0" smtClean="0">
                <a:solidFill>
                  <a:srgbClr val="FF0000"/>
                </a:solidFill>
              </a:rPr>
              <a:t>equal treatment </a:t>
            </a:r>
            <a:r>
              <a:rPr lang="en-US" dirty="0" smtClean="0"/>
              <a:t>and </a:t>
            </a:r>
            <a:r>
              <a:rPr lang="en-US" b="1" dirty="0" smtClean="0">
                <a:solidFill>
                  <a:srgbClr val="0070C0"/>
                </a:solidFill>
              </a:rPr>
              <a:t>mutual</a:t>
            </a:r>
            <a:r>
              <a:rPr lang="en-US" dirty="0" smtClean="0"/>
              <a:t> </a:t>
            </a:r>
            <a:r>
              <a:rPr lang="en-US" dirty="0" smtClean="0">
                <a:solidFill>
                  <a:srgbClr val="FF0000"/>
                </a:solidFill>
              </a:rPr>
              <a:t>respect</a:t>
            </a:r>
            <a:endParaRPr lang="en-US" b="1" i="1" dirty="0" smtClean="0">
              <a:solidFill>
                <a:srgbClr val="FF0000"/>
              </a:solidFill>
            </a:endParaRPr>
          </a:p>
          <a:p>
            <a:pPr>
              <a:buNone/>
            </a:pP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990600"/>
            <a:ext cx="8229600" cy="5562600"/>
          </a:xfrm>
        </p:spPr>
        <p:txBody>
          <a:bodyPr/>
          <a:lstStyle/>
          <a:p>
            <a:pPr>
              <a:buNone/>
            </a:pPr>
            <a:r>
              <a:rPr lang="en-US" b="1" i="1" dirty="0" smtClean="0"/>
              <a:t>2. Instruction that Fits the Student: </a:t>
            </a:r>
          </a:p>
          <a:p>
            <a:r>
              <a:rPr lang="en-US" dirty="0" smtClean="0"/>
              <a:t>Students </a:t>
            </a:r>
            <a:r>
              <a:rPr lang="en-US" dirty="0" smtClean="0">
                <a:solidFill>
                  <a:srgbClr val="FF0000"/>
                </a:solidFill>
              </a:rPr>
              <a:t>are not </a:t>
            </a:r>
            <a:r>
              <a:rPr lang="en-US" dirty="0" smtClean="0"/>
              <a:t>expected to achieve a </a:t>
            </a:r>
            <a:r>
              <a:rPr lang="en-US" dirty="0" smtClean="0">
                <a:solidFill>
                  <a:srgbClr val="FF0000"/>
                </a:solidFill>
              </a:rPr>
              <a:t>predefined</a:t>
            </a:r>
            <a:r>
              <a:rPr lang="en-US" dirty="0" smtClean="0"/>
              <a:t>, standard classroom curriculum </a:t>
            </a:r>
          </a:p>
          <a:p>
            <a:r>
              <a:rPr lang="en-US" dirty="0" smtClean="0"/>
              <a:t>Their </a:t>
            </a:r>
            <a:r>
              <a:rPr lang="en-US" dirty="0" smtClean="0">
                <a:solidFill>
                  <a:srgbClr val="FF0000"/>
                </a:solidFill>
              </a:rPr>
              <a:t>needs</a:t>
            </a:r>
            <a:r>
              <a:rPr lang="en-US" dirty="0" smtClean="0"/>
              <a:t> should be considered </a:t>
            </a:r>
          </a:p>
          <a:p>
            <a:r>
              <a:rPr lang="en-US" b="1" dirty="0" smtClean="0">
                <a:solidFill>
                  <a:srgbClr val="0070C0"/>
                </a:solidFill>
              </a:rPr>
              <a:t>adjustment</a:t>
            </a:r>
            <a:r>
              <a:rPr lang="en-US" dirty="0" smtClean="0"/>
              <a:t> and/or </a:t>
            </a:r>
            <a:r>
              <a:rPr lang="en-US" b="1" dirty="0" smtClean="0">
                <a:solidFill>
                  <a:srgbClr val="0070C0"/>
                </a:solidFill>
              </a:rPr>
              <a:t>expansion</a:t>
            </a:r>
            <a:r>
              <a:rPr lang="en-US" dirty="0" smtClean="0"/>
              <a:t> is needed when necessary, to meet their needs. </a:t>
            </a:r>
          </a:p>
          <a:p>
            <a:pPr>
              <a:buNone/>
            </a:pPr>
            <a:r>
              <a:rPr lang="en-US" b="1" i="1" dirty="0" smtClean="0"/>
              <a:t>3. Supports in the Mainstream: </a:t>
            </a:r>
          </a:p>
          <a:p>
            <a:r>
              <a:rPr lang="en-US" sz="2800" dirty="0" smtClean="0"/>
              <a:t>Services and supports are provided in the </a:t>
            </a:r>
            <a:r>
              <a:rPr lang="en-US" sz="2800" dirty="0" smtClean="0">
                <a:solidFill>
                  <a:srgbClr val="FF0000"/>
                </a:solidFill>
              </a:rPr>
              <a:t>regular classroom </a:t>
            </a:r>
          </a:p>
          <a:p>
            <a:r>
              <a:rPr lang="en-US" sz="2800" dirty="0" smtClean="0"/>
              <a:t>Services should be brought to the student </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914400"/>
            <a:ext cx="8229600" cy="5410200"/>
          </a:xfrm>
        </p:spPr>
        <p:txBody>
          <a:bodyPr/>
          <a:lstStyle/>
          <a:p>
            <a:pPr>
              <a:buNone/>
            </a:pPr>
            <a:r>
              <a:rPr lang="en-US" b="1" i="1" dirty="0" smtClean="0"/>
              <a:t>3. Natural Support Networking Encouraged</a:t>
            </a:r>
          </a:p>
          <a:p>
            <a:pPr algn="just"/>
            <a:r>
              <a:rPr lang="en-US" sz="2800" dirty="0" smtClean="0"/>
              <a:t>Student </a:t>
            </a:r>
            <a:r>
              <a:rPr lang="en-US" sz="2800" dirty="0" smtClean="0">
                <a:solidFill>
                  <a:srgbClr val="FF0000"/>
                </a:solidFill>
              </a:rPr>
              <a:t>support each other </a:t>
            </a:r>
            <a:r>
              <a:rPr lang="en-US" sz="2800" dirty="0" smtClean="0"/>
              <a:t>through peer tutoring, cooperative learning</a:t>
            </a:r>
          </a:p>
          <a:p>
            <a:pPr algn="just">
              <a:buNone/>
            </a:pPr>
            <a:endParaRPr lang="en-US" sz="2800" dirty="0" smtClean="0"/>
          </a:p>
          <a:p>
            <a:pPr algn="just"/>
            <a:r>
              <a:rPr lang="en-US" sz="2800" dirty="0" smtClean="0"/>
              <a:t>Teachers and other school personnel </a:t>
            </a:r>
            <a:r>
              <a:rPr lang="en-US" sz="2800" dirty="0" smtClean="0">
                <a:solidFill>
                  <a:srgbClr val="FF0000"/>
                </a:solidFill>
              </a:rPr>
              <a:t>working together</a:t>
            </a:r>
            <a:r>
              <a:rPr lang="en-US" sz="2800" dirty="0" smtClean="0"/>
              <a:t> and </a:t>
            </a:r>
            <a:r>
              <a:rPr lang="en-US" sz="2800" b="1" dirty="0" smtClean="0">
                <a:solidFill>
                  <a:srgbClr val="0070C0"/>
                </a:solidFill>
              </a:rPr>
              <a:t>supporting</a:t>
            </a:r>
            <a:r>
              <a:rPr lang="en-US" sz="2800" dirty="0" smtClean="0"/>
              <a:t> each other</a:t>
            </a:r>
          </a:p>
          <a:p>
            <a:pPr algn="just">
              <a:buNone/>
            </a:pPr>
            <a:endParaRPr lang="en-US" sz="2800" dirty="0" smtClean="0"/>
          </a:p>
          <a:p>
            <a:r>
              <a:rPr lang="en-US" sz="2800" dirty="0" smtClean="0"/>
              <a:t>Cooperation and collaboration are encouraged than </a:t>
            </a:r>
            <a:r>
              <a:rPr lang="en-US" sz="2800" dirty="0" smtClean="0">
                <a:solidFill>
                  <a:srgbClr val="FF0000"/>
                </a:solidFill>
              </a:rPr>
              <a:t>competitive or independent </a:t>
            </a:r>
            <a:r>
              <a:rPr lang="en-US" sz="2800" dirty="0" smtClean="0"/>
              <a:t>activities</a:t>
            </a:r>
          </a:p>
          <a:p>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066800"/>
            <a:ext cx="8229600" cy="5486400"/>
          </a:xfrm>
        </p:spPr>
        <p:txBody>
          <a:bodyPr/>
          <a:lstStyle/>
          <a:p>
            <a:pPr algn="just">
              <a:buNone/>
            </a:pPr>
            <a:r>
              <a:rPr lang="en-US" b="1" i="1" dirty="0" smtClean="0"/>
              <a:t>4. Classroom Accommodation</a:t>
            </a:r>
          </a:p>
          <a:p>
            <a:pPr algn="just"/>
            <a:r>
              <a:rPr lang="en-US" dirty="0" smtClean="0"/>
              <a:t>supports should be arranged in the way that all students can be benefited</a:t>
            </a:r>
          </a:p>
          <a:p>
            <a:pPr algn="just">
              <a:buNone/>
            </a:pPr>
            <a:r>
              <a:rPr lang="en-US" b="1" i="1" dirty="0" smtClean="0"/>
              <a:t>5. Empowerment</a:t>
            </a:r>
            <a:r>
              <a:rPr lang="en-US" dirty="0" smtClean="0"/>
              <a:t> </a:t>
            </a:r>
          </a:p>
          <a:p>
            <a:pPr algn="just"/>
            <a:r>
              <a:rPr lang="en-US" sz="2800" dirty="0" smtClean="0"/>
              <a:t>Teachers should </a:t>
            </a:r>
            <a:r>
              <a:rPr lang="en-US" sz="2800" dirty="0" smtClean="0">
                <a:solidFill>
                  <a:srgbClr val="0070C0"/>
                </a:solidFill>
              </a:rPr>
              <a:t>not take all </a:t>
            </a:r>
            <a:r>
              <a:rPr lang="en-US" sz="2800" dirty="0" smtClean="0"/>
              <a:t>classroom </a:t>
            </a:r>
            <a:r>
              <a:rPr lang="en-US" sz="2800" dirty="0" smtClean="0">
                <a:solidFill>
                  <a:srgbClr val="0070C0"/>
                </a:solidFill>
              </a:rPr>
              <a:t>responsibilities </a:t>
            </a:r>
          </a:p>
          <a:p>
            <a:pPr algn="just"/>
            <a:r>
              <a:rPr lang="en-US" sz="2800" dirty="0" smtClean="0"/>
              <a:t>Students should be empowered so that they can </a:t>
            </a:r>
            <a:r>
              <a:rPr lang="en-US" sz="2800" dirty="0" smtClean="0">
                <a:solidFill>
                  <a:srgbClr val="0070C0"/>
                </a:solidFill>
              </a:rPr>
              <a:t>support</a:t>
            </a:r>
            <a:r>
              <a:rPr lang="en-US" sz="2800" dirty="0" smtClean="0"/>
              <a:t> </a:t>
            </a:r>
            <a:r>
              <a:rPr lang="en-US" sz="2800" dirty="0" smtClean="0">
                <a:solidFill>
                  <a:srgbClr val="0070C0"/>
                </a:solidFill>
              </a:rPr>
              <a:t>each</a:t>
            </a:r>
            <a:r>
              <a:rPr lang="en-US" sz="2800" dirty="0" smtClean="0"/>
              <a:t> </a:t>
            </a:r>
            <a:r>
              <a:rPr lang="en-US" sz="2800" dirty="0" smtClean="0">
                <a:solidFill>
                  <a:srgbClr val="0070C0"/>
                </a:solidFill>
              </a:rPr>
              <a:t>other </a:t>
            </a:r>
          </a:p>
          <a:p>
            <a:pPr algn="just"/>
            <a:r>
              <a:rPr lang="en-US" sz="2800" dirty="0" smtClean="0"/>
              <a:t>Students should take </a:t>
            </a:r>
            <a:r>
              <a:rPr lang="en-US" sz="2800" b="1" dirty="0" smtClean="0">
                <a:solidFill>
                  <a:srgbClr val="0070C0"/>
                </a:solidFill>
              </a:rPr>
              <a:t>responsibility</a:t>
            </a:r>
            <a:r>
              <a:rPr lang="en-US" sz="2800" dirty="0" smtClean="0"/>
              <a:t> for their </a:t>
            </a:r>
            <a:r>
              <a:rPr lang="en-US" sz="2800" dirty="0" smtClean="0">
                <a:solidFill>
                  <a:srgbClr val="0070C0"/>
                </a:solidFill>
              </a:rPr>
              <a:t>own</a:t>
            </a:r>
            <a:r>
              <a:rPr lang="en-US" sz="2800" dirty="0" smtClean="0"/>
              <a:t> </a:t>
            </a:r>
            <a:r>
              <a:rPr lang="en-US" sz="2800" dirty="0" smtClean="0">
                <a:solidFill>
                  <a:srgbClr val="0070C0"/>
                </a:solidFill>
              </a:rPr>
              <a:t>learning </a:t>
            </a:r>
            <a:endParaRPr lang="en-US" sz="2800" dirty="0">
              <a:solidFill>
                <a:srgbClr val="0070C0"/>
              </a:solidFill>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lgn="just">
              <a:buNone/>
            </a:pPr>
            <a:r>
              <a:rPr lang="en-US" b="1" i="1" dirty="0" smtClean="0"/>
              <a:t>5. </a:t>
            </a:r>
            <a:r>
              <a:rPr lang="en-US" sz="2800" b="1" i="1" dirty="0" smtClean="0"/>
              <a:t>Promote Understanding of Individual Differences</a:t>
            </a:r>
            <a:endParaRPr lang="en-US" b="1" i="1" dirty="0" smtClean="0"/>
          </a:p>
          <a:p>
            <a:pPr algn="just"/>
            <a:r>
              <a:rPr lang="en-US" sz="2800" dirty="0" smtClean="0"/>
              <a:t>Guide students to </a:t>
            </a:r>
            <a:r>
              <a:rPr lang="en-US" sz="2800" dirty="0" smtClean="0">
                <a:solidFill>
                  <a:srgbClr val="FF0000"/>
                </a:solidFill>
              </a:rPr>
              <a:t>understand</a:t>
            </a:r>
            <a:r>
              <a:rPr lang="en-US" sz="2800" dirty="0" smtClean="0"/>
              <a:t> and </a:t>
            </a:r>
            <a:r>
              <a:rPr lang="en-US" sz="2800" dirty="0" smtClean="0">
                <a:solidFill>
                  <a:srgbClr val="FF0000"/>
                </a:solidFill>
              </a:rPr>
              <a:t>utilize</a:t>
            </a:r>
            <a:r>
              <a:rPr lang="en-US" sz="2800" dirty="0" smtClean="0"/>
              <a:t> their </a:t>
            </a:r>
            <a:r>
              <a:rPr lang="en-US" sz="2800" dirty="0" smtClean="0">
                <a:solidFill>
                  <a:srgbClr val="FF0000"/>
                </a:solidFill>
              </a:rPr>
              <a:t>inherent individual differences</a:t>
            </a:r>
            <a:r>
              <a:rPr lang="en-US" sz="2800" dirty="0" smtClean="0"/>
              <a:t>.</a:t>
            </a:r>
          </a:p>
          <a:p>
            <a:pPr algn="just">
              <a:buNone/>
            </a:pPr>
            <a:r>
              <a:rPr lang="en-US" b="1" i="1" dirty="0" smtClean="0"/>
              <a:t>5. Flexibility</a:t>
            </a:r>
          </a:p>
          <a:p>
            <a:pPr algn="just"/>
            <a:r>
              <a:rPr lang="en-US" sz="2800" dirty="0" smtClean="0"/>
              <a:t>There are no </a:t>
            </a:r>
            <a:r>
              <a:rPr lang="en-US" sz="2800" dirty="0" smtClean="0">
                <a:solidFill>
                  <a:srgbClr val="FF0000"/>
                </a:solidFill>
              </a:rPr>
              <a:t>simple or universal answers </a:t>
            </a:r>
            <a:r>
              <a:rPr lang="en-US" sz="2800" dirty="0" smtClean="0"/>
              <a:t>that </a:t>
            </a:r>
            <a:r>
              <a:rPr lang="en-US" sz="2800" dirty="0" smtClean="0">
                <a:solidFill>
                  <a:srgbClr val="FF0000"/>
                </a:solidFill>
              </a:rPr>
              <a:t>address</a:t>
            </a:r>
            <a:r>
              <a:rPr lang="en-US" sz="2800" dirty="0" smtClean="0"/>
              <a:t> concerns in </a:t>
            </a:r>
            <a:r>
              <a:rPr lang="en-US" sz="2800" dirty="0" smtClean="0">
                <a:solidFill>
                  <a:srgbClr val="FF0000"/>
                </a:solidFill>
              </a:rPr>
              <a:t>all</a:t>
            </a:r>
            <a:r>
              <a:rPr lang="en-US" sz="2800" dirty="0" smtClean="0"/>
              <a:t> </a:t>
            </a:r>
            <a:r>
              <a:rPr lang="en-US" sz="2800" dirty="0" smtClean="0">
                <a:solidFill>
                  <a:srgbClr val="FF0000"/>
                </a:solidFill>
              </a:rPr>
              <a:t>settings</a:t>
            </a:r>
            <a:r>
              <a:rPr lang="en-US" sz="2800" dirty="0" smtClean="0"/>
              <a:t> at </a:t>
            </a:r>
            <a:r>
              <a:rPr lang="en-US" sz="2800" dirty="0" smtClean="0">
                <a:solidFill>
                  <a:srgbClr val="FF0000"/>
                </a:solidFill>
              </a:rPr>
              <a:t>all</a:t>
            </a:r>
            <a:r>
              <a:rPr lang="en-US" sz="2800" dirty="0" smtClean="0"/>
              <a:t> </a:t>
            </a:r>
            <a:r>
              <a:rPr lang="en-US" sz="2800" dirty="0" smtClean="0">
                <a:solidFill>
                  <a:srgbClr val="FF0000"/>
                </a:solidFill>
              </a:rPr>
              <a:t>times</a:t>
            </a:r>
            <a:r>
              <a:rPr lang="en-US" sz="2800" dirty="0" smtClean="0"/>
              <a:t>.</a:t>
            </a:r>
          </a:p>
          <a:p>
            <a:pPr algn="just"/>
            <a:r>
              <a:rPr lang="en-US" sz="2800" dirty="0" smtClean="0"/>
              <a:t>a </a:t>
            </a:r>
            <a:r>
              <a:rPr lang="en-US" sz="2800" b="1" dirty="0" smtClean="0">
                <a:solidFill>
                  <a:srgbClr val="0070C0"/>
                </a:solidFill>
              </a:rPr>
              <a:t>key</a:t>
            </a:r>
            <a:r>
              <a:rPr lang="en-US" sz="2800" dirty="0" smtClean="0"/>
              <a:t>  </a:t>
            </a:r>
            <a:r>
              <a:rPr lang="en-US" sz="2800" dirty="0" smtClean="0">
                <a:solidFill>
                  <a:srgbClr val="FF0000"/>
                </a:solidFill>
              </a:rPr>
              <a:t>element</a:t>
            </a:r>
            <a:r>
              <a:rPr lang="en-US" sz="2800" dirty="0" smtClean="0"/>
              <a:t> in classroom operation is </a:t>
            </a:r>
            <a:r>
              <a:rPr lang="en-US" sz="2800" b="1" dirty="0" smtClean="0">
                <a:solidFill>
                  <a:srgbClr val="0070C0"/>
                </a:solidFill>
              </a:rPr>
              <a:t>flexibility</a:t>
            </a:r>
            <a:r>
              <a:rPr lang="en-US" sz="2800" dirty="0" smtClean="0"/>
              <a:t>. </a:t>
            </a:r>
          </a:p>
          <a:p>
            <a:pPr algn="just"/>
            <a:r>
              <a:rPr lang="en-US" sz="2800" dirty="0" smtClean="0">
                <a:solidFill>
                  <a:srgbClr val="FF0000"/>
                </a:solidFill>
              </a:rPr>
              <a:t>Flexibility</a:t>
            </a:r>
            <a:r>
              <a:rPr lang="en-US" sz="2800" dirty="0" smtClean="0"/>
              <a:t> does not imply a lack of structure or direction, but </a:t>
            </a:r>
            <a:r>
              <a:rPr lang="en-US" sz="2800" b="1" dirty="0" smtClean="0">
                <a:solidFill>
                  <a:srgbClr val="0070C0"/>
                </a:solidFill>
              </a:rPr>
              <a:t>an acceptance and adaptation to change when deemed necessary</a:t>
            </a:r>
            <a:r>
              <a:rPr lang="en-US" sz="2800" dirty="0" smtClean="0"/>
              <a:t>.</a:t>
            </a:r>
            <a:endParaRPr lang="en-US" sz="2800" b="1" i="1" dirty="0" smtClean="0"/>
          </a:p>
        </p:txBody>
      </p:sp>
      <p:sp>
        <p:nvSpPr>
          <p:cNvPr id="4" name="Slide Number Placeholder 3"/>
          <p:cNvSpPr>
            <a:spLocks noGrp="1"/>
          </p:cNvSpPr>
          <p:nvPr>
            <p:ph type="sldNum" sz="quarter" idx="12"/>
          </p:nvPr>
        </p:nvSpPr>
        <p:spPr/>
        <p:txBody>
          <a:bodyPr/>
          <a:lstStyle/>
          <a:p>
            <a:fld id="{FC6B066D-BA3A-441F-A81C-D71108FAE4D7}"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Chapter 3: Identification and Differentiated services </a:t>
            </a:r>
            <a:endParaRPr lang="en-US" dirty="0"/>
          </a:p>
        </p:txBody>
      </p:sp>
      <p:sp>
        <p:nvSpPr>
          <p:cNvPr id="3" name="Content Placeholder 2"/>
          <p:cNvSpPr>
            <a:spLocks noGrp="1"/>
          </p:cNvSpPr>
          <p:nvPr>
            <p:ph idx="1"/>
          </p:nvPr>
        </p:nvSpPr>
        <p:spPr>
          <a:xfrm>
            <a:off x="304800" y="1600200"/>
            <a:ext cx="8534400" cy="4876800"/>
          </a:xfrm>
        </p:spPr>
        <p:txBody>
          <a:bodyPr>
            <a:normAutofit fontScale="92500" lnSpcReduction="20000"/>
          </a:bodyPr>
          <a:lstStyle/>
          <a:p>
            <a:pPr algn="just"/>
            <a:r>
              <a:rPr lang="en-US" dirty="0" smtClean="0"/>
              <a:t>The </a:t>
            </a:r>
            <a:r>
              <a:rPr lang="en-US" dirty="0" smtClean="0">
                <a:solidFill>
                  <a:srgbClr val="FF0000"/>
                </a:solidFill>
              </a:rPr>
              <a:t>onset</a:t>
            </a:r>
            <a:r>
              <a:rPr lang="en-US" dirty="0" smtClean="0"/>
              <a:t> of </a:t>
            </a:r>
            <a:r>
              <a:rPr lang="en-US" dirty="0" smtClean="0">
                <a:solidFill>
                  <a:srgbClr val="FF0000"/>
                </a:solidFill>
              </a:rPr>
              <a:t>disability</a:t>
            </a:r>
            <a:r>
              <a:rPr lang="en-US" dirty="0" smtClean="0"/>
              <a:t> is accompanied by a complex series of </a:t>
            </a:r>
            <a:r>
              <a:rPr lang="en-US" dirty="0" smtClean="0">
                <a:solidFill>
                  <a:srgbClr val="FF0000"/>
                </a:solidFill>
              </a:rPr>
              <a:t>shocks</a:t>
            </a:r>
            <a:r>
              <a:rPr lang="en-US" dirty="0" smtClean="0"/>
              <a:t> to the individual and to everyone around him. </a:t>
            </a:r>
          </a:p>
          <a:p>
            <a:pPr algn="just"/>
            <a:r>
              <a:rPr lang="en-US" dirty="0" smtClean="0"/>
              <a:t>The </a:t>
            </a:r>
            <a:r>
              <a:rPr lang="en-US" dirty="0" smtClean="0">
                <a:solidFill>
                  <a:srgbClr val="FF0000"/>
                </a:solidFill>
              </a:rPr>
              <a:t>impact</a:t>
            </a:r>
            <a:r>
              <a:rPr lang="en-US" dirty="0" smtClean="0"/>
              <a:t> of </a:t>
            </a:r>
            <a:r>
              <a:rPr lang="en-US" dirty="0" smtClean="0">
                <a:solidFill>
                  <a:srgbClr val="002060"/>
                </a:solidFill>
              </a:rPr>
              <a:t>disability</a:t>
            </a:r>
            <a:r>
              <a:rPr lang="en-US" dirty="0" smtClean="0"/>
              <a:t> and </a:t>
            </a:r>
            <a:r>
              <a:rPr lang="en-US" dirty="0" smtClean="0">
                <a:solidFill>
                  <a:srgbClr val="002060"/>
                </a:solidFill>
              </a:rPr>
              <a:t>vulnerability</a:t>
            </a:r>
            <a:r>
              <a:rPr lang="en-US" dirty="0" smtClean="0"/>
              <a:t> take many </a:t>
            </a:r>
            <a:r>
              <a:rPr lang="en-US" dirty="0" smtClean="0">
                <a:solidFill>
                  <a:srgbClr val="FF0000"/>
                </a:solidFill>
              </a:rPr>
              <a:t>form</a:t>
            </a:r>
            <a:r>
              <a:rPr lang="en-US" dirty="0" smtClean="0"/>
              <a:t>. The </a:t>
            </a:r>
            <a:r>
              <a:rPr lang="en-US" dirty="0" smtClean="0">
                <a:solidFill>
                  <a:srgbClr val="FF0000"/>
                </a:solidFill>
              </a:rPr>
              <a:t>immediate</a:t>
            </a:r>
            <a:r>
              <a:rPr lang="en-US" dirty="0" smtClean="0"/>
              <a:t> </a:t>
            </a:r>
            <a:r>
              <a:rPr lang="en-US" dirty="0" smtClean="0">
                <a:solidFill>
                  <a:srgbClr val="FF0000"/>
                </a:solidFill>
              </a:rPr>
              <a:t>effects</a:t>
            </a:r>
            <a:r>
              <a:rPr lang="en-US" dirty="0" smtClean="0"/>
              <a:t> are often physical pain, limitation of mobility, disorientation, confusion,  uncertainty and a disruption of roles and patterns of social interaction. </a:t>
            </a:r>
          </a:p>
          <a:p>
            <a:pPr algn="just"/>
            <a:r>
              <a:rPr lang="en-US" dirty="0" smtClean="0"/>
              <a:t>Peoples with </a:t>
            </a:r>
            <a:r>
              <a:rPr lang="en-US" dirty="0" smtClean="0">
                <a:solidFill>
                  <a:srgbClr val="FF0000"/>
                </a:solidFill>
              </a:rPr>
              <a:t>disabilities</a:t>
            </a:r>
            <a:r>
              <a:rPr lang="en-US" dirty="0" smtClean="0"/>
              <a:t> and </a:t>
            </a:r>
            <a:r>
              <a:rPr lang="en-US" dirty="0" smtClean="0">
                <a:solidFill>
                  <a:srgbClr val="FF0000"/>
                </a:solidFill>
              </a:rPr>
              <a:t>vulnerabilities</a:t>
            </a:r>
            <a:r>
              <a:rPr lang="en-US" dirty="0" smtClean="0"/>
              <a:t> </a:t>
            </a:r>
            <a:r>
              <a:rPr lang="en-US" dirty="0" smtClean="0">
                <a:solidFill>
                  <a:srgbClr val="FF0000"/>
                </a:solidFill>
              </a:rPr>
              <a:t>have</a:t>
            </a:r>
            <a:r>
              <a:rPr lang="en-US" dirty="0" smtClean="0"/>
              <a:t> survival (physiological), safety, social, esteem, and self actualization (fulfillment) </a:t>
            </a:r>
            <a:r>
              <a:rPr lang="en-US" dirty="0" smtClean="0">
                <a:solidFill>
                  <a:srgbClr val="FF0000"/>
                </a:solidFill>
              </a:rPr>
              <a:t>needs like persons without disabilities.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Disability and Vulnerability on daily life</a:t>
            </a:r>
            <a:endParaRPr lang="en-US" dirty="0"/>
          </a:p>
        </p:txBody>
      </p:sp>
      <p:sp>
        <p:nvSpPr>
          <p:cNvPr id="3" name="Content Placeholder 2"/>
          <p:cNvSpPr>
            <a:spLocks noGrp="1"/>
          </p:cNvSpPr>
          <p:nvPr>
            <p:ph idx="1"/>
          </p:nvPr>
        </p:nvSpPr>
        <p:spPr>
          <a:xfrm>
            <a:off x="304800" y="1600200"/>
            <a:ext cx="8534400" cy="4876800"/>
          </a:xfrm>
        </p:spPr>
        <p:txBody>
          <a:bodyPr>
            <a:normAutofit fontScale="85000" lnSpcReduction="20000"/>
          </a:bodyPr>
          <a:lstStyle/>
          <a:p>
            <a:pPr algn="just">
              <a:buNone/>
            </a:pPr>
            <a:r>
              <a:rPr lang="en-US" b="1" dirty="0" smtClean="0"/>
              <a:t>Factors related to the person </a:t>
            </a:r>
            <a:endParaRPr lang="en-US" dirty="0" smtClean="0"/>
          </a:p>
          <a:p>
            <a:pPr algn="just"/>
            <a:r>
              <a:rPr lang="en-US" dirty="0" smtClean="0"/>
              <a:t>People respond to disabilities in different ways. </a:t>
            </a:r>
            <a:r>
              <a:rPr lang="en-US" dirty="0" smtClean="0">
                <a:solidFill>
                  <a:srgbClr val="FF0000"/>
                </a:solidFill>
              </a:rPr>
              <a:t>Some</a:t>
            </a:r>
            <a:r>
              <a:rPr lang="en-US" dirty="0" smtClean="0"/>
              <a:t> react </a:t>
            </a:r>
            <a:r>
              <a:rPr lang="en-US" dirty="0" smtClean="0">
                <a:solidFill>
                  <a:srgbClr val="FF0000"/>
                </a:solidFill>
              </a:rPr>
              <a:t>negatively</a:t>
            </a:r>
            <a:r>
              <a:rPr lang="en-US" dirty="0" smtClean="0"/>
              <a:t> and thus their quality of life is </a:t>
            </a:r>
            <a:r>
              <a:rPr lang="en-US" dirty="0" smtClean="0">
                <a:solidFill>
                  <a:srgbClr val="FF0000"/>
                </a:solidFill>
              </a:rPr>
              <a:t>negatively</a:t>
            </a:r>
            <a:r>
              <a:rPr lang="en-US" dirty="0" smtClean="0"/>
              <a:t> </a:t>
            </a:r>
            <a:r>
              <a:rPr lang="en-US" dirty="0" smtClean="0">
                <a:solidFill>
                  <a:srgbClr val="FF0000"/>
                </a:solidFill>
              </a:rPr>
              <a:t>affected</a:t>
            </a:r>
            <a:r>
              <a:rPr lang="en-US" dirty="0" smtClean="0"/>
              <a:t>. </a:t>
            </a:r>
          </a:p>
          <a:p>
            <a:pPr algn="just"/>
            <a:r>
              <a:rPr lang="en-US" dirty="0" smtClean="0">
                <a:solidFill>
                  <a:srgbClr val="FF0000"/>
                </a:solidFill>
              </a:rPr>
              <a:t>Others</a:t>
            </a:r>
            <a:r>
              <a:rPr lang="en-US" dirty="0" smtClean="0"/>
              <a:t> choose to </a:t>
            </a:r>
            <a:r>
              <a:rPr lang="en-US" dirty="0" smtClean="0">
                <a:solidFill>
                  <a:srgbClr val="FF0000"/>
                </a:solidFill>
              </a:rPr>
              <a:t>focus</a:t>
            </a:r>
            <a:r>
              <a:rPr lang="en-US" dirty="0" smtClean="0"/>
              <a:t> on their </a:t>
            </a:r>
            <a:r>
              <a:rPr lang="en-US" dirty="0" smtClean="0">
                <a:solidFill>
                  <a:srgbClr val="FF0000"/>
                </a:solidFill>
              </a:rPr>
              <a:t>abilities</a:t>
            </a:r>
            <a:r>
              <a:rPr lang="en-US" dirty="0" smtClean="0"/>
              <a:t> as opposed to their disabilities and continue to live a </a:t>
            </a:r>
            <a:r>
              <a:rPr lang="en-US" b="1" dirty="0" smtClean="0">
                <a:solidFill>
                  <a:srgbClr val="002060"/>
                </a:solidFill>
              </a:rPr>
              <a:t>productive</a:t>
            </a:r>
            <a:r>
              <a:rPr lang="en-US" dirty="0" smtClean="0"/>
              <a:t> </a:t>
            </a:r>
            <a:r>
              <a:rPr lang="en-US" b="1" dirty="0" smtClean="0">
                <a:solidFill>
                  <a:srgbClr val="002060"/>
                </a:solidFill>
              </a:rPr>
              <a:t>life</a:t>
            </a:r>
            <a:r>
              <a:rPr lang="en-US" dirty="0" smtClean="0"/>
              <a:t>. </a:t>
            </a:r>
          </a:p>
          <a:p>
            <a:pPr algn="just">
              <a:buNone/>
            </a:pPr>
            <a:r>
              <a:rPr lang="en-US" b="1" i="1" dirty="0" smtClean="0"/>
              <a:t>Economic Factors and Disability </a:t>
            </a:r>
          </a:p>
          <a:p>
            <a:pPr algn="just"/>
            <a:r>
              <a:rPr lang="en-US" dirty="0" smtClean="0"/>
              <a:t>There is clear evidence that people with </a:t>
            </a:r>
            <a:r>
              <a:rPr lang="en-US" dirty="0" smtClean="0">
                <a:solidFill>
                  <a:srgbClr val="FF0000"/>
                </a:solidFill>
              </a:rPr>
              <a:t>few</a:t>
            </a:r>
            <a:r>
              <a:rPr lang="en-US" dirty="0" smtClean="0"/>
              <a:t> </a:t>
            </a:r>
            <a:r>
              <a:rPr lang="en-US" dirty="0" smtClean="0">
                <a:solidFill>
                  <a:srgbClr val="FF0000"/>
                </a:solidFill>
              </a:rPr>
              <a:t>economic</a:t>
            </a:r>
            <a:r>
              <a:rPr lang="en-US" dirty="0" smtClean="0"/>
              <a:t> assets are </a:t>
            </a:r>
            <a:r>
              <a:rPr lang="en-US" dirty="0" smtClean="0">
                <a:solidFill>
                  <a:srgbClr val="FF0000"/>
                </a:solidFill>
              </a:rPr>
              <a:t>more</a:t>
            </a:r>
            <a:r>
              <a:rPr lang="en-US" dirty="0" smtClean="0"/>
              <a:t> </a:t>
            </a:r>
            <a:r>
              <a:rPr lang="en-US" dirty="0" smtClean="0">
                <a:solidFill>
                  <a:srgbClr val="FF0000"/>
                </a:solidFill>
              </a:rPr>
              <a:t>likely</a:t>
            </a:r>
            <a:r>
              <a:rPr lang="en-US" dirty="0" smtClean="0"/>
              <a:t> to acquire </a:t>
            </a:r>
            <a:r>
              <a:rPr lang="en-US" dirty="0" smtClean="0">
                <a:solidFill>
                  <a:srgbClr val="FF0000"/>
                </a:solidFill>
              </a:rPr>
              <a:t>pathologies</a:t>
            </a:r>
            <a:r>
              <a:rPr lang="en-US" dirty="0" smtClean="0"/>
              <a:t> that may be disabling</a:t>
            </a:r>
          </a:p>
          <a:p>
            <a:pPr algn="just"/>
            <a:r>
              <a:rPr lang="en-US" dirty="0" smtClean="0">
                <a:solidFill>
                  <a:srgbClr val="FF0000"/>
                </a:solidFill>
              </a:rPr>
              <a:t>Lack</a:t>
            </a:r>
            <a:r>
              <a:rPr lang="en-US" dirty="0" smtClean="0"/>
              <a:t>   of </a:t>
            </a:r>
            <a:r>
              <a:rPr lang="en-US" dirty="0" smtClean="0">
                <a:solidFill>
                  <a:srgbClr val="FF0000"/>
                </a:solidFill>
              </a:rPr>
              <a:t>resources</a:t>
            </a:r>
            <a:r>
              <a:rPr lang="en-US" dirty="0" smtClean="0"/>
              <a:t> can adversely affect the ability of an individual to </a:t>
            </a:r>
            <a:r>
              <a:rPr lang="en-US" b="1" dirty="0" smtClean="0">
                <a:solidFill>
                  <a:srgbClr val="002060"/>
                </a:solidFill>
              </a:rPr>
              <a:t>function</a:t>
            </a:r>
            <a:r>
              <a:rPr lang="en-US" dirty="0" smtClean="0"/>
              <a:t> with a </a:t>
            </a:r>
            <a:r>
              <a:rPr lang="en-US" b="1" dirty="0" smtClean="0">
                <a:solidFill>
                  <a:srgbClr val="002060"/>
                </a:solidFill>
              </a:rPr>
              <a:t>disabling</a:t>
            </a:r>
            <a:r>
              <a:rPr lang="en-US" dirty="0" smtClean="0"/>
              <a:t> </a:t>
            </a:r>
            <a:r>
              <a:rPr lang="en-US" b="1" dirty="0" smtClean="0">
                <a:solidFill>
                  <a:srgbClr val="002060"/>
                </a:solidFill>
              </a:rPr>
              <a:t>condition</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 of Disability and Vulnerability on daily life…</a:t>
            </a:r>
            <a:endParaRPr lang="en-US" dirty="0"/>
          </a:p>
        </p:txBody>
      </p:sp>
      <p:sp>
        <p:nvSpPr>
          <p:cNvPr id="3" name="Content Placeholder 2"/>
          <p:cNvSpPr>
            <a:spLocks noGrp="1"/>
          </p:cNvSpPr>
          <p:nvPr>
            <p:ph idx="1"/>
          </p:nvPr>
        </p:nvSpPr>
        <p:spPr>
          <a:xfrm>
            <a:off x="304800" y="1600200"/>
            <a:ext cx="8534400" cy="4876800"/>
          </a:xfrm>
        </p:spPr>
        <p:txBody>
          <a:bodyPr>
            <a:normAutofit fontScale="92500" lnSpcReduction="20000"/>
          </a:bodyPr>
          <a:lstStyle/>
          <a:p>
            <a:pPr algn="just">
              <a:buNone/>
            </a:pPr>
            <a:r>
              <a:rPr lang="en-US" b="1" i="1" dirty="0" smtClean="0"/>
              <a:t>Political Factors and Disability</a:t>
            </a:r>
          </a:p>
          <a:p>
            <a:pPr algn="just"/>
            <a:r>
              <a:rPr lang="en-US" dirty="0" smtClean="0"/>
              <a:t>The political system, </a:t>
            </a:r>
            <a:r>
              <a:rPr lang="en-US" dirty="0" smtClean="0">
                <a:solidFill>
                  <a:srgbClr val="FF0000"/>
                </a:solidFill>
              </a:rPr>
              <a:t>through</a:t>
            </a:r>
            <a:r>
              <a:rPr lang="en-US" dirty="0" smtClean="0"/>
              <a:t> its role in designing public </a:t>
            </a:r>
            <a:r>
              <a:rPr lang="en-US" dirty="0" smtClean="0">
                <a:solidFill>
                  <a:srgbClr val="FF0000"/>
                </a:solidFill>
              </a:rPr>
              <a:t>policy</a:t>
            </a:r>
            <a:r>
              <a:rPr lang="en-US" dirty="0" smtClean="0"/>
              <a:t>, can and does </a:t>
            </a:r>
            <a:r>
              <a:rPr lang="en-US" dirty="0" smtClean="0">
                <a:solidFill>
                  <a:srgbClr val="FF0000"/>
                </a:solidFill>
              </a:rPr>
              <a:t>have</a:t>
            </a:r>
            <a:r>
              <a:rPr lang="en-US" dirty="0" smtClean="0"/>
              <a:t> a profound </a:t>
            </a:r>
            <a:r>
              <a:rPr lang="en-US" dirty="0" smtClean="0">
                <a:solidFill>
                  <a:srgbClr val="FF0000"/>
                </a:solidFill>
              </a:rPr>
              <a:t>impact</a:t>
            </a:r>
            <a:r>
              <a:rPr lang="en-US" dirty="0" smtClean="0"/>
              <a:t> on the extent to which </a:t>
            </a:r>
            <a:r>
              <a:rPr lang="en-US" dirty="0" smtClean="0">
                <a:solidFill>
                  <a:srgbClr val="FF0000"/>
                </a:solidFill>
              </a:rPr>
              <a:t>impairments</a:t>
            </a:r>
            <a:r>
              <a:rPr lang="en-US" dirty="0" smtClean="0"/>
              <a:t> and other potentially </a:t>
            </a:r>
            <a:r>
              <a:rPr lang="en-US" dirty="0" smtClean="0">
                <a:solidFill>
                  <a:srgbClr val="FF0000"/>
                </a:solidFill>
              </a:rPr>
              <a:t>disabling</a:t>
            </a:r>
            <a:r>
              <a:rPr lang="en-US" dirty="0" smtClean="0"/>
              <a:t> </a:t>
            </a:r>
            <a:r>
              <a:rPr lang="en-US" dirty="0" smtClean="0">
                <a:solidFill>
                  <a:srgbClr val="FF0000"/>
                </a:solidFill>
              </a:rPr>
              <a:t>conditions</a:t>
            </a:r>
            <a:r>
              <a:rPr lang="en-US" dirty="0" smtClean="0"/>
              <a:t> will result in </a:t>
            </a:r>
            <a:r>
              <a:rPr lang="en-US" dirty="0" smtClean="0">
                <a:solidFill>
                  <a:srgbClr val="FF0000"/>
                </a:solidFill>
              </a:rPr>
              <a:t>disability</a:t>
            </a:r>
            <a:r>
              <a:rPr lang="en-US" dirty="0" smtClean="0"/>
              <a:t>. </a:t>
            </a:r>
          </a:p>
          <a:p>
            <a:pPr algn="just"/>
            <a:r>
              <a:rPr lang="en-US" dirty="0" smtClean="0">
                <a:solidFill>
                  <a:srgbClr val="FF0000"/>
                </a:solidFill>
              </a:rPr>
              <a:t>If</a:t>
            </a:r>
            <a:r>
              <a:rPr lang="en-US" dirty="0" smtClean="0"/>
              <a:t> the political system is </a:t>
            </a:r>
            <a:r>
              <a:rPr lang="en-US" dirty="0" smtClean="0">
                <a:solidFill>
                  <a:srgbClr val="FF0000"/>
                </a:solidFill>
              </a:rPr>
              <a:t>well enforced it will </a:t>
            </a:r>
            <a:r>
              <a:rPr lang="en-US" dirty="0" smtClean="0"/>
              <a:t>profoundly </a:t>
            </a:r>
            <a:r>
              <a:rPr lang="en-US" dirty="0" smtClean="0">
                <a:solidFill>
                  <a:srgbClr val="FF0000"/>
                </a:solidFill>
              </a:rPr>
              <a:t>improve</a:t>
            </a:r>
            <a:r>
              <a:rPr lang="en-US" dirty="0" smtClean="0"/>
              <a:t> the prospects/future of people with </a:t>
            </a:r>
            <a:r>
              <a:rPr lang="en-US" dirty="0" smtClean="0">
                <a:solidFill>
                  <a:srgbClr val="FF0000"/>
                </a:solidFill>
              </a:rPr>
              <a:t>disabling conditions </a:t>
            </a:r>
            <a:r>
              <a:rPr lang="en-US" dirty="0" smtClean="0"/>
              <a:t>for achieving a much fuller participation in society, in effect reducing the font of disability in work and every other domain of human activity.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Needs of Persons with Disabilities and Vulnerabilities</a:t>
            </a:r>
            <a:endParaRPr lang="en-US" dirty="0"/>
          </a:p>
        </p:txBody>
      </p:sp>
      <p:sp>
        <p:nvSpPr>
          <p:cNvPr id="3" name="Content Placeholder 2"/>
          <p:cNvSpPr>
            <a:spLocks noGrp="1"/>
          </p:cNvSpPr>
          <p:nvPr>
            <p:ph idx="1"/>
          </p:nvPr>
        </p:nvSpPr>
        <p:spPr>
          <a:xfrm>
            <a:off x="304800" y="1600200"/>
            <a:ext cx="8534400" cy="4876800"/>
          </a:xfrm>
        </p:spPr>
        <p:txBody>
          <a:bodyPr>
            <a:normAutofit fontScale="77500" lnSpcReduction="20000"/>
          </a:bodyPr>
          <a:lstStyle/>
          <a:p>
            <a:pPr algn="just"/>
            <a:r>
              <a:rPr lang="en-US" dirty="0" smtClean="0"/>
              <a:t>Analyzing the human beings, Maslow </a:t>
            </a:r>
            <a:r>
              <a:rPr lang="en-US" dirty="0" smtClean="0">
                <a:solidFill>
                  <a:srgbClr val="FF0000"/>
                </a:solidFill>
              </a:rPr>
              <a:t>has identified five </a:t>
            </a:r>
            <a:r>
              <a:rPr lang="en-US" dirty="0" smtClean="0"/>
              <a:t>categories of needs, with different priority levels, in the following order: </a:t>
            </a:r>
            <a:r>
              <a:rPr lang="en-US" dirty="0" smtClean="0">
                <a:solidFill>
                  <a:srgbClr val="FF0000"/>
                </a:solidFill>
              </a:rPr>
              <a:t>survival (physiological), safety, social needs, esteem (respect &amp; admiration), and self-actualization (fulfillment</a:t>
            </a:r>
            <a:r>
              <a:rPr lang="en-US" dirty="0" smtClean="0"/>
              <a:t>). </a:t>
            </a:r>
          </a:p>
          <a:p>
            <a:pPr algn="just"/>
            <a:r>
              <a:rPr lang="en-US" dirty="0" smtClean="0"/>
              <a:t>Maslow‘s model is also valid for persons with disabilities and vulnerabilities, whose needs are </a:t>
            </a:r>
            <a:r>
              <a:rPr lang="en-US" dirty="0" smtClean="0">
                <a:solidFill>
                  <a:srgbClr val="FF0000"/>
                </a:solidFill>
              </a:rPr>
              <a:t>similar to those of ordinary persons</a:t>
            </a:r>
            <a:r>
              <a:rPr lang="en-US" dirty="0" smtClean="0"/>
              <a:t>. </a:t>
            </a:r>
          </a:p>
          <a:p>
            <a:pPr algn="just"/>
            <a:r>
              <a:rPr lang="en-US" dirty="0" smtClean="0"/>
              <a:t>Nevertheless, many of these needs are not fulfilled, so disabilities and vulnerabilities seek to fulfill these needs and reach a state of </a:t>
            </a:r>
            <a:r>
              <a:rPr lang="en-US" dirty="0" smtClean="0">
                <a:solidFill>
                  <a:srgbClr val="FF0000"/>
                </a:solidFill>
              </a:rPr>
              <a:t>wellbeing</a:t>
            </a:r>
            <a:r>
              <a:rPr lang="en-US" dirty="0" smtClean="0"/>
              <a:t>.</a:t>
            </a:r>
          </a:p>
          <a:p>
            <a:pPr algn="just"/>
            <a:r>
              <a:rPr lang="en-US" dirty="0" smtClean="0"/>
              <a:t>Persons with disabilities and vulnerabilities have </a:t>
            </a:r>
            <a:r>
              <a:rPr lang="en-US" dirty="0" smtClean="0">
                <a:solidFill>
                  <a:srgbClr val="FF0000"/>
                </a:solidFill>
              </a:rPr>
              <a:t>socio-emotional</a:t>
            </a:r>
            <a:r>
              <a:rPr lang="en-US" dirty="0" smtClean="0"/>
              <a:t>, </a:t>
            </a:r>
            <a:r>
              <a:rPr lang="en-US" dirty="0" smtClean="0">
                <a:solidFill>
                  <a:srgbClr val="FF0000"/>
                </a:solidFill>
              </a:rPr>
              <a:t>psychological</a:t>
            </a:r>
            <a:r>
              <a:rPr lang="en-US" dirty="0" smtClean="0"/>
              <a:t>, </a:t>
            </a:r>
            <a:r>
              <a:rPr lang="en-US" dirty="0" smtClean="0">
                <a:solidFill>
                  <a:srgbClr val="FF0000"/>
                </a:solidFill>
              </a:rPr>
              <a:t>physical</a:t>
            </a:r>
            <a:r>
              <a:rPr lang="en-US" dirty="0" smtClean="0"/>
              <a:t> and </a:t>
            </a:r>
            <a:r>
              <a:rPr lang="en-US" dirty="0" smtClean="0">
                <a:solidFill>
                  <a:srgbClr val="FF0000"/>
                </a:solidFill>
              </a:rPr>
              <a:t>social</a:t>
            </a:r>
            <a:r>
              <a:rPr lang="en-US" dirty="0" smtClean="0"/>
              <a:t> environmental and </a:t>
            </a:r>
            <a:r>
              <a:rPr lang="en-US" dirty="0" smtClean="0">
                <a:solidFill>
                  <a:srgbClr val="FF0000"/>
                </a:solidFill>
              </a:rPr>
              <a:t>economic</a:t>
            </a:r>
            <a:r>
              <a:rPr lang="en-US" dirty="0" smtClean="0"/>
              <a:t> </a:t>
            </a:r>
            <a:r>
              <a:rPr lang="en-US" dirty="0" smtClean="0">
                <a:solidFill>
                  <a:srgbClr val="FF0000"/>
                </a:solidFill>
              </a:rPr>
              <a:t>needs</a:t>
            </a:r>
            <a:r>
              <a:rPr lang="en-US" dirty="0" smtClean="0"/>
              <a:t> in general.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Needs of Persons with Disabilities and Vulnerabilities…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1" y="1447800"/>
            <a:ext cx="6933062" cy="5029200"/>
          </a:xfrm>
          <a:prstGeom prst="rect">
            <a:avLst/>
          </a:prstGeom>
          <a:noFill/>
          <a:ln w="9525">
            <a:noFill/>
            <a:miter lim="800000"/>
            <a:headEnd/>
            <a:tailEnd/>
          </a:ln>
          <a:effectLst/>
        </p:spPr>
      </p:pic>
      <p:sp>
        <p:nvSpPr>
          <p:cNvPr id="5" name="Rectangle 4"/>
          <p:cNvSpPr/>
          <p:nvPr/>
        </p:nvSpPr>
        <p:spPr>
          <a:xfrm>
            <a:off x="3124200" y="6488668"/>
            <a:ext cx="2917465" cy="369332"/>
          </a:xfrm>
          <a:prstGeom prst="rect">
            <a:avLst/>
          </a:prstGeom>
        </p:spPr>
        <p:txBody>
          <a:bodyPr wrap="square">
            <a:spAutoFit/>
          </a:bodyPr>
          <a:lstStyle/>
          <a:p>
            <a:r>
              <a:rPr lang="en-US" dirty="0" smtClean="0"/>
              <a:t>Abraham‘s Maslow Hierarchy</a:t>
            </a:r>
            <a:endParaRPr lang="en-US" dirty="0"/>
          </a:p>
        </p:txBody>
      </p:sp>
      <p:sp>
        <p:nvSpPr>
          <p:cNvPr id="3" name="Slide Number Placeholder 2"/>
          <p:cNvSpPr>
            <a:spLocks noGrp="1"/>
          </p:cNvSpPr>
          <p:nvPr>
            <p:ph type="sldNum" sz="quarter" idx="12"/>
          </p:nvPr>
        </p:nvSpPr>
        <p:spPr/>
        <p:txBody>
          <a:bodyPr/>
          <a:lstStyle/>
          <a:p>
            <a:fld id="{FC6B066D-BA3A-441F-A81C-D71108FAE4D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concept of inclusion is</a:t>
            </a:r>
            <a:r>
              <a:rPr lang="en-US" dirty="0" smtClean="0">
                <a:latin typeface="Times New Roman" pitchFamily="18" charset="0"/>
                <a:cs typeface="Times New Roman" pitchFamily="18" charset="0"/>
              </a:rPr>
              <a:t> all about:</a:t>
            </a:r>
            <a:r>
              <a:rPr lang="en-US" dirty="0" smtClean="0"/>
              <a:t> </a:t>
            </a:r>
            <a:endParaRPr lang="en-US" dirty="0"/>
          </a:p>
        </p:txBody>
      </p:sp>
      <p:sp>
        <p:nvSpPr>
          <p:cNvPr id="3" name="Content Placeholder 2"/>
          <p:cNvSpPr>
            <a:spLocks noGrp="1"/>
          </p:cNvSpPr>
          <p:nvPr>
            <p:ph idx="1"/>
          </p:nvPr>
        </p:nvSpPr>
        <p:spPr>
          <a:xfrm>
            <a:off x="457200" y="1295400"/>
            <a:ext cx="8382000" cy="5029200"/>
          </a:xfrm>
        </p:spPr>
        <p:txBody>
          <a:bodyPr>
            <a:normAutofit fontScale="92500"/>
          </a:bodyPr>
          <a:lstStyle/>
          <a:p>
            <a:pPr algn="just"/>
            <a:r>
              <a:rPr lang="en-US" dirty="0" smtClean="0">
                <a:solidFill>
                  <a:srgbClr val="FF0000"/>
                </a:solidFill>
                <a:latin typeface="Times New Roman" pitchFamily="18" charset="0"/>
                <a:cs typeface="Times New Roman" pitchFamily="18" charset="0"/>
              </a:rPr>
              <a:t>Learners: (right; learning begin/end, experience difficulty, need support)</a:t>
            </a:r>
          </a:p>
          <a:p>
            <a:pPr algn="just"/>
            <a:r>
              <a:rPr lang="en-US" dirty="0" smtClean="0">
                <a:latin typeface="Times New Roman" pitchFamily="18" charset="0"/>
                <a:cs typeface="Times New Roman" pitchFamily="18" charset="0"/>
              </a:rPr>
              <a:t>Education  </a:t>
            </a:r>
            <a:r>
              <a:rPr lang="en-US" dirty="0" smtClean="0">
                <a:solidFill>
                  <a:srgbClr val="FF0000"/>
                </a:solidFill>
                <a:latin typeface="Times New Roman" pitchFamily="18" charset="0"/>
                <a:cs typeface="Times New Roman" pitchFamily="18" charset="0"/>
              </a:rPr>
              <a:t>system</a:t>
            </a:r>
            <a:r>
              <a:rPr lang="en-US" dirty="0" smtClean="0">
                <a:latin typeface="Times New Roman" pitchFamily="18" charset="0"/>
                <a:cs typeface="Times New Roman" pitchFamily="18" charset="0"/>
              </a:rPr>
              <a:t> and </a:t>
            </a:r>
            <a:r>
              <a:rPr lang="en-US" dirty="0" smtClean="0">
                <a:solidFill>
                  <a:srgbClr val="FF0000"/>
                </a:solidFill>
                <a:latin typeface="Times New Roman" pitchFamily="18" charset="0"/>
                <a:cs typeface="Times New Roman" pitchFamily="18" charset="0"/>
              </a:rPr>
              <a:t>schools : (flexible, welcoming, effective, invites collaborative) </a:t>
            </a:r>
          </a:p>
          <a:p>
            <a:r>
              <a:rPr lang="en-US" dirty="0" smtClean="0">
                <a:solidFill>
                  <a:srgbClr val="FF0000"/>
                </a:solidFill>
                <a:latin typeface="Times New Roman" pitchFamily="18" charset="0"/>
                <a:cs typeface="Times New Roman" pitchFamily="18" charset="0"/>
              </a:rPr>
              <a:t>Diversity </a:t>
            </a:r>
            <a:r>
              <a:rPr lang="en-US" dirty="0" smtClean="0">
                <a:latin typeface="Times New Roman" pitchFamily="18" charset="0"/>
                <a:cs typeface="Times New Roman" pitchFamily="18" charset="0"/>
              </a:rPr>
              <a:t> and </a:t>
            </a:r>
            <a:r>
              <a:rPr lang="en-US" dirty="0" smtClean="0">
                <a:solidFill>
                  <a:srgbClr val="FF0000"/>
                </a:solidFill>
                <a:latin typeface="Times New Roman" pitchFamily="18" charset="0"/>
                <a:cs typeface="Times New Roman" pitchFamily="18" charset="0"/>
              </a:rPr>
              <a:t>discrimination: (combat exclusion, </a:t>
            </a:r>
            <a:r>
              <a:rPr lang="en-US" dirty="0" smtClean="0">
                <a:solidFill>
                  <a:srgbClr val="FF0000"/>
                </a:solidFill>
              </a:rPr>
              <a:t>embracing</a:t>
            </a:r>
            <a:r>
              <a:rPr lang="en-US" dirty="0" smtClean="0"/>
              <a:t> diversity as a </a:t>
            </a:r>
            <a:r>
              <a:rPr lang="en-US" dirty="0" smtClean="0">
                <a:solidFill>
                  <a:srgbClr val="FF0000"/>
                </a:solidFill>
              </a:rPr>
              <a:t>resource</a:t>
            </a:r>
            <a:r>
              <a:rPr lang="en-US" dirty="0" smtClean="0"/>
              <a:t> </a:t>
            </a:r>
            <a:r>
              <a:rPr lang="en-US" dirty="0" smtClean="0">
                <a:solidFill>
                  <a:srgbClr val="FF0000"/>
                </a:solidFill>
              </a:rPr>
              <a:t>not</a:t>
            </a:r>
            <a:r>
              <a:rPr lang="en-US" dirty="0" smtClean="0"/>
              <a:t> as a </a:t>
            </a:r>
            <a:r>
              <a:rPr lang="en-US" dirty="0" smtClean="0">
                <a:solidFill>
                  <a:srgbClr val="FF0000"/>
                </a:solidFill>
              </a:rPr>
              <a:t>problem,  </a:t>
            </a:r>
            <a:endParaRPr lang="en-US" dirty="0" smtClean="0">
              <a:solidFill>
                <a:srgbClr val="FF0000"/>
              </a:solidFill>
              <a:latin typeface="Times New Roman" pitchFamily="18" charset="0"/>
              <a:cs typeface="Times New Roman" pitchFamily="18" charset="0"/>
            </a:endParaRPr>
          </a:p>
          <a:p>
            <a:r>
              <a:rPr lang="en-US" smtClean="0">
                <a:latin typeface="Times New Roman" pitchFamily="18" charset="0"/>
                <a:cs typeface="Times New Roman" pitchFamily="18" charset="0"/>
              </a:rPr>
              <a:t>Processes </a:t>
            </a:r>
            <a:r>
              <a:rPr lang="en-US" dirty="0" smtClean="0">
                <a:latin typeface="Times New Roman" pitchFamily="18" charset="0"/>
                <a:cs typeface="Times New Roman" pitchFamily="18" charset="0"/>
              </a:rPr>
              <a:t>to </a:t>
            </a:r>
            <a:r>
              <a:rPr lang="en-US" dirty="0" smtClean="0">
                <a:solidFill>
                  <a:srgbClr val="FF0000"/>
                </a:solidFill>
                <a:latin typeface="Times New Roman" pitchFamily="18" charset="0"/>
                <a:cs typeface="Times New Roman" pitchFamily="18" charset="0"/>
              </a:rPr>
              <a:t>promote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inclusion: (</a:t>
            </a:r>
            <a:r>
              <a:rPr lang="en-US" dirty="0" smtClean="0"/>
              <a:t>identifying and overcoming barriers, increases collaboration</a:t>
            </a:r>
            <a:endParaRPr lang="en-US" dirty="0" smtClean="0">
              <a:solidFill>
                <a:srgbClr val="FF0000"/>
              </a:solidFill>
              <a:latin typeface="Times New Roman" pitchFamily="18" charset="0"/>
              <a:cs typeface="Times New Roman" pitchFamily="18" charset="0"/>
            </a:endParaRPr>
          </a:p>
          <a:p>
            <a:pPr algn="just"/>
            <a:r>
              <a:rPr lang="en-US" dirty="0" smtClean="0">
                <a:solidFill>
                  <a:srgbClr val="FF0000"/>
                </a:solidFill>
                <a:latin typeface="Times New Roman" pitchFamily="18" charset="0"/>
                <a:cs typeface="Times New Roman" pitchFamily="18" charset="0"/>
              </a:rPr>
              <a:t>Resources :(use local resource, cost-effective)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PWDS need… </a:t>
            </a:r>
            <a:endParaRPr lang="en-US" dirty="0"/>
          </a:p>
        </p:txBody>
      </p:sp>
      <p:sp>
        <p:nvSpPr>
          <p:cNvPr id="3" name="Content Placeholder 2"/>
          <p:cNvSpPr>
            <a:spLocks noGrp="1"/>
          </p:cNvSpPr>
          <p:nvPr>
            <p:ph idx="1"/>
          </p:nvPr>
        </p:nvSpPr>
        <p:spPr>
          <a:xfrm>
            <a:off x="457200" y="1295400"/>
            <a:ext cx="8229600" cy="5105400"/>
          </a:xfrm>
        </p:spPr>
        <p:txBody>
          <a:bodyPr>
            <a:normAutofit fontScale="77500" lnSpcReduction="20000"/>
          </a:bodyPr>
          <a:lstStyle/>
          <a:p>
            <a:pPr algn="just"/>
            <a:r>
              <a:rPr lang="en-US" dirty="0" smtClean="0"/>
              <a:t>Full access to the Environment (towns, countryside &amp; buildings) </a:t>
            </a:r>
          </a:p>
          <a:p>
            <a:pPr algn="just"/>
            <a:r>
              <a:rPr lang="en-US" dirty="0" smtClean="0"/>
              <a:t>An accessible Transport system </a:t>
            </a:r>
          </a:p>
          <a:p>
            <a:pPr algn="just"/>
            <a:r>
              <a:rPr lang="en-US" dirty="0" smtClean="0"/>
              <a:t>Technical aids and equipment </a:t>
            </a:r>
          </a:p>
          <a:p>
            <a:pPr algn="just"/>
            <a:r>
              <a:rPr lang="en-US" dirty="0" smtClean="0"/>
              <a:t>Accessible/adapted housing </a:t>
            </a:r>
          </a:p>
          <a:p>
            <a:pPr algn="just"/>
            <a:r>
              <a:rPr lang="en-US" dirty="0" smtClean="0"/>
              <a:t>Personal Assistance and support </a:t>
            </a:r>
          </a:p>
          <a:p>
            <a:pPr algn="just"/>
            <a:r>
              <a:rPr lang="en-US" dirty="0" smtClean="0"/>
              <a:t>Inclusive Education and Training</a:t>
            </a:r>
          </a:p>
          <a:p>
            <a:pPr algn="just"/>
            <a:r>
              <a:rPr lang="en-US" dirty="0" smtClean="0"/>
              <a:t>An adequate Income </a:t>
            </a:r>
          </a:p>
          <a:p>
            <a:pPr algn="just"/>
            <a:r>
              <a:rPr lang="en-US" dirty="0" smtClean="0"/>
              <a:t>Equal opportunities for Employment </a:t>
            </a:r>
          </a:p>
          <a:p>
            <a:pPr algn="just"/>
            <a:r>
              <a:rPr lang="en-US" dirty="0" smtClean="0"/>
              <a:t> Appropriate and accessible Information </a:t>
            </a:r>
          </a:p>
          <a:p>
            <a:pPr algn="just"/>
            <a:r>
              <a:rPr lang="en-US" dirty="0" smtClean="0"/>
              <a:t>Advocacy (towards self-advocacy) </a:t>
            </a:r>
          </a:p>
          <a:p>
            <a:pPr algn="just"/>
            <a:r>
              <a:rPr lang="en-US" dirty="0" smtClean="0"/>
              <a:t>Counseling </a:t>
            </a:r>
          </a:p>
          <a:p>
            <a:pPr algn="just"/>
            <a:r>
              <a:rPr lang="en-US" dirty="0" smtClean="0"/>
              <a:t>Appropriate and Accessible Health Care</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chapter Four: Promoting </a:t>
            </a:r>
            <a:r>
              <a:rPr lang="en-US" sz="3200" b="1" dirty="0">
                <a:solidFill>
                  <a:srgbClr val="C00000"/>
                </a:solidFill>
                <a:latin typeface="Times New Roman" pitchFamily="18" charset="0"/>
                <a:cs typeface="Times New Roman" pitchFamily="18" charset="0"/>
              </a:rPr>
              <a:t>Inclusive Culture </a:t>
            </a:r>
            <a:br>
              <a:rPr lang="en-US" sz="3200" b="1" dirty="0">
                <a:solidFill>
                  <a:srgbClr val="C00000"/>
                </a:solidFill>
                <a:latin typeface="Times New Roman" pitchFamily="18" charset="0"/>
                <a:cs typeface="Times New Roman" pitchFamily="18" charset="0"/>
              </a:rPr>
            </a:br>
            <a:endParaRPr lang="en-US"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pPr marL="82296" indent="0" algn="just">
              <a:buNone/>
            </a:pPr>
            <a:r>
              <a:rPr lang="en-US" sz="2800" b="1" dirty="0">
                <a:latin typeface="Times New Roman" pitchFamily="18" charset="0"/>
                <a:cs typeface="Times New Roman" pitchFamily="18" charset="0"/>
              </a:rPr>
              <a:t>Definition of Inclusive Culture </a:t>
            </a:r>
            <a:endParaRPr lang="en-US" sz="2800" b="1" dirty="0" smtClean="0">
              <a:latin typeface="Times New Roman" pitchFamily="18" charset="0"/>
              <a:cs typeface="Times New Roman" pitchFamily="18" charset="0"/>
            </a:endParaRPr>
          </a:p>
          <a:p>
            <a:pPr marL="82296" indent="0" algn="just">
              <a:buNone/>
            </a:pPr>
            <a:r>
              <a:rPr lang="en-US" sz="2800" b="1" dirty="0" smtClean="0">
                <a:latin typeface="Times New Roman" pitchFamily="18" charset="0"/>
                <a:cs typeface="Times New Roman" pitchFamily="18" charset="0"/>
              </a:rPr>
              <a:t>Inclusion</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is a sense of belonging, connection and community at work. And inclusive </a:t>
            </a:r>
            <a:r>
              <a:rPr lang="en-US" sz="2800" dirty="0">
                <a:solidFill>
                  <a:srgbClr val="FF0000"/>
                </a:solidFill>
                <a:latin typeface="Times New Roman" pitchFamily="18" charset="0"/>
                <a:cs typeface="Times New Roman" pitchFamily="18" charset="0"/>
              </a:rPr>
              <a:t>organizations</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help</a:t>
            </a:r>
            <a:r>
              <a:rPr lang="en-US" sz="2800" dirty="0">
                <a:latin typeface="Times New Roman" pitchFamily="18" charset="0"/>
                <a:cs typeface="Times New Roman" pitchFamily="18" charset="0"/>
              </a:rPr>
              <a:t> people </a:t>
            </a:r>
            <a:r>
              <a:rPr lang="en-US" sz="2800" dirty="0">
                <a:solidFill>
                  <a:srgbClr val="FF0000"/>
                </a:solidFill>
                <a:latin typeface="Times New Roman" pitchFamily="18" charset="0"/>
                <a:cs typeface="Times New Roman" pitchFamily="18" charset="0"/>
              </a:rPr>
              <a:t>feel</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welcomed</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known</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valued</a:t>
            </a:r>
            <a:r>
              <a:rPr lang="en-US" sz="2800" dirty="0">
                <a:latin typeface="Times New Roman" pitchFamily="18" charset="0"/>
                <a:cs typeface="Times New Roman" pitchFamily="18" charset="0"/>
              </a:rPr>
              <a:t> and </a:t>
            </a:r>
            <a:r>
              <a:rPr lang="en-US" sz="2800" dirty="0">
                <a:solidFill>
                  <a:srgbClr val="FF0000"/>
                </a:solidFill>
                <a:latin typeface="Times New Roman" pitchFamily="18" charset="0"/>
                <a:cs typeface="Times New Roman" pitchFamily="18" charset="0"/>
              </a:rPr>
              <a:t>encouraged</a:t>
            </a:r>
            <a:r>
              <a:rPr lang="en-US" sz="2800" dirty="0">
                <a:latin typeface="Times New Roman" pitchFamily="18" charset="0"/>
                <a:cs typeface="Times New Roman" pitchFamily="18" charset="0"/>
              </a:rPr>
              <a:t> to bring their whole, unique selves to work. </a:t>
            </a:r>
            <a:endParaRPr lang="en-US" sz="2800" dirty="0" smtClean="0">
              <a:latin typeface="Times New Roman" pitchFamily="18" charset="0"/>
              <a:cs typeface="Times New Roman" pitchFamily="18" charset="0"/>
            </a:endParaRPr>
          </a:p>
          <a:p>
            <a:pPr marL="82296" indent="0" algn="just">
              <a:buNone/>
            </a:pPr>
            <a:r>
              <a:rPr lang="en-US" sz="2800" b="1" dirty="0" smtClean="0">
                <a:latin typeface="Times New Roman" pitchFamily="18" charset="0"/>
                <a:cs typeface="Times New Roman" pitchFamily="18" charset="0"/>
              </a:rPr>
              <a:t>Culture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is </a:t>
            </a:r>
            <a:r>
              <a:rPr lang="en-US" sz="2800" dirty="0" smtClean="0">
                <a:latin typeface="Times New Roman" pitchFamily="18" charset="0"/>
                <a:cs typeface="Times New Roman" pitchFamily="18" charset="0"/>
              </a:rPr>
              <a:t>the </a:t>
            </a:r>
            <a:r>
              <a:rPr lang="en-US" sz="2800" dirty="0">
                <a:solidFill>
                  <a:srgbClr val="FF0000"/>
                </a:solidFill>
                <a:latin typeface="Times New Roman" pitchFamily="18" charset="0"/>
                <a:cs typeface="Times New Roman" pitchFamily="18" charset="0"/>
              </a:rPr>
              <a:t>ideas</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customs</a:t>
            </a:r>
            <a:r>
              <a:rPr lang="en-US" sz="2800" dirty="0">
                <a:latin typeface="Times New Roman" pitchFamily="18" charset="0"/>
                <a:cs typeface="Times New Roman" pitchFamily="18" charset="0"/>
              </a:rPr>
              <a:t>, and social </a:t>
            </a:r>
            <a:r>
              <a:rPr lang="en-US" sz="2800" dirty="0">
                <a:solidFill>
                  <a:srgbClr val="FF0000"/>
                </a:solidFill>
                <a:latin typeface="Times New Roman" pitchFamily="18" charset="0"/>
                <a:cs typeface="Times New Roman" pitchFamily="18" charset="0"/>
              </a:rPr>
              <a:t>behavior</a:t>
            </a:r>
            <a:r>
              <a:rPr lang="en-US" sz="2800" dirty="0">
                <a:latin typeface="Times New Roman" pitchFamily="18" charset="0"/>
                <a:cs typeface="Times New Roman" pitchFamily="18" charset="0"/>
              </a:rPr>
              <a:t> of a </a:t>
            </a:r>
            <a:r>
              <a:rPr lang="en-US" sz="2800" dirty="0">
                <a:solidFill>
                  <a:srgbClr val="002060"/>
                </a:solidFill>
                <a:latin typeface="Times New Roman" pitchFamily="18" charset="0"/>
                <a:cs typeface="Times New Roman" pitchFamily="18" charset="0"/>
              </a:rPr>
              <a:t>particular</a:t>
            </a:r>
            <a:r>
              <a:rPr lang="en-US" sz="2800" dirty="0">
                <a:latin typeface="Times New Roman" pitchFamily="18" charset="0"/>
                <a:cs typeface="Times New Roman" pitchFamily="18" charset="0"/>
              </a:rPr>
              <a:t> people or </a:t>
            </a:r>
            <a:r>
              <a:rPr lang="en-US" sz="2800" b="1" dirty="0">
                <a:solidFill>
                  <a:srgbClr val="002060"/>
                </a:solidFill>
                <a:latin typeface="Times New Roman" pitchFamily="18" charset="0"/>
                <a:cs typeface="Times New Roman" pitchFamily="18" charset="0"/>
              </a:rPr>
              <a:t>society</a:t>
            </a:r>
            <a:r>
              <a:rPr lang="en-US" sz="2800" dirty="0" smtClean="0">
                <a:latin typeface="Times New Roman" pitchFamily="18" charset="0"/>
                <a:cs typeface="Times New Roman" pitchFamily="18" charset="0"/>
              </a:rPr>
              <a:t>.</a:t>
            </a:r>
          </a:p>
          <a:p>
            <a:pPr marL="82296" indent="0" algn="just">
              <a:buNone/>
            </a:pPr>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organization‘s culture is the </a:t>
            </a:r>
            <a:r>
              <a:rPr lang="en-US" sz="2800" dirty="0" smtClean="0">
                <a:solidFill>
                  <a:srgbClr val="FF0000"/>
                </a:solidFill>
                <a:latin typeface="Times New Roman" pitchFamily="18" charset="0"/>
                <a:cs typeface="Times New Roman" pitchFamily="18" charset="0"/>
              </a:rPr>
              <a:t>culmination/peak</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of the priorities, values and behaviors, which support their employees in how they work </a:t>
            </a:r>
            <a:r>
              <a:rPr lang="en-US" sz="2800" dirty="0">
                <a:solidFill>
                  <a:srgbClr val="002060"/>
                </a:solidFill>
                <a:latin typeface="Times New Roman" pitchFamily="18" charset="0"/>
                <a:cs typeface="Times New Roman" pitchFamily="18" charset="0"/>
              </a:rPr>
              <a:t>singularly</a:t>
            </a:r>
            <a:r>
              <a:rPr lang="en-US" sz="2800" dirty="0">
                <a:latin typeface="Times New Roman" pitchFamily="18" charset="0"/>
                <a:cs typeface="Times New Roman" pitchFamily="18" charset="0"/>
              </a:rPr>
              <a:t>, in </a:t>
            </a:r>
            <a:r>
              <a:rPr lang="en-US" sz="2800" dirty="0">
                <a:solidFill>
                  <a:srgbClr val="002060"/>
                </a:solidFill>
                <a:latin typeface="Times New Roman" pitchFamily="18" charset="0"/>
                <a:cs typeface="Times New Roman" pitchFamily="18" charset="0"/>
              </a:rPr>
              <a:t>teams</a:t>
            </a:r>
            <a:r>
              <a:rPr lang="en-US" sz="2800" dirty="0">
                <a:latin typeface="Times New Roman" pitchFamily="18" charset="0"/>
                <a:cs typeface="Times New Roman" pitchFamily="18" charset="0"/>
              </a:rPr>
              <a:t> and with </a:t>
            </a:r>
            <a:r>
              <a:rPr lang="en-US" sz="2800" dirty="0">
                <a:solidFill>
                  <a:srgbClr val="002060"/>
                </a:solidFill>
                <a:latin typeface="Times New Roman" pitchFamily="18" charset="0"/>
                <a:cs typeface="Times New Roman" pitchFamily="18" charset="0"/>
              </a:rPr>
              <a:t>clients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82296" indent="0" algn="just">
              <a:buNone/>
            </a:pPr>
            <a:r>
              <a:rPr lang="en-US" sz="2800" b="1" dirty="0" smtClean="0">
                <a:latin typeface="Times New Roman" pitchFamily="18" charset="0"/>
                <a:cs typeface="Times New Roman" pitchFamily="18" charset="0"/>
              </a:rPr>
              <a:t>An </a:t>
            </a:r>
            <a:r>
              <a:rPr lang="en-US" sz="2800" b="1" dirty="0">
                <a:latin typeface="Times New Roman" pitchFamily="18" charset="0"/>
                <a:cs typeface="Times New Roman" pitchFamily="18" charset="0"/>
              </a:rPr>
              <a:t>inclusive culture </a:t>
            </a:r>
            <a:r>
              <a:rPr lang="en-US" sz="2800" dirty="0">
                <a:latin typeface="Times New Roman" pitchFamily="18" charset="0"/>
                <a:cs typeface="Times New Roman" pitchFamily="18" charset="0"/>
              </a:rPr>
              <a:t>involves the </a:t>
            </a:r>
            <a:r>
              <a:rPr lang="en-US" sz="2800" dirty="0">
                <a:solidFill>
                  <a:srgbClr val="FF0000"/>
                </a:solidFill>
                <a:latin typeface="Times New Roman" pitchFamily="18" charset="0"/>
                <a:cs typeface="Times New Roman" pitchFamily="18" charset="0"/>
              </a:rPr>
              <a:t>full</a:t>
            </a:r>
            <a:r>
              <a:rPr lang="en-US" sz="2800" dirty="0">
                <a:latin typeface="Times New Roman" pitchFamily="18" charset="0"/>
                <a:cs typeface="Times New Roman" pitchFamily="18" charset="0"/>
              </a:rPr>
              <a:t> and successful </a:t>
            </a:r>
            <a:r>
              <a:rPr lang="en-US" sz="2800" dirty="0">
                <a:solidFill>
                  <a:srgbClr val="FF0000"/>
                </a:solidFill>
                <a:latin typeface="Times New Roman" pitchFamily="18" charset="0"/>
                <a:cs typeface="Times New Roman" pitchFamily="18" charset="0"/>
              </a:rPr>
              <a:t>integration</a:t>
            </a:r>
            <a:r>
              <a:rPr lang="en-US" sz="2800" dirty="0">
                <a:latin typeface="Times New Roman" pitchFamily="18" charset="0"/>
                <a:cs typeface="Times New Roman" pitchFamily="18" charset="0"/>
              </a:rPr>
              <a:t> of </a:t>
            </a:r>
            <a:r>
              <a:rPr lang="en-US" sz="2800" dirty="0">
                <a:solidFill>
                  <a:srgbClr val="FF0000"/>
                </a:solidFill>
                <a:latin typeface="Times New Roman" pitchFamily="18" charset="0"/>
                <a:cs typeface="Times New Roman" pitchFamily="18" charset="0"/>
              </a:rPr>
              <a:t>diverse</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people</a:t>
            </a:r>
            <a:r>
              <a:rPr lang="en-US" sz="2800" dirty="0">
                <a:latin typeface="Times New Roman" pitchFamily="18" charset="0"/>
                <a:cs typeface="Times New Roman" pitchFamily="18" charset="0"/>
              </a:rPr>
              <a:t> into a </a:t>
            </a:r>
            <a:r>
              <a:rPr lang="en-US" sz="2800" dirty="0">
                <a:solidFill>
                  <a:srgbClr val="FF0000"/>
                </a:solidFill>
                <a:latin typeface="Times New Roman" pitchFamily="18" charset="0"/>
                <a:cs typeface="Times New Roman" pitchFamily="18" charset="0"/>
              </a:rPr>
              <a:t>workplace</a:t>
            </a:r>
            <a:r>
              <a:rPr lang="en-US" sz="2800" dirty="0">
                <a:latin typeface="Times New Roman" pitchFamily="18" charset="0"/>
                <a:cs typeface="Times New Roman" pitchFamily="18" charset="0"/>
              </a:rPr>
              <a:t> or </a:t>
            </a:r>
            <a:r>
              <a:rPr lang="en-US" sz="2800" dirty="0">
                <a:solidFill>
                  <a:srgbClr val="FF0000"/>
                </a:solidFill>
                <a:latin typeface="Times New Roman" pitchFamily="18" charset="0"/>
                <a:cs typeface="Times New Roman" pitchFamily="18" charset="0"/>
              </a:rPr>
              <a:t>industry</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Has core values </a:t>
            </a:r>
            <a:r>
              <a:rPr lang="en-US" sz="2800" smtClean="0">
                <a:latin typeface="Times New Roman" pitchFamily="18" charset="0"/>
                <a:cs typeface="Times New Roman" pitchFamily="18" charset="0"/>
              </a:rPr>
              <a:t>such as </a:t>
            </a:r>
            <a:r>
              <a:rPr lang="en-US" sz="2800" b="1" smtClean="0">
                <a:solidFill>
                  <a:srgbClr val="FF0000"/>
                </a:solidFill>
                <a:latin typeface="Times New Roman" pitchFamily="18" charset="0"/>
                <a:cs typeface="Times New Roman" pitchFamily="18" charset="0"/>
              </a:rPr>
              <a:t>representation</a:t>
            </a:r>
            <a:r>
              <a:rPr lang="en-US" sz="2400" b="1"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respect</a:t>
            </a:r>
            <a:r>
              <a:rPr lang="en-US" sz="2400" b="1" smtClean="0">
                <a:latin typeface="Times New Roman" pitchFamily="18" charset="0"/>
                <a:cs typeface="Times New Roman" pitchFamily="18" charset="0"/>
              </a:rPr>
              <a:t>,  &amp; </a:t>
            </a:r>
            <a:r>
              <a:rPr lang="en-US" sz="2800" b="1" smtClean="0">
                <a:solidFill>
                  <a:srgbClr val="FF0000"/>
                </a:solidFill>
                <a:latin typeface="Times New Roman" pitchFamily="18" charset="0"/>
                <a:cs typeface="Times New Roman" pitchFamily="18" charset="0"/>
              </a:rPr>
              <a:t>fairness</a:t>
            </a:r>
            <a:r>
              <a:rPr lang="en-US" sz="2400" b="1"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41</a:t>
            </a:fld>
            <a:endParaRPr lang="en-US"/>
          </a:p>
        </p:txBody>
      </p:sp>
    </p:spTree>
    <p:extLst>
      <p:ext uri="{BB962C8B-B14F-4D97-AF65-F5344CB8AC3E}">
        <p14:creationId xmlns:p14="http://schemas.microsoft.com/office/powerpoint/2010/main" val="2184364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Dimensions of Inclusive culture </a:t>
            </a:r>
          </a:p>
        </p:txBody>
      </p:sp>
      <p:sp>
        <p:nvSpPr>
          <p:cNvPr id="3" name="Content Placeholder 2"/>
          <p:cNvSpPr>
            <a:spLocks noGrp="1"/>
          </p:cNvSpPr>
          <p:nvPr>
            <p:ph idx="1"/>
          </p:nvPr>
        </p:nvSpPr>
        <p:spPr/>
        <p:txBody>
          <a:bodyPr/>
          <a:lstStyle/>
          <a:p>
            <a:pPr marL="82296" indent="0" algn="just">
              <a:buNone/>
            </a:pPr>
            <a:r>
              <a:rPr lang="en-US" dirty="0">
                <a:latin typeface="Times New Roman" pitchFamily="18" charset="0"/>
                <a:cs typeface="Times New Roman" pitchFamily="18" charset="0"/>
              </a:rPr>
              <a:t>There are three dimensions/ elements of an inclusive culture: </a:t>
            </a:r>
            <a:endParaRPr lang="en-US" dirty="0" smtClean="0">
              <a:latin typeface="Times New Roman" pitchFamily="18" charset="0"/>
              <a:cs typeface="Times New Roman" pitchFamily="18" charset="0"/>
            </a:endParaRPr>
          </a:p>
          <a:p>
            <a:pPr marL="596646" indent="-514350" algn="just">
              <a:buAutoNum type="arabicPeriod"/>
            </a:pPr>
            <a:r>
              <a:rPr lang="en-US" dirty="0" smtClean="0">
                <a:latin typeface="Times New Roman" pitchFamily="18" charset="0"/>
                <a:cs typeface="Times New Roman" pitchFamily="18" charset="0"/>
              </a:rPr>
              <a:t>Universal </a:t>
            </a:r>
            <a:r>
              <a:rPr lang="en-US" dirty="0">
                <a:latin typeface="Times New Roman" pitchFamily="18" charset="0"/>
                <a:cs typeface="Times New Roman" pitchFamily="18" charset="0"/>
              </a:rPr>
              <a:t>Design </a:t>
            </a:r>
            <a:endParaRPr lang="en-US" dirty="0" smtClean="0">
              <a:latin typeface="Times New Roman" pitchFamily="18" charset="0"/>
              <a:cs typeface="Times New Roman" pitchFamily="18" charset="0"/>
            </a:endParaRPr>
          </a:p>
          <a:p>
            <a:pPr marL="596646" indent="-514350" algn="just">
              <a:buAutoNum type="arabicPeriod"/>
            </a:pPr>
            <a:r>
              <a:rPr lang="en-US" dirty="0" smtClean="0">
                <a:latin typeface="Times New Roman" pitchFamily="18" charset="0"/>
                <a:cs typeface="Times New Roman" pitchFamily="18" charset="0"/>
              </a:rPr>
              <a:t>Recruitment</a:t>
            </a:r>
            <a:r>
              <a:rPr lang="en-US" dirty="0">
                <a:latin typeface="Times New Roman" pitchFamily="18" charset="0"/>
                <a:cs typeface="Times New Roman" pitchFamily="18" charset="0"/>
              </a:rPr>
              <a:t>, Training and Advancement Opportunities </a:t>
            </a:r>
            <a:endParaRPr lang="en-US" dirty="0" smtClean="0">
              <a:latin typeface="Times New Roman" pitchFamily="18" charset="0"/>
              <a:cs typeface="Times New Roman" pitchFamily="18" charset="0"/>
            </a:endParaRPr>
          </a:p>
          <a:p>
            <a:pPr marL="596646" indent="-514350" algn="just">
              <a:buAutoNum type="arabicPeriod"/>
            </a:pPr>
            <a:r>
              <a:rPr lang="en-US" dirty="0" smtClean="0">
                <a:latin typeface="Times New Roman" pitchFamily="18" charset="0"/>
                <a:cs typeface="Times New Roman" pitchFamily="18" charset="0"/>
              </a:rPr>
              <a:t>Workplace </a:t>
            </a:r>
            <a:r>
              <a:rPr lang="en-US" dirty="0">
                <a:latin typeface="Times New Roman" pitchFamily="18" charset="0"/>
                <a:cs typeface="Times New Roman" pitchFamily="18" charset="0"/>
              </a:rPr>
              <a:t>Accommodations and Accessibility: Policy &amp; Practice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42</a:t>
            </a:fld>
            <a:endParaRPr lang="en-US"/>
          </a:p>
        </p:txBody>
      </p:sp>
    </p:spTree>
    <p:extLst>
      <p:ext uri="{BB962C8B-B14F-4D97-AF65-F5344CB8AC3E}">
        <p14:creationId xmlns:p14="http://schemas.microsoft.com/office/powerpoint/2010/main" val="522754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Dimensions of Inclusive </a:t>
            </a:r>
            <a:r>
              <a:rPr lang="en-US" sz="3200" b="1" dirty="0" smtClean="0">
                <a:latin typeface="Times New Roman" pitchFamily="18" charset="0"/>
                <a:cs typeface="Times New Roman" pitchFamily="18" charset="0"/>
              </a:rPr>
              <a:t>culture….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marL="82296" indent="0" algn="just">
              <a:buNone/>
            </a:pPr>
            <a:r>
              <a:rPr lang="en-US" dirty="0" smtClean="0">
                <a:solidFill>
                  <a:srgbClr val="FF0000"/>
                </a:solidFill>
                <a:latin typeface="Times New Roman" pitchFamily="18" charset="0"/>
                <a:cs typeface="Times New Roman" pitchFamily="18" charset="0"/>
              </a:rPr>
              <a:t>Universal</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Design </a:t>
            </a:r>
          </a:p>
          <a:p>
            <a:pPr marL="82296" indent="0" algn="just"/>
            <a:r>
              <a:rPr lang="en-US" dirty="0" smtClean="0"/>
              <a:t>The construction of structures, spaces, services, communications and resources that are </a:t>
            </a:r>
            <a:r>
              <a:rPr lang="en-US" dirty="0" smtClean="0">
                <a:solidFill>
                  <a:srgbClr val="FF0000"/>
                </a:solidFill>
              </a:rPr>
              <a:t>organically</a:t>
            </a:r>
            <a:r>
              <a:rPr lang="en-US" dirty="0" smtClean="0"/>
              <a:t> </a:t>
            </a:r>
            <a:r>
              <a:rPr lang="en-US" dirty="0" smtClean="0">
                <a:solidFill>
                  <a:srgbClr val="FF0000"/>
                </a:solidFill>
              </a:rPr>
              <a:t>accessible</a:t>
            </a:r>
            <a:r>
              <a:rPr lang="en-US" dirty="0" smtClean="0"/>
              <a:t> to a range of people with and without disabilities, </a:t>
            </a:r>
            <a:r>
              <a:rPr lang="en-US" dirty="0" smtClean="0">
                <a:solidFill>
                  <a:srgbClr val="FF0000"/>
                </a:solidFill>
              </a:rPr>
              <a:t>without</a:t>
            </a:r>
            <a:r>
              <a:rPr lang="en-US" dirty="0" smtClean="0"/>
              <a:t> further need for </a:t>
            </a:r>
            <a:r>
              <a:rPr lang="en-US" dirty="0" smtClean="0">
                <a:solidFill>
                  <a:srgbClr val="FF0000"/>
                </a:solidFill>
              </a:rPr>
              <a:t>modification</a:t>
            </a:r>
            <a:r>
              <a:rPr lang="en-US" dirty="0" smtClean="0"/>
              <a:t> or accommodation </a:t>
            </a:r>
          </a:p>
          <a:p>
            <a:pPr algn="just">
              <a:buNone/>
            </a:pPr>
            <a:r>
              <a:rPr lang="en-US" b="1" dirty="0" smtClean="0">
                <a:solidFill>
                  <a:srgbClr val="FF0000"/>
                </a:solidFill>
              </a:rPr>
              <a:t>Recruitment</a:t>
            </a:r>
            <a:r>
              <a:rPr lang="en-US" b="1" dirty="0" smtClean="0"/>
              <a:t>: </a:t>
            </a:r>
          </a:p>
          <a:p>
            <a:pPr algn="just"/>
            <a:r>
              <a:rPr lang="en-US" dirty="0" smtClean="0"/>
              <a:t>Effective recruitment of people with disabilities involves two components: </a:t>
            </a:r>
          </a:p>
          <a:p>
            <a:pPr algn="just">
              <a:buNone/>
            </a:pPr>
            <a:r>
              <a:rPr lang="en-US" i="1" dirty="0" smtClean="0"/>
              <a:t>1. </a:t>
            </a:r>
            <a:r>
              <a:rPr lang="en-US" i="1" dirty="0" smtClean="0">
                <a:solidFill>
                  <a:srgbClr val="FF0000"/>
                </a:solidFill>
              </a:rPr>
              <a:t>Accessible</a:t>
            </a:r>
            <a:r>
              <a:rPr lang="en-US" i="1" dirty="0" smtClean="0"/>
              <a:t> </a:t>
            </a:r>
            <a:r>
              <a:rPr lang="en-US" i="1" dirty="0" smtClean="0">
                <a:solidFill>
                  <a:srgbClr val="FF0000"/>
                </a:solidFill>
              </a:rPr>
              <a:t>outreach</a:t>
            </a:r>
            <a:r>
              <a:rPr lang="en-US" i="1" dirty="0" smtClean="0"/>
              <a:t> and hiring practices (avoiding any barriers to participation)</a:t>
            </a:r>
          </a:p>
          <a:p>
            <a:pPr algn="just">
              <a:buNone/>
            </a:pPr>
            <a:r>
              <a:rPr lang="en-US" i="1" dirty="0" smtClean="0"/>
              <a:t>2. Targeted recruitment of workers with disabilities (</a:t>
            </a:r>
            <a:r>
              <a:rPr lang="en-US" dirty="0" smtClean="0"/>
              <a:t>enables employers to </a:t>
            </a:r>
            <a:r>
              <a:rPr lang="en-US" dirty="0" smtClean="0">
                <a:solidFill>
                  <a:srgbClr val="FF0000"/>
                </a:solidFill>
              </a:rPr>
              <a:t>reach</a:t>
            </a:r>
            <a:r>
              <a:rPr lang="en-US" dirty="0" smtClean="0"/>
              <a:t> and </a:t>
            </a:r>
            <a:r>
              <a:rPr lang="en-US" dirty="0" smtClean="0">
                <a:solidFill>
                  <a:srgbClr val="FF0000"/>
                </a:solidFill>
              </a:rPr>
              <a:t>interview</a:t>
            </a:r>
            <a:r>
              <a:rPr lang="en-US" dirty="0" smtClean="0"/>
              <a:t> qualified people with disabilities).</a:t>
            </a:r>
            <a:endParaRPr lang="en-US" i="1" dirty="0" smtClean="0"/>
          </a:p>
          <a:p>
            <a:pPr marL="82296" indent="0"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43</a:t>
            </a:fld>
            <a:endParaRPr lang="en-US"/>
          </a:p>
        </p:txBody>
      </p:sp>
    </p:spTree>
    <p:extLst>
      <p:ext uri="{BB962C8B-B14F-4D97-AF65-F5344CB8AC3E}">
        <p14:creationId xmlns:p14="http://schemas.microsoft.com/office/powerpoint/2010/main" val="522754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Dimensions of Inclusive </a:t>
            </a:r>
            <a:r>
              <a:rPr lang="en-US" sz="3200" b="1" dirty="0" smtClean="0">
                <a:latin typeface="Times New Roman" pitchFamily="18" charset="0"/>
                <a:cs typeface="Times New Roman" pitchFamily="18" charset="0"/>
              </a:rPr>
              <a:t>culture….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876800"/>
          </a:xfrm>
        </p:spPr>
        <p:txBody>
          <a:bodyPr>
            <a:normAutofit fontScale="77500" lnSpcReduction="20000"/>
          </a:bodyPr>
          <a:lstStyle/>
          <a:p>
            <a:pPr algn="just"/>
            <a:r>
              <a:rPr lang="en-US" dirty="0" smtClean="0"/>
              <a:t>Training ( for both </a:t>
            </a:r>
            <a:r>
              <a:rPr lang="en-US" dirty="0" err="1" smtClean="0"/>
              <a:t>pwds</a:t>
            </a:r>
            <a:r>
              <a:rPr lang="en-US" dirty="0" smtClean="0"/>
              <a:t> &amp; their managers)</a:t>
            </a:r>
          </a:p>
          <a:p>
            <a:pPr algn="just"/>
            <a:r>
              <a:rPr lang="en-US" dirty="0" smtClean="0"/>
              <a:t>Advancement: (access to mentoring, CDP,…)</a:t>
            </a:r>
          </a:p>
          <a:p>
            <a:pPr algn="just">
              <a:buNone/>
            </a:pPr>
            <a:r>
              <a:rPr lang="en-US" dirty="0" smtClean="0">
                <a:solidFill>
                  <a:srgbClr val="FF0000"/>
                </a:solidFill>
              </a:rPr>
              <a:t>Workplace Accommodations and Accessibility: Policy &amp; Practice </a:t>
            </a:r>
          </a:p>
          <a:p>
            <a:pPr algn="just"/>
            <a:r>
              <a:rPr lang="en-US" dirty="0" smtClean="0"/>
              <a:t>Policy plays a critical role in generating meaningful inclusion of people with disabilities. </a:t>
            </a:r>
          </a:p>
          <a:p>
            <a:pPr algn="just"/>
            <a:r>
              <a:rPr lang="en-US" dirty="0" smtClean="0"/>
              <a:t>When assessing the effectiveness of existing </a:t>
            </a:r>
            <a:r>
              <a:rPr lang="en-US" dirty="0" smtClean="0">
                <a:solidFill>
                  <a:srgbClr val="FF0000"/>
                </a:solidFill>
              </a:rPr>
              <a:t>accommodations</a:t>
            </a:r>
            <a:r>
              <a:rPr lang="en-US" dirty="0" smtClean="0"/>
              <a:t> </a:t>
            </a:r>
            <a:r>
              <a:rPr lang="en-US" dirty="0" smtClean="0">
                <a:solidFill>
                  <a:srgbClr val="FF0000"/>
                </a:solidFill>
              </a:rPr>
              <a:t>policies</a:t>
            </a:r>
            <a:r>
              <a:rPr lang="en-US" dirty="0" smtClean="0"/>
              <a:t>, employee experiences can be described based on two </a:t>
            </a:r>
            <a:r>
              <a:rPr lang="en-US" b="1" dirty="0" smtClean="0">
                <a:solidFill>
                  <a:srgbClr val="7030A0"/>
                </a:solidFill>
              </a:rPr>
              <a:t>measures</a:t>
            </a:r>
            <a:r>
              <a:rPr lang="en-US" dirty="0" smtClean="0"/>
              <a:t> of </a:t>
            </a:r>
            <a:r>
              <a:rPr lang="en-US" b="1" dirty="0" smtClean="0">
                <a:solidFill>
                  <a:srgbClr val="7030A0"/>
                </a:solidFill>
              </a:rPr>
              <a:t>equity</a:t>
            </a:r>
            <a:r>
              <a:rPr lang="en-US" dirty="0" smtClean="0"/>
              <a:t>. </a:t>
            </a:r>
          </a:p>
          <a:p>
            <a:pPr algn="just">
              <a:buNone/>
            </a:pPr>
            <a:r>
              <a:rPr lang="en-US" dirty="0" smtClean="0"/>
              <a:t>1. </a:t>
            </a:r>
            <a:r>
              <a:rPr lang="en-US" dirty="0" smtClean="0">
                <a:solidFill>
                  <a:srgbClr val="FF0000"/>
                </a:solidFill>
              </a:rPr>
              <a:t>procedural justice</a:t>
            </a:r>
            <a:r>
              <a:rPr lang="en-US" dirty="0" smtClean="0"/>
              <a:t>‖, meaning that employees with disabilities </a:t>
            </a:r>
            <a:r>
              <a:rPr lang="en-US" dirty="0" smtClean="0">
                <a:solidFill>
                  <a:srgbClr val="FF0000"/>
                </a:solidFill>
              </a:rPr>
              <a:t>perceive</a:t>
            </a:r>
            <a:r>
              <a:rPr lang="en-US" dirty="0" smtClean="0"/>
              <a:t> the accommodations </a:t>
            </a:r>
            <a:r>
              <a:rPr lang="en-US" b="1" dirty="0" smtClean="0">
                <a:solidFill>
                  <a:srgbClr val="7030A0"/>
                </a:solidFill>
              </a:rPr>
              <a:t>policy</a:t>
            </a:r>
            <a:r>
              <a:rPr lang="en-US" dirty="0" smtClean="0"/>
              <a:t> as </a:t>
            </a:r>
            <a:r>
              <a:rPr lang="en-US" dirty="0" smtClean="0">
                <a:solidFill>
                  <a:srgbClr val="FF0000"/>
                </a:solidFill>
              </a:rPr>
              <a:t>fair, accessible and functional. </a:t>
            </a:r>
          </a:p>
          <a:p>
            <a:pPr algn="just">
              <a:buNone/>
            </a:pPr>
            <a:r>
              <a:rPr lang="en-US" i="1" dirty="0" smtClean="0"/>
              <a:t>2. </a:t>
            </a:r>
            <a:r>
              <a:rPr lang="en-US" i="1" dirty="0" smtClean="0">
                <a:solidFill>
                  <a:srgbClr val="FF0000"/>
                </a:solidFill>
              </a:rPr>
              <a:t>Interactional justice </a:t>
            </a:r>
            <a:r>
              <a:rPr lang="en-US" i="1" dirty="0" smtClean="0"/>
              <a:t>refers to the experience of </a:t>
            </a:r>
            <a:r>
              <a:rPr lang="en-US" b="1" i="1" dirty="0" smtClean="0">
                <a:solidFill>
                  <a:srgbClr val="7030A0"/>
                </a:solidFill>
              </a:rPr>
              <a:t>feeling</a:t>
            </a:r>
            <a:r>
              <a:rPr lang="en-US" i="1" dirty="0" smtClean="0"/>
              <a:t> that the managers or colleagues with whom one is interacting are </a:t>
            </a:r>
            <a:r>
              <a:rPr lang="en-US" b="1" i="1" dirty="0" smtClean="0">
                <a:solidFill>
                  <a:srgbClr val="7030A0"/>
                </a:solidFill>
              </a:rPr>
              <a:t>behaving</a:t>
            </a:r>
            <a:r>
              <a:rPr lang="en-US" i="1" dirty="0" smtClean="0"/>
              <a:t> </a:t>
            </a:r>
            <a:r>
              <a:rPr lang="en-US" i="1" dirty="0" smtClean="0">
                <a:solidFill>
                  <a:srgbClr val="FF0000"/>
                </a:solidFill>
              </a:rPr>
              <a:t>fairly, reasonably and respectfully</a:t>
            </a:r>
            <a:r>
              <a:rPr lang="en-US" i="1" dirty="0" smtClean="0"/>
              <a:t>. </a:t>
            </a:r>
            <a:endParaRPr lang="en-US" dirty="0" smtClean="0"/>
          </a:p>
        </p:txBody>
      </p:sp>
      <p:sp>
        <p:nvSpPr>
          <p:cNvPr id="4" name="Slide Number Placeholder 3"/>
          <p:cNvSpPr>
            <a:spLocks noGrp="1"/>
          </p:cNvSpPr>
          <p:nvPr>
            <p:ph type="sldNum" sz="quarter" idx="12"/>
          </p:nvPr>
        </p:nvSpPr>
        <p:spPr/>
        <p:txBody>
          <a:bodyPr/>
          <a:lstStyle/>
          <a:p>
            <a:fld id="{FC6B066D-BA3A-441F-A81C-D71108FAE4D7}" type="slidenum">
              <a:rPr lang="en-US" smtClean="0"/>
              <a:pPr/>
              <a:t>44</a:t>
            </a:fld>
            <a:endParaRPr lang="en-US"/>
          </a:p>
        </p:txBody>
      </p:sp>
    </p:spTree>
    <p:extLst>
      <p:ext uri="{BB962C8B-B14F-4D97-AF65-F5344CB8AC3E}">
        <p14:creationId xmlns:p14="http://schemas.microsoft.com/office/powerpoint/2010/main" val="522754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Building </a:t>
            </a:r>
            <a:r>
              <a:rPr lang="en-US" sz="3200" b="1" dirty="0">
                <a:latin typeface="Times New Roman" pitchFamily="18" charset="0"/>
                <a:cs typeface="Times New Roman" pitchFamily="18" charset="0"/>
              </a:rPr>
              <a:t>inclusive community  </a:t>
            </a:r>
          </a:p>
        </p:txBody>
      </p:sp>
      <p:sp>
        <p:nvSpPr>
          <p:cNvPr id="3" name="Content Placeholder 2"/>
          <p:cNvSpPr>
            <a:spLocks noGrp="1"/>
          </p:cNvSpPr>
          <p:nvPr>
            <p:ph idx="1"/>
          </p:nvPr>
        </p:nvSpPr>
        <p:spPr>
          <a:xfrm>
            <a:off x="457200" y="1600200"/>
            <a:ext cx="8229600" cy="4724400"/>
          </a:xfrm>
        </p:spPr>
        <p:txBody>
          <a:bodyPr>
            <a:normAutofit/>
          </a:bodyPr>
          <a:lstStyle/>
          <a:p>
            <a:pPr algn="just">
              <a:buFont typeface="Wingdings" pitchFamily="2" charset="2"/>
              <a:buChar char="v"/>
            </a:pPr>
            <a:r>
              <a:rPr lang="en-US" sz="2800" dirty="0">
                <a:latin typeface="Times New Roman" pitchFamily="18" charset="0"/>
                <a:cs typeface="Times New Roman" pitchFamily="18" charset="0"/>
              </a:rPr>
              <a:t>Does everything that it can </a:t>
            </a:r>
            <a:r>
              <a:rPr lang="en-US" sz="2800" dirty="0" smtClean="0">
                <a:latin typeface="Times New Roman" pitchFamily="18" charset="0"/>
                <a:cs typeface="Times New Roman" pitchFamily="18" charset="0"/>
              </a:rPr>
              <a:t>be </a:t>
            </a:r>
            <a:r>
              <a:rPr lang="en-US" sz="2800" dirty="0" smtClean="0">
                <a:solidFill>
                  <a:srgbClr val="FF0000"/>
                </a:solidFill>
                <a:latin typeface="Times New Roman" pitchFamily="18" charset="0"/>
                <a:cs typeface="Times New Roman" pitchFamily="18" charset="0"/>
              </a:rPr>
              <a:t>respect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all its </a:t>
            </a:r>
            <a:r>
              <a:rPr lang="en-US" sz="2800" dirty="0">
                <a:solidFill>
                  <a:srgbClr val="FF0000"/>
                </a:solidFill>
                <a:latin typeface="Times New Roman" pitchFamily="18" charset="0"/>
                <a:cs typeface="Times New Roman" pitchFamily="18" charset="0"/>
              </a:rPr>
              <a:t>citizens</a:t>
            </a:r>
            <a:r>
              <a:rPr lang="en-US" sz="2800" dirty="0">
                <a:latin typeface="Times New Roman" pitchFamily="18" charset="0"/>
                <a:cs typeface="Times New Roman" pitchFamily="18" charset="0"/>
              </a:rPr>
              <a:t>, gives them full access to resources, and promotes equal treatment and opportunity. </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Works </a:t>
            </a:r>
            <a:r>
              <a:rPr lang="en-US" sz="2800" dirty="0">
                <a:latin typeface="Times New Roman" pitchFamily="18" charset="0"/>
                <a:cs typeface="Times New Roman" pitchFamily="18" charset="0"/>
              </a:rPr>
              <a:t>to eliminate all forms of discrimination. </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Engages </a:t>
            </a:r>
            <a:r>
              <a:rPr lang="en-US" sz="2800" dirty="0">
                <a:latin typeface="Times New Roman" pitchFamily="18" charset="0"/>
                <a:cs typeface="Times New Roman" pitchFamily="18" charset="0"/>
              </a:rPr>
              <a:t>all its citizens in decision-making processes that affect their lives. </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Values </a:t>
            </a:r>
            <a:r>
              <a:rPr lang="en-US" sz="2800" dirty="0">
                <a:latin typeface="Times New Roman" pitchFamily="18" charset="0"/>
                <a:cs typeface="Times New Roman" pitchFamily="18" charset="0"/>
              </a:rPr>
              <a:t>diversity </a:t>
            </a:r>
            <a:r>
              <a:rPr lang="en-US" sz="2800" dirty="0" smtClean="0">
                <a:latin typeface="Times New Roman" pitchFamily="18" charset="0"/>
                <a:cs typeface="Times New Roman" pitchFamily="18" charset="0"/>
              </a:rPr>
              <a:t>and</a:t>
            </a:r>
          </a:p>
          <a:p>
            <a:pPr algn="just">
              <a:buFont typeface="Wingdings" pitchFamily="2" charset="2"/>
              <a:buChar char="v"/>
            </a:pPr>
            <a:r>
              <a:rPr lang="en-US" sz="2800" dirty="0" smtClean="0">
                <a:latin typeface="Times New Roman" pitchFamily="18" charset="0"/>
                <a:cs typeface="Times New Roman" pitchFamily="18" charset="0"/>
              </a:rPr>
              <a:t>Responds </a:t>
            </a:r>
            <a:r>
              <a:rPr lang="en-US" sz="2800" dirty="0">
                <a:latin typeface="Times New Roman" pitchFamily="18" charset="0"/>
                <a:cs typeface="Times New Roman" pitchFamily="18" charset="0"/>
              </a:rPr>
              <a:t>quickly to racist and other discriminating incidents.</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45</a:t>
            </a:fld>
            <a:endParaRPr lang="en-US"/>
          </a:p>
        </p:txBody>
      </p:sp>
    </p:spTree>
    <p:extLst>
      <p:ext uri="{BB962C8B-B14F-4D97-AF65-F5344CB8AC3E}">
        <p14:creationId xmlns:p14="http://schemas.microsoft.com/office/powerpoint/2010/main" val="2318031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Characteristics of an </a:t>
            </a:r>
            <a:r>
              <a:rPr lang="en-US" sz="3600" dirty="0">
                <a:solidFill>
                  <a:srgbClr val="FF0000"/>
                </a:solidFill>
                <a:latin typeface="Times New Roman" pitchFamily="18" charset="0"/>
                <a:cs typeface="Times New Roman" pitchFamily="18" charset="0"/>
              </a:rPr>
              <a:t>Inclusive Community </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82296" indent="0" algn="just"/>
            <a:r>
              <a:rPr lang="en-US" b="1" dirty="0" smtClean="0">
                <a:solidFill>
                  <a:srgbClr val="7030A0"/>
                </a:solidFill>
                <a:latin typeface="Times New Roman" pitchFamily="18" charset="0"/>
                <a:cs typeface="Times New Roman" pitchFamily="18" charset="0"/>
              </a:rPr>
              <a:t>Integrative</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and </a:t>
            </a:r>
            <a:r>
              <a:rPr lang="en-US" b="1" dirty="0" smtClean="0">
                <a:solidFill>
                  <a:srgbClr val="7030A0"/>
                </a:solidFill>
                <a:latin typeface="Times New Roman" pitchFamily="18" charset="0"/>
                <a:cs typeface="Times New Roman" pitchFamily="18" charset="0"/>
              </a:rPr>
              <a:t>cooperative</a:t>
            </a:r>
            <a:r>
              <a:rPr lang="en-US" dirty="0" smtClean="0">
                <a:latin typeface="Times New Roman" pitchFamily="18" charset="0"/>
                <a:cs typeface="Times New Roman" pitchFamily="18" charset="0"/>
              </a:rPr>
              <a:t>: inclusive </a:t>
            </a:r>
            <a:r>
              <a:rPr lang="en-US" dirty="0">
                <a:latin typeface="Times New Roman" pitchFamily="18" charset="0"/>
                <a:cs typeface="Times New Roman" pitchFamily="18" charset="0"/>
              </a:rPr>
              <a:t>communities </a:t>
            </a:r>
            <a:r>
              <a:rPr lang="en-US" dirty="0">
                <a:solidFill>
                  <a:srgbClr val="FF0000"/>
                </a:solidFill>
                <a:latin typeface="Times New Roman" pitchFamily="18" charset="0"/>
                <a:cs typeface="Times New Roman" pitchFamily="18" charset="0"/>
              </a:rPr>
              <a:t>bring</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people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together</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have </a:t>
            </a:r>
            <a:r>
              <a:rPr lang="en-US" dirty="0" smtClean="0">
                <a:solidFill>
                  <a:srgbClr val="FF0000"/>
                </a:solidFill>
                <a:latin typeface="Times New Roman" pitchFamily="18" charset="0"/>
                <a:cs typeface="Times New Roman" pitchFamily="18" charset="0"/>
              </a:rPr>
              <a:t>places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where people and organizations </a:t>
            </a:r>
            <a:r>
              <a:rPr lang="en-US" dirty="0">
                <a:solidFill>
                  <a:srgbClr val="FF0000"/>
                </a:solidFill>
                <a:latin typeface="Times New Roman" pitchFamily="18" charset="0"/>
                <a:cs typeface="Times New Roman" pitchFamily="18" charset="0"/>
              </a:rPr>
              <a:t>work</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together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82296" indent="0" algn="just"/>
            <a:r>
              <a:rPr lang="en-US" b="1" dirty="0" smtClean="0">
                <a:solidFill>
                  <a:srgbClr val="7030A0"/>
                </a:solidFill>
                <a:latin typeface="Times New Roman" pitchFamily="18" charset="0"/>
                <a:cs typeface="Times New Roman" pitchFamily="18" charset="0"/>
              </a:rPr>
              <a:t>Interactive</a:t>
            </a:r>
            <a:r>
              <a:rPr lang="en-US" dirty="0">
                <a:latin typeface="Times New Roman" pitchFamily="18" charset="0"/>
                <a:cs typeface="Times New Roman" pitchFamily="18" charset="0"/>
              </a:rPr>
              <a:t>: inclusive communities have accessible community </a:t>
            </a:r>
            <a:r>
              <a:rPr lang="en-US" dirty="0">
                <a:solidFill>
                  <a:srgbClr val="FF0000"/>
                </a:solidFill>
                <a:latin typeface="Times New Roman" pitchFamily="18" charset="0"/>
                <a:cs typeface="Times New Roman" pitchFamily="18" charset="0"/>
              </a:rPr>
              <a:t>spaces</a:t>
            </a:r>
            <a:r>
              <a:rPr lang="en-US" dirty="0">
                <a:latin typeface="Times New Roman" pitchFamily="18" charset="0"/>
                <a:cs typeface="Times New Roman" pitchFamily="18" charset="0"/>
              </a:rPr>
              <a:t> and open public </a:t>
            </a:r>
            <a:r>
              <a:rPr lang="en-US" dirty="0">
                <a:solidFill>
                  <a:srgbClr val="FF0000"/>
                </a:solidFill>
                <a:latin typeface="Times New Roman" pitchFamily="18" charset="0"/>
                <a:cs typeface="Times New Roman" pitchFamily="18" charset="0"/>
              </a:rPr>
              <a:t>places</a:t>
            </a:r>
            <a:r>
              <a:rPr lang="en-US" dirty="0">
                <a:latin typeface="Times New Roman" pitchFamily="18" charset="0"/>
                <a:cs typeface="Times New Roman" pitchFamily="18" charset="0"/>
              </a:rPr>
              <a:t> as well as groups and organizations that support social interaction and community activity, including </a:t>
            </a:r>
            <a:r>
              <a:rPr lang="en-US" dirty="0">
                <a:solidFill>
                  <a:srgbClr val="FF0000"/>
                </a:solidFill>
                <a:latin typeface="Times New Roman" pitchFamily="18" charset="0"/>
                <a:cs typeface="Times New Roman" pitchFamily="18" charset="0"/>
              </a:rPr>
              <a:t>celebrating community life.  </a:t>
            </a:r>
            <a:endParaRPr lang="en-US" dirty="0" smtClean="0">
              <a:solidFill>
                <a:srgbClr val="FF0000"/>
              </a:solidFill>
              <a:latin typeface="Times New Roman" pitchFamily="18" charset="0"/>
              <a:cs typeface="Times New Roman" pitchFamily="18" charset="0"/>
            </a:endParaRPr>
          </a:p>
          <a:p>
            <a:pPr marL="82296" indent="0" algn="just">
              <a:buNone/>
            </a:pPr>
            <a:r>
              <a:rPr lang="en-US" b="1" dirty="0" smtClean="0">
                <a:solidFill>
                  <a:srgbClr val="7030A0"/>
                </a:solidFill>
                <a:latin typeface="Times New Roman" pitchFamily="18" charset="0"/>
                <a:cs typeface="Times New Roman" pitchFamily="18" charset="0"/>
              </a:rPr>
              <a:t>Invested</a:t>
            </a:r>
            <a:r>
              <a:rPr lang="en-US" dirty="0">
                <a:latin typeface="Times New Roman" pitchFamily="18" charset="0"/>
                <a:cs typeface="Times New Roman" pitchFamily="18" charset="0"/>
              </a:rPr>
              <a:t>: inclusive communities are places where both the public and private </a:t>
            </a:r>
            <a:r>
              <a:rPr lang="en-US" dirty="0">
                <a:solidFill>
                  <a:srgbClr val="FF0000"/>
                </a:solidFill>
                <a:latin typeface="Times New Roman" pitchFamily="18" charset="0"/>
                <a:cs typeface="Times New Roman" pitchFamily="18" charset="0"/>
              </a:rPr>
              <a:t>sectors</a:t>
            </a:r>
            <a:r>
              <a:rPr lang="en-US" dirty="0">
                <a:latin typeface="Times New Roman" pitchFamily="18" charset="0"/>
                <a:cs typeface="Times New Roman" pitchFamily="18" charset="0"/>
              </a:rPr>
              <a:t> commit </a:t>
            </a:r>
            <a:r>
              <a:rPr lang="en-US" dirty="0">
                <a:solidFill>
                  <a:srgbClr val="FF0000"/>
                </a:solidFill>
                <a:latin typeface="Times New Roman" pitchFamily="18" charset="0"/>
                <a:cs typeface="Times New Roman" pitchFamily="18" charset="0"/>
              </a:rPr>
              <a:t>resources</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for</a:t>
            </a:r>
            <a:r>
              <a:rPr lang="en-US" dirty="0">
                <a:latin typeface="Times New Roman" pitchFamily="18" charset="0"/>
                <a:cs typeface="Times New Roman" pitchFamily="18" charset="0"/>
              </a:rPr>
              <a:t> the social and economic health and well-being of the </a:t>
            </a:r>
            <a:r>
              <a:rPr lang="en-US" dirty="0">
                <a:solidFill>
                  <a:srgbClr val="FF0000"/>
                </a:solidFill>
                <a:latin typeface="Times New Roman" pitchFamily="18" charset="0"/>
                <a:cs typeface="Times New Roman" pitchFamily="18" charset="0"/>
              </a:rPr>
              <a:t>whole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community</a:t>
            </a:r>
            <a:r>
              <a:rPr lang="en-US"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46</a:t>
            </a:fld>
            <a:endParaRPr lang="en-US"/>
          </a:p>
        </p:txBody>
      </p:sp>
    </p:spTree>
    <p:extLst>
      <p:ext uri="{BB962C8B-B14F-4D97-AF65-F5344CB8AC3E}">
        <p14:creationId xmlns:p14="http://schemas.microsoft.com/office/powerpoint/2010/main" val="3093564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82296" indent="0" algn="just"/>
            <a:r>
              <a:rPr lang="en-US" b="1" dirty="0" smtClean="0">
                <a:solidFill>
                  <a:srgbClr val="7030A0"/>
                </a:solidFill>
                <a:latin typeface="Times New Roman" pitchFamily="18" charset="0"/>
                <a:cs typeface="Times New Roman" pitchFamily="18" charset="0"/>
              </a:rPr>
              <a:t>Diverse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inclusive communities </a:t>
            </a:r>
            <a:r>
              <a:rPr lang="en-US" dirty="0">
                <a:solidFill>
                  <a:srgbClr val="FF0000"/>
                </a:solidFill>
                <a:latin typeface="Times New Roman" pitchFamily="18" charset="0"/>
                <a:cs typeface="Times New Roman" pitchFamily="18" charset="0"/>
              </a:rPr>
              <a:t>welcome</a:t>
            </a:r>
            <a:r>
              <a:rPr lang="en-US" dirty="0">
                <a:latin typeface="Times New Roman" pitchFamily="18" charset="0"/>
                <a:cs typeface="Times New Roman" pitchFamily="18" charset="0"/>
              </a:rPr>
              <a:t> and incorporate </a:t>
            </a:r>
            <a:r>
              <a:rPr lang="en-US" dirty="0">
                <a:solidFill>
                  <a:srgbClr val="FF0000"/>
                </a:solidFill>
                <a:latin typeface="Times New Roman" pitchFamily="18" charset="0"/>
                <a:cs typeface="Times New Roman" pitchFamily="18" charset="0"/>
              </a:rPr>
              <a:t>diverse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people</a:t>
            </a:r>
            <a:r>
              <a:rPr lang="en-US" dirty="0">
                <a:latin typeface="Times New Roman" pitchFamily="18" charset="0"/>
                <a:cs typeface="Times New Roman" pitchFamily="18" charset="0"/>
              </a:rPr>
              <a:t> and cultures into the structures, processes and </a:t>
            </a:r>
            <a:r>
              <a:rPr lang="en-US" dirty="0">
                <a:solidFill>
                  <a:srgbClr val="FF0000"/>
                </a:solidFill>
                <a:latin typeface="Times New Roman" pitchFamily="18" charset="0"/>
                <a:cs typeface="Times New Roman" pitchFamily="18" charset="0"/>
              </a:rPr>
              <a:t>functions</a:t>
            </a:r>
            <a:r>
              <a:rPr lang="en-US" dirty="0">
                <a:latin typeface="Times New Roman" pitchFamily="18" charset="0"/>
                <a:cs typeface="Times New Roman" pitchFamily="18" charset="0"/>
              </a:rPr>
              <a:t> of </a:t>
            </a:r>
            <a:r>
              <a:rPr lang="en-US" dirty="0">
                <a:solidFill>
                  <a:srgbClr val="FF0000"/>
                </a:solidFill>
                <a:latin typeface="Times New Roman" pitchFamily="18" charset="0"/>
                <a:cs typeface="Times New Roman" pitchFamily="18" charset="0"/>
              </a:rPr>
              <a:t>daily</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community</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life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82296" indent="0" algn="just"/>
            <a:r>
              <a:rPr lang="en-US" b="1" dirty="0" smtClean="0">
                <a:solidFill>
                  <a:srgbClr val="7030A0"/>
                </a:solidFill>
                <a:latin typeface="Times New Roman" pitchFamily="18" charset="0"/>
                <a:cs typeface="Times New Roman" pitchFamily="18" charset="0"/>
              </a:rPr>
              <a:t>Equitable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inclusive communities make sure that </a:t>
            </a:r>
            <a:r>
              <a:rPr lang="en-US" dirty="0">
                <a:solidFill>
                  <a:srgbClr val="FF0000"/>
                </a:solidFill>
                <a:latin typeface="Times New Roman" pitchFamily="18" charset="0"/>
                <a:cs typeface="Times New Roman" pitchFamily="18" charset="0"/>
              </a:rPr>
              <a:t>everyone</a:t>
            </a:r>
            <a:r>
              <a:rPr lang="en-US" dirty="0">
                <a:latin typeface="Times New Roman" pitchFamily="18" charset="0"/>
                <a:cs typeface="Times New Roman" pitchFamily="18" charset="0"/>
              </a:rPr>
              <a:t> has the means to </a:t>
            </a:r>
            <a:r>
              <a:rPr lang="en-US" dirty="0">
                <a:solidFill>
                  <a:srgbClr val="FF0000"/>
                </a:solidFill>
                <a:latin typeface="Times New Roman" pitchFamily="18" charset="0"/>
                <a:cs typeface="Times New Roman" pitchFamily="18" charset="0"/>
              </a:rPr>
              <a:t>live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in</a:t>
            </a:r>
            <a:r>
              <a:rPr lang="en-US" dirty="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decent/civilized</a:t>
            </a:r>
            <a:r>
              <a:rPr lang="en-US" dirty="0" smtClean="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conditions</a:t>
            </a:r>
            <a:r>
              <a:rPr lang="en-US" dirty="0">
                <a:latin typeface="Times New Roman" pitchFamily="18" charset="0"/>
                <a:cs typeface="Times New Roman" pitchFamily="18" charset="0"/>
              </a:rPr>
              <a:t> (i.e. income supports, employment, good housing) and the opportunity to develop one‘s capacities and to participate actively in community life. </a:t>
            </a:r>
            <a:endParaRPr lang="en-US" dirty="0" smtClean="0">
              <a:latin typeface="Times New Roman" pitchFamily="18" charset="0"/>
              <a:cs typeface="Times New Roman" pitchFamily="18" charset="0"/>
            </a:endParaRPr>
          </a:p>
          <a:p>
            <a:pPr marL="82296" indent="0" algn="just">
              <a:buNone/>
            </a:pPr>
            <a:endParaRPr lang="en-US" dirty="0" smtClean="0">
              <a:latin typeface="Times New Roman" pitchFamily="18" charset="0"/>
              <a:cs typeface="Times New Roman" pitchFamily="18" charset="0"/>
            </a:endParaRPr>
          </a:p>
          <a:p>
            <a:pPr marL="82296" indent="0" algn="just"/>
            <a:r>
              <a:rPr lang="en-US" b="1" dirty="0" smtClean="0">
                <a:solidFill>
                  <a:srgbClr val="7030A0"/>
                </a:solidFill>
                <a:latin typeface="Times New Roman" pitchFamily="18" charset="0"/>
                <a:cs typeface="Times New Roman" pitchFamily="18" charset="0"/>
              </a:rPr>
              <a:t>Accessible</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and </a:t>
            </a:r>
            <a:r>
              <a:rPr lang="en-US" b="1" dirty="0">
                <a:solidFill>
                  <a:srgbClr val="7030A0"/>
                </a:solidFill>
                <a:latin typeface="Times New Roman" pitchFamily="18" charset="0"/>
                <a:cs typeface="Times New Roman" pitchFamily="18" charset="0"/>
              </a:rPr>
              <a:t>Sensitive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inclusive communities have an </a:t>
            </a:r>
            <a:r>
              <a:rPr lang="en-US" dirty="0" smtClean="0">
                <a:solidFill>
                  <a:srgbClr val="FF0000"/>
                </a:solidFill>
                <a:latin typeface="Times New Roman" pitchFamily="18" charset="0"/>
                <a:cs typeface="Times New Roman" pitchFamily="18" charset="0"/>
              </a:rPr>
              <a:t>array/range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 readily available and accessible </a:t>
            </a:r>
            <a:r>
              <a:rPr lang="en-US" dirty="0">
                <a:solidFill>
                  <a:srgbClr val="FF0000"/>
                </a:solidFill>
                <a:latin typeface="Times New Roman" pitchFamily="18" charset="0"/>
                <a:cs typeface="Times New Roman" pitchFamily="18" charset="0"/>
              </a:rPr>
              <a:t>supports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services</a:t>
            </a:r>
            <a:r>
              <a:rPr lang="en-US" dirty="0">
                <a:latin typeface="Times New Roman" pitchFamily="18" charset="0"/>
                <a:cs typeface="Times New Roman" pitchFamily="18" charset="0"/>
              </a:rPr>
              <a:t> for the social, health, and developmental needs of their </a:t>
            </a:r>
            <a:r>
              <a:rPr lang="en-US" dirty="0">
                <a:solidFill>
                  <a:srgbClr val="FF0000"/>
                </a:solidFill>
                <a:latin typeface="Times New Roman" pitchFamily="18" charset="0"/>
                <a:cs typeface="Times New Roman" pitchFamily="18" charset="0"/>
              </a:rPr>
              <a:t>populations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provide</a:t>
            </a:r>
            <a:r>
              <a:rPr lang="en-US" dirty="0">
                <a:latin typeface="Times New Roman" pitchFamily="18" charset="0"/>
                <a:cs typeface="Times New Roman" pitchFamily="18" charset="0"/>
              </a:rPr>
              <a:t> such </a:t>
            </a:r>
            <a:r>
              <a:rPr lang="en-US" dirty="0">
                <a:solidFill>
                  <a:srgbClr val="FF0000"/>
                </a:solidFill>
                <a:latin typeface="Times New Roman" pitchFamily="18" charset="0"/>
                <a:cs typeface="Times New Roman" pitchFamily="18" charset="0"/>
              </a:rPr>
              <a:t>supports</a:t>
            </a:r>
          </a:p>
          <a:p>
            <a:pPr marL="82296" indent="0">
              <a:buNone/>
            </a:pP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47</a:t>
            </a:fld>
            <a:endParaRPr lang="en-US"/>
          </a:p>
        </p:txBody>
      </p:sp>
    </p:spTree>
    <p:extLst>
      <p:ext uri="{BB962C8B-B14F-4D97-AF65-F5344CB8AC3E}">
        <p14:creationId xmlns:p14="http://schemas.microsoft.com/office/powerpoint/2010/main" val="3752532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82296" indent="0" algn="just">
              <a:buNone/>
            </a:pPr>
            <a:r>
              <a:rPr lang="en-US" dirty="0">
                <a:latin typeface="Times New Roman" pitchFamily="18" charset="0"/>
                <a:cs typeface="Times New Roman" pitchFamily="18" charset="0"/>
              </a:rPr>
              <a:t> </a:t>
            </a:r>
            <a:r>
              <a:rPr lang="en-US" b="1" dirty="0">
                <a:solidFill>
                  <a:srgbClr val="7030A0"/>
                </a:solidFill>
                <a:latin typeface="Times New Roman" pitchFamily="18" charset="0"/>
                <a:cs typeface="Times New Roman" pitchFamily="18" charset="0"/>
              </a:rPr>
              <a:t>Participatory</a:t>
            </a:r>
            <a:r>
              <a:rPr lang="en-US" dirty="0">
                <a:latin typeface="Times New Roman" pitchFamily="18" charset="0"/>
                <a:cs typeface="Times New Roman" pitchFamily="18" charset="0"/>
              </a:rPr>
              <a:t>: inclusive communities encourage and support the </a:t>
            </a:r>
            <a:r>
              <a:rPr lang="en-US" dirty="0">
                <a:solidFill>
                  <a:srgbClr val="FF0000"/>
                </a:solidFill>
                <a:latin typeface="Times New Roman" pitchFamily="18" charset="0"/>
                <a:cs typeface="Times New Roman" pitchFamily="18" charset="0"/>
              </a:rPr>
              <a:t>involvement</a:t>
            </a:r>
            <a:r>
              <a:rPr lang="en-US" dirty="0">
                <a:latin typeface="Times New Roman" pitchFamily="18" charset="0"/>
                <a:cs typeface="Times New Roman" pitchFamily="18" charset="0"/>
              </a:rPr>
              <a:t> of all their members in the planning and </a:t>
            </a:r>
            <a:r>
              <a:rPr lang="en-US" dirty="0">
                <a:solidFill>
                  <a:srgbClr val="FF0000"/>
                </a:solidFill>
                <a:latin typeface="Times New Roman" pitchFamily="18" charset="0"/>
                <a:cs typeface="Times New Roman" pitchFamily="18" charset="0"/>
              </a:rPr>
              <a:t>decision-making</a:t>
            </a:r>
            <a:r>
              <a:rPr lang="en-US" dirty="0">
                <a:latin typeface="Times New Roman" pitchFamily="18" charset="0"/>
                <a:cs typeface="Times New Roman" pitchFamily="18" charset="0"/>
              </a:rPr>
              <a:t> that affects community conditions and development, including having an effective voice with senior levels of government and  </a:t>
            </a:r>
            <a:endParaRPr lang="en-US" dirty="0" smtClean="0">
              <a:latin typeface="Times New Roman" pitchFamily="18" charset="0"/>
              <a:cs typeface="Times New Roman" pitchFamily="18" charset="0"/>
            </a:endParaRPr>
          </a:p>
          <a:p>
            <a:pPr marL="82296" indent="0" algn="just">
              <a:buNone/>
            </a:pPr>
            <a:r>
              <a:rPr lang="en-US" b="1" dirty="0" smtClean="0">
                <a:solidFill>
                  <a:srgbClr val="7030A0"/>
                </a:solidFill>
                <a:latin typeface="Times New Roman" pitchFamily="18" charset="0"/>
                <a:cs typeface="Times New Roman" pitchFamily="18" charset="0"/>
              </a:rPr>
              <a:t>Safe</a:t>
            </a:r>
            <a:r>
              <a:rPr lang="en-US" dirty="0">
                <a:latin typeface="Times New Roman" pitchFamily="18" charset="0"/>
                <a:cs typeface="Times New Roman" pitchFamily="18" charset="0"/>
              </a:rPr>
              <a:t>:  inclusive communities ensure both individual and broad community </a:t>
            </a:r>
            <a:r>
              <a:rPr lang="en-US" dirty="0">
                <a:solidFill>
                  <a:srgbClr val="FF0000"/>
                </a:solidFill>
                <a:latin typeface="Times New Roman" pitchFamily="18" charset="0"/>
                <a:cs typeface="Times New Roman" pitchFamily="18" charset="0"/>
              </a:rPr>
              <a:t>safety</a:t>
            </a:r>
            <a:r>
              <a:rPr lang="en-US" dirty="0">
                <a:latin typeface="Times New Roman" pitchFamily="18" charset="0"/>
                <a:cs typeface="Times New Roman" pitchFamily="18" charset="0"/>
              </a:rPr>
              <a:t> and security so that </a:t>
            </a:r>
            <a:r>
              <a:rPr lang="en-US" dirty="0">
                <a:solidFill>
                  <a:srgbClr val="FF0000"/>
                </a:solidFill>
                <a:latin typeface="Times New Roman" pitchFamily="18" charset="0"/>
                <a:cs typeface="Times New Roman" pitchFamily="18" charset="0"/>
              </a:rPr>
              <a:t>no</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one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feels</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at</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risk</a:t>
            </a:r>
            <a:r>
              <a:rPr lang="en-US" dirty="0">
                <a:latin typeface="Times New Roman" pitchFamily="18" charset="0"/>
                <a:cs typeface="Times New Roman" pitchFamily="18" charset="0"/>
              </a:rPr>
              <a:t> in their homes or moving around the neighborhood and city.</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48</a:t>
            </a:fld>
            <a:endParaRPr lang="en-US"/>
          </a:p>
        </p:txBody>
      </p:sp>
    </p:spTree>
    <p:extLst>
      <p:ext uri="{BB962C8B-B14F-4D97-AF65-F5344CB8AC3E}">
        <p14:creationId xmlns:p14="http://schemas.microsoft.com/office/powerpoint/2010/main" val="3695129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Characteristics of an Inclusive Organization </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dirty="0">
                <a:latin typeface="Times New Roman" pitchFamily="18" charset="0"/>
                <a:cs typeface="Times New Roman" pitchFamily="18" charset="0"/>
              </a:rPr>
              <a:t> It </a:t>
            </a:r>
            <a:r>
              <a:rPr lang="en-US" sz="2400" dirty="0">
                <a:solidFill>
                  <a:srgbClr val="FF0000"/>
                </a:solidFill>
                <a:latin typeface="Times New Roman" pitchFamily="18" charset="0"/>
                <a:cs typeface="Times New Roman" pitchFamily="18" charset="0"/>
              </a:rPr>
              <a:t>accepts</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diversity</a:t>
            </a:r>
            <a:r>
              <a:rPr lang="en-US" sz="2400" dirty="0">
                <a:latin typeface="Times New Roman" pitchFamily="18" charset="0"/>
                <a:cs typeface="Times New Roman" pitchFamily="18" charset="0"/>
              </a:rPr>
              <a:t> and inclusion as a way of life </a:t>
            </a: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solidFill>
                  <a:srgbClr val="FF0000"/>
                </a:solidFill>
                <a:latin typeface="Times New Roman" pitchFamily="18" charset="0"/>
                <a:cs typeface="Times New Roman" pitchFamily="18" charset="0"/>
              </a:rPr>
              <a:t>evaluates</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individual</a:t>
            </a:r>
            <a:r>
              <a:rPr lang="en-US" sz="2400" dirty="0">
                <a:latin typeface="Times New Roman" pitchFamily="18" charset="0"/>
                <a:cs typeface="Times New Roman" pitchFamily="18" charset="0"/>
              </a:rPr>
              <a:t> and group performance on the basis of observable and </a:t>
            </a:r>
            <a:r>
              <a:rPr lang="en-US" sz="2400" dirty="0">
                <a:solidFill>
                  <a:srgbClr val="FF0000"/>
                </a:solidFill>
                <a:latin typeface="Times New Roman" pitchFamily="18" charset="0"/>
                <a:cs typeface="Times New Roman" pitchFamily="18" charset="0"/>
              </a:rPr>
              <a:t>measurable</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behaviors</a:t>
            </a:r>
            <a:r>
              <a:rPr lang="en-US" sz="2400" dirty="0">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competencies </a:t>
            </a:r>
            <a:endParaRPr lang="en-US" sz="2400" dirty="0" smtClean="0">
              <a:solidFill>
                <a:srgbClr val="FF0000"/>
              </a:solidFill>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operates under </a:t>
            </a:r>
            <a:r>
              <a:rPr lang="en-US" sz="2400" dirty="0">
                <a:solidFill>
                  <a:srgbClr val="FF0000"/>
                </a:solidFill>
                <a:latin typeface="Times New Roman" pitchFamily="18" charset="0"/>
                <a:cs typeface="Times New Roman" pitchFamily="18" charset="0"/>
              </a:rPr>
              <a:t>transparent</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policies</a:t>
            </a:r>
            <a:r>
              <a:rPr lang="en-US" sz="2400" dirty="0">
                <a:latin typeface="Times New Roman" pitchFamily="18" charset="0"/>
                <a:cs typeface="Times New Roman" pitchFamily="18" charset="0"/>
              </a:rPr>
              <a:t> and procedures. </a:t>
            </a: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t>
            </a:r>
            <a:r>
              <a:rPr lang="en-US" sz="2400" dirty="0">
                <a:solidFill>
                  <a:srgbClr val="FF0000"/>
                </a:solidFill>
                <a:latin typeface="Times New Roman" pitchFamily="18" charset="0"/>
                <a:cs typeface="Times New Roman" pitchFamily="18" charset="0"/>
              </a:rPr>
              <a:t>consistent</a:t>
            </a:r>
            <a:r>
              <a:rPr lang="en-US" sz="2400" dirty="0">
                <a:latin typeface="Times New Roman" pitchFamily="18" charset="0"/>
                <a:cs typeface="Times New Roman" pitchFamily="18" charset="0"/>
              </a:rPr>
              <a:t> in its interactions with </a:t>
            </a:r>
            <a:r>
              <a:rPr lang="en-US" sz="2400" dirty="0" smtClean="0">
                <a:latin typeface="Times New Roman" pitchFamily="18" charset="0"/>
                <a:cs typeface="Times New Roman" pitchFamily="18" charset="0"/>
              </a:rPr>
              <a:t>everyone</a:t>
            </a: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creates and maintains a </a:t>
            </a:r>
            <a:r>
              <a:rPr lang="en-US" sz="2400" dirty="0">
                <a:solidFill>
                  <a:srgbClr val="FF0000"/>
                </a:solidFill>
                <a:latin typeface="Times New Roman" pitchFamily="18" charset="0"/>
                <a:cs typeface="Times New Roman" pitchFamily="18" charset="0"/>
              </a:rPr>
              <a:t>learning</a:t>
            </a:r>
            <a:r>
              <a:rPr lang="en-US" sz="2400" dirty="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culture</a:t>
            </a: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has a comprehensive and easily accessible system of conflict resolution at all levels. </a:t>
            </a: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recognizes that it is part of the community that it serves.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49</a:t>
            </a:fld>
            <a:endParaRPr lang="en-US"/>
          </a:p>
        </p:txBody>
      </p:sp>
    </p:spTree>
    <p:extLst>
      <p:ext uri="{BB962C8B-B14F-4D97-AF65-F5344CB8AC3E}">
        <p14:creationId xmlns:p14="http://schemas.microsoft.com/office/powerpoint/2010/main" val="1844397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Concepts about learners </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sz="2800" dirty="0" smtClean="0">
                <a:latin typeface="Times New Roman" pitchFamily="18" charset="0"/>
                <a:cs typeface="Times New Roman" pitchFamily="18" charset="0"/>
              </a:rPr>
              <a:t>Education </a:t>
            </a:r>
            <a:r>
              <a:rPr lang="en-US" sz="2800" dirty="0">
                <a:latin typeface="Times New Roman" pitchFamily="18" charset="0"/>
                <a:cs typeface="Times New Roman" pitchFamily="18" charset="0"/>
              </a:rPr>
              <a:t>is a fundamental human right for all people </a:t>
            </a:r>
          </a:p>
          <a:p>
            <a:pPr algn="just">
              <a:buFont typeface="Wingdings" pitchFamily="2" charset="2"/>
              <a:buChar char="ü"/>
            </a:pPr>
            <a:r>
              <a:rPr lang="en-US" sz="2800" dirty="0" smtClean="0">
                <a:latin typeface="Times New Roman" pitchFamily="18" charset="0"/>
                <a:cs typeface="Times New Roman" pitchFamily="18" charset="0"/>
              </a:rPr>
              <a:t>Learning </a:t>
            </a:r>
            <a:r>
              <a:rPr lang="en-US" sz="2800" dirty="0">
                <a:latin typeface="Times New Roman" pitchFamily="18" charset="0"/>
                <a:cs typeface="Times New Roman" pitchFamily="18" charset="0"/>
              </a:rPr>
              <a:t>begins at birth and continues throughout life </a:t>
            </a:r>
          </a:p>
          <a:p>
            <a:pPr algn="just">
              <a:buFont typeface="Wingdings" pitchFamily="2" charset="2"/>
              <a:buChar char="ü"/>
            </a:pPr>
            <a:r>
              <a:rPr lang="en-US" sz="2800" dirty="0" smtClean="0">
                <a:latin typeface="Times New Roman" pitchFamily="18" charset="0"/>
                <a:cs typeface="Times New Roman" pitchFamily="18" charset="0"/>
              </a:rPr>
              <a:t>All </a:t>
            </a:r>
            <a:r>
              <a:rPr lang="en-US" sz="2800" dirty="0">
                <a:latin typeface="Times New Roman" pitchFamily="18" charset="0"/>
                <a:cs typeface="Times New Roman" pitchFamily="18" charset="0"/>
              </a:rPr>
              <a:t>children have a right to education within their own community </a:t>
            </a:r>
          </a:p>
          <a:p>
            <a:pPr algn="just">
              <a:buFont typeface="Wingdings" pitchFamily="2" charset="2"/>
              <a:buChar char="ü"/>
            </a:pPr>
            <a:r>
              <a:rPr lang="en-US" sz="2800" dirty="0" smtClean="0">
                <a:latin typeface="Times New Roman" pitchFamily="18" charset="0"/>
                <a:cs typeface="Times New Roman" pitchFamily="18" charset="0"/>
              </a:rPr>
              <a:t>Everyone </a:t>
            </a:r>
            <a:r>
              <a:rPr lang="en-US" sz="2800" dirty="0">
                <a:latin typeface="Times New Roman" pitchFamily="18" charset="0"/>
                <a:cs typeface="Times New Roman" pitchFamily="18" charset="0"/>
              </a:rPr>
              <a:t>can learn, and any child can experience difficulties in learning </a:t>
            </a:r>
          </a:p>
          <a:p>
            <a:pPr algn="just">
              <a:buFont typeface="Wingdings" pitchFamily="2" charset="2"/>
              <a:buChar char="ü"/>
            </a:pPr>
            <a:r>
              <a:rPr lang="en-US" sz="2800" dirty="0" smtClean="0">
                <a:latin typeface="Times New Roman" pitchFamily="18" charset="0"/>
                <a:cs typeface="Times New Roman" pitchFamily="18" charset="0"/>
              </a:rPr>
              <a:t>All </a:t>
            </a:r>
            <a:r>
              <a:rPr lang="en-US" sz="2800" dirty="0">
                <a:latin typeface="Times New Roman" pitchFamily="18" charset="0"/>
                <a:cs typeface="Times New Roman" pitchFamily="18" charset="0"/>
              </a:rPr>
              <a:t>learners need their learning supported child-focused teaching benefits all children.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a:t>
            </a:fld>
            <a:endParaRPr lang="en-US"/>
          </a:p>
        </p:txBody>
      </p:sp>
    </p:spTree>
    <p:extLst>
      <p:ext uri="{BB962C8B-B14F-4D97-AF65-F5344CB8AC3E}">
        <p14:creationId xmlns:p14="http://schemas.microsoft.com/office/powerpoint/2010/main" val="2464964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latin typeface="Times New Roman" pitchFamily="18" charset="0"/>
                <a:cs typeface="Times New Roman" pitchFamily="18" charset="0"/>
              </a:rPr>
              <a:t> </a:t>
            </a:r>
            <a:br>
              <a:rPr lang="en-US" sz="3200" b="1" dirty="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chapter  five; Inclusion </a:t>
            </a:r>
            <a:r>
              <a:rPr lang="en-US" sz="3200" b="1" dirty="0">
                <a:solidFill>
                  <a:srgbClr val="C00000"/>
                </a:solidFill>
                <a:latin typeface="Times New Roman" pitchFamily="18" charset="0"/>
                <a:cs typeface="Times New Roman" pitchFamily="18" charset="0"/>
              </a:rPr>
              <a:t>for Peace, Democracy and Development </a:t>
            </a:r>
            <a:br>
              <a:rPr lang="en-US" sz="3200" b="1" dirty="0">
                <a:solidFill>
                  <a:srgbClr val="C00000"/>
                </a:solidFill>
                <a:latin typeface="Times New Roman" pitchFamily="18" charset="0"/>
                <a:cs typeface="Times New Roman" pitchFamily="18" charset="0"/>
              </a:rPr>
            </a:br>
            <a:endParaRPr lang="en-US" sz="3200" b="1" dirty="0">
              <a:solidFill>
                <a:srgbClr val="C00000"/>
              </a:solidFill>
            </a:endParaRPr>
          </a:p>
        </p:txBody>
      </p:sp>
      <p:sp>
        <p:nvSpPr>
          <p:cNvPr id="3" name="Content Placeholder 2"/>
          <p:cNvSpPr>
            <a:spLocks noGrp="1"/>
          </p:cNvSpPr>
          <p:nvPr>
            <p:ph idx="1"/>
          </p:nvPr>
        </p:nvSpPr>
        <p:spPr/>
        <p:txBody>
          <a:bodyPr>
            <a:normAutofit/>
          </a:bodyPr>
          <a:lstStyle/>
          <a:p>
            <a:pPr marL="82296" indent="0" algn="just">
              <a:buNone/>
            </a:pPr>
            <a:r>
              <a:rPr lang="en-US" sz="2400" b="1" dirty="0" smtClean="0">
                <a:latin typeface="Times New Roman" pitchFamily="18" charset="0"/>
                <a:cs typeface="Times New Roman" pitchFamily="18" charset="0"/>
              </a:rPr>
              <a:t>Inclusive education</a:t>
            </a:r>
            <a:endParaRPr lang="en-US" sz="2400" dirty="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at the heart of any strategy for peace-building, democracy and development. </a:t>
            </a: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through inclusive educational that values, </a:t>
            </a:r>
            <a:r>
              <a:rPr lang="en-US" sz="2400" dirty="0">
                <a:solidFill>
                  <a:srgbClr val="FF0000"/>
                </a:solidFill>
                <a:latin typeface="Times New Roman" pitchFamily="18" charset="0"/>
                <a:cs typeface="Times New Roman" pitchFamily="18" charset="0"/>
              </a:rPr>
              <a:t>skills</a:t>
            </a:r>
            <a:r>
              <a:rPr lang="en-US" sz="2400" dirty="0">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knowledge</a:t>
            </a:r>
            <a:r>
              <a:rPr lang="en-US" sz="2400" dirty="0">
                <a:latin typeface="Times New Roman" pitchFamily="18" charset="0"/>
                <a:cs typeface="Times New Roman" pitchFamily="18" charset="0"/>
              </a:rPr>
              <a:t> which form the basis of </a:t>
            </a:r>
            <a:r>
              <a:rPr lang="en-US" sz="2400" dirty="0">
                <a:solidFill>
                  <a:srgbClr val="FF0000"/>
                </a:solidFill>
                <a:latin typeface="Times New Roman" pitchFamily="18" charset="0"/>
                <a:cs typeface="Times New Roman" pitchFamily="18" charset="0"/>
              </a:rPr>
              <a:t>respect for human rights </a:t>
            </a:r>
            <a:r>
              <a:rPr lang="en-US" sz="2400" dirty="0">
                <a:latin typeface="Times New Roman" pitchFamily="18" charset="0"/>
                <a:cs typeface="Times New Roman" pitchFamily="18" charset="0"/>
              </a:rPr>
              <a:t>and democratic principles can be developed. </a:t>
            </a:r>
            <a:endParaRPr lang="en-US" sz="2400" dirty="0" smtClean="0">
              <a:latin typeface="Times New Roman" pitchFamily="18" charset="0"/>
              <a:cs typeface="Times New Roman" pitchFamily="18" charset="0"/>
            </a:endParaRPr>
          </a:p>
          <a:p>
            <a:pPr marL="82296" indent="0" algn="just">
              <a:buNone/>
            </a:pP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through Inclusive education that the </a:t>
            </a:r>
            <a:r>
              <a:rPr lang="en-US" sz="2400" dirty="0">
                <a:solidFill>
                  <a:srgbClr val="FF0000"/>
                </a:solidFill>
                <a:latin typeface="Times New Roman" pitchFamily="18" charset="0"/>
                <a:cs typeface="Times New Roman" pitchFamily="18" charset="0"/>
              </a:rPr>
              <a:t>rejection</a:t>
            </a:r>
            <a:r>
              <a:rPr lang="en-US" sz="2400" dirty="0">
                <a:latin typeface="Times New Roman" pitchFamily="18" charset="0"/>
                <a:cs typeface="Times New Roman" pitchFamily="18" charset="0"/>
              </a:rPr>
              <a:t> of </a:t>
            </a:r>
            <a:r>
              <a:rPr lang="en-US" sz="2400" dirty="0">
                <a:solidFill>
                  <a:srgbClr val="FF0000"/>
                </a:solidFill>
                <a:latin typeface="Times New Roman" pitchFamily="18" charset="0"/>
                <a:cs typeface="Times New Roman" pitchFamily="18" charset="0"/>
              </a:rPr>
              <a:t>violence</a:t>
            </a:r>
            <a:r>
              <a:rPr lang="en-US" sz="2400" dirty="0">
                <a:latin typeface="Times New Roman" pitchFamily="18" charset="0"/>
                <a:cs typeface="Times New Roman" pitchFamily="18" charset="0"/>
              </a:rPr>
              <a:t>, and a </a:t>
            </a:r>
            <a:r>
              <a:rPr lang="en-US" sz="2400" dirty="0">
                <a:solidFill>
                  <a:srgbClr val="FF0000"/>
                </a:solidFill>
                <a:latin typeface="Times New Roman" pitchFamily="18" charset="0"/>
                <a:cs typeface="Times New Roman" pitchFamily="18" charset="0"/>
              </a:rPr>
              <a:t>spirit</a:t>
            </a:r>
            <a:r>
              <a:rPr lang="en-US" sz="2400" dirty="0">
                <a:latin typeface="Times New Roman" pitchFamily="18" charset="0"/>
                <a:cs typeface="Times New Roman" pitchFamily="18" charset="0"/>
              </a:rPr>
              <a:t> of </a:t>
            </a:r>
            <a:r>
              <a:rPr lang="en-US" sz="2400" dirty="0">
                <a:solidFill>
                  <a:srgbClr val="FF0000"/>
                </a:solidFill>
                <a:latin typeface="Times New Roman" pitchFamily="18" charset="0"/>
                <a:cs typeface="Times New Roman" pitchFamily="18" charset="0"/>
              </a:rPr>
              <a:t>tolerance</a:t>
            </a:r>
            <a:r>
              <a:rPr lang="en-US" sz="2400" dirty="0">
                <a:latin typeface="Times New Roman" pitchFamily="18" charset="0"/>
                <a:cs typeface="Times New Roman" pitchFamily="18" charset="0"/>
              </a:rPr>
              <a:t>, understanding and mutual appreciation among individuals, groups and nations can be </a:t>
            </a:r>
            <a:r>
              <a:rPr lang="en-US" sz="2400" dirty="0">
                <a:solidFill>
                  <a:srgbClr val="FF0000"/>
                </a:solidFill>
                <a:latin typeface="Times New Roman" pitchFamily="18" charset="0"/>
                <a:cs typeface="Times New Roman" pitchFamily="18" charset="0"/>
              </a:rPr>
              <a:t>enhanced</a:t>
            </a: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50</a:t>
            </a:fld>
            <a:endParaRPr lang="en-US"/>
          </a:p>
        </p:txBody>
      </p:sp>
    </p:spTree>
    <p:extLst>
      <p:ext uri="{BB962C8B-B14F-4D97-AF65-F5344CB8AC3E}">
        <p14:creationId xmlns:p14="http://schemas.microsoft.com/office/powerpoint/2010/main" val="28065034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Inclusion for Peace </a:t>
            </a:r>
          </a:p>
        </p:txBody>
      </p:sp>
      <p:sp>
        <p:nvSpPr>
          <p:cNvPr id="3" name="Content Placeholder 2"/>
          <p:cNvSpPr>
            <a:spLocks noGrp="1"/>
          </p:cNvSpPr>
          <p:nvPr>
            <p:ph idx="1"/>
          </p:nvPr>
        </p:nvSpPr>
        <p:spPr>
          <a:xfrm>
            <a:off x="457200" y="1600200"/>
            <a:ext cx="8229600" cy="4724400"/>
          </a:xfrm>
        </p:spPr>
        <p:txBody>
          <a:bodyPr>
            <a:normAutofit/>
          </a:bodyPr>
          <a:lstStyle/>
          <a:p>
            <a:pPr marL="82296" indent="0" algn="just"/>
            <a:r>
              <a:rPr lang="en-US" sz="2800" dirty="0">
                <a:latin typeface="Times New Roman" pitchFamily="18" charset="0"/>
                <a:cs typeface="Times New Roman" pitchFamily="18" charset="0"/>
              </a:rPr>
              <a:t> is defined as creating </a:t>
            </a:r>
            <a:r>
              <a:rPr lang="en-US" sz="2800" dirty="0">
                <a:solidFill>
                  <a:srgbClr val="FF0000"/>
                </a:solidFill>
                <a:latin typeface="Times New Roman" pitchFamily="18" charset="0"/>
                <a:cs typeface="Times New Roman" pitchFamily="18" charset="0"/>
              </a:rPr>
              <a:t>mutual understanding</a:t>
            </a:r>
            <a:r>
              <a:rPr lang="en-US" sz="2800" dirty="0">
                <a:latin typeface="Times New Roman" pitchFamily="18" charset="0"/>
                <a:cs typeface="Times New Roman" pitchFamily="18" charset="0"/>
              </a:rPr>
              <a:t>, positive relationship between individuals and </a:t>
            </a:r>
            <a:r>
              <a:rPr lang="en-US" sz="2800" dirty="0">
                <a:solidFill>
                  <a:srgbClr val="FF0000"/>
                </a:solidFill>
                <a:latin typeface="Times New Roman" pitchFamily="18" charset="0"/>
                <a:cs typeface="Times New Roman" pitchFamily="18" charset="0"/>
              </a:rPr>
              <a:t>groups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82296" indent="0" algn="just"/>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groups may include culturally, linguistically, economically and biologically heterogeneous groups. </a:t>
            </a:r>
            <a:endParaRPr lang="en-US" sz="2800" dirty="0" smtClean="0">
              <a:latin typeface="Times New Roman" pitchFamily="18" charset="0"/>
              <a:cs typeface="Times New Roman" pitchFamily="18" charset="0"/>
            </a:endParaRPr>
          </a:p>
          <a:p>
            <a:pPr marL="82296" indent="0" algn="just"/>
            <a:r>
              <a:rPr lang="en-US" sz="2800" dirty="0" smtClean="0">
                <a:solidFill>
                  <a:srgbClr val="FF0000"/>
                </a:solidFill>
                <a:latin typeface="Times New Roman" pitchFamily="18" charset="0"/>
                <a:cs typeface="Times New Roman" pitchFamily="18" charset="0"/>
              </a:rPr>
              <a:t>Peace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make the </a:t>
            </a:r>
            <a:r>
              <a:rPr lang="en-US" sz="2800" dirty="0">
                <a:solidFill>
                  <a:srgbClr val="FF0000"/>
                </a:solidFill>
                <a:latin typeface="Times New Roman" pitchFamily="18" charset="0"/>
                <a:cs typeface="Times New Roman" pitchFamily="18" charset="0"/>
              </a:rPr>
              <a:t>mind</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quiet</a:t>
            </a:r>
            <a:r>
              <a:rPr lang="en-US" sz="2800" dirty="0">
                <a:latin typeface="Times New Roman" pitchFamily="18" charset="0"/>
                <a:cs typeface="Times New Roman" pitchFamily="18" charset="0"/>
              </a:rPr>
              <a:t> and </a:t>
            </a:r>
            <a:r>
              <a:rPr lang="en-US" sz="2800" dirty="0">
                <a:solidFill>
                  <a:srgbClr val="FF0000"/>
                </a:solidFill>
                <a:latin typeface="Times New Roman" pitchFamily="18" charset="0"/>
                <a:cs typeface="Times New Roman" pitchFamily="18" charset="0"/>
              </a:rPr>
              <a:t>calm</a:t>
            </a:r>
            <a:r>
              <a:rPr lang="en-US" sz="2800" dirty="0">
                <a:latin typeface="Times New Roman" pitchFamily="18" charset="0"/>
                <a:cs typeface="Times New Roman" pitchFamily="18" charset="0"/>
              </a:rPr>
              <a:t> prevents </a:t>
            </a:r>
            <a:r>
              <a:rPr lang="en-US" sz="2800" dirty="0">
                <a:solidFill>
                  <a:srgbClr val="FF0000"/>
                </a:solidFill>
                <a:latin typeface="Times New Roman" pitchFamily="18" charset="0"/>
                <a:cs typeface="Times New Roman" pitchFamily="18" charset="0"/>
              </a:rPr>
              <a:t>anxieties</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worries</a:t>
            </a:r>
            <a:r>
              <a:rPr lang="en-US" sz="2800" dirty="0">
                <a:latin typeface="Times New Roman" pitchFamily="18" charset="0"/>
                <a:cs typeface="Times New Roman" pitchFamily="18" charset="0"/>
              </a:rPr>
              <a:t>, stress and fears, and </a:t>
            </a:r>
            <a:r>
              <a:rPr lang="en-US" sz="2800" dirty="0">
                <a:solidFill>
                  <a:srgbClr val="FF0000"/>
                </a:solidFill>
                <a:latin typeface="Times New Roman" pitchFamily="18" charset="0"/>
                <a:cs typeface="Times New Roman" pitchFamily="18" charset="0"/>
              </a:rPr>
              <a:t>awakens</a:t>
            </a:r>
            <a:r>
              <a:rPr lang="en-US" sz="2800" dirty="0">
                <a:latin typeface="Times New Roman" pitchFamily="18" charset="0"/>
                <a:cs typeface="Times New Roman" pitchFamily="18" charset="0"/>
              </a:rPr>
              <a:t> inner </a:t>
            </a:r>
            <a:r>
              <a:rPr lang="en-US" sz="2800" dirty="0">
                <a:solidFill>
                  <a:srgbClr val="FF0000"/>
                </a:solidFill>
                <a:latin typeface="Times New Roman" pitchFamily="18" charset="0"/>
                <a:cs typeface="Times New Roman" pitchFamily="18" charset="0"/>
              </a:rPr>
              <a:t>strength</a:t>
            </a:r>
            <a:r>
              <a:rPr lang="en-US" sz="2800" dirty="0">
                <a:latin typeface="Times New Roman" pitchFamily="18" charset="0"/>
                <a:cs typeface="Times New Roman" pitchFamily="18" charset="0"/>
              </a:rPr>
              <a:t> and confidence, develop freedom, happiness, love, joy, justice and gratitude. </a:t>
            </a:r>
            <a:endParaRPr lang="en-US" sz="2800" dirty="0" smtClean="0">
              <a:latin typeface="Times New Roman" pitchFamily="18" charset="0"/>
              <a:cs typeface="Times New Roman" pitchFamily="18" charset="0"/>
            </a:endParaRPr>
          </a:p>
          <a:p>
            <a:pPr marL="82296" indent="0" algn="just"/>
            <a:r>
              <a:rPr lang="en-US" sz="2800" dirty="0" smtClean="0">
                <a:solidFill>
                  <a:srgbClr val="FF0000"/>
                </a:solidFill>
                <a:latin typeface="Times New Roman" pitchFamily="18" charset="0"/>
                <a:cs typeface="Times New Roman" pitchFamily="18" charset="0"/>
              </a:rPr>
              <a:t>Peace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can be achieved through </a:t>
            </a:r>
            <a:r>
              <a:rPr lang="en-US" sz="2800" dirty="0">
                <a:solidFill>
                  <a:srgbClr val="FF0000"/>
                </a:solidFill>
                <a:latin typeface="Times New Roman" pitchFamily="18" charset="0"/>
                <a:cs typeface="Times New Roman" pitchFamily="18" charset="0"/>
              </a:rPr>
              <a:t>formal and informal </a:t>
            </a:r>
            <a:r>
              <a:rPr lang="en-US" sz="2800" dirty="0">
                <a:latin typeface="Times New Roman" pitchFamily="18" charset="0"/>
                <a:cs typeface="Times New Roman" pitchFamily="18" charset="0"/>
              </a:rPr>
              <a:t>inclusive education.</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51</a:t>
            </a:fld>
            <a:endParaRPr lang="en-US"/>
          </a:p>
        </p:txBody>
      </p:sp>
    </p:spTree>
    <p:extLst>
      <p:ext uri="{BB962C8B-B14F-4D97-AF65-F5344CB8AC3E}">
        <p14:creationId xmlns:p14="http://schemas.microsoft.com/office/powerpoint/2010/main" val="2239771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0000"/>
                </a:solidFill>
                <a:latin typeface="Times New Roman" pitchFamily="18" charset="0"/>
                <a:cs typeface="Times New Roman" pitchFamily="18" charset="0"/>
              </a:rPr>
              <a:t>Sources of Conflict </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400" dirty="0" smtClean="0">
                <a:latin typeface="Times New Roman" pitchFamily="18" charset="0"/>
                <a:cs typeface="Times New Roman" pitchFamily="18" charset="0"/>
              </a:rPr>
              <a:t>Spiritual </a:t>
            </a:r>
            <a:r>
              <a:rPr lang="en-US" sz="2400" dirty="0">
                <a:latin typeface="Times New Roman" pitchFamily="18" charset="0"/>
                <a:cs typeface="Times New Roman" pitchFamily="18" charset="0"/>
              </a:rPr>
              <a:t>sources of conflict </a:t>
            </a:r>
          </a:p>
          <a:p>
            <a:pPr algn="just">
              <a:buFont typeface="Wingdings" pitchFamily="2" charset="2"/>
              <a:buChar char="v"/>
            </a:pPr>
            <a:r>
              <a:rPr lang="en-US" sz="2400" dirty="0" smtClean="0">
                <a:latin typeface="Times New Roman" pitchFamily="18" charset="0"/>
                <a:cs typeface="Times New Roman" pitchFamily="18" charset="0"/>
              </a:rPr>
              <a:t>Result </a:t>
            </a:r>
            <a:r>
              <a:rPr lang="en-US" sz="2400" dirty="0">
                <a:latin typeface="Times New Roman" pitchFamily="18" charset="0"/>
                <a:cs typeface="Times New Roman" pitchFamily="18" charset="0"/>
              </a:rPr>
              <a:t>of original ancestor‘s separation from God and negative influence from evil spiritual forces </a:t>
            </a:r>
          </a:p>
          <a:p>
            <a:pPr algn="just">
              <a:buFont typeface="Wingdings" pitchFamily="2" charset="2"/>
              <a:buChar char="v"/>
            </a:pPr>
            <a:r>
              <a:rPr lang="en-US" sz="2400" dirty="0" smtClean="0">
                <a:latin typeface="Times New Roman" pitchFamily="18" charset="0"/>
                <a:cs typeface="Times New Roman" pitchFamily="18" charset="0"/>
              </a:rPr>
              <a:t>Individual </a:t>
            </a:r>
            <a:r>
              <a:rPr lang="en-US" sz="2400" dirty="0">
                <a:latin typeface="Times New Roman" pitchFamily="18" charset="0"/>
                <a:cs typeface="Times New Roman" pitchFamily="18" charset="0"/>
              </a:rPr>
              <a:t>sources of conflict </a:t>
            </a:r>
          </a:p>
          <a:p>
            <a:pPr algn="just">
              <a:buFont typeface="Wingdings" pitchFamily="2" charset="2"/>
              <a:buChar char="v"/>
            </a:pPr>
            <a:r>
              <a:rPr lang="en-US" sz="2400" dirty="0" smtClean="0">
                <a:latin typeface="Times New Roman" pitchFamily="18" charset="0"/>
                <a:cs typeface="Times New Roman" pitchFamily="18" charset="0"/>
              </a:rPr>
              <a:t>Disunity </a:t>
            </a:r>
            <a:r>
              <a:rPr lang="en-US" sz="2400" dirty="0">
                <a:latin typeface="Times New Roman" pitchFamily="18" charset="0"/>
                <a:cs typeface="Times New Roman" pitchFamily="18" charset="0"/>
              </a:rPr>
              <a:t>within the individual and confusion of </a:t>
            </a:r>
            <a:r>
              <a:rPr lang="en-US" sz="2400" dirty="0" smtClean="0">
                <a:latin typeface="Times New Roman" pitchFamily="18" charset="0"/>
                <a:cs typeface="Times New Roman" pitchFamily="18" charset="0"/>
              </a:rPr>
              <a:t>values</a:t>
            </a:r>
          </a:p>
          <a:p>
            <a:pPr algn="just">
              <a:buFont typeface="Wingdings" pitchFamily="2" charset="2"/>
              <a:buChar char="v"/>
            </a:pPr>
            <a:r>
              <a:rPr lang="en-US" sz="2400" dirty="0" smtClean="0">
                <a:latin typeface="Times New Roman" pitchFamily="18" charset="0"/>
                <a:cs typeface="Times New Roman" pitchFamily="18" charset="0"/>
              </a:rPr>
              <a:t>Family </a:t>
            </a:r>
            <a:r>
              <a:rPr lang="en-US" sz="2400" dirty="0">
                <a:latin typeface="Times New Roman" pitchFamily="18" charset="0"/>
                <a:cs typeface="Times New Roman" pitchFamily="18" charset="0"/>
              </a:rPr>
              <a:t>sources of conflict </a:t>
            </a:r>
          </a:p>
          <a:p>
            <a:pPr algn="just">
              <a:buFont typeface="Wingdings" pitchFamily="2" charset="2"/>
              <a:buChar char="v"/>
            </a:pPr>
            <a:r>
              <a:rPr lang="en-US" sz="2400" dirty="0" smtClean="0">
                <a:latin typeface="Times New Roman" pitchFamily="18" charset="0"/>
                <a:cs typeface="Times New Roman" pitchFamily="18" charset="0"/>
              </a:rPr>
              <a:t>Family </a:t>
            </a:r>
            <a:r>
              <a:rPr lang="en-US" sz="2400" dirty="0">
                <a:latin typeface="Times New Roman" pitchFamily="18" charset="0"/>
                <a:cs typeface="Times New Roman" pitchFamily="18" charset="0"/>
              </a:rPr>
              <a:t>dysfunctions affect succeeding </a:t>
            </a:r>
            <a:r>
              <a:rPr lang="en-US" sz="2400" dirty="0" smtClean="0">
                <a:latin typeface="Times New Roman" pitchFamily="18" charset="0"/>
                <a:cs typeface="Times New Roman" pitchFamily="18" charset="0"/>
              </a:rPr>
              <a:t>generations.</a:t>
            </a:r>
          </a:p>
          <a:p>
            <a:pPr algn="just">
              <a:buFont typeface="Wingdings" pitchFamily="2" charset="2"/>
              <a:buChar char="v"/>
            </a:pPr>
            <a:r>
              <a:rPr lang="en-US" sz="2400" dirty="0" smtClean="0">
                <a:latin typeface="Times New Roman" pitchFamily="18" charset="0"/>
                <a:cs typeface="Times New Roman" pitchFamily="18" charset="0"/>
              </a:rPr>
              <a:t>National/international </a:t>
            </a:r>
            <a:r>
              <a:rPr lang="en-US" sz="2400" dirty="0">
                <a:latin typeface="Times New Roman" pitchFamily="18" charset="0"/>
                <a:cs typeface="Times New Roman" pitchFamily="18" charset="0"/>
              </a:rPr>
              <a:t>sources of conflict </a:t>
            </a:r>
          </a:p>
          <a:p>
            <a:pPr algn="just">
              <a:buFont typeface="Wingdings" pitchFamily="2" charset="2"/>
              <a:buChar char="v"/>
            </a:pPr>
            <a:r>
              <a:rPr lang="en-US" sz="2400" dirty="0" smtClean="0">
                <a:latin typeface="Times New Roman" pitchFamily="18" charset="0"/>
                <a:cs typeface="Times New Roman" pitchFamily="18" charset="0"/>
              </a:rPr>
              <a:t>National </a:t>
            </a:r>
            <a:r>
              <a:rPr lang="en-US" sz="2400" dirty="0">
                <a:latin typeface="Times New Roman" pitchFamily="18" charset="0"/>
                <a:cs typeface="Times New Roman" pitchFamily="18" charset="0"/>
              </a:rPr>
              <a:t>policies affect future generations and can lead to conflict within or between nations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52</a:t>
            </a:fld>
            <a:endParaRPr lang="en-US"/>
          </a:p>
        </p:txBody>
      </p:sp>
    </p:spTree>
    <p:extLst>
      <p:ext uri="{BB962C8B-B14F-4D97-AF65-F5344CB8AC3E}">
        <p14:creationId xmlns:p14="http://schemas.microsoft.com/office/powerpoint/2010/main" val="26360340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Historical Sources of Conflict </a:t>
            </a:r>
            <a:endParaRPr lang="en-US" b="1" dirty="0"/>
          </a:p>
        </p:txBody>
      </p:sp>
      <p:sp>
        <p:nvSpPr>
          <p:cNvPr id="3" name="Content Placeholder 2"/>
          <p:cNvSpPr>
            <a:spLocks noGrp="1"/>
          </p:cNvSpPr>
          <p:nvPr>
            <p:ph idx="1"/>
          </p:nvPr>
        </p:nvSpPr>
        <p:spPr/>
        <p:txBody>
          <a:bodyPr>
            <a:normAutofit/>
          </a:bodyPr>
          <a:lstStyle/>
          <a:p>
            <a:pPr marL="82296" indent="0" algn="just">
              <a:buNone/>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National crimes burden future generations </a:t>
            </a: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marL="82296" indent="0" algn="just">
              <a:buNone/>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Ethnic/religious resentments accumulate </a:t>
            </a:r>
          </a:p>
          <a:p>
            <a:pPr marL="82296" indent="0" algn="just">
              <a:buNone/>
            </a:pP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marL="82296" indent="0" algn="just">
              <a:buNone/>
            </a:pPr>
            <a:r>
              <a:rPr lang="en-US" sz="2800" dirty="0" smtClean="0">
                <a:latin typeface="Times New Roman" pitchFamily="18" charset="0"/>
                <a:cs typeface="Times New Roman" pitchFamily="18" charset="0"/>
              </a:rPr>
              <a:t>•Individual </a:t>
            </a:r>
            <a:r>
              <a:rPr lang="en-US" sz="2800" dirty="0">
                <a:latin typeface="Times New Roman" pitchFamily="18" charset="0"/>
                <a:cs typeface="Times New Roman" pitchFamily="18" charset="0"/>
              </a:rPr>
              <a:t>Choice: To resolve or repeat past conflicts- rethinking the past and the future</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53</a:t>
            </a:fld>
            <a:endParaRPr lang="en-US"/>
          </a:p>
        </p:txBody>
      </p:sp>
    </p:spTree>
    <p:extLst>
      <p:ext uri="{BB962C8B-B14F-4D97-AF65-F5344CB8AC3E}">
        <p14:creationId xmlns:p14="http://schemas.microsoft.com/office/powerpoint/2010/main" val="3482387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sz="4400" b="1" dirty="0">
                <a:latin typeface="Times New Roman" pitchFamily="18" charset="0"/>
                <a:cs typeface="Times New Roman" pitchFamily="18" charset="0"/>
              </a:rPr>
              <a:t>Sustaining Peace </a:t>
            </a:r>
            <a:endParaRPr lang="en-US" b="1" dirty="0"/>
          </a:p>
        </p:txBody>
      </p:sp>
      <p:sp>
        <p:nvSpPr>
          <p:cNvPr id="3" name="Content Placeholder 2"/>
          <p:cNvSpPr>
            <a:spLocks noGrp="1"/>
          </p:cNvSpPr>
          <p:nvPr>
            <p:ph idx="1"/>
          </p:nvPr>
        </p:nvSpPr>
        <p:spPr>
          <a:xfrm>
            <a:off x="457200" y="1295400"/>
            <a:ext cx="8229600" cy="5105400"/>
          </a:xfrm>
        </p:spPr>
        <p:txBody>
          <a:bodyPr>
            <a:normAutofit/>
          </a:bodyPr>
          <a:lstStyle/>
          <a:p>
            <a:pPr marL="82296" indent="0"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important to expand formal and informal inclusive education with the aim of creating inclusive society with the following competencies in young and adult populations:   </a:t>
            </a:r>
          </a:p>
          <a:p>
            <a:pPr marL="82296" indent="0" algn="just"/>
            <a:r>
              <a:rPr lang="en-US" sz="2400" dirty="0" smtClean="0">
                <a:latin typeface="Times New Roman" pitchFamily="18" charset="0"/>
                <a:cs typeface="Times New Roman" pitchFamily="18" charset="0"/>
              </a:rPr>
              <a:t>Skills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shifting </a:t>
            </a:r>
            <a:r>
              <a:rPr lang="en-US" sz="2400" dirty="0">
                <a:latin typeface="Times New Roman" pitchFamily="18" charset="0"/>
                <a:cs typeface="Times New Roman" pitchFamily="18" charset="0"/>
              </a:rPr>
              <a:t>the truth from propaganda or bias that surrounds them in every culture </a:t>
            </a:r>
          </a:p>
          <a:p>
            <a:pPr marL="82296" indent="0" algn="just"/>
            <a:r>
              <a:rPr lang="en-US" sz="2400" dirty="0" smtClean="0">
                <a:latin typeface="Times New Roman" pitchFamily="18" charset="0"/>
                <a:cs typeface="Times New Roman" pitchFamily="18" charset="0"/>
              </a:rPr>
              <a:t>Respect </a:t>
            </a:r>
            <a:r>
              <a:rPr lang="en-US" sz="2400" dirty="0">
                <a:latin typeface="Times New Roman" pitchFamily="18" charset="0"/>
                <a:cs typeface="Times New Roman" pitchFamily="18" charset="0"/>
              </a:rPr>
              <a:t>for the wise use of resources and appreciation for more than just the materialistic aspects of quality of life  </a:t>
            </a:r>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Respect </a:t>
            </a:r>
            <a:r>
              <a:rPr lang="en-US" sz="2400" dirty="0">
                <a:latin typeface="Times New Roman" pitchFamily="18" charset="0"/>
                <a:cs typeface="Times New Roman" pitchFamily="18" charset="0"/>
              </a:rPr>
              <a:t>for different points of view and the ability to see the world through the eyes of others </a:t>
            </a:r>
          </a:p>
          <a:p>
            <a:pPr marL="82296" indent="0" algn="just"/>
            <a:r>
              <a:rPr lang="en-US" sz="2400" dirty="0" smtClean="0">
                <a:latin typeface="Times New Roman" pitchFamily="18" charset="0"/>
                <a:cs typeface="Times New Roman" pitchFamily="18" charset="0"/>
              </a:rPr>
              <a:t>Skills </a:t>
            </a:r>
            <a:r>
              <a:rPr lang="en-US" sz="2400" dirty="0">
                <a:latin typeface="Times New Roman" pitchFamily="18" charset="0"/>
                <a:cs typeface="Times New Roman" pitchFamily="18" charset="0"/>
              </a:rPr>
              <a:t>to resolve conflict in non-violent ways </a:t>
            </a:r>
          </a:p>
          <a:p>
            <a:pPr marL="82296" indent="0"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desire and ability to participate in shaping society, in their own community, their nation and the world.</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54</a:t>
            </a:fld>
            <a:endParaRPr lang="en-US"/>
          </a:p>
        </p:txBody>
      </p:sp>
    </p:spTree>
    <p:extLst>
      <p:ext uri="{BB962C8B-B14F-4D97-AF65-F5344CB8AC3E}">
        <p14:creationId xmlns:p14="http://schemas.microsoft.com/office/powerpoint/2010/main" val="40128565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Inclusion for Democracy </a:t>
            </a:r>
          </a:p>
        </p:txBody>
      </p:sp>
      <p:sp>
        <p:nvSpPr>
          <p:cNvPr id="3" name="Content Placeholder 2"/>
          <p:cNvSpPr>
            <a:spLocks noGrp="1"/>
          </p:cNvSpPr>
          <p:nvPr>
            <p:ph idx="1"/>
          </p:nvPr>
        </p:nvSpPr>
        <p:spPr/>
        <p:txBody>
          <a:bodyPr>
            <a:normAutofit/>
          </a:bodyPr>
          <a:lstStyle/>
          <a:p>
            <a:pPr marL="82296" indent="0" algn="just"/>
            <a:r>
              <a:rPr lang="en-US" sz="2400" dirty="0">
                <a:latin typeface="Times New Roman" pitchFamily="18" charset="0"/>
                <a:cs typeface="Times New Roman" pitchFamily="18" charset="0"/>
              </a:rPr>
              <a:t>Democracy is a great philosophy of inclusion that born and grown in inclusive schools. </a:t>
            </a:r>
            <a:endParaRPr lang="en-US" sz="2400" dirty="0" smtClean="0">
              <a:latin typeface="Times New Roman" pitchFamily="18" charset="0"/>
              <a:cs typeface="Times New Roman" pitchFamily="18" charset="0"/>
            </a:endParaRPr>
          </a:p>
          <a:p>
            <a:pPr marL="82296" indent="0" algn="just"/>
            <a:endParaRPr lang="en-US" sz="2400" dirty="0" smtClean="0">
              <a:latin typeface="Times New Roman" pitchFamily="18" charset="0"/>
              <a:cs typeface="Times New Roman" pitchFamily="18" charset="0"/>
            </a:endParaRPr>
          </a:p>
          <a:p>
            <a:pPr marL="82296" indent="0" algn="just"/>
            <a:r>
              <a:rPr lang="en-US" sz="2400" dirty="0" smtClean="0">
                <a:solidFill>
                  <a:srgbClr val="FF0000"/>
                </a:solidFill>
                <a:latin typeface="Times New Roman" pitchFamily="18" charset="0"/>
                <a:cs typeface="Times New Roman" pitchFamily="18" charset="0"/>
              </a:rPr>
              <a:t>It </a:t>
            </a:r>
            <a:r>
              <a:rPr lang="en-US" sz="2400" dirty="0">
                <a:solidFill>
                  <a:srgbClr val="FF0000"/>
                </a:solidFill>
                <a:latin typeface="Times New Roman" pitchFamily="18" charset="0"/>
                <a:cs typeface="Times New Roman" pitchFamily="18" charset="0"/>
              </a:rPr>
              <a:t>means the rule of the people, by the people, for the people; and where </a:t>
            </a:r>
            <a:r>
              <a:rPr lang="en-US" sz="2400" dirty="0" smtClean="0">
                <a:solidFill>
                  <a:srgbClr val="FF0000"/>
                </a:solidFill>
                <a:latin typeface="Times New Roman" pitchFamily="18" charset="0"/>
                <a:cs typeface="Times New Roman" pitchFamily="18" charset="0"/>
              </a:rPr>
              <a:t>people </a:t>
            </a:r>
            <a:r>
              <a:rPr lang="en-US" sz="2400" dirty="0">
                <a:solidFill>
                  <a:srgbClr val="FF0000"/>
                </a:solidFill>
                <a:latin typeface="Times New Roman" pitchFamily="18" charset="0"/>
                <a:cs typeface="Times New Roman" pitchFamily="18" charset="0"/>
              </a:rPr>
              <a:t>is to mean all human being, regardless of the diversities. </a:t>
            </a:r>
            <a:endParaRPr lang="en-US" sz="2400" dirty="0" smtClean="0">
              <a:solidFill>
                <a:srgbClr val="FF0000"/>
              </a:solidFill>
              <a:latin typeface="Times New Roman" pitchFamily="18" charset="0"/>
              <a:cs typeface="Times New Roman" pitchFamily="18" charset="0"/>
            </a:endParaRPr>
          </a:p>
          <a:p>
            <a:pPr marL="82296" indent="0" algn="just"/>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Brings  </a:t>
            </a:r>
            <a:r>
              <a:rPr lang="en-US" sz="2400" dirty="0">
                <a:latin typeface="Times New Roman" pitchFamily="18" charset="0"/>
                <a:cs typeface="Times New Roman" pitchFamily="18" charset="0"/>
              </a:rPr>
              <a:t>democratic values to education and can include self-determination within a community of equals, as well as such values as justice, respect and trust of diversities</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55</a:t>
            </a:fld>
            <a:endParaRPr lang="en-US"/>
          </a:p>
        </p:txBody>
      </p:sp>
    </p:spTree>
    <p:extLst>
      <p:ext uri="{BB962C8B-B14F-4D97-AF65-F5344CB8AC3E}">
        <p14:creationId xmlns:p14="http://schemas.microsoft.com/office/powerpoint/2010/main" val="414749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Inclusion Education for Democracy </a:t>
            </a:r>
          </a:p>
        </p:txBody>
      </p:sp>
      <p:sp>
        <p:nvSpPr>
          <p:cNvPr id="3" name="Content Placeholder 2"/>
          <p:cNvSpPr>
            <a:spLocks noGrp="1"/>
          </p:cNvSpPr>
          <p:nvPr>
            <p:ph idx="1"/>
          </p:nvPr>
        </p:nvSpPr>
        <p:spPr/>
        <p:txBody>
          <a:bodyPr>
            <a:noAutofit/>
          </a:bodyPr>
          <a:lstStyle/>
          <a:p>
            <a:pPr marL="82296" indent="0" algn="just"/>
            <a:r>
              <a:rPr lang="en-US" sz="2400" dirty="0">
                <a:latin typeface="Times New Roman" pitchFamily="18" charset="0"/>
                <a:cs typeface="Times New Roman" pitchFamily="18" charset="0"/>
              </a:rPr>
              <a:t>The most important function of democratic education is to make the democracy natural attitude and way of thinking of man by developing the thought of democracy in human mind. </a:t>
            </a:r>
            <a:endParaRPr lang="en-US" sz="2400" dirty="0" smtClean="0">
              <a:latin typeface="Times New Roman" pitchFamily="18" charset="0"/>
              <a:cs typeface="Times New Roman" pitchFamily="18" charset="0"/>
            </a:endParaRPr>
          </a:p>
          <a:p>
            <a:pPr marL="82296" indent="0" algn="just"/>
            <a:r>
              <a:rPr lang="en-US" sz="2400" dirty="0" smtClean="0">
                <a:solidFill>
                  <a:srgbClr val="FF0000"/>
                </a:solidFill>
                <a:latin typeface="Times New Roman" pitchFamily="18" charset="0"/>
                <a:cs typeface="Times New Roman" pitchFamily="18" charset="0"/>
              </a:rPr>
              <a:t>In </a:t>
            </a:r>
            <a:r>
              <a:rPr lang="en-US" sz="2400" dirty="0">
                <a:solidFill>
                  <a:srgbClr val="FF0000"/>
                </a:solidFill>
                <a:latin typeface="Times New Roman" pitchFamily="18" charset="0"/>
                <a:cs typeface="Times New Roman" pitchFamily="18" charset="0"/>
              </a:rPr>
              <a:t>democratic classroom teachers treat all students equally, provide them support according to the needs and potentials, share power with students and supporting them in managing their own behaviors. </a:t>
            </a:r>
            <a:endParaRPr lang="en-US" sz="2400" dirty="0" smtClean="0">
              <a:solidFill>
                <a:srgbClr val="FF0000"/>
              </a:solidFill>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Teachers </a:t>
            </a:r>
            <a:r>
              <a:rPr lang="en-US" sz="2400" dirty="0">
                <a:latin typeface="Times New Roman" pitchFamily="18" charset="0"/>
                <a:cs typeface="Times New Roman" pitchFamily="18" charset="0"/>
              </a:rPr>
              <a:t>should promote engagement in a democracy, by teaching students how democracy works and how important their role is in it. </a:t>
            </a:r>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Students </a:t>
            </a:r>
            <a:r>
              <a:rPr lang="en-US" sz="2400" dirty="0">
                <a:latin typeface="Times New Roman" pitchFamily="18" charset="0"/>
                <a:cs typeface="Times New Roman" pitchFamily="18" charset="0"/>
              </a:rPr>
              <a:t>who have no understanding of how the democracy functions are unlikely to become engaged citizens who vote.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56</a:t>
            </a:fld>
            <a:endParaRPr lang="en-US"/>
          </a:p>
        </p:txBody>
      </p:sp>
    </p:spTree>
    <p:extLst>
      <p:ext uri="{BB962C8B-B14F-4D97-AF65-F5344CB8AC3E}">
        <p14:creationId xmlns:p14="http://schemas.microsoft.com/office/powerpoint/2010/main" val="31056488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Democratic principles for inclusive practices</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400" dirty="0" smtClean="0">
                <a:latin typeface="Times New Roman" pitchFamily="18" charset="0"/>
                <a:cs typeface="Times New Roman" pitchFamily="18" charset="0"/>
              </a:rPr>
              <a:t>Diversity </a:t>
            </a:r>
            <a:r>
              <a:rPr lang="en-US" sz="2400" dirty="0">
                <a:latin typeface="Times New Roman" pitchFamily="18" charset="0"/>
                <a:cs typeface="Times New Roman" pitchFamily="18" charset="0"/>
              </a:rPr>
              <a:t>enriches and strengthens all communities. </a:t>
            </a: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persons with disabilities different in their needs, potentials, learning and working styles;  </a:t>
            </a:r>
          </a:p>
          <a:p>
            <a:pPr algn="just">
              <a:buFont typeface="Wingdings" pitchFamily="2" charset="2"/>
              <a:buChar char="v"/>
            </a:pPr>
            <a:r>
              <a:rPr lang="en-US" sz="2400" dirty="0" smtClean="0">
                <a:latin typeface="Times New Roman" pitchFamily="18" charset="0"/>
                <a:cs typeface="Times New Roman" pitchFamily="18" charset="0"/>
              </a:rPr>
              <a:t>Their </a:t>
            </a:r>
            <a:r>
              <a:rPr lang="en-US" sz="2400" dirty="0">
                <a:latin typeface="Times New Roman" pitchFamily="18" charset="0"/>
                <a:cs typeface="Times New Roman" pitchFamily="18" charset="0"/>
              </a:rPr>
              <a:t>achievements according to their potentials are equally valued, respected and celebrated by society </a:t>
            </a: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learners are enabled to fulfill their potential by taking into account individual requirements and needs.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57</a:t>
            </a:fld>
            <a:endParaRPr lang="en-US"/>
          </a:p>
        </p:txBody>
      </p:sp>
    </p:spTree>
    <p:extLst>
      <p:ext uri="{BB962C8B-B14F-4D97-AF65-F5344CB8AC3E}">
        <p14:creationId xmlns:p14="http://schemas.microsoft.com/office/powerpoint/2010/main" val="3446390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Inclusion for Development </a:t>
            </a:r>
          </a:p>
        </p:txBody>
      </p:sp>
      <p:sp>
        <p:nvSpPr>
          <p:cNvPr id="3" name="Content Placeholder 2"/>
          <p:cNvSpPr>
            <a:spLocks noGrp="1"/>
          </p:cNvSpPr>
          <p:nvPr>
            <p:ph idx="1"/>
          </p:nvPr>
        </p:nvSpPr>
        <p:spPr/>
        <p:txBody>
          <a:bodyPr>
            <a:normAutofit/>
          </a:bodyPr>
          <a:lstStyle/>
          <a:p>
            <a:pPr marL="82296" indent="0" algn="just"/>
            <a:r>
              <a:rPr lang="en-US" sz="2800" dirty="0">
                <a:latin typeface="Times New Roman" pitchFamily="18" charset="0"/>
                <a:cs typeface="Times New Roman" pitchFamily="18" charset="0"/>
              </a:rPr>
              <a:t>Development is a </a:t>
            </a:r>
            <a:r>
              <a:rPr lang="en-US" sz="2800" dirty="0">
                <a:solidFill>
                  <a:srgbClr val="FF0000"/>
                </a:solidFill>
                <a:latin typeface="Times New Roman" pitchFamily="18" charset="0"/>
                <a:cs typeface="Times New Roman" pitchFamily="18" charset="0"/>
              </a:rPr>
              <a:t>positive</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growth</a:t>
            </a:r>
            <a:r>
              <a:rPr lang="en-US" sz="2800" dirty="0">
                <a:latin typeface="Times New Roman" pitchFamily="18" charset="0"/>
                <a:cs typeface="Times New Roman" pitchFamily="18" charset="0"/>
              </a:rPr>
              <a:t> or change in </a:t>
            </a:r>
            <a:r>
              <a:rPr lang="en-US" sz="2800" dirty="0">
                <a:solidFill>
                  <a:srgbClr val="FF0000"/>
                </a:solidFill>
                <a:latin typeface="Times New Roman" pitchFamily="18" charset="0"/>
                <a:cs typeface="Times New Roman" pitchFamily="18" charset="0"/>
              </a:rPr>
              <a:t>economical</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social</a:t>
            </a:r>
            <a:r>
              <a:rPr lang="en-US" sz="2800" dirty="0">
                <a:latin typeface="Times New Roman" pitchFamily="18" charset="0"/>
                <a:cs typeface="Times New Roman" pitchFamily="18" charset="0"/>
              </a:rPr>
              <a:t> and </a:t>
            </a:r>
            <a:r>
              <a:rPr lang="en-US" sz="2800" dirty="0">
                <a:solidFill>
                  <a:srgbClr val="FF0000"/>
                </a:solidFill>
                <a:latin typeface="Times New Roman" pitchFamily="18" charset="0"/>
                <a:cs typeface="Times New Roman" pitchFamily="18" charset="0"/>
              </a:rPr>
              <a:t>political</a:t>
            </a:r>
            <a:r>
              <a:rPr lang="en-US" sz="2800" dirty="0">
                <a:latin typeface="Times New Roman" pitchFamily="18" charset="0"/>
                <a:cs typeface="Times New Roman" pitchFamily="18" charset="0"/>
              </a:rPr>
              <a:t> aspects of a country. </a:t>
            </a:r>
            <a:endParaRPr lang="en-US" sz="2800" dirty="0" smtClean="0">
              <a:latin typeface="Times New Roman" pitchFamily="18" charset="0"/>
              <a:cs typeface="Times New Roman" pitchFamily="18" charset="0"/>
            </a:endParaRPr>
          </a:p>
          <a:p>
            <a:pPr marL="82296" indent="0" algn="just"/>
            <a:endParaRPr lang="en-US" sz="2800" dirty="0">
              <a:latin typeface="Times New Roman" pitchFamily="18" charset="0"/>
              <a:cs typeface="Times New Roman" pitchFamily="18" charset="0"/>
            </a:endParaRPr>
          </a:p>
          <a:p>
            <a:pPr marL="82296" indent="0" algn="just"/>
            <a:r>
              <a:rPr lang="en-US" sz="2800" dirty="0" smtClean="0">
                <a:latin typeface="Times New Roman" pitchFamily="18" charset="0"/>
                <a:cs typeface="Times New Roman" pitchFamily="18" charset="0"/>
              </a:rPr>
              <a:t>Any </a:t>
            </a:r>
            <a:r>
              <a:rPr lang="en-US" sz="2800" dirty="0">
                <a:latin typeface="Times New Roman" pitchFamily="18" charset="0"/>
                <a:cs typeface="Times New Roman" pitchFamily="18" charset="0"/>
              </a:rPr>
              <a:t>kind of development </a:t>
            </a:r>
            <a:r>
              <a:rPr lang="en-US" sz="2800" dirty="0">
                <a:solidFill>
                  <a:srgbClr val="FF0000"/>
                </a:solidFill>
                <a:latin typeface="Times New Roman" pitchFamily="18" charset="0"/>
                <a:cs typeface="Times New Roman" pitchFamily="18" charset="0"/>
              </a:rPr>
              <a:t>should</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be</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inclusive</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82296" indent="0" algn="just"/>
            <a:r>
              <a:rPr lang="en-US" sz="2800" dirty="0" smtClean="0">
                <a:latin typeface="Times New Roman" pitchFamily="18" charset="0"/>
                <a:cs typeface="Times New Roman" pitchFamily="18" charset="0"/>
              </a:rPr>
              <a:t>Some </a:t>
            </a:r>
            <a:r>
              <a:rPr lang="en-US" sz="2800" dirty="0">
                <a:latin typeface="Times New Roman" pitchFamily="18" charset="0"/>
                <a:cs typeface="Times New Roman" pitchFamily="18" charset="0"/>
              </a:rPr>
              <a:t>scholars define </a:t>
            </a:r>
            <a:r>
              <a:rPr lang="en-US" sz="2800" dirty="0">
                <a:solidFill>
                  <a:srgbClr val="FF0000"/>
                </a:solidFill>
                <a:latin typeface="Times New Roman" pitchFamily="18" charset="0"/>
                <a:cs typeface="Times New Roman" pitchFamily="18" charset="0"/>
              </a:rPr>
              <a:t>inclusive</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development</a:t>
            </a:r>
            <a:r>
              <a:rPr lang="en-US" sz="2800" dirty="0">
                <a:latin typeface="Times New Roman" pitchFamily="18" charset="0"/>
                <a:cs typeface="Times New Roman" pitchFamily="18" charset="0"/>
              </a:rPr>
              <a:t> as a </a:t>
            </a:r>
            <a:r>
              <a:rPr lang="en-US" sz="2800" dirty="0" smtClean="0">
                <a:latin typeface="Times New Roman" pitchFamily="18" charset="0"/>
                <a:cs typeface="Times New Roman" pitchFamily="18" charset="0"/>
              </a:rPr>
              <a:t>process </a:t>
            </a:r>
            <a:r>
              <a:rPr lang="en-US" sz="2800" dirty="0">
                <a:latin typeface="Times New Roman" pitchFamily="18" charset="0"/>
                <a:cs typeface="Times New Roman" pitchFamily="18" charset="0"/>
              </a:rPr>
              <a:t>that occurs when </a:t>
            </a:r>
            <a:r>
              <a:rPr lang="en-US" sz="2800" dirty="0">
                <a:solidFill>
                  <a:srgbClr val="FF0000"/>
                </a:solidFill>
                <a:latin typeface="Times New Roman" pitchFamily="18" charset="0"/>
                <a:cs typeface="Times New Roman" pitchFamily="18" charset="0"/>
              </a:rPr>
              <a:t>social and material benefits are equitably distributed across divides in </a:t>
            </a:r>
            <a:r>
              <a:rPr lang="en-US" sz="2800" dirty="0" smtClean="0">
                <a:solidFill>
                  <a:srgbClr val="FF0000"/>
                </a:solidFill>
                <a:latin typeface="Times New Roman" pitchFamily="18" charset="0"/>
                <a:cs typeface="Times New Roman" pitchFamily="18" charset="0"/>
              </a:rPr>
              <a:t>society</a:t>
            </a:r>
            <a:r>
              <a:rPr lang="en-US" sz="28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58</a:t>
            </a:fld>
            <a:endParaRPr lang="en-US"/>
          </a:p>
        </p:txBody>
      </p:sp>
    </p:spTree>
    <p:extLst>
      <p:ext uri="{BB962C8B-B14F-4D97-AF65-F5344CB8AC3E}">
        <p14:creationId xmlns:p14="http://schemas.microsoft.com/office/powerpoint/2010/main" val="2895269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a:latin typeface="Times New Roman" pitchFamily="18" charset="0"/>
                <a:cs typeface="Times New Roman" pitchFamily="18" charset="0"/>
              </a:rPr>
              <a:t>Inclusive education for Development </a:t>
            </a:r>
          </a:p>
        </p:txBody>
      </p:sp>
      <p:sp>
        <p:nvSpPr>
          <p:cNvPr id="3" name="Content Placeholder 2"/>
          <p:cNvSpPr>
            <a:spLocks noGrp="1"/>
          </p:cNvSpPr>
          <p:nvPr>
            <p:ph idx="1"/>
          </p:nvPr>
        </p:nvSpPr>
        <p:spPr>
          <a:xfrm>
            <a:off x="304800" y="1371600"/>
            <a:ext cx="8534400" cy="5029200"/>
          </a:xfrm>
        </p:spPr>
        <p:txBody>
          <a:bodyPr>
            <a:noAutofit/>
          </a:bodyPr>
          <a:lstStyle/>
          <a:p>
            <a:pPr marL="82296" indent="0" algn="just"/>
            <a:r>
              <a:rPr lang="en-US" sz="2400" dirty="0">
                <a:latin typeface="Times New Roman" pitchFamily="18" charset="0"/>
                <a:cs typeface="Times New Roman" pitchFamily="18" charset="0"/>
              </a:rPr>
              <a:t>The most important function of democratic education is to make the democracy natural attitude and way of thinking of man by developing the thought of democracy in human mind. </a:t>
            </a:r>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democratic classroom teachers treat all students equally, provide them support according to the needs and potentials, share power with students and supporting them in managing their own behaviors. </a:t>
            </a:r>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Teachers </a:t>
            </a:r>
            <a:r>
              <a:rPr lang="en-US" sz="2400" dirty="0">
                <a:latin typeface="Times New Roman" pitchFamily="18" charset="0"/>
                <a:cs typeface="Times New Roman" pitchFamily="18" charset="0"/>
              </a:rPr>
              <a:t>provide us with as much knowledge as possible.  Teachers should promote engagement in a democracy, by teaching students how democracy works and how important their role is in it. </a:t>
            </a:r>
            <a:endParaRPr lang="en-US" sz="2400" dirty="0" smtClean="0">
              <a:latin typeface="Times New Roman" pitchFamily="18" charset="0"/>
              <a:cs typeface="Times New Roman" pitchFamily="18" charset="0"/>
            </a:endParaRPr>
          </a:p>
          <a:p>
            <a:pPr marL="82296" indent="0" algn="just"/>
            <a:r>
              <a:rPr lang="en-US" sz="2400" dirty="0" smtClean="0">
                <a:latin typeface="Times New Roman" pitchFamily="18" charset="0"/>
                <a:cs typeface="Times New Roman" pitchFamily="18" charset="0"/>
              </a:rPr>
              <a:t>Students </a:t>
            </a:r>
            <a:r>
              <a:rPr lang="en-US" sz="2400" dirty="0">
                <a:latin typeface="Times New Roman" pitchFamily="18" charset="0"/>
                <a:cs typeface="Times New Roman" pitchFamily="18" charset="0"/>
              </a:rPr>
              <a:t>who have no understanding of how the democracy functions are unlikely to become engaged citizens who vote.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59</a:t>
            </a:fld>
            <a:endParaRPr lang="en-US"/>
          </a:p>
        </p:txBody>
      </p:sp>
    </p:spTree>
    <p:extLst>
      <p:ext uri="{BB962C8B-B14F-4D97-AF65-F5344CB8AC3E}">
        <p14:creationId xmlns:p14="http://schemas.microsoft.com/office/powerpoint/2010/main" val="181508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itchFamily="18" charset="0"/>
                <a:cs typeface="Times New Roman" pitchFamily="18" charset="0"/>
              </a:rPr>
              <a:t>Concepts about the education system and schools </a:t>
            </a: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v"/>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broader than formal schooling </a:t>
            </a:r>
          </a:p>
          <a:p>
            <a:pPr algn="just">
              <a:buFont typeface="Wingdings" pitchFamily="2" charset="2"/>
              <a:buChar char="v"/>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flexible, responsive educational systems </a:t>
            </a: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creates enabling and welcoming educational environments </a:t>
            </a:r>
          </a:p>
          <a:p>
            <a:pPr algn="just">
              <a:buFont typeface="Wingdings" pitchFamily="2" charset="2"/>
              <a:buChar char="v"/>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promotes school improvement – makes effective schools </a:t>
            </a:r>
            <a:endParaRPr lang="en-US" sz="2800" dirty="0" smtClean="0">
              <a:latin typeface="Times New Roman" pitchFamily="18" charset="0"/>
              <a:cs typeface="Times New Roman" pitchFamily="18" charset="0"/>
            </a:endParaRPr>
          </a:p>
          <a:p>
            <a:pPr marL="82296" indent="0" algn="just">
              <a:buNone/>
            </a:pPr>
            <a:endParaRPr lang="en-US" sz="2800" dirty="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involves whole school approach and collaboration between partners.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6</a:t>
            </a:fld>
            <a:endParaRPr lang="en-US"/>
          </a:p>
        </p:txBody>
      </p:sp>
    </p:spTree>
    <p:extLst>
      <p:ext uri="{BB962C8B-B14F-4D97-AF65-F5344CB8AC3E}">
        <p14:creationId xmlns:p14="http://schemas.microsoft.com/office/powerpoint/2010/main" val="32704642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Importance of Inclusion </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important to support people learn, productive, successful and  live independently, be successful without helping them too much.  </a:t>
            </a: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Inclusiveness </a:t>
            </a:r>
            <a:r>
              <a:rPr lang="en-US" sz="2400" dirty="0">
                <a:latin typeface="Times New Roman" pitchFamily="18" charset="0"/>
                <a:cs typeface="Times New Roman" pitchFamily="18" charset="0"/>
              </a:rPr>
              <a:t>when practiced well is very important because: </a:t>
            </a: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people are able to be part of their community and develop a sense of belonging and become better prepared for life in the community as children and adults. </a:t>
            </a: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provides better opportunities for learning. </a:t>
            </a:r>
            <a:endParaRPr lang="en-US" sz="2400" dirty="0" smtClean="0">
              <a:latin typeface="Times New Roman" pitchFamily="18" charset="0"/>
              <a:cs typeface="Times New Roman" pitchFamily="18" charset="0"/>
            </a:endParaRPr>
          </a:p>
          <a:p>
            <a:pPr marL="539496" indent="-457200" algn="just">
              <a:buAutoNum type="arabicPeriod"/>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60</a:t>
            </a:fld>
            <a:endParaRPr lang="en-US"/>
          </a:p>
        </p:txBody>
      </p:sp>
    </p:spTree>
    <p:extLst>
      <p:ext uri="{BB962C8B-B14F-4D97-AF65-F5344CB8AC3E}">
        <p14:creationId xmlns:p14="http://schemas.microsoft.com/office/powerpoint/2010/main" val="17958839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Inclusion values diversity and the unique contributions, where everybody brings to the milieu. </a:t>
            </a: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a truly inclusive setting, every individual feels safe and has a sense of belonging. </a:t>
            </a:r>
            <a:endParaRPr lang="en-US" sz="2800" dirty="0" smtClean="0">
              <a:latin typeface="Times New Roman" pitchFamily="18" charset="0"/>
              <a:cs typeface="Times New Roman" pitchFamily="18" charset="0"/>
            </a:endParaRPr>
          </a:p>
          <a:p>
            <a:pPr marL="82296" indent="0"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person who participates in setting life goals and take part in decisions that affects them.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61</a:t>
            </a:fld>
            <a:endParaRPr lang="en-US"/>
          </a:p>
        </p:txBody>
      </p:sp>
    </p:spTree>
    <p:extLst>
      <p:ext uri="{BB962C8B-B14F-4D97-AF65-F5344CB8AC3E}">
        <p14:creationId xmlns:p14="http://schemas.microsoft.com/office/powerpoint/2010/main" val="2684914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opportunity to participate in the typical experiences in life; to be with other people and form friendships and develop other social skills; for natural lifelong learning in real situations and access to inclusion models </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inclusion model is also beneficial because it prepares individuals today and in the future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62</a:t>
            </a:fld>
            <a:endParaRPr lang="en-US"/>
          </a:p>
        </p:txBody>
      </p:sp>
    </p:spTree>
    <p:extLst>
      <p:ext uri="{BB962C8B-B14F-4D97-AF65-F5344CB8AC3E}">
        <p14:creationId xmlns:p14="http://schemas.microsoft.com/office/powerpoint/2010/main" val="22739543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six: </a:t>
            </a:r>
            <a:r>
              <a:rPr lang="en-US" b="1" dirty="0" smtClean="0"/>
              <a:t>Legal frame work </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pPr algn="just"/>
            <a:r>
              <a:rPr lang="en-US" dirty="0" smtClean="0"/>
              <a:t>Legal frameworks are one of the drivers for the rights of persons with disabilities and vulnerabilities </a:t>
            </a:r>
          </a:p>
          <a:p>
            <a:pPr algn="just"/>
            <a:r>
              <a:rPr lang="en-US" dirty="0" smtClean="0"/>
              <a:t>They have influence on especially educational rights of these people with their peers.</a:t>
            </a:r>
          </a:p>
          <a:p>
            <a:pPr algn="just"/>
            <a:r>
              <a:rPr lang="en-US" dirty="0" smtClean="0"/>
              <a:t> Legal frameworks are supposed to serve people with disabilities needs by keeping equal rights and creating equal opportunity of learning for all such as children and youth in the mainstreamed classrooms. </a:t>
            </a:r>
          </a:p>
          <a:p>
            <a:pPr algn="just"/>
            <a:r>
              <a:rPr lang="en-US" dirty="0" smtClean="0"/>
              <a:t>Moreover, it is believed to create academic and social inclusion, and maintain friendship among persons with and without disabilities and vulnerabilities. </a:t>
            </a:r>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Legal frame work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just"/>
            <a:r>
              <a:rPr lang="en-US" dirty="0" smtClean="0"/>
              <a:t>Besides, legal frameworks are thought to help the persons with disabilities and vulnerabilities to exploit their potential to the optimum possible level. </a:t>
            </a:r>
          </a:p>
          <a:p>
            <a:pPr algn="just"/>
            <a:r>
              <a:rPr lang="en-US" dirty="0" smtClean="0"/>
              <a:t>International national legal frameworks are written in the form of public laws and acts, declarations, conventions and frameworks. </a:t>
            </a:r>
          </a:p>
          <a:p>
            <a:pPr algn="just"/>
            <a:r>
              <a:rPr lang="en-US" dirty="0" smtClean="0"/>
              <a:t>These legal frameworks focus on various issues (social, educational, occupational, vocational etc) of children, youth and adults with disabilities.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Legal frame work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US" dirty="0" smtClean="0"/>
              <a:t>The Ethiopian government has </a:t>
            </a:r>
            <a:r>
              <a:rPr lang="en-US" dirty="0" smtClean="0">
                <a:solidFill>
                  <a:srgbClr val="FF0000"/>
                </a:solidFill>
              </a:rPr>
              <a:t>endorsed</a:t>
            </a:r>
            <a:r>
              <a:rPr lang="en-US" dirty="0" smtClean="0"/>
              <a:t> almost all of the conventions and declarations. </a:t>
            </a:r>
          </a:p>
          <a:p>
            <a:pPr algn="just"/>
            <a:r>
              <a:rPr lang="en-US" dirty="0" smtClean="0">
                <a:solidFill>
                  <a:srgbClr val="FF0000"/>
                </a:solidFill>
              </a:rPr>
              <a:t>But</a:t>
            </a:r>
            <a:r>
              <a:rPr lang="en-US" dirty="0" smtClean="0"/>
              <a:t> studies showed that various </a:t>
            </a:r>
            <a:r>
              <a:rPr lang="en-US" dirty="0" smtClean="0">
                <a:solidFill>
                  <a:srgbClr val="FF0000"/>
                </a:solidFill>
              </a:rPr>
              <a:t>challenges</a:t>
            </a:r>
            <a:r>
              <a:rPr lang="en-US" dirty="0" smtClean="0"/>
              <a:t> are </a:t>
            </a:r>
            <a:r>
              <a:rPr lang="en-US" dirty="0" smtClean="0">
                <a:solidFill>
                  <a:srgbClr val="FF0000"/>
                </a:solidFill>
              </a:rPr>
              <a:t>facing</a:t>
            </a:r>
            <a:r>
              <a:rPr lang="en-US" dirty="0" smtClean="0"/>
              <a:t> their implementations. </a:t>
            </a:r>
          </a:p>
          <a:p>
            <a:pPr algn="just"/>
            <a:r>
              <a:rPr lang="en-US" dirty="0" smtClean="0"/>
              <a:t>As a result, there is </a:t>
            </a:r>
            <a:r>
              <a:rPr lang="en-US" dirty="0" smtClean="0">
                <a:solidFill>
                  <a:srgbClr val="FF0000"/>
                </a:solidFill>
              </a:rPr>
              <a:t>mismatch</a:t>
            </a:r>
            <a:r>
              <a:rPr lang="en-US" dirty="0" smtClean="0"/>
              <a:t> between </a:t>
            </a:r>
            <a:r>
              <a:rPr lang="en-US" dirty="0" smtClean="0">
                <a:solidFill>
                  <a:srgbClr val="FF0000"/>
                </a:solidFill>
              </a:rPr>
              <a:t>practice</a:t>
            </a:r>
            <a:r>
              <a:rPr lang="en-US" dirty="0" smtClean="0"/>
              <a:t> and these frameworks </a:t>
            </a:r>
            <a:r>
              <a:rPr lang="en-US" dirty="0" smtClean="0">
                <a:solidFill>
                  <a:srgbClr val="FF0000"/>
                </a:solidFill>
              </a:rPr>
              <a:t>implementation</a:t>
            </a:r>
            <a:r>
              <a:rPr lang="en-US" dirty="0" smtClean="0"/>
              <a:t>. </a:t>
            </a:r>
          </a:p>
          <a:p>
            <a:pPr algn="just"/>
            <a:r>
              <a:rPr lang="en-US" dirty="0" smtClean="0"/>
              <a:t>There also national legal frameworks mainly in the form of laws and policies that promote persons with disabilities and vulnerabilities equal participation in education, social welfare, economy and other areas of life.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Legal frame work …</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smtClean="0"/>
              <a:t>Although Ethiopia has </a:t>
            </a:r>
            <a:r>
              <a:rPr lang="en-US" dirty="0" smtClean="0">
                <a:solidFill>
                  <a:srgbClr val="FF0000"/>
                </a:solidFill>
              </a:rPr>
              <a:t>lots</a:t>
            </a:r>
            <a:r>
              <a:rPr lang="en-US" dirty="0" smtClean="0"/>
              <a:t> of </a:t>
            </a:r>
            <a:r>
              <a:rPr lang="en-US" dirty="0" smtClean="0">
                <a:solidFill>
                  <a:srgbClr val="FF0000"/>
                </a:solidFill>
              </a:rPr>
              <a:t>laws</a:t>
            </a:r>
            <a:r>
              <a:rPr lang="en-US" dirty="0" smtClean="0"/>
              <a:t>, </a:t>
            </a:r>
            <a:r>
              <a:rPr lang="en-US" dirty="0" smtClean="0">
                <a:solidFill>
                  <a:srgbClr val="FF0000"/>
                </a:solidFill>
              </a:rPr>
              <a:t>polices</a:t>
            </a:r>
            <a:r>
              <a:rPr lang="en-US" dirty="0" smtClean="0"/>
              <a:t> and others international legal frameworks </a:t>
            </a:r>
            <a:r>
              <a:rPr lang="en-US" dirty="0" smtClean="0">
                <a:solidFill>
                  <a:srgbClr val="FF0000"/>
                </a:solidFill>
              </a:rPr>
              <a:t>ratified</a:t>
            </a:r>
            <a:r>
              <a:rPr lang="en-US" dirty="0" smtClean="0"/>
              <a:t> by the country, there is </a:t>
            </a:r>
            <a:r>
              <a:rPr lang="en-US" dirty="0" smtClean="0">
                <a:solidFill>
                  <a:srgbClr val="FF0000"/>
                </a:solidFill>
              </a:rPr>
              <a:t>gap</a:t>
            </a:r>
            <a:r>
              <a:rPr lang="en-US" dirty="0" smtClean="0"/>
              <a:t> in implementation and practices that promote equality of people with disabilities and vulnerabilities equal participation in social, educational, occupational, vocational and other aspects of life.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Seven: </a:t>
            </a:r>
            <a:br>
              <a:rPr lang="en-US" dirty="0" smtClean="0"/>
            </a:br>
            <a:r>
              <a:rPr lang="en-US" b="1" dirty="0" smtClean="0"/>
              <a:t>Resources Management for Inclusion </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smtClean="0">
                <a:solidFill>
                  <a:srgbClr val="FF0000"/>
                </a:solidFill>
              </a:rPr>
              <a:t>Resources</a:t>
            </a:r>
            <a:r>
              <a:rPr lang="en-US" dirty="0" smtClean="0"/>
              <a:t> are very important to create </a:t>
            </a:r>
            <a:r>
              <a:rPr lang="en-US" dirty="0" smtClean="0">
                <a:solidFill>
                  <a:srgbClr val="FF0000"/>
                </a:solidFill>
              </a:rPr>
              <a:t>inclusiveness</a:t>
            </a:r>
            <a:r>
              <a:rPr lang="en-US" dirty="0" smtClean="0"/>
              <a:t>. </a:t>
            </a:r>
            <a:r>
              <a:rPr lang="en-US" dirty="0" smtClean="0">
                <a:solidFill>
                  <a:srgbClr val="FF0000"/>
                </a:solidFill>
              </a:rPr>
              <a:t>Resources</a:t>
            </a:r>
            <a:r>
              <a:rPr lang="en-US" dirty="0" smtClean="0"/>
              <a:t> are for all </a:t>
            </a:r>
            <a:r>
              <a:rPr lang="en-US" dirty="0" smtClean="0">
                <a:solidFill>
                  <a:srgbClr val="FF0000"/>
                </a:solidFill>
              </a:rPr>
              <a:t>human</a:t>
            </a:r>
            <a:r>
              <a:rPr lang="en-US" dirty="0" smtClean="0"/>
              <a:t> being; though the attention is </a:t>
            </a:r>
            <a:r>
              <a:rPr lang="en-US" dirty="0" smtClean="0">
                <a:solidFill>
                  <a:srgbClr val="FF0000"/>
                </a:solidFill>
              </a:rPr>
              <a:t>much</a:t>
            </a:r>
            <a:r>
              <a:rPr lang="en-US" dirty="0" smtClean="0"/>
              <a:t> given for </a:t>
            </a:r>
            <a:r>
              <a:rPr lang="en-US" dirty="0" smtClean="0">
                <a:solidFill>
                  <a:srgbClr val="FF0000"/>
                </a:solidFill>
              </a:rPr>
              <a:t>persons</a:t>
            </a:r>
            <a:r>
              <a:rPr lang="en-US" dirty="0" smtClean="0"/>
              <a:t> </a:t>
            </a:r>
            <a:r>
              <a:rPr lang="en-US" dirty="0" smtClean="0">
                <a:solidFill>
                  <a:srgbClr val="FF0000"/>
                </a:solidFill>
              </a:rPr>
              <a:t>with</a:t>
            </a:r>
            <a:r>
              <a:rPr lang="en-US" dirty="0" smtClean="0"/>
              <a:t> </a:t>
            </a:r>
            <a:r>
              <a:rPr lang="en-US" dirty="0" smtClean="0">
                <a:solidFill>
                  <a:srgbClr val="FF0000"/>
                </a:solidFill>
              </a:rPr>
              <a:t>disabilities </a:t>
            </a:r>
          </a:p>
          <a:p>
            <a:pPr algn="just"/>
            <a:r>
              <a:rPr lang="en-US" dirty="0" smtClean="0"/>
              <a:t>All individuals can grow and develop if they are accessed and provided. Primarily understanding the </a:t>
            </a:r>
            <a:r>
              <a:rPr lang="en-US" dirty="0" smtClean="0">
                <a:solidFill>
                  <a:srgbClr val="FF0000"/>
                </a:solidFill>
              </a:rPr>
              <a:t>diverse</a:t>
            </a:r>
            <a:r>
              <a:rPr lang="en-US" dirty="0" smtClean="0"/>
              <a:t> </a:t>
            </a:r>
            <a:r>
              <a:rPr lang="en-US" dirty="0" smtClean="0">
                <a:solidFill>
                  <a:srgbClr val="FF0000"/>
                </a:solidFill>
              </a:rPr>
              <a:t>needs</a:t>
            </a:r>
            <a:r>
              <a:rPr lang="en-US" dirty="0" smtClean="0"/>
              <a:t> of all people is very important to </a:t>
            </a:r>
            <a:r>
              <a:rPr lang="en-US" dirty="0" smtClean="0">
                <a:solidFill>
                  <a:srgbClr val="FF0000"/>
                </a:solidFill>
              </a:rPr>
              <a:t>plan</a:t>
            </a:r>
            <a:r>
              <a:rPr lang="en-US" dirty="0" smtClean="0"/>
              <a:t> for the </a:t>
            </a:r>
            <a:r>
              <a:rPr lang="en-US" dirty="0" smtClean="0">
                <a:solidFill>
                  <a:srgbClr val="FF0000"/>
                </a:solidFill>
              </a:rPr>
              <a:t>resources</a:t>
            </a:r>
            <a:r>
              <a:rPr lang="en-US" dirty="0" smtClean="0"/>
              <a:t>. </a:t>
            </a:r>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Kinds of </a:t>
            </a:r>
            <a:br>
              <a:rPr lang="en-US" dirty="0" smtClean="0"/>
            </a:br>
            <a:r>
              <a:rPr lang="en-US" b="1" dirty="0" smtClean="0"/>
              <a:t>Resource </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b="1" dirty="0" smtClean="0"/>
              <a:t>Human resources in schools </a:t>
            </a:r>
          </a:p>
          <a:p>
            <a:r>
              <a:rPr lang="en-US" dirty="0" smtClean="0"/>
              <a:t>Sign language interpreter </a:t>
            </a:r>
          </a:p>
          <a:p>
            <a:r>
              <a:rPr lang="en-US" dirty="0" smtClean="0"/>
              <a:t>Braille specialist </a:t>
            </a:r>
          </a:p>
          <a:p>
            <a:r>
              <a:rPr lang="en-US" dirty="0" smtClean="0"/>
              <a:t>Mobility and orientation expert </a:t>
            </a:r>
          </a:p>
          <a:p>
            <a:r>
              <a:rPr lang="en-US" dirty="0" smtClean="0"/>
              <a:t>Special needs educators </a:t>
            </a:r>
          </a:p>
          <a:p>
            <a:r>
              <a:rPr lang="en-US" dirty="0" smtClean="0"/>
              <a:t>Speech and language therapist </a:t>
            </a:r>
          </a:p>
          <a:p>
            <a:r>
              <a:rPr lang="en-US" dirty="0" smtClean="0"/>
              <a:t>Physiotherapist </a:t>
            </a:r>
          </a:p>
          <a:p>
            <a:r>
              <a:rPr lang="en-US" dirty="0" smtClean="0"/>
              <a:t>Behavioral therapists…etc </a:t>
            </a:r>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Kinds of </a:t>
            </a:r>
            <a:r>
              <a:rPr lang="en-US" b="1" dirty="0" smtClean="0"/>
              <a:t>Resource …</a:t>
            </a: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pPr>
              <a:buNone/>
            </a:pPr>
            <a:r>
              <a:rPr lang="en-US" b="1" dirty="0" smtClean="0"/>
              <a:t>School based material resources </a:t>
            </a:r>
          </a:p>
          <a:p>
            <a:r>
              <a:rPr lang="en-US" dirty="0" smtClean="0"/>
              <a:t>LCD and/or Smart Board </a:t>
            </a:r>
          </a:p>
          <a:p>
            <a:r>
              <a:rPr lang="en-US" dirty="0" smtClean="0"/>
              <a:t>E - Chart </a:t>
            </a:r>
          </a:p>
          <a:p>
            <a:r>
              <a:rPr lang="en-US" dirty="0" smtClean="0"/>
              <a:t>Various magnifying lenses </a:t>
            </a:r>
          </a:p>
          <a:p>
            <a:r>
              <a:rPr lang="en-US" dirty="0" smtClean="0"/>
              <a:t>Slate and styles </a:t>
            </a:r>
          </a:p>
          <a:p>
            <a:r>
              <a:rPr lang="en-US" dirty="0" smtClean="0"/>
              <a:t>Perkins Braille writer </a:t>
            </a:r>
          </a:p>
          <a:p>
            <a:r>
              <a:rPr lang="en-US" dirty="0" smtClean="0"/>
              <a:t>White Cane </a:t>
            </a:r>
          </a:p>
          <a:p>
            <a:r>
              <a:rPr lang="en-US" dirty="0" smtClean="0"/>
              <a:t>Blind folder </a:t>
            </a:r>
          </a:p>
          <a:p>
            <a:r>
              <a:rPr lang="en-US" dirty="0" smtClean="0"/>
              <a:t>Tuning fork </a:t>
            </a:r>
          </a:p>
          <a:p>
            <a:r>
              <a:rPr lang="en-US" dirty="0" smtClean="0"/>
              <a:t>Audiometer </a:t>
            </a:r>
          </a:p>
          <a:p>
            <a:r>
              <a:rPr lang="en-US" dirty="0" smtClean="0"/>
              <a:t>Hearing aids (various type) </a:t>
            </a:r>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itchFamily="18" charset="0"/>
                <a:cs typeface="Times New Roman" pitchFamily="18" charset="0"/>
              </a:rPr>
              <a:t> Concepts about diversity and discrimination </a:t>
            </a:r>
            <a:endParaRPr lang="en-US" sz="3200"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promotes combating discrimination and exclusionary pressures at any social sectors  </a:t>
            </a:r>
            <a:endParaRPr lang="en-US" sz="2800" dirty="0" smtClean="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enables responding to/embracing diversity as a resource not as a problem </a:t>
            </a:r>
          </a:p>
          <a:p>
            <a:pPr algn="just">
              <a:buFont typeface="Wingdings" pitchFamily="2" charset="2"/>
              <a:buChar char="Ø"/>
            </a:pPr>
            <a:endParaRPr lang="en-US" sz="2800" dirty="0" smtClean="0">
              <a:latin typeface="Times New Roman" pitchFamily="18" charset="0"/>
              <a:cs typeface="Times New Roman" pitchFamily="18" charset="0"/>
            </a:endParaRPr>
          </a:p>
          <a:p>
            <a:pPr algn="just">
              <a:buFont typeface="Wingdings" pitchFamily="2" charset="2"/>
              <a:buChar char="Ø"/>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prepares learners for an inclusive society that respects and values difference.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a:t>
            </a:fld>
            <a:endParaRPr lang="en-US"/>
          </a:p>
        </p:txBody>
      </p:sp>
    </p:spTree>
    <p:extLst>
      <p:ext uri="{BB962C8B-B14F-4D97-AF65-F5344CB8AC3E}">
        <p14:creationId xmlns:p14="http://schemas.microsoft.com/office/powerpoint/2010/main" val="33243545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Material  </a:t>
            </a:r>
            <a:r>
              <a:rPr lang="en-US" b="1" dirty="0" smtClean="0"/>
              <a:t>Resource …</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10000"/>
          </a:bodyPr>
          <a:lstStyle/>
          <a:p>
            <a:endParaRPr lang="en-US" dirty="0" smtClean="0"/>
          </a:p>
          <a:p>
            <a:r>
              <a:rPr lang="en-US" dirty="0" smtClean="0"/>
              <a:t>Sign language books and videos </a:t>
            </a:r>
          </a:p>
          <a:p>
            <a:r>
              <a:rPr lang="en-US" dirty="0" smtClean="0"/>
              <a:t>Various instructional videos related this unit </a:t>
            </a:r>
          </a:p>
          <a:p>
            <a:r>
              <a:rPr lang="en-US" dirty="0" smtClean="0"/>
              <a:t>Braille atlases </a:t>
            </a:r>
          </a:p>
          <a:p>
            <a:r>
              <a:rPr lang="en-US" dirty="0" smtClean="0"/>
              <a:t>Molded plastic, dissected and un-dissected relief maps </a:t>
            </a:r>
          </a:p>
          <a:p>
            <a:r>
              <a:rPr lang="en-US" dirty="0" smtClean="0"/>
              <a:t>Relief globs </a:t>
            </a:r>
          </a:p>
          <a:p>
            <a:r>
              <a:rPr lang="en-US" dirty="0" smtClean="0"/>
              <a:t>Land form model </a:t>
            </a:r>
          </a:p>
          <a:p>
            <a:r>
              <a:rPr lang="en-US" dirty="0" smtClean="0"/>
              <a:t>Abacus </a:t>
            </a:r>
          </a:p>
          <a:p>
            <a:r>
              <a:rPr lang="en-US" dirty="0" smtClean="0"/>
              <a:t>Raised clock faces </a:t>
            </a:r>
          </a:p>
          <a:p>
            <a:r>
              <a:rPr lang="en-US" dirty="0" smtClean="0"/>
              <a:t>Geometric area and volume aids </a:t>
            </a:r>
          </a:p>
          <a:p>
            <a:r>
              <a:rPr lang="en-US" dirty="0" smtClean="0"/>
              <a:t>Write forms for matched planes and volumes </a:t>
            </a:r>
          </a:p>
          <a:p>
            <a:pPr algn="just"/>
            <a:endParaRPr lang="en-US" dirty="0"/>
          </a:p>
        </p:txBody>
      </p:sp>
      <p:sp>
        <p:nvSpPr>
          <p:cNvPr id="4" name="Slide Number Placeholder 3"/>
          <p:cNvSpPr>
            <a:spLocks noGrp="1"/>
          </p:cNvSpPr>
          <p:nvPr>
            <p:ph type="sldNum" sz="quarter" idx="12"/>
          </p:nvPr>
        </p:nvSpPr>
        <p:spPr/>
        <p:txBody>
          <a:bodyPr/>
          <a:lstStyle/>
          <a:p>
            <a:fld id="{FC6B066D-BA3A-441F-A81C-D71108FAE4D7}"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Material  </a:t>
            </a:r>
            <a:r>
              <a:rPr lang="en-US" b="1" dirty="0" smtClean="0"/>
              <a:t>Resource …</a:t>
            </a:r>
            <a:endParaRPr 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endParaRPr lang="en-US" dirty="0" smtClean="0"/>
          </a:p>
          <a:p>
            <a:r>
              <a:rPr lang="en-US" dirty="0" smtClean="0"/>
              <a:t>Braille rulers </a:t>
            </a:r>
          </a:p>
          <a:p>
            <a:r>
              <a:rPr lang="en-US" dirty="0" smtClean="0"/>
              <a:t>Raised-line check books </a:t>
            </a:r>
          </a:p>
          <a:p>
            <a:r>
              <a:rPr lang="en-US" dirty="0" smtClean="0"/>
              <a:t>Signature guide </a:t>
            </a:r>
          </a:p>
          <a:p>
            <a:r>
              <a:rPr lang="en-US" dirty="0" smtClean="0"/>
              <a:t>Longhand-writing kit </a:t>
            </a:r>
          </a:p>
          <a:p>
            <a:r>
              <a:rPr lang="en-US" dirty="0" smtClean="0"/>
              <a:t>Script letter – sheets and boards </a:t>
            </a:r>
          </a:p>
          <a:p>
            <a:r>
              <a:rPr lang="en-US" dirty="0" smtClean="0"/>
              <a:t>Talking calculator </a:t>
            </a:r>
          </a:p>
          <a:p>
            <a:r>
              <a:rPr lang="en-US" dirty="0" smtClean="0"/>
              <a:t>Closed-circuit television </a:t>
            </a:r>
          </a:p>
          <a:p>
            <a:r>
              <a:rPr lang="en-US" dirty="0" smtClean="0"/>
              <a:t>Computer software for various students with special needs; for example </a:t>
            </a:r>
            <a:r>
              <a:rPr lang="en-US" dirty="0" err="1" smtClean="0"/>
              <a:t>Jawse</a:t>
            </a:r>
            <a:r>
              <a:rPr lang="en-US" dirty="0" smtClean="0"/>
              <a:t> for blind and sign language software for deaf </a:t>
            </a:r>
          </a:p>
          <a:p>
            <a:r>
              <a:rPr lang="en-US" dirty="0" err="1" smtClean="0"/>
              <a:t>Orthosis</a:t>
            </a:r>
            <a:r>
              <a:rPr lang="en-US" dirty="0" smtClean="0"/>
              <a:t> </a:t>
            </a:r>
          </a:p>
          <a:p>
            <a:r>
              <a:rPr lang="en-US" dirty="0" smtClean="0"/>
              <a:t> </a:t>
            </a:r>
            <a:r>
              <a:rPr lang="en-US" dirty="0" err="1" smtClean="0"/>
              <a:t>Prosthosis</a:t>
            </a:r>
            <a:r>
              <a:rPr lang="en-US" dirty="0" smtClean="0"/>
              <a:t>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Material  </a:t>
            </a:r>
            <a:r>
              <a:rPr lang="en-US" b="1" dirty="0" smtClean="0"/>
              <a:t>Resource …</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a:buNone/>
            </a:pPr>
            <a:r>
              <a:rPr lang="en-US" dirty="0" smtClean="0"/>
              <a:t>Environmental accessibilities </a:t>
            </a:r>
          </a:p>
          <a:p>
            <a:r>
              <a:rPr lang="en-US" b="1" dirty="0" smtClean="0"/>
              <a:t> Ramps </a:t>
            </a:r>
          </a:p>
          <a:p>
            <a:r>
              <a:rPr lang="en-US" b="1" dirty="0" smtClean="0"/>
              <a:t>Elevators </a:t>
            </a:r>
          </a:p>
          <a:p>
            <a:r>
              <a:rPr lang="en-US" b="1" dirty="0" smtClean="0"/>
              <a:t>Wheel chairs </a:t>
            </a:r>
          </a:p>
          <a:p>
            <a:endParaRPr lang="en-US" dirty="0" smtClean="0"/>
          </a:p>
        </p:txBody>
      </p:sp>
      <p:sp>
        <p:nvSpPr>
          <p:cNvPr id="4" name="Slide Number Placeholder 3"/>
          <p:cNvSpPr>
            <a:spLocks noGrp="1"/>
          </p:cNvSpPr>
          <p:nvPr>
            <p:ph type="sldNum" sz="quarter" idx="12"/>
          </p:nvPr>
        </p:nvSpPr>
        <p:spPr/>
        <p:txBody>
          <a:bodyPr/>
          <a:lstStyle/>
          <a:p>
            <a:fld id="{FC6B066D-BA3A-441F-A81C-D71108FAE4D7}"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dirty="0" smtClean="0"/>
              <a:t>Chapter Eight:</a:t>
            </a:r>
            <a:r>
              <a:rPr lang="en-US" sz="2800" b="1" dirty="0" smtClean="0"/>
              <a:t> Collaborative(Cooperative)Partnerships with stakeholders</a:t>
            </a:r>
            <a:endParaRPr lang="en-US" sz="2800"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pPr algn="just"/>
            <a:r>
              <a:rPr lang="en-US" dirty="0" smtClean="0"/>
              <a:t>An individual or an </a:t>
            </a:r>
            <a:r>
              <a:rPr lang="en-US" dirty="0" smtClean="0">
                <a:solidFill>
                  <a:srgbClr val="FF0000"/>
                </a:solidFill>
              </a:rPr>
              <a:t>institute</a:t>
            </a:r>
            <a:r>
              <a:rPr lang="en-US" dirty="0" smtClean="0"/>
              <a:t> </a:t>
            </a:r>
            <a:r>
              <a:rPr lang="en-US" dirty="0" smtClean="0">
                <a:solidFill>
                  <a:srgbClr val="FF0000"/>
                </a:solidFill>
              </a:rPr>
              <a:t>cannot</a:t>
            </a:r>
            <a:r>
              <a:rPr lang="en-US" dirty="0" smtClean="0"/>
              <a:t> </a:t>
            </a:r>
            <a:r>
              <a:rPr lang="en-US" dirty="0" smtClean="0">
                <a:solidFill>
                  <a:srgbClr val="FF0000"/>
                </a:solidFill>
              </a:rPr>
              <a:t>do</a:t>
            </a:r>
            <a:r>
              <a:rPr lang="en-US" dirty="0" smtClean="0"/>
              <a:t> </a:t>
            </a:r>
            <a:r>
              <a:rPr lang="en-US" dirty="0" smtClean="0">
                <a:solidFill>
                  <a:srgbClr val="FF0000"/>
                </a:solidFill>
              </a:rPr>
              <a:t>everything</a:t>
            </a:r>
            <a:r>
              <a:rPr lang="en-US" dirty="0" smtClean="0"/>
              <a:t> they want </a:t>
            </a:r>
            <a:r>
              <a:rPr lang="en-US" dirty="0" smtClean="0">
                <a:solidFill>
                  <a:srgbClr val="FF0000"/>
                </a:solidFill>
              </a:rPr>
              <a:t>for</a:t>
            </a:r>
            <a:r>
              <a:rPr lang="en-US" dirty="0" smtClean="0"/>
              <a:t> the </a:t>
            </a:r>
            <a:r>
              <a:rPr lang="en-US" dirty="0" smtClean="0">
                <a:solidFill>
                  <a:srgbClr val="FF0000"/>
                </a:solidFill>
              </a:rPr>
              <a:t>success</a:t>
            </a:r>
            <a:r>
              <a:rPr lang="en-US" dirty="0" smtClean="0"/>
              <a:t> of </a:t>
            </a:r>
            <a:r>
              <a:rPr lang="en-US" dirty="0" smtClean="0">
                <a:solidFill>
                  <a:srgbClr val="FF0000"/>
                </a:solidFill>
              </a:rPr>
              <a:t>inclusiveness</a:t>
            </a:r>
            <a:r>
              <a:rPr lang="en-US" dirty="0" smtClean="0"/>
              <a:t>. </a:t>
            </a:r>
          </a:p>
          <a:p>
            <a:pPr algn="just"/>
            <a:r>
              <a:rPr lang="en-US" dirty="0" smtClean="0"/>
              <a:t>They require </a:t>
            </a:r>
            <a:r>
              <a:rPr lang="en-US" dirty="0" smtClean="0">
                <a:solidFill>
                  <a:srgbClr val="FF0000"/>
                </a:solidFill>
              </a:rPr>
              <a:t>collaboration</a:t>
            </a:r>
            <a:r>
              <a:rPr lang="en-US" dirty="0" smtClean="0"/>
              <a:t> and </a:t>
            </a:r>
            <a:r>
              <a:rPr lang="en-US" dirty="0" smtClean="0">
                <a:solidFill>
                  <a:srgbClr val="FF0000"/>
                </a:solidFill>
              </a:rPr>
              <a:t>partnership</a:t>
            </a:r>
            <a:r>
              <a:rPr lang="en-US" dirty="0" smtClean="0"/>
              <a:t>. </a:t>
            </a:r>
          </a:p>
          <a:p>
            <a:pPr algn="just"/>
            <a:r>
              <a:rPr lang="en-US" dirty="0" smtClean="0"/>
              <a:t>Collaborative is becoming an effective team player for the intended success. </a:t>
            </a:r>
          </a:p>
          <a:p>
            <a:pPr algn="just"/>
            <a:r>
              <a:rPr lang="en-US" dirty="0" smtClean="0"/>
              <a:t>Collaboration referred to as collaborative consultation, cooperative planning, implementation, assessment, co-teaching and any kind of team-based services or community of practice. </a:t>
            </a:r>
          </a:p>
          <a:p>
            <a:pPr algn="just"/>
            <a:r>
              <a:rPr lang="en-US" dirty="0" smtClean="0"/>
              <a:t>It has potential to create </a:t>
            </a:r>
            <a:r>
              <a:rPr lang="en-US" dirty="0" smtClean="0">
                <a:solidFill>
                  <a:srgbClr val="FF0000"/>
                </a:solidFill>
              </a:rPr>
              <a:t>synergy</a:t>
            </a:r>
            <a:r>
              <a:rPr lang="en-US" dirty="0" smtClean="0"/>
              <a:t> – where the whole is greater than the sum of the parts.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smtClean="0"/>
              <a:t>Collaborative(Cooperative) Partnerships with stakeholders…</a:t>
            </a:r>
            <a:endParaRPr lang="en-US" sz="2800"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gn="just"/>
            <a:r>
              <a:rPr lang="en-US" dirty="0" smtClean="0"/>
              <a:t>Collaboration is defined as ―the </a:t>
            </a:r>
            <a:r>
              <a:rPr lang="en-US" dirty="0" smtClean="0">
                <a:solidFill>
                  <a:srgbClr val="FF0000"/>
                </a:solidFill>
              </a:rPr>
              <a:t>act of working together</a:t>
            </a:r>
            <a:r>
              <a:rPr lang="en-US" dirty="0" smtClean="0"/>
              <a:t> to produce or create </a:t>
            </a:r>
            <a:r>
              <a:rPr lang="en-US" dirty="0" smtClean="0">
                <a:solidFill>
                  <a:srgbClr val="FF0000"/>
                </a:solidFill>
              </a:rPr>
              <a:t>something</a:t>
            </a:r>
            <a:r>
              <a:rPr lang="en-US" dirty="0" smtClean="0"/>
              <a:t> according to the capacities and abilities of individuals. </a:t>
            </a:r>
          </a:p>
          <a:p>
            <a:pPr algn="just"/>
            <a:r>
              <a:rPr lang="en-US" dirty="0" smtClean="0"/>
              <a:t>Each individual‘s </a:t>
            </a:r>
            <a:r>
              <a:rPr lang="en-US" dirty="0" smtClean="0">
                <a:solidFill>
                  <a:srgbClr val="FF0000"/>
                </a:solidFill>
              </a:rPr>
              <a:t>collaboration</a:t>
            </a:r>
            <a:r>
              <a:rPr lang="en-US" dirty="0" smtClean="0"/>
              <a:t> is </a:t>
            </a:r>
            <a:r>
              <a:rPr lang="en-US" dirty="0" smtClean="0">
                <a:solidFill>
                  <a:srgbClr val="FF0000"/>
                </a:solidFill>
              </a:rPr>
              <a:t>based</a:t>
            </a:r>
            <a:r>
              <a:rPr lang="en-US" dirty="0" smtClean="0"/>
              <a:t> on his </a:t>
            </a:r>
            <a:r>
              <a:rPr lang="en-US" dirty="0" smtClean="0">
                <a:solidFill>
                  <a:srgbClr val="FF0000"/>
                </a:solidFill>
              </a:rPr>
              <a:t>knowledge</a:t>
            </a:r>
            <a:r>
              <a:rPr lang="en-US" dirty="0" smtClean="0"/>
              <a:t> and </a:t>
            </a:r>
            <a:r>
              <a:rPr lang="en-US" dirty="0" smtClean="0">
                <a:solidFill>
                  <a:srgbClr val="FF0000"/>
                </a:solidFill>
              </a:rPr>
              <a:t>skills</a:t>
            </a:r>
            <a:r>
              <a:rPr lang="en-US" dirty="0" smtClean="0"/>
              <a:t>. </a:t>
            </a:r>
          </a:p>
          <a:p>
            <a:pPr algn="just"/>
            <a:r>
              <a:rPr lang="en-US" dirty="0" smtClean="0">
                <a:solidFill>
                  <a:srgbClr val="FF0000"/>
                </a:solidFill>
              </a:rPr>
              <a:t>Collaboration</a:t>
            </a:r>
            <a:r>
              <a:rPr lang="en-US" dirty="0" smtClean="0"/>
              <a:t> in the workplace is when </a:t>
            </a:r>
            <a:r>
              <a:rPr lang="en-US" dirty="0" smtClean="0">
                <a:solidFill>
                  <a:srgbClr val="FF0000"/>
                </a:solidFill>
              </a:rPr>
              <a:t>two</a:t>
            </a:r>
            <a:r>
              <a:rPr lang="en-US" dirty="0" smtClean="0"/>
              <a:t> or </a:t>
            </a:r>
            <a:r>
              <a:rPr lang="en-US" dirty="0" smtClean="0">
                <a:solidFill>
                  <a:srgbClr val="FF0000"/>
                </a:solidFill>
              </a:rPr>
              <a:t>more</a:t>
            </a:r>
            <a:r>
              <a:rPr lang="en-US" dirty="0" smtClean="0"/>
              <a:t> </a:t>
            </a:r>
            <a:r>
              <a:rPr lang="en-US" dirty="0" smtClean="0">
                <a:solidFill>
                  <a:srgbClr val="FF0000"/>
                </a:solidFill>
              </a:rPr>
              <a:t>people</a:t>
            </a:r>
            <a:r>
              <a:rPr lang="en-US" dirty="0" smtClean="0"/>
              <a:t> (often groups) work </a:t>
            </a:r>
            <a:r>
              <a:rPr lang="en-US" dirty="0" smtClean="0">
                <a:solidFill>
                  <a:srgbClr val="FF0000"/>
                </a:solidFill>
              </a:rPr>
              <a:t>together</a:t>
            </a:r>
            <a:r>
              <a:rPr lang="en-US" dirty="0" smtClean="0"/>
              <a:t> through idea sharing and thinking to accomplish a </a:t>
            </a:r>
            <a:r>
              <a:rPr lang="en-US" dirty="0" smtClean="0">
                <a:solidFill>
                  <a:srgbClr val="FF0000"/>
                </a:solidFill>
              </a:rPr>
              <a:t>common</a:t>
            </a:r>
            <a:r>
              <a:rPr lang="en-US" dirty="0" smtClean="0"/>
              <a:t> </a:t>
            </a:r>
            <a:r>
              <a:rPr lang="en-US" dirty="0" smtClean="0">
                <a:solidFill>
                  <a:srgbClr val="FF0000"/>
                </a:solidFill>
              </a:rPr>
              <a:t>goal</a:t>
            </a:r>
            <a:r>
              <a:rPr lang="en-US" dirty="0" smtClean="0"/>
              <a:t>. </a:t>
            </a:r>
          </a:p>
          <a:p>
            <a:pPr algn="just"/>
            <a:r>
              <a:rPr lang="en-US" dirty="0" smtClean="0"/>
              <a:t>It is simply teamwork taken to a higher level.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smtClean="0"/>
              <a:t>Key elements of successful collaboration </a:t>
            </a:r>
            <a:endParaRPr lang="en-US" sz="2800" dirty="0"/>
          </a:p>
        </p:txBody>
      </p:sp>
      <p:sp>
        <p:nvSpPr>
          <p:cNvPr id="3" name="Content Placeholder 2"/>
          <p:cNvSpPr>
            <a:spLocks noGrp="1"/>
          </p:cNvSpPr>
          <p:nvPr>
            <p:ph idx="1"/>
          </p:nvPr>
        </p:nvSpPr>
        <p:spPr>
          <a:xfrm>
            <a:off x="457200" y="1219200"/>
            <a:ext cx="8229600" cy="5105400"/>
          </a:xfrm>
        </p:spPr>
        <p:txBody>
          <a:bodyPr>
            <a:normAutofit/>
          </a:bodyPr>
          <a:lstStyle/>
          <a:p>
            <a:pPr algn="just">
              <a:buNone/>
            </a:pPr>
            <a:r>
              <a:rPr lang="en-US" dirty="0" smtClean="0"/>
              <a:t>The relationship includes a commitment to:</a:t>
            </a:r>
          </a:p>
          <a:p>
            <a:pPr algn="just"/>
            <a:r>
              <a:rPr lang="en-US" dirty="0" smtClean="0"/>
              <a:t>mutual relationships and goals; </a:t>
            </a:r>
          </a:p>
          <a:p>
            <a:pPr algn="just"/>
            <a:r>
              <a:rPr lang="en-US" dirty="0" smtClean="0"/>
              <a:t>a jointly developed structure and shared responsibility; </a:t>
            </a:r>
          </a:p>
          <a:p>
            <a:pPr algn="just"/>
            <a:r>
              <a:rPr lang="en-US" dirty="0" smtClean="0"/>
              <a:t>mutual authority and accountability for success; and </a:t>
            </a:r>
          </a:p>
          <a:p>
            <a:pPr algn="just"/>
            <a:r>
              <a:rPr lang="en-US" dirty="0" smtClean="0"/>
              <a:t>sharing of resources and rewards.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smtClean="0"/>
              <a:t>Key elements of successful collaboration </a:t>
            </a:r>
            <a:endParaRPr lang="en-US" sz="2800" dirty="0"/>
          </a:p>
        </p:txBody>
      </p:sp>
      <p:sp>
        <p:nvSpPr>
          <p:cNvPr id="3" name="Content Placeholder 2"/>
          <p:cNvSpPr>
            <a:spLocks noGrp="1"/>
          </p:cNvSpPr>
          <p:nvPr>
            <p:ph idx="1"/>
          </p:nvPr>
        </p:nvSpPr>
        <p:spPr>
          <a:xfrm>
            <a:off x="457200" y="1219200"/>
            <a:ext cx="8229600" cy="5105400"/>
          </a:xfrm>
        </p:spPr>
        <p:txBody>
          <a:bodyPr>
            <a:normAutofit/>
          </a:bodyPr>
          <a:lstStyle/>
          <a:p>
            <a:pPr algn="just">
              <a:buNone/>
            </a:pPr>
            <a:r>
              <a:rPr lang="en-US" dirty="0" smtClean="0"/>
              <a:t>What factors are </a:t>
            </a:r>
            <a:r>
              <a:rPr lang="en-US" dirty="0" smtClean="0">
                <a:solidFill>
                  <a:srgbClr val="FF0000"/>
                </a:solidFill>
              </a:rPr>
              <a:t>helping</a:t>
            </a:r>
            <a:r>
              <a:rPr lang="en-US" dirty="0" smtClean="0"/>
              <a:t> or </a:t>
            </a:r>
            <a:r>
              <a:rPr lang="en-US" dirty="0" smtClean="0">
                <a:solidFill>
                  <a:srgbClr val="FF0000"/>
                </a:solidFill>
              </a:rPr>
              <a:t>hindering</a:t>
            </a:r>
            <a:r>
              <a:rPr lang="en-US" dirty="0" smtClean="0"/>
              <a:t> your </a:t>
            </a:r>
            <a:r>
              <a:rPr lang="en-US" b="1" dirty="0" smtClean="0"/>
              <a:t>collaboration efforts?</a:t>
            </a:r>
            <a:endParaRPr lang="en-US" dirty="0" smtClean="0"/>
          </a:p>
          <a:p>
            <a:pPr algn="just"/>
            <a:r>
              <a:rPr lang="en-US" dirty="0" smtClean="0"/>
              <a:t>There are  four most important elements of teamwork to help you build a team that will lead your company to success. </a:t>
            </a:r>
          </a:p>
          <a:p>
            <a:pPr algn="just"/>
            <a:r>
              <a:rPr lang="en-US" dirty="0" smtClean="0"/>
              <a:t>Respect. </a:t>
            </a:r>
          </a:p>
          <a:p>
            <a:pPr algn="just"/>
            <a:r>
              <a:rPr lang="en-US" dirty="0" smtClean="0"/>
              <a:t> Communication.  </a:t>
            </a:r>
          </a:p>
          <a:p>
            <a:pPr algn="just"/>
            <a:r>
              <a:rPr lang="en-US" dirty="0" smtClean="0"/>
              <a:t> Delegation. </a:t>
            </a:r>
          </a:p>
          <a:p>
            <a:pPr algn="just"/>
            <a:r>
              <a:rPr lang="en-US" dirty="0" smtClean="0"/>
              <a:t>Support.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General principles of collaboration </a:t>
            </a:r>
            <a:endParaRPr lang="en-US" sz="2800"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smtClean="0"/>
              <a:t>Establish clear </a:t>
            </a:r>
            <a:r>
              <a:rPr lang="en-US" dirty="0" smtClean="0">
                <a:solidFill>
                  <a:srgbClr val="FF0000"/>
                </a:solidFill>
              </a:rPr>
              <a:t>common goals </a:t>
            </a:r>
            <a:r>
              <a:rPr lang="en-US" dirty="0" smtClean="0"/>
              <a:t>for the collaboration. </a:t>
            </a:r>
          </a:p>
          <a:p>
            <a:r>
              <a:rPr lang="en-US" dirty="0" smtClean="0"/>
              <a:t> Define your respective </a:t>
            </a:r>
            <a:r>
              <a:rPr lang="en-US" dirty="0" smtClean="0">
                <a:solidFill>
                  <a:srgbClr val="FF0000"/>
                </a:solidFill>
              </a:rPr>
              <a:t>roles</a:t>
            </a:r>
            <a:r>
              <a:rPr lang="en-US" dirty="0" smtClean="0"/>
              <a:t> and who is accountable for what, but accept joint responsibility for the decisions and their outcomes </a:t>
            </a:r>
          </a:p>
          <a:p>
            <a:r>
              <a:rPr lang="en-US" dirty="0" smtClean="0"/>
              <a:t>Take a </a:t>
            </a:r>
            <a:r>
              <a:rPr lang="en-US" dirty="0" smtClean="0">
                <a:solidFill>
                  <a:srgbClr val="FF0000"/>
                </a:solidFill>
              </a:rPr>
              <a:t>problem-solving</a:t>
            </a:r>
            <a:r>
              <a:rPr lang="en-US" dirty="0" smtClean="0"/>
              <a:t> approach – with a sense that all those in the collaborative arrangement share ownership of the problem and its solution. </a:t>
            </a:r>
          </a:p>
          <a:p>
            <a:r>
              <a:rPr lang="en-US" dirty="0" smtClean="0"/>
              <a:t>Establish an atmosphere of </a:t>
            </a:r>
            <a:r>
              <a:rPr lang="en-US" dirty="0" smtClean="0">
                <a:solidFill>
                  <a:srgbClr val="FF0000"/>
                </a:solidFill>
              </a:rPr>
              <a:t>trust</a:t>
            </a:r>
            <a:r>
              <a:rPr lang="en-US" dirty="0" smtClean="0"/>
              <a:t> and </a:t>
            </a:r>
            <a:r>
              <a:rPr lang="en-US" dirty="0" smtClean="0">
                <a:solidFill>
                  <a:srgbClr val="FF0000"/>
                </a:solidFill>
              </a:rPr>
              <a:t>mutual</a:t>
            </a:r>
            <a:r>
              <a:rPr lang="en-US" dirty="0" smtClean="0"/>
              <a:t> </a:t>
            </a:r>
            <a:r>
              <a:rPr lang="en-US" dirty="0" smtClean="0">
                <a:solidFill>
                  <a:srgbClr val="FF0000"/>
                </a:solidFill>
              </a:rPr>
              <a:t>respect</a:t>
            </a:r>
            <a:r>
              <a:rPr lang="en-US" dirty="0" smtClean="0"/>
              <a:t> for each others‘ expertise. </a:t>
            </a:r>
          </a:p>
          <a:p>
            <a:r>
              <a:rPr lang="en-US" dirty="0" smtClean="0"/>
              <a:t>Aim for consensus </a:t>
            </a:r>
            <a:r>
              <a:rPr lang="en-US" dirty="0" smtClean="0">
                <a:solidFill>
                  <a:srgbClr val="FF0000"/>
                </a:solidFill>
              </a:rPr>
              <a:t>decision-making</a:t>
            </a:r>
            <a:r>
              <a:rPr lang="en-US" dirty="0" smtClean="0"/>
              <a:t>. </a:t>
            </a:r>
          </a:p>
          <a:p>
            <a:r>
              <a:rPr lang="en-US" dirty="0" smtClean="0"/>
              <a:t>Ask for and give immediate and objective </a:t>
            </a:r>
            <a:r>
              <a:rPr lang="en-US" dirty="0" smtClean="0">
                <a:solidFill>
                  <a:srgbClr val="FF0000"/>
                </a:solidFill>
              </a:rPr>
              <a:t>feedback</a:t>
            </a:r>
            <a:r>
              <a:rPr lang="en-US" dirty="0" smtClean="0"/>
              <a:t> to others in a </a:t>
            </a:r>
            <a:r>
              <a:rPr lang="en-US" dirty="0" smtClean="0">
                <a:solidFill>
                  <a:srgbClr val="FF0000"/>
                </a:solidFill>
              </a:rPr>
              <a:t>nonthreatening</a:t>
            </a:r>
            <a:r>
              <a:rPr lang="en-US" dirty="0" smtClean="0"/>
              <a:t> and </a:t>
            </a:r>
            <a:r>
              <a:rPr lang="en-US" dirty="0" smtClean="0">
                <a:solidFill>
                  <a:srgbClr val="FF0000"/>
                </a:solidFill>
              </a:rPr>
              <a:t>non-judgmental</a:t>
            </a:r>
            <a:r>
              <a:rPr lang="en-US" dirty="0" smtClean="0"/>
              <a:t> manner. </a:t>
            </a:r>
          </a:p>
          <a:p>
            <a:r>
              <a:rPr lang="en-US" dirty="0" smtClean="0"/>
              <a:t>Give </a:t>
            </a:r>
            <a:r>
              <a:rPr lang="en-US" dirty="0" smtClean="0">
                <a:solidFill>
                  <a:srgbClr val="FF0000"/>
                </a:solidFill>
              </a:rPr>
              <a:t>credit</a:t>
            </a:r>
            <a:r>
              <a:rPr lang="en-US" dirty="0" smtClean="0"/>
              <a:t> to others </a:t>
            </a:r>
            <a:r>
              <a:rPr lang="en-US" dirty="0" smtClean="0">
                <a:solidFill>
                  <a:srgbClr val="FF0000"/>
                </a:solidFill>
              </a:rPr>
              <a:t>for</a:t>
            </a:r>
            <a:r>
              <a:rPr lang="en-US" dirty="0" smtClean="0"/>
              <a:t> their </a:t>
            </a:r>
            <a:r>
              <a:rPr lang="en-US" dirty="0" smtClean="0">
                <a:solidFill>
                  <a:srgbClr val="FF0000"/>
                </a:solidFill>
              </a:rPr>
              <a:t>ideas</a:t>
            </a:r>
            <a:r>
              <a:rPr lang="en-US" dirty="0" smtClean="0"/>
              <a:t> and accomplishments </a:t>
            </a:r>
          </a:p>
          <a:p>
            <a:r>
              <a:rPr lang="en-US" dirty="0" smtClean="0"/>
              <a:t>Develop </a:t>
            </a:r>
            <a:r>
              <a:rPr lang="en-US" dirty="0" smtClean="0">
                <a:solidFill>
                  <a:srgbClr val="FF0000"/>
                </a:solidFill>
              </a:rPr>
              <a:t>procedures</a:t>
            </a:r>
            <a:r>
              <a:rPr lang="en-US" dirty="0" smtClean="0"/>
              <a:t> </a:t>
            </a:r>
            <a:r>
              <a:rPr lang="en-US" dirty="0" smtClean="0">
                <a:solidFill>
                  <a:srgbClr val="FF0000"/>
                </a:solidFill>
              </a:rPr>
              <a:t>for</a:t>
            </a:r>
            <a:r>
              <a:rPr lang="en-US" dirty="0" smtClean="0"/>
              <a:t> </a:t>
            </a:r>
            <a:r>
              <a:rPr lang="en-US" dirty="0" smtClean="0">
                <a:solidFill>
                  <a:srgbClr val="FF0000"/>
                </a:solidFill>
              </a:rPr>
              <a:t>resolving</a:t>
            </a:r>
            <a:r>
              <a:rPr lang="en-US" dirty="0" smtClean="0"/>
              <a:t> </a:t>
            </a:r>
            <a:r>
              <a:rPr lang="en-US" dirty="0" smtClean="0">
                <a:solidFill>
                  <a:srgbClr val="FF0000"/>
                </a:solidFill>
              </a:rPr>
              <a:t>conflicts</a:t>
            </a:r>
            <a:r>
              <a:rPr lang="en-US" dirty="0" smtClean="0"/>
              <a:t> and manage these processes skillfully. </a:t>
            </a:r>
          </a:p>
          <a:p>
            <a:r>
              <a:rPr lang="en-US" dirty="0" smtClean="0"/>
              <a:t>Better still, anticipate possible conflicts and take steps to avoid them as far as possible. </a:t>
            </a:r>
          </a:p>
          <a:p>
            <a:r>
              <a:rPr lang="en-US" dirty="0" smtClean="0"/>
              <a:t>Arrange periodic meetings to </a:t>
            </a:r>
            <a:r>
              <a:rPr lang="en-US" dirty="0" smtClean="0">
                <a:solidFill>
                  <a:srgbClr val="FF0000"/>
                </a:solidFill>
              </a:rPr>
              <a:t>review</a:t>
            </a:r>
            <a:r>
              <a:rPr lang="en-US" dirty="0" smtClean="0"/>
              <a:t> </a:t>
            </a:r>
            <a:r>
              <a:rPr lang="en-US" dirty="0" smtClean="0">
                <a:solidFill>
                  <a:srgbClr val="FF0000"/>
                </a:solidFill>
              </a:rPr>
              <a:t>progress</a:t>
            </a:r>
            <a:r>
              <a:rPr lang="en-US" dirty="0" smtClean="0"/>
              <a:t> in the collaborative arrangements </a:t>
            </a:r>
          </a:p>
          <a:p>
            <a:pPr algn="just">
              <a:buNone/>
            </a:pPr>
            <a:endParaRPr lang="en-US" dirty="0" smtClean="0"/>
          </a:p>
        </p:txBody>
      </p:sp>
      <p:sp>
        <p:nvSpPr>
          <p:cNvPr id="4" name="Slide Number Placeholder 3"/>
          <p:cNvSpPr>
            <a:spLocks noGrp="1"/>
          </p:cNvSpPr>
          <p:nvPr>
            <p:ph type="sldNum" sz="quarter" idx="12"/>
          </p:nvPr>
        </p:nvSpPr>
        <p:spPr/>
        <p:txBody>
          <a:bodyPr/>
          <a:lstStyle/>
          <a:p>
            <a:fld id="{FC6B066D-BA3A-441F-A81C-D71108FAE4D7}"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What are the advantages of collaboration? </a:t>
            </a:r>
          </a:p>
        </p:txBody>
      </p:sp>
      <p:sp>
        <p:nvSpPr>
          <p:cNvPr id="3" name="Content Placeholder 2"/>
          <p:cNvSpPr>
            <a:spLocks noGrp="1"/>
          </p:cNvSpPr>
          <p:nvPr>
            <p:ph idx="1"/>
          </p:nvPr>
        </p:nvSpPr>
        <p:spPr>
          <a:xfrm>
            <a:off x="457200" y="1066800"/>
            <a:ext cx="8229600" cy="5638800"/>
          </a:xfrm>
        </p:spPr>
        <p:txBody>
          <a:bodyPr>
            <a:normAutofit fontScale="92500" lnSpcReduction="10000"/>
          </a:bodyPr>
          <a:lstStyle/>
          <a:p>
            <a:pPr algn="just"/>
            <a:r>
              <a:rPr lang="en-US" dirty="0" smtClean="0">
                <a:solidFill>
                  <a:srgbClr val="FF0000"/>
                </a:solidFill>
              </a:rPr>
              <a:t>Higher</a:t>
            </a:r>
            <a:r>
              <a:rPr lang="en-US" dirty="0" smtClean="0"/>
              <a:t> employee </a:t>
            </a:r>
            <a:r>
              <a:rPr lang="en-US" dirty="0" smtClean="0">
                <a:solidFill>
                  <a:srgbClr val="FF0000"/>
                </a:solidFill>
              </a:rPr>
              <a:t>productivity </a:t>
            </a:r>
          </a:p>
          <a:p>
            <a:pPr algn="just"/>
            <a:r>
              <a:rPr lang="en-US" dirty="0" smtClean="0"/>
              <a:t> can be seen in terms of </a:t>
            </a:r>
            <a:r>
              <a:rPr lang="en-US" dirty="0" smtClean="0">
                <a:solidFill>
                  <a:srgbClr val="FF0000"/>
                </a:solidFill>
              </a:rPr>
              <a:t>individual</a:t>
            </a:r>
            <a:r>
              <a:rPr lang="en-US" dirty="0" smtClean="0"/>
              <a:t> </a:t>
            </a:r>
            <a:r>
              <a:rPr lang="en-US" dirty="0" smtClean="0">
                <a:solidFill>
                  <a:srgbClr val="FF0000"/>
                </a:solidFill>
              </a:rPr>
              <a:t>output</a:t>
            </a:r>
            <a:r>
              <a:rPr lang="en-US" dirty="0" smtClean="0"/>
              <a:t>. </a:t>
            </a:r>
          </a:p>
          <a:p>
            <a:pPr algn="just"/>
            <a:r>
              <a:rPr lang="en-US" dirty="0" smtClean="0"/>
              <a:t>encourages team </a:t>
            </a:r>
            <a:r>
              <a:rPr lang="en-US" dirty="0" smtClean="0">
                <a:solidFill>
                  <a:srgbClr val="FF0000"/>
                </a:solidFill>
              </a:rPr>
              <a:t>members</a:t>
            </a:r>
            <a:r>
              <a:rPr lang="en-US" dirty="0" smtClean="0"/>
              <a:t> to </a:t>
            </a:r>
            <a:r>
              <a:rPr lang="en-US" dirty="0" smtClean="0">
                <a:solidFill>
                  <a:srgbClr val="FF0000"/>
                </a:solidFill>
              </a:rPr>
              <a:t>work</a:t>
            </a:r>
            <a:r>
              <a:rPr lang="en-US" dirty="0" smtClean="0"/>
              <a:t> </a:t>
            </a:r>
            <a:r>
              <a:rPr lang="en-US" dirty="0" smtClean="0">
                <a:solidFill>
                  <a:srgbClr val="FF0000"/>
                </a:solidFill>
              </a:rPr>
              <a:t>for</a:t>
            </a:r>
            <a:r>
              <a:rPr lang="en-US" dirty="0" smtClean="0"/>
              <a:t> the </a:t>
            </a:r>
            <a:r>
              <a:rPr lang="en-US" dirty="0" smtClean="0">
                <a:solidFill>
                  <a:srgbClr val="FF0000"/>
                </a:solidFill>
              </a:rPr>
              <a:t>collective</a:t>
            </a:r>
            <a:r>
              <a:rPr lang="en-US" dirty="0" smtClean="0"/>
              <a:t> rather </a:t>
            </a:r>
            <a:r>
              <a:rPr lang="en-US" dirty="0" smtClean="0">
                <a:solidFill>
                  <a:srgbClr val="FF0000"/>
                </a:solidFill>
              </a:rPr>
              <a:t>than</a:t>
            </a:r>
            <a:r>
              <a:rPr lang="en-US" dirty="0" smtClean="0"/>
              <a:t> just </a:t>
            </a:r>
            <a:r>
              <a:rPr lang="en-US" dirty="0" smtClean="0">
                <a:solidFill>
                  <a:srgbClr val="FF0000"/>
                </a:solidFill>
              </a:rPr>
              <a:t>themselves </a:t>
            </a:r>
          </a:p>
          <a:p>
            <a:pPr algn="just"/>
            <a:r>
              <a:rPr lang="en-US" dirty="0" smtClean="0"/>
              <a:t>Greater </a:t>
            </a:r>
            <a:r>
              <a:rPr lang="en-US" dirty="0" smtClean="0">
                <a:solidFill>
                  <a:srgbClr val="FF0000"/>
                </a:solidFill>
              </a:rPr>
              <a:t>efficiency</a:t>
            </a:r>
            <a:r>
              <a:rPr lang="en-US" dirty="0" smtClean="0"/>
              <a:t> and less duplicated effort. </a:t>
            </a:r>
          </a:p>
          <a:p>
            <a:pPr algn="just"/>
            <a:r>
              <a:rPr lang="en-US" dirty="0" smtClean="0"/>
              <a:t>Access to additional resources or lower costs through sharing resources such as office space, administration or other aspects of an organization‘s operation. </a:t>
            </a:r>
          </a:p>
          <a:p>
            <a:pPr algn="just"/>
            <a:r>
              <a:rPr lang="en-US" dirty="0" smtClean="0"/>
              <a:t>Improved service coordination across agencies, with better pathways or referral systems for service users.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Challenges to Team Collaboration </a:t>
            </a:r>
          </a:p>
        </p:txBody>
      </p:sp>
      <p:sp>
        <p:nvSpPr>
          <p:cNvPr id="3" name="Content Placeholder 2"/>
          <p:cNvSpPr>
            <a:spLocks noGrp="1"/>
          </p:cNvSpPr>
          <p:nvPr>
            <p:ph idx="1"/>
          </p:nvPr>
        </p:nvSpPr>
        <p:spPr>
          <a:xfrm>
            <a:off x="457200" y="990600"/>
            <a:ext cx="8229600" cy="5638800"/>
          </a:xfrm>
        </p:spPr>
        <p:txBody>
          <a:bodyPr>
            <a:normAutofit/>
          </a:bodyPr>
          <a:lstStyle/>
          <a:p>
            <a:r>
              <a:rPr lang="en-US" dirty="0" smtClean="0"/>
              <a:t> </a:t>
            </a:r>
            <a:r>
              <a:rPr lang="en-US" dirty="0" smtClean="0">
                <a:solidFill>
                  <a:srgbClr val="FF0000"/>
                </a:solidFill>
              </a:rPr>
              <a:t>Indecisive</a:t>
            </a:r>
            <a:r>
              <a:rPr lang="en-US" dirty="0" smtClean="0"/>
              <a:t> decision-makers. Ironic, isn't it? ... </a:t>
            </a:r>
          </a:p>
          <a:p>
            <a:r>
              <a:rPr lang="en-US" dirty="0" smtClean="0"/>
              <a:t>"E-fail" This is a little term used for when email straight up fails. ... </a:t>
            </a:r>
          </a:p>
          <a:p>
            <a:r>
              <a:rPr lang="en-US" dirty="0" err="1" smtClean="0"/>
              <a:t>Mis</a:t>
            </a:r>
            <a:r>
              <a:rPr lang="en-US" dirty="0" smtClean="0"/>
              <a:t> (sing) communication. When collaborating, there is always room for misinterpretation and miscommunication. </a:t>
            </a:r>
          </a:p>
          <a:p>
            <a:r>
              <a:rPr lang="en-US" dirty="0" smtClean="0"/>
              <a:t>Process sinking vs. process syncing. </a:t>
            </a:r>
          </a:p>
          <a:p>
            <a:r>
              <a:rPr lang="en-US" dirty="0" smtClean="0"/>
              <a:t>Too many cooks. </a:t>
            </a:r>
          </a:p>
          <a:p>
            <a:r>
              <a:rPr lang="en-US" dirty="0" smtClean="0"/>
              <a:t>Negative Nancy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itchFamily="18" charset="0"/>
                <a:cs typeface="Times New Roman" pitchFamily="18" charset="0"/>
              </a:rPr>
              <a:t>Concepts about processes to promote inclusion </a:t>
            </a:r>
            <a:endParaRPr lang="en-US" dirty="0"/>
          </a:p>
        </p:txBody>
      </p:sp>
      <p:sp>
        <p:nvSpPr>
          <p:cNvPr id="3" name="Content Placeholder 2"/>
          <p:cNvSpPr>
            <a:spLocks noGrp="1"/>
          </p:cNvSpPr>
          <p:nvPr>
            <p:ph idx="1"/>
          </p:nvPr>
        </p:nvSpPr>
        <p:spPr/>
        <p:txBody>
          <a:bodyPr>
            <a:normAutofit/>
          </a:bodyPr>
          <a:lstStyle/>
          <a:p>
            <a:pPr algn="just">
              <a:buFont typeface="Courier New" pitchFamily="49" charset="0"/>
              <a:buChar char="o"/>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helps to identifying and overcoming barriers to participation and exclusionary pressures </a:t>
            </a:r>
            <a:endParaRPr lang="en-US" sz="2800" dirty="0" smtClean="0">
              <a:latin typeface="Times New Roman" pitchFamily="18" charset="0"/>
              <a:cs typeface="Times New Roman" pitchFamily="18" charset="0"/>
            </a:endParaRPr>
          </a:p>
          <a:p>
            <a:pPr marL="82296" indent="0" algn="just">
              <a:buNone/>
            </a:pPr>
            <a:endParaRPr lang="en-US" sz="2800" dirty="0">
              <a:latin typeface="Times New Roman" pitchFamily="18" charset="0"/>
              <a:cs typeface="Times New Roman" pitchFamily="18" charset="0"/>
            </a:endParaRPr>
          </a:p>
          <a:p>
            <a:pPr algn="just">
              <a:buFont typeface="Courier New" pitchFamily="49" charset="0"/>
              <a:buChar char="o"/>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increases real participation of all collaboration, partnership between all stakeholders </a:t>
            </a:r>
            <a:endParaRPr lang="en-US" sz="2800" dirty="0" smtClean="0">
              <a:latin typeface="Times New Roman" pitchFamily="18" charset="0"/>
              <a:cs typeface="Times New Roman" pitchFamily="18" charset="0"/>
            </a:endParaRPr>
          </a:p>
          <a:p>
            <a:pPr marL="82296" indent="0" algn="just">
              <a:buNone/>
            </a:pPr>
            <a:endParaRPr lang="en-US" sz="2800" dirty="0">
              <a:latin typeface="Times New Roman" pitchFamily="18" charset="0"/>
              <a:cs typeface="Times New Roman" pitchFamily="18" charset="0"/>
            </a:endParaRPr>
          </a:p>
          <a:p>
            <a:pPr algn="just">
              <a:buFont typeface="Courier New" pitchFamily="49" charset="0"/>
              <a:buChar char="o"/>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promotes participatory methodology, action research, collaborative enquiry and other related activities</a:t>
            </a:r>
          </a:p>
        </p:txBody>
      </p:sp>
      <p:sp>
        <p:nvSpPr>
          <p:cNvPr id="4" name="Slide Number Placeholder 3"/>
          <p:cNvSpPr>
            <a:spLocks noGrp="1"/>
          </p:cNvSpPr>
          <p:nvPr>
            <p:ph type="sldNum" sz="quarter" idx="12"/>
          </p:nvPr>
        </p:nvSpPr>
        <p:spPr/>
        <p:txBody>
          <a:bodyPr/>
          <a:lstStyle/>
          <a:p>
            <a:fld id="{FC6B066D-BA3A-441F-A81C-D71108FAE4D7}" type="slidenum">
              <a:rPr lang="en-US" smtClean="0"/>
              <a:pPr/>
              <a:t>8</a:t>
            </a:fld>
            <a:endParaRPr lang="en-US"/>
          </a:p>
        </p:txBody>
      </p:sp>
    </p:spTree>
    <p:extLst>
      <p:ext uri="{BB962C8B-B14F-4D97-AF65-F5344CB8AC3E}">
        <p14:creationId xmlns:p14="http://schemas.microsoft.com/office/powerpoint/2010/main" val="21315409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Stakeholder </a:t>
            </a:r>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smtClean="0"/>
              <a:t>A stakeholder is any person, organization, social group, or society at large that has a stake in the business. </a:t>
            </a:r>
          </a:p>
          <a:p>
            <a:r>
              <a:rPr lang="en-US" dirty="0" smtClean="0"/>
              <a:t>Thus, stakeholders can be internal or external to the business. A stake is a vital interest in the business or its activities </a:t>
            </a:r>
          </a:p>
          <a:p>
            <a:r>
              <a:rPr lang="en-US" dirty="0" smtClean="0"/>
              <a:t>A business is any organization where people work together.</a:t>
            </a:r>
          </a:p>
          <a:p>
            <a:r>
              <a:rPr lang="en-US" dirty="0" smtClean="0"/>
              <a:t> In a business, people work to make and sell products or services. </a:t>
            </a:r>
          </a:p>
          <a:p>
            <a:r>
              <a:rPr lang="en-US" dirty="0" smtClean="0"/>
              <a:t>A business can earn a profit for the products and services it offers.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Stakeholder …</a:t>
            </a:r>
          </a:p>
        </p:txBody>
      </p:sp>
      <p:sp>
        <p:nvSpPr>
          <p:cNvPr id="3" name="Content Placeholder 2"/>
          <p:cNvSpPr>
            <a:spLocks noGrp="1"/>
          </p:cNvSpPr>
          <p:nvPr>
            <p:ph idx="1"/>
          </p:nvPr>
        </p:nvSpPr>
        <p:spPr>
          <a:xfrm>
            <a:off x="457200" y="990600"/>
            <a:ext cx="8229600" cy="5638800"/>
          </a:xfrm>
        </p:spPr>
        <p:txBody>
          <a:bodyPr>
            <a:normAutofit/>
          </a:bodyPr>
          <a:lstStyle/>
          <a:p>
            <a:r>
              <a:rPr lang="en-US" dirty="0" smtClean="0"/>
              <a:t>The word business comes from the word busy, and means doing things. It works on regular basis. </a:t>
            </a:r>
          </a:p>
          <a:p>
            <a:r>
              <a:rPr lang="en-US" smtClean="0"/>
              <a:t>All </a:t>
            </a:r>
            <a:r>
              <a:rPr lang="en-US" dirty="0" smtClean="0"/>
              <a:t>human being can participate in any kind of business equally without discrimination based on their disability, culture, language, religion, gender, rural, urban and the like. </a:t>
            </a:r>
          </a:p>
        </p:txBody>
      </p:sp>
      <p:sp>
        <p:nvSpPr>
          <p:cNvPr id="4" name="Slide Number Placeholder 3"/>
          <p:cNvSpPr>
            <a:spLocks noGrp="1"/>
          </p:cNvSpPr>
          <p:nvPr>
            <p:ph type="sldNum" sz="quarter" idx="12"/>
          </p:nvPr>
        </p:nvSpPr>
        <p:spPr/>
        <p:txBody>
          <a:bodyPr/>
          <a:lstStyle/>
          <a:p>
            <a:fld id="{FC6B066D-BA3A-441F-A81C-D71108FAE4D7}" type="slidenum">
              <a:rPr lang="en-US" smtClean="0"/>
              <a:pPr/>
              <a:t>81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Concepts about resources </a:t>
            </a:r>
            <a:endParaRPr lang="en-US" b="1"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latin typeface="Times New Roman" pitchFamily="18" charset="0"/>
                <a:cs typeface="Times New Roman" pitchFamily="18" charset="0"/>
              </a:rPr>
              <a:t>Promotes </a:t>
            </a:r>
            <a:r>
              <a:rPr lang="en-US" dirty="0">
                <a:latin typeface="Times New Roman" pitchFamily="18" charset="0"/>
                <a:cs typeface="Times New Roman" pitchFamily="18" charset="0"/>
              </a:rPr>
              <a:t>unlocking and fully using local resources redistributing existing </a:t>
            </a:r>
            <a:r>
              <a:rPr lang="en-US" dirty="0" smtClean="0">
                <a:latin typeface="Times New Roman" pitchFamily="18" charset="0"/>
                <a:cs typeface="Times New Roman" pitchFamily="18" charset="0"/>
              </a:rPr>
              <a:t>resources</a:t>
            </a:r>
          </a:p>
          <a:p>
            <a:pPr marL="82296" indent="0" algn="just">
              <a:buNone/>
            </a:pP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to perceive people (children, parents, teachers, members of marginalized groups,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as key </a:t>
            </a:r>
            <a:r>
              <a:rPr lang="en-US" dirty="0" smtClean="0">
                <a:latin typeface="Times New Roman" pitchFamily="18" charset="0"/>
                <a:cs typeface="Times New Roman" pitchFamily="18" charset="0"/>
              </a:rPr>
              <a:t>resources</a:t>
            </a:r>
          </a:p>
          <a:p>
            <a:pPr marL="82296" indent="0" algn="just">
              <a:buNone/>
            </a:pP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to use appropriate resources and support within schools and at local levels   for the needs of different children, e.g. mother tongue tuition, Braille, assistive devices. </a:t>
            </a:r>
            <a:endParaRPr lang="en-US" dirty="0" smtClean="0">
              <a:latin typeface="Times New Roman" pitchFamily="18" charset="0"/>
              <a:cs typeface="Times New Roman" pitchFamily="18" charset="0"/>
            </a:endParaRPr>
          </a:p>
          <a:p>
            <a:pPr algn="just">
              <a:buFont typeface="Wingdings" pitchFamily="2" charset="2"/>
              <a:buChar char="§"/>
            </a:pPr>
            <a:r>
              <a:rPr lang="en-US" dirty="0" smtClean="0">
                <a:latin typeface="Times New Roman" pitchFamily="18" charset="0"/>
                <a:cs typeface="Times New Roman" pitchFamily="18" charset="0"/>
              </a:rPr>
              <a:t>It is cost-effective in resource usage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C6B066D-BA3A-441F-A81C-D71108FAE4D7}" type="slidenum">
              <a:rPr lang="en-US" smtClean="0"/>
              <a:pPr/>
              <a:t>9</a:t>
            </a:fld>
            <a:endParaRPr lang="en-US"/>
          </a:p>
        </p:txBody>
      </p:sp>
    </p:spTree>
    <p:extLst>
      <p:ext uri="{BB962C8B-B14F-4D97-AF65-F5344CB8AC3E}">
        <p14:creationId xmlns:p14="http://schemas.microsoft.com/office/powerpoint/2010/main" val="1733231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5562</Words>
  <Application>Microsoft Office PowerPoint</Application>
  <PresentationFormat>On-screen Show (4:3)</PresentationFormat>
  <Paragraphs>602</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Chapter Two Concept of Inclusion </vt:lpstr>
      <vt:lpstr>concept of inclusion …</vt:lpstr>
      <vt:lpstr>concept of inclusion …</vt:lpstr>
      <vt:lpstr>The concept of inclusion is all about: </vt:lpstr>
      <vt:lpstr>Concepts about learners </vt:lpstr>
      <vt:lpstr>Concepts about the education system and schools </vt:lpstr>
      <vt:lpstr> Concepts about diversity and discrimination </vt:lpstr>
      <vt:lpstr>Concepts about processes to promote inclusion </vt:lpstr>
      <vt:lpstr>Concepts about resources </vt:lpstr>
      <vt:lpstr>Rationale of inclusion</vt:lpstr>
      <vt:lpstr>Rationale of inclusion…</vt:lpstr>
      <vt:lpstr>Rationale of inclusion…</vt:lpstr>
      <vt:lpstr>Benefits of inclusion</vt:lpstr>
      <vt:lpstr>Benefits of inclusion….</vt:lpstr>
      <vt:lpstr>Benefits of inclusion for society….</vt:lpstr>
      <vt:lpstr>Benefits of IE…</vt:lpstr>
      <vt:lpstr>Barriers of inclusion</vt:lpstr>
      <vt:lpstr>Barriers of inclusion..</vt:lpstr>
      <vt:lpstr>Barriers of inclusion..</vt:lpstr>
      <vt:lpstr>PowerPoint Presentation</vt:lpstr>
      <vt:lpstr>International Legal and Policy Issues</vt:lpstr>
      <vt:lpstr>Universal Declaration Of Human Rights (UDHR)</vt:lpstr>
      <vt:lpstr>Convention On The Rights Of  The Child</vt:lpstr>
      <vt:lpstr>Convention Against Discrimination In Education</vt:lpstr>
      <vt:lpstr>World Declaration On Education For All (EFA)</vt:lpstr>
      <vt:lpstr>U N Standard Rules Of Equalization Of Opportunities For Persons With Disabilities</vt:lpstr>
      <vt:lpstr>Salamanca Frame Work For Action</vt:lpstr>
      <vt:lpstr>National Documents</vt:lpstr>
      <vt:lpstr>Characteristics of Inclusive Classrooms (ICR)</vt:lpstr>
      <vt:lpstr> Characteristics of Inclusive Classrooms (ICR)  </vt:lpstr>
      <vt:lpstr>Cont’d…</vt:lpstr>
      <vt:lpstr>Cont’d…</vt:lpstr>
      <vt:lpstr>Cont’d…..</vt:lpstr>
      <vt:lpstr>Cont’d….</vt:lpstr>
      <vt:lpstr>Chapter 3: Identification and Differentiated services </vt:lpstr>
      <vt:lpstr>Impact of Disability and Vulnerability on daily life</vt:lpstr>
      <vt:lpstr>Impact of Disability and Vulnerability on daily life…</vt:lpstr>
      <vt:lpstr>Needs of Persons with Disabilities and Vulnerabilities</vt:lpstr>
      <vt:lpstr>Needs of Persons with Disabilities and Vulnerabilities…</vt:lpstr>
      <vt:lpstr>PWDS need… </vt:lpstr>
      <vt:lpstr> chapter Four: Promoting Inclusive Culture  </vt:lpstr>
      <vt:lpstr>Dimensions of Inclusive culture </vt:lpstr>
      <vt:lpstr>Dimensions of Inclusive culture…. </vt:lpstr>
      <vt:lpstr>Dimensions of Inclusive culture…. </vt:lpstr>
      <vt:lpstr>Building inclusive community  </vt:lpstr>
      <vt:lpstr>Characteristics of an Inclusive Community </vt:lpstr>
      <vt:lpstr>Cont..</vt:lpstr>
      <vt:lpstr>Cont..</vt:lpstr>
      <vt:lpstr>Characteristics of an Inclusive Organization </vt:lpstr>
      <vt:lpstr>  chapter  five; Inclusion for Peace, Democracy and Development  </vt:lpstr>
      <vt:lpstr>Inclusion for Peace </vt:lpstr>
      <vt:lpstr>Sources of Conflict </vt:lpstr>
      <vt:lpstr>Historical Sources of Conflict </vt:lpstr>
      <vt:lpstr>Sustaining Peace </vt:lpstr>
      <vt:lpstr>Inclusion for Democracy </vt:lpstr>
      <vt:lpstr>Inclusion Education for Democracy </vt:lpstr>
      <vt:lpstr>Democratic principles for inclusive practices</vt:lpstr>
      <vt:lpstr>Inclusion for Development </vt:lpstr>
      <vt:lpstr>Inclusive education for Development </vt:lpstr>
      <vt:lpstr>Importance of Inclusion </vt:lpstr>
      <vt:lpstr>Cont...</vt:lpstr>
      <vt:lpstr>Cont..</vt:lpstr>
      <vt:lpstr>Chapter six: Legal frame work </vt:lpstr>
      <vt:lpstr> Legal frame work …</vt:lpstr>
      <vt:lpstr> Legal frame work …</vt:lpstr>
      <vt:lpstr> Legal frame work …</vt:lpstr>
      <vt:lpstr>Chapter Seven:  Resources Management for Inclusion </vt:lpstr>
      <vt:lpstr>Kinds of  Resource </vt:lpstr>
      <vt:lpstr>Kinds of Resource …</vt:lpstr>
      <vt:lpstr>Material  Resource …</vt:lpstr>
      <vt:lpstr>Material  Resource …</vt:lpstr>
      <vt:lpstr>Material  Resource …</vt:lpstr>
      <vt:lpstr>Chapter Eight: Collaborative(Cooperative)Partnerships with stakeholders</vt:lpstr>
      <vt:lpstr>Collaborative(Cooperative) Partnerships with stakeholders…</vt:lpstr>
      <vt:lpstr>Key elements of successful collaboration </vt:lpstr>
      <vt:lpstr>Key elements of successful collaboration </vt:lpstr>
      <vt:lpstr>General principles of collaboration </vt:lpstr>
      <vt:lpstr>What are the advantages of collaboration? </vt:lpstr>
      <vt:lpstr>Challenges to Team Collaboration </vt:lpstr>
      <vt:lpstr>Stakeholder </vt:lpstr>
      <vt:lpstr>Stakeholder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 of terminologies</dc:title>
  <dc:creator>ismail - [2010]</dc:creator>
  <cp:lastModifiedBy>Windows User</cp:lastModifiedBy>
  <cp:revision>42</cp:revision>
  <dcterms:created xsi:type="dcterms:W3CDTF">2021-03-29T19:44:40Z</dcterms:created>
  <dcterms:modified xsi:type="dcterms:W3CDTF">2022-03-19T19:26:59Z</dcterms:modified>
</cp:coreProperties>
</file>