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5"/>
  </p:notesMasterIdLst>
  <p:handoutMasterIdLst>
    <p:handoutMasterId r:id="rId96"/>
  </p:handoutMasterIdLst>
  <p:sldIdLst>
    <p:sldId id="332" r:id="rId2"/>
    <p:sldId id="322" r:id="rId3"/>
    <p:sldId id="333" r:id="rId4"/>
    <p:sldId id="319" r:id="rId5"/>
    <p:sldId id="329" r:id="rId6"/>
    <p:sldId id="330" r:id="rId7"/>
    <p:sldId id="331" r:id="rId8"/>
    <p:sldId id="320" r:id="rId9"/>
    <p:sldId id="328" r:id="rId10"/>
    <p:sldId id="321" r:id="rId11"/>
    <p:sldId id="326" r:id="rId12"/>
    <p:sldId id="327" r:id="rId13"/>
    <p:sldId id="358" r:id="rId14"/>
    <p:sldId id="359" r:id="rId15"/>
    <p:sldId id="360" r:id="rId16"/>
    <p:sldId id="361" r:id="rId17"/>
    <p:sldId id="362" r:id="rId18"/>
    <p:sldId id="363" r:id="rId19"/>
    <p:sldId id="348" r:id="rId20"/>
    <p:sldId id="349" r:id="rId21"/>
    <p:sldId id="350" r:id="rId22"/>
    <p:sldId id="351" r:id="rId23"/>
    <p:sldId id="352" r:id="rId24"/>
    <p:sldId id="353" r:id="rId25"/>
    <p:sldId id="354" r:id="rId26"/>
    <p:sldId id="355" r:id="rId27"/>
    <p:sldId id="356" r:id="rId28"/>
    <p:sldId id="311" r:id="rId29"/>
    <p:sldId id="312" r:id="rId30"/>
    <p:sldId id="336" r:id="rId31"/>
    <p:sldId id="337" r:id="rId32"/>
    <p:sldId id="338" r:id="rId33"/>
    <p:sldId id="339" r:id="rId34"/>
    <p:sldId id="340" r:id="rId35"/>
    <p:sldId id="313" r:id="rId36"/>
    <p:sldId id="314" r:id="rId37"/>
    <p:sldId id="315" r:id="rId38"/>
    <p:sldId id="316" r:id="rId39"/>
    <p:sldId id="335" r:id="rId40"/>
    <p:sldId id="317" r:id="rId41"/>
    <p:sldId id="388" r:id="rId42"/>
    <p:sldId id="341" r:id="rId43"/>
    <p:sldId id="343" r:id="rId44"/>
    <p:sldId id="364" r:id="rId45"/>
    <p:sldId id="365" r:id="rId46"/>
    <p:sldId id="366" r:id="rId47"/>
    <p:sldId id="367" r:id="rId48"/>
    <p:sldId id="318" r:id="rId49"/>
    <p:sldId id="389" r:id="rId50"/>
    <p:sldId id="368" r:id="rId51"/>
    <p:sldId id="369" r:id="rId52"/>
    <p:sldId id="390" r:id="rId53"/>
    <p:sldId id="370" r:id="rId54"/>
    <p:sldId id="371" r:id="rId55"/>
    <p:sldId id="372" r:id="rId56"/>
    <p:sldId id="373" r:id="rId57"/>
    <p:sldId id="374" r:id="rId58"/>
    <p:sldId id="375" r:id="rId59"/>
    <p:sldId id="376" r:id="rId60"/>
    <p:sldId id="377" r:id="rId61"/>
    <p:sldId id="378" r:id="rId62"/>
    <p:sldId id="379" r:id="rId63"/>
    <p:sldId id="391" r:id="rId64"/>
    <p:sldId id="380" r:id="rId65"/>
    <p:sldId id="381" r:id="rId66"/>
    <p:sldId id="392" r:id="rId67"/>
    <p:sldId id="344" r:id="rId68"/>
    <p:sldId id="345" r:id="rId69"/>
    <p:sldId id="346" r:id="rId70"/>
    <p:sldId id="347" r:id="rId71"/>
    <p:sldId id="265" r:id="rId72"/>
    <p:sldId id="382" r:id="rId73"/>
    <p:sldId id="383" r:id="rId74"/>
    <p:sldId id="384" r:id="rId75"/>
    <p:sldId id="385" r:id="rId76"/>
    <p:sldId id="386" r:id="rId77"/>
    <p:sldId id="387" r:id="rId78"/>
    <p:sldId id="393" r:id="rId79"/>
    <p:sldId id="394" r:id="rId80"/>
    <p:sldId id="395" r:id="rId81"/>
    <p:sldId id="396" r:id="rId82"/>
    <p:sldId id="397" r:id="rId83"/>
    <p:sldId id="398" r:id="rId84"/>
    <p:sldId id="399" r:id="rId85"/>
    <p:sldId id="400" r:id="rId86"/>
    <p:sldId id="401" r:id="rId87"/>
    <p:sldId id="402" r:id="rId88"/>
    <p:sldId id="403" r:id="rId89"/>
    <p:sldId id="404" r:id="rId90"/>
    <p:sldId id="405" r:id="rId91"/>
    <p:sldId id="406" r:id="rId92"/>
    <p:sldId id="407" r:id="rId93"/>
    <p:sldId id="408" r:id="rId9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43" y="16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646DA0FF-62AE-4176-B863-A62BAAF5746F}" type="datetimeFigureOut">
              <a:rPr lang="en-US" smtClean="0"/>
              <a:pPr/>
              <a:t>4/4/2019</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1CF8B867-D802-4153-9CBE-2DFD173FAEEB}" type="slidenum">
              <a:rPr lang="en-US" smtClean="0"/>
              <a:pPr/>
              <a:t>‹#›</a:t>
            </a:fld>
            <a:endParaRPr lang="en-US"/>
          </a:p>
        </p:txBody>
      </p:sp>
    </p:spTree>
    <p:extLst>
      <p:ext uri="{BB962C8B-B14F-4D97-AF65-F5344CB8AC3E}">
        <p14:creationId xmlns:p14="http://schemas.microsoft.com/office/powerpoint/2010/main" val="35931885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5AE8338A-93AE-4B64-9ADD-670D275E5390}" type="datetimeFigureOut">
              <a:rPr lang="en-US" smtClean="0"/>
              <a:pPr/>
              <a:t>4/4/2019</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75721BFD-D39F-43C5-8D4B-D9873C5A35F0}" type="slidenum">
              <a:rPr lang="en-US" smtClean="0"/>
              <a:pPr/>
              <a:t>‹#›</a:t>
            </a:fld>
            <a:endParaRPr lang="en-US"/>
          </a:p>
        </p:txBody>
      </p:sp>
    </p:spTree>
    <p:extLst>
      <p:ext uri="{BB962C8B-B14F-4D97-AF65-F5344CB8AC3E}">
        <p14:creationId xmlns:p14="http://schemas.microsoft.com/office/powerpoint/2010/main" val="28362447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dirty="0" smtClean="0">
                <a:solidFill>
                  <a:schemeClr val="tx1"/>
                </a:solidFill>
                <a:latin typeface="+mn-lt"/>
                <a:ea typeface="+mn-ea"/>
                <a:cs typeface="+mn-cs"/>
              </a:rPr>
              <a:t>Reference: 	1. Portable </a:t>
            </a:r>
            <a:r>
              <a:rPr lang="en-GB" sz="1200" kern="1200" dirty="0" err="1" smtClean="0">
                <a:solidFill>
                  <a:schemeClr val="tx1"/>
                </a:solidFill>
                <a:latin typeface="+mn-lt"/>
                <a:ea typeface="+mn-ea"/>
                <a:cs typeface="+mn-cs"/>
              </a:rPr>
              <a:t>Turbidimeter</a:t>
            </a:r>
            <a:r>
              <a:rPr lang="en-GB" sz="1200" kern="1200" dirty="0" smtClean="0">
                <a:solidFill>
                  <a:schemeClr val="tx1"/>
                </a:solidFill>
                <a:latin typeface="+mn-lt"/>
                <a:ea typeface="+mn-ea"/>
                <a:cs typeface="+mn-cs"/>
              </a:rPr>
              <a:t>, model 2100 P Instrument and Procedure </a:t>
            </a:r>
            <a:r>
              <a:rPr lang="en-GB" sz="1200" kern="1200" dirty="0" err="1" smtClean="0">
                <a:solidFill>
                  <a:schemeClr val="tx1"/>
                </a:solidFill>
                <a:latin typeface="+mn-lt"/>
                <a:ea typeface="+mn-ea"/>
                <a:cs typeface="+mn-cs"/>
              </a:rPr>
              <a:t>Mannual</a:t>
            </a:r>
            <a:r>
              <a:rPr lang="en-GB" sz="1200" kern="1200" dirty="0" smtClean="0">
                <a:solidFill>
                  <a:schemeClr val="tx1"/>
                </a:solidFill>
                <a:latin typeface="+mn-lt"/>
                <a:ea typeface="+mn-ea"/>
                <a:cs typeface="+mn-cs"/>
              </a:rPr>
              <a:t>). </a:t>
            </a:r>
            <a:r>
              <a:rPr lang="en-GB" sz="1200" kern="1200" dirty="0" err="1" smtClean="0">
                <a:solidFill>
                  <a:schemeClr val="tx1"/>
                </a:solidFill>
                <a:latin typeface="+mn-lt"/>
                <a:ea typeface="+mn-ea"/>
                <a:cs typeface="+mn-cs"/>
              </a:rPr>
              <a:t>Cat.No</a:t>
            </a:r>
            <a:r>
              <a:rPr lang="en-GB" sz="1200" kern="1200" dirty="0" smtClean="0">
                <a:solidFill>
                  <a:schemeClr val="tx1"/>
                </a:solidFill>
                <a:latin typeface="+mn-lt"/>
                <a:ea typeface="+mn-ea"/>
                <a:cs typeface="+mn-cs"/>
              </a:rPr>
              <a:t>. 46500-88. </a:t>
            </a:r>
            <a:r>
              <a:rPr lang="en-GB" sz="1200" kern="1200" dirty="0" err="1" smtClean="0">
                <a:solidFill>
                  <a:schemeClr val="tx1"/>
                </a:solidFill>
                <a:latin typeface="+mn-lt"/>
                <a:ea typeface="+mn-ea"/>
                <a:cs typeface="+mn-cs"/>
              </a:rPr>
              <a:t>Hach</a:t>
            </a:r>
            <a:r>
              <a:rPr lang="en-GB" sz="1200" kern="1200" dirty="0" smtClean="0">
                <a:solidFill>
                  <a:schemeClr val="tx1"/>
                </a:solidFill>
                <a:latin typeface="+mn-lt"/>
                <a:ea typeface="+mn-ea"/>
                <a:cs typeface="+mn-cs"/>
              </a:rPr>
              <a:t> Co., 1991-99,2001.</a:t>
            </a:r>
            <a:endParaRPr lang="en-US"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2.	Standard Methods for the examination of Water and Waste water, 20</a:t>
            </a:r>
            <a:r>
              <a:rPr lang="en-GB" sz="1200" kern="1200" baseline="30000" dirty="0" smtClean="0">
                <a:solidFill>
                  <a:schemeClr val="tx1"/>
                </a:solidFill>
                <a:latin typeface="+mn-lt"/>
                <a:ea typeface="+mn-ea"/>
                <a:cs typeface="+mn-cs"/>
              </a:rPr>
              <a:t>th</a:t>
            </a:r>
            <a:r>
              <a:rPr lang="en-GB" sz="1200" kern="1200" dirty="0" smtClean="0">
                <a:solidFill>
                  <a:schemeClr val="tx1"/>
                </a:solidFill>
                <a:latin typeface="+mn-lt"/>
                <a:ea typeface="+mn-ea"/>
                <a:cs typeface="+mn-cs"/>
              </a:rPr>
              <a:t> Edition. 1998. APHA.</a:t>
            </a:r>
            <a:endParaRPr lang="en-US" sz="1200" kern="1200" dirty="0" smtClean="0">
              <a:solidFill>
                <a:schemeClr val="tx1"/>
              </a:solidFill>
              <a:latin typeface="+mn-lt"/>
              <a:ea typeface="+mn-ea"/>
              <a:cs typeface="+mn-cs"/>
            </a:endParaRPr>
          </a:p>
          <a:p>
            <a:r>
              <a:rPr lang="en-GB" sz="1200" b="1" u="none" strike="noStrike"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5721BFD-D39F-43C5-8D4B-D9873C5A35F0}" type="slidenum">
              <a:rPr lang="en-US" smtClean="0"/>
              <a:pPr/>
              <a:t>17</a:t>
            </a:fld>
            <a:endParaRPr lang="en-US"/>
          </a:p>
        </p:txBody>
      </p:sp>
    </p:spTree>
    <p:extLst>
      <p:ext uri="{BB962C8B-B14F-4D97-AF65-F5344CB8AC3E}">
        <p14:creationId xmlns:p14="http://schemas.microsoft.com/office/powerpoint/2010/main" val="1562256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Expeditious: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done with speed and efficiency:</a:t>
            </a:r>
            <a:r>
              <a:rPr lang="en-US" sz="1200" i="1" kern="1200" dirty="0" smtClean="0">
                <a:solidFill>
                  <a:schemeClr val="tx1"/>
                </a:solidFill>
                <a:latin typeface="+mn-lt"/>
                <a:ea typeface="+mn-ea"/>
                <a:cs typeface="+mn-cs"/>
              </a:rPr>
              <a:t> an expeditious investigation</a:t>
            </a:r>
            <a:r>
              <a:rPr lang="en-US" sz="1200" i="0" kern="1200" dirty="0" smtClean="0">
                <a:solidFill>
                  <a:schemeClr val="tx1"/>
                </a:solidFill>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75721BFD-D39F-43C5-8D4B-D9873C5A35F0}" type="slidenum">
              <a:rPr lang="en-US" smtClean="0"/>
              <a:pPr/>
              <a:t>59</a:t>
            </a:fld>
            <a:endParaRPr lang="en-US"/>
          </a:p>
        </p:txBody>
      </p:sp>
    </p:spTree>
    <p:extLst>
      <p:ext uri="{BB962C8B-B14F-4D97-AF65-F5344CB8AC3E}">
        <p14:creationId xmlns:p14="http://schemas.microsoft.com/office/powerpoint/2010/main" val="2559320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1 ml of 0.025N Na2S2O3 = 0.2 mg of O2</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D.O. in mg/l = </a:t>
            </a:r>
            <a:r>
              <a:rPr lang="en-US" sz="1200" u="sng" kern="1200" dirty="0" smtClean="0">
                <a:solidFill>
                  <a:schemeClr val="tx1"/>
                </a:solidFill>
                <a:effectLst/>
                <a:latin typeface="+mn-lt"/>
                <a:ea typeface="+mn-ea"/>
                <a:cs typeface="+mn-cs"/>
              </a:rPr>
              <a:t>(0.2 x 1000) x ml of </a:t>
            </a:r>
            <a:r>
              <a:rPr lang="en-US" sz="1200" u="sng" kern="1200" dirty="0" err="1" smtClean="0">
                <a:solidFill>
                  <a:schemeClr val="tx1"/>
                </a:solidFill>
                <a:effectLst/>
                <a:latin typeface="+mn-lt"/>
                <a:ea typeface="+mn-ea"/>
                <a:cs typeface="+mn-cs"/>
              </a:rPr>
              <a:t>thiosulphate</a:t>
            </a:r>
            <a:r>
              <a:rPr lang="en-US" sz="1200" u="sng" kern="1200" dirty="0" smtClean="0">
                <a:solidFill>
                  <a:schemeClr val="tx1"/>
                </a:solidFill>
                <a:effectLst/>
                <a:latin typeface="+mn-lt"/>
                <a:ea typeface="+mn-ea"/>
                <a:cs typeface="+mn-cs"/>
              </a:rPr>
              <a:t> </a:t>
            </a:r>
            <a:endParaRPr lang="en-US" u="sng" dirty="0" smtClean="0"/>
          </a:p>
          <a:p>
            <a:r>
              <a:rPr lang="en-US" sz="1200" kern="1200" dirty="0" smtClean="0">
                <a:solidFill>
                  <a:schemeClr val="tx1"/>
                </a:solidFill>
                <a:effectLst/>
                <a:latin typeface="+mn-lt"/>
                <a:ea typeface="+mn-ea"/>
                <a:cs typeface="+mn-cs"/>
              </a:rPr>
              <a:t>                                        200 </a:t>
            </a:r>
            <a:endParaRPr lang="en-US" dirty="0" smtClean="0"/>
          </a:p>
          <a:p>
            <a:endParaRPr lang="en-US" dirty="0"/>
          </a:p>
        </p:txBody>
      </p:sp>
      <p:sp>
        <p:nvSpPr>
          <p:cNvPr id="4" name="Slide Number Placeholder 3"/>
          <p:cNvSpPr>
            <a:spLocks noGrp="1"/>
          </p:cNvSpPr>
          <p:nvPr>
            <p:ph type="sldNum" sz="quarter" idx="10"/>
          </p:nvPr>
        </p:nvSpPr>
        <p:spPr/>
        <p:txBody>
          <a:bodyPr/>
          <a:lstStyle/>
          <a:p>
            <a:fld id="{75721BFD-D39F-43C5-8D4B-D9873C5A35F0}" type="slidenum">
              <a:rPr lang="en-US" smtClean="0"/>
              <a:pPr/>
              <a:t>60</a:t>
            </a:fld>
            <a:endParaRPr lang="en-US"/>
          </a:p>
        </p:txBody>
      </p:sp>
    </p:spTree>
    <p:extLst>
      <p:ext uri="{BB962C8B-B14F-4D97-AF65-F5344CB8AC3E}">
        <p14:creationId xmlns:p14="http://schemas.microsoft.com/office/powerpoint/2010/main" val="2417789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1" kern="1200" dirty="0" smtClean="0">
                <a:solidFill>
                  <a:schemeClr val="tx1"/>
                </a:solidFill>
                <a:latin typeface="+mn-lt"/>
                <a:ea typeface="+mn-ea"/>
                <a:cs typeface="+mn-cs"/>
              </a:rPr>
              <a:t> </a:t>
            </a:r>
            <a:r>
              <a:rPr lang="en-GB" sz="1200" b="1" u="sng" kern="1200" dirty="0" smtClean="0">
                <a:solidFill>
                  <a:schemeClr val="tx1"/>
                </a:solidFill>
                <a:latin typeface="+mn-lt"/>
                <a:ea typeface="+mn-ea"/>
                <a:cs typeface="+mn-cs"/>
              </a:rPr>
              <a:t>REFERENCE</a:t>
            </a:r>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pPr lvl="0"/>
            <a:r>
              <a:rPr lang="en-GB" sz="1200" kern="1200" dirty="0" smtClean="0">
                <a:solidFill>
                  <a:schemeClr val="tx1"/>
                </a:solidFill>
                <a:latin typeface="+mn-lt"/>
                <a:ea typeface="+mn-ea"/>
                <a:cs typeface="+mn-cs"/>
              </a:rPr>
              <a:t>APHA (American Public Health Association), (1998): Standard method for examination of water and wastewater, 20</a:t>
            </a:r>
            <a:r>
              <a:rPr lang="en-GB" sz="1200" kern="1200" baseline="30000" dirty="0" smtClean="0">
                <a:solidFill>
                  <a:schemeClr val="tx1"/>
                </a:solidFill>
                <a:latin typeface="+mn-lt"/>
                <a:ea typeface="+mn-ea"/>
                <a:cs typeface="+mn-cs"/>
              </a:rPr>
              <a:t>th</a:t>
            </a:r>
            <a:r>
              <a:rPr lang="en-GB" sz="1200" kern="1200" dirty="0" smtClean="0">
                <a:solidFill>
                  <a:schemeClr val="tx1"/>
                </a:solidFill>
                <a:latin typeface="+mn-lt"/>
                <a:ea typeface="+mn-ea"/>
                <a:cs typeface="+mn-cs"/>
              </a:rPr>
              <a:t> Edition, Washington, D.C., USA. p. 5.2 - 5.6.</a:t>
            </a:r>
            <a:endParaRPr lang="en-US" sz="1200" kern="1200" dirty="0" smtClean="0">
              <a:solidFill>
                <a:schemeClr val="tx1"/>
              </a:solidFill>
              <a:latin typeface="+mn-lt"/>
              <a:ea typeface="+mn-ea"/>
              <a:cs typeface="+mn-cs"/>
            </a:endParaRPr>
          </a:p>
          <a:p>
            <a:r>
              <a:rPr lang="en-GB" sz="1200" b="1" u="none" strike="noStrike" kern="120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75721BFD-D39F-43C5-8D4B-D9873C5A35F0}" type="slidenum">
              <a:rPr lang="en-US" smtClean="0"/>
              <a:pPr/>
              <a:t>65</a:t>
            </a:fld>
            <a:endParaRPr lang="en-US"/>
          </a:p>
        </p:txBody>
      </p:sp>
    </p:spTree>
    <p:extLst>
      <p:ext uri="{BB962C8B-B14F-4D97-AF65-F5344CB8AC3E}">
        <p14:creationId xmlns:p14="http://schemas.microsoft.com/office/powerpoint/2010/main" val="1126572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Borate: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salt in which the anion contains both boron and oxygen, as in borax.</a:t>
            </a:r>
            <a:endParaRPr lang="en-US" dirty="0"/>
          </a:p>
        </p:txBody>
      </p:sp>
      <p:sp>
        <p:nvSpPr>
          <p:cNvPr id="4" name="Slide Number Placeholder 3"/>
          <p:cNvSpPr>
            <a:spLocks noGrp="1"/>
          </p:cNvSpPr>
          <p:nvPr>
            <p:ph type="sldNum" sz="quarter" idx="10"/>
          </p:nvPr>
        </p:nvSpPr>
        <p:spPr/>
        <p:txBody>
          <a:bodyPr/>
          <a:lstStyle/>
          <a:p>
            <a:fld id="{75721BFD-D39F-43C5-8D4B-D9873C5A35F0}" type="slidenum">
              <a:rPr lang="en-US" smtClean="0"/>
              <a:pPr/>
              <a:t>19</a:t>
            </a:fld>
            <a:endParaRPr lang="en-US"/>
          </a:p>
        </p:txBody>
      </p:sp>
    </p:spTree>
    <p:extLst>
      <p:ext uri="{BB962C8B-B14F-4D97-AF65-F5344CB8AC3E}">
        <p14:creationId xmlns:p14="http://schemas.microsoft.com/office/powerpoint/2010/main" val="1849033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dirty="0" smtClean="0">
                <a:solidFill>
                  <a:schemeClr val="tx1"/>
                </a:solidFill>
                <a:latin typeface="+mn-lt"/>
                <a:ea typeface="+mn-ea"/>
                <a:cs typeface="+mn-cs"/>
              </a:rPr>
              <a:t>Reference: 	1. Portable </a:t>
            </a:r>
            <a:r>
              <a:rPr lang="en-GB" sz="1200" kern="1200" dirty="0" err="1" smtClean="0">
                <a:solidFill>
                  <a:schemeClr val="tx1"/>
                </a:solidFill>
                <a:latin typeface="+mn-lt"/>
                <a:ea typeface="+mn-ea"/>
                <a:cs typeface="+mn-cs"/>
              </a:rPr>
              <a:t>Turbidimeter</a:t>
            </a:r>
            <a:r>
              <a:rPr lang="en-GB" sz="1200" kern="1200" dirty="0" smtClean="0">
                <a:solidFill>
                  <a:schemeClr val="tx1"/>
                </a:solidFill>
                <a:latin typeface="+mn-lt"/>
                <a:ea typeface="+mn-ea"/>
                <a:cs typeface="+mn-cs"/>
              </a:rPr>
              <a:t>, model 2100 P Instrument and Procedure </a:t>
            </a:r>
            <a:r>
              <a:rPr lang="en-GB" sz="1200" kern="1200" dirty="0" err="1" smtClean="0">
                <a:solidFill>
                  <a:schemeClr val="tx1"/>
                </a:solidFill>
                <a:latin typeface="+mn-lt"/>
                <a:ea typeface="+mn-ea"/>
                <a:cs typeface="+mn-cs"/>
              </a:rPr>
              <a:t>Mannual</a:t>
            </a:r>
            <a:r>
              <a:rPr lang="en-GB" sz="1200" kern="1200" dirty="0" smtClean="0">
                <a:solidFill>
                  <a:schemeClr val="tx1"/>
                </a:solidFill>
                <a:latin typeface="+mn-lt"/>
                <a:ea typeface="+mn-ea"/>
                <a:cs typeface="+mn-cs"/>
              </a:rPr>
              <a:t>). </a:t>
            </a:r>
            <a:r>
              <a:rPr lang="en-GB" sz="1200" kern="1200" dirty="0" err="1" smtClean="0">
                <a:solidFill>
                  <a:schemeClr val="tx1"/>
                </a:solidFill>
                <a:latin typeface="+mn-lt"/>
                <a:ea typeface="+mn-ea"/>
                <a:cs typeface="+mn-cs"/>
              </a:rPr>
              <a:t>Cat.No</a:t>
            </a:r>
            <a:r>
              <a:rPr lang="en-GB" sz="1200" kern="1200" dirty="0" smtClean="0">
                <a:solidFill>
                  <a:schemeClr val="tx1"/>
                </a:solidFill>
                <a:latin typeface="+mn-lt"/>
                <a:ea typeface="+mn-ea"/>
                <a:cs typeface="+mn-cs"/>
              </a:rPr>
              <a:t>. 46500-88. </a:t>
            </a:r>
            <a:r>
              <a:rPr lang="en-GB" sz="1200" kern="1200" dirty="0" err="1" smtClean="0">
                <a:solidFill>
                  <a:schemeClr val="tx1"/>
                </a:solidFill>
                <a:latin typeface="+mn-lt"/>
                <a:ea typeface="+mn-ea"/>
                <a:cs typeface="+mn-cs"/>
              </a:rPr>
              <a:t>Hach</a:t>
            </a:r>
            <a:r>
              <a:rPr lang="en-GB" sz="1200" kern="1200" dirty="0" smtClean="0">
                <a:solidFill>
                  <a:schemeClr val="tx1"/>
                </a:solidFill>
                <a:latin typeface="+mn-lt"/>
                <a:ea typeface="+mn-ea"/>
                <a:cs typeface="+mn-cs"/>
              </a:rPr>
              <a:t> Co., 1991-99,2001.</a:t>
            </a:r>
            <a:endParaRPr lang="en-US"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2.	Standard Methods for the examination of Water and Waste water, 20</a:t>
            </a:r>
            <a:r>
              <a:rPr lang="en-GB" sz="1200" kern="1200" baseline="30000" dirty="0" smtClean="0">
                <a:solidFill>
                  <a:schemeClr val="tx1"/>
                </a:solidFill>
                <a:latin typeface="+mn-lt"/>
                <a:ea typeface="+mn-ea"/>
                <a:cs typeface="+mn-cs"/>
              </a:rPr>
              <a:t>th</a:t>
            </a:r>
            <a:r>
              <a:rPr lang="en-GB" sz="1200" kern="1200" dirty="0" smtClean="0">
                <a:solidFill>
                  <a:schemeClr val="tx1"/>
                </a:solidFill>
                <a:latin typeface="+mn-lt"/>
                <a:ea typeface="+mn-ea"/>
                <a:cs typeface="+mn-cs"/>
              </a:rPr>
              <a:t> Edition. 1998. APHA.</a:t>
            </a:r>
            <a:endParaRPr lang="en-US" sz="1200" kern="1200" dirty="0" smtClean="0">
              <a:solidFill>
                <a:schemeClr val="tx1"/>
              </a:solidFill>
              <a:latin typeface="+mn-lt"/>
              <a:ea typeface="+mn-ea"/>
              <a:cs typeface="+mn-cs"/>
            </a:endParaRPr>
          </a:p>
          <a:p>
            <a:r>
              <a:rPr lang="en-GB" sz="1200" b="1" u="none" strike="noStrike"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5721BFD-D39F-43C5-8D4B-D9873C5A35F0}" type="slidenum">
              <a:rPr lang="en-US" smtClean="0"/>
              <a:pPr/>
              <a:t>26</a:t>
            </a:fld>
            <a:endParaRPr lang="en-US"/>
          </a:p>
        </p:txBody>
      </p:sp>
    </p:spTree>
    <p:extLst>
      <p:ext uri="{BB962C8B-B14F-4D97-AF65-F5344CB8AC3E}">
        <p14:creationId xmlns:p14="http://schemas.microsoft.com/office/powerpoint/2010/main" val="2511406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effectLst>
                  <a:outerShdw blurRad="38100" dist="38100" dir="2700000" algn="tl">
                    <a:srgbClr val="000000">
                      <a:alpha val="43137"/>
                    </a:srgbClr>
                  </a:outerShdw>
                </a:effectLst>
                <a:latin typeface="Times New Roman" pitchFamily="18" charset="0"/>
                <a:cs typeface="Times New Roman" pitchFamily="18" charset="0"/>
              </a:rPr>
              <a:t>Incubated: </a:t>
            </a:r>
            <a:r>
              <a:rPr lang="en-US" sz="1200" kern="1200" dirty="0" smtClean="0">
                <a:solidFill>
                  <a:schemeClr val="tx1"/>
                </a:solidFill>
                <a:latin typeface="+mn-lt"/>
                <a:ea typeface="+mn-ea"/>
                <a:cs typeface="+mn-cs"/>
              </a:rPr>
              <a:t> in a laboratory or other controlled situation) keep (eggs, bacteria, embryos, etc.) at a suitable temperature so that they develop.</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compensator:</a:t>
            </a:r>
            <a:r>
              <a:rPr lang="en-US" b="1" baseline="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1200" kern="1200" dirty="0" smtClean="0">
                <a:solidFill>
                  <a:schemeClr val="tx1"/>
                </a:solidFill>
                <a:latin typeface="+mn-lt"/>
                <a:ea typeface="+mn-ea"/>
                <a:cs typeface="+mn-cs"/>
              </a:rPr>
              <a:t>• act so as to neutralize or correct (a deficiency or abnormality in a physical property or effect):</a:t>
            </a:r>
            <a:r>
              <a:rPr lang="en-US" sz="1200" i="1" kern="1200" dirty="0" smtClean="0">
                <a:solidFill>
                  <a:schemeClr val="tx1"/>
                </a:solidFill>
                <a:latin typeface="+mn-lt"/>
                <a:ea typeface="+mn-ea"/>
                <a:cs typeface="+mn-cs"/>
              </a:rPr>
              <a:t> the output voltage rises, compensating for the original fall</a:t>
            </a:r>
            <a:r>
              <a:rPr lang="en-US" sz="1200" i="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75721BFD-D39F-43C5-8D4B-D9873C5A35F0}" type="slidenum">
              <a:rPr lang="en-US" smtClean="0"/>
              <a:pPr/>
              <a:t>41</a:t>
            </a:fld>
            <a:endParaRPr lang="en-US"/>
          </a:p>
        </p:txBody>
      </p:sp>
    </p:spTree>
    <p:extLst>
      <p:ext uri="{BB962C8B-B14F-4D97-AF65-F5344CB8AC3E}">
        <p14:creationId xmlns:p14="http://schemas.microsoft.com/office/powerpoint/2010/main" val="1340832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Reflux:</a:t>
            </a:r>
            <a:r>
              <a:rPr lang="en-US" sz="1200" kern="1200" baseline="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Chemistry the process of boiling a liquid so that any vapour is liquefied and returned to the stock.</a:t>
            </a:r>
            <a:endParaRPr lang="en-US" dirty="0"/>
          </a:p>
        </p:txBody>
      </p:sp>
      <p:sp>
        <p:nvSpPr>
          <p:cNvPr id="4" name="Slide Number Placeholder 3"/>
          <p:cNvSpPr>
            <a:spLocks noGrp="1"/>
          </p:cNvSpPr>
          <p:nvPr>
            <p:ph type="sldNum" sz="quarter" idx="10"/>
          </p:nvPr>
        </p:nvSpPr>
        <p:spPr/>
        <p:txBody>
          <a:bodyPr/>
          <a:lstStyle/>
          <a:p>
            <a:fld id="{75721BFD-D39F-43C5-8D4B-D9873C5A35F0}" type="slidenum">
              <a:rPr lang="en-US" smtClean="0"/>
              <a:pPr/>
              <a:t>42</a:t>
            </a:fld>
            <a:endParaRPr lang="en-US"/>
          </a:p>
        </p:txBody>
      </p:sp>
    </p:spTree>
    <p:extLst>
      <p:ext uri="{BB962C8B-B14F-4D97-AF65-F5344CB8AC3E}">
        <p14:creationId xmlns:p14="http://schemas.microsoft.com/office/powerpoint/2010/main" val="451201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sulphamic acid |</a:t>
            </a:r>
            <a:r>
              <a:rPr lang="en-US" sz="1200" kern="1200" dirty="0" err="1" smtClean="0">
                <a:solidFill>
                  <a:schemeClr val="tx1"/>
                </a:solidFill>
                <a:latin typeface="+mn-lt"/>
                <a:ea typeface="+mn-ea"/>
                <a:cs typeface="+mn-cs"/>
              </a:rPr>
              <a:t>sʌlˈfamɪk</a:t>
            </a:r>
            <a:r>
              <a:rPr lang="en-US" sz="1200" kern="1200" dirty="0" smtClean="0">
                <a:solidFill>
                  <a:schemeClr val="tx1"/>
                </a:solidFill>
                <a:latin typeface="+mn-lt"/>
                <a:ea typeface="+mn-ea"/>
                <a:cs typeface="+mn-cs"/>
              </a:rPr>
              <a:t>|(US</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sulfamic</a:t>
            </a:r>
            <a:r>
              <a:rPr lang="en-US" sz="1200" b="1" kern="1200" dirty="0" smtClean="0">
                <a:solidFill>
                  <a:schemeClr val="tx1"/>
                </a:solidFill>
                <a:latin typeface="+mn-lt"/>
                <a:ea typeface="+mn-ea"/>
                <a:cs typeface="+mn-cs"/>
              </a:rPr>
              <a:t> acid </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noun [ mass noun ] Chemistry</a:t>
            </a:r>
          </a:p>
          <a:p>
            <a:r>
              <a:rPr lang="en-US" sz="1200" b="0" kern="1200" dirty="0" smtClean="0">
                <a:solidFill>
                  <a:schemeClr val="tx1"/>
                </a:solidFill>
                <a:latin typeface="+mn-lt"/>
                <a:ea typeface="+mn-ea"/>
                <a:cs typeface="+mn-cs"/>
              </a:rPr>
              <a:t>a strongly acid crystalline compound used in cleaning agents and to make </a:t>
            </a:r>
            <a:r>
              <a:rPr lang="en-US" sz="1200" b="0" kern="1200" dirty="0" err="1" smtClean="0">
                <a:solidFill>
                  <a:schemeClr val="tx1"/>
                </a:solidFill>
                <a:latin typeface="+mn-lt"/>
                <a:ea typeface="+mn-ea"/>
                <a:cs typeface="+mn-cs"/>
              </a:rPr>
              <a:t>weedkiller</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●Chem. formula: HOSO</a:t>
            </a:r>
            <a:r>
              <a:rPr lang="en-US" sz="1200" b="0" kern="1200" baseline="-25000" dirty="0" smtClean="0">
                <a:solidFill>
                  <a:schemeClr val="tx1"/>
                </a:solidFill>
                <a:latin typeface="+mn-lt"/>
                <a:ea typeface="+mn-ea"/>
                <a:cs typeface="+mn-cs"/>
              </a:rPr>
              <a:t> 2</a:t>
            </a:r>
            <a:r>
              <a:rPr lang="en-US" sz="1200" b="0" kern="1200" baseline="0" dirty="0" smtClean="0">
                <a:solidFill>
                  <a:schemeClr val="tx1"/>
                </a:solidFill>
                <a:latin typeface="+mn-lt"/>
                <a:ea typeface="+mn-ea"/>
                <a:cs typeface="+mn-cs"/>
              </a:rPr>
              <a:t>NH</a:t>
            </a:r>
            <a:r>
              <a:rPr lang="en-US" sz="1200" b="0" kern="1200" baseline="-25000" dirty="0" smtClean="0">
                <a:solidFill>
                  <a:schemeClr val="tx1"/>
                </a:solidFill>
                <a:latin typeface="+mn-lt"/>
                <a:ea typeface="+mn-ea"/>
                <a:cs typeface="+mn-cs"/>
              </a:rPr>
              <a:t> 2</a:t>
            </a:r>
            <a:r>
              <a:rPr lang="en-US" sz="1200" b="0"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75721BFD-D39F-43C5-8D4B-D9873C5A35F0}" type="slidenum">
              <a:rPr lang="en-US" smtClean="0"/>
              <a:pPr/>
              <a:t>43</a:t>
            </a:fld>
            <a:endParaRPr lang="en-US"/>
          </a:p>
        </p:txBody>
      </p:sp>
    </p:spTree>
    <p:extLst>
      <p:ext uri="{BB962C8B-B14F-4D97-AF65-F5344CB8AC3E}">
        <p14:creationId xmlns:p14="http://schemas.microsoft.com/office/powerpoint/2010/main" val="4117562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Aliquot: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portion of a larger whole, especially a sample taken for chemical analysis or other treatment.</a:t>
            </a:r>
            <a:endParaRPr lang="en-US" dirty="0"/>
          </a:p>
        </p:txBody>
      </p:sp>
      <p:sp>
        <p:nvSpPr>
          <p:cNvPr id="4" name="Slide Number Placeholder 3"/>
          <p:cNvSpPr>
            <a:spLocks noGrp="1"/>
          </p:cNvSpPr>
          <p:nvPr>
            <p:ph type="sldNum" sz="quarter" idx="10"/>
          </p:nvPr>
        </p:nvSpPr>
        <p:spPr/>
        <p:txBody>
          <a:bodyPr/>
          <a:lstStyle/>
          <a:p>
            <a:fld id="{75721BFD-D39F-43C5-8D4B-D9873C5A35F0}" type="slidenum">
              <a:rPr lang="en-US" smtClean="0"/>
              <a:pPr/>
              <a:t>44</a:t>
            </a:fld>
            <a:endParaRPr lang="en-US"/>
          </a:p>
        </p:txBody>
      </p:sp>
    </p:spTree>
    <p:extLst>
      <p:ext uri="{BB962C8B-B14F-4D97-AF65-F5344CB8AC3E}">
        <p14:creationId xmlns:p14="http://schemas.microsoft.com/office/powerpoint/2010/main" val="3415691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008000"/>
                </a:solidFill>
                <a:latin typeface="Times New Roman" pitchFamily="18" charset="0"/>
                <a:cs typeface="Times New Roman" pitchFamily="18" charset="0"/>
              </a:rPr>
              <a:t>FAS -</a:t>
            </a:r>
            <a:r>
              <a:rPr lang="en-US" b="1" baseline="0" dirty="0" smtClean="0">
                <a:solidFill>
                  <a:srgbClr val="008000"/>
                </a:solidFill>
                <a:latin typeface="Times New Roman" pitchFamily="18" charset="0"/>
                <a:cs typeface="Times New Roman" pitchFamily="18" charset="0"/>
              </a:rPr>
              <a:t> </a:t>
            </a:r>
            <a:r>
              <a:rPr lang="en-US" b="1" dirty="0" smtClean="0">
                <a:solidFill>
                  <a:srgbClr val="008000"/>
                </a:solidFill>
                <a:latin typeface="Times New Roman" pitchFamily="18" charset="0"/>
                <a:cs typeface="Times New Roman" pitchFamily="18" charset="0"/>
              </a:rPr>
              <a:t>ferrous ammonium </a:t>
            </a:r>
            <a:r>
              <a:rPr lang="en-US" b="1" dirty="0" err="1" smtClean="0">
                <a:solidFill>
                  <a:srgbClr val="008000"/>
                </a:solidFill>
                <a:latin typeface="Times New Roman" pitchFamily="18" charset="0"/>
                <a:cs typeface="Times New Roman" pitchFamily="18" charset="0"/>
              </a:rPr>
              <a:t>sulphate</a:t>
            </a:r>
            <a:r>
              <a:rPr lang="en-US" b="1" dirty="0" smtClean="0">
                <a:solidFill>
                  <a:srgbClr val="008000"/>
                </a:solidFill>
                <a:latin typeface="Times New Roman" pitchFamily="18" charset="0"/>
                <a:cs typeface="Times New Roman" pitchFamily="18" charset="0"/>
              </a:rPr>
              <a:t> </a:t>
            </a:r>
            <a:endParaRPr lang="en-US" dirty="0"/>
          </a:p>
        </p:txBody>
      </p:sp>
      <p:sp>
        <p:nvSpPr>
          <p:cNvPr id="4" name="Slide Number Placeholder 3"/>
          <p:cNvSpPr>
            <a:spLocks noGrp="1"/>
          </p:cNvSpPr>
          <p:nvPr>
            <p:ph type="sldNum" sz="quarter" idx="10"/>
          </p:nvPr>
        </p:nvSpPr>
        <p:spPr/>
        <p:txBody>
          <a:bodyPr/>
          <a:lstStyle/>
          <a:p>
            <a:fld id="{75721BFD-D39F-43C5-8D4B-D9873C5A35F0}" type="slidenum">
              <a:rPr lang="en-US" smtClean="0"/>
              <a:pPr/>
              <a:t>46</a:t>
            </a:fld>
            <a:endParaRPr lang="en-US"/>
          </a:p>
        </p:txBody>
      </p:sp>
    </p:spTree>
    <p:extLst>
      <p:ext uri="{BB962C8B-B14F-4D97-AF65-F5344CB8AC3E}">
        <p14:creationId xmlns:p14="http://schemas.microsoft.com/office/powerpoint/2010/main" val="3621826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Supernatant: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denoting the liquid lying above a solid residue after crystallization, precipitation, centrifugation, or other process.</a:t>
            </a:r>
          </a:p>
          <a:p>
            <a:endParaRPr lang="en-US" dirty="0"/>
          </a:p>
        </p:txBody>
      </p:sp>
      <p:sp>
        <p:nvSpPr>
          <p:cNvPr id="4" name="Slide Number Placeholder 3"/>
          <p:cNvSpPr>
            <a:spLocks noGrp="1"/>
          </p:cNvSpPr>
          <p:nvPr>
            <p:ph type="sldNum" sz="quarter" idx="10"/>
          </p:nvPr>
        </p:nvSpPr>
        <p:spPr/>
        <p:txBody>
          <a:bodyPr/>
          <a:lstStyle/>
          <a:p>
            <a:fld id="{75721BFD-D39F-43C5-8D4B-D9873C5A35F0}" type="slidenum">
              <a:rPr lang="en-US" smtClean="0"/>
              <a:pPr/>
              <a:t>54</a:t>
            </a:fld>
            <a:endParaRPr lang="en-US"/>
          </a:p>
        </p:txBody>
      </p:sp>
    </p:spTree>
    <p:extLst>
      <p:ext uri="{BB962C8B-B14F-4D97-AF65-F5344CB8AC3E}">
        <p14:creationId xmlns:p14="http://schemas.microsoft.com/office/powerpoint/2010/main" val="3423941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191AC1-4245-42B9-B1E3-8AFE4EE8A2F3}" type="datetime1">
              <a:rPr lang="en-US" smtClean="0"/>
              <a:t>4/4/2019</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
        <p:nvSpPr>
          <p:cNvPr id="6" name="Slide Number Placeholder 5"/>
          <p:cNvSpPr>
            <a:spLocks noGrp="1"/>
          </p:cNvSpPr>
          <p:nvPr>
            <p:ph type="sldNum" sz="quarter" idx="12"/>
          </p:nvPr>
        </p:nvSpPr>
        <p:spPr/>
        <p:txBody>
          <a:bodyPr/>
          <a:lstStyle/>
          <a:p>
            <a:fld id="{E617C2E9-7AD6-46B0-9A08-1DC70AEB74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C7643B-92CA-485E-9E7A-02A287F93251}" type="datetime1">
              <a:rPr lang="en-US" smtClean="0"/>
              <a:t>4/4/2019</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
        <p:nvSpPr>
          <p:cNvPr id="6" name="Slide Number Placeholder 5"/>
          <p:cNvSpPr>
            <a:spLocks noGrp="1"/>
          </p:cNvSpPr>
          <p:nvPr>
            <p:ph type="sldNum" sz="quarter" idx="12"/>
          </p:nvPr>
        </p:nvSpPr>
        <p:spPr/>
        <p:txBody>
          <a:bodyPr/>
          <a:lstStyle/>
          <a:p>
            <a:fld id="{E617C2E9-7AD6-46B0-9A08-1DC70AEB74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01376A-4CFA-400C-A97B-7A4DAE4A0520}" type="datetime1">
              <a:rPr lang="en-US" smtClean="0"/>
              <a:t>4/4/2019</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
        <p:nvSpPr>
          <p:cNvPr id="6" name="Slide Number Placeholder 5"/>
          <p:cNvSpPr>
            <a:spLocks noGrp="1"/>
          </p:cNvSpPr>
          <p:nvPr>
            <p:ph type="sldNum" sz="quarter" idx="12"/>
          </p:nvPr>
        </p:nvSpPr>
        <p:spPr/>
        <p:txBody>
          <a:bodyPr/>
          <a:lstStyle/>
          <a:p>
            <a:fld id="{E617C2E9-7AD6-46B0-9A08-1DC70AEB74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A726E9-37F7-49C0-950B-C1CDACE38779}" type="datetime1">
              <a:rPr lang="en-US" smtClean="0"/>
              <a:t>4/4/2019</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
        <p:nvSpPr>
          <p:cNvPr id="6" name="Slide Number Placeholder 5"/>
          <p:cNvSpPr>
            <a:spLocks noGrp="1"/>
          </p:cNvSpPr>
          <p:nvPr>
            <p:ph type="sldNum" sz="quarter" idx="12"/>
          </p:nvPr>
        </p:nvSpPr>
        <p:spPr/>
        <p:txBody>
          <a:bodyPr/>
          <a:lstStyle/>
          <a:p>
            <a:fld id="{E617C2E9-7AD6-46B0-9A08-1DC70AEB74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FDC7B7-8A0B-4429-8612-2FDA4CCB4DC0}" type="datetime1">
              <a:rPr lang="en-US" smtClean="0"/>
              <a:t>4/4/2019</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
        <p:nvSpPr>
          <p:cNvPr id="6" name="Slide Number Placeholder 5"/>
          <p:cNvSpPr>
            <a:spLocks noGrp="1"/>
          </p:cNvSpPr>
          <p:nvPr>
            <p:ph type="sldNum" sz="quarter" idx="12"/>
          </p:nvPr>
        </p:nvSpPr>
        <p:spPr/>
        <p:txBody>
          <a:bodyPr/>
          <a:lstStyle/>
          <a:p>
            <a:fld id="{E617C2E9-7AD6-46B0-9A08-1DC70AEB74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A47999-9345-46FE-855A-76C542DE95CA}" type="datetime1">
              <a:rPr lang="en-US" smtClean="0"/>
              <a:t>4/4/2019</a:t>
            </a:fld>
            <a:endParaRPr lang="en-US"/>
          </a:p>
        </p:txBody>
      </p:sp>
      <p:sp>
        <p:nvSpPr>
          <p:cNvPr id="6" name="Footer Placeholder 5"/>
          <p:cNvSpPr>
            <a:spLocks noGrp="1"/>
          </p:cNvSpPr>
          <p:nvPr>
            <p:ph type="ftr" sz="quarter" idx="11"/>
          </p:nvPr>
        </p:nvSpPr>
        <p:spPr/>
        <p:txBody>
          <a:bodyPr/>
          <a:lstStyle/>
          <a:p>
            <a:r>
              <a:rPr lang="en-US" smtClean="0"/>
              <a:t>Endalkachew A., Abebech N. Filipo T &amp; Tilahun </a:t>
            </a:r>
            <a:endParaRPr lang="en-US"/>
          </a:p>
        </p:txBody>
      </p:sp>
      <p:sp>
        <p:nvSpPr>
          <p:cNvPr id="7" name="Slide Number Placeholder 6"/>
          <p:cNvSpPr>
            <a:spLocks noGrp="1"/>
          </p:cNvSpPr>
          <p:nvPr>
            <p:ph type="sldNum" sz="quarter" idx="12"/>
          </p:nvPr>
        </p:nvSpPr>
        <p:spPr/>
        <p:txBody>
          <a:bodyPr/>
          <a:lstStyle/>
          <a:p>
            <a:fld id="{E617C2E9-7AD6-46B0-9A08-1DC70AEB74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398F19-5962-439C-938E-6E02F5BC1A08}" type="datetime1">
              <a:rPr lang="en-US" smtClean="0"/>
              <a:t>4/4/2019</a:t>
            </a:fld>
            <a:endParaRPr lang="en-US"/>
          </a:p>
        </p:txBody>
      </p:sp>
      <p:sp>
        <p:nvSpPr>
          <p:cNvPr id="8" name="Footer Placeholder 7"/>
          <p:cNvSpPr>
            <a:spLocks noGrp="1"/>
          </p:cNvSpPr>
          <p:nvPr>
            <p:ph type="ftr" sz="quarter" idx="11"/>
          </p:nvPr>
        </p:nvSpPr>
        <p:spPr/>
        <p:txBody>
          <a:bodyPr/>
          <a:lstStyle/>
          <a:p>
            <a:r>
              <a:rPr lang="en-US" smtClean="0"/>
              <a:t>Endalkachew A., Abebech N. Filipo T &amp; Tilahun </a:t>
            </a:r>
            <a:endParaRPr lang="en-US"/>
          </a:p>
        </p:txBody>
      </p:sp>
      <p:sp>
        <p:nvSpPr>
          <p:cNvPr id="9" name="Slide Number Placeholder 8"/>
          <p:cNvSpPr>
            <a:spLocks noGrp="1"/>
          </p:cNvSpPr>
          <p:nvPr>
            <p:ph type="sldNum" sz="quarter" idx="12"/>
          </p:nvPr>
        </p:nvSpPr>
        <p:spPr/>
        <p:txBody>
          <a:bodyPr/>
          <a:lstStyle/>
          <a:p>
            <a:fld id="{E617C2E9-7AD6-46B0-9A08-1DC70AEB74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9B506D-707F-4F0C-936C-5A47D03026FF}" type="datetime1">
              <a:rPr lang="en-US" smtClean="0"/>
              <a:t>4/4/2019</a:t>
            </a:fld>
            <a:endParaRPr lang="en-US"/>
          </a:p>
        </p:txBody>
      </p:sp>
      <p:sp>
        <p:nvSpPr>
          <p:cNvPr id="4" name="Footer Placeholder 3"/>
          <p:cNvSpPr>
            <a:spLocks noGrp="1"/>
          </p:cNvSpPr>
          <p:nvPr>
            <p:ph type="ftr" sz="quarter" idx="11"/>
          </p:nvPr>
        </p:nvSpPr>
        <p:spPr/>
        <p:txBody>
          <a:bodyPr/>
          <a:lstStyle/>
          <a:p>
            <a:r>
              <a:rPr lang="en-US" smtClean="0"/>
              <a:t>Endalkachew A., Abebech N. Filipo T &amp; Tilahun </a:t>
            </a:r>
            <a:endParaRPr lang="en-US"/>
          </a:p>
        </p:txBody>
      </p:sp>
      <p:sp>
        <p:nvSpPr>
          <p:cNvPr id="5" name="Slide Number Placeholder 4"/>
          <p:cNvSpPr>
            <a:spLocks noGrp="1"/>
          </p:cNvSpPr>
          <p:nvPr>
            <p:ph type="sldNum" sz="quarter" idx="12"/>
          </p:nvPr>
        </p:nvSpPr>
        <p:spPr/>
        <p:txBody>
          <a:bodyPr/>
          <a:lstStyle/>
          <a:p>
            <a:fld id="{E617C2E9-7AD6-46B0-9A08-1DC70AEB74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0E799F-DCE4-458A-882A-A0CEA4A55BAE}" type="datetime1">
              <a:rPr lang="en-US" smtClean="0"/>
              <a:t>4/4/2019</a:t>
            </a:fld>
            <a:endParaRPr lang="en-US"/>
          </a:p>
        </p:txBody>
      </p:sp>
      <p:sp>
        <p:nvSpPr>
          <p:cNvPr id="3" name="Footer Placeholder 2"/>
          <p:cNvSpPr>
            <a:spLocks noGrp="1"/>
          </p:cNvSpPr>
          <p:nvPr>
            <p:ph type="ftr" sz="quarter" idx="11"/>
          </p:nvPr>
        </p:nvSpPr>
        <p:spPr/>
        <p:txBody>
          <a:bodyPr/>
          <a:lstStyle/>
          <a:p>
            <a:r>
              <a:rPr lang="en-US" smtClean="0"/>
              <a:t>Endalkachew A., Abebech N. Filipo T &amp; Tilahun </a:t>
            </a:r>
            <a:endParaRPr lang="en-US"/>
          </a:p>
        </p:txBody>
      </p:sp>
      <p:sp>
        <p:nvSpPr>
          <p:cNvPr id="4" name="Slide Number Placeholder 3"/>
          <p:cNvSpPr>
            <a:spLocks noGrp="1"/>
          </p:cNvSpPr>
          <p:nvPr>
            <p:ph type="sldNum" sz="quarter" idx="12"/>
          </p:nvPr>
        </p:nvSpPr>
        <p:spPr/>
        <p:txBody>
          <a:bodyPr/>
          <a:lstStyle/>
          <a:p>
            <a:fld id="{E617C2E9-7AD6-46B0-9A08-1DC70AEB74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93F69D-9C83-4B9F-B79E-D505F6F7E7A4}" type="datetime1">
              <a:rPr lang="en-US" smtClean="0"/>
              <a:t>4/4/2019</a:t>
            </a:fld>
            <a:endParaRPr lang="en-US"/>
          </a:p>
        </p:txBody>
      </p:sp>
      <p:sp>
        <p:nvSpPr>
          <p:cNvPr id="6" name="Footer Placeholder 5"/>
          <p:cNvSpPr>
            <a:spLocks noGrp="1"/>
          </p:cNvSpPr>
          <p:nvPr>
            <p:ph type="ftr" sz="quarter" idx="11"/>
          </p:nvPr>
        </p:nvSpPr>
        <p:spPr/>
        <p:txBody>
          <a:bodyPr/>
          <a:lstStyle/>
          <a:p>
            <a:r>
              <a:rPr lang="en-US" smtClean="0"/>
              <a:t>Endalkachew A., Abebech N. Filipo T &amp; Tilahun </a:t>
            </a:r>
            <a:endParaRPr lang="en-US"/>
          </a:p>
        </p:txBody>
      </p:sp>
      <p:sp>
        <p:nvSpPr>
          <p:cNvPr id="7" name="Slide Number Placeholder 6"/>
          <p:cNvSpPr>
            <a:spLocks noGrp="1"/>
          </p:cNvSpPr>
          <p:nvPr>
            <p:ph type="sldNum" sz="quarter" idx="12"/>
          </p:nvPr>
        </p:nvSpPr>
        <p:spPr/>
        <p:txBody>
          <a:bodyPr/>
          <a:lstStyle/>
          <a:p>
            <a:fld id="{E617C2E9-7AD6-46B0-9A08-1DC70AEB74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51024D-D8B6-4D3B-977B-57ACB24EAEBE}" type="datetime1">
              <a:rPr lang="en-US" smtClean="0"/>
              <a:t>4/4/2019</a:t>
            </a:fld>
            <a:endParaRPr lang="en-US"/>
          </a:p>
        </p:txBody>
      </p:sp>
      <p:sp>
        <p:nvSpPr>
          <p:cNvPr id="6" name="Footer Placeholder 5"/>
          <p:cNvSpPr>
            <a:spLocks noGrp="1"/>
          </p:cNvSpPr>
          <p:nvPr>
            <p:ph type="ftr" sz="quarter" idx="11"/>
          </p:nvPr>
        </p:nvSpPr>
        <p:spPr/>
        <p:txBody>
          <a:bodyPr/>
          <a:lstStyle/>
          <a:p>
            <a:r>
              <a:rPr lang="en-US" smtClean="0"/>
              <a:t>Endalkachew A., Abebech N. Filipo T &amp; Tilahun </a:t>
            </a:r>
            <a:endParaRPr lang="en-US"/>
          </a:p>
        </p:txBody>
      </p:sp>
      <p:sp>
        <p:nvSpPr>
          <p:cNvPr id="7" name="Slide Number Placeholder 6"/>
          <p:cNvSpPr>
            <a:spLocks noGrp="1"/>
          </p:cNvSpPr>
          <p:nvPr>
            <p:ph type="sldNum" sz="quarter" idx="12"/>
          </p:nvPr>
        </p:nvSpPr>
        <p:spPr/>
        <p:txBody>
          <a:bodyPr/>
          <a:lstStyle/>
          <a:p>
            <a:fld id="{E617C2E9-7AD6-46B0-9A08-1DC70AEB74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601FE7-B519-4BD8-9F82-F6D61139E0B5}" type="datetime1">
              <a:rPr lang="en-US" smtClean="0"/>
              <a:t>4/4/2019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Endalkachew A., Abebech N. Filipo T &amp; Tilahun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17C2E9-7AD6-46B0-9A08-1DC70AEB74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7800" y="990600"/>
            <a:ext cx="6400800" cy="1752600"/>
          </a:xfrm>
        </p:spPr>
        <p:txBody>
          <a:bodyPr>
            <a:normAutofit/>
          </a:bodyPr>
          <a:lstStyle/>
          <a:p>
            <a:pPr>
              <a:defRPr/>
            </a:pPr>
            <a:r>
              <a:rPr lang="en-US" sz="2400" dirty="0" smtClean="0">
                <a:solidFill>
                  <a:schemeClr val="tx1"/>
                </a:solidFill>
                <a:latin typeface="Impact" pitchFamily="34" charset="0"/>
                <a:ea typeface="+mj-ea"/>
                <a:cs typeface="+mj-cs"/>
              </a:rPr>
              <a:t>Analysis of Real samples (chem. 422)</a:t>
            </a:r>
            <a:br>
              <a:rPr lang="en-US" sz="2400" dirty="0" smtClean="0">
                <a:solidFill>
                  <a:schemeClr val="tx1"/>
                </a:solidFill>
                <a:latin typeface="Impact" pitchFamily="34" charset="0"/>
                <a:ea typeface="+mj-ea"/>
                <a:cs typeface="+mj-cs"/>
              </a:rPr>
            </a:br>
            <a:endParaRPr lang="en-US" sz="2400" dirty="0">
              <a:solidFill>
                <a:schemeClr val="tx1"/>
              </a:solidFill>
              <a:latin typeface="Impact" pitchFamily="34" charset="0"/>
              <a:ea typeface="+mj-ea"/>
              <a:cs typeface="+mj-cs"/>
            </a:endParaRPr>
          </a:p>
        </p:txBody>
      </p:sp>
      <p:sp>
        <p:nvSpPr>
          <p:cNvPr id="6" name="Subtitle 2"/>
          <p:cNvSpPr txBox="1">
            <a:spLocks/>
          </p:cNvSpPr>
          <p:nvPr/>
        </p:nvSpPr>
        <p:spPr>
          <a:xfrm>
            <a:off x="1447800" y="5257800"/>
            <a:ext cx="3657600" cy="1295400"/>
          </a:xfrm>
          <a:prstGeom prst="rect">
            <a:avLst/>
          </a:prstGeom>
          <a:solidFill>
            <a:schemeClr val="bg1"/>
          </a:solidFill>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Impact" pitchFamily="34" charset="0"/>
                <a:ea typeface="+mj-ea"/>
                <a:cs typeface="+mj-cs"/>
              </a:rPr>
              <a:t>DEPARTMENT OF CHEMISTRY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solidFill>
                <a:schemeClr val="tx1"/>
              </a:solidFill>
              <a:effectLst/>
              <a:uLnTx/>
              <a:uFillTx/>
              <a:latin typeface="Impact" pitchFamily="34" charset="0"/>
              <a:ea typeface="+mj-ea"/>
              <a:cs typeface="+mj-cs"/>
            </a:endParaRPr>
          </a:p>
        </p:txBody>
      </p:sp>
      <p:pic>
        <p:nvPicPr>
          <p:cNvPr id="7" name="Picture 4"/>
          <p:cNvPicPr>
            <a:picLocks noChangeAspect="1" noChangeArrowheads="1"/>
          </p:cNvPicPr>
          <p:nvPr/>
        </p:nvPicPr>
        <p:blipFill>
          <a:blip r:embed="rId2" cstate="print"/>
          <a:srcRect/>
          <a:stretch>
            <a:fillRect/>
          </a:stretch>
        </p:blipFill>
        <p:spPr bwMode="auto">
          <a:xfrm>
            <a:off x="0" y="5181600"/>
            <a:ext cx="1447800" cy="1435100"/>
          </a:xfrm>
          <a:prstGeom prst="rect">
            <a:avLst/>
          </a:prstGeom>
          <a:noFill/>
          <a:ln w="9525">
            <a:noFill/>
            <a:miter lim="800000"/>
            <a:headEnd/>
            <a:tailEnd/>
          </a:ln>
        </p:spPr>
      </p:pic>
      <p:pic>
        <p:nvPicPr>
          <p:cNvPr id="8" name="Picture 2"/>
          <p:cNvPicPr>
            <a:picLocks noChangeAspect="1" noChangeArrowheads="1"/>
          </p:cNvPicPr>
          <p:nvPr/>
        </p:nvPicPr>
        <p:blipFill>
          <a:blip r:embed="rId3" cstate="print"/>
          <a:srcRect/>
          <a:stretch>
            <a:fillRect/>
          </a:stretch>
        </p:blipFill>
        <p:spPr bwMode="auto">
          <a:xfrm>
            <a:off x="3886200" y="2590800"/>
            <a:ext cx="1847850" cy="2133600"/>
          </a:xfrm>
          <a:prstGeom prst="rect">
            <a:avLst/>
          </a:prstGeom>
          <a:noFill/>
          <a:ln w="9525">
            <a:noFill/>
            <a:miter lim="800000"/>
            <a:headEnd/>
            <a:tailEnd/>
          </a:ln>
        </p:spPr>
      </p:pic>
      <p:sp>
        <p:nvSpPr>
          <p:cNvPr id="9" name="Slide Number Placeholder 8"/>
          <p:cNvSpPr>
            <a:spLocks noGrp="1"/>
          </p:cNvSpPr>
          <p:nvPr>
            <p:ph type="sldNum" sz="quarter" idx="12"/>
          </p:nvPr>
        </p:nvSpPr>
        <p:spPr/>
        <p:txBody>
          <a:bodyPr/>
          <a:lstStyle/>
          <a:p>
            <a:fld id="{E617C2E9-7AD6-46B0-9A08-1DC70AEB7480}"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915400" cy="6629400"/>
          </a:xfrm>
        </p:spPr>
        <p:txBody>
          <a:bodyPr/>
          <a:lstStyle/>
          <a:p>
            <a:pPr marL="400050" indent="-400050" algn="ctr">
              <a:buNone/>
            </a:pPr>
            <a:r>
              <a:rPr lang="en-US" dirty="0" smtClean="0">
                <a:effectLst>
                  <a:outerShdw blurRad="38100" dist="38100" dir="2700000" algn="tl">
                    <a:srgbClr val="000000">
                      <a:alpha val="43137"/>
                    </a:srgbClr>
                  </a:outerShdw>
                </a:effectLst>
                <a:latin typeface="Times New Roman" pitchFamily="18" charset="0"/>
                <a:cs typeface="Times New Roman" pitchFamily="18" charset="0"/>
              </a:rPr>
              <a:t>Temperature measurement</a:t>
            </a:r>
          </a:p>
          <a:p>
            <a:pPr marL="400050" indent="-400050" algn="just">
              <a:lnSpc>
                <a:spcPct val="150000"/>
              </a:lnSpc>
              <a:buFont typeface="+mj-lt"/>
              <a:buAutoNum type="alphaLcParenR"/>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Measured the air temperature with a dry thermometer approximately above the sampling point. Thermometer must be shaded from the sun.</a:t>
            </a:r>
          </a:p>
          <a:p>
            <a:pPr marL="400050" indent="-400050" algn="just">
              <a:lnSpc>
                <a:spcPct val="150000"/>
              </a:lnSpc>
              <a:buFont typeface="+mj-lt"/>
              <a:buAutoNum type="alphaLcParenR"/>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Measure the water temperature by dipping the thermometer to the required depth in water  or wastewater stream or aeration basis and wait until a constant reading is obtained.</a:t>
            </a:r>
          </a:p>
          <a:p>
            <a:pPr marL="400050" indent="-400050" algn="just">
              <a:lnSpc>
                <a:spcPct val="150000"/>
              </a:lnSpc>
              <a:buFont typeface="+mj-lt"/>
              <a:buAutoNum type="alphaLcParenR"/>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Where direct measurement is not possible , collect 5liter water in sampling bottle . Immediately measure the temperature with thermometer.</a:t>
            </a:r>
          </a:p>
        </p:txBody>
      </p:sp>
      <p:sp>
        <p:nvSpPr>
          <p:cNvPr id="4" name="Slide Number Placeholder 3"/>
          <p:cNvSpPr>
            <a:spLocks noGrp="1"/>
          </p:cNvSpPr>
          <p:nvPr>
            <p:ph type="sldNum" sz="quarter" idx="12"/>
          </p:nvPr>
        </p:nvSpPr>
        <p:spPr/>
        <p:txBody>
          <a:bodyPr/>
          <a:lstStyle/>
          <a:p>
            <a:fld id="{E617C2E9-7AD6-46B0-9A08-1DC70AEB7480}"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lstStyle/>
          <a:p>
            <a:pPr marL="400050" indent="-400050">
              <a:buFont typeface="Wingdings" pitchFamily="2" charset="2"/>
              <a:buChar char="Ø"/>
            </a:pP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Conductivity and TDS measurements </a:t>
            </a:r>
          </a:p>
          <a:p>
            <a:pPr marL="400050" indent="-400050" algn="just">
              <a:lnSpc>
                <a:spcPct val="150000"/>
              </a:lnSpc>
              <a:buNone/>
            </a:pPr>
            <a:r>
              <a:rPr lang="en-US" dirty="0" smtClean="0">
                <a:effectLst>
                  <a:outerShdw blurRad="38100" dist="38100" dir="2700000" algn="tl">
                    <a:srgbClr val="000000">
                      <a:alpha val="43137"/>
                    </a:srgbClr>
                  </a:outerShdw>
                </a:effectLst>
                <a:latin typeface="Times New Roman" pitchFamily="18" charset="0"/>
                <a:cs typeface="Times New Roman" pitchFamily="18" charset="0"/>
              </a:rPr>
              <a:t>Dipping the electrode directly to the wastewater will do the TDS measurements and its conductivity.</a:t>
            </a:r>
          </a:p>
          <a:p>
            <a:endParaRPr lang="en-US" dirty="0"/>
          </a:p>
        </p:txBody>
      </p:sp>
      <p:sp>
        <p:nvSpPr>
          <p:cNvPr id="4" name="Slide Number Placeholder 3"/>
          <p:cNvSpPr>
            <a:spLocks noGrp="1"/>
          </p:cNvSpPr>
          <p:nvPr>
            <p:ph type="sldNum" sz="quarter" idx="12"/>
          </p:nvPr>
        </p:nvSpPr>
        <p:spPr/>
        <p:txBody>
          <a:bodyPr/>
          <a:lstStyle/>
          <a:p>
            <a:fld id="{E617C2E9-7AD6-46B0-9A08-1DC70AEB7480}"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686800" cy="5897563"/>
          </a:xfrm>
        </p:spPr>
        <p:txBody>
          <a:bodyPr/>
          <a:lstStyle/>
          <a:p>
            <a:pPr algn="just">
              <a:lnSpc>
                <a:spcPct val="150000"/>
              </a:lnSpc>
              <a:buFont typeface="Times New Roman" pitchFamily="18" charset="0"/>
              <a:buChar char="$"/>
            </a:pPr>
            <a:r>
              <a:rPr lang="en-US" sz="2400" i="1" dirty="0" smtClean="0">
                <a:effectLst>
                  <a:outerShdw blurRad="38100" dist="38100" dir="2700000" algn="tl">
                    <a:srgbClr val="000000">
                      <a:alpha val="43137"/>
                    </a:srgbClr>
                  </a:outerShdw>
                </a:effectLst>
                <a:latin typeface="Times New Roman" pitchFamily="18" charset="0"/>
                <a:cs typeface="Times New Roman" pitchFamily="18" charset="0"/>
              </a:rPr>
              <a:t>Please remember , that above outline is very general. Different pH meters may require slightly different operating procedures.  </a:t>
            </a:r>
          </a:p>
          <a:p>
            <a:pPr algn="just">
              <a:lnSpc>
                <a:spcPct val="150000"/>
              </a:lnSpc>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Collect the water and wastewater samples using appropriate sampling technique, sample container and preservative. </a:t>
            </a:r>
          </a:p>
          <a:p>
            <a:pPr algn="just">
              <a:lnSpc>
                <a:spcPct val="150000"/>
              </a:lnSpc>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Using pH meter, conductivity Bridge meter calculate temperature, pH , electrical conductivity and TDS for water samples</a:t>
            </a:r>
          </a:p>
          <a:p>
            <a:pPr algn="just">
              <a:lnSpc>
                <a:spcPct val="150000"/>
              </a:lnSpc>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Having a comparison with ISO/ any international standards and comment on the quality of water/ wastewater. </a:t>
            </a:r>
          </a:p>
          <a:p>
            <a:pPr>
              <a:buNone/>
            </a:pPr>
            <a:endParaRPr lang="en-US" dirty="0"/>
          </a:p>
        </p:txBody>
      </p:sp>
      <p:sp>
        <p:nvSpPr>
          <p:cNvPr id="4" name="Slide Number Placeholder 3"/>
          <p:cNvSpPr>
            <a:spLocks noGrp="1"/>
          </p:cNvSpPr>
          <p:nvPr>
            <p:ph type="sldNum" sz="quarter" idx="12"/>
          </p:nvPr>
        </p:nvSpPr>
        <p:spPr/>
        <p:txBody>
          <a:bodyPr/>
          <a:lstStyle/>
          <a:p>
            <a:fld id="{E617C2E9-7AD6-46B0-9A08-1DC70AEB7480}"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1143000"/>
          </a:xfrm>
        </p:spPr>
        <p:txBody>
          <a:bodyPr>
            <a:normAutofit fontScale="90000"/>
          </a:bodyPr>
          <a:lstStyle/>
          <a:p>
            <a:r>
              <a:rPr lang="en-GB" b="1" u="sng" dirty="0" smtClean="0"/>
              <a:t/>
            </a:r>
            <a:br>
              <a:rPr lang="en-GB" b="1" u="sng" dirty="0" smtClean="0"/>
            </a:br>
            <a:r>
              <a:rPr lang="en-GB" dirty="0" smtClean="0">
                <a:latin typeface="Times New Roman" pitchFamily="18" charset="0"/>
                <a:cs typeface="Times New Roman" pitchFamily="18" charset="0"/>
              </a:rPr>
              <a:t>To Determine the Turbidity of water</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p:txBody>
      </p:sp>
      <p:sp>
        <p:nvSpPr>
          <p:cNvPr id="3" name="Content Placeholder 2"/>
          <p:cNvSpPr>
            <a:spLocks noGrp="1"/>
          </p:cNvSpPr>
          <p:nvPr>
            <p:ph idx="1"/>
          </p:nvPr>
        </p:nvSpPr>
        <p:spPr>
          <a:xfrm>
            <a:off x="0" y="1143000"/>
            <a:ext cx="9144000" cy="5715000"/>
          </a:xfrm>
        </p:spPr>
        <p:txBody>
          <a:bodyPr>
            <a:normAutofit/>
          </a:bodyPr>
          <a:lstStyle/>
          <a:p>
            <a:pPr algn="just"/>
            <a:r>
              <a:rPr lang="en-GB" sz="4000" dirty="0" smtClean="0">
                <a:latin typeface="Times New Roman" pitchFamily="18" charset="0"/>
                <a:ea typeface="+mj-ea"/>
                <a:cs typeface="Times New Roman" pitchFamily="18" charset="0"/>
              </a:rPr>
              <a:t>Principal: </a:t>
            </a:r>
            <a:r>
              <a:rPr lang="en-GB" sz="3000" dirty="0" smtClean="0">
                <a:latin typeface="Times New Roman" pitchFamily="18" charset="0"/>
                <a:cs typeface="Times New Roman" pitchFamily="18" charset="0"/>
              </a:rPr>
              <a:t>The method is based on a comparison intensity of light of the scattered by the sample under defined conditions with the intensity of light scattered by a standard reference suspension under the same conditions. </a:t>
            </a:r>
          </a:p>
          <a:p>
            <a:pPr algn="just"/>
            <a:r>
              <a:rPr lang="en-GB" sz="3000" dirty="0" smtClean="0">
                <a:latin typeface="Times New Roman" pitchFamily="18" charset="0"/>
                <a:cs typeface="Times New Roman" pitchFamily="18" charset="0"/>
              </a:rPr>
              <a:t>Higher the intensity of scattered light, higher the turbidity. </a:t>
            </a:r>
          </a:p>
          <a:p>
            <a:pPr algn="just"/>
            <a:r>
              <a:rPr lang="en-GB" sz="3000" dirty="0" err="1" smtClean="0">
                <a:latin typeface="Times New Roman" pitchFamily="18" charset="0"/>
                <a:cs typeface="Times New Roman" pitchFamily="18" charset="0"/>
              </a:rPr>
              <a:t>Formazin</a:t>
            </a:r>
            <a:r>
              <a:rPr lang="en-GB" sz="3000" dirty="0" smtClean="0">
                <a:latin typeface="Times New Roman" pitchFamily="18" charset="0"/>
                <a:cs typeface="Times New Roman" pitchFamily="18" charset="0"/>
              </a:rPr>
              <a:t> polymer is used as the primary standard reference suspension. </a:t>
            </a:r>
          </a:p>
          <a:p>
            <a:pPr algn="just"/>
            <a:r>
              <a:rPr lang="en-GB" sz="3000" dirty="0" smtClean="0">
                <a:latin typeface="Times New Roman" pitchFamily="18" charset="0"/>
                <a:cs typeface="Times New Roman" pitchFamily="18" charset="0"/>
              </a:rPr>
              <a:t>The turbidity of a specified suspension is defined as 4000NTU (</a:t>
            </a:r>
            <a:r>
              <a:rPr lang="en-GB" sz="3000" dirty="0" err="1" smtClean="0">
                <a:latin typeface="Times New Roman" pitchFamily="18" charset="0"/>
                <a:cs typeface="Times New Roman" pitchFamily="18" charset="0"/>
              </a:rPr>
              <a:t>Nephelometric</a:t>
            </a:r>
            <a:r>
              <a:rPr lang="en-GB" sz="3000" dirty="0" smtClean="0">
                <a:latin typeface="Times New Roman" pitchFamily="18" charset="0"/>
                <a:cs typeface="Times New Roman" pitchFamily="18" charset="0"/>
              </a:rPr>
              <a:t> Transparency Unit).</a:t>
            </a:r>
            <a:endParaRPr lang="en-US" sz="3000" dirty="0" smtClean="0">
              <a:latin typeface="Times New Roman" pitchFamily="18" charset="0"/>
              <a:cs typeface="Times New Roman" pitchFamily="18" charset="0"/>
            </a:endParaRPr>
          </a:p>
          <a:p>
            <a:endParaRPr lang="en-US" sz="4000" dirty="0" smtClean="0">
              <a:latin typeface="Times New Roman" pitchFamily="18" charset="0"/>
              <a:ea typeface="+mj-ea"/>
              <a:cs typeface="Times New Roman" pitchFamily="18" charset="0"/>
            </a:endParaRPr>
          </a:p>
        </p:txBody>
      </p:sp>
      <p:sp>
        <p:nvSpPr>
          <p:cNvPr id="4" name="Slide Number Placeholder 3"/>
          <p:cNvSpPr>
            <a:spLocks noGrp="1"/>
          </p:cNvSpPr>
          <p:nvPr>
            <p:ph type="sldNum" sz="quarter" idx="12"/>
          </p:nvPr>
        </p:nvSpPr>
        <p:spPr/>
        <p:txBody>
          <a:bodyPr/>
          <a:lstStyle/>
          <a:p>
            <a:fld id="{E617C2E9-7AD6-46B0-9A08-1DC70AEB7480}"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lgn="just"/>
            <a:r>
              <a:rPr lang="en-GB" b="1" dirty="0" smtClean="0">
                <a:latin typeface="Times New Roman" pitchFamily="18" charset="0"/>
                <a:cs typeface="Times New Roman" pitchFamily="18" charset="0"/>
              </a:rPr>
              <a:t>Interference:</a:t>
            </a:r>
            <a:r>
              <a:rPr lang="en-GB" dirty="0" smtClean="0">
                <a:latin typeface="Times New Roman" pitchFamily="18" charset="0"/>
                <a:cs typeface="Times New Roman" pitchFamily="18" charset="0"/>
              </a:rPr>
              <a:t> Turbidity can be determined for any water sample that is free of debris and rapidly setting coarse sediment.</a:t>
            </a:r>
          </a:p>
          <a:p>
            <a:pPr algn="just"/>
            <a:r>
              <a:rPr lang="en-GB" dirty="0" smtClean="0">
                <a:latin typeface="Times New Roman" pitchFamily="18" charset="0"/>
                <a:cs typeface="Times New Roman" pitchFamily="18" charset="0"/>
              </a:rPr>
              <a:t> Dirty glass wares and the presence of air bubbles give false results. </a:t>
            </a:r>
          </a:p>
          <a:p>
            <a:pPr algn="just"/>
            <a:r>
              <a:rPr lang="en-GB" dirty="0" smtClean="0">
                <a:latin typeface="Times New Roman" pitchFamily="18" charset="0"/>
                <a:cs typeface="Times New Roman" pitchFamily="18" charset="0"/>
              </a:rPr>
              <a:t>“True </a:t>
            </a:r>
            <a:r>
              <a:rPr lang="en-GB" dirty="0" err="1" smtClean="0">
                <a:latin typeface="Times New Roman" pitchFamily="18" charset="0"/>
                <a:cs typeface="Times New Roman" pitchFamily="18" charset="0"/>
              </a:rPr>
              <a:t>color</a:t>
            </a:r>
            <a:r>
              <a:rPr lang="en-GB" dirty="0" smtClean="0">
                <a:latin typeface="Times New Roman" pitchFamily="18" charset="0"/>
                <a:cs typeface="Times New Roman" pitchFamily="18" charset="0"/>
              </a:rPr>
              <a:t>”, i.e. water </a:t>
            </a:r>
            <a:r>
              <a:rPr lang="en-GB" dirty="0" err="1" smtClean="0">
                <a:latin typeface="Times New Roman" pitchFamily="18" charset="0"/>
                <a:cs typeface="Times New Roman" pitchFamily="18" charset="0"/>
              </a:rPr>
              <a:t>color</a:t>
            </a:r>
            <a:r>
              <a:rPr lang="en-GB" dirty="0" smtClean="0">
                <a:latin typeface="Times New Roman" pitchFamily="18" charset="0"/>
                <a:cs typeface="Times New Roman" pitchFamily="18" charset="0"/>
              </a:rPr>
              <a:t> due to dissolved substances that absorbed light, causes measured turbidity to be low. </a:t>
            </a:r>
          </a:p>
          <a:p>
            <a:pPr algn="just"/>
            <a:r>
              <a:rPr lang="en-GB" dirty="0" smtClean="0">
                <a:latin typeface="Times New Roman" pitchFamily="18" charset="0"/>
                <a:cs typeface="Times New Roman" pitchFamily="18" charset="0"/>
              </a:rPr>
              <a:t>This effect usually is not significant in treated water.</a:t>
            </a:r>
            <a:endParaRPr lang="en-US"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E617C2E9-7AD6-46B0-9A08-1DC70AEB7480}"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lgn="just">
              <a:lnSpc>
                <a:spcPct val="150000"/>
              </a:lnSpc>
            </a:pPr>
            <a:r>
              <a:rPr lang="en-GB" dirty="0" smtClean="0">
                <a:latin typeface="Times New Roman" pitchFamily="18" charset="0"/>
                <a:cs typeface="Times New Roman" pitchFamily="18" charset="0"/>
              </a:rPr>
              <a:t>The apparatus is based on the </a:t>
            </a:r>
            <a:r>
              <a:rPr lang="en-GB" dirty="0" err="1" smtClean="0">
                <a:latin typeface="Times New Roman" pitchFamily="18" charset="0"/>
                <a:cs typeface="Times New Roman" pitchFamily="18" charset="0"/>
              </a:rPr>
              <a:t>nephelometric</a:t>
            </a:r>
            <a:r>
              <a:rPr lang="en-GB" dirty="0" smtClean="0">
                <a:latin typeface="Times New Roman" pitchFamily="18" charset="0"/>
                <a:cs typeface="Times New Roman" pitchFamily="18" charset="0"/>
              </a:rPr>
              <a:t> principal of turbidity measurement. </a:t>
            </a:r>
          </a:p>
          <a:p>
            <a:pPr algn="just">
              <a:lnSpc>
                <a:spcPct val="150000"/>
              </a:lnSpc>
            </a:pPr>
            <a:r>
              <a:rPr lang="en-GB" dirty="0" smtClean="0">
                <a:latin typeface="Times New Roman" pitchFamily="18" charset="0"/>
                <a:cs typeface="Times New Roman" pitchFamily="18" charset="0"/>
              </a:rPr>
              <a:t>This instrument meets the design criteria specified by the United States Environmental Protection Agency, method 180.1.</a:t>
            </a:r>
            <a:endParaRPr lang="en-US"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E617C2E9-7AD6-46B0-9A08-1DC70AEB7480}"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a:buNone/>
            </a:pPr>
            <a:r>
              <a:rPr lang="en-GB" b="1" dirty="0" smtClean="0">
                <a:latin typeface="Times New Roman" pitchFamily="18" charset="0"/>
                <a:cs typeface="Times New Roman" pitchFamily="18" charset="0"/>
              </a:rPr>
              <a:t>Procedure:</a:t>
            </a:r>
            <a:endParaRPr lang="en-US" b="1" dirty="0" smtClean="0">
              <a:latin typeface="Times New Roman" pitchFamily="18" charset="0"/>
              <a:cs typeface="Times New Roman" pitchFamily="18" charset="0"/>
            </a:endParaRPr>
          </a:p>
          <a:p>
            <a:pPr lvl="0" algn="just"/>
            <a:r>
              <a:rPr lang="en-GB" dirty="0" smtClean="0">
                <a:latin typeface="Times New Roman" pitchFamily="18" charset="0"/>
                <a:cs typeface="Times New Roman" pitchFamily="18" charset="0"/>
              </a:rPr>
              <a:t>Respective sample is taken in a clean container up to the mark (approximately 15ml), taking care to hold the sample cell by the top. The cell is capped.</a:t>
            </a:r>
            <a:endParaRPr lang="en-US" dirty="0" smtClean="0">
              <a:latin typeface="Times New Roman" pitchFamily="18" charset="0"/>
              <a:cs typeface="Times New Roman" pitchFamily="18" charset="0"/>
            </a:endParaRPr>
          </a:p>
          <a:p>
            <a:pPr lvl="0" algn="just"/>
            <a:r>
              <a:rPr lang="en-GB" dirty="0" smtClean="0">
                <a:latin typeface="Times New Roman" pitchFamily="18" charset="0"/>
                <a:cs typeface="Times New Roman" pitchFamily="18" charset="0"/>
              </a:rPr>
              <a:t>The cell is </a:t>
            </a:r>
            <a:r>
              <a:rPr lang="en-GB" dirty="0" err="1" smtClean="0">
                <a:latin typeface="Times New Roman" pitchFamily="18" charset="0"/>
                <a:cs typeface="Times New Roman" pitchFamily="18" charset="0"/>
              </a:rPr>
              <a:t>wipped</a:t>
            </a:r>
            <a:r>
              <a:rPr lang="en-GB" dirty="0" smtClean="0">
                <a:latin typeface="Times New Roman" pitchFamily="18" charset="0"/>
                <a:cs typeface="Times New Roman" pitchFamily="18" charset="0"/>
              </a:rPr>
              <a:t> with a soft, lint free cloth to remove water spots and fingerprints.</a:t>
            </a:r>
            <a:endParaRPr lang="en-US" dirty="0" smtClean="0">
              <a:latin typeface="Times New Roman" pitchFamily="18" charset="0"/>
              <a:cs typeface="Times New Roman" pitchFamily="18" charset="0"/>
            </a:endParaRPr>
          </a:p>
          <a:p>
            <a:pPr lvl="0" algn="just"/>
            <a:r>
              <a:rPr lang="en-GB" dirty="0" smtClean="0">
                <a:latin typeface="Times New Roman" pitchFamily="18" charset="0"/>
                <a:cs typeface="Times New Roman" pitchFamily="18" charset="0"/>
              </a:rPr>
              <a:t>A thin film of silicon oil is applied and again </a:t>
            </a:r>
            <a:r>
              <a:rPr lang="en-GB" dirty="0" err="1" smtClean="0">
                <a:latin typeface="Times New Roman" pitchFamily="18" charset="0"/>
                <a:cs typeface="Times New Roman" pitchFamily="18" charset="0"/>
              </a:rPr>
              <a:t>wipped</a:t>
            </a:r>
            <a:r>
              <a:rPr lang="en-GB" dirty="0" smtClean="0">
                <a:latin typeface="Times New Roman" pitchFamily="18" charset="0"/>
                <a:cs typeface="Times New Roman" pitchFamily="18" charset="0"/>
              </a:rPr>
              <a:t> with a soft cloth to obtain an even film over the entire surface.</a:t>
            </a:r>
            <a:endParaRPr lang="en-US" dirty="0" smtClean="0">
              <a:latin typeface="Times New Roman" pitchFamily="18" charset="0"/>
              <a:cs typeface="Times New Roman" pitchFamily="18" charset="0"/>
            </a:endParaRPr>
          </a:p>
          <a:p>
            <a:pPr lvl="0" algn="just"/>
            <a:r>
              <a:rPr lang="en-GB" dirty="0" smtClean="0">
                <a:latin typeface="Times New Roman" pitchFamily="18" charset="0"/>
                <a:cs typeface="Times New Roman" pitchFamily="18" charset="0"/>
              </a:rPr>
              <a:t>Now press 1 / 0 to on power of instrument.</a:t>
            </a:r>
            <a:endParaRPr lang="en-US" dirty="0" smtClean="0">
              <a:latin typeface="Times New Roman" pitchFamily="18" charset="0"/>
              <a:cs typeface="Times New Roman" pitchFamily="18" charset="0"/>
            </a:endParaRPr>
          </a:p>
          <a:p>
            <a:pPr lvl="0" algn="just"/>
            <a:r>
              <a:rPr lang="en-GB" dirty="0" smtClean="0">
                <a:latin typeface="Times New Roman" pitchFamily="18" charset="0"/>
                <a:cs typeface="Times New Roman" pitchFamily="18" charset="0"/>
              </a:rPr>
              <a:t>The sample cell is inserted in the instrument cell compartment so the orientation mark aligns with the raised orientation mark in front of the cell compartment. The lid is closed.</a:t>
            </a:r>
            <a:endParaRPr lang="en-US"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E617C2E9-7AD6-46B0-9A08-1DC70AEB7480}"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lvl="0" algn="just"/>
            <a:r>
              <a:rPr lang="en-GB" dirty="0" smtClean="0">
                <a:latin typeface="Times New Roman" pitchFamily="18" charset="0"/>
                <a:cs typeface="Times New Roman" pitchFamily="18" charset="0"/>
              </a:rPr>
              <a:t>Range is selected by manual or automatic range selection by pressing the RANGE key. The display will show AUTO RNG when the instrument is in automatic range selection.</a:t>
            </a:r>
            <a:endParaRPr lang="en-US" dirty="0" smtClean="0">
              <a:latin typeface="Times New Roman" pitchFamily="18" charset="0"/>
              <a:cs typeface="Times New Roman" pitchFamily="18" charset="0"/>
            </a:endParaRPr>
          </a:p>
          <a:p>
            <a:pPr lvl="0" algn="just"/>
            <a:r>
              <a:rPr lang="en-GB" dirty="0" smtClean="0">
                <a:latin typeface="Times New Roman" pitchFamily="18" charset="0"/>
                <a:cs typeface="Times New Roman" pitchFamily="18" charset="0"/>
              </a:rPr>
              <a:t>Signal Average is selected by select signal average key. The display will show SIG AVG when the instrument is using signal averaging. This knob is used when the sample causes noisy signal i.e. reading changes continuously.</a:t>
            </a:r>
            <a:endParaRPr lang="en-US" dirty="0" smtClean="0">
              <a:latin typeface="Times New Roman" pitchFamily="18" charset="0"/>
              <a:cs typeface="Times New Roman" pitchFamily="18" charset="0"/>
            </a:endParaRPr>
          </a:p>
          <a:p>
            <a:pPr lvl="0" algn="just"/>
            <a:r>
              <a:rPr lang="en-GB" dirty="0" smtClean="0">
                <a:latin typeface="Times New Roman" pitchFamily="18" charset="0"/>
                <a:cs typeface="Times New Roman" pitchFamily="18" charset="0"/>
              </a:rPr>
              <a:t>READ key is pressed.</a:t>
            </a:r>
            <a:endParaRPr lang="en-US" dirty="0" smtClean="0">
              <a:latin typeface="Times New Roman" pitchFamily="18" charset="0"/>
              <a:cs typeface="Times New Roman" pitchFamily="18" charset="0"/>
            </a:endParaRPr>
          </a:p>
          <a:p>
            <a:pPr lvl="0" algn="just"/>
            <a:r>
              <a:rPr lang="en-GB" dirty="0" smtClean="0">
                <a:latin typeface="Times New Roman" pitchFamily="18" charset="0"/>
                <a:cs typeface="Times New Roman" pitchFamily="18" charset="0"/>
              </a:rPr>
              <a:t>The display will show turbidity in NTU (</a:t>
            </a:r>
            <a:r>
              <a:rPr lang="en-GB" dirty="0" err="1" smtClean="0">
                <a:latin typeface="Times New Roman" pitchFamily="18" charset="0"/>
                <a:cs typeface="Times New Roman" pitchFamily="18" charset="0"/>
              </a:rPr>
              <a:t>Nephelometric</a:t>
            </a:r>
            <a:r>
              <a:rPr lang="en-GB" dirty="0" smtClean="0">
                <a:latin typeface="Times New Roman" pitchFamily="18" charset="0"/>
                <a:cs typeface="Times New Roman" pitchFamily="18" charset="0"/>
              </a:rPr>
              <a:t> Transparency Unit), the turbidity is recorded after the removal of </a:t>
            </a:r>
            <a:r>
              <a:rPr lang="en-GB" u="sng" dirty="0" smtClean="0">
                <a:latin typeface="Times New Roman" pitchFamily="18" charset="0"/>
                <a:cs typeface="Times New Roman" pitchFamily="18" charset="0"/>
              </a:rPr>
              <a:t>lamp signal in the display. </a:t>
            </a:r>
            <a:endParaRPr lang="en-US"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E617C2E9-7AD6-46B0-9A08-1DC70AEB7480}"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None/>
            </a:pPr>
            <a:r>
              <a:rPr lang="en-GB" dirty="0" smtClean="0">
                <a:latin typeface="Times New Roman" pitchFamily="18" charset="0"/>
                <a:cs typeface="Times New Roman" pitchFamily="18" charset="0"/>
              </a:rPr>
              <a:t>Reference: </a:t>
            </a:r>
            <a:r>
              <a:rPr lang="en-GB" dirty="0" smtClean="0"/>
              <a:t>	</a:t>
            </a:r>
          </a:p>
          <a:p>
            <a:pPr algn="just">
              <a:buNone/>
            </a:pPr>
            <a:r>
              <a:rPr lang="en-GB" dirty="0" smtClean="0"/>
              <a:t>1</a:t>
            </a:r>
            <a:r>
              <a:rPr lang="en-GB" dirty="0" smtClean="0">
                <a:latin typeface="Times New Roman" pitchFamily="18" charset="0"/>
                <a:cs typeface="Times New Roman" pitchFamily="18" charset="0"/>
              </a:rPr>
              <a:t>. Portable </a:t>
            </a:r>
            <a:r>
              <a:rPr lang="en-GB" dirty="0" err="1" smtClean="0">
                <a:latin typeface="Times New Roman" pitchFamily="18" charset="0"/>
                <a:cs typeface="Times New Roman" pitchFamily="18" charset="0"/>
              </a:rPr>
              <a:t>Turbidimeter</a:t>
            </a:r>
            <a:r>
              <a:rPr lang="en-GB" dirty="0" smtClean="0">
                <a:latin typeface="Times New Roman" pitchFamily="18" charset="0"/>
                <a:cs typeface="Times New Roman" pitchFamily="18" charset="0"/>
              </a:rPr>
              <a:t>, model 2100 P Instrument and Procedure </a:t>
            </a:r>
            <a:r>
              <a:rPr lang="en-GB" dirty="0" err="1" smtClean="0">
                <a:latin typeface="Times New Roman" pitchFamily="18" charset="0"/>
                <a:cs typeface="Times New Roman" pitchFamily="18" charset="0"/>
              </a:rPr>
              <a:t>Mannual</a:t>
            </a: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Cat.No</a:t>
            </a:r>
            <a:r>
              <a:rPr lang="en-GB" dirty="0" smtClean="0">
                <a:latin typeface="Times New Roman" pitchFamily="18" charset="0"/>
                <a:cs typeface="Times New Roman" pitchFamily="18" charset="0"/>
              </a:rPr>
              <a:t>. 46500-88. </a:t>
            </a:r>
            <a:r>
              <a:rPr lang="en-GB" dirty="0" err="1" smtClean="0">
                <a:latin typeface="Times New Roman" pitchFamily="18" charset="0"/>
                <a:cs typeface="Times New Roman" pitchFamily="18" charset="0"/>
              </a:rPr>
              <a:t>Hach</a:t>
            </a:r>
            <a:r>
              <a:rPr lang="en-GB" dirty="0" smtClean="0">
                <a:latin typeface="Times New Roman" pitchFamily="18" charset="0"/>
                <a:cs typeface="Times New Roman" pitchFamily="18" charset="0"/>
              </a:rPr>
              <a:t> Co., 1991-99,2001.</a:t>
            </a:r>
            <a:endParaRPr lang="en-US"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E617C2E9-7AD6-46B0-9A08-1DC70AEB7480}"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991600" cy="6705600"/>
          </a:xfrm>
        </p:spPr>
        <p:txBody>
          <a:bodyPr>
            <a:normAutofit fontScale="92500" lnSpcReduction="20000"/>
          </a:bodyPr>
          <a:lstStyle/>
          <a:p>
            <a:pPr algn="ctr">
              <a:buNone/>
            </a:pPr>
            <a:r>
              <a:rPr lang="en-US" sz="5700" b="1" dirty="0" smtClean="0">
                <a:solidFill>
                  <a:srgbClr val="3366FF"/>
                </a:solidFill>
                <a:latin typeface="Times New Roman" pitchFamily="18" charset="0"/>
                <a:ea typeface="+mj-ea"/>
                <a:cs typeface="Times New Roman" pitchFamily="18" charset="0"/>
              </a:rPr>
              <a:t>Experiment 2: ALKALINITY</a:t>
            </a:r>
          </a:p>
          <a:p>
            <a:pPr algn="just">
              <a:buFont typeface="Wingdings" pitchFamily="2" charset="2"/>
              <a:buChar char="Ø"/>
            </a:pPr>
            <a:r>
              <a:rPr lang="en-US" b="1" dirty="0" smtClean="0">
                <a:latin typeface="Times New Roman" pitchFamily="18" charset="0"/>
                <a:cs typeface="Times New Roman" pitchFamily="18" charset="0"/>
              </a:rPr>
              <a:t> The </a:t>
            </a:r>
            <a:r>
              <a:rPr lang="en-US" b="1" dirty="0" smtClean="0">
                <a:solidFill>
                  <a:srgbClr val="008000"/>
                </a:solidFill>
                <a:latin typeface="Times New Roman" pitchFamily="18" charset="0"/>
                <a:cs typeface="Times New Roman" pitchFamily="18" charset="0"/>
              </a:rPr>
              <a:t>alkalinity</a:t>
            </a:r>
            <a:r>
              <a:rPr lang="en-US" b="1" dirty="0" smtClean="0">
                <a:latin typeface="Times New Roman" pitchFamily="18" charset="0"/>
                <a:cs typeface="Times New Roman" pitchFamily="18" charset="0"/>
              </a:rPr>
              <a:t> of water is a quantitative measure of the </a:t>
            </a:r>
            <a:r>
              <a:rPr lang="en-US" b="1" dirty="0" smtClean="0">
                <a:solidFill>
                  <a:srgbClr val="008000"/>
                </a:solidFill>
                <a:latin typeface="Times New Roman" pitchFamily="18" charset="0"/>
                <a:cs typeface="Times New Roman" pitchFamily="18" charset="0"/>
              </a:rPr>
              <a:t>basic constituents </a:t>
            </a:r>
            <a:r>
              <a:rPr lang="en-US" b="1" dirty="0" smtClean="0">
                <a:latin typeface="Times New Roman" pitchFamily="18" charset="0"/>
                <a:cs typeface="Times New Roman" pitchFamily="18" charset="0"/>
              </a:rPr>
              <a:t>of water and is defined as the </a:t>
            </a:r>
            <a:r>
              <a:rPr lang="en-US" b="1" dirty="0" smtClean="0">
                <a:solidFill>
                  <a:srgbClr val="008000"/>
                </a:solidFill>
                <a:latin typeface="Times New Roman" pitchFamily="18" charset="0"/>
                <a:cs typeface="Times New Roman" pitchFamily="18" charset="0"/>
              </a:rPr>
              <a:t>capacity of the water to neutralize a strong acid </a:t>
            </a:r>
            <a:r>
              <a:rPr lang="en-US" b="1" dirty="0" smtClean="0">
                <a:latin typeface="Times New Roman" pitchFamily="18" charset="0"/>
                <a:cs typeface="Times New Roman" pitchFamily="18" charset="0"/>
              </a:rPr>
              <a:t>at a designated pH.  </a:t>
            </a:r>
          </a:p>
          <a:p>
            <a:pPr algn="just">
              <a:buFont typeface="Wingdings" pitchFamily="2" charset="2"/>
              <a:buChar char="Ø"/>
            </a:pPr>
            <a:r>
              <a:rPr lang="en-US" b="1" dirty="0" smtClean="0">
                <a:latin typeface="Times New Roman" pitchFamily="18" charset="0"/>
                <a:cs typeface="Times New Roman" pitchFamily="18" charset="0"/>
              </a:rPr>
              <a:t>The </a:t>
            </a:r>
            <a:r>
              <a:rPr lang="en-US" b="1" dirty="0" smtClean="0">
                <a:solidFill>
                  <a:srgbClr val="008000"/>
                </a:solidFill>
                <a:latin typeface="Times New Roman" pitchFamily="18" charset="0"/>
                <a:cs typeface="Times New Roman" pitchFamily="18" charset="0"/>
              </a:rPr>
              <a:t>alkalinity</a:t>
            </a:r>
            <a:r>
              <a:rPr lang="en-US" b="1" dirty="0" smtClean="0">
                <a:latin typeface="Times New Roman" pitchFamily="18" charset="0"/>
                <a:cs typeface="Times New Roman" pitchFamily="18" charset="0"/>
              </a:rPr>
              <a:t> of </a:t>
            </a:r>
            <a:r>
              <a:rPr lang="en-US" b="1" dirty="0" smtClean="0">
                <a:solidFill>
                  <a:srgbClr val="008000"/>
                </a:solidFill>
                <a:latin typeface="Times New Roman" pitchFamily="18" charset="0"/>
                <a:cs typeface="Times New Roman" pitchFamily="18" charset="0"/>
              </a:rPr>
              <a:t>natural waters </a:t>
            </a:r>
            <a:r>
              <a:rPr lang="en-US" b="1" dirty="0" smtClean="0">
                <a:latin typeface="Times New Roman" pitchFamily="18" charset="0"/>
                <a:cs typeface="Times New Roman" pitchFamily="18" charset="0"/>
              </a:rPr>
              <a:t>is mainly due to the presence of </a:t>
            </a:r>
            <a:r>
              <a:rPr lang="en-US" b="1" dirty="0" smtClean="0">
                <a:solidFill>
                  <a:srgbClr val="008000"/>
                </a:solidFill>
                <a:latin typeface="Times New Roman" pitchFamily="18" charset="0"/>
                <a:cs typeface="Times New Roman" pitchFamily="18" charset="0"/>
              </a:rPr>
              <a:t>salts of carbonates, bi-carbonates </a:t>
            </a:r>
            <a:r>
              <a:rPr lang="en-US" b="1" dirty="0" smtClean="0">
                <a:latin typeface="Times New Roman" pitchFamily="18" charset="0"/>
                <a:cs typeface="Times New Roman" pitchFamily="18" charset="0"/>
              </a:rPr>
              <a:t>and </a:t>
            </a:r>
            <a:r>
              <a:rPr lang="en-US" b="1" dirty="0" smtClean="0">
                <a:solidFill>
                  <a:srgbClr val="008000"/>
                </a:solidFill>
                <a:latin typeface="Times New Roman" pitchFamily="18" charset="0"/>
                <a:cs typeface="Times New Roman" pitchFamily="18" charset="0"/>
              </a:rPr>
              <a:t>hydroxide of </a:t>
            </a:r>
            <a:r>
              <a:rPr lang="en-US" b="1" dirty="0" smtClean="0">
                <a:latin typeface="Times New Roman" pitchFamily="18" charset="0"/>
                <a:cs typeface="Times New Roman" pitchFamily="18" charset="0"/>
              </a:rPr>
              <a:t>calcium, magnesium, sodium and potassium.  The borates, silicates &amp; phosphates also contribute to some extent.</a:t>
            </a:r>
          </a:p>
          <a:p>
            <a:pPr algn="just">
              <a:buFont typeface="Wingdings" pitchFamily="2" charset="2"/>
              <a:buChar char="Ø"/>
            </a:pPr>
            <a:r>
              <a:rPr lang="en-US" b="1" dirty="0" smtClean="0">
                <a:latin typeface="Times New Roman" pitchFamily="18" charset="0"/>
                <a:cs typeface="Times New Roman" pitchFamily="18" charset="0"/>
              </a:rPr>
              <a:t>Alkalinity value help in </a:t>
            </a:r>
            <a:r>
              <a:rPr lang="en-US" b="1" dirty="0" smtClean="0">
                <a:solidFill>
                  <a:srgbClr val="008000"/>
                </a:solidFill>
                <a:latin typeface="Times New Roman" pitchFamily="18" charset="0"/>
                <a:cs typeface="Times New Roman" pitchFamily="18" charset="0"/>
              </a:rPr>
              <a:t>deciding chemical doses </a:t>
            </a:r>
            <a:r>
              <a:rPr lang="en-US" b="1" dirty="0" smtClean="0">
                <a:latin typeface="Times New Roman" pitchFamily="18" charset="0"/>
                <a:cs typeface="Times New Roman" pitchFamily="18" charset="0"/>
              </a:rPr>
              <a:t>in water &amp; waste water treatment processes particularly in coagulation, softening and operational control of anaerobic digestion and suitability of water for irrigation purposes.</a:t>
            </a:r>
          </a:p>
          <a:p>
            <a:endParaRPr lang="en-US" b="1" dirty="0" smtClean="0"/>
          </a:p>
        </p:txBody>
      </p:sp>
      <p:sp>
        <p:nvSpPr>
          <p:cNvPr id="4" name="Slide Number Placeholder 3"/>
          <p:cNvSpPr>
            <a:spLocks noGrp="1"/>
          </p:cNvSpPr>
          <p:nvPr>
            <p:ph type="sldNum" sz="quarter" idx="12"/>
          </p:nvPr>
        </p:nvSpPr>
        <p:spPr/>
        <p:txBody>
          <a:bodyPr/>
          <a:lstStyle/>
          <a:p>
            <a:fld id="{E617C2E9-7AD6-46B0-9A08-1DC70AEB7480}"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latin typeface="Impact" pitchFamily="34" charset="0"/>
              </a:rPr>
              <a:t>Part I: Water Analysis</a:t>
            </a:r>
            <a:endParaRPr lang="en-US" dirty="0"/>
          </a:p>
        </p:txBody>
      </p:sp>
      <p:sp>
        <p:nvSpPr>
          <p:cNvPr id="3" name="Content Placeholder 2"/>
          <p:cNvSpPr>
            <a:spLocks noGrp="1"/>
          </p:cNvSpPr>
          <p:nvPr>
            <p:ph idx="1"/>
          </p:nvPr>
        </p:nvSpPr>
        <p:spPr>
          <a:xfrm>
            <a:off x="0" y="990600"/>
            <a:ext cx="9144000" cy="5638800"/>
          </a:xfrm>
        </p:spPr>
        <p:txBody>
          <a:bodyPr>
            <a:normAutofit lnSpcReduction="10000"/>
          </a:bodyPr>
          <a:lstStyle/>
          <a:p>
            <a:pPr>
              <a:buNone/>
            </a:pPr>
            <a:r>
              <a:rPr lang="en-IN" sz="2000" dirty="0" smtClean="0">
                <a:latin typeface="Impact" pitchFamily="34" charset="0"/>
              </a:rPr>
              <a:t>EXPERIMENT 1:  Analysis of physical characteristics of water sample</a:t>
            </a:r>
          </a:p>
          <a:p>
            <a:pPr algn="just">
              <a:lnSpc>
                <a:spcPct val="150000"/>
              </a:lnSpc>
              <a:buNone/>
            </a:pPr>
            <a:r>
              <a:rPr lang="en-IN" sz="2000" dirty="0" smtClean="0">
                <a:latin typeface="Impact" pitchFamily="34" charset="0"/>
              </a:rPr>
              <a:t>Objective : </a:t>
            </a:r>
            <a:r>
              <a:rPr lang="en-IN" sz="2400" dirty="0" smtClean="0">
                <a:effectLst>
                  <a:outerShdw blurRad="38100" dist="38100" dir="2700000" algn="tl">
                    <a:srgbClr val="000000">
                      <a:alpha val="43137"/>
                    </a:srgbClr>
                  </a:outerShdw>
                </a:effectLst>
                <a:latin typeface="Times New Roman" pitchFamily="18" charset="0"/>
                <a:cs typeface="Times New Roman" pitchFamily="18" charset="0"/>
              </a:rPr>
              <a:t>to determine physical characteristics ( odour , </a:t>
            </a:r>
            <a:r>
              <a:rPr lang="en-IN" sz="2400" dirty="0" err="1" smtClean="0">
                <a:effectLst>
                  <a:outerShdw blurRad="38100" dist="38100" dir="2700000" algn="tl">
                    <a:srgbClr val="000000">
                      <a:alpha val="43137"/>
                    </a:srgbClr>
                  </a:outerShdw>
                </a:effectLst>
                <a:latin typeface="Times New Roman" pitchFamily="18" charset="0"/>
                <a:cs typeface="Times New Roman" pitchFamily="18" charset="0"/>
              </a:rPr>
              <a:t>color</a:t>
            </a:r>
            <a:r>
              <a:rPr lang="en-IN" sz="2400" dirty="0" smtClean="0">
                <a:effectLst>
                  <a:outerShdw blurRad="38100" dist="38100" dir="2700000" algn="tl">
                    <a:srgbClr val="000000">
                      <a:alpha val="43137"/>
                    </a:srgbClr>
                  </a:outerShdw>
                </a:effectLst>
                <a:latin typeface="Times New Roman" pitchFamily="18" charset="0"/>
                <a:cs typeface="Times New Roman" pitchFamily="18" charset="0"/>
              </a:rPr>
              <a:t>, pH , temperature, electrical conductivity and total dissolved solid (TDS) of surface water ,ground water , wastewater, drinking water and distilled  water . </a:t>
            </a:r>
          </a:p>
          <a:p>
            <a:pPr>
              <a:buNone/>
            </a:pPr>
            <a:r>
              <a:rPr lang="en-IN" sz="2000" dirty="0" smtClean="0">
                <a:latin typeface="Impact" pitchFamily="34" charset="0"/>
              </a:rPr>
              <a:t>Theory: </a:t>
            </a:r>
          </a:p>
          <a:p>
            <a:pPr algn="ctr">
              <a:buNone/>
            </a:pP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pH- Electrometric Method</a:t>
            </a:r>
          </a:p>
          <a:p>
            <a:pPr algn="just">
              <a:lnSpc>
                <a:spcPct val="150000"/>
              </a:lnSpc>
              <a:buFont typeface="Wingdings" pitchFamily="2" charset="2"/>
              <a:buChar char="Ø"/>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pH is a logarithmic scale generally used to expressed the acidic , alkaline or neutral nature of a solution.</a:t>
            </a:r>
          </a:p>
          <a:p>
            <a:pPr algn="just">
              <a:lnSpc>
                <a:spcPct val="150000"/>
              </a:lnSpc>
              <a:buFont typeface="Wingdings" pitchFamily="2" charset="2"/>
              <a:buChar char="Ø"/>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In fact , it presents the hydrogen ion concentration or  more precisely  the H</a:t>
            </a:r>
            <a:r>
              <a:rPr lang="en-US" sz="2400" baseline="30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 ion activity in a given solution.</a:t>
            </a:r>
          </a:p>
          <a:p>
            <a:pPr>
              <a:buNone/>
            </a:pPr>
            <a:endParaRPr lang="en-US" sz="2000" dirty="0"/>
          </a:p>
        </p:txBody>
      </p:sp>
      <p:sp>
        <p:nvSpPr>
          <p:cNvPr id="4" name="Slide Number Placeholder 3"/>
          <p:cNvSpPr>
            <a:spLocks noGrp="1"/>
          </p:cNvSpPr>
          <p:nvPr>
            <p:ph type="sldNum" sz="quarter" idx="12"/>
          </p:nvPr>
        </p:nvSpPr>
        <p:spPr/>
        <p:txBody>
          <a:bodyPr/>
          <a:lstStyle/>
          <a:p>
            <a:fld id="{E617C2E9-7AD6-46B0-9A08-1DC70AEB7480}"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705600"/>
          </a:xfrm>
        </p:spPr>
        <p:txBody>
          <a:bodyPr/>
          <a:lstStyle/>
          <a:p>
            <a:pPr algn="ctr">
              <a:buNone/>
            </a:pPr>
            <a:r>
              <a:rPr lang="en-US" sz="3000" b="1" dirty="0" smtClean="0">
                <a:solidFill>
                  <a:srgbClr val="008000"/>
                </a:solidFill>
                <a:latin typeface="Times New Roman" pitchFamily="18" charset="0"/>
                <a:cs typeface="Times New Roman" pitchFamily="18" charset="0"/>
              </a:rPr>
              <a:t>PRINCIPLE</a:t>
            </a:r>
          </a:p>
          <a:p>
            <a:pPr algn="just">
              <a:buFont typeface="Wingdings" pitchFamily="2" charset="2"/>
              <a:buChar char="Ø"/>
            </a:pPr>
            <a:r>
              <a:rPr lang="en-US" sz="3000" b="1" dirty="0" smtClean="0">
                <a:latin typeface="Times New Roman" pitchFamily="18" charset="0"/>
                <a:cs typeface="Times New Roman" pitchFamily="18" charset="0"/>
              </a:rPr>
              <a:t>Alkalinity of water sample can be estimated by </a:t>
            </a:r>
            <a:r>
              <a:rPr lang="en-US" sz="3000" b="1" dirty="0" smtClean="0">
                <a:solidFill>
                  <a:srgbClr val="008000"/>
                </a:solidFill>
                <a:latin typeface="Times New Roman" pitchFamily="18" charset="0"/>
                <a:cs typeface="Times New Roman" pitchFamily="18" charset="0"/>
              </a:rPr>
              <a:t>titration with standard acid </a:t>
            </a:r>
            <a:r>
              <a:rPr lang="en-US" sz="3000" b="1" dirty="0" smtClean="0">
                <a:latin typeface="Times New Roman" pitchFamily="18" charset="0"/>
                <a:cs typeface="Times New Roman" pitchFamily="18" charset="0"/>
              </a:rPr>
              <a:t>using </a:t>
            </a:r>
            <a:r>
              <a:rPr lang="en-US" sz="3000" b="1" dirty="0" smtClean="0">
                <a:solidFill>
                  <a:srgbClr val="008000"/>
                </a:solidFill>
                <a:latin typeface="Times New Roman" pitchFamily="18" charset="0"/>
                <a:cs typeface="Times New Roman" pitchFamily="18" charset="0"/>
              </a:rPr>
              <a:t>phenolphthalein indicator</a:t>
            </a:r>
            <a:r>
              <a:rPr lang="en-US" sz="3000" b="1" dirty="0" smtClean="0">
                <a:latin typeface="Times New Roman" pitchFamily="18" charset="0"/>
                <a:cs typeface="Times New Roman" pitchFamily="18" charset="0"/>
              </a:rPr>
              <a:t> (pH-8.5) or </a:t>
            </a:r>
            <a:r>
              <a:rPr lang="en-US" sz="3000" b="1" dirty="0" smtClean="0">
                <a:solidFill>
                  <a:srgbClr val="008000"/>
                </a:solidFill>
                <a:latin typeface="Times New Roman" pitchFamily="18" charset="0"/>
                <a:cs typeface="Times New Roman" pitchFamily="18" charset="0"/>
              </a:rPr>
              <a:t>methyl orange indicator </a:t>
            </a:r>
            <a:r>
              <a:rPr lang="en-US" sz="3000" b="1" dirty="0" smtClean="0">
                <a:latin typeface="Times New Roman" pitchFamily="18" charset="0"/>
                <a:cs typeface="Times New Roman" pitchFamily="18" charset="0"/>
              </a:rPr>
              <a:t>(pH-4.5) or with </a:t>
            </a:r>
            <a:r>
              <a:rPr lang="en-US" sz="3000" b="1" dirty="0" smtClean="0">
                <a:solidFill>
                  <a:srgbClr val="008000"/>
                </a:solidFill>
                <a:latin typeface="Times New Roman" pitchFamily="18" charset="0"/>
                <a:cs typeface="Times New Roman" pitchFamily="18" charset="0"/>
              </a:rPr>
              <a:t>pH meter (</a:t>
            </a:r>
            <a:r>
              <a:rPr lang="en-US" sz="3000" b="1" dirty="0" err="1" smtClean="0">
                <a:solidFill>
                  <a:srgbClr val="008000"/>
                </a:solidFill>
                <a:latin typeface="Times New Roman" pitchFamily="18" charset="0"/>
                <a:cs typeface="Times New Roman" pitchFamily="18" charset="0"/>
              </a:rPr>
              <a:t>Potentiometric</a:t>
            </a:r>
            <a:r>
              <a:rPr lang="en-US" sz="3000" b="1" dirty="0" smtClean="0">
                <a:solidFill>
                  <a:srgbClr val="008000"/>
                </a:solidFill>
                <a:latin typeface="Times New Roman" pitchFamily="18" charset="0"/>
                <a:cs typeface="Times New Roman" pitchFamily="18" charset="0"/>
              </a:rPr>
              <a:t> method). </a:t>
            </a:r>
          </a:p>
          <a:p>
            <a:pPr algn="just">
              <a:buFont typeface="Wingdings" pitchFamily="2" charset="2"/>
              <a:buChar char="Ø"/>
            </a:pPr>
            <a:r>
              <a:rPr lang="en-US" sz="3000" b="1" dirty="0" smtClean="0">
                <a:latin typeface="Times New Roman" pitchFamily="18" charset="0"/>
                <a:cs typeface="Times New Roman" pitchFamily="18" charset="0"/>
              </a:rPr>
              <a:t> Alkalinity is reported in terms of </a:t>
            </a:r>
            <a:r>
              <a:rPr lang="en-US" sz="3000" b="1" dirty="0" smtClean="0">
                <a:solidFill>
                  <a:srgbClr val="008000"/>
                </a:solidFill>
                <a:latin typeface="Times New Roman" pitchFamily="18" charset="0"/>
                <a:cs typeface="Times New Roman" pitchFamily="18" charset="0"/>
              </a:rPr>
              <a:t>CaCO</a:t>
            </a:r>
            <a:r>
              <a:rPr lang="en-US" sz="3000" b="1" baseline="-25000" dirty="0" smtClean="0">
                <a:solidFill>
                  <a:srgbClr val="008000"/>
                </a:solidFill>
                <a:latin typeface="Times New Roman" pitchFamily="18" charset="0"/>
                <a:cs typeface="Times New Roman" pitchFamily="18" charset="0"/>
              </a:rPr>
              <a:t>3</a:t>
            </a:r>
            <a:r>
              <a:rPr lang="en-US" sz="3000" b="1" dirty="0" smtClean="0">
                <a:solidFill>
                  <a:srgbClr val="008000"/>
                </a:solidFill>
                <a:latin typeface="Times New Roman" pitchFamily="18" charset="0"/>
                <a:cs typeface="Times New Roman" pitchFamily="18" charset="0"/>
              </a:rPr>
              <a:t> in mg/l. </a:t>
            </a:r>
          </a:p>
          <a:p>
            <a:pPr algn="just">
              <a:buFont typeface="Wingdings" pitchFamily="2" charset="2"/>
              <a:buChar char="Ø"/>
            </a:pPr>
            <a:r>
              <a:rPr lang="en-US" sz="3000" b="1" dirty="0" smtClean="0">
                <a:latin typeface="Times New Roman" pitchFamily="18" charset="0"/>
                <a:cs typeface="Times New Roman" pitchFamily="18" charset="0"/>
              </a:rPr>
              <a:t> In the absence of above indicators, </a:t>
            </a:r>
            <a:r>
              <a:rPr lang="en-US" sz="3000" b="1" dirty="0" err="1" smtClean="0">
                <a:solidFill>
                  <a:srgbClr val="008000"/>
                </a:solidFill>
                <a:latin typeface="Times New Roman" pitchFamily="18" charset="0"/>
                <a:cs typeface="Times New Roman" pitchFamily="18" charset="0"/>
              </a:rPr>
              <a:t>metacresol</a:t>
            </a:r>
            <a:r>
              <a:rPr lang="en-US" sz="3000" b="1" dirty="0" smtClean="0">
                <a:solidFill>
                  <a:srgbClr val="008000"/>
                </a:solidFill>
                <a:latin typeface="Times New Roman" pitchFamily="18" charset="0"/>
                <a:cs typeface="Times New Roman" pitchFamily="18" charset="0"/>
              </a:rPr>
              <a:t> purple</a:t>
            </a:r>
            <a:r>
              <a:rPr lang="en-US" sz="3000" b="1" dirty="0" smtClean="0">
                <a:latin typeface="Times New Roman" pitchFamily="18" charset="0"/>
                <a:cs typeface="Times New Roman" pitchFamily="18" charset="0"/>
              </a:rPr>
              <a:t> (pH-8.3) and </a:t>
            </a:r>
            <a:r>
              <a:rPr lang="en-US" sz="3000" b="1" dirty="0" err="1" smtClean="0">
                <a:solidFill>
                  <a:srgbClr val="008000"/>
                </a:solidFill>
                <a:latin typeface="Times New Roman" pitchFamily="18" charset="0"/>
                <a:cs typeface="Times New Roman" pitchFamily="18" charset="0"/>
              </a:rPr>
              <a:t>bromocresol</a:t>
            </a:r>
            <a:r>
              <a:rPr lang="en-US" sz="3000" b="1" dirty="0" smtClean="0">
                <a:solidFill>
                  <a:srgbClr val="008000"/>
                </a:solidFill>
                <a:latin typeface="Times New Roman" pitchFamily="18" charset="0"/>
                <a:cs typeface="Times New Roman" pitchFamily="18" charset="0"/>
              </a:rPr>
              <a:t> green </a:t>
            </a:r>
            <a:r>
              <a:rPr lang="en-US" sz="3000" b="1" dirty="0" smtClean="0">
                <a:latin typeface="Times New Roman" pitchFamily="18" charset="0"/>
                <a:cs typeface="Times New Roman" pitchFamily="18" charset="0"/>
              </a:rPr>
              <a:t>(pH-4.5) can also be used for titration.</a:t>
            </a:r>
          </a:p>
          <a:p>
            <a:endParaRPr lang="en-US" b="1" dirty="0"/>
          </a:p>
        </p:txBody>
      </p:sp>
      <p:sp>
        <p:nvSpPr>
          <p:cNvPr id="4" name="Slide Number Placeholder 3"/>
          <p:cNvSpPr>
            <a:spLocks noGrp="1"/>
          </p:cNvSpPr>
          <p:nvPr>
            <p:ph type="sldNum" sz="quarter" idx="12"/>
          </p:nvPr>
        </p:nvSpPr>
        <p:spPr/>
        <p:txBody>
          <a:bodyPr/>
          <a:lstStyle/>
          <a:p>
            <a:fld id="{E617C2E9-7AD6-46B0-9A08-1DC70AEB7480}"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US" sz="3000" b="1" u="sng" dirty="0" smtClean="0">
                <a:solidFill>
                  <a:srgbClr val="008000"/>
                </a:solidFill>
                <a:latin typeface="Times New Roman" pitchFamily="18" charset="0"/>
                <a:cs typeface="Times New Roman" pitchFamily="18" charset="0"/>
              </a:rPr>
              <a:t>INTERFERENCE</a:t>
            </a:r>
          </a:p>
          <a:p>
            <a:pPr>
              <a:buNone/>
            </a:pPr>
            <a:r>
              <a:rPr lang="en-US" sz="3000" b="1" dirty="0" smtClean="0">
                <a:latin typeface="Times New Roman" pitchFamily="18" charset="0"/>
                <a:cs typeface="Times New Roman" pitchFamily="18" charset="0"/>
              </a:rPr>
              <a:t>The interferences are primarily due to residual chlorine, turbidity, colour etc. </a:t>
            </a:r>
          </a:p>
          <a:p>
            <a:r>
              <a:rPr lang="en-US" sz="3000" b="1" dirty="0" smtClean="0">
                <a:latin typeface="Times New Roman" pitchFamily="18" charset="0"/>
                <a:cs typeface="Times New Roman" pitchFamily="18" charset="0"/>
              </a:rPr>
              <a:t>Residual chlorine can be removed by adding </a:t>
            </a:r>
            <a:r>
              <a:rPr lang="en-US" sz="3000" b="1" dirty="0" err="1" smtClean="0">
                <a:latin typeface="Times New Roman" pitchFamily="18" charset="0"/>
                <a:cs typeface="Times New Roman" pitchFamily="18" charset="0"/>
              </a:rPr>
              <a:t>thio</a:t>
            </a:r>
            <a:r>
              <a:rPr lang="en-US" sz="3000" b="1" dirty="0" smtClean="0">
                <a:latin typeface="Times New Roman" pitchFamily="18" charset="0"/>
                <a:cs typeface="Times New Roman" pitchFamily="18" charset="0"/>
              </a:rPr>
              <a:t>-sulphate.  </a:t>
            </a:r>
          </a:p>
          <a:p>
            <a:r>
              <a:rPr lang="en-US" sz="3000" b="1" dirty="0" err="1" smtClean="0">
                <a:latin typeface="Times New Roman" pitchFamily="18" charset="0"/>
                <a:cs typeface="Times New Roman" pitchFamily="18" charset="0"/>
              </a:rPr>
              <a:t>Potentiometric</a:t>
            </a:r>
            <a:r>
              <a:rPr lang="en-US" sz="3000" b="1" dirty="0" smtClean="0">
                <a:latin typeface="Times New Roman" pitchFamily="18" charset="0"/>
                <a:cs typeface="Times New Roman" pitchFamily="18" charset="0"/>
              </a:rPr>
              <a:t> titration is recommended for colored &amp; turbid samples.</a:t>
            </a:r>
          </a:p>
          <a:p>
            <a:pPr>
              <a:buNone/>
            </a:pPr>
            <a:r>
              <a:rPr lang="en-US" sz="3000" b="1" u="sng" dirty="0" smtClean="0">
                <a:latin typeface="Times New Roman" pitchFamily="18" charset="0"/>
                <a:cs typeface="Times New Roman" pitchFamily="18" charset="0"/>
              </a:rPr>
              <a:t>METHOD FOR DETERMINATION</a:t>
            </a:r>
          </a:p>
          <a:p>
            <a:pPr>
              <a:buNone/>
            </a:pPr>
            <a:r>
              <a:rPr lang="en-US" sz="3000" b="1" dirty="0" smtClean="0">
                <a:latin typeface="Times New Roman" pitchFamily="18" charset="0"/>
                <a:cs typeface="Times New Roman" pitchFamily="18" charset="0"/>
              </a:rPr>
              <a:t>There are two methods for determination of alkalinity </a:t>
            </a:r>
          </a:p>
          <a:p>
            <a:r>
              <a:rPr lang="en-US" sz="3000" b="1" dirty="0" err="1" smtClean="0">
                <a:solidFill>
                  <a:srgbClr val="008000"/>
                </a:solidFill>
                <a:latin typeface="Times New Roman" pitchFamily="18" charset="0"/>
                <a:cs typeface="Times New Roman" pitchFamily="18" charset="0"/>
              </a:rPr>
              <a:t>Titrimetric</a:t>
            </a:r>
            <a:r>
              <a:rPr lang="en-US" sz="3000" b="1" dirty="0" smtClean="0">
                <a:solidFill>
                  <a:srgbClr val="008000"/>
                </a:solidFill>
                <a:latin typeface="Times New Roman" pitchFamily="18" charset="0"/>
                <a:cs typeface="Times New Roman" pitchFamily="18" charset="0"/>
              </a:rPr>
              <a:t> Method </a:t>
            </a:r>
            <a:r>
              <a:rPr lang="en-US" sz="3000" b="1" dirty="0" smtClean="0">
                <a:latin typeface="Times New Roman" pitchFamily="18" charset="0"/>
                <a:cs typeface="Times New Roman" pitchFamily="18" charset="0"/>
              </a:rPr>
              <a:t>Using </a:t>
            </a:r>
            <a:r>
              <a:rPr lang="en-US" sz="3000" b="1" dirty="0" smtClean="0">
                <a:solidFill>
                  <a:srgbClr val="008000"/>
                </a:solidFill>
                <a:latin typeface="Times New Roman" pitchFamily="18" charset="0"/>
                <a:cs typeface="Times New Roman" pitchFamily="18" charset="0"/>
              </a:rPr>
              <a:t>Indicator</a:t>
            </a:r>
            <a:r>
              <a:rPr lang="en-US" sz="3000" b="1" dirty="0" smtClean="0">
                <a:latin typeface="Times New Roman" pitchFamily="18" charset="0"/>
                <a:cs typeface="Times New Roman" pitchFamily="18" charset="0"/>
              </a:rPr>
              <a:t>;  </a:t>
            </a:r>
          </a:p>
          <a:p>
            <a:r>
              <a:rPr lang="en-US" sz="3000" b="1" dirty="0" smtClean="0">
                <a:latin typeface="Times New Roman" pitchFamily="18" charset="0"/>
                <a:cs typeface="Times New Roman" pitchFamily="18" charset="0"/>
              </a:rPr>
              <a:t> </a:t>
            </a:r>
            <a:r>
              <a:rPr lang="en-US" sz="3000" b="1" dirty="0" smtClean="0">
                <a:solidFill>
                  <a:srgbClr val="008000"/>
                </a:solidFill>
                <a:latin typeface="Times New Roman" pitchFamily="18" charset="0"/>
                <a:cs typeface="Times New Roman" pitchFamily="18" charset="0"/>
              </a:rPr>
              <a:t> Potentiometer </a:t>
            </a:r>
            <a:r>
              <a:rPr lang="en-US" sz="3000" b="1" dirty="0" smtClean="0">
                <a:latin typeface="Times New Roman" pitchFamily="18" charset="0"/>
                <a:cs typeface="Times New Roman" pitchFamily="18" charset="0"/>
              </a:rPr>
              <a:t>Method/ </a:t>
            </a:r>
            <a:r>
              <a:rPr lang="en-US" sz="3000" b="1" dirty="0" smtClean="0">
                <a:solidFill>
                  <a:srgbClr val="008000"/>
                </a:solidFill>
                <a:latin typeface="Times New Roman" pitchFamily="18" charset="0"/>
                <a:cs typeface="Times New Roman" pitchFamily="18" charset="0"/>
              </a:rPr>
              <a:t>pH</a:t>
            </a:r>
            <a:r>
              <a:rPr lang="en-US" sz="3000" b="1" dirty="0" smtClean="0">
                <a:latin typeface="Times New Roman" pitchFamily="18" charset="0"/>
                <a:cs typeface="Times New Roman" pitchFamily="18" charset="0"/>
              </a:rPr>
              <a:t> metric titration</a:t>
            </a:r>
          </a:p>
          <a:p>
            <a:endParaRPr lang="en-US" b="1" dirty="0"/>
          </a:p>
        </p:txBody>
      </p:sp>
      <p:sp>
        <p:nvSpPr>
          <p:cNvPr id="4" name="Slide Number Placeholder 3"/>
          <p:cNvSpPr>
            <a:spLocks noGrp="1"/>
          </p:cNvSpPr>
          <p:nvPr>
            <p:ph type="sldNum" sz="quarter" idx="12"/>
          </p:nvPr>
        </p:nvSpPr>
        <p:spPr/>
        <p:txBody>
          <a:bodyPr/>
          <a:lstStyle/>
          <a:p>
            <a:fld id="{E617C2E9-7AD6-46B0-9A08-1DC70AEB7480}"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US" b="1" u="sng" dirty="0" smtClean="0">
                <a:solidFill>
                  <a:srgbClr val="008000"/>
                </a:solidFill>
              </a:rPr>
              <a:t>REAGENTS</a:t>
            </a:r>
            <a:endParaRPr lang="en-US" b="1" dirty="0" smtClean="0">
              <a:solidFill>
                <a:srgbClr val="008000"/>
              </a:solidFill>
            </a:endParaRPr>
          </a:p>
          <a:p>
            <a:pPr>
              <a:buNone/>
            </a:pPr>
            <a:r>
              <a:rPr lang="en-US" b="1" u="sng" dirty="0" smtClean="0">
                <a:solidFill>
                  <a:srgbClr val="008000"/>
                </a:solidFill>
              </a:rPr>
              <a:t>Standard Sodium Carbonate Solution 0.05 N </a:t>
            </a:r>
            <a:endParaRPr lang="en-US" b="1" dirty="0" smtClean="0">
              <a:solidFill>
                <a:srgbClr val="008000"/>
              </a:solidFill>
            </a:endParaRPr>
          </a:p>
          <a:p>
            <a:pPr algn="just">
              <a:lnSpc>
                <a:spcPct val="120000"/>
              </a:lnSpc>
              <a:buNone/>
            </a:pPr>
            <a:r>
              <a:rPr lang="en-US" sz="2600" b="1" dirty="0" smtClean="0">
                <a:latin typeface="Times New Roman" pitchFamily="18" charset="0"/>
                <a:cs typeface="Times New Roman" pitchFamily="18" charset="0"/>
              </a:rPr>
              <a:t>Dry approximately 5 gm of Na</a:t>
            </a:r>
            <a:r>
              <a:rPr lang="en-US" sz="2600" b="1" baseline="-25000" dirty="0" smtClean="0">
                <a:latin typeface="Times New Roman" pitchFamily="18" charset="0"/>
                <a:cs typeface="Times New Roman" pitchFamily="18" charset="0"/>
              </a:rPr>
              <a:t>2</a:t>
            </a:r>
            <a:r>
              <a:rPr lang="en-US" sz="2600" b="1" dirty="0" smtClean="0">
                <a:latin typeface="Times New Roman" pitchFamily="18" charset="0"/>
                <a:cs typeface="Times New Roman" pitchFamily="18" charset="0"/>
              </a:rPr>
              <a:t>CO</a:t>
            </a:r>
            <a:r>
              <a:rPr lang="en-US" sz="2600" b="1" baseline="-25000" dirty="0" smtClean="0">
                <a:latin typeface="Times New Roman" pitchFamily="18" charset="0"/>
                <a:cs typeface="Times New Roman" pitchFamily="18" charset="0"/>
              </a:rPr>
              <a:t>3</a:t>
            </a:r>
            <a:r>
              <a:rPr lang="en-US" sz="2600" b="1" dirty="0" smtClean="0">
                <a:latin typeface="Times New Roman" pitchFamily="18" charset="0"/>
                <a:cs typeface="Times New Roman" pitchFamily="18" charset="0"/>
              </a:rPr>
              <a:t> (AR grade) at 250</a:t>
            </a:r>
            <a:r>
              <a:rPr lang="en-US" sz="2600" b="1" baseline="30000" dirty="0" smtClean="0">
                <a:latin typeface="Times New Roman" pitchFamily="18" charset="0"/>
                <a:cs typeface="Times New Roman" pitchFamily="18" charset="0"/>
              </a:rPr>
              <a:t>o</a:t>
            </a:r>
            <a:r>
              <a:rPr lang="en-US" sz="2600" b="1" dirty="0" smtClean="0">
                <a:latin typeface="Times New Roman" pitchFamily="18" charset="0"/>
                <a:cs typeface="Times New Roman" pitchFamily="18" charset="0"/>
              </a:rPr>
              <a:t>C for 4 hours and then cool in a desiccators for 20 minutes.  Weigh approx. 2.5 gm and note the correct weight (A).  Then dissolve this Na</a:t>
            </a:r>
            <a:r>
              <a:rPr lang="en-US" sz="2600" b="1" baseline="-25000" dirty="0" smtClean="0">
                <a:latin typeface="Times New Roman" pitchFamily="18" charset="0"/>
                <a:cs typeface="Times New Roman" pitchFamily="18" charset="0"/>
              </a:rPr>
              <a:t>2</a:t>
            </a:r>
            <a:r>
              <a:rPr lang="en-US" sz="2600" b="1" dirty="0" smtClean="0">
                <a:latin typeface="Times New Roman" pitchFamily="18" charset="0"/>
                <a:cs typeface="Times New Roman" pitchFamily="18" charset="0"/>
              </a:rPr>
              <a:t>CO</a:t>
            </a:r>
            <a:r>
              <a:rPr lang="en-US" sz="2600" b="1" baseline="-25000" dirty="0" smtClean="0">
                <a:latin typeface="Times New Roman" pitchFamily="18" charset="0"/>
                <a:cs typeface="Times New Roman" pitchFamily="18" charset="0"/>
              </a:rPr>
              <a:t>3</a:t>
            </a:r>
            <a:r>
              <a:rPr lang="en-US" sz="2600" b="1" dirty="0" smtClean="0">
                <a:latin typeface="Times New Roman" pitchFamily="18" charset="0"/>
                <a:cs typeface="Times New Roman" pitchFamily="18" charset="0"/>
              </a:rPr>
              <a:t> in 1 </a:t>
            </a:r>
            <a:r>
              <a:rPr lang="en-US" sz="2600" b="1" dirty="0" err="1" smtClean="0">
                <a:latin typeface="Times New Roman" pitchFamily="18" charset="0"/>
                <a:cs typeface="Times New Roman" pitchFamily="18" charset="0"/>
              </a:rPr>
              <a:t>litre</a:t>
            </a:r>
            <a:r>
              <a:rPr lang="en-US" sz="2600" b="1" dirty="0" smtClean="0">
                <a:latin typeface="Times New Roman" pitchFamily="18" charset="0"/>
                <a:cs typeface="Times New Roman" pitchFamily="18" charset="0"/>
              </a:rPr>
              <a:t> of distilled water.  Prepare fresh solution every week.</a:t>
            </a:r>
          </a:p>
          <a:p>
            <a:pPr>
              <a:buNone/>
            </a:pPr>
            <a:r>
              <a:rPr lang="en-US" b="1" u="sng" dirty="0" smtClean="0">
                <a:solidFill>
                  <a:srgbClr val="008000"/>
                </a:solidFill>
              </a:rPr>
              <a:t>Standard Sulphuric or Hydrochloric Acid 0.02 N </a:t>
            </a:r>
            <a:endParaRPr lang="en-US" b="1" dirty="0" smtClean="0">
              <a:solidFill>
                <a:srgbClr val="008000"/>
              </a:solidFill>
            </a:endParaRPr>
          </a:p>
          <a:p>
            <a:pPr algn="just">
              <a:buNone/>
            </a:pPr>
            <a:r>
              <a:rPr lang="en-US" b="1" dirty="0" smtClean="0"/>
              <a:t> </a:t>
            </a:r>
            <a:r>
              <a:rPr lang="en-US" sz="2600" b="1" dirty="0" smtClean="0">
                <a:latin typeface="Times New Roman" pitchFamily="18" charset="0"/>
                <a:cs typeface="Times New Roman" pitchFamily="18" charset="0"/>
              </a:rPr>
              <a:t>Dilute 200 ml of 0.1 N H</a:t>
            </a:r>
            <a:r>
              <a:rPr lang="en-US" sz="2600" b="1" baseline="-25000" dirty="0" smtClean="0">
                <a:latin typeface="Times New Roman" pitchFamily="18" charset="0"/>
                <a:cs typeface="Times New Roman" pitchFamily="18" charset="0"/>
              </a:rPr>
              <a:t>2</a:t>
            </a:r>
            <a:r>
              <a:rPr lang="en-US" sz="2600" b="1" dirty="0" smtClean="0">
                <a:latin typeface="Times New Roman" pitchFamily="18" charset="0"/>
                <a:cs typeface="Times New Roman" pitchFamily="18" charset="0"/>
              </a:rPr>
              <a:t>SO</a:t>
            </a:r>
            <a:r>
              <a:rPr lang="en-US" sz="2600" b="1" baseline="-25000" dirty="0" smtClean="0">
                <a:latin typeface="Times New Roman" pitchFamily="18" charset="0"/>
                <a:cs typeface="Times New Roman" pitchFamily="18" charset="0"/>
              </a:rPr>
              <a:t>4</a:t>
            </a:r>
            <a:r>
              <a:rPr lang="en-US" sz="2600" b="1" dirty="0" smtClean="0">
                <a:latin typeface="Times New Roman" pitchFamily="18" charset="0"/>
                <a:cs typeface="Times New Roman" pitchFamily="18" charset="0"/>
              </a:rPr>
              <a:t> or </a:t>
            </a:r>
            <a:r>
              <a:rPr lang="en-US" sz="2600" b="1" dirty="0" err="1" smtClean="0">
                <a:latin typeface="Times New Roman" pitchFamily="18" charset="0"/>
                <a:cs typeface="Times New Roman" pitchFamily="18" charset="0"/>
              </a:rPr>
              <a:t>HCl</a:t>
            </a:r>
            <a:r>
              <a:rPr lang="en-US" sz="2600" b="1" dirty="0" smtClean="0">
                <a:latin typeface="Times New Roman" pitchFamily="18" charset="0"/>
                <a:cs typeface="Times New Roman" pitchFamily="18" charset="0"/>
              </a:rPr>
              <a:t> (prepared from 1N acid) to 1 </a:t>
            </a:r>
            <a:r>
              <a:rPr lang="en-US" sz="2600" b="1" dirty="0" err="1" smtClean="0">
                <a:latin typeface="Times New Roman" pitchFamily="18" charset="0"/>
                <a:cs typeface="Times New Roman" pitchFamily="18" charset="0"/>
              </a:rPr>
              <a:t>litre</a:t>
            </a:r>
            <a:r>
              <a:rPr lang="en-US" sz="2600" b="1" dirty="0" smtClean="0">
                <a:latin typeface="Times New Roman" pitchFamily="18" charset="0"/>
                <a:cs typeface="Times New Roman" pitchFamily="18" charset="0"/>
              </a:rPr>
              <a:t> with distilled water. H</a:t>
            </a:r>
            <a:r>
              <a:rPr lang="en-US" sz="2600" b="1" baseline="-25000" dirty="0" smtClean="0">
                <a:latin typeface="Times New Roman" pitchFamily="18" charset="0"/>
                <a:cs typeface="Times New Roman" pitchFamily="18" charset="0"/>
              </a:rPr>
              <a:t>2</a:t>
            </a:r>
            <a:r>
              <a:rPr lang="en-US" sz="2600" b="1" dirty="0" smtClean="0">
                <a:latin typeface="Times New Roman" pitchFamily="18" charset="0"/>
                <a:cs typeface="Times New Roman" pitchFamily="18" charset="0"/>
              </a:rPr>
              <a:t>SO</a:t>
            </a:r>
            <a:r>
              <a:rPr lang="en-US" sz="2600" b="1" baseline="-25000" dirty="0" smtClean="0">
                <a:latin typeface="Times New Roman" pitchFamily="18" charset="0"/>
                <a:cs typeface="Times New Roman" pitchFamily="18" charset="0"/>
              </a:rPr>
              <a:t>4</a:t>
            </a:r>
            <a:r>
              <a:rPr lang="en-US" sz="2600" b="1" dirty="0" smtClean="0">
                <a:latin typeface="Times New Roman" pitchFamily="18" charset="0"/>
                <a:cs typeface="Times New Roman" pitchFamily="18" charset="0"/>
              </a:rPr>
              <a:t> (1N) - Dilute 28 ml of concentrated acid to 1 </a:t>
            </a:r>
            <a:r>
              <a:rPr lang="en-US" sz="2600" b="1" dirty="0" err="1" smtClean="0">
                <a:latin typeface="Times New Roman" pitchFamily="18" charset="0"/>
                <a:cs typeface="Times New Roman" pitchFamily="18" charset="0"/>
              </a:rPr>
              <a:t>litre</a:t>
            </a:r>
            <a:r>
              <a:rPr lang="en-US" sz="2600" b="1" dirty="0" smtClean="0">
                <a:latin typeface="Times New Roman" pitchFamily="18" charset="0"/>
                <a:cs typeface="Times New Roman" pitchFamily="18" charset="0"/>
              </a:rPr>
              <a:t> with distilled water. </a:t>
            </a:r>
            <a:r>
              <a:rPr lang="en-US" sz="2600" b="1" dirty="0" err="1" smtClean="0">
                <a:latin typeface="Times New Roman" pitchFamily="18" charset="0"/>
                <a:cs typeface="Times New Roman" pitchFamily="18" charset="0"/>
              </a:rPr>
              <a:t>HCl</a:t>
            </a:r>
            <a:r>
              <a:rPr lang="en-US" sz="2600" b="1" dirty="0" smtClean="0">
                <a:latin typeface="Times New Roman" pitchFamily="18" charset="0"/>
                <a:cs typeface="Times New Roman" pitchFamily="18" charset="0"/>
              </a:rPr>
              <a:t> (1N) - Dilute 83 ml of concentrated acid to 1 </a:t>
            </a:r>
            <a:r>
              <a:rPr lang="en-US" sz="2600" b="1" dirty="0" err="1" smtClean="0">
                <a:latin typeface="Times New Roman" pitchFamily="18" charset="0"/>
                <a:cs typeface="Times New Roman" pitchFamily="18" charset="0"/>
              </a:rPr>
              <a:t>litre</a:t>
            </a:r>
            <a:r>
              <a:rPr lang="en-US" sz="2600" b="1" dirty="0" smtClean="0">
                <a:latin typeface="Times New Roman" pitchFamily="18" charset="0"/>
                <a:cs typeface="Times New Roman" pitchFamily="18" charset="0"/>
              </a:rPr>
              <a:t> with distilled water.</a:t>
            </a:r>
          </a:p>
        </p:txBody>
      </p:sp>
      <p:sp>
        <p:nvSpPr>
          <p:cNvPr id="4" name="Slide Number Placeholder 3"/>
          <p:cNvSpPr>
            <a:spLocks noGrp="1"/>
          </p:cNvSpPr>
          <p:nvPr>
            <p:ph type="sldNum" sz="quarter" idx="12"/>
          </p:nvPr>
        </p:nvSpPr>
        <p:spPr/>
        <p:txBody>
          <a:bodyPr/>
          <a:lstStyle/>
          <a:p>
            <a:fld id="{E617C2E9-7AD6-46B0-9A08-1DC70AEB7480}"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a:bodyPr>
          <a:lstStyle/>
          <a:p>
            <a:pPr>
              <a:buNone/>
            </a:pPr>
            <a:r>
              <a:rPr lang="en-US" b="1" u="sng" dirty="0" smtClean="0"/>
              <a:t>Standardization of Acid</a:t>
            </a:r>
            <a:r>
              <a:rPr lang="en-US" b="1" dirty="0" smtClean="0"/>
              <a:t> </a:t>
            </a:r>
          </a:p>
          <a:p>
            <a:pPr algn="just">
              <a:buNone/>
            </a:pPr>
            <a:r>
              <a:rPr lang="en-US" sz="2600" b="1" dirty="0" smtClean="0">
                <a:latin typeface="Times New Roman" pitchFamily="18" charset="0"/>
                <a:cs typeface="Times New Roman" pitchFamily="18" charset="0"/>
              </a:rPr>
              <a:t>Take </a:t>
            </a:r>
            <a:r>
              <a:rPr lang="en-US" sz="2600" b="1" dirty="0" smtClean="0">
                <a:solidFill>
                  <a:srgbClr val="008000"/>
                </a:solidFill>
                <a:latin typeface="Times New Roman" pitchFamily="18" charset="0"/>
                <a:cs typeface="Times New Roman" pitchFamily="18" charset="0"/>
              </a:rPr>
              <a:t>40 ml of Na</a:t>
            </a:r>
            <a:r>
              <a:rPr lang="en-US" sz="2600" b="1" baseline="-25000" dirty="0" smtClean="0">
                <a:solidFill>
                  <a:srgbClr val="008000"/>
                </a:solidFill>
                <a:latin typeface="Times New Roman" pitchFamily="18" charset="0"/>
                <a:cs typeface="Times New Roman" pitchFamily="18" charset="0"/>
              </a:rPr>
              <a:t>2</a:t>
            </a:r>
            <a:r>
              <a:rPr lang="en-US" sz="2600" b="1" dirty="0" smtClean="0">
                <a:solidFill>
                  <a:srgbClr val="008000"/>
                </a:solidFill>
                <a:latin typeface="Times New Roman" pitchFamily="18" charset="0"/>
                <a:cs typeface="Times New Roman" pitchFamily="18" charset="0"/>
              </a:rPr>
              <a:t>CO</a:t>
            </a:r>
            <a:r>
              <a:rPr lang="en-US" sz="2600" b="1" baseline="-25000" dirty="0" smtClean="0">
                <a:solidFill>
                  <a:srgbClr val="008000"/>
                </a:solidFill>
                <a:latin typeface="Times New Roman" pitchFamily="18" charset="0"/>
                <a:cs typeface="Times New Roman" pitchFamily="18" charset="0"/>
              </a:rPr>
              <a:t>3</a:t>
            </a:r>
            <a:r>
              <a:rPr lang="en-US" sz="2600" b="1" dirty="0" smtClean="0">
                <a:solidFill>
                  <a:srgbClr val="008000"/>
                </a:solidFill>
                <a:latin typeface="Times New Roman" pitchFamily="18" charset="0"/>
                <a:cs typeface="Times New Roman" pitchFamily="18" charset="0"/>
              </a:rPr>
              <a:t> </a:t>
            </a:r>
            <a:r>
              <a:rPr lang="en-US" sz="2600" b="1" dirty="0" smtClean="0">
                <a:latin typeface="Times New Roman" pitchFamily="18" charset="0"/>
                <a:cs typeface="Times New Roman" pitchFamily="18" charset="0"/>
              </a:rPr>
              <a:t>solution in a beaker and add </a:t>
            </a:r>
            <a:r>
              <a:rPr lang="en-US" sz="2600" b="1" dirty="0" smtClean="0">
                <a:solidFill>
                  <a:srgbClr val="008000"/>
                </a:solidFill>
                <a:latin typeface="Times New Roman" pitchFamily="18" charset="0"/>
                <a:cs typeface="Times New Roman" pitchFamily="18" charset="0"/>
              </a:rPr>
              <a:t>60 ml </a:t>
            </a:r>
            <a:r>
              <a:rPr lang="en-US" sz="2600" b="1" dirty="0" smtClean="0">
                <a:latin typeface="Times New Roman" pitchFamily="18" charset="0"/>
                <a:cs typeface="Times New Roman" pitchFamily="18" charset="0"/>
              </a:rPr>
              <a:t>distilled water.  Add acid solution (approx. 0.1N) drop-wise to </a:t>
            </a:r>
            <a:r>
              <a:rPr lang="en-US" sz="2600" b="1" dirty="0" smtClean="0">
                <a:solidFill>
                  <a:srgbClr val="008000"/>
                </a:solidFill>
                <a:latin typeface="Times New Roman" pitchFamily="18" charset="0"/>
                <a:cs typeface="Times New Roman" pitchFamily="18" charset="0"/>
              </a:rPr>
              <a:t>pH-5 using </a:t>
            </a:r>
            <a:r>
              <a:rPr lang="en-US" sz="2600" b="1" dirty="0" smtClean="0">
                <a:latin typeface="Times New Roman" pitchFamily="18" charset="0"/>
                <a:cs typeface="Times New Roman" pitchFamily="18" charset="0"/>
              </a:rPr>
              <a:t>pH meter.  Rinse electrode with distilled water before and after use each time.  Boil the mixture for approx. 5 min. covering with a watch glass.  Then cool to room temperature, rinse watch glass with distilled water and complete titration to pH inflection point.</a:t>
            </a:r>
          </a:p>
          <a:p>
            <a:pPr>
              <a:buNone/>
            </a:pPr>
            <a:r>
              <a:rPr lang="en-US" b="1" u="sng" dirty="0" smtClean="0"/>
              <a:t>Calculation</a:t>
            </a:r>
            <a:r>
              <a:rPr lang="en-US" b="1" dirty="0" smtClean="0"/>
              <a:t>                                           </a:t>
            </a:r>
          </a:p>
          <a:p>
            <a:pPr>
              <a:buNone/>
            </a:pPr>
            <a:r>
              <a:rPr lang="en-US" b="1" dirty="0" smtClean="0"/>
              <a:t>					 A x B</a:t>
            </a:r>
          </a:p>
          <a:p>
            <a:pPr>
              <a:buNone/>
            </a:pPr>
            <a:r>
              <a:rPr lang="en-US" b="1" dirty="0" smtClean="0"/>
              <a:t>		Normality (N)=	----------</a:t>
            </a:r>
          </a:p>
          <a:p>
            <a:pPr>
              <a:buNone/>
            </a:pPr>
            <a:r>
              <a:rPr lang="en-US" b="1" dirty="0" smtClean="0"/>
              <a:t>					 53 x C</a:t>
            </a:r>
          </a:p>
          <a:p>
            <a:pPr>
              <a:buNone/>
            </a:pPr>
            <a:r>
              <a:rPr lang="en-US" sz="2600" b="1" dirty="0" smtClean="0">
                <a:latin typeface="Times New Roman" pitchFamily="18" charset="0"/>
                <a:cs typeface="Times New Roman" pitchFamily="18" charset="0"/>
              </a:rPr>
              <a:t>A= Exact weight of Na</a:t>
            </a:r>
            <a:r>
              <a:rPr lang="en-US" sz="2600" b="1" baseline="-25000" dirty="0" smtClean="0">
                <a:latin typeface="Times New Roman" pitchFamily="18" charset="0"/>
                <a:cs typeface="Times New Roman" pitchFamily="18" charset="0"/>
              </a:rPr>
              <a:t>2</a:t>
            </a:r>
            <a:r>
              <a:rPr lang="en-US" sz="2600" b="1" dirty="0" smtClean="0">
                <a:latin typeface="Times New Roman" pitchFamily="18" charset="0"/>
                <a:cs typeface="Times New Roman" pitchFamily="18" charset="0"/>
              </a:rPr>
              <a:t>CO</a:t>
            </a:r>
            <a:r>
              <a:rPr lang="en-US" sz="2600" b="1" baseline="-25000" dirty="0" smtClean="0">
                <a:latin typeface="Times New Roman" pitchFamily="18" charset="0"/>
                <a:cs typeface="Times New Roman" pitchFamily="18" charset="0"/>
              </a:rPr>
              <a:t>3</a:t>
            </a:r>
            <a:r>
              <a:rPr lang="en-US" sz="2600" b="1" dirty="0" smtClean="0">
                <a:latin typeface="Times New Roman" pitchFamily="18" charset="0"/>
                <a:cs typeface="Times New Roman" pitchFamily="18" charset="0"/>
              </a:rPr>
              <a:t> taken for 1 </a:t>
            </a:r>
            <a:r>
              <a:rPr lang="en-US" sz="2600" b="1" dirty="0" err="1" smtClean="0">
                <a:latin typeface="Times New Roman" pitchFamily="18" charset="0"/>
                <a:cs typeface="Times New Roman" pitchFamily="18" charset="0"/>
              </a:rPr>
              <a:t>litre</a:t>
            </a:r>
            <a:r>
              <a:rPr lang="en-US" sz="2600" b="1" dirty="0" smtClean="0">
                <a:latin typeface="Times New Roman" pitchFamily="18" charset="0"/>
                <a:cs typeface="Times New Roman" pitchFamily="18" charset="0"/>
              </a:rPr>
              <a:t> of solution</a:t>
            </a:r>
          </a:p>
          <a:p>
            <a:pPr>
              <a:buNone/>
            </a:pPr>
            <a:r>
              <a:rPr lang="en-US" sz="2600" b="1" dirty="0" smtClean="0">
                <a:latin typeface="Times New Roman" pitchFamily="18" charset="0"/>
                <a:cs typeface="Times New Roman" pitchFamily="18" charset="0"/>
              </a:rPr>
              <a:t>B	= ml of Na</a:t>
            </a:r>
            <a:r>
              <a:rPr lang="en-US" sz="2600" b="1" baseline="-25000" dirty="0" smtClean="0">
                <a:latin typeface="Times New Roman" pitchFamily="18" charset="0"/>
                <a:cs typeface="Times New Roman" pitchFamily="18" charset="0"/>
              </a:rPr>
              <a:t>2</a:t>
            </a:r>
            <a:r>
              <a:rPr lang="en-US" sz="2600" b="1" dirty="0" smtClean="0">
                <a:latin typeface="Times New Roman" pitchFamily="18" charset="0"/>
                <a:cs typeface="Times New Roman" pitchFamily="18" charset="0"/>
              </a:rPr>
              <a:t>CO</a:t>
            </a:r>
            <a:r>
              <a:rPr lang="en-US" sz="2600" b="1" baseline="-25000" dirty="0" smtClean="0">
                <a:latin typeface="Times New Roman" pitchFamily="18" charset="0"/>
                <a:cs typeface="Times New Roman" pitchFamily="18" charset="0"/>
              </a:rPr>
              <a:t>3</a:t>
            </a:r>
            <a:r>
              <a:rPr lang="en-US" sz="2600" b="1" dirty="0" smtClean="0">
                <a:latin typeface="Times New Roman" pitchFamily="18" charset="0"/>
                <a:cs typeface="Times New Roman" pitchFamily="18" charset="0"/>
              </a:rPr>
              <a:t> taken for titration</a:t>
            </a:r>
          </a:p>
          <a:p>
            <a:pPr>
              <a:buNone/>
            </a:pPr>
            <a:r>
              <a:rPr lang="en-US" sz="2600" b="1" dirty="0" smtClean="0">
                <a:latin typeface="Times New Roman" pitchFamily="18" charset="0"/>
                <a:cs typeface="Times New Roman" pitchFamily="18" charset="0"/>
              </a:rPr>
              <a:t>C	= ml of Acid used; 1 ml of 0.1 N Acid   = 5 mg CaCO</a:t>
            </a:r>
            <a:r>
              <a:rPr lang="en-US" sz="2600" b="1" baseline="-25000" dirty="0" smtClean="0">
                <a:latin typeface="Times New Roman" pitchFamily="18" charset="0"/>
                <a:cs typeface="Times New Roman" pitchFamily="18" charset="0"/>
              </a:rPr>
              <a:t>3</a:t>
            </a:r>
            <a:r>
              <a:rPr lang="en-US" sz="2600" b="1" dirty="0" smtClean="0">
                <a:latin typeface="Times New Roman" pitchFamily="18" charset="0"/>
                <a:cs typeface="Times New Roman" pitchFamily="18" charset="0"/>
              </a:rPr>
              <a:t>	OR</a:t>
            </a:r>
          </a:p>
          <a:p>
            <a:pPr>
              <a:buNone/>
            </a:pPr>
            <a:r>
              <a:rPr lang="en-US" sz="2600" b="1" dirty="0" smtClean="0">
                <a:latin typeface="Times New Roman" pitchFamily="18" charset="0"/>
                <a:cs typeface="Times New Roman" pitchFamily="18" charset="0"/>
              </a:rPr>
              <a:t>1 ml of 0.02 N Acid = 1 mg CaCO</a:t>
            </a:r>
            <a:r>
              <a:rPr lang="en-US" sz="2600" b="1" baseline="-25000" dirty="0" smtClean="0">
                <a:latin typeface="Times New Roman" pitchFamily="18" charset="0"/>
                <a:cs typeface="Times New Roman" pitchFamily="18" charset="0"/>
              </a:rPr>
              <a:t>3</a:t>
            </a:r>
          </a:p>
          <a:p>
            <a:endParaRPr lang="en-US" b="1" dirty="0"/>
          </a:p>
        </p:txBody>
      </p:sp>
      <p:sp>
        <p:nvSpPr>
          <p:cNvPr id="4" name="Slide Number Placeholder 3"/>
          <p:cNvSpPr>
            <a:spLocks noGrp="1"/>
          </p:cNvSpPr>
          <p:nvPr>
            <p:ph type="sldNum" sz="quarter" idx="12"/>
          </p:nvPr>
        </p:nvSpPr>
        <p:spPr/>
        <p:txBody>
          <a:bodyPr/>
          <a:lstStyle/>
          <a:p>
            <a:fld id="{E617C2E9-7AD6-46B0-9A08-1DC70AEB7480}"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705600"/>
          </a:xfrm>
        </p:spPr>
        <p:txBody>
          <a:bodyPr>
            <a:normAutofit fontScale="85000" lnSpcReduction="10000"/>
          </a:bodyPr>
          <a:lstStyle/>
          <a:p>
            <a:pPr>
              <a:buNone/>
            </a:pPr>
            <a:r>
              <a:rPr lang="en-US" b="1" u="sng" dirty="0" smtClean="0">
                <a:solidFill>
                  <a:srgbClr val="008000"/>
                </a:solidFill>
                <a:latin typeface="Times New Roman" pitchFamily="18" charset="0"/>
                <a:cs typeface="Times New Roman" pitchFamily="18" charset="0"/>
              </a:rPr>
              <a:t>Phenolphthalein Indicator Solution (pH 8.3</a:t>
            </a:r>
            <a:r>
              <a:rPr lang="en-US" b="1" dirty="0" smtClean="0">
                <a:solidFill>
                  <a:srgbClr val="008000"/>
                </a:solidFill>
                <a:latin typeface="Times New Roman" pitchFamily="18" charset="0"/>
                <a:cs typeface="Times New Roman" pitchFamily="18" charset="0"/>
              </a:rPr>
              <a:t>)</a:t>
            </a:r>
            <a:r>
              <a:rPr lang="en-US" dirty="0" smtClean="0">
                <a:solidFill>
                  <a:srgbClr val="008000"/>
                </a:solidFill>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Dissolve 1 gm phenolphthalein in 100 ml 95% ethyl alcohol or isopropyl alcohol and 100ml distilled water.</a:t>
            </a:r>
            <a:r>
              <a:rPr lang="en-US" dirty="0" smtClean="0"/>
              <a:t>	</a:t>
            </a:r>
          </a:p>
          <a:p>
            <a:pPr>
              <a:buNone/>
            </a:pPr>
            <a:r>
              <a:rPr lang="en-US" b="1" u="sng" dirty="0" smtClean="0">
                <a:solidFill>
                  <a:srgbClr val="008000"/>
                </a:solidFill>
                <a:latin typeface="Times New Roman" pitchFamily="18" charset="0"/>
                <a:cs typeface="Times New Roman" pitchFamily="18" charset="0"/>
              </a:rPr>
              <a:t>Methyl orange Indicator Solution (pH-4.5) </a:t>
            </a:r>
          </a:p>
          <a:p>
            <a:pPr algn="just"/>
            <a:r>
              <a:rPr lang="en-US" dirty="0" smtClean="0">
                <a:latin typeface="Times New Roman" pitchFamily="18" charset="0"/>
                <a:cs typeface="Times New Roman" pitchFamily="18" charset="0"/>
              </a:rPr>
              <a:t>Dissolve 0.5 gm methyl-orange powder in distilled water and dilute to 1 </a:t>
            </a:r>
            <a:r>
              <a:rPr lang="en-US" dirty="0" err="1" smtClean="0">
                <a:latin typeface="Times New Roman" pitchFamily="18" charset="0"/>
                <a:cs typeface="Times New Roman" pitchFamily="18" charset="0"/>
              </a:rPr>
              <a:t>litre</a:t>
            </a:r>
            <a:r>
              <a:rPr lang="en-US" dirty="0" smtClean="0">
                <a:latin typeface="Times New Roman" pitchFamily="18" charset="0"/>
                <a:cs typeface="Times New Roman" pitchFamily="18" charset="0"/>
              </a:rPr>
              <a:t> with distilled water.</a:t>
            </a:r>
          </a:p>
          <a:p>
            <a:pPr>
              <a:buNone/>
            </a:pPr>
            <a:r>
              <a:rPr lang="en-US" b="1" u="sng" dirty="0" err="1" smtClean="0">
                <a:solidFill>
                  <a:srgbClr val="008000"/>
                </a:solidFill>
                <a:latin typeface="Times New Roman" pitchFamily="18" charset="0"/>
                <a:cs typeface="Times New Roman" pitchFamily="18" charset="0"/>
              </a:rPr>
              <a:t>Metacresol</a:t>
            </a:r>
            <a:r>
              <a:rPr lang="en-US" b="1" u="sng" dirty="0" smtClean="0">
                <a:solidFill>
                  <a:srgbClr val="008000"/>
                </a:solidFill>
                <a:latin typeface="Times New Roman" pitchFamily="18" charset="0"/>
                <a:cs typeface="Times New Roman" pitchFamily="18" charset="0"/>
              </a:rPr>
              <a:t> Purple Indicator Solution (pH-8.3) </a:t>
            </a:r>
          </a:p>
          <a:p>
            <a:pPr algn="just"/>
            <a:r>
              <a:rPr lang="en-US" dirty="0" smtClean="0">
                <a:latin typeface="Times New Roman" pitchFamily="18" charset="0"/>
                <a:cs typeface="Times New Roman" pitchFamily="18" charset="0"/>
              </a:rPr>
              <a:t>Dissolve 0.1 gm of </a:t>
            </a:r>
            <a:r>
              <a:rPr lang="en-US" dirty="0" err="1" smtClean="0">
                <a:latin typeface="Times New Roman" pitchFamily="18" charset="0"/>
                <a:cs typeface="Times New Roman" pitchFamily="18" charset="0"/>
              </a:rPr>
              <a:t>metacresol</a:t>
            </a:r>
            <a:r>
              <a:rPr lang="en-US" dirty="0" smtClean="0">
                <a:latin typeface="Times New Roman" pitchFamily="18" charset="0"/>
                <a:cs typeface="Times New Roman" pitchFamily="18" charset="0"/>
              </a:rPr>
              <a:t> purple in 100 ml distilled water.</a:t>
            </a:r>
          </a:p>
          <a:p>
            <a:pPr>
              <a:buNone/>
            </a:pPr>
            <a:r>
              <a:rPr lang="en-US" b="1" u="sng" dirty="0" err="1" smtClean="0">
                <a:solidFill>
                  <a:srgbClr val="008000"/>
                </a:solidFill>
                <a:latin typeface="Times New Roman" pitchFamily="18" charset="0"/>
                <a:cs typeface="Times New Roman" pitchFamily="18" charset="0"/>
              </a:rPr>
              <a:t>Bromocresol</a:t>
            </a:r>
            <a:r>
              <a:rPr lang="en-US" b="1" u="sng" dirty="0" smtClean="0">
                <a:solidFill>
                  <a:srgbClr val="008000"/>
                </a:solidFill>
                <a:latin typeface="Times New Roman" pitchFamily="18" charset="0"/>
                <a:cs typeface="Times New Roman" pitchFamily="18" charset="0"/>
              </a:rPr>
              <a:t> Green Indicator Solution (pH-4.5) </a:t>
            </a:r>
          </a:p>
          <a:p>
            <a:pPr algn="just"/>
            <a:r>
              <a:rPr lang="en-US" dirty="0" smtClean="0">
                <a:latin typeface="Times New Roman" pitchFamily="18" charset="0"/>
                <a:cs typeface="Times New Roman" pitchFamily="18" charset="0"/>
              </a:rPr>
              <a:t>Dissolve 0.1 gm of </a:t>
            </a:r>
            <a:r>
              <a:rPr lang="en-US" dirty="0" err="1" smtClean="0">
                <a:latin typeface="Times New Roman" pitchFamily="18" charset="0"/>
                <a:cs typeface="Times New Roman" pitchFamily="18" charset="0"/>
              </a:rPr>
              <a:t>bromocresol</a:t>
            </a:r>
            <a:r>
              <a:rPr lang="en-US" dirty="0" smtClean="0">
                <a:latin typeface="Times New Roman" pitchFamily="18" charset="0"/>
                <a:cs typeface="Times New Roman" pitchFamily="18" charset="0"/>
              </a:rPr>
              <a:t> green sodium salt in 100 ml distilled water.</a:t>
            </a:r>
          </a:p>
          <a:p>
            <a:pPr>
              <a:buNone/>
            </a:pPr>
            <a:r>
              <a:rPr lang="en-US" b="1" u="sng" dirty="0" smtClean="0">
                <a:solidFill>
                  <a:srgbClr val="008000"/>
                </a:solidFill>
                <a:latin typeface="Times New Roman" pitchFamily="18" charset="0"/>
                <a:cs typeface="Times New Roman" pitchFamily="18" charset="0"/>
              </a:rPr>
              <a:t>Sodium </a:t>
            </a:r>
            <a:r>
              <a:rPr lang="en-US" b="1" u="sng" dirty="0" err="1" smtClean="0">
                <a:solidFill>
                  <a:srgbClr val="008000"/>
                </a:solidFill>
                <a:latin typeface="Times New Roman" pitchFamily="18" charset="0"/>
                <a:cs typeface="Times New Roman" pitchFamily="18" charset="0"/>
              </a:rPr>
              <a:t>Thio</a:t>
            </a:r>
            <a:r>
              <a:rPr lang="en-US" b="1" u="sng" dirty="0" smtClean="0">
                <a:solidFill>
                  <a:srgbClr val="008000"/>
                </a:solidFill>
                <a:latin typeface="Times New Roman" pitchFamily="18" charset="0"/>
                <a:cs typeface="Times New Roman" pitchFamily="18" charset="0"/>
              </a:rPr>
              <a:t>-sulphate 0.1 N </a:t>
            </a:r>
          </a:p>
          <a:p>
            <a:pPr algn="just"/>
            <a:r>
              <a:rPr lang="en-US" dirty="0" smtClean="0">
                <a:latin typeface="Times New Roman" pitchFamily="18" charset="0"/>
                <a:cs typeface="Times New Roman" pitchFamily="18" charset="0"/>
              </a:rPr>
              <a:t>Dissolve 24.82 gm Na</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S</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O</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5H</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O in 1 </a:t>
            </a:r>
            <a:r>
              <a:rPr lang="en-US" dirty="0" err="1" smtClean="0">
                <a:latin typeface="Times New Roman" pitchFamily="18" charset="0"/>
                <a:cs typeface="Times New Roman" pitchFamily="18" charset="0"/>
              </a:rPr>
              <a:t>litre</a:t>
            </a:r>
            <a:r>
              <a:rPr lang="en-US" dirty="0" smtClean="0">
                <a:latin typeface="Times New Roman" pitchFamily="18" charset="0"/>
                <a:cs typeface="Times New Roman" pitchFamily="18" charset="0"/>
              </a:rPr>
              <a:t> of distilled water.</a:t>
            </a:r>
          </a:p>
          <a:p>
            <a:pPr algn="just"/>
            <a:endParaRPr lang="en-US"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E617C2E9-7AD6-46B0-9A08-1DC70AEB7480}"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839200" cy="6324600"/>
          </a:xfrm>
        </p:spPr>
        <p:txBody>
          <a:bodyPr>
            <a:normAutofit fontScale="85000" lnSpcReduction="20000"/>
          </a:bodyPr>
          <a:lstStyle/>
          <a:p>
            <a:pPr algn="just">
              <a:buNone/>
            </a:pPr>
            <a:r>
              <a:rPr lang="en-US" b="1" u="sng" dirty="0" smtClean="0">
                <a:solidFill>
                  <a:srgbClr val="008000"/>
                </a:solidFill>
                <a:latin typeface="Times New Roman" pitchFamily="18" charset="0"/>
                <a:cs typeface="Times New Roman" pitchFamily="18" charset="0"/>
              </a:rPr>
              <a:t>PROCEDURE</a:t>
            </a:r>
            <a:endParaRPr lang="en-US" b="1" dirty="0" smtClean="0">
              <a:solidFill>
                <a:srgbClr val="008000"/>
              </a:solidFill>
              <a:latin typeface="Times New Roman" pitchFamily="18" charset="0"/>
              <a:cs typeface="Times New Roman" pitchFamily="18" charset="0"/>
            </a:endParaRPr>
          </a:p>
          <a:p>
            <a:pPr algn="just">
              <a:buNone/>
            </a:pPr>
            <a:r>
              <a:rPr lang="en-US" b="1" u="sng" dirty="0" err="1" smtClean="0">
                <a:solidFill>
                  <a:srgbClr val="0000FF"/>
                </a:solidFill>
                <a:latin typeface="Times New Roman" pitchFamily="18" charset="0"/>
                <a:cs typeface="Times New Roman" pitchFamily="18" charset="0"/>
              </a:rPr>
              <a:t>Titrimetric</a:t>
            </a:r>
            <a:r>
              <a:rPr lang="en-US" b="1" u="sng" dirty="0" smtClean="0">
                <a:solidFill>
                  <a:srgbClr val="0000FF"/>
                </a:solidFill>
                <a:latin typeface="Times New Roman" pitchFamily="18" charset="0"/>
                <a:cs typeface="Times New Roman" pitchFamily="18" charset="0"/>
              </a:rPr>
              <a:t> Method</a:t>
            </a:r>
            <a:endParaRPr lang="en-US" b="1" dirty="0" smtClean="0">
              <a:solidFill>
                <a:srgbClr val="0000FF"/>
              </a:solidFill>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Take </a:t>
            </a:r>
            <a:r>
              <a:rPr lang="en-US" b="1" dirty="0" smtClean="0">
                <a:solidFill>
                  <a:srgbClr val="008000"/>
                </a:solidFill>
                <a:latin typeface="Times New Roman" pitchFamily="18" charset="0"/>
                <a:cs typeface="Times New Roman" pitchFamily="18" charset="0"/>
              </a:rPr>
              <a:t>100 ml sample </a:t>
            </a:r>
            <a:r>
              <a:rPr lang="en-US" b="1" dirty="0" smtClean="0">
                <a:latin typeface="Times New Roman" pitchFamily="18" charset="0"/>
                <a:cs typeface="Times New Roman" pitchFamily="18" charset="0"/>
              </a:rPr>
              <a:t>or an aliquot diluted to 100 ml in a conical flask of 300 ml capacity.</a:t>
            </a:r>
          </a:p>
          <a:p>
            <a:pPr algn="just"/>
            <a:r>
              <a:rPr lang="en-US" b="1" dirty="0" smtClean="0">
                <a:latin typeface="Times New Roman" pitchFamily="18" charset="0"/>
                <a:cs typeface="Times New Roman" pitchFamily="18" charset="0"/>
              </a:rPr>
              <a:t>Add 1 ml of 0.1 N Na</a:t>
            </a:r>
            <a:r>
              <a:rPr lang="en-US" b="1" baseline="-25000"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CO</a:t>
            </a:r>
            <a:r>
              <a:rPr lang="en-US" b="1" baseline="-25000" dirty="0" smtClean="0">
                <a:latin typeface="Times New Roman" pitchFamily="18" charset="0"/>
                <a:cs typeface="Times New Roman" pitchFamily="18" charset="0"/>
              </a:rPr>
              <a:t>3 </a:t>
            </a:r>
            <a:r>
              <a:rPr lang="en-US" b="1" dirty="0" smtClean="0">
                <a:latin typeface="Times New Roman" pitchFamily="18" charset="0"/>
                <a:cs typeface="Times New Roman" pitchFamily="18" charset="0"/>
              </a:rPr>
              <a:t>per mg of residual chlorine, if present.</a:t>
            </a:r>
          </a:p>
          <a:p>
            <a:pPr algn="just"/>
            <a:r>
              <a:rPr lang="en-US" b="1" dirty="0" smtClean="0">
                <a:solidFill>
                  <a:srgbClr val="008000"/>
                </a:solidFill>
                <a:latin typeface="Times New Roman" pitchFamily="18" charset="0"/>
                <a:cs typeface="Times New Roman" pitchFamily="18" charset="0"/>
              </a:rPr>
              <a:t>Add 5 drops of phenolphthalein</a:t>
            </a:r>
            <a:r>
              <a:rPr lang="en-US" b="1" dirty="0" smtClean="0">
                <a:latin typeface="Times New Roman" pitchFamily="18" charset="0"/>
                <a:cs typeface="Times New Roman" pitchFamily="18" charset="0"/>
              </a:rPr>
              <a:t> indicator if </a:t>
            </a:r>
            <a:r>
              <a:rPr lang="en-US" b="1" dirty="0" smtClean="0">
                <a:solidFill>
                  <a:srgbClr val="008000"/>
                </a:solidFill>
                <a:latin typeface="Times New Roman" pitchFamily="18" charset="0"/>
                <a:cs typeface="Times New Roman" pitchFamily="18" charset="0"/>
              </a:rPr>
              <a:t>pink colour </a:t>
            </a:r>
            <a:r>
              <a:rPr lang="en-US" b="1" dirty="0" smtClean="0">
                <a:latin typeface="Times New Roman" pitchFamily="18" charset="0"/>
                <a:cs typeface="Times New Roman" pitchFamily="18" charset="0"/>
              </a:rPr>
              <a:t>appears titrate with 0.02N H</a:t>
            </a:r>
            <a:r>
              <a:rPr lang="en-US" b="1" baseline="-25000"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SO</a:t>
            </a:r>
            <a:r>
              <a:rPr lang="en-US" b="1" baseline="-25000" dirty="0" smtClean="0">
                <a:latin typeface="Times New Roman" pitchFamily="18" charset="0"/>
                <a:cs typeface="Times New Roman" pitchFamily="18" charset="0"/>
              </a:rPr>
              <a:t>4</a:t>
            </a:r>
            <a:r>
              <a:rPr lang="en-US" b="1" dirty="0" smtClean="0">
                <a:latin typeface="Times New Roman" pitchFamily="18" charset="0"/>
                <a:cs typeface="Times New Roman" pitchFamily="18" charset="0"/>
              </a:rPr>
              <a:t> or </a:t>
            </a:r>
            <a:r>
              <a:rPr lang="en-US" b="1" dirty="0" err="1" smtClean="0">
                <a:latin typeface="Times New Roman" pitchFamily="18" charset="0"/>
                <a:cs typeface="Times New Roman" pitchFamily="18" charset="0"/>
              </a:rPr>
              <a:t>HCl</a:t>
            </a:r>
            <a:r>
              <a:rPr lang="en-US" b="1" dirty="0" smtClean="0">
                <a:latin typeface="Times New Roman" pitchFamily="18" charset="0"/>
                <a:cs typeface="Times New Roman" pitchFamily="18" charset="0"/>
              </a:rPr>
              <a:t> to the colorless end point. </a:t>
            </a:r>
            <a:r>
              <a:rPr lang="en-US" b="1" dirty="0" smtClean="0">
                <a:solidFill>
                  <a:srgbClr val="008000"/>
                </a:solidFill>
                <a:latin typeface="Times New Roman" pitchFamily="18" charset="0"/>
                <a:cs typeface="Times New Roman" pitchFamily="18" charset="0"/>
              </a:rPr>
              <a:t>(pH-8.3</a:t>
            </a:r>
            <a:r>
              <a:rPr lang="en-US" b="1" dirty="0" smtClean="0">
                <a:latin typeface="Times New Roman" pitchFamily="18" charset="0"/>
                <a:cs typeface="Times New Roman" pitchFamily="18" charset="0"/>
              </a:rPr>
              <a:t>). Note down the volume of acid consumed. (A).</a:t>
            </a:r>
          </a:p>
          <a:p>
            <a:pPr algn="just"/>
            <a:r>
              <a:rPr lang="en-US" b="1" dirty="0" smtClean="0">
                <a:solidFill>
                  <a:srgbClr val="008000"/>
                </a:solidFill>
                <a:latin typeface="Times New Roman" pitchFamily="18" charset="0"/>
                <a:cs typeface="Times New Roman" pitchFamily="18" charset="0"/>
              </a:rPr>
              <a:t>Add 5 drops</a:t>
            </a:r>
            <a:r>
              <a:rPr lang="en-US" b="1" dirty="0" smtClean="0">
                <a:latin typeface="Times New Roman" pitchFamily="18" charset="0"/>
                <a:cs typeface="Times New Roman" pitchFamily="18" charset="0"/>
              </a:rPr>
              <a:t> of </a:t>
            </a:r>
            <a:r>
              <a:rPr lang="en-US" b="1" dirty="0" smtClean="0">
                <a:solidFill>
                  <a:srgbClr val="008000"/>
                </a:solidFill>
                <a:latin typeface="Times New Roman" pitchFamily="18" charset="0"/>
                <a:cs typeface="Times New Roman" pitchFamily="18" charset="0"/>
              </a:rPr>
              <a:t>methyl-orange </a:t>
            </a:r>
            <a:r>
              <a:rPr lang="en-US" b="1" dirty="0" smtClean="0">
                <a:latin typeface="Times New Roman" pitchFamily="18" charset="0"/>
                <a:cs typeface="Times New Roman" pitchFamily="18" charset="0"/>
              </a:rPr>
              <a:t>indicator to the above solution, if </a:t>
            </a:r>
            <a:r>
              <a:rPr lang="en-US" b="1" dirty="0" smtClean="0">
                <a:solidFill>
                  <a:srgbClr val="008000"/>
                </a:solidFill>
                <a:latin typeface="Times New Roman" pitchFamily="18" charset="0"/>
                <a:cs typeface="Times New Roman" pitchFamily="18" charset="0"/>
              </a:rPr>
              <a:t>yellow colour appears </a:t>
            </a:r>
            <a:r>
              <a:rPr lang="en-US" b="1" dirty="0" smtClean="0">
                <a:latin typeface="Times New Roman" pitchFamily="18" charset="0"/>
                <a:cs typeface="Times New Roman" pitchFamily="18" charset="0"/>
              </a:rPr>
              <a:t>continue titration with acid till </a:t>
            </a:r>
            <a:r>
              <a:rPr lang="en-US" b="1" dirty="0" smtClean="0">
                <a:solidFill>
                  <a:srgbClr val="008000"/>
                </a:solidFill>
                <a:latin typeface="Times New Roman" pitchFamily="18" charset="0"/>
                <a:cs typeface="Times New Roman" pitchFamily="18" charset="0"/>
              </a:rPr>
              <a:t>pin</a:t>
            </a:r>
            <a:r>
              <a:rPr lang="en-US" b="1" dirty="0" smtClean="0">
                <a:latin typeface="Times New Roman" pitchFamily="18" charset="0"/>
                <a:cs typeface="Times New Roman" pitchFamily="18" charset="0"/>
              </a:rPr>
              <a:t>k end point (</a:t>
            </a:r>
            <a:r>
              <a:rPr lang="en-US" b="1" dirty="0" smtClean="0">
                <a:solidFill>
                  <a:srgbClr val="008000"/>
                </a:solidFill>
                <a:latin typeface="Times New Roman" pitchFamily="18" charset="0"/>
                <a:cs typeface="Times New Roman" pitchFamily="18" charset="0"/>
              </a:rPr>
              <a:t>pH-4.5</a:t>
            </a:r>
            <a:r>
              <a:rPr lang="en-US" b="1" dirty="0" smtClean="0">
                <a:latin typeface="Times New Roman" pitchFamily="18" charset="0"/>
                <a:cs typeface="Times New Roman" pitchFamily="18" charset="0"/>
              </a:rPr>
              <a:t>).  Note the volume of acid consumed (B).</a:t>
            </a:r>
          </a:p>
          <a:p>
            <a:pPr algn="just"/>
            <a:r>
              <a:rPr lang="en-US" b="1" dirty="0" smtClean="0">
                <a:latin typeface="Times New Roman" pitchFamily="18" charset="0"/>
                <a:cs typeface="Times New Roman" pitchFamily="18" charset="0"/>
              </a:rPr>
              <a:t>Note: If, pink colour does not appear on addition of phenolphthalein indicator phenolphthalein Alkalinity is absent.</a:t>
            </a:r>
          </a:p>
          <a:p>
            <a:pPr algn="just"/>
            <a:endParaRPr lang="en-US"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617C2E9-7AD6-46B0-9A08-1DC70AEB7480}"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991600" cy="6705600"/>
          </a:xfrm>
        </p:spPr>
        <p:txBody>
          <a:bodyPr/>
          <a:lstStyle/>
          <a:p>
            <a:pPr algn="just">
              <a:buNone/>
            </a:pPr>
            <a:r>
              <a:rPr lang="en-US" b="1" u="sng" dirty="0" smtClean="0">
                <a:solidFill>
                  <a:srgbClr val="008000"/>
                </a:solidFill>
                <a:latin typeface="Times New Roman" pitchFamily="18" charset="0"/>
                <a:cs typeface="Times New Roman" pitchFamily="18" charset="0"/>
              </a:rPr>
              <a:t>Potentiometer Method</a:t>
            </a:r>
            <a:endParaRPr lang="en-US" b="1" dirty="0" smtClean="0">
              <a:solidFill>
                <a:srgbClr val="008000"/>
              </a:solidFill>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Take </a:t>
            </a:r>
            <a:r>
              <a:rPr lang="en-US" b="1" dirty="0" smtClean="0">
                <a:solidFill>
                  <a:srgbClr val="008000"/>
                </a:solidFill>
                <a:latin typeface="Times New Roman" pitchFamily="18" charset="0"/>
                <a:cs typeface="Times New Roman" pitchFamily="18" charset="0"/>
              </a:rPr>
              <a:t>100 ml sample </a:t>
            </a:r>
            <a:r>
              <a:rPr lang="en-US" b="1" dirty="0" smtClean="0">
                <a:latin typeface="Times New Roman" pitchFamily="18" charset="0"/>
                <a:cs typeface="Times New Roman" pitchFamily="18" charset="0"/>
              </a:rPr>
              <a:t>in a beaker.</a:t>
            </a:r>
          </a:p>
          <a:p>
            <a:pPr lvl="0" algn="just"/>
            <a:r>
              <a:rPr lang="en-US" b="1" dirty="0" smtClean="0">
                <a:latin typeface="Times New Roman" pitchFamily="18" charset="0"/>
                <a:cs typeface="Times New Roman" pitchFamily="18" charset="0"/>
              </a:rPr>
              <a:t>Put the beaker on a magnetic stirrer below the tip of burette filled with 0.02 N H</a:t>
            </a:r>
            <a:r>
              <a:rPr lang="en-US" b="1" baseline="-25000"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SO</a:t>
            </a:r>
            <a:r>
              <a:rPr lang="en-US" b="1" baseline="-25000" dirty="0" smtClean="0">
                <a:latin typeface="Times New Roman" pitchFamily="18" charset="0"/>
                <a:cs typeface="Times New Roman" pitchFamily="18" charset="0"/>
              </a:rPr>
              <a:t>4</a:t>
            </a:r>
            <a:r>
              <a:rPr lang="en-US" b="1" dirty="0" smtClean="0">
                <a:latin typeface="Times New Roman" pitchFamily="18" charset="0"/>
                <a:cs typeface="Times New Roman" pitchFamily="18" charset="0"/>
              </a:rPr>
              <a:t> or </a:t>
            </a:r>
            <a:r>
              <a:rPr lang="en-US" b="1" dirty="0" err="1" smtClean="0">
                <a:latin typeface="Times New Roman" pitchFamily="18" charset="0"/>
                <a:cs typeface="Times New Roman" pitchFamily="18" charset="0"/>
              </a:rPr>
              <a:t>HCl</a:t>
            </a:r>
            <a:r>
              <a:rPr lang="en-US" b="1" dirty="0" smtClean="0">
                <a:latin typeface="Times New Roman" pitchFamily="18" charset="0"/>
                <a:cs typeface="Times New Roman" pitchFamily="18" charset="0"/>
              </a:rPr>
              <a:t> and dipping the pH electrode in the sample.</a:t>
            </a:r>
          </a:p>
          <a:p>
            <a:pPr lvl="0" algn="just"/>
            <a:r>
              <a:rPr lang="en-US" b="1" dirty="0" smtClean="0">
                <a:latin typeface="Times New Roman" pitchFamily="18" charset="0"/>
                <a:cs typeface="Times New Roman" pitchFamily="18" charset="0"/>
              </a:rPr>
              <a:t>Put on magnetic stirrer and </a:t>
            </a:r>
            <a:r>
              <a:rPr lang="en-US" b="1" dirty="0" smtClean="0">
                <a:solidFill>
                  <a:srgbClr val="008000"/>
                </a:solidFill>
                <a:latin typeface="Times New Roman" pitchFamily="18" charset="0"/>
                <a:cs typeface="Times New Roman" pitchFamily="18" charset="0"/>
              </a:rPr>
              <a:t>pH meter </a:t>
            </a:r>
            <a:r>
              <a:rPr lang="en-US" b="1" dirty="0" smtClean="0">
                <a:latin typeface="Times New Roman" pitchFamily="18" charset="0"/>
                <a:cs typeface="Times New Roman" pitchFamily="18" charset="0"/>
              </a:rPr>
              <a:t>and start adding drop-wise 0.02 N acid up to pH 8.3 (if pH is above 8.3).  Note down the volume of acid consumed (A).</a:t>
            </a:r>
          </a:p>
          <a:p>
            <a:pPr algn="just"/>
            <a:r>
              <a:rPr lang="en-US" b="1" dirty="0" smtClean="0">
                <a:latin typeface="Times New Roman" pitchFamily="18" charset="0"/>
                <a:cs typeface="Times New Roman" pitchFamily="18" charset="0"/>
              </a:rPr>
              <a:t>Continue titration as above till pH is reached at 4.5 + 0.2 and note down the volume (B).  </a:t>
            </a:r>
          </a:p>
          <a:p>
            <a:pPr algn="just"/>
            <a:r>
              <a:rPr lang="en-US" b="1" dirty="0" smtClean="0">
                <a:latin typeface="Times New Roman" pitchFamily="18" charset="0"/>
                <a:cs typeface="Times New Roman" pitchFamily="18" charset="0"/>
              </a:rPr>
              <a:t>At inflection point, pH changes suddenly.</a:t>
            </a:r>
          </a:p>
          <a:p>
            <a:pPr lvl="0" algn="just"/>
            <a:endParaRPr lang="en-US" b="1" dirty="0" smtClean="0">
              <a:latin typeface="Times New Roman" pitchFamily="18" charset="0"/>
              <a:cs typeface="Times New Roman" pitchFamily="18" charset="0"/>
            </a:endParaRPr>
          </a:p>
          <a:p>
            <a:endParaRPr lang="en-US" b="1" dirty="0"/>
          </a:p>
        </p:txBody>
      </p:sp>
      <p:sp>
        <p:nvSpPr>
          <p:cNvPr id="4" name="Slide Number Placeholder 3"/>
          <p:cNvSpPr>
            <a:spLocks noGrp="1"/>
          </p:cNvSpPr>
          <p:nvPr>
            <p:ph type="sldNum" sz="quarter" idx="12"/>
          </p:nvPr>
        </p:nvSpPr>
        <p:spPr/>
        <p:txBody>
          <a:bodyPr/>
          <a:lstStyle/>
          <a:p>
            <a:fld id="{E617C2E9-7AD6-46B0-9A08-1DC70AEB7480}"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477000"/>
          </a:xfrm>
        </p:spPr>
        <p:txBody>
          <a:bodyPr>
            <a:normAutofit/>
          </a:bodyPr>
          <a:lstStyle/>
          <a:p>
            <a:pPr algn="just">
              <a:buNone/>
            </a:pPr>
            <a:r>
              <a:rPr lang="en-US" b="1" u="sng" dirty="0" smtClean="0">
                <a:latin typeface="Times New Roman" pitchFamily="18" charset="0"/>
                <a:cs typeface="Times New Roman" pitchFamily="18" charset="0"/>
              </a:rPr>
              <a:t>CALCULATION</a:t>
            </a:r>
            <a:endParaRPr lang="en-US" b="1" dirty="0" smtClean="0">
              <a:latin typeface="Times New Roman" pitchFamily="18" charset="0"/>
              <a:cs typeface="Times New Roman" pitchFamily="18" charset="0"/>
            </a:endParaRPr>
          </a:p>
          <a:p>
            <a:pPr algn="just">
              <a:buNone/>
            </a:pPr>
            <a:r>
              <a:rPr lang="en-US"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ml standard acid used  x 1000</a:t>
            </a:r>
          </a:p>
          <a:p>
            <a:pPr algn="just">
              <a:buNone/>
            </a:pPr>
            <a:r>
              <a:rPr lang="en-US" sz="2000" b="1" dirty="0" smtClean="0">
                <a:latin typeface="Times New Roman" pitchFamily="18" charset="0"/>
                <a:cs typeface="Times New Roman" pitchFamily="18" charset="0"/>
              </a:rPr>
              <a:t>Phenolphthalein Alkalinity =                 ---------------------------------</a:t>
            </a:r>
          </a:p>
          <a:p>
            <a:pPr algn="just">
              <a:buNone/>
            </a:pPr>
            <a:r>
              <a:rPr lang="en-US" sz="2000" b="1" dirty="0" smtClean="0">
                <a:latin typeface="Times New Roman" pitchFamily="18" charset="0"/>
                <a:cs typeface="Times New Roman" pitchFamily="18" charset="0"/>
              </a:rPr>
              <a:t>in mg/l as CaCO</a:t>
            </a:r>
            <a:r>
              <a:rPr lang="en-US" sz="2000" b="1" baseline="-25000" dirty="0" smtClean="0">
                <a:latin typeface="Times New Roman" pitchFamily="18" charset="0"/>
                <a:cs typeface="Times New Roman" pitchFamily="18" charset="0"/>
              </a:rPr>
              <a:t>3</a:t>
            </a:r>
            <a:r>
              <a:rPr lang="en-US" sz="2000" b="1" dirty="0" smtClean="0">
                <a:latin typeface="Times New Roman" pitchFamily="18" charset="0"/>
                <a:cs typeface="Times New Roman" pitchFamily="18" charset="0"/>
              </a:rPr>
              <a:t>	                                                 Volume</a:t>
            </a:r>
          </a:p>
          <a:p>
            <a:pPr algn="just">
              <a:buNone/>
            </a:pPr>
            <a:r>
              <a:rPr lang="en-US" b="1" dirty="0" smtClean="0">
                <a:latin typeface="Times New Roman" pitchFamily="18" charset="0"/>
                <a:cs typeface="Times New Roman" pitchFamily="18" charset="0"/>
              </a:rPr>
              <a:t>                                </a:t>
            </a:r>
            <a:r>
              <a:rPr lang="en-US" b="1" dirty="0" smtClean="0">
                <a:solidFill>
                  <a:srgbClr val="008000"/>
                </a:solidFill>
                <a:latin typeface="Times New Roman" pitchFamily="18" charset="0"/>
                <a:cs typeface="Times New Roman" pitchFamily="18" charset="0"/>
              </a:rPr>
              <a:t> </a:t>
            </a:r>
            <a:r>
              <a:rPr lang="en-US" sz="2000" b="1" dirty="0" smtClean="0">
                <a:solidFill>
                  <a:srgbClr val="008000"/>
                </a:solidFill>
                <a:latin typeface="Times New Roman" pitchFamily="18" charset="0"/>
                <a:cs typeface="Times New Roman" pitchFamily="18" charset="0"/>
              </a:rPr>
              <a:t>Total ml standard acid used  x 1000</a:t>
            </a:r>
            <a:r>
              <a:rPr lang="en-US" b="1" dirty="0" smtClean="0">
                <a:solidFill>
                  <a:srgbClr val="008000"/>
                </a:solidFill>
                <a:latin typeface="Times New Roman" pitchFamily="18" charset="0"/>
                <a:cs typeface="Times New Roman" pitchFamily="18" charset="0"/>
              </a:rPr>
              <a:t>	</a:t>
            </a:r>
          </a:p>
          <a:p>
            <a:pPr algn="just">
              <a:buNone/>
            </a:pPr>
            <a:r>
              <a:rPr lang="en-US" sz="2000" b="1" dirty="0" smtClean="0">
                <a:solidFill>
                  <a:srgbClr val="008000"/>
                </a:solidFill>
                <a:latin typeface="Times New Roman" pitchFamily="18" charset="0"/>
                <a:cs typeface="Times New Roman" pitchFamily="18" charset="0"/>
              </a:rPr>
              <a:t>Methyl-orange Alkalinity or    =            ----------------------------------</a:t>
            </a:r>
          </a:p>
          <a:p>
            <a:pPr algn="just">
              <a:buNone/>
            </a:pPr>
            <a:r>
              <a:rPr lang="en-US" sz="2000" b="1" dirty="0" smtClean="0">
                <a:solidFill>
                  <a:srgbClr val="008000"/>
                </a:solidFill>
                <a:latin typeface="Times New Roman" pitchFamily="18" charset="0"/>
                <a:cs typeface="Times New Roman" pitchFamily="18" charset="0"/>
              </a:rPr>
              <a:t>Total Alkalinity in mg/l as CaCO</a:t>
            </a:r>
            <a:r>
              <a:rPr lang="en-US" sz="2000" b="1" baseline="-25000" dirty="0" smtClean="0">
                <a:solidFill>
                  <a:srgbClr val="008000"/>
                </a:solidFill>
                <a:latin typeface="Times New Roman" pitchFamily="18" charset="0"/>
                <a:cs typeface="Times New Roman" pitchFamily="18" charset="0"/>
              </a:rPr>
              <a:t>3</a:t>
            </a:r>
            <a:r>
              <a:rPr lang="en-US" sz="2000" b="1" dirty="0" smtClean="0">
                <a:solidFill>
                  <a:srgbClr val="008000"/>
                </a:solidFill>
                <a:latin typeface="Times New Roman" pitchFamily="18" charset="0"/>
                <a:cs typeface="Times New Roman" pitchFamily="18" charset="0"/>
              </a:rPr>
              <a:t>                     Volume</a:t>
            </a:r>
          </a:p>
          <a:p>
            <a:endParaRPr lang="en-US" b="1" dirty="0"/>
          </a:p>
        </p:txBody>
      </p:sp>
      <p:sp>
        <p:nvSpPr>
          <p:cNvPr id="4" name="Slide Number Placeholder 3"/>
          <p:cNvSpPr>
            <a:spLocks noGrp="1"/>
          </p:cNvSpPr>
          <p:nvPr>
            <p:ph type="sldNum" sz="quarter" idx="12"/>
          </p:nvPr>
        </p:nvSpPr>
        <p:spPr/>
        <p:txBody>
          <a:bodyPr/>
          <a:lstStyle/>
          <a:p>
            <a:fld id="{E617C2E9-7AD6-46B0-9A08-1DC70AEB7480}"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IN" sz="3200" dirty="0" smtClean="0">
                <a:solidFill>
                  <a:srgbClr val="008000"/>
                </a:solidFill>
                <a:latin typeface="Impact" pitchFamily="34" charset="0"/>
              </a:rPr>
              <a:t>EXPERIMENT 3 : Analysis of hardness of water sample</a:t>
            </a:r>
            <a:endParaRPr lang="en-US" sz="3200" dirty="0">
              <a:solidFill>
                <a:srgbClr val="008000"/>
              </a:solidFill>
            </a:endParaRPr>
          </a:p>
        </p:txBody>
      </p:sp>
      <p:sp>
        <p:nvSpPr>
          <p:cNvPr id="3" name="Content Placeholder 2"/>
          <p:cNvSpPr>
            <a:spLocks noGrp="1"/>
          </p:cNvSpPr>
          <p:nvPr>
            <p:ph idx="1"/>
          </p:nvPr>
        </p:nvSpPr>
        <p:spPr>
          <a:xfrm>
            <a:off x="0" y="1600200"/>
            <a:ext cx="9144000" cy="5257800"/>
          </a:xfrm>
        </p:spPr>
        <p:txBody>
          <a:bodyPr>
            <a:normAutofit/>
          </a:bodyPr>
          <a:lstStyle/>
          <a:p>
            <a:pPr marL="400050" indent="-400050" algn="just">
              <a:lnSpc>
                <a:spcPct val="150000"/>
              </a:lnSpc>
              <a:buNone/>
            </a:pPr>
            <a:r>
              <a:rPr lang="en-US" sz="2000" b="1" dirty="0" smtClean="0">
                <a:solidFill>
                  <a:srgbClr val="3366FF"/>
                </a:solidFill>
                <a:effectLst>
                  <a:outerShdw blurRad="38100" dist="38100" dir="2700000" algn="tl">
                    <a:srgbClr val="000000">
                      <a:alpha val="43137"/>
                    </a:srgbClr>
                  </a:outerShdw>
                </a:effectLst>
                <a:latin typeface="Times New Roman" pitchFamily="18" charset="0"/>
                <a:cs typeface="Times New Roman" pitchFamily="18" charset="0"/>
              </a:rPr>
              <a:t>Objective </a:t>
            </a: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 Tap water contains a number of dissolved substance s such as calcium and magnesium in form of carbonate and chloride ions. Presence of metals ions  interfere with the cleansing ability water and cause hardness. In this experiment we will analyze water to find capability of ions that cause water to be “ hard.”  </a:t>
            </a:r>
          </a:p>
          <a:p>
            <a:pPr marL="400050" indent="-400050" algn="just">
              <a:lnSpc>
                <a:spcPct val="150000"/>
              </a:lnSpc>
              <a:buNone/>
            </a:pP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fld id="{E617C2E9-7AD6-46B0-9A08-1DC70AEB7480}" type="slidenum">
              <a:rPr lang="en-US" smtClean="0"/>
              <a:pPr/>
              <a:t>28</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400050" indent="-400050" algn="just">
              <a:lnSpc>
                <a:spcPct val="160000"/>
              </a:lnSpc>
              <a:buFont typeface="Wingdings" pitchFamily="2" charset="2"/>
              <a:buChar char="Ø"/>
            </a:pP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Hard waters are generally considered to be those waters that require considerable amounts of soap to produce foam and that also produce scale in water pipes, heaters, boilers and other units in which the temperature of water is increased. </a:t>
            </a:r>
          </a:p>
          <a:p>
            <a:pPr>
              <a:buNone/>
            </a:pP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The cations react with soaps (sodium or potassium salts of fatty acids) to form precipitates:</a:t>
            </a:r>
          </a:p>
          <a:p>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2C</a:t>
            </a:r>
            <a:r>
              <a:rPr lang="en-US"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17</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H</a:t>
            </a:r>
            <a:r>
              <a:rPr lang="en-US"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15</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COONa    +    M</a:t>
            </a:r>
            <a:r>
              <a:rPr lang="en-US" sz="2000" baseline="30000" dirty="0" smtClean="0">
                <a:effectLst>
                  <a:outerShdw blurRad="38100" dist="38100" dir="2700000" algn="tl">
                    <a:srgbClr val="000000">
                      <a:alpha val="43137"/>
                    </a:srgbClr>
                  </a:outerShdw>
                </a:effectLst>
                <a:latin typeface="Times New Roman" pitchFamily="18" charset="0"/>
                <a:cs typeface="Times New Roman" pitchFamily="18" charset="0"/>
              </a:rPr>
              <a:t>2+    </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sym typeface="Wingdings"/>
              </a:rPr>
              <a:t></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   (C</a:t>
            </a:r>
            <a:r>
              <a:rPr lang="en-US"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17</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H</a:t>
            </a:r>
            <a:r>
              <a:rPr lang="en-US"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35</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COO)</a:t>
            </a:r>
            <a:r>
              <a:rPr lang="en-US"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2</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M + 2Na</a:t>
            </a:r>
            <a:r>
              <a:rPr lang="en-US" sz="2000" baseline="30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 </a:t>
            </a:r>
          </a:p>
          <a:p>
            <a:pPr>
              <a:buNone/>
            </a:pPr>
            <a:r>
              <a:rPr lang="en-US" sz="2000" dirty="0" smtClean="0"/>
              <a:t>Sodium </a:t>
            </a:r>
            <a:r>
              <a:rPr lang="en-US" sz="2000" dirty="0" err="1" smtClean="0"/>
              <a:t>stearate</a:t>
            </a:r>
            <a:r>
              <a:rPr lang="en-US" sz="2000" dirty="0" smtClean="0"/>
              <a:t>            Hardness causing                   (ppt.)</a:t>
            </a:r>
          </a:p>
          <a:p>
            <a:pPr>
              <a:buNone/>
            </a:pPr>
            <a:r>
              <a:rPr lang="en-US" sz="2000" dirty="0" smtClean="0"/>
              <a:t>   (Soap)                                 cation</a:t>
            </a:r>
          </a:p>
          <a:p>
            <a:pPr algn="just">
              <a:lnSpc>
                <a:spcPct val="150000"/>
              </a:lnSpc>
              <a:buFont typeface="Wingdings" pitchFamily="2" charset="2"/>
              <a:buChar char="Ø"/>
            </a:pP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Lather is produced only after sufficient soap has been added to precipitate all the hardness causing ions. At higher concentrations, these ions associate themselves with certain anions (CO</a:t>
            </a:r>
            <a:r>
              <a:rPr lang="en-US"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3</a:t>
            </a:r>
            <a:r>
              <a:rPr lang="en-US" sz="2000" baseline="30000" dirty="0" smtClean="0">
                <a:effectLst>
                  <a:outerShdw blurRad="38100" dist="38100" dir="2700000" algn="tl">
                    <a:srgbClr val="000000">
                      <a:alpha val="43137"/>
                    </a:srgbClr>
                  </a:outerShdw>
                </a:effectLst>
                <a:latin typeface="Times New Roman" pitchFamily="18" charset="0"/>
                <a:cs typeface="Times New Roman" pitchFamily="18" charset="0"/>
              </a:rPr>
              <a:t>2+, </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SO</a:t>
            </a:r>
            <a:r>
              <a:rPr lang="en-US"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4</a:t>
            </a:r>
            <a:r>
              <a:rPr lang="en-US" sz="2000" baseline="30000" dirty="0" smtClean="0">
                <a:effectLst>
                  <a:outerShdw blurRad="38100" dist="38100" dir="2700000" algn="tl">
                    <a:srgbClr val="000000">
                      <a:alpha val="43137"/>
                    </a:srgbClr>
                  </a:outerShdw>
                </a:effectLst>
                <a:latin typeface="Times New Roman" pitchFamily="18" charset="0"/>
                <a:cs typeface="Times New Roman" pitchFamily="18" charset="0"/>
              </a:rPr>
              <a:t>2+</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dirty="0" err="1" smtClean="0">
                <a:effectLst>
                  <a:outerShdw blurRad="38100" dist="38100" dir="2700000" algn="tl">
                    <a:srgbClr val="000000">
                      <a:alpha val="43137"/>
                    </a:srgbClr>
                  </a:outerShdw>
                </a:effectLst>
                <a:latin typeface="Times New Roman" pitchFamily="18" charset="0"/>
                <a:cs typeface="Times New Roman" pitchFamily="18" charset="0"/>
              </a:rPr>
              <a:t>Cl</a:t>
            </a:r>
            <a:r>
              <a:rPr lang="en-US" sz="2000" baseline="30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 NO</a:t>
            </a:r>
            <a:r>
              <a:rPr lang="en-US"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3</a:t>
            </a:r>
            <a:r>
              <a:rPr lang="en-US" sz="2000" baseline="30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 SiO</a:t>
            </a:r>
            <a:r>
              <a:rPr lang="en-US"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3</a:t>
            </a:r>
            <a:r>
              <a:rPr lang="en-US" sz="2000" baseline="30000" dirty="0" smtClean="0">
                <a:effectLst>
                  <a:outerShdw blurRad="38100" dist="38100" dir="2700000" algn="tl">
                    <a:srgbClr val="000000">
                      <a:alpha val="43137"/>
                    </a:srgbClr>
                  </a:outerShdw>
                </a:effectLst>
                <a:latin typeface="Times New Roman" pitchFamily="18" charset="0"/>
                <a:cs typeface="Times New Roman" pitchFamily="18" charset="0"/>
              </a:rPr>
              <a:t>2-</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 etc.) and produce scale.</a:t>
            </a:r>
          </a:p>
          <a:p>
            <a:pPr algn="just">
              <a:lnSpc>
                <a:spcPct val="150000"/>
              </a:lnSpc>
              <a:buFont typeface="Wingdings" pitchFamily="2" charset="2"/>
              <a:buChar char="Ø"/>
            </a:pP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Determination of hardness by EDTA : </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the amount of Ca</a:t>
            </a:r>
            <a:r>
              <a:rPr lang="en-US" sz="2000" baseline="30000" dirty="0" smtClean="0">
                <a:effectLst>
                  <a:outerShdw blurRad="38100" dist="38100" dir="2700000" algn="tl">
                    <a:srgbClr val="000000">
                      <a:alpha val="43137"/>
                    </a:srgbClr>
                  </a:outerShdw>
                </a:effectLst>
                <a:latin typeface="Times New Roman" pitchFamily="18" charset="0"/>
                <a:cs typeface="Times New Roman" pitchFamily="18" charset="0"/>
              </a:rPr>
              <a:t>2+ </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and Mg</a:t>
            </a:r>
            <a:r>
              <a:rPr lang="en-US" sz="2000" baseline="30000" dirty="0" smtClean="0">
                <a:effectLst>
                  <a:outerShdw blurRad="38100" dist="38100" dir="2700000" algn="tl">
                    <a:srgbClr val="000000">
                      <a:alpha val="43137"/>
                    </a:srgbClr>
                  </a:outerShdw>
                </a:effectLst>
                <a:latin typeface="Times New Roman" pitchFamily="18" charset="0"/>
                <a:cs typeface="Times New Roman" pitchFamily="18" charset="0"/>
              </a:rPr>
              <a:t>2+ </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ions in water can be determined by  the method of  Complexometric titration s</a:t>
            </a:r>
          </a:p>
          <a:p>
            <a:pPr algn="just">
              <a:lnSpc>
                <a:spcPct val="150000"/>
              </a:lnSpc>
              <a:buFont typeface="Wingdings" pitchFamily="2" charset="2"/>
              <a:buChar char="Ø"/>
            </a:pP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EDTA  is </a:t>
            </a:r>
            <a:r>
              <a:rPr lang="en-US" sz="2000" dirty="0" err="1" smtClean="0">
                <a:effectLst>
                  <a:outerShdw blurRad="38100" dist="38100" dir="2700000" algn="tl">
                    <a:srgbClr val="000000">
                      <a:alpha val="43137"/>
                    </a:srgbClr>
                  </a:outerShdw>
                </a:effectLst>
                <a:latin typeface="Times New Roman" pitchFamily="18" charset="0"/>
                <a:cs typeface="Times New Roman" pitchFamily="18" charset="0"/>
              </a:rPr>
              <a:t>hexadentate</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 ligand (two nitrogen and four acetate  oxygen centers)</a:t>
            </a:r>
          </a:p>
          <a:p>
            <a:pPr algn="just">
              <a:lnSpc>
                <a:spcPct val="150000"/>
              </a:lnSpc>
              <a:buFont typeface="Wingdings" pitchFamily="2" charset="2"/>
              <a:buChar char="Ø"/>
            </a:pPr>
            <a:endParaRPr lang="en-US" sz="2000" b="1" dirty="0" smtClean="0">
              <a:effectLst>
                <a:outerShdw blurRad="38100" dist="38100" dir="2700000" algn="tl">
                  <a:srgbClr val="000000">
                    <a:alpha val="43137"/>
                  </a:srgbClr>
                </a:outerShdw>
              </a:effectLst>
              <a:latin typeface="Times New Roman" pitchFamily="18" charset="0"/>
              <a:cs typeface="Times New Roman" pitchFamily="18" charset="0"/>
            </a:endParaRPr>
          </a:p>
          <a:p>
            <a:pPr algn="just">
              <a:lnSpc>
                <a:spcPct val="150000"/>
              </a:lnSpc>
              <a:buFont typeface="Wingdings" pitchFamily="2" charset="2"/>
              <a:buChar char="Ø"/>
            </a:pPr>
            <a:endParaRPr lang="en-US" sz="2000"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617C2E9-7AD6-46B0-9A08-1DC70AEB7480}"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991600" cy="6400800"/>
          </a:xfrm>
        </p:spPr>
        <p:txBody>
          <a:bodyPr>
            <a:normAutofit lnSpcReduction="10000"/>
          </a:bodyPr>
          <a:lstStyle/>
          <a:p>
            <a:pPr algn="just">
              <a:lnSpc>
                <a:spcPct val="150000"/>
              </a:lnSpc>
              <a:buFont typeface="Wingdings" pitchFamily="2" charset="2"/>
              <a:buChar char="Ø"/>
            </a:pP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Source- pH value is best indication of the presence of acid or alkaline in the water sample. Due to hydrolysis of dissolved salts, the pH value can decrease or increase beyond neutral value </a:t>
            </a:r>
            <a:r>
              <a:rPr lang="en-US" sz="2800" dirty="0" err="1" smtClean="0">
                <a:effectLst>
                  <a:outerShdw blurRad="38100" dist="38100" dir="2700000" algn="tl">
                    <a:srgbClr val="000000">
                      <a:alpha val="43137"/>
                    </a:srgbClr>
                  </a:outerShdw>
                </a:effectLst>
                <a:latin typeface="Times New Roman" pitchFamily="18" charset="0"/>
                <a:cs typeface="Times New Roman" pitchFamily="18" charset="0"/>
              </a:rPr>
              <a:t>i.e</a:t>
            </a: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 7.0  showing in the presence of acidic or alkali in the solution.  </a:t>
            </a:r>
          </a:p>
          <a:p>
            <a:pPr algn="just">
              <a:lnSpc>
                <a:spcPct val="150000"/>
              </a:lnSpc>
              <a:buFont typeface="Wingdings" pitchFamily="2" charset="2"/>
              <a:buChar char="Ø"/>
            </a:pP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The presence of salts of strong base and weak acids e.g. Na</a:t>
            </a:r>
            <a:r>
              <a:rPr lang="en-US" sz="2800" baseline="-25000" dirty="0" smtClean="0">
                <a:effectLst>
                  <a:outerShdw blurRad="38100" dist="38100" dir="2700000" algn="tl">
                    <a:srgbClr val="000000">
                      <a:alpha val="43137"/>
                    </a:srgbClr>
                  </a:outerShdw>
                </a:effectLst>
                <a:latin typeface="Times New Roman" pitchFamily="18" charset="0"/>
                <a:cs typeface="Times New Roman" pitchFamily="18" charset="0"/>
              </a:rPr>
              <a:t>2</a:t>
            </a: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CO</a:t>
            </a:r>
            <a:r>
              <a:rPr lang="en-US" sz="2800" baseline="-25000" dirty="0" smtClean="0">
                <a:effectLst>
                  <a:outerShdw blurRad="38100" dist="38100" dir="2700000" algn="tl">
                    <a:srgbClr val="000000">
                      <a:alpha val="43137"/>
                    </a:srgbClr>
                  </a:outerShdw>
                </a:effectLst>
                <a:latin typeface="Times New Roman" pitchFamily="18" charset="0"/>
                <a:cs typeface="Times New Roman" pitchFamily="18" charset="0"/>
              </a:rPr>
              <a:t>3</a:t>
            </a: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 increase pH value,</a:t>
            </a:r>
          </a:p>
          <a:p>
            <a:pPr algn="just">
              <a:lnSpc>
                <a:spcPct val="150000"/>
              </a:lnSpc>
              <a:buFont typeface="Wingdings" pitchFamily="2" charset="2"/>
              <a:buChar char="Ø"/>
            </a:pP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salts of weak base and strong acid e.g. CaCl</a:t>
            </a:r>
            <a:r>
              <a:rPr lang="en-US" sz="2800" baseline="-25000" dirty="0" smtClean="0">
                <a:effectLst>
                  <a:outerShdw blurRad="38100" dist="38100" dir="2700000" algn="tl">
                    <a:srgbClr val="000000">
                      <a:alpha val="43137"/>
                    </a:srgbClr>
                  </a:outerShdw>
                </a:effectLst>
                <a:latin typeface="Times New Roman" pitchFamily="18" charset="0"/>
                <a:cs typeface="Times New Roman" pitchFamily="18" charset="0"/>
              </a:rPr>
              <a:t>2 </a:t>
            </a: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decrease pH level. Thus , a fundamental relationship exists among pH, acidity and alkalinity.  </a:t>
            </a: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617C2E9-7AD6-46B0-9A08-1DC70AEB7480}"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4"/>
          <p:cNvSpPr>
            <a:spLocks noGrp="1" noChangeArrowheads="1"/>
          </p:cNvSpPr>
          <p:nvPr>
            <p:ph type="title"/>
          </p:nvPr>
        </p:nvSpPr>
        <p:spPr/>
        <p:txBody>
          <a:bodyPr/>
          <a:lstStyle/>
          <a:p>
            <a:pPr eaLnBrk="1" hangingPunct="1"/>
            <a:r>
              <a:rPr lang="en-US" smtClean="0"/>
              <a:t>Ligands</a:t>
            </a:r>
          </a:p>
        </p:txBody>
      </p:sp>
      <p:sp>
        <p:nvSpPr>
          <p:cNvPr id="120835" name="Rectangle 5"/>
          <p:cNvSpPr>
            <a:spLocks noGrp="1" noChangeArrowheads="1"/>
          </p:cNvSpPr>
          <p:nvPr>
            <p:ph type="body" idx="1"/>
          </p:nvPr>
        </p:nvSpPr>
        <p:spPr/>
        <p:txBody>
          <a:bodyPr/>
          <a:lstStyle/>
          <a:p>
            <a:pPr eaLnBrk="1" hangingPunct="1"/>
            <a:r>
              <a:rPr lang="en-US" dirty="0" err="1" smtClean="0"/>
              <a:t>Hexadentate</a:t>
            </a:r>
            <a:endParaRPr lang="en-US" dirty="0" smtClean="0"/>
          </a:p>
          <a:p>
            <a:pPr lvl="1" eaLnBrk="1" hangingPunct="1"/>
            <a:r>
              <a:rPr lang="en-US" dirty="0" smtClean="0"/>
              <a:t> </a:t>
            </a:r>
            <a:r>
              <a:rPr lang="en-US" dirty="0" err="1" smtClean="0"/>
              <a:t>ethylenediaminetetraacetate</a:t>
            </a:r>
            <a:r>
              <a:rPr lang="en-US" dirty="0" smtClean="0"/>
              <a:t> (EDTA) = (O</a:t>
            </a:r>
            <a:r>
              <a:rPr lang="en-US" baseline="-25000" dirty="0" smtClean="0"/>
              <a:t>2</a:t>
            </a:r>
            <a:r>
              <a:rPr lang="en-US" dirty="0" smtClean="0"/>
              <a:t>CCH</a:t>
            </a:r>
            <a:r>
              <a:rPr lang="en-US" baseline="-25000" dirty="0" smtClean="0"/>
              <a:t>2</a:t>
            </a:r>
            <a:r>
              <a:rPr lang="en-US" dirty="0" smtClean="0"/>
              <a:t>)</a:t>
            </a:r>
            <a:r>
              <a:rPr lang="en-US" baseline="-25000" dirty="0" smtClean="0"/>
              <a:t>2</a:t>
            </a:r>
            <a:r>
              <a:rPr lang="en-US" dirty="0" smtClean="0"/>
              <a:t>N(CH</a:t>
            </a:r>
            <a:r>
              <a:rPr lang="en-US" baseline="-25000" dirty="0" smtClean="0"/>
              <a:t>2</a:t>
            </a:r>
            <a:r>
              <a:rPr lang="en-US" dirty="0" smtClean="0"/>
              <a:t>)</a:t>
            </a:r>
            <a:r>
              <a:rPr lang="en-US" baseline="-25000" dirty="0" smtClean="0"/>
              <a:t>2</a:t>
            </a:r>
            <a:r>
              <a:rPr lang="en-US" dirty="0" smtClean="0"/>
              <a:t>N(CH</a:t>
            </a:r>
            <a:r>
              <a:rPr lang="en-US" baseline="-25000" dirty="0" smtClean="0"/>
              <a:t>2</a:t>
            </a:r>
            <a:r>
              <a:rPr lang="en-US" dirty="0" smtClean="0"/>
              <a:t>CO</a:t>
            </a:r>
            <a:r>
              <a:rPr lang="en-US" baseline="-25000" dirty="0" smtClean="0"/>
              <a:t>2</a:t>
            </a:r>
            <a:r>
              <a:rPr lang="en-US" dirty="0" smtClean="0"/>
              <a:t>)</a:t>
            </a:r>
            <a:r>
              <a:rPr lang="en-US" baseline="-25000" dirty="0" smtClean="0"/>
              <a:t>2</a:t>
            </a:r>
            <a:r>
              <a:rPr lang="en-US" baseline="30000" dirty="0" smtClean="0"/>
              <a:t>4-</a:t>
            </a:r>
          </a:p>
          <a:p>
            <a:pPr lvl="1" eaLnBrk="1" hangingPunct="1"/>
            <a:r>
              <a:rPr lang="en-US" dirty="0" smtClean="0"/>
              <a:t>Example Complexes</a:t>
            </a:r>
          </a:p>
          <a:p>
            <a:pPr lvl="2" eaLnBrk="1" hangingPunct="1"/>
            <a:r>
              <a:rPr lang="en-US" dirty="0" smtClean="0"/>
              <a:t>[Ca(EDTA)]</a:t>
            </a:r>
            <a:r>
              <a:rPr lang="en-US" baseline="30000" dirty="0" smtClean="0"/>
              <a:t>-2</a:t>
            </a:r>
            <a:r>
              <a:rPr lang="en-US" dirty="0" smtClean="0"/>
              <a:t>  </a:t>
            </a:r>
          </a:p>
          <a:p>
            <a:pPr lvl="2" eaLnBrk="1" hangingPunct="1"/>
            <a:r>
              <a:rPr lang="en-US" dirty="0" smtClean="0"/>
              <a:t>[Mg(EDTA)]</a:t>
            </a:r>
            <a:r>
              <a:rPr lang="en-US" baseline="30000" dirty="0" smtClean="0"/>
              <a:t>-2</a:t>
            </a:r>
            <a:r>
              <a:rPr lang="en-US" dirty="0" smtClean="0"/>
              <a:t>                   </a:t>
            </a:r>
          </a:p>
        </p:txBody>
      </p:sp>
      <p:sp>
        <p:nvSpPr>
          <p:cNvPr id="4" name="Slide Number Placeholder 3"/>
          <p:cNvSpPr>
            <a:spLocks noGrp="1"/>
          </p:cNvSpPr>
          <p:nvPr>
            <p:ph type="sldNum" sz="quarter" idx="12"/>
          </p:nvPr>
        </p:nvSpPr>
        <p:spPr/>
        <p:txBody>
          <a:bodyPr/>
          <a:lstStyle/>
          <a:p>
            <a:fld id="{E617C2E9-7AD6-46B0-9A08-1DC70AEB7480}"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ransition>
    <p:zoom dir="in"/>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ChangeAspect="1"/>
          </p:cNvGraphicFramePr>
          <p:nvPr/>
        </p:nvGraphicFramePr>
        <p:xfrm>
          <a:off x="609600" y="1676400"/>
          <a:ext cx="8077200" cy="3598863"/>
        </p:xfrm>
        <a:graphic>
          <a:graphicData uri="http://schemas.openxmlformats.org/presentationml/2006/ole">
            <mc:AlternateContent xmlns:mc="http://schemas.openxmlformats.org/markup-compatibility/2006">
              <mc:Choice xmlns:v="urn:schemas-microsoft-com:vml" Requires="v">
                <p:oleObj spid="_x0000_s95429" name="Chemistry 4-D Draw" r:id="rId3" imgW="3314700" imgH="1475740" progId="">
                  <p:embed/>
                </p:oleObj>
              </mc:Choice>
              <mc:Fallback>
                <p:oleObj name="Chemistry 4-D Draw" r:id="rId3" imgW="3314700" imgH="1475740" progId="">
                  <p:embed/>
                  <p:pic>
                    <p:nvPicPr>
                      <p:cNvPr id="0" name="Picture 1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676400"/>
                        <a:ext cx="8077200" cy="3598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3075" name="Rectangle 3"/>
          <p:cNvSpPr>
            <a:spLocks noChangeArrowheads="1"/>
          </p:cNvSpPr>
          <p:nvPr/>
        </p:nvSpPr>
        <p:spPr bwMode="auto">
          <a:xfrm>
            <a:off x="3657600" y="1752600"/>
            <a:ext cx="1905000" cy="638175"/>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sz="3600">
                <a:solidFill>
                  <a:srgbClr val="000000"/>
                </a:solidFill>
              </a:rPr>
              <a:t>EDTA</a:t>
            </a:r>
          </a:p>
        </p:txBody>
      </p:sp>
      <p:sp>
        <p:nvSpPr>
          <p:cNvPr id="3076" name="Rectangle 4"/>
          <p:cNvSpPr>
            <a:spLocks noGrp="1" noChangeArrowheads="1"/>
          </p:cNvSpPr>
          <p:nvPr>
            <p:ph type="title"/>
          </p:nvPr>
        </p:nvSpPr>
        <p:spPr/>
        <p:txBody>
          <a:bodyPr/>
          <a:lstStyle/>
          <a:p>
            <a:pPr eaLnBrk="1" hangingPunct="1"/>
            <a:r>
              <a:rPr lang="en-US" smtClean="0"/>
              <a:t>Ligands</a:t>
            </a:r>
          </a:p>
        </p:txBody>
      </p:sp>
      <p:sp>
        <p:nvSpPr>
          <p:cNvPr id="3077" name="Text Box 5"/>
          <p:cNvSpPr txBox="1">
            <a:spLocks noChangeArrowheads="1"/>
          </p:cNvSpPr>
          <p:nvPr/>
        </p:nvSpPr>
        <p:spPr bwMode="auto">
          <a:xfrm>
            <a:off x="2438400" y="5638800"/>
            <a:ext cx="4724400" cy="519113"/>
          </a:xfrm>
          <a:prstGeom prst="rect">
            <a:avLst/>
          </a:prstGeom>
          <a:noFill/>
          <a:ln w="12700">
            <a:noFill/>
            <a:miter lim="800000"/>
            <a:headEnd/>
            <a:tailEnd/>
          </a:ln>
        </p:spPr>
        <p:txBody>
          <a:bodyPr>
            <a:spAutoFit/>
          </a:bodyPr>
          <a:lstStyle/>
          <a:p>
            <a:pPr algn="ctr" eaLnBrk="0" hangingPunct="0">
              <a:spcBef>
                <a:spcPct val="50000"/>
              </a:spcBef>
            </a:pPr>
            <a:r>
              <a:rPr lang="en-US" sz="2800">
                <a:solidFill>
                  <a:srgbClr val="FC0128"/>
                </a:solidFill>
              </a:rPr>
              <a:t>Donor Atoms</a:t>
            </a:r>
          </a:p>
        </p:txBody>
      </p:sp>
      <p:sp>
        <p:nvSpPr>
          <p:cNvPr id="3078" name="Text Box 6"/>
          <p:cNvSpPr txBox="1">
            <a:spLocks noChangeArrowheads="1"/>
          </p:cNvSpPr>
          <p:nvPr/>
        </p:nvSpPr>
        <p:spPr bwMode="auto">
          <a:xfrm>
            <a:off x="533400" y="3810000"/>
            <a:ext cx="381000" cy="641350"/>
          </a:xfrm>
          <a:prstGeom prst="rect">
            <a:avLst/>
          </a:prstGeom>
          <a:noFill/>
          <a:ln w="12700">
            <a:noFill/>
            <a:miter lim="800000"/>
            <a:headEnd/>
            <a:tailEnd/>
          </a:ln>
        </p:spPr>
        <p:txBody>
          <a:bodyPr>
            <a:spAutoFit/>
          </a:bodyPr>
          <a:lstStyle/>
          <a:p>
            <a:pPr eaLnBrk="0" hangingPunct="0">
              <a:spcBef>
                <a:spcPct val="50000"/>
              </a:spcBef>
            </a:pPr>
            <a:r>
              <a:rPr lang="en-US" sz="3600">
                <a:solidFill>
                  <a:srgbClr val="FC0128"/>
                </a:solidFill>
              </a:rPr>
              <a:t>*</a:t>
            </a:r>
          </a:p>
        </p:txBody>
      </p:sp>
      <p:sp>
        <p:nvSpPr>
          <p:cNvPr id="3079" name="Text Box 7"/>
          <p:cNvSpPr txBox="1">
            <a:spLocks noChangeArrowheads="1"/>
          </p:cNvSpPr>
          <p:nvPr/>
        </p:nvSpPr>
        <p:spPr bwMode="auto">
          <a:xfrm>
            <a:off x="533400" y="2590800"/>
            <a:ext cx="381000" cy="641350"/>
          </a:xfrm>
          <a:prstGeom prst="rect">
            <a:avLst/>
          </a:prstGeom>
          <a:noFill/>
          <a:ln w="12700">
            <a:noFill/>
            <a:miter lim="800000"/>
            <a:headEnd/>
            <a:tailEnd/>
          </a:ln>
        </p:spPr>
        <p:txBody>
          <a:bodyPr>
            <a:spAutoFit/>
          </a:bodyPr>
          <a:lstStyle/>
          <a:p>
            <a:pPr eaLnBrk="0" hangingPunct="0">
              <a:spcBef>
                <a:spcPct val="50000"/>
              </a:spcBef>
            </a:pPr>
            <a:r>
              <a:rPr lang="en-US" sz="3600">
                <a:solidFill>
                  <a:srgbClr val="FC0128"/>
                </a:solidFill>
              </a:rPr>
              <a:t>*</a:t>
            </a:r>
          </a:p>
        </p:txBody>
      </p:sp>
      <p:sp>
        <p:nvSpPr>
          <p:cNvPr id="3080" name="Text Box 8"/>
          <p:cNvSpPr txBox="1">
            <a:spLocks noChangeArrowheads="1"/>
          </p:cNvSpPr>
          <p:nvPr/>
        </p:nvSpPr>
        <p:spPr bwMode="auto">
          <a:xfrm>
            <a:off x="8077200" y="2590800"/>
            <a:ext cx="381000" cy="641350"/>
          </a:xfrm>
          <a:prstGeom prst="rect">
            <a:avLst/>
          </a:prstGeom>
          <a:noFill/>
          <a:ln w="12700">
            <a:noFill/>
            <a:miter lim="800000"/>
            <a:headEnd/>
            <a:tailEnd/>
          </a:ln>
        </p:spPr>
        <p:txBody>
          <a:bodyPr>
            <a:spAutoFit/>
          </a:bodyPr>
          <a:lstStyle/>
          <a:p>
            <a:pPr eaLnBrk="0" hangingPunct="0">
              <a:spcBef>
                <a:spcPct val="50000"/>
              </a:spcBef>
            </a:pPr>
            <a:r>
              <a:rPr lang="en-US" sz="3600">
                <a:solidFill>
                  <a:srgbClr val="FC0128"/>
                </a:solidFill>
              </a:rPr>
              <a:t>*</a:t>
            </a:r>
          </a:p>
        </p:txBody>
      </p:sp>
      <p:sp>
        <p:nvSpPr>
          <p:cNvPr id="3081" name="Text Box 9"/>
          <p:cNvSpPr txBox="1">
            <a:spLocks noChangeArrowheads="1"/>
          </p:cNvSpPr>
          <p:nvPr/>
        </p:nvSpPr>
        <p:spPr bwMode="auto">
          <a:xfrm>
            <a:off x="8077200" y="3810000"/>
            <a:ext cx="381000" cy="641350"/>
          </a:xfrm>
          <a:prstGeom prst="rect">
            <a:avLst/>
          </a:prstGeom>
          <a:noFill/>
          <a:ln w="12700">
            <a:noFill/>
            <a:miter lim="800000"/>
            <a:headEnd/>
            <a:tailEnd/>
          </a:ln>
        </p:spPr>
        <p:txBody>
          <a:bodyPr>
            <a:spAutoFit/>
          </a:bodyPr>
          <a:lstStyle/>
          <a:p>
            <a:pPr eaLnBrk="0" hangingPunct="0">
              <a:spcBef>
                <a:spcPct val="50000"/>
              </a:spcBef>
            </a:pPr>
            <a:r>
              <a:rPr lang="en-US" sz="3600">
                <a:solidFill>
                  <a:srgbClr val="FC0128"/>
                </a:solidFill>
              </a:rPr>
              <a:t>*</a:t>
            </a:r>
          </a:p>
        </p:txBody>
      </p:sp>
      <p:sp>
        <p:nvSpPr>
          <p:cNvPr id="3082" name="Text Box 10"/>
          <p:cNvSpPr txBox="1">
            <a:spLocks noChangeArrowheads="1"/>
          </p:cNvSpPr>
          <p:nvPr/>
        </p:nvSpPr>
        <p:spPr bwMode="auto">
          <a:xfrm>
            <a:off x="5562600" y="2971800"/>
            <a:ext cx="381000" cy="641350"/>
          </a:xfrm>
          <a:prstGeom prst="rect">
            <a:avLst/>
          </a:prstGeom>
          <a:noFill/>
          <a:ln w="12700">
            <a:noFill/>
            <a:miter lim="800000"/>
            <a:headEnd/>
            <a:tailEnd/>
          </a:ln>
        </p:spPr>
        <p:txBody>
          <a:bodyPr>
            <a:spAutoFit/>
          </a:bodyPr>
          <a:lstStyle/>
          <a:p>
            <a:pPr eaLnBrk="0" hangingPunct="0">
              <a:spcBef>
                <a:spcPct val="50000"/>
              </a:spcBef>
            </a:pPr>
            <a:r>
              <a:rPr lang="en-US" sz="3600">
                <a:solidFill>
                  <a:srgbClr val="FC0128"/>
                </a:solidFill>
              </a:rPr>
              <a:t>*</a:t>
            </a:r>
          </a:p>
        </p:txBody>
      </p:sp>
      <p:sp>
        <p:nvSpPr>
          <p:cNvPr id="3083" name="Text Box 11"/>
          <p:cNvSpPr txBox="1">
            <a:spLocks noChangeArrowheads="1"/>
          </p:cNvSpPr>
          <p:nvPr/>
        </p:nvSpPr>
        <p:spPr bwMode="auto">
          <a:xfrm>
            <a:off x="3048000" y="2971800"/>
            <a:ext cx="381000" cy="641350"/>
          </a:xfrm>
          <a:prstGeom prst="rect">
            <a:avLst/>
          </a:prstGeom>
          <a:noFill/>
          <a:ln w="12700">
            <a:noFill/>
            <a:miter lim="800000"/>
            <a:headEnd/>
            <a:tailEnd/>
          </a:ln>
        </p:spPr>
        <p:txBody>
          <a:bodyPr>
            <a:spAutoFit/>
          </a:bodyPr>
          <a:lstStyle/>
          <a:p>
            <a:pPr eaLnBrk="0" hangingPunct="0">
              <a:spcBef>
                <a:spcPct val="50000"/>
              </a:spcBef>
            </a:pPr>
            <a:r>
              <a:rPr lang="en-US" sz="3600">
                <a:solidFill>
                  <a:srgbClr val="FC0128"/>
                </a:solidFill>
              </a:rPr>
              <a:t>*</a:t>
            </a:r>
          </a:p>
        </p:txBody>
      </p:sp>
      <p:sp>
        <p:nvSpPr>
          <p:cNvPr id="12" name="Slide Number Placeholder 11"/>
          <p:cNvSpPr>
            <a:spLocks noGrp="1"/>
          </p:cNvSpPr>
          <p:nvPr>
            <p:ph type="sldNum" sz="quarter" idx="12"/>
          </p:nvPr>
        </p:nvSpPr>
        <p:spPr/>
        <p:txBody>
          <a:bodyPr/>
          <a:lstStyle/>
          <a:p>
            <a:fld id="{E617C2E9-7AD6-46B0-9A08-1DC70AEB7480}" type="slidenum">
              <a:rPr lang="en-US" smtClean="0"/>
              <a:pPr/>
              <a:t>31</a:t>
            </a:fld>
            <a:endParaRPr lang="en-US"/>
          </a:p>
        </p:txBody>
      </p:sp>
      <p:sp>
        <p:nvSpPr>
          <p:cNvPr id="13" name="Footer Placeholder 12"/>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ransition>
    <p:zoom dir="in"/>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8" name="Picture 1026"/>
          <p:cNvPicPr>
            <a:picLocks noChangeArrowheads="1"/>
          </p:cNvPicPr>
          <p:nvPr/>
        </p:nvPicPr>
        <p:blipFill>
          <a:blip r:embed="rId2" cstate="print"/>
          <a:srcRect/>
          <a:stretch>
            <a:fillRect/>
          </a:stretch>
        </p:blipFill>
        <p:spPr bwMode="auto">
          <a:xfrm>
            <a:off x="1981200" y="1066800"/>
            <a:ext cx="5562600" cy="5715000"/>
          </a:xfrm>
          <a:prstGeom prst="rect">
            <a:avLst/>
          </a:prstGeom>
          <a:noFill/>
          <a:ln w="12700">
            <a:noFill/>
            <a:miter lim="800000"/>
            <a:headEnd/>
            <a:tailEnd/>
          </a:ln>
        </p:spPr>
      </p:pic>
      <p:sp>
        <p:nvSpPr>
          <p:cNvPr id="121859" name="Rectangle 1027"/>
          <p:cNvSpPr>
            <a:spLocks noChangeArrowheads="1"/>
          </p:cNvSpPr>
          <p:nvPr/>
        </p:nvSpPr>
        <p:spPr bwMode="auto">
          <a:xfrm>
            <a:off x="3886200" y="1066800"/>
            <a:ext cx="1905000" cy="638175"/>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sz="3600">
                <a:solidFill>
                  <a:srgbClr val="000000"/>
                </a:solidFill>
              </a:rPr>
              <a:t>EDTA</a:t>
            </a:r>
          </a:p>
        </p:txBody>
      </p:sp>
      <p:sp>
        <p:nvSpPr>
          <p:cNvPr id="121860" name="Rectangle 1028"/>
          <p:cNvSpPr>
            <a:spLocks noGrp="1" noChangeArrowheads="1"/>
          </p:cNvSpPr>
          <p:nvPr>
            <p:ph type="title"/>
          </p:nvPr>
        </p:nvSpPr>
        <p:spPr/>
        <p:txBody>
          <a:bodyPr/>
          <a:lstStyle/>
          <a:p>
            <a:pPr eaLnBrk="1" hangingPunct="1"/>
            <a:r>
              <a:rPr lang="en-US" smtClean="0"/>
              <a:t>Ligands</a:t>
            </a:r>
          </a:p>
        </p:txBody>
      </p:sp>
      <p:sp>
        <p:nvSpPr>
          <p:cNvPr id="121861" name="Rectangle 1029"/>
          <p:cNvSpPr>
            <a:spLocks noChangeArrowheads="1"/>
          </p:cNvSpPr>
          <p:nvPr/>
        </p:nvSpPr>
        <p:spPr bwMode="auto">
          <a:xfrm>
            <a:off x="1905000" y="2590800"/>
            <a:ext cx="682625" cy="638175"/>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sz="3600"/>
              <a:t>C</a:t>
            </a:r>
          </a:p>
        </p:txBody>
      </p:sp>
      <p:sp>
        <p:nvSpPr>
          <p:cNvPr id="121862" name="Line 1030"/>
          <p:cNvSpPr>
            <a:spLocks noChangeShapeType="1"/>
          </p:cNvSpPr>
          <p:nvPr/>
        </p:nvSpPr>
        <p:spPr bwMode="auto">
          <a:xfrm>
            <a:off x="2286000" y="3124200"/>
            <a:ext cx="558800" cy="787400"/>
          </a:xfrm>
          <a:prstGeom prst="line">
            <a:avLst/>
          </a:prstGeom>
          <a:noFill/>
          <a:ln w="50800">
            <a:solidFill>
              <a:schemeClr val="accent1"/>
            </a:solidFill>
            <a:round/>
            <a:headEnd/>
            <a:tailEnd type="triangle" w="med" len="med"/>
          </a:ln>
        </p:spPr>
        <p:txBody>
          <a:bodyPr wrap="none" anchor="ctr"/>
          <a:lstStyle/>
          <a:p>
            <a:endParaRPr lang="en-US"/>
          </a:p>
        </p:txBody>
      </p:sp>
      <p:sp>
        <p:nvSpPr>
          <p:cNvPr id="121863" name="Rectangle 1031"/>
          <p:cNvSpPr>
            <a:spLocks noChangeArrowheads="1"/>
          </p:cNvSpPr>
          <p:nvPr/>
        </p:nvSpPr>
        <p:spPr bwMode="auto">
          <a:xfrm>
            <a:off x="6705600" y="1143000"/>
            <a:ext cx="911225" cy="638175"/>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sz="3600">
                <a:solidFill>
                  <a:srgbClr val="FF2B2B"/>
                </a:solidFill>
              </a:rPr>
              <a:t>O</a:t>
            </a:r>
          </a:p>
        </p:txBody>
      </p:sp>
      <p:sp>
        <p:nvSpPr>
          <p:cNvPr id="121864" name="Line 1032"/>
          <p:cNvSpPr>
            <a:spLocks noChangeShapeType="1"/>
          </p:cNvSpPr>
          <p:nvPr/>
        </p:nvSpPr>
        <p:spPr bwMode="auto">
          <a:xfrm flipH="1">
            <a:off x="5867400" y="1447800"/>
            <a:ext cx="812800" cy="177800"/>
          </a:xfrm>
          <a:prstGeom prst="line">
            <a:avLst/>
          </a:prstGeom>
          <a:noFill/>
          <a:ln w="50800">
            <a:solidFill>
              <a:schemeClr val="accent1"/>
            </a:solidFill>
            <a:round/>
            <a:headEnd/>
            <a:tailEnd type="triangle" w="med" len="med"/>
          </a:ln>
        </p:spPr>
        <p:txBody>
          <a:bodyPr wrap="none" anchor="ctr"/>
          <a:lstStyle/>
          <a:p>
            <a:endParaRPr lang="en-US"/>
          </a:p>
        </p:txBody>
      </p:sp>
      <p:sp>
        <p:nvSpPr>
          <p:cNvPr id="121865" name="Rectangle 1033"/>
          <p:cNvSpPr>
            <a:spLocks noChangeArrowheads="1"/>
          </p:cNvSpPr>
          <p:nvPr/>
        </p:nvSpPr>
        <p:spPr bwMode="auto">
          <a:xfrm>
            <a:off x="6858000" y="3429000"/>
            <a:ext cx="987425" cy="638175"/>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sz="3600">
                <a:solidFill>
                  <a:schemeClr val="accent2"/>
                </a:solidFill>
              </a:rPr>
              <a:t>N</a:t>
            </a:r>
          </a:p>
        </p:txBody>
      </p:sp>
      <p:sp>
        <p:nvSpPr>
          <p:cNvPr id="121866" name="Line 1034"/>
          <p:cNvSpPr>
            <a:spLocks noChangeShapeType="1"/>
          </p:cNvSpPr>
          <p:nvPr/>
        </p:nvSpPr>
        <p:spPr bwMode="auto">
          <a:xfrm>
            <a:off x="6019800" y="3810000"/>
            <a:ext cx="787400" cy="0"/>
          </a:xfrm>
          <a:prstGeom prst="line">
            <a:avLst/>
          </a:prstGeom>
          <a:noFill/>
          <a:ln w="50800">
            <a:solidFill>
              <a:schemeClr val="accent1"/>
            </a:solidFill>
            <a:round/>
            <a:headEnd type="triangle" w="med" len="med"/>
            <a:tailEnd/>
          </a:ln>
        </p:spPr>
        <p:txBody>
          <a:bodyPr wrap="none" anchor="ctr"/>
          <a:lstStyle/>
          <a:p>
            <a:endParaRPr lang="en-US"/>
          </a:p>
        </p:txBody>
      </p:sp>
      <p:sp>
        <p:nvSpPr>
          <p:cNvPr id="121867" name="Rectangle 1035"/>
          <p:cNvSpPr>
            <a:spLocks noChangeArrowheads="1"/>
          </p:cNvSpPr>
          <p:nvPr/>
        </p:nvSpPr>
        <p:spPr bwMode="auto">
          <a:xfrm>
            <a:off x="2362200" y="1752600"/>
            <a:ext cx="835025" cy="638175"/>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sz="3600">
                <a:solidFill>
                  <a:schemeClr val="bg2"/>
                </a:solidFill>
              </a:rPr>
              <a:t>H</a:t>
            </a:r>
          </a:p>
        </p:txBody>
      </p:sp>
      <p:sp>
        <p:nvSpPr>
          <p:cNvPr id="121868" name="Line 1036"/>
          <p:cNvSpPr>
            <a:spLocks noChangeShapeType="1"/>
          </p:cNvSpPr>
          <p:nvPr/>
        </p:nvSpPr>
        <p:spPr bwMode="auto">
          <a:xfrm>
            <a:off x="2971800" y="2133600"/>
            <a:ext cx="762000" cy="381000"/>
          </a:xfrm>
          <a:prstGeom prst="line">
            <a:avLst/>
          </a:prstGeom>
          <a:noFill/>
          <a:ln w="76200">
            <a:solidFill>
              <a:schemeClr val="accent1"/>
            </a:solidFill>
            <a:round/>
            <a:headEnd/>
            <a:tailEnd type="triangle" w="med" len="med"/>
          </a:ln>
        </p:spPr>
        <p:txBody>
          <a:bodyPr wrap="none" anchor="ctr"/>
          <a:lstStyle/>
          <a:p>
            <a:endParaRPr lang="en-US"/>
          </a:p>
        </p:txBody>
      </p:sp>
      <p:sp>
        <p:nvSpPr>
          <p:cNvPr id="121869" name="Rectangle 1037"/>
          <p:cNvSpPr>
            <a:spLocks noChangeArrowheads="1"/>
          </p:cNvSpPr>
          <p:nvPr/>
        </p:nvSpPr>
        <p:spPr bwMode="auto">
          <a:xfrm>
            <a:off x="4648200" y="3733800"/>
            <a:ext cx="758825" cy="638175"/>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sz="3600">
                <a:solidFill>
                  <a:srgbClr val="085049"/>
                </a:solidFill>
              </a:rPr>
              <a:t>M</a:t>
            </a:r>
          </a:p>
        </p:txBody>
      </p:sp>
      <p:sp>
        <p:nvSpPr>
          <p:cNvPr id="14" name="Slide Number Placeholder 13"/>
          <p:cNvSpPr>
            <a:spLocks noGrp="1"/>
          </p:cNvSpPr>
          <p:nvPr>
            <p:ph type="sldNum" sz="quarter" idx="12"/>
          </p:nvPr>
        </p:nvSpPr>
        <p:spPr/>
        <p:txBody>
          <a:bodyPr/>
          <a:lstStyle/>
          <a:p>
            <a:fld id="{E617C2E9-7AD6-46B0-9A08-1DC70AEB7480}" type="slidenum">
              <a:rPr lang="en-US" smtClean="0"/>
              <a:pPr/>
              <a:t>32</a:t>
            </a:fld>
            <a:endParaRPr lang="en-US"/>
          </a:p>
        </p:txBody>
      </p:sp>
      <p:sp>
        <p:nvSpPr>
          <p:cNvPr id="15" name="Footer Placeholder 1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ransition>
    <p:zoom dir="in"/>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051"/>
          <p:cNvSpPr>
            <a:spLocks noChangeArrowheads="1"/>
          </p:cNvSpPr>
          <p:nvPr/>
        </p:nvSpPr>
        <p:spPr bwMode="auto">
          <a:xfrm>
            <a:off x="3886200" y="1066800"/>
            <a:ext cx="1905000" cy="638175"/>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sz="3600">
                <a:solidFill>
                  <a:srgbClr val="000000"/>
                </a:solidFill>
              </a:rPr>
              <a:t>EDTA</a:t>
            </a:r>
          </a:p>
        </p:txBody>
      </p:sp>
      <p:sp>
        <p:nvSpPr>
          <p:cNvPr id="122883" name="Rectangle 2052"/>
          <p:cNvSpPr>
            <a:spLocks noGrp="1" noChangeArrowheads="1"/>
          </p:cNvSpPr>
          <p:nvPr>
            <p:ph type="title"/>
          </p:nvPr>
        </p:nvSpPr>
        <p:spPr>
          <a:xfrm>
            <a:off x="457200" y="274638"/>
            <a:ext cx="8229600" cy="1249362"/>
          </a:xfrm>
        </p:spPr>
        <p:txBody>
          <a:bodyPr/>
          <a:lstStyle/>
          <a:p>
            <a:pPr eaLnBrk="1" hangingPunct="1"/>
            <a:r>
              <a:rPr lang="en-US" dirty="0" smtClean="0"/>
              <a:t>Ligands</a:t>
            </a:r>
          </a:p>
        </p:txBody>
      </p:sp>
      <p:pic>
        <p:nvPicPr>
          <p:cNvPr id="122884" name="Picture 2062"/>
          <p:cNvPicPr>
            <a:picLocks noChangeAspect="1" noChangeArrowheads="1"/>
          </p:cNvPicPr>
          <p:nvPr/>
        </p:nvPicPr>
        <p:blipFill>
          <a:blip r:embed="rId2" cstate="print"/>
          <a:srcRect l="11018" r="23994"/>
          <a:stretch>
            <a:fillRect/>
          </a:stretch>
        </p:blipFill>
        <p:spPr bwMode="auto">
          <a:xfrm>
            <a:off x="1981200" y="1594489"/>
            <a:ext cx="5791200" cy="4882511"/>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E617C2E9-7AD6-46B0-9A08-1DC70AEB7480}" type="slidenum">
              <a:rPr lang="en-US" smtClean="0"/>
              <a:pPr/>
              <a:t>33</a:t>
            </a:fld>
            <a:endParaRPr lang="en-US"/>
          </a:p>
        </p:txBody>
      </p:sp>
      <p:sp>
        <p:nvSpPr>
          <p:cNvPr id="6" name="Footer Placeholder 5"/>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ransition>
    <p:zoom dir="in"/>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57200"/>
            <a:ext cx="8991600" cy="6096000"/>
          </a:xfrm>
        </p:spPr>
        <p:txBody>
          <a:bodyPr>
            <a:normAutofit/>
          </a:bodyPr>
          <a:lstStyle/>
          <a:p>
            <a:pPr algn="just">
              <a:lnSpc>
                <a:spcPct val="150000"/>
              </a:lnSpc>
            </a:pP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Chelation</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therapy is used in treatment for heavy metal poisoning. </a:t>
            </a:r>
          </a:p>
          <a:p>
            <a:pPr algn="just">
              <a:lnSpc>
                <a:spcPct val="150000"/>
              </a:lnSpc>
            </a:pPr>
            <a:r>
              <a:rPr lang="en-US" dirty="0" smtClean="0">
                <a:effectLst>
                  <a:outerShdw blurRad="38100" dist="38100" dir="2700000" algn="tl">
                    <a:srgbClr val="000000">
                      <a:alpha val="43137"/>
                    </a:srgbClr>
                  </a:outerShdw>
                </a:effectLst>
                <a:latin typeface="Times New Roman" pitchFamily="18" charset="0"/>
                <a:cs typeface="Times New Roman" pitchFamily="18" charset="0"/>
              </a:rPr>
              <a:t>It uses chelating ligands like EDTA that bind very strongly with toxic elements in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complexed</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form and remove them.</a:t>
            </a:r>
          </a:p>
          <a:p>
            <a:pPr algn="just">
              <a:lnSpc>
                <a:spcPct val="150000"/>
              </a:lnSpc>
            </a:pP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Pb</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Hg and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Cd</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are </a:t>
            </a:r>
            <a:r>
              <a:rPr lang="en-US" smtClean="0">
                <a:effectLst>
                  <a:outerShdw blurRad="38100" dist="38100" dir="2700000" algn="tl">
                    <a:srgbClr val="000000">
                      <a:alpha val="43137"/>
                    </a:srgbClr>
                  </a:outerShdw>
                </a:effectLst>
                <a:latin typeface="Times New Roman" pitchFamily="18" charset="0"/>
                <a:cs typeface="Times New Roman" pitchFamily="18" charset="0"/>
              </a:rPr>
              <a:t>toxic elements.</a:t>
            </a:r>
            <a:endParaRPr lang="en-US"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617C2E9-7AD6-46B0-9A08-1DC70AEB7480}" type="slidenum">
              <a:rPr lang="en-US" smtClean="0"/>
              <a:pPr/>
              <a:t>34</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763000" cy="6477000"/>
          </a:xfrm>
        </p:spPr>
        <p:txBody>
          <a:bodyPr>
            <a:normAutofit/>
          </a:bodyPr>
          <a:lstStyle/>
          <a:p>
            <a:pPr>
              <a:buNone/>
            </a:pPr>
            <a:r>
              <a:rPr lang="en-US" sz="2000" dirty="0" smtClean="0"/>
              <a:t>  </a:t>
            </a:r>
          </a:p>
          <a:p>
            <a:pPr>
              <a:buNone/>
            </a:pPr>
            <a:endParaRPr lang="en-US" sz="2400" dirty="0" smtClean="0"/>
          </a:p>
          <a:p>
            <a:pPr algn="ctr">
              <a:buNone/>
            </a:pPr>
            <a:r>
              <a:rPr lang="en-US" sz="2000" dirty="0" smtClean="0"/>
              <a:t>M</a:t>
            </a:r>
            <a:r>
              <a:rPr lang="en-US" sz="2000" baseline="30000" dirty="0" smtClean="0"/>
              <a:t>2+</a:t>
            </a:r>
            <a:r>
              <a:rPr lang="en-US" sz="2000" dirty="0" smtClean="0"/>
              <a:t> + H</a:t>
            </a:r>
            <a:r>
              <a:rPr lang="en-US" sz="2000" baseline="-25000" dirty="0" smtClean="0"/>
              <a:t>2</a:t>
            </a:r>
            <a:r>
              <a:rPr lang="en-US" sz="2000" dirty="0" smtClean="0"/>
              <a:t>Y</a:t>
            </a:r>
            <a:r>
              <a:rPr lang="en-US" sz="2000" baseline="30000" dirty="0" smtClean="0"/>
              <a:t>2-</a:t>
            </a:r>
            <a:r>
              <a:rPr lang="en-US" sz="2000" dirty="0" smtClean="0"/>
              <a:t>  </a:t>
            </a:r>
            <a:r>
              <a:rPr lang="en-US" sz="2000" dirty="0" smtClean="0">
                <a:sym typeface="Wingdings"/>
              </a:rPr>
              <a:t></a:t>
            </a:r>
            <a:r>
              <a:rPr lang="en-US" sz="2000" dirty="0" smtClean="0"/>
              <a:t> MY</a:t>
            </a:r>
            <a:r>
              <a:rPr lang="en-US" sz="2000" baseline="30000" dirty="0" smtClean="0"/>
              <a:t>2-</a:t>
            </a:r>
            <a:r>
              <a:rPr lang="en-US" sz="2000" dirty="0" smtClean="0"/>
              <a:t> + 2H</a:t>
            </a:r>
            <a:r>
              <a:rPr lang="en-US" sz="2000" baseline="30000" dirty="0" smtClean="0"/>
              <a:t>+ </a:t>
            </a:r>
            <a:r>
              <a:rPr lang="en-US" sz="2000" dirty="0" smtClean="0"/>
              <a:t>     </a:t>
            </a:r>
          </a:p>
          <a:p>
            <a:pPr>
              <a:buNone/>
            </a:pPr>
            <a:r>
              <a:rPr lang="en-US" sz="2000" dirty="0" smtClean="0"/>
              <a:t>Where Y is the chelating agent which is: </a:t>
            </a:r>
          </a:p>
          <a:p>
            <a:pPr algn="just">
              <a:lnSpc>
                <a:spcPct val="150000"/>
              </a:lnSpc>
              <a:buFont typeface="Wingdings" pitchFamily="2" charset="2"/>
              <a:buChar char="Ø"/>
            </a:pP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The dissociation of these complexes is governed by the pH of the solution and the complexes with hardness causing divalent ions are stable in alkaline medium (pH range 8-10). </a:t>
            </a:r>
          </a:p>
          <a:p>
            <a:pPr algn="just">
              <a:lnSpc>
                <a:spcPct val="150000"/>
              </a:lnSpc>
              <a:buFont typeface="Wingdings" pitchFamily="2" charset="2"/>
              <a:buChar char="Ø"/>
            </a:pP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The Indicator used is a complex organic compound [sodium-l- (1-hydroxy-2-napthylazo)-6-nitro-2-naphthol-4-sulphonate], commonly known as </a:t>
            </a:r>
            <a:r>
              <a:rPr lang="en-US" sz="2000" dirty="0" err="1" smtClean="0">
                <a:effectLst>
                  <a:outerShdw blurRad="38100" dist="38100" dir="2700000" algn="tl">
                    <a:srgbClr val="000000">
                      <a:alpha val="43137"/>
                    </a:srgbClr>
                  </a:outerShdw>
                </a:effectLst>
                <a:latin typeface="Times New Roman" pitchFamily="18" charset="0"/>
                <a:cs typeface="Times New Roman" pitchFamily="18" charset="0"/>
              </a:rPr>
              <a:t>Eriochrome</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 Black T.</a:t>
            </a:r>
          </a:p>
          <a:p>
            <a:pPr algn="ctr">
              <a:lnSpc>
                <a:spcPct val="150000"/>
              </a:lnSpc>
              <a:buNone/>
            </a:pPr>
            <a:r>
              <a:rPr lang="en-US" sz="2000" dirty="0" smtClean="0"/>
              <a:t>Mg-In + H</a:t>
            </a:r>
            <a:r>
              <a:rPr lang="en-US" sz="2000" baseline="-25000" dirty="0" smtClean="0"/>
              <a:t>2</a:t>
            </a:r>
            <a:r>
              <a:rPr lang="en-US" sz="2000" dirty="0" smtClean="0"/>
              <a:t>Y</a:t>
            </a:r>
            <a:r>
              <a:rPr lang="en-US" sz="2000" baseline="30000" dirty="0" smtClean="0"/>
              <a:t>2-</a:t>
            </a:r>
            <a:r>
              <a:rPr lang="en-US" sz="2000" dirty="0" smtClean="0"/>
              <a:t>  </a:t>
            </a:r>
            <a:r>
              <a:rPr lang="en-US" sz="2000" dirty="0" smtClean="0">
                <a:sym typeface="Wingdings"/>
              </a:rPr>
              <a:t></a:t>
            </a:r>
            <a:r>
              <a:rPr lang="en-US" sz="2000" dirty="0" smtClean="0"/>
              <a:t> MgY</a:t>
            </a:r>
            <a:r>
              <a:rPr lang="en-US" sz="2000" baseline="30000" dirty="0" smtClean="0"/>
              <a:t>2-</a:t>
            </a:r>
            <a:r>
              <a:rPr lang="en-US" sz="2000" dirty="0" smtClean="0"/>
              <a:t> + Hin</a:t>
            </a:r>
            <a:r>
              <a:rPr lang="en-US" sz="2000" baseline="30000" dirty="0" smtClean="0"/>
              <a:t>2-</a:t>
            </a:r>
            <a:r>
              <a:rPr lang="en-US" sz="2000" dirty="0" smtClean="0"/>
              <a:t> + 2H</a:t>
            </a:r>
            <a:r>
              <a:rPr lang="en-US" sz="2000" baseline="30000" dirty="0" smtClean="0"/>
              <a:t>+ </a:t>
            </a:r>
            <a:r>
              <a:rPr lang="en-US" sz="2000" dirty="0" smtClean="0"/>
              <a:t>     </a:t>
            </a:r>
          </a:p>
          <a:p>
            <a:pPr>
              <a:lnSpc>
                <a:spcPct val="150000"/>
              </a:lnSpc>
              <a:buFont typeface="Wingdings" pitchFamily="2" charset="2"/>
              <a:buChar char="Ø"/>
            </a:pP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Wine red (metal bound) goes to sky blue(metal unbound form)….end point </a:t>
            </a:r>
            <a:endParaRPr lang="en-US" sz="20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617C2E9-7AD6-46B0-9A08-1DC70AEB7480}" type="slidenum">
              <a:rPr lang="en-US" smtClean="0"/>
              <a:pPr/>
              <a:t>35</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915400" cy="6629400"/>
          </a:xfrm>
        </p:spPr>
        <p:txBody>
          <a:bodyPr>
            <a:normAutofit/>
          </a:bodyPr>
          <a:lstStyle/>
          <a:p>
            <a:pPr algn="just">
              <a:lnSpc>
                <a:spcPct val="150000"/>
              </a:lnSpc>
            </a:pP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The concentration of the hardening ions in a water sample is commonly expressed as though the hardness is due to exclusively to CaCO</a:t>
            </a:r>
            <a:r>
              <a:rPr lang="en-US"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3</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 the unit for hardness is mg CaCO</a:t>
            </a:r>
            <a:r>
              <a:rPr lang="en-US"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3</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/L, which is also ppm CaCO</a:t>
            </a:r>
            <a:r>
              <a:rPr lang="en-US"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3</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dirty="0" smtClean="0">
                <a:latin typeface="Times New Roman" pitchFamily="18" charset="0"/>
                <a:cs typeface="Times New Roman" pitchFamily="18" charset="0"/>
              </a:rPr>
              <a:t>Waters are commonly classified based on degree of hardness (Table 1):</a:t>
            </a:r>
          </a:p>
          <a:p>
            <a:pPr algn="just">
              <a:lnSpc>
                <a:spcPct val="150000"/>
              </a:lnSpc>
            </a:pPr>
            <a:endParaRPr lang="en-US" sz="2000"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524000" y="2529840"/>
          <a:ext cx="6096000" cy="2194560"/>
        </p:xfrm>
        <a:graphic>
          <a:graphicData uri="http://schemas.openxmlformats.org/drawingml/2006/table">
            <a:tbl>
              <a:tblPr firstRow="1" bandRow="1">
                <a:tableStyleId>{3C2FFA5D-87B4-456A-9821-1D502468CF0F}</a:tableStyleId>
              </a:tblPr>
              <a:tblGrid>
                <a:gridCol w="3048000"/>
                <a:gridCol w="3048000"/>
              </a:tblGrid>
              <a:tr h="342900">
                <a:tc>
                  <a:txBody>
                    <a:bodyPr/>
                    <a:lstStyle/>
                    <a:p>
                      <a:r>
                        <a:rPr lang="en-US" dirty="0" smtClean="0"/>
                        <a:t>Hardness (ppm CaCO3)</a:t>
                      </a:r>
                      <a:endParaRPr lang="en-US" dirty="0"/>
                    </a:p>
                  </a:txBody>
                  <a:tcPr/>
                </a:tc>
                <a:tc>
                  <a:txBody>
                    <a:bodyPr/>
                    <a:lstStyle/>
                    <a:p>
                      <a:r>
                        <a:rPr lang="en-US" dirty="0" smtClean="0"/>
                        <a:t>Classification </a:t>
                      </a:r>
                      <a:endParaRPr lang="en-US" dirty="0"/>
                    </a:p>
                  </a:txBody>
                  <a:tcPr/>
                </a:tc>
              </a:tr>
              <a:tr h="342900">
                <a:tc>
                  <a:txBody>
                    <a:bodyPr/>
                    <a:lstStyle/>
                    <a:p>
                      <a:r>
                        <a:rPr lang="en-US" dirty="0" smtClean="0"/>
                        <a:t>&lt; 15 ppm</a:t>
                      </a:r>
                      <a:endParaRPr lang="en-US" dirty="0"/>
                    </a:p>
                  </a:txBody>
                  <a:tcPr/>
                </a:tc>
                <a:tc>
                  <a:txBody>
                    <a:bodyPr/>
                    <a:lstStyle/>
                    <a:p>
                      <a:r>
                        <a:rPr lang="en-US" dirty="0" smtClean="0"/>
                        <a:t>Very soft water</a:t>
                      </a:r>
                      <a:endParaRPr lang="en-US" dirty="0"/>
                    </a:p>
                  </a:txBody>
                  <a:tcPr/>
                </a:tc>
              </a:tr>
              <a:tr h="342900">
                <a:tc>
                  <a:txBody>
                    <a:bodyPr/>
                    <a:lstStyle/>
                    <a:p>
                      <a:r>
                        <a:rPr lang="en-US" dirty="0" smtClean="0"/>
                        <a:t>15 ppm-50ppm</a:t>
                      </a:r>
                      <a:endParaRPr lang="en-US" dirty="0"/>
                    </a:p>
                  </a:txBody>
                  <a:tcPr/>
                </a:tc>
                <a:tc>
                  <a:txBody>
                    <a:bodyPr/>
                    <a:lstStyle/>
                    <a:p>
                      <a:r>
                        <a:rPr lang="en-US" dirty="0" smtClean="0"/>
                        <a:t>Soft water</a:t>
                      </a:r>
                      <a:endParaRPr lang="en-US" dirty="0"/>
                    </a:p>
                  </a:txBody>
                  <a:tcPr/>
                </a:tc>
              </a:tr>
              <a:tr h="342900">
                <a:tc>
                  <a:txBody>
                    <a:bodyPr/>
                    <a:lstStyle/>
                    <a:p>
                      <a:r>
                        <a:rPr lang="en-US" dirty="0" smtClean="0"/>
                        <a:t>50-100ppm</a:t>
                      </a:r>
                      <a:endParaRPr lang="en-US" dirty="0"/>
                    </a:p>
                  </a:txBody>
                  <a:tcPr/>
                </a:tc>
                <a:tc>
                  <a:txBody>
                    <a:bodyPr/>
                    <a:lstStyle/>
                    <a:p>
                      <a:r>
                        <a:rPr lang="en-US" dirty="0" smtClean="0"/>
                        <a:t>Medium hard water</a:t>
                      </a:r>
                      <a:endParaRPr lang="en-US" dirty="0"/>
                    </a:p>
                  </a:txBody>
                  <a:tcPr/>
                </a:tc>
              </a:tr>
              <a:tr h="342900">
                <a:tc>
                  <a:txBody>
                    <a:bodyPr/>
                    <a:lstStyle/>
                    <a:p>
                      <a:r>
                        <a:rPr lang="en-US" dirty="0" smtClean="0"/>
                        <a:t>100-200ppm</a:t>
                      </a:r>
                      <a:endParaRPr lang="en-US" dirty="0"/>
                    </a:p>
                  </a:txBody>
                  <a:tcPr/>
                </a:tc>
                <a:tc>
                  <a:txBody>
                    <a:bodyPr/>
                    <a:lstStyle/>
                    <a:p>
                      <a:r>
                        <a:rPr lang="en-US" dirty="0" smtClean="0"/>
                        <a:t>Hard water</a:t>
                      </a:r>
                      <a:endParaRPr lang="en-US" dirty="0"/>
                    </a:p>
                  </a:txBody>
                  <a:tcPr/>
                </a:tc>
              </a:tr>
              <a:tr h="342900">
                <a:tc>
                  <a:txBody>
                    <a:bodyPr/>
                    <a:lstStyle/>
                    <a:p>
                      <a:r>
                        <a:rPr lang="en-US" dirty="0" smtClean="0"/>
                        <a:t>&gt; 200 ppm</a:t>
                      </a:r>
                      <a:endParaRPr lang="en-US" dirty="0"/>
                    </a:p>
                  </a:txBody>
                  <a:tcPr/>
                </a:tc>
                <a:tc>
                  <a:txBody>
                    <a:bodyPr/>
                    <a:lstStyle/>
                    <a:p>
                      <a:r>
                        <a:rPr lang="en-US" dirty="0" smtClean="0"/>
                        <a:t>Very hard water</a:t>
                      </a:r>
                      <a:endParaRPr lang="en-US" dirty="0"/>
                    </a:p>
                  </a:txBody>
                  <a:tcPr/>
                </a:tc>
              </a:tr>
            </a:tbl>
          </a:graphicData>
        </a:graphic>
      </p:graphicFrame>
      <p:sp>
        <p:nvSpPr>
          <p:cNvPr id="5" name="Slide Number Placeholder 4"/>
          <p:cNvSpPr>
            <a:spLocks noGrp="1"/>
          </p:cNvSpPr>
          <p:nvPr>
            <p:ph type="sldNum" sz="quarter" idx="12"/>
          </p:nvPr>
        </p:nvSpPr>
        <p:spPr/>
        <p:txBody>
          <a:bodyPr/>
          <a:lstStyle/>
          <a:p>
            <a:fld id="{E617C2E9-7AD6-46B0-9A08-1DC70AEB7480}" type="slidenum">
              <a:rPr lang="en-US" smtClean="0"/>
              <a:pPr/>
              <a:t>36</a:t>
            </a:fld>
            <a:endParaRPr lang="en-US"/>
          </a:p>
        </p:txBody>
      </p:sp>
      <p:sp>
        <p:nvSpPr>
          <p:cNvPr id="6" name="Footer Placeholder 5"/>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477000"/>
          </a:xfrm>
        </p:spPr>
        <p:txBody>
          <a:bodyPr>
            <a:normAutofit/>
          </a:bodyPr>
          <a:lstStyle/>
          <a:p>
            <a:pPr algn="ctr">
              <a:buNone/>
            </a:pP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PROCEDURE </a:t>
            </a:r>
          </a:p>
          <a:p>
            <a:pPr>
              <a:buNone/>
            </a:pP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This experiment is conducted in three parts:</a:t>
            </a:r>
          </a:p>
          <a:p>
            <a:pPr marL="457200" indent="-457200">
              <a:buFont typeface="Wingdings" pitchFamily="2" charset="2"/>
              <a:buChar char="ü"/>
            </a:pPr>
            <a:r>
              <a:rPr lang="en-US" sz="2000" b="1" dirty="0" smtClean="0">
                <a:solidFill>
                  <a:srgbClr val="3366FF"/>
                </a:solidFill>
                <a:effectLst>
                  <a:outerShdw blurRad="38100" dist="38100" dir="2700000" algn="tl">
                    <a:srgbClr val="000000">
                      <a:alpha val="43137"/>
                    </a:srgbClr>
                  </a:outerShdw>
                </a:effectLst>
                <a:latin typeface="Times New Roman" pitchFamily="18" charset="0"/>
                <a:cs typeface="Times New Roman" pitchFamily="18" charset="0"/>
              </a:rPr>
              <a:t>Preparation of standard (0.05 M) Mg </a:t>
            </a:r>
            <a:r>
              <a:rPr lang="en-US" sz="2000" b="1" baseline="30000" dirty="0" smtClean="0">
                <a:solidFill>
                  <a:srgbClr val="3366FF"/>
                </a:solidFill>
                <a:effectLst>
                  <a:outerShdw blurRad="38100" dist="38100" dir="2700000" algn="tl">
                    <a:srgbClr val="000000">
                      <a:alpha val="43137"/>
                    </a:srgbClr>
                  </a:outerShdw>
                </a:effectLst>
                <a:latin typeface="Times New Roman" pitchFamily="18" charset="0"/>
                <a:cs typeface="Times New Roman" pitchFamily="18" charset="0"/>
              </a:rPr>
              <a:t>2+</a:t>
            </a:r>
            <a:r>
              <a:rPr lang="en-US" sz="2000" b="1" dirty="0" smtClean="0">
                <a:solidFill>
                  <a:srgbClr val="3366FF"/>
                </a:solidFill>
                <a:effectLst>
                  <a:outerShdw blurRad="38100" dist="38100" dir="2700000" algn="tl">
                    <a:srgbClr val="000000">
                      <a:alpha val="43137"/>
                    </a:srgbClr>
                  </a:outerShdw>
                </a:effectLst>
                <a:latin typeface="Times New Roman" pitchFamily="18" charset="0"/>
                <a:cs typeface="Times New Roman" pitchFamily="18" charset="0"/>
              </a:rPr>
              <a:t> solution:</a:t>
            </a:r>
          </a:p>
          <a:p>
            <a:pPr marL="457200" indent="-457200" algn="just">
              <a:lnSpc>
                <a:spcPct val="150000"/>
              </a:lnSpc>
              <a:buNone/>
            </a:pP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MgSO4.7H2O (FW= 246.47) can be used as primary standard. 1.232 g of this salt when dissolved in water to make 100 mL solution will give 0.05 M solution .</a:t>
            </a:r>
          </a:p>
          <a:p>
            <a:pPr marL="457200" indent="-457200">
              <a:buFont typeface="Wingdings" pitchFamily="2" charset="2"/>
              <a:buChar char="ü"/>
            </a:pPr>
            <a:r>
              <a:rPr lang="en-US" sz="2000" b="1" dirty="0" smtClean="0">
                <a:solidFill>
                  <a:srgbClr val="3366FF"/>
                </a:solidFill>
                <a:effectLst>
                  <a:outerShdw blurRad="38100" dist="38100" dir="2700000" algn="tl">
                    <a:srgbClr val="000000">
                      <a:alpha val="43137"/>
                    </a:srgbClr>
                  </a:outerShdw>
                </a:effectLst>
                <a:latin typeface="Times New Roman" pitchFamily="18" charset="0"/>
                <a:cs typeface="Times New Roman" pitchFamily="18" charset="0"/>
              </a:rPr>
              <a:t>Standardization of EDTA  (disodium salt dihydrate FW = 372.2) </a:t>
            </a:r>
          </a:p>
          <a:p>
            <a:pPr marL="457200" indent="-457200" algn="just">
              <a:lnSpc>
                <a:spcPct val="150000"/>
              </a:lnSpc>
              <a:buNone/>
            </a:pP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10 mL of standard magnesium sulphate solution will be taken in a conical flask and add 3 mL of buffer solution (NH</a:t>
            </a:r>
            <a:r>
              <a:rPr lang="en-US"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3</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/NH</a:t>
            </a:r>
            <a:r>
              <a:rPr lang="en-US"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4</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Cl) and 3-5 drops of EBT indictor solution and warm-up the contents in conical flask at 40</a:t>
            </a:r>
            <a:r>
              <a:rPr lang="en-US" sz="2000" baseline="30000" dirty="0" smtClean="0">
                <a:effectLst>
                  <a:outerShdw blurRad="38100" dist="38100" dir="2700000" algn="tl">
                    <a:srgbClr val="000000">
                      <a:alpha val="43137"/>
                    </a:srgbClr>
                  </a:outerShdw>
                </a:effectLst>
                <a:latin typeface="Times New Roman" pitchFamily="18" charset="0"/>
                <a:cs typeface="Times New Roman" pitchFamily="18" charset="0"/>
              </a:rPr>
              <a:t>0</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c using hotplate. Wine red color will be observed. The contents in conical flask will be titrated against EDTA solution until blue color appears. From the end point of titration calculate the exact concentration of EDTA.  </a:t>
            </a:r>
          </a:p>
          <a:p>
            <a:pPr marL="457200" indent="-457200">
              <a:buFont typeface="Wingdings" pitchFamily="2" charset="2"/>
              <a:buChar char="ü"/>
            </a:pPr>
            <a:r>
              <a:rPr lang="en-US" sz="20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Determination of Total hardness </a:t>
            </a:r>
          </a:p>
          <a:p>
            <a:pPr marL="457200" indent="-457200">
              <a:buNone/>
            </a:pP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Pipette out 50 mL of tap water  into conical flask and titrate against standard EDTA solution, following the same procedure as given in above..repeat the titration </a:t>
            </a:r>
          </a:p>
        </p:txBody>
      </p:sp>
      <p:sp>
        <p:nvSpPr>
          <p:cNvPr id="4" name="Slide Number Placeholder 3"/>
          <p:cNvSpPr>
            <a:spLocks noGrp="1"/>
          </p:cNvSpPr>
          <p:nvPr>
            <p:ph type="sldNum" sz="quarter" idx="12"/>
          </p:nvPr>
        </p:nvSpPr>
        <p:spPr/>
        <p:txBody>
          <a:bodyPr/>
          <a:lstStyle/>
          <a:p>
            <a:fld id="{E617C2E9-7AD6-46B0-9A08-1DC70AEB7480}" type="slidenum">
              <a:rPr lang="en-US" smtClean="0"/>
              <a:pPr/>
              <a:t>37</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991600" cy="6477000"/>
          </a:xfrm>
        </p:spPr>
        <p:txBody>
          <a:bodyPr>
            <a:normAutofit fontScale="92500" lnSpcReduction="20000"/>
          </a:bodyPr>
          <a:lstStyle/>
          <a:p>
            <a:pPr>
              <a:buNone/>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CALCULATION</a:t>
            </a:r>
            <a:r>
              <a:rPr lang="en-US" sz="2400" dirty="0" smtClean="0">
                <a:latin typeface="Times New Roman" pitchFamily="18" charset="0"/>
                <a:cs typeface="Times New Roman" pitchFamily="18" charset="0"/>
              </a:rPr>
              <a:t> :</a:t>
            </a:r>
          </a:p>
          <a:p>
            <a:pPr>
              <a:buFont typeface="Wingdings" pitchFamily="2" charset="2"/>
              <a:buChar char="Ø"/>
            </a:pPr>
            <a:r>
              <a:rPr lang="en-US" sz="2400" dirty="0" smtClean="0">
                <a:latin typeface="Times New Roman" pitchFamily="18" charset="0"/>
                <a:cs typeface="Times New Roman" pitchFamily="18" charset="0"/>
              </a:rPr>
              <a:t>Hardness (in mg/L as CaCO</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 =  (V× N × 50 ×1000) / (SV) </a:t>
            </a:r>
          </a:p>
          <a:p>
            <a:pPr>
              <a:buNone/>
            </a:pPr>
            <a:r>
              <a:rPr lang="en-US" dirty="0" smtClean="0">
                <a:latin typeface="Times New Roman" pitchFamily="18" charset="0"/>
                <a:cs typeface="Times New Roman" pitchFamily="18" charset="0"/>
              </a:rPr>
              <a:t>Where: V = volume of </a:t>
            </a:r>
            <a:r>
              <a:rPr lang="en-US" dirty="0" err="1" smtClean="0">
                <a:latin typeface="Times New Roman" pitchFamily="18" charset="0"/>
                <a:cs typeface="Times New Roman" pitchFamily="18" charset="0"/>
              </a:rPr>
              <a:t>titrant</a:t>
            </a:r>
            <a:r>
              <a:rPr lang="en-US" dirty="0" smtClean="0">
                <a:latin typeface="Times New Roman" pitchFamily="18" charset="0"/>
                <a:cs typeface="Times New Roman" pitchFamily="18" charset="0"/>
              </a:rPr>
              <a:t> (mL); N = normality of EDTA; </a:t>
            </a:r>
          </a:p>
          <a:p>
            <a:pPr>
              <a:buNone/>
            </a:pPr>
            <a:r>
              <a:rPr lang="en-US" dirty="0" smtClean="0">
                <a:latin typeface="Times New Roman" pitchFamily="18" charset="0"/>
                <a:cs typeface="Times New Roman" pitchFamily="18" charset="0"/>
              </a:rPr>
              <a:t>50 = equivalent weight of CaCO</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SV = sample volume (mL)</a:t>
            </a:r>
          </a:p>
          <a:p>
            <a:pPr>
              <a:buNone/>
            </a:pPr>
            <a:r>
              <a:rPr lang="en-US" sz="2200" dirty="0" smtClean="0">
                <a:latin typeface="Times New Roman" pitchFamily="18" charset="0"/>
                <a:cs typeface="Times New Roman" pitchFamily="18" charset="0"/>
              </a:rPr>
              <a:t>Hardness</a:t>
            </a:r>
            <a:r>
              <a:rPr lang="en-US" dirty="0" smtClean="0">
                <a:latin typeface="Times New Roman" pitchFamily="18" charset="0"/>
                <a:cs typeface="Times New Roman" pitchFamily="18" charset="0"/>
              </a:rPr>
              <a:t> (in mg/L as CaCO</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 </a:t>
            </a:r>
            <a:r>
              <a:rPr lang="en-US" sz="2400" dirty="0" smtClean="0">
                <a:latin typeface="Times New Roman" pitchFamily="18" charset="0"/>
                <a:cs typeface="Times New Roman" pitchFamily="18" charset="0"/>
              </a:rPr>
              <a:t>[M</a:t>
            </a:r>
            <a:r>
              <a:rPr lang="en-US" sz="2400" baseline="30000" dirty="0" smtClean="0">
                <a:latin typeface="Times New Roman" pitchFamily="18" charset="0"/>
                <a:cs typeface="Times New Roman" pitchFamily="18" charset="0"/>
              </a:rPr>
              <a:t>2+ </a:t>
            </a:r>
            <a:r>
              <a:rPr lang="en-US" sz="2400" dirty="0" smtClean="0">
                <a:latin typeface="Times New Roman" pitchFamily="18" charset="0"/>
                <a:cs typeface="Times New Roman" pitchFamily="18" charset="0"/>
              </a:rPr>
              <a:t>(in mg/L) × 50]/ (</a:t>
            </a:r>
            <a:r>
              <a:rPr lang="en-US" sz="2400" dirty="0" err="1" smtClean="0">
                <a:latin typeface="Times New Roman" pitchFamily="18" charset="0"/>
                <a:cs typeface="Times New Roman" pitchFamily="18" charset="0"/>
              </a:rPr>
              <a:t>E.Wt</a:t>
            </a:r>
            <a:r>
              <a:rPr lang="en-US" sz="2400" dirty="0" smtClean="0">
                <a:latin typeface="Times New Roman" pitchFamily="18" charset="0"/>
                <a:cs typeface="Times New Roman" pitchFamily="18" charset="0"/>
              </a:rPr>
              <a:t>. of M</a:t>
            </a:r>
            <a:r>
              <a:rPr lang="en-US" sz="2400" baseline="30000" dirty="0" smtClean="0">
                <a:latin typeface="Times New Roman" pitchFamily="18" charset="0"/>
                <a:cs typeface="Times New Roman" pitchFamily="18" charset="0"/>
              </a:rPr>
              <a:t>2+ </a:t>
            </a:r>
          </a:p>
          <a:p>
            <a:pPr>
              <a:buNone/>
            </a:pPr>
            <a:r>
              <a:rPr lang="en-US" dirty="0" smtClean="0">
                <a:latin typeface="Times New Roman" pitchFamily="18" charset="0"/>
                <a:cs typeface="Times New Roman" pitchFamily="18" charset="0"/>
              </a:rPr>
              <a:t>Where: M</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mass of divalent ions (mg/L) and </a:t>
            </a:r>
            <a:r>
              <a:rPr lang="en-US" dirty="0" err="1" smtClean="0">
                <a:latin typeface="Times New Roman" pitchFamily="18" charset="0"/>
                <a:cs typeface="Times New Roman" pitchFamily="18" charset="0"/>
              </a:rPr>
              <a:t>E.Wt</a:t>
            </a:r>
            <a:r>
              <a:rPr lang="en-US" dirty="0" smtClean="0">
                <a:latin typeface="Times New Roman" pitchFamily="18" charset="0"/>
                <a:cs typeface="Times New Roman" pitchFamily="18" charset="0"/>
              </a:rPr>
              <a:t>. = Equivalent weight of divalent ions (g/mole)</a:t>
            </a:r>
          </a:p>
          <a:p>
            <a:pPr>
              <a:buNone/>
            </a:pPr>
            <a:r>
              <a:rPr lang="en-US" dirty="0" smtClean="0">
                <a:latin typeface="Times New Roman" pitchFamily="18" charset="0"/>
                <a:cs typeface="Times New Roman" pitchFamily="18" charset="0"/>
              </a:rPr>
              <a:t>Example: If in a sample, 15 mg/L Ca</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are present (, hardness is given by Hardness (in mg/L as CaCO</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[mass of Ca</a:t>
            </a:r>
            <a:r>
              <a:rPr lang="en-US" baseline="30000" dirty="0" smtClean="0">
                <a:latin typeface="Times New Roman" pitchFamily="18" charset="0"/>
                <a:cs typeface="Times New Roman" pitchFamily="18" charset="0"/>
              </a:rPr>
              <a:t>2+ </a:t>
            </a:r>
            <a:r>
              <a:rPr lang="en-US" dirty="0" smtClean="0">
                <a:latin typeface="Times New Roman" pitchFamily="18" charset="0"/>
                <a:cs typeface="Times New Roman" pitchFamily="18" charset="0"/>
              </a:rPr>
              <a:t>(in mg/L) × 50]/ (</a:t>
            </a:r>
            <a:r>
              <a:rPr lang="en-US" dirty="0" err="1" smtClean="0">
                <a:latin typeface="Times New Roman" pitchFamily="18" charset="0"/>
                <a:cs typeface="Times New Roman" pitchFamily="18" charset="0"/>
              </a:rPr>
              <a:t>E.Wt</a:t>
            </a:r>
            <a:r>
              <a:rPr lang="en-US" dirty="0" smtClean="0">
                <a:latin typeface="Times New Roman" pitchFamily="18" charset="0"/>
                <a:cs typeface="Times New Roman" pitchFamily="18" charset="0"/>
              </a:rPr>
              <a:t>. of Ca</a:t>
            </a:r>
            <a:r>
              <a:rPr lang="en-US" baseline="30000" dirty="0" smtClean="0">
                <a:latin typeface="Times New Roman" pitchFamily="18" charset="0"/>
                <a:cs typeface="Times New Roman" pitchFamily="18" charset="0"/>
              </a:rPr>
              <a:t>2+</a:t>
            </a:r>
          </a:p>
          <a:p>
            <a:pPr>
              <a:buNone/>
            </a:pPr>
            <a:r>
              <a:rPr lang="en-US" dirty="0" smtClean="0">
                <a:latin typeface="Times New Roman" pitchFamily="18" charset="0"/>
                <a:cs typeface="Times New Roman" pitchFamily="18" charset="0"/>
              </a:rPr>
              <a:t>Here, </a:t>
            </a:r>
            <a:r>
              <a:rPr lang="en-US" dirty="0" err="1" smtClean="0">
                <a:latin typeface="Times New Roman" pitchFamily="18" charset="0"/>
                <a:cs typeface="Times New Roman" pitchFamily="18" charset="0"/>
              </a:rPr>
              <a:t>E.Wt</a:t>
            </a:r>
            <a:r>
              <a:rPr lang="en-US" dirty="0" smtClean="0">
                <a:latin typeface="Times New Roman" pitchFamily="18" charset="0"/>
                <a:cs typeface="Times New Roman" pitchFamily="18" charset="0"/>
              </a:rPr>
              <a:t>. of Ca</a:t>
            </a:r>
            <a:r>
              <a:rPr lang="en-US" baseline="30000" dirty="0" smtClean="0">
                <a:latin typeface="Times New Roman" pitchFamily="18" charset="0"/>
                <a:cs typeface="Times New Roman" pitchFamily="18" charset="0"/>
              </a:rPr>
              <a:t>2+ </a:t>
            </a:r>
            <a:r>
              <a:rPr lang="en-US" dirty="0" smtClean="0">
                <a:latin typeface="Times New Roman" pitchFamily="18" charset="0"/>
                <a:cs typeface="Times New Roman" pitchFamily="18" charset="0"/>
              </a:rPr>
              <a:t>= (40g/mole)/2=20 g/mole</a:t>
            </a:r>
          </a:p>
          <a:p>
            <a:pPr>
              <a:buNone/>
            </a:pPr>
            <a:r>
              <a:rPr lang="en-US" dirty="0" smtClean="0">
                <a:latin typeface="Times New Roman" pitchFamily="18" charset="0"/>
                <a:cs typeface="Times New Roman" pitchFamily="18" charset="0"/>
              </a:rPr>
              <a:t> Hardness due to calcium ions = [15 mg/L × 50]/ (20) = 37.5 mg/L CaCO</a:t>
            </a:r>
            <a:r>
              <a:rPr lang="en-US" baseline="-25000" dirty="0" smtClean="0">
                <a:latin typeface="Times New Roman" pitchFamily="18" charset="0"/>
                <a:cs typeface="Times New Roman" pitchFamily="18" charset="0"/>
              </a:rPr>
              <a:t>3</a:t>
            </a:r>
          </a:p>
        </p:txBody>
      </p:sp>
      <p:sp>
        <p:nvSpPr>
          <p:cNvPr id="4" name="Slide Number Placeholder 3"/>
          <p:cNvSpPr>
            <a:spLocks noGrp="1"/>
          </p:cNvSpPr>
          <p:nvPr>
            <p:ph type="sldNum" sz="quarter" idx="12"/>
          </p:nvPr>
        </p:nvSpPr>
        <p:spPr/>
        <p:txBody>
          <a:bodyPr/>
          <a:lstStyle/>
          <a:p>
            <a:fld id="{E617C2E9-7AD6-46B0-9A08-1DC70AEB7480}" type="slidenum">
              <a:rPr lang="en-US" smtClean="0"/>
              <a:pPr/>
              <a:t>38</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Questions</a:t>
            </a:r>
            <a:endParaRPr lang="en-US" dirty="0"/>
          </a:p>
        </p:txBody>
      </p:sp>
      <p:sp>
        <p:nvSpPr>
          <p:cNvPr id="3" name="Content Placeholder 2"/>
          <p:cNvSpPr>
            <a:spLocks noGrp="1"/>
          </p:cNvSpPr>
          <p:nvPr>
            <p:ph idx="1"/>
          </p:nvPr>
        </p:nvSpPr>
        <p:spPr/>
        <p:txBody>
          <a:bodyPr/>
          <a:lstStyle/>
          <a:p>
            <a:r>
              <a:rPr lang="en-US" dirty="0" smtClean="0"/>
              <a:t>Why is the sample buffered to a pH of 10? What problems might you expect at a higher pH or a lower pH? </a:t>
            </a:r>
          </a:p>
          <a:p>
            <a:r>
              <a:rPr lang="en-US" smtClean="0"/>
              <a:t>Why does the procedure specify that the titration take no longer than 5 minutes? </a:t>
            </a:r>
            <a:endParaRPr lang="en-US"/>
          </a:p>
        </p:txBody>
      </p:sp>
      <p:sp>
        <p:nvSpPr>
          <p:cNvPr id="4" name="Slide Number Placeholder 3"/>
          <p:cNvSpPr>
            <a:spLocks noGrp="1"/>
          </p:cNvSpPr>
          <p:nvPr>
            <p:ph type="sldNum" sz="quarter" idx="12"/>
          </p:nvPr>
        </p:nvSpPr>
        <p:spPr/>
        <p:txBody>
          <a:bodyPr/>
          <a:lstStyle/>
          <a:p>
            <a:fld id="{E617C2E9-7AD6-46B0-9A08-1DC70AEB7480}" type="slidenum">
              <a:rPr lang="en-US" smtClean="0"/>
              <a:pPr/>
              <a:t>39</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839200" cy="6324600"/>
          </a:xfrm>
        </p:spPr>
        <p:txBody>
          <a:bodyPr>
            <a:normAutofit/>
          </a:bodyPr>
          <a:lstStyle/>
          <a:p>
            <a:pPr algn="ctr">
              <a:buNone/>
            </a:pPr>
            <a:r>
              <a:rPr lang="en-US" dirty="0" smtClean="0">
                <a:effectLst>
                  <a:outerShdw blurRad="38100" dist="38100" dir="2700000" algn="tl">
                    <a:srgbClr val="000000">
                      <a:alpha val="43137"/>
                    </a:srgbClr>
                  </a:outerShdw>
                </a:effectLst>
                <a:latin typeface="Times New Roman" pitchFamily="18" charset="0"/>
                <a:cs typeface="Times New Roman" pitchFamily="18" charset="0"/>
              </a:rPr>
              <a:t>Temperature</a:t>
            </a:r>
          </a:p>
          <a:p>
            <a:pPr algn="just">
              <a:buFont typeface="Wingdings" pitchFamily="2" charset="2"/>
              <a:buChar char="Ø"/>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This is one of the most essential parameters to determine in water and wastewater systems.</a:t>
            </a:r>
          </a:p>
          <a:p>
            <a:pPr algn="just">
              <a:buFont typeface="Wingdings" pitchFamily="2" charset="2"/>
              <a:buChar char="Ø"/>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It has significant impact on the growth and activity of ecological life. On the top of that, it great affects the solubility of essential gases such as oxygen in water.</a:t>
            </a:r>
          </a:p>
          <a:p>
            <a:pPr algn="just">
              <a:buFont typeface="Wingdings" pitchFamily="2" charset="2"/>
              <a:buChar char="Ø"/>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Source- The temperature of natural water systems depends on many factors:</a:t>
            </a:r>
          </a:p>
          <a:p>
            <a:pPr algn="just">
              <a:buFont typeface="+mj-lt"/>
              <a:buAutoNum type="alphaLcPeriod"/>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Weather conditions- </a:t>
            </a:r>
            <a:r>
              <a:rPr lang="en-US" sz="2400" dirty="0" err="1" smtClean="0">
                <a:effectLst>
                  <a:outerShdw blurRad="38100" dist="38100" dir="2700000" algn="tl">
                    <a:srgbClr val="000000">
                      <a:alpha val="43137"/>
                    </a:srgbClr>
                  </a:outerShdw>
                </a:effectLst>
                <a:latin typeface="Times New Roman" pitchFamily="18" charset="0"/>
                <a:cs typeface="Times New Roman" pitchFamily="18" charset="0"/>
              </a:rPr>
              <a:t>i.e</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 atmospheric temperature</a:t>
            </a:r>
          </a:p>
          <a:p>
            <a:pPr algn="just">
              <a:buFont typeface="+mj-lt"/>
              <a:buAutoNum type="alphaLcPeriod"/>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The subsequence discharge of cooling water in stream used for dissipation of waste heat in industrial  </a:t>
            </a:r>
          </a:p>
          <a:p>
            <a:pPr algn="just">
              <a:buFont typeface="+mj-lt"/>
              <a:buAutoNum type="alphaLcPeriod"/>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Removal of forest canopies</a:t>
            </a:r>
          </a:p>
          <a:p>
            <a:pPr algn="just">
              <a:buFont typeface="+mj-lt"/>
              <a:buAutoNum type="alphaLcPeriod"/>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Waste flows from irrigation sites </a:t>
            </a:r>
          </a:p>
          <a:p>
            <a:pPr algn="ctr">
              <a:buNone/>
            </a:pPr>
            <a:endParaRPr lang="en-US" dirty="0" smtClean="0">
              <a:effectLst>
                <a:outerShdw blurRad="38100" dist="38100" dir="2700000" algn="tl">
                  <a:srgbClr val="000000">
                    <a:alpha val="43137"/>
                  </a:srgbClr>
                </a:outerShdw>
              </a:effectLst>
              <a:latin typeface="Times New Roman" pitchFamily="18" charset="0"/>
              <a:cs typeface="Times New Roman" pitchFamily="18" charset="0"/>
            </a:endParaRPr>
          </a:p>
          <a:p>
            <a:pPr algn="just">
              <a:buFont typeface="Wingdings" pitchFamily="2" charset="2"/>
              <a:buChar char="Ø"/>
            </a:pPr>
            <a:endParaRPr lang="en-US" sz="1800"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617C2E9-7AD6-46B0-9A08-1DC70AEB7480}"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IN" sz="2400" dirty="0" smtClean="0">
                <a:solidFill>
                  <a:srgbClr val="008000"/>
                </a:solidFill>
                <a:latin typeface="Impact" pitchFamily="34" charset="0"/>
              </a:rPr>
              <a:t>EXPERIMENT 4: Analysis of chemical oxygen demand (COD) of water </a:t>
            </a:r>
            <a:endParaRPr lang="en-US" sz="2400" dirty="0">
              <a:solidFill>
                <a:srgbClr val="008000"/>
              </a:solidFill>
            </a:endParaRPr>
          </a:p>
        </p:txBody>
      </p:sp>
      <p:sp>
        <p:nvSpPr>
          <p:cNvPr id="3" name="Content Placeholder 2"/>
          <p:cNvSpPr>
            <a:spLocks noGrp="1"/>
          </p:cNvSpPr>
          <p:nvPr>
            <p:ph idx="1"/>
          </p:nvPr>
        </p:nvSpPr>
        <p:spPr>
          <a:xfrm>
            <a:off x="0" y="990600"/>
            <a:ext cx="9144000" cy="5257800"/>
          </a:xfrm>
        </p:spPr>
        <p:txBody>
          <a:bodyPr>
            <a:noAutofit/>
          </a:bodyPr>
          <a:lstStyle/>
          <a:p>
            <a:pPr marL="400050" indent="-400050" algn="just">
              <a:lnSpc>
                <a:spcPct val="150000"/>
              </a:lnSpc>
              <a:buNone/>
            </a:pPr>
            <a:r>
              <a:rPr lang="en-US" sz="2400" b="1"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Objective</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 to determine the chemical oxygen demand (COD) of surface and ground water </a:t>
            </a:r>
          </a:p>
          <a:p>
            <a:pPr marL="400050" indent="-400050" algn="just">
              <a:lnSpc>
                <a:spcPct val="150000"/>
              </a:lnSpc>
              <a:buNone/>
            </a:pPr>
            <a:r>
              <a:rPr lang="en-US" sz="2400" b="1"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Introduction</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COD test </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is used widely to </a:t>
            </a:r>
            <a:r>
              <a:rPr lang="en-US" sz="24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estimate the amount of organic matter </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in wastewater. </a:t>
            </a:r>
          </a:p>
          <a:p>
            <a:pPr algn="just">
              <a:lnSpc>
                <a:spcPct val="150000"/>
              </a:lnSpc>
            </a:pP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It is a </a:t>
            </a:r>
            <a:r>
              <a:rPr lang="en-US" sz="24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measurement</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of the </a:t>
            </a:r>
            <a:r>
              <a:rPr lang="en-US" sz="24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oxygen equivalent </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of the materials present in the wastewater that are subject to oxidation by </a:t>
            </a:r>
            <a:r>
              <a:rPr lang="en-US" sz="24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strong chemical oxidant </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in the case dichromate </a:t>
            </a:r>
          </a:p>
          <a:p>
            <a:pPr algn="just">
              <a:lnSpc>
                <a:spcPct val="150000"/>
              </a:lnSpc>
            </a:pPr>
            <a:r>
              <a:rPr lang="en-US" sz="24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The reactor digestion method test</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the COD procedure is greatly simplified over the </a:t>
            </a:r>
            <a:r>
              <a:rPr lang="en-US" sz="24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dichromate reflux method. </a:t>
            </a:r>
          </a:p>
        </p:txBody>
      </p:sp>
      <p:sp>
        <p:nvSpPr>
          <p:cNvPr id="4" name="Slide Number Placeholder 3"/>
          <p:cNvSpPr>
            <a:spLocks noGrp="1"/>
          </p:cNvSpPr>
          <p:nvPr>
            <p:ph type="sldNum" sz="quarter" idx="12"/>
          </p:nvPr>
        </p:nvSpPr>
        <p:spPr/>
        <p:txBody>
          <a:bodyPr/>
          <a:lstStyle/>
          <a:p>
            <a:fld id="{E617C2E9-7AD6-46B0-9A08-1DC70AEB7480}" type="slidenum">
              <a:rPr lang="en-US" smtClean="0"/>
              <a:pPr/>
              <a:t>40</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533400"/>
            <a:ext cx="8534400" cy="5592763"/>
          </a:xfrm>
        </p:spPr>
        <p:txBody>
          <a:bodyPr>
            <a:normAutofit fontScale="77500" lnSpcReduction="20000"/>
          </a:bodyPr>
          <a:lstStyle/>
          <a:p>
            <a:pPr algn="just">
              <a:lnSpc>
                <a:spcPct val="150000"/>
              </a:lnSpc>
            </a:pPr>
            <a:r>
              <a:rPr lang="en-US" b="1" dirty="0">
                <a:effectLst>
                  <a:outerShdw blurRad="38100" dist="38100" dir="2700000" algn="tl">
                    <a:srgbClr val="000000">
                      <a:alpha val="43137"/>
                    </a:srgbClr>
                  </a:outerShdw>
                </a:effectLst>
                <a:latin typeface="Times New Roman" pitchFamily="18" charset="0"/>
                <a:cs typeface="Times New Roman" pitchFamily="18" charset="0"/>
              </a:rPr>
              <a:t>Small volume of </a:t>
            </a:r>
            <a:r>
              <a:rPr lang="en-US" b="1" dirty="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the water sample </a:t>
            </a:r>
            <a:r>
              <a:rPr lang="en-US" b="1" dirty="0">
                <a:effectLst>
                  <a:outerShdw blurRad="38100" dist="38100" dir="2700000" algn="tl">
                    <a:srgbClr val="000000">
                      <a:alpha val="43137"/>
                    </a:srgbClr>
                  </a:outerShdw>
                </a:effectLst>
                <a:latin typeface="Times New Roman" pitchFamily="18" charset="0"/>
                <a:cs typeface="Times New Roman" pitchFamily="18" charset="0"/>
              </a:rPr>
              <a:t>pipetted  into </a:t>
            </a:r>
            <a:r>
              <a:rPr lang="en-US" b="1" dirty="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vials containing</a:t>
            </a:r>
            <a:r>
              <a:rPr lang="en-US" b="1" dirty="0">
                <a:effectLst>
                  <a:outerShdw blurRad="38100" dist="38100" dir="2700000" algn="tl">
                    <a:srgbClr val="000000">
                      <a:alpha val="43137"/>
                    </a:srgbClr>
                  </a:outerShdw>
                </a:effectLst>
                <a:latin typeface="Times New Roman" pitchFamily="18" charset="0"/>
                <a:cs typeface="Times New Roman" pitchFamily="18" charset="0"/>
              </a:rPr>
              <a:t> pre-measured </a:t>
            </a:r>
            <a:r>
              <a:rPr lang="en-US" b="1" dirty="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reagents</a:t>
            </a:r>
            <a:r>
              <a:rPr lang="en-US" b="1" dirty="0">
                <a:effectLst>
                  <a:outerShdw blurRad="38100" dist="38100" dir="2700000" algn="tl">
                    <a:srgbClr val="000000">
                      <a:alpha val="43137"/>
                    </a:srgbClr>
                  </a:outerShdw>
                </a:effectLst>
                <a:latin typeface="Times New Roman" pitchFamily="18" charset="0"/>
                <a:cs typeface="Times New Roman" pitchFamily="18" charset="0"/>
              </a:rPr>
              <a:t>, including </a:t>
            </a:r>
            <a:r>
              <a:rPr lang="en-US" b="1" dirty="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catalysts </a:t>
            </a:r>
            <a:r>
              <a:rPr lang="en-US" b="1" dirty="0">
                <a:effectLst>
                  <a:outerShdw blurRad="38100" dist="38100" dir="2700000" algn="tl">
                    <a:srgbClr val="000000">
                      <a:alpha val="43137"/>
                    </a:srgbClr>
                  </a:outerShdw>
                </a:effectLst>
                <a:latin typeface="Times New Roman" pitchFamily="18" charset="0"/>
                <a:cs typeface="Times New Roman" pitchFamily="18" charset="0"/>
              </a:rPr>
              <a:t>and </a:t>
            </a:r>
            <a:r>
              <a:rPr lang="en-US" b="1" dirty="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chloride</a:t>
            </a:r>
            <a:r>
              <a:rPr lang="en-US" b="1" dirty="0">
                <a:effectLst>
                  <a:outerShdw blurRad="38100" dist="38100" dir="2700000" algn="tl">
                    <a:srgbClr val="000000">
                      <a:alpha val="43137"/>
                    </a:srgbClr>
                  </a:outerShdw>
                </a:effectLst>
                <a:latin typeface="Times New Roman" pitchFamily="18" charset="0"/>
                <a:cs typeface="Times New Roman" pitchFamily="18" charset="0"/>
              </a:rPr>
              <a:t> compensator. </a:t>
            </a:r>
            <a:endParaRPr lang="en-US" b="1" dirty="0" smtClean="0">
              <a:effectLst>
                <a:outerShdw blurRad="38100" dist="38100" dir="2700000" algn="tl">
                  <a:srgbClr val="000000">
                    <a:alpha val="43137"/>
                  </a:srgbClr>
                </a:outerShdw>
              </a:effectLst>
              <a:latin typeface="Times New Roman" pitchFamily="18" charset="0"/>
              <a:cs typeface="Times New Roman" pitchFamily="18" charset="0"/>
            </a:endParaRPr>
          </a:p>
          <a:p>
            <a:pPr algn="just">
              <a:lnSpc>
                <a:spcPct val="150000"/>
              </a:lnSpc>
            </a:pP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The </a:t>
            </a:r>
            <a:r>
              <a:rPr lang="en-US" b="1" dirty="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vials </a:t>
            </a:r>
            <a:r>
              <a:rPr lang="en-US" b="1" dirty="0">
                <a:effectLst>
                  <a:outerShdw blurRad="38100" dist="38100" dir="2700000" algn="tl">
                    <a:srgbClr val="000000">
                      <a:alpha val="43137"/>
                    </a:srgbClr>
                  </a:outerShdw>
                </a:effectLst>
                <a:latin typeface="Times New Roman" pitchFamily="18" charset="0"/>
                <a:cs typeface="Times New Roman" pitchFamily="18" charset="0"/>
              </a:rPr>
              <a:t>are  </a:t>
            </a:r>
            <a:r>
              <a:rPr lang="en-US" b="1" dirty="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incubated</a:t>
            </a:r>
            <a:r>
              <a:rPr lang="en-US" b="1" dirty="0">
                <a:effectLst>
                  <a:outerShdw blurRad="38100" dist="38100" dir="2700000" algn="tl">
                    <a:srgbClr val="000000">
                      <a:alpha val="43137"/>
                    </a:srgbClr>
                  </a:outerShdw>
                </a:effectLst>
                <a:latin typeface="Times New Roman" pitchFamily="18" charset="0"/>
                <a:cs typeface="Times New Roman" pitchFamily="18" charset="0"/>
              </a:rPr>
              <a:t> until </a:t>
            </a:r>
            <a:r>
              <a:rPr lang="en-US" b="1" dirty="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digestion</a:t>
            </a:r>
            <a:r>
              <a:rPr lang="en-US" b="1" dirty="0">
                <a:effectLst>
                  <a:outerShdw blurRad="38100" dist="38100" dir="2700000" algn="tl">
                    <a:srgbClr val="000000">
                      <a:alpha val="43137"/>
                    </a:srgbClr>
                  </a:outerShdw>
                </a:effectLst>
                <a:latin typeface="Times New Roman" pitchFamily="18" charset="0"/>
                <a:cs typeface="Times New Roman" pitchFamily="18" charset="0"/>
              </a:rPr>
              <a:t> is </a:t>
            </a:r>
            <a:r>
              <a:rPr lang="en-US" b="1" dirty="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completed </a:t>
            </a:r>
            <a:r>
              <a:rPr lang="en-US" b="1" dirty="0">
                <a:effectLst>
                  <a:outerShdw blurRad="38100" dist="38100" dir="2700000" algn="tl">
                    <a:srgbClr val="000000">
                      <a:alpha val="43137"/>
                    </a:srgbClr>
                  </a:outerShdw>
                </a:effectLst>
                <a:latin typeface="Times New Roman" pitchFamily="18" charset="0"/>
                <a:cs typeface="Times New Roman" pitchFamily="18" charset="0"/>
              </a:rPr>
              <a:t>and then </a:t>
            </a:r>
            <a:r>
              <a:rPr lang="en-US" b="1" dirty="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cooled.</a:t>
            </a:r>
          </a:p>
          <a:p>
            <a:pPr algn="just">
              <a:lnSpc>
                <a:spcPct val="150000"/>
              </a:lnSpc>
            </a:pPr>
            <a:r>
              <a:rPr lang="en-US" b="1" dirty="0">
                <a:effectLst>
                  <a:outerShdw blurRad="38100" dist="38100" dir="2700000" algn="tl">
                    <a:srgbClr val="000000">
                      <a:alpha val="43137"/>
                    </a:srgbClr>
                  </a:outerShdw>
                </a:effectLst>
                <a:latin typeface="Times New Roman" pitchFamily="18" charset="0"/>
                <a:cs typeface="Times New Roman" pitchFamily="18" charset="0"/>
              </a:rPr>
              <a:t>The </a:t>
            </a:r>
            <a:r>
              <a:rPr lang="en-US" b="1" dirty="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COD determination </a:t>
            </a:r>
            <a:r>
              <a:rPr lang="en-US" b="1" dirty="0">
                <a:effectLst>
                  <a:outerShdw blurRad="38100" dist="38100" dir="2700000" algn="tl">
                    <a:srgbClr val="000000">
                      <a:alpha val="43137"/>
                    </a:srgbClr>
                  </a:outerShdw>
                </a:effectLst>
                <a:latin typeface="Times New Roman" pitchFamily="18" charset="0"/>
                <a:cs typeface="Times New Roman" pitchFamily="18" charset="0"/>
              </a:rPr>
              <a:t>is made either with the </a:t>
            </a:r>
            <a:r>
              <a:rPr lang="en-US" b="1" dirty="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spectrophotometer</a:t>
            </a:r>
            <a:r>
              <a:rPr lang="en-US" b="1" dirty="0">
                <a:effectLst>
                  <a:outerShdw blurRad="38100" dist="38100" dir="2700000" algn="tl">
                    <a:srgbClr val="000000">
                      <a:alpha val="43137"/>
                    </a:srgbClr>
                  </a:outerShdw>
                </a:effectLst>
                <a:latin typeface="Times New Roman" pitchFamily="18" charset="0"/>
                <a:cs typeface="Times New Roman" pitchFamily="18" charset="0"/>
              </a:rPr>
              <a:t> or </a:t>
            </a:r>
            <a:r>
              <a:rPr lang="en-US" b="1" dirty="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titration</a:t>
            </a:r>
            <a:r>
              <a:rPr lang="en-US" b="1" dirty="0">
                <a:effectLst>
                  <a:outerShdw blurRad="38100" dist="38100" dir="2700000" algn="tl">
                    <a:srgbClr val="000000">
                      <a:alpha val="43137"/>
                    </a:srgbClr>
                  </a:outerShdw>
                </a:effectLst>
                <a:latin typeface="Times New Roman" pitchFamily="18" charset="0"/>
                <a:cs typeface="Times New Roman" pitchFamily="18" charset="0"/>
              </a:rPr>
              <a:t>. </a:t>
            </a:r>
            <a:endParaRPr lang="en-US" b="1" dirty="0" smtClean="0">
              <a:effectLst>
                <a:outerShdw blurRad="38100" dist="38100" dir="2700000" algn="tl">
                  <a:srgbClr val="000000">
                    <a:alpha val="43137"/>
                  </a:srgbClr>
                </a:outerShdw>
              </a:effectLst>
              <a:latin typeface="Times New Roman" pitchFamily="18" charset="0"/>
              <a:cs typeface="Times New Roman" pitchFamily="18" charset="0"/>
            </a:endParaRPr>
          </a:p>
          <a:p>
            <a:pPr algn="just">
              <a:lnSpc>
                <a:spcPct val="150000"/>
              </a:lnSpc>
            </a:pP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This </a:t>
            </a:r>
            <a:r>
              <a:rPr lang="en-US" b="1" dirty="0">
                <a:effectLst>
                  <a:outerShdw blurRad="38100" dist="38100" dir="2700000" algn="tl">
                    <a:srgbClr val="000000">
                      <a:alpha val="43137"/>
                    </a:srgbClr>
                  </a:outerShdw>
                </a:effectLst>
                <a:latin typeface="Times New Roman" pitchFamily="18" charset="0"/>
                <a:cs typeface="Times New Roman" pitchFamily="18" charset="0"/>
              </a:rPr>
              <a:t>is accepted for reporting by US Environmental protection agency (EPA).</a:t>
            </a:r>
          </a:p>
          <a:p>
            <a:pPr marL="400050" indent="-400050" algn="just">
              <a:lnSpc>
                <a:spcPct val="150000"/>
              </a:lnSpc>
              <a:buNone/>
            </a:pPr>
            <a:r>
              <a:rPr lang="en-US" b="1" dirty="0">
                <a:effectLst>
                  <a:outerShdw blurRad="38100" dist="38100" dir="2700000" algn="tl">
                    <a:srgbClr val="000000">
                      <a:alpha val="43137"/>
                    </a:srgbClr>
                  </a:outerShdw>
                </a:effectLst>
                <a:latin typeface="Times New Roman" pitchFamily="18" charset="0"/>
                <a:cs typeface="Times New Roman" pitchFamily="18" charset="0"/>
              </a:rPr>
              <a:t>   </a:t>
            </a:r>
          </a:p>
          <a:p>
            <a:endParaRPr lang="en-US" dirty="0"/>
          </a:p>
        </p:txBody>
      </p:sp>
      <p:sp>
        <p:nvSpPr>
          <p:cNvPr id="4" name="Slide Number Placeholder 3"/>
          <p:cNvSpPr>
            <a:spLocks noGrp="1"/>
          </p:cNvSpPr>
          <p:nvPr>
            <p:ph type="sldNum" sz="quarter" idx="12"/>
          </p:nvPr>
        </p:nvSpPr>
        <p:spPr/>
        <p:txBody>
          <a:bodyPr/>
          <a:lstStyle/>
          <a:p>
            <a:fld id="{E617C2E9-7AD6-46B0-9A08-1DC70AEB7480}" type="slidenum">
              <a:rPr lang="en-US" smtClean="0"/>
              <a:pPr/>
              <a:t>41</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extLst>
      <p:ext uri="{BB962C8B-B14F-4D97-AF65-F5344CB8AC3E}">
        <p14:creationId xmlns:p14="http://schemas.microsoft.com/office/powerpoint/2010/main" val="8879086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991600" cy="6705600"/>
          </a:xfrm>
        </p:spPr>
        <p:txBody>
          <a:bodyPr>
            <a:normAutofit/>
          </a:bodyPr>
          <a:lstStyle/>
          <a:p>
            <a:pPr algn="just">
              <a:lnSpc>
                <a:spcPct val="150000"/>
              </a:lnSpc>
              <a:buFont typeface="Wingdings" pitchFamily="2" charset="2"/>
              <a:buChar char="Ø"/>
            </a:pP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The test measurement the </a:t>
            </a:r>
            <a:r>
              <a:rPr lang="en-US" sz="24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amount of oxygen required </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for </a:t>
            </a:r>
            <a:r>
              <a:rPr lang="en-US" sz="24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chemical oxidation of organic matter </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in the sample to </a:t>
            </a:r>
            <a:r>
              <a:rPr lang="en-US" sz="24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carbon dioxide </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and </a:t>
            </a:r>
            <a:r>
              <a:rPr lang="en-US" sz="24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water.</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p>
          <a:p>
            <a:pPr algn="just">
              <a:lnSpc>
                <a:spcPct val="150000"/>
              </a:lnSpc>
              <a:buFont typeface="Wingdings" pitchFamily="2" charset="2"/>
              <a:buChar char="Ø"/>
            </a:pP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The test procedure is to be add a </a:t>
            </a:r>
            <a:r>
              <a:rPr lang="en-US" sz="24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known quantity </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of standard </a:t>
            </a:r>
            <a:r>
              <a:rPr lang="en-US" sz="24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potassium dichromate </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solution, </a:t>
            </a:r>
            <a:r>
              <a:rPr lang="en-US" sz="24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sulphuric acid </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reagent containing </a:t>
            </a:r>
            <a:r>
              <a:rPr lang="en-US" sz="24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silver sulphate</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p>
          <a:p>
            <a:pPr algn="just">
              <a:lnSpc>
                <a:spcPct val="150000"/>
              </a:lnSpc>
              <a:buFont typeface="Wingdings" pitchFamily="2" charset="2"/>
              <a:buChar char="Ø"/>
            </a:pP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The mixture is </a:t>
            </a:r>
            <a:r>
              <a:rPr lang="en-US" sz="24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refluxed </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for </a:t>
            </a:r>
            <a:r>
              <a:rPr lang="en-US" sz="24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2 hrs </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by COD reactor. </a:t>
            </a:r>
          </a:p>
          <a:p>
            <a:pPr algn="just">
              <a:lnSpc>
                <a:spcPct val="150000"/>
              </a:lnSpc>
              <a:buFont typeface="Wingdings" pitchFamily="2" charset="2"/>
              <a:buChar char="Ø"/>
            </a:pP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Most types of organic matter are destroyed in this boiling mixture of chromic  and  sulphuric acid .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Eq</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1.</a:t>
            </a:r>
          </a:p>
          <a:p>
            <a:pPr algn="just">
              <a:lnSpc>
                <a:spcPct val="150000"/>
              </a:lnSpc>
              <a:buFont typeface="Wingdings" pitchFamily="2" charset="2"/>
              <a:buChar char="Ø"/>
            </a:pP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Organic matter + Cr</a:t>
            </a:r>
            <a:r>
              <a:rPr lang="en-US" sz="2400" b="1" baseline="-25000" dirty="0" smtClean="0">
                <a:effectLst>
                  <a:outerShdw blurRad="38100" dist="38100" dir="2700000" algn="tl">
                    <a:srgbClr val="000000">
                      <a:alpha val="43137"/>
                    </a:srgbClr>
                  </a:outerShdw>
                </a:effectLst>
                <a:latin typeface="Times New Roman" pitchFamily="18" charset="0"/>
                <a:cs typeface="Times New Roman" pitchFamily="18" charset="0"/>
              </a:rPr>
              <a:t>2</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O</a:t>
            </a:r>
            <a:r>
              <a:rPr lang="en-US" sz="2400" b="1" baseline="-25000" dirty="0" smtClean="0">
                <a:effectLst>
                  <a:outerShdw blurRad="38100" dist="38100" dir="2700000" algn="tl">
                    <a:srgbClr val="000000">
                      <a:alpha val="43137"/>
                    </a:srgbClr>
                  </a:outerShdw>
                </a:effectLst>
                <a:latin typeface="Times New Roman" pitchFamily="18" charset="0"/>
                <a:cs typeface="Times New Roman" pitchFamily="18" charset="0"/>
              </a:rPr>
              <a:t>7</a:t>
            </a:r>
            <a:r>
              <a:rPr lang="en-US" sz="2400" b="1" baseline="30000" dirty="0" smtClean="0">
                <a:effectLst>
                  <a:outerShdw blurRad="38100" dist="38100" dir="2700000" algn="tl">
                    <a:srgbClr val="000000">
                      <a:alpha val="43137"/>
                    </a:srgbClr>
                  </a:outerShdw>
                </a:effectLst>
                <a:latin typeface="Times New Roman" pitchFamily="18" charset="0"/>
                <a:cs typeface="Times New Roman" pitchFamily="18" charset="0"/>
              </a:rPr>
              <a:t>2-</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 H</a:t>
            </a:r>
            <a:r>
              <a:rPr lang="en-US" sz="2400" b="1" baseline="30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CO</a:t>
            </a:r>
            <a:r>
              <a:rPr lang="en-US" sz="2400" b="1" baseline="-25000" dirty="0" smtClean="0">
                <a:effectLst>
                  <a:outerShdw blurRad="38100" dist="38100" dir="2700000" algn="tl">
                    <a:srgbClr val="000000">
                      <a:alpha val="43137"/>
                    </a:srgbClr>
                  </a:outerShdw>
                </a:effectLst>
                <a:latin typeface="Times New Roman" pitchFamily="18" charset="0"/>
                <a:cs typeface="Times New Roman" pitchFamily="18" charset="0"/>
              </a:rPr>
              <a:t>2</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 H</a:t>
            </a:r>
            <a:r>
              <a:rPr lang="en-US" sz="2400" b="1" baseline="-25000" dirty="0" smtClean="0">
                <a:effectLst>
                  <a:outerShdw blurRad="38100" dist="38100" dir="2700000" algn="tl">
                    <a:srgbClr val="000000">
                      <a:alpha val="43137"/>
                    </a:srgbClr>
                  </a:outerShdw>
                </a:effectLst>
                <a:latin typeface="Times New Roman" pitchFamily="18" charset="0"/>
                <a:cs typeface="Times New Roman" pitchFamily="18" charset="0"/>
              </a:rPr>
              <a:t>2</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O + 2Cr</a:t>
            </a:r>
            <a:r>
              <a:rPr lang="en-US" sz="2400" b="1" baseline="30000" dirty="0" smtClean="0">
                <a:effectLst>
                  <a:outerShdw blurRad="38100" dist="38100" dir="2700000" algn="tl">
                    <a:srgbClr val="000000">
                      <a:alpha val="43137"/>
                    </a:srgbClr>
                  </a:outerShdw>
                </a:effectLst>
                <a:latin typeface="Times New Roman" pitchFamily="18" charset="0"/>
                <a:cs typeface="Times New Roman" pitchFamily="18" charset="0"/>
              </a:rPr>
              <a:t>3+</a:t>
            </a:r>
          </a:p>
        </p:txBody>
      </p:sp>
      <p:cxnSp>
        <p:nvCxnSpPr>
          <p:cNvPr id="10" name="Straight Arrow Connector 9"/>
          <p:cNvCxnSpPr/>
          <p:nvPr/>
        </p:nvCxnSpPr>
        <p:spPr>
          <a:xfrm>
            <a:off x="4724400" y="57912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E617C2E9-7AD6-46B0-9A08-1DC70AEB7480}" type="slidenum">
              <a:rPr lang="en-US" smtClean="0"/>
              <a:pPr/>
              <a:t>42</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705600"/>
          </a:xfrm>
        </p:spPr>
        <p:txBody>
          <a:bodyPr>
            <a:normAutofit fontScale="85000" lnSpcReduction="10000"/>
          </a:bodyPr>
          <a:lstStyle/>
          <a:p>
            <a:pPr>
              <a:buNone/>
            </a:pPr>
            <a:r>
              <a:rPr lang="en-US" sz="2400" b="1" u="sng" dirty="0" smtClean="0">
                <a:solidFill>
                  <a:srgbClr val="008000"/>
                </a:solidFill>
              </a:rPr>
              <a:t>APPARATUS</a:t>
            </a:r>
            <a:endParaRPr lang="en-US" sz="2400" b="1" dirty="0" smtClean="0">
              <a:solidFill>
                <a:srgbClr val="008000"/>
              </a:solidFill>
            </a:endParaRPr>
          </a:p>
          <a:p>
            <a:pPr algn="just">
              <a:buNone/>
            </a:pPr>
            <a:r>
              <a:rPr lang="en-US" sz="2400" b="1" u="sng" dirty="0" smtClean="0">
                <a:solidFill>
                  <a:srgbClr val="008000"/>
                </a:solidFill>
                <a:latin typeface="Times New Roman" pitchFamily="18" charset="0"/>
                <a:cs typeface="Times New Roman" pitchFamily="18" charset="0"/>
              </a:rPr>
              <a:t>Reflux Apparatus</a:t>
            </a:r>
            <a:r>
              <a:rPr lang="en-US" sz="2400" b="1" i="1" dirty="0" smtClean="0">
                <a:solidFill>
                  <a:srgbClr val="008000"/>
                </a:solidFill>
                <a:latin typeface="Times New Roman" pitchFamily="18" charset="0"/>
                <a:cs typeface="Times New Roman" pitchFamily="18" charset="0"/>
              </a:rPr>
              <a:t>: </a:t>
            </a:r>
            <a:r>
              <a:rPr lang="en-US" sz="2400" b="1" i="1" dirty="0" smtClean="0">
                <a:latin typeface="Times New Roman" pitchFamily="18" charset="0"/>
                <a:cs typeface="Times New Roman" pitchFamily="18" charset="0"/>
              </a:rPr>
              <a:t>Consisting</a:t>
            </a:r>
            <a:r>
              <a:rPr lang="en-US" sz="2400" b="1" dirty="0" smtClean="0">
                <a:latin typeface="Times New Roman" pitchFamily="18" charset="0"/>
                <a:cs typeface="Times New Roman" pitchFamily="18" charset="0"/>
              </a:rPr>
              <a:t> of a flat bottom, 150 to 250 ml. capacity tubes with ground glass joint and long air condensers.</a:t>
            </a:r>
          </a:p>
          <a:p>
            <a:pPr algn="just">
              <a:buNone/>
            </a:pPr>
            <a:r>
              <a:rPr lang="en-US" sz="2400" b="1" u="sng" dirty="0" smtClean="0">
                <a:solidFill>
                  <a:srgbClr val="008000"/>
                </a:solidFill>
                <a:latin typeface="Times New Roman" pitchFamily="18" charset="0"/>
                <a:cs typeface="Times New Roman" pitchFamily="18" charset="0"/>
              </a:rPr>
              <a:t>REAGENTS</a:t>
            </a:r>
            <a:endParaRPr lang="en-US" sz="2400" b="1" dirty="0" smtClean="0">
              <a:solidFill>
                <a:srgbClr val="008000"/>
              </a:solidFill>
              <a:latin typeface="Times New Roman" pitchFamily="18" charset="0"/>
              <a:cs typeface="Times New Roman" pitchFamily="18" charset="0"/>
            </a:endParaRPr>
          </a:p>
          <a:p>
            <a:pPr lvl="0" algn="just"/>
            <a:r>
              <a:rPr lang="en-US" sz="2400" b="1" u="sng" dirty="0" smtClean="0">
                <a:solidFill>
                  <a:srgbClr val="008000"/>
                </a:solidFill>
                <a:latin typeface="Times New Roman" pitchFamily="18" charset="0"/>
                <a:cs typeface="Times New Roman" pitchFamily="18" charset="0"/>
              </a:rPr>
              <a:t>Standard Potassium dichromate (0.25 N</a:t>
            </a:r>
            <a:r>
              <a:rPr lang="en-US" sz="2400" b="1" u="sng" dirty="0" smtClean="0">
                <a:latin typeface="Times New Roman" pitchFamily="18" charset="0"/>
                <a:cs typeface="Times New Roman" pitchFamily="18" charset="0"/>
              </a:rPr>
              <a:t>)</a:t>
            </a:r>
            <a:r>
              <a:rPr lang="en-US" sz="2400" b="1" i="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Dissolve 12.259 g. potassium dichromate previously dried at 103</a:t>
            </a:r>
            <a:r>
              <a:rPr lang="en-US" sz="2400" b="1" baseline="30000" dirty="0" smtClean="0">
                <a:latin typeface="Times New Roman" pitchFamily="18" charset="0"/>
                <a:cs typeface="Times New Roman" pitchFamily="18" charset="0"/>
              </a:rPr>
              <a:t>o</a:t>
            </a:r>
            <a:r>
              <a:rPr lang="en-US" sz="2400" b="1" dirty="0" smtClean="0">
                <a:latin typeface="Times New Roman" pitchFamily="18" charset="0"/>
                <a:cs typeface="Times New Roman" pitchFamily="18" charset="0"/>
              </a:rPr>
              <a:t>C for 24 hours in distilled water and dilute to 1000 ml.  Add about 120 mg sulphamic acid to eliminate NO</a:t>
            </a:r>
            <a:r>
              <a:rPr lang="en-US" sz="2400" b="1" baseline="-25000" dirty="0" smtClean="0">
                <a:latin typeface="Times New Roman" pitchFamily="18" charset="0"/>
                <a:cs typeface="Times New Roman" pitchFamily="18" charset="0"/>
              </a:rPr>
              <a:t>2</a:t>
            </a:r>
            <a:r>
              <a:rPr lang="en-US" sz="2400" b="1" dirty="0" smtClean="0">
                <a:latin typeface="Times New Roman" pitchFamily="18" charset="0"/>
                <a:cs typeface="Times New Roman" pitchFamily="18" charset="0"/>
              </a:rPr>
              <a:t>-N interference.</a:t>
            </a:r>
          </a:p>
          <a:p>
            <a:pPr lvl="0" algn="just"/>
            <a:r>
              <a:rPr lang="en-US" sz="2400" b="1" u="sng" dirty="0" smtClean="0">
                <a:solidFill>
                  <a:srgbClr val="008000"/>
                </a:solidFill>
                <a:latin typeface="Times New Roman" pitchFamily="18" charset="0"/>
                <a:cs typeface="Times New Roman" pitchFamily="18" charset="0"/>
              </a:rPr>
              <a:t>Sulphuric Acid reagent </a:t>
            </a:r>
            <a:r>
              <a:rPr lang="en-US" sz="2400" b="1" u="sng" dirty="0" smtClean="0">
                <a:latin typeface="Times New Roman" pitchFamily="18" charset="0"/>
                <a:cs typeface="Times New Roman" pitchFamily="18" charset="0"/>
              </a:rPr>
              <a:t>:</a:t>
            </a:r>
            <a:r>
              <a:rPr lang="en-US" sz="2400" b="1" i="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Add 22 g. silver sulphate to 4 kg conc. H</a:t>
            </a:r>
            <a:r>
              <a:rPr lang="en-US" sz="2400" b="1" baseline="-25000" dirty="0" smtClean="0">
                <a:latin typeface="Times New Roman" pitchFamily="18" charset="0"/>
                <a:cs typeface="Times New Roman" pitchFamily="18" charset="0"/>
              </a:rPr>
              <a:t>2</a:t>
            </a:r>
            <a:r>
              <a:rPr lang="en-US" sz="2400" b="1" dirty="0" smtClean="0">
                <a:latin typeface="Times New Roman" pitchFamily="18" charset="0"/>
                <a:cs typeface="Times New Roman" pitchFamily="18" charset="0"/>
              </a:rPr>
              <a:t>SO</a:t>
            </a:r>
            <a:r>
              <a:rPr lang="en-US" sz="2400" b="1" baseline="-25000" dirty="0" smtClean="0">
                <a:latin typeface="Times New Roman" pitchFamily="18" charset="0"/>
                <a:cs typeface="Times New Roman" pitchFamily="18" charset="0"/>
              </a:rPr>
              <a:t>4</a:t>
            </a:r>
            <a:r>
              <a:rPr lang="en-US" sz="2400" b="1" dirty="0" smtClean="0">
                <a:latin typeface="Times New Roman" pitchFamily="18" charset="0"/>
                <a:cs typeface="Times New Roman" pitchFamily="18" charset="0"/>
              </a:rPr>
              <a:t> bottle or 10 g to 1000 ml of H</a:t>
            </a:r>
            <a:r>
              <a:rPr lang="en-US" sz="2400" b="1" baseline="-25000" dirty="0" smtClean="0">
                <a:latin typeface="Times New Roman" pitchFamily="18" charset="0"/>
                <a:cs typeface="Times New Roman" pitchFamily="18" charset="0"/>
              </a:rPr>
              <a:t>2</a:t>
            </a:r>
            <a:r>
              <a:rPr lang="en-US" sz="2400" b="1" dirty="0" smtClean="0">
                <a:latin typeface="Times New Roman" pitchFamily="18" charset="0"/>
                <a:cs typeface="Times New Roman" pitchFamily="18" charset="0"/>
              </a:rPr>
              <a:t>SO</a:t>
            </a:r>
            <a:r>
              <a:rPr lang="en-US" sz="2400" b="1" baseline="-25000" dirty="0" smtClean="0">
                <a:latin typeface="Times New Roman" pitchFamily="18" charset="0"/>
                <a:cs typeface="Times New Roman" pitchFamily="18" charset="0"/>
              </a:rPr>
              <a:t>4</a:t>
            </a:r>
            <a:r>
              <a:rPr lang="en-US" sz="2400" b="1" dirty="0" smtClean="0">
                <a:latin typeface="Times New Roman" pitchFamily="18" charset="0"/>
                <a:cs typeface="Times New Roman" pitchFamily="18" charset="0"/>
              </a:rPr>
              <a:t>.  Keep overnight for dissolution.  Shake well after dissolution. </a:t>
            </a:r>
          </a:p>
          <a:p>
            <a:pPr lvl="0" algn="just"/>
            <a:r>
              <a:rPr lang="en-US" sz="2400" b="1" u="sng" dirty="0" smtClean="0">
                <a:solidFill>
                  <a:srgbClr val="008000"/>
                </a:solidFill>
                <a:latin typeface="Times New Roman" pitchFamily="18" charset="0"/>
                <a:cs typeface="Times New Roman" pitchFamily="18" charset="0"/>
              </a:rPr>
              <a:t>Standard Ferrous Ammonium Sulphate (0.1 N)</a:t>
            </a:r>
            <a:r>
              <a:rPr lang="en-US" sz="2400" b="1" i="1" dirty="0" smtClean="0">
                <a:solidFill>
                  <a:srgbClr val="008000"/>
                </a:solidFill>
                <a:latin typeface="Times New Roman" pitchFamily="18" charset="0"/>
                <a:cs typeface="Times New Roman" pitchFamily="18" charset="0"/>
              </a:rPr>
              <a:t> </a:t>
            </a:r>
            <a:r>
              <a:rPr lang="en-US" sz="2400" b="1" i="1"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Dissolve 39 of Fe (NH</a:t>
            </a:r>
            <a:r>
              <a:rPr lang="en-US" sz="2400" b="1" baseline="-25000" dirty="0" smtClean="0">
                <a:latin typeface="Times New Roman" pitchFamily="18" charset="0"/>
                <a:cs typeface="Times New Roman" pitchFamily="18" charset="0"/>
              </a:rPr>
              <a:t>4</a:t>
            </a:r>
            <a:r>
              <a:rPr lang="en-US" sz="2400" b="1" dirty="0" smtClean="0">
                <a:latin typeface="Times New Roman" pitchFamily="18" charset="0"/>
                <a:cs typeface="Times New Roman" pitchFamily="18" charset="0"/>
              </a:rPr>
              <a:t>)</a:t>
            </a:r>
            <a:r>
              <a:rPr lang="en-US" sz="2400" b="1" baseline="-25000" dirty="0" smtClean="0">
                <a:latin typeface="Times New Roman" pitchFamily="18" charset="0"/>
                <a:cs typeface="Times New Roman" pitchFamily="18" charset="0"/>
              </a:rPr>
              <a:t>2</a:t>
            </a:r>
            <a:r>
              <a:rPr lang="en-US" sz="2400" b="1" dirty="0" smtClean="0">
                <a:latin typeface="Times New Roman" pitchFamily="18" charset="0"/>
                <a:cs typeface="Times New Roman" pitchFamily="18" charset="0"/>
              </a:rPr>
              <a:t>(SO</a:t>
            </a:r>
            <a:r>
              <a:rPr lang="en-US" sz="2400" b="1" baseline="-25000" dirty="0" smtClean="0">
                <a:latin typeface="Times New Roman" pitchFamily="18" charset="0"/>
                <a:cs typeface="Times New Roman" pitchFamily="18" charset="0"/>
              </a:rPr>
              <a:t>4</a:t>
            </a:r>
            <a:r>
              <a:rPr lang="en-US" sz="2400" b="1" dirty="0" smtClean="0">
                <a:latin typeface="Times New Roman" pitchFamily="18" charset="0"/>
                <a:cs typeface="Times New Roman" pitchFamily="18" charset="0"/>
              </a:rPr>
              <a:t>)</a:t>
            </a:r>
            <a:r>
              <a:rPr lang="en-US" sz="2400" b="1" baseline="-25000" dirty="0" smtClean="0">
                <a:latin typeface="Times New Roman" pitchFamily="18" charset="0"/>
                <a:cs typeface="Times New Roman" pitchFamily="18" charset="0"/>
              </a:rPr>
              <a:t>2</a:t>
            </a:r>
            <a:r>
              <a:rPr lang="en-US" sz="2400" b="1" dirty="0" smtClean="0">
                <a:latin typeface="Times New Roman" pitchFamily="18" charset="0"/>
                <a:cs typeface="Times New Roman" pitchFamily="18" charset="0"/>
              </a:rPr>
              <a:t>. 6H</a:t>
            </a:r>
            <a:r>
              <a:rPr lang="en-US" sz="2400" b="1" baseline="-25000" dirty="0" smtClean="0">
                <a:latin typeface="Times New Roman" pitchFamily="18" charset="0"/>
                <a:cs typeface="Times New Roman" pitchFamily="18" charset="0"/>
              </a:rPr>
              <a:t>2</a:t>
            </a:r>
            <a:r>
              <a:rPr lang="en-US" sz="2400" b="1" dirty="0" smtClean="0">
                <a:latin typeface="Times New Roman" pitchFamily="18" charset="0"/>
                <a:cs typeface="Times New Roman" pitchFamily="18" charset="0"/>
              </a:rPr>
              <a:t>O in distilled water.  Add 20-ml. conc. H</a:t>
            </a:r>
            <a:r>
              <a:rPr lang="en-US" sz="2400" b="1" baseline="-25000" dirty="0" smtClean="0">
                <a:latin typeface="Times New Roman" pitchFamily="18" charset="0"/>
                <a:cs typeface="Times New Roman" pitchFamily="18" charset="0"/>
              </a:rPr>
              <a:t>2</a:t>
            </a:r>
            <a:r>
              <a:rPr lang="en-US" sz="2400" b="1" dirty="0" smtClean="0">
                <a:latin typeface="Times New Roman" pitchFamily="18" charset="0"/>
                <a:cs typeface="Times New Roman" pitchFamily="18" charset="0"/>
              </a:rPr>
              <a:t>SO</a:t>
            </a:r>
            <a:r>
              <a:rPr lang="en-US" sz="2400" b="1" baseline="-25000" dirty="0" smtClean="0">
                <a:latin typeface="Times New Roman" pitchFamily="18" charset="0"/>
                <a:cs typeface="Times New Roman" pitchFamily="18" charset="0"/>
              </a:rPr>
              <a:t>4</a:t>
            </a:r>
            <a:r>
              <a:rPr lang="en-US" sz="2400" b="1" dirty="0" smtClean="0">
                <a:latin typeface="Times New Roman" pitchFamily="18" charset="0"/>
                <a:cs typeface="Times New Roman" pitchFamily="18" charset="0"/>
              </a:rPr>
              <a:t>, cool and dilute to 1 </a:t>
            </a:r>
            <a:r>
              <a:rPr lang="en-US" sz="2400" b="1" dirty="0" err="1" smtClean="0">
                <a:latin typeface="Times New Roman" pitchFamily="18" charset="0"/>
                <a:cs typeface="Times New Roman" pitchFamily="18" charset="0"/>
              </a:rPr>
              <a:t>litre</a:t>
            </a:r>
            <a:r>
              <a:rPr lang="en-US" sz="2400" b="1" dirty="0" smtClean="0">
                <a:latin typeface="Times New Roman" pitchFamily="18" charset="0"/>
                <a:cs typeface="Times New Roman" pitchFamily="18" charset="0"/>
              </a:rPr>
              <a:t>. Standardize this solution daily against the standard K</a:t>
            </a:r>
            <a:r>
              <a:rPr lang="en-US" sz="2400" b="1" baseline="-25000" dirty="0" smtClean="0">
                <a:latin typeface="Times New Roman" pitchFamily="18" charset="0"/>
                <a:cs typeface="Times New Roman" pitchFamily="18" charset="0"/>
              </a:rPr>
              <a:t>2</a:t>
            </a:r>
            <a:r>
              <a:rPr lang="en-US" sz="2400" b="1" dirty="0" smtClean="0">
                <a:latin typeface="Times New Roman" pitchFamily="18" charset="0"/>
                <a:cs typeface="Times New Roman" pitchFamily="18" charset="0"/>
              </a:rPr>
              <a:t>Cr</a:t>
            </a:r>
            <a:r>
              <a:rPr lang="en-US" sz="2400" b="1" baseline="-25000" dirty="0" smtClean="0">
                <a:latin typeface="Times New Roman" pitchFamily="18" charset="0"/>
                <a:cs typeface="Times New Roman" pitchFamily="18" charset="0"/>
              </a:rPr>
              <a:t>2</a:t>
            </a:r>
            <a:r>
              <a:rPr lang="en-US" sz="2400" b="1" dirty="0" smtClean="0">
                <a:latin typeface="Times New Roman" pitchFamily="18" charset="0"/>
                <a:cs typeface="Times New Roman" pitchFamily="18" charset="0"/>
              </a:rPr>
              <a:t>O</a:t>
            </a:r>
            <a:r>
              <a:rPr lang="en-US" sz="2400" b="1" baseline="-25000" dirty="0" smtClean="0">
                <a:latin typeface="Times New Roman" pitchFamily="18" charset="0"/>
                <a:cs typeface="Times New Roman" pitchFamily="18" charset="0"/>
              </a:rPr>
              <a:t>7</a:t>
            </a:r>
            <a:r>
              <a:rPr lang="en-US" sz="2400" b="1" dirty="0" smtClean="0">
                <a:latin typeface="Times New Roman" pitchFamily="18" charset="0"/>
                <a:cs typeface="Times New Roman" pitchFamily="18" charset="0"/>
              </a:rPr>
              <a:t>.</a:t>
            </a:r>
          </a:p>
          <a:p>
            <a:pPr lvl="0" algn="just"/>
            <a:r>
              <a:rPr lang="en-US" sz="2400" b="1" u="sng" dirty="0" smtClean="0">
                <a:solidFill>
                  <a:srgbClr val="008000"/>
                </a:solidFill>
                <a:latin typeface="Times New Roman" pitchFamily="18" charset="0"/>
                <a:cs typeface="Times New Roman" pitchFamily="18" charset="0"/>
              </a:rPr>
              <a:t>Standardization</a:t>
            </a:r>
            <a:r>
              <a:rPr lang="en-US" sz="2400" b="1" i="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Dilute 10-ml. standard K</a:t>
            </a:r>
            <a:r>
              <a:rPr lang="en-US" sz="2400" b="1" baseline="-25000" dirty="0" smtClean="0">
                <a:latin typeface="Times New Roman" pitchFamily="18" charset="0"/>
                <a:cs typeface="Times New Roman" pitchFamily="18" charset="0"/>
              </a:rPr>
              <a:t>2</a:t>
            </a:r>
            <a:r>
              <a:rPr lang="en-US" sz="2400" b="1" dirty="0" smtClean="0">
                <a:latin typeface="Times New Roman" pitchFamily="18" charset="0"/>
                <a:cs typeface="Times New Roman" pitchFamily="18" charset="0"/>
              </a:rPr>
              <a:t>Cr</a:t>
            </a:r>
            <a:r>
              <a:rPr lang="en-US" sz="2400" b="1" baseline="-25000" dirty="0" smtClean="0">
                <a:latin typeface="Times New Roman" pitchFamily="18" charset="0"/>
                <a:cs typeface="Times New Roman" pitchFamily="18" charset="0"/>
              </a:rPr>
              <a:t>2</a:t>
            </a:r>
            <a:r>
              <a:rPr lang="en-US" sz="2400" b="1" dirty="0" smtClean="0">
                <a:latin typeface="Times New Roman" pitchFamily="18" charset="0"/>
                <a:cs typeface="Times New Roman" pitchFamily="18" charset="0"/>
              </a:rPr>
              <a:t>O</a:t>
            </a:r>
            <a:r>
              <a:rPr lang="en-US" sz="2400" b="1" baseline="-25000" dirty="0" smtClean="0">
                <a:latin typeface="Times New Roman" pitchFamily="18" charset="0"/>
                <a:cs typeface="Times New Roman" pitchFamily="18" charset="0"/>
              </a:rPr>
              <a:t>7</a:t>
            </a:r>
            <a:r>
              <a:rPr lang="en-US" sz="2400" b="1" dirty="0" smtClean="0">
                <a:latin typeface="Times New Roman" pitchFamily="18" charset="0"/>
                <a:cs typeface="Times New Roman" pitchFamily="18" charset="0"/>
              </a:rPr>
              <a:t> solution to about 100 ml-distilled water.  Add 30 ml. conc. H</a:t>
            </a:r>
            <a:r>
              <a:rPr lang="en-US" sz="2400" b="1" baseline="-25000" dirty="0" smtClean="0">
                <a:latin typeface="Times New Roman" pitchFamily="18" charset="0"/>
                <a:cs typeface="Times New Roman" pitchFamily="18" charset="0"/>
              </a:rPr>
              <a:t>2</a:t>
            </a:r>
            <a:r>
              <a:rPr lang="en-US" sz="2400" b="1" dirty="0" smtClean="0">
                <a:latin typeface="Times New Roman" pitchFamily="18" charset="0"/>
                <a:cs typeface="Times New Roman" pitchFamily="18" charset="0"/>
              </a:rPr>
              <a:t>SO</a:t>
            </a:r>
            <a:r>
              <a:rPr lang="en-US" sz="2400" b="1" baseline="-25000" dirty="0" smtClean="0">
                <a:latin typeface="Times New Roman" pitchFamily="18" charset="0"/>
                <a:cs typeface="Times New Roman" pitchFamily="18" charset="0"/>
              </a:rPr>
              <a:t>4</a:t>
            </a:r>
            <a:r>
              <a:rPr lang="en-US" sz="2400" b="1" dirty="0" smtClean="0">
                <a:latin typeface="Times New Roman" pitchFamily="18" charset="0"/>
                <a:cs typeface="Times New Roman" pitchFamily="18" charset="0"/>
              </a:rPr>
              <a:t> and cool.  Add 3-4 drops of </a:t>
            </a:r>
            <a:r>
              <a:rPr lang="en-US" sz="2400" b="1" dirty="0" err="1" smtClean="0">
                <a:latin typeface="Times New Roman" pitchFamily="18" charset="0"/>
                <a:cs typeface="Times New Roman" pitchFamily="18" charset="0"/>
              </a:rPr>
              <a:t>ferroin</a:t>
            </a:r>
            <a:r>
              <a:rPr lang="en-US" sz="2400" b="1" dirty="0" smtClean="0">
                <a:latin typeface="Times New Roman" pitchFamily="18" charset="0"/>
                <a:cs typeface="Times New Roman" pitchFamily="18" charset="0"/>
              </a:rPr>
              <a:t> indicator and titrate with ferrous ammonium sulphate till the colour change to wine red.</a:t>
            </a:r>
          </a:p>
          <a:p>
            <a:pPr algn="just"/>
            <a:r>
              <a:rPr lang="en-US" sz="2400" b="1" dirty="0" smtClean="0">
                <a:latin typeface="Times New Roman" pitchFamily="18" charset="0"/>
                <a:cs typeface="Times New Roman" pitchFamily="18" charset="0"/>
              </a:rPr>
              <a:t>Normality of ferrous ammonium sulphate = 10 x 0.25/ml of Fe (NH</a:t>
            </a:r>
            <a:r>
              <a:rPr lang="en-US" sz="2400" b="1" baseline="-25000" dirty="0" smtClean="0">
                <a:latin typeface="Times New Roman" pitchFamily="18" charset="0"/>
                <a:cs typeface="Times New Roman" pitchFamily="18" charset="0"/>
              </a:rPr>
              <a:t>4</a:t>
            </a:r>
            <a:r>
              <a:rPr lang="en-US" sz="2400" b="1" dirty="0" smtClean="0">
                <a:latin typeface="Times New Roman" pitchFamily="18" charset="0"/>
                <a:cs typeface="Times New Roman" pitchFamily="18" charset="0"/>
              </a:rPr>
              <a:t>)</a:t>
            </a:r>
            <a:r>
              <a:rPr lang="en-US" sz="2400" b="1" baseline="-25000" dirty="0" smtClean="0">
                <a:latin typeface="Times New Roman" pitchFamily="18" charset="0"/>
                <a:cs typeface="Times New Roman" pitchFamily="18" charset="0"/>
              </a:rPr>
              <a:t>2</a:t>
            </a:r>
            <a:r>
              <a:rPr lang="en-US" sz="2400" b="1" dirty="0" smtClean="0">
                <a:latin typeface="Times New Roman" pitchFamily="18" charset="0"/>
                <a:cs typeface="Times New Roman" pitchFamily="18" charset="0"/>
              </a:rPr>
              <a:t>(SO</a:t>
            </a:r>
            <a:r>
              <a:rPr lang="en-US" sz="2400" b="1" baseline="-25000" dirty="0" smtClean="0">
                <a:latin typeface="Times New Roman" pitchFamily="18" charset="0"/>
                <a:cs typeface="Times New Roman" pitchFamily="18" charset="0"/>
              </a:rPr>
              <a:t>4</a:t>
            </a:r>
            <a:r>
              <a:rPr lang="en-US" sz="2400" b="1" dirty="0" smtClean="0">
                <a:latin typeface="Times New Roman" pitchFamily="18" charset="0"/>
                <a:cs typeface="Times New Roman" pitchFamily="18" charset="0"/>
              </a:rPr>
              <a:t>)</a:t>
            </a:r>
            <a:r>
              <a:rPr lang="en-US" sz="2400" b="1" baseline="-25000" dirty="0" smtClean="0">
                <a:latin typeface="Times New Roman" pitchFamily="18" charset="0"/>
                <a:cs typeface="Times New Roman" pitchFamily="18" charset="0"/>
              </a:rPr>
              <a:t>2</a:t>
            </a:r>
            <a:endParaRPr lang="en-US" sz="2400" b="1" dirty="0" smtClean="0">
              <a:latin typeface="Times New Roman" pitchFamily="18" charset="0"/>
              <a:cs typeface="Times New Roman" pitchFamily="18" charset="0"/>
            </a:endParaRPr>
          </a:p>
          <a:p>
            <a:pPr lvl="0" algn="just"/>
            <a:r>
              <a:rPr lang="en-US" sz="2400" b="1" u="sng" dirty="0" err="1" smtClean="0">
                <a:solidFill>
                  <a:srgbClr val="008000"/>
                </a:solidFill>
                <a:latin typeface="Times New Roman" pitchFamily="18" charset="0"/>
                <a:cs typeface="Times New Roman" pitchFamily="18" charset="0"/>
              </a:rPr>
              <a:t>Ferroin</a:t>
            </a:r>
            <a:r>
              <a:rPr lang="en-US" sz="2400" b="1" u="sng" dirty="0" smtClean="0">
                <a:solidFill>
                  <a:srgbClr val="008000"/>
                </a:solidFill>
                <a:latin typeface="Times New Roman" pitchFamily="18" charset="0"/>
                <a:cs typeface="Times New Roman" pitchFamily="18" charset="0"/>
              </a:rPr>
              <a:t> Indicator</a:t>
            </a:r>
            <a:r>
              <a:rPr lang="en-US" sz="2400" b="1" dirty="0" smtClean="0">
                <a:latin typeface="Times New Roman" pitchFamily="18" charset="0"/>
                <a:cs typeface="Times New Roman" pitchFamily="18" charset="0"/>
              </a:rPr>
              <a:t>: Dissolve 1.485 g. 1.10 phenanthroline monohydrate and 605 mg FeSO</a:t>
            </a:r>
            <a:r>
              <a:rPr lang="en-US" sz="2400" b="1" baseline="-25000" dirty="0" smtClean="0">
                <a:latin typeface="Times New Roman" pitchFamily="18" charset="0"/>
                <a:cs typeface="Times New Roman" pitchFamily="18" charset="0"/>
              </a:rPr>
              <a:t>4</a:t>
            </a:r>
            <a:r>
              <a:rPr lang="en-US" sz="2400" b="1" dirty="0" smtClean="0">
                <a:latin typeface="Times New Roman" pitchFamily="18" charset="0"/>
                <a:cs typeface="Times New Roman" pitchFamily="18" charset="0"/>
              </a:rPr>
              <a:t>-7H</a:t>
            </a:r>
            <a:r>
              <a:rPr lang="en-US" sz="2400" b="1" baseline="-25000" dirty="0" smtClean="0">
                <a:latin typeface="Times New Roman" pitchFamily="18" charset="0"/>
                <a:cs typeface="Times New Roman" pitchFamily="18" charset="0"/>
              </a:rPr>
              <a:t>2</a:t>
            </a:r>
            <a:r>
              <a:rPr lang="en-US" sz="2400" b="1" dirty="0" smtClean="0">
                <a:latin typeface="Times New Roman" pitchFamily="18" charset="0"/>
                <a:cs typeface="Times New Roman" pitchFamily="18" charset="0"/>
              </a:rPr>
              <a:t>O in water and dilute to 100 ml.  This indicator solution could be also purchased already prepared.</a:t>
            </a:r>
          </a:p>
          <a:p>
            <a:pPr lvl="0" algn="just"/>
            <a:r>
              <a:rPr lang="en-US" sz="2400" b="1" u="sng" dirty="0" smtClean="0">
                <a:solidFill>
                  <a:srgbClr val="008000"/>
                </a:solidFill>
                <a:latin typeface="Times New Roman" pitchFamily="18" charset="0"/>
                <a:cs typeface="Times New Roman" pitchFamily="18" charset="0"/>
              </a:rPr>
              <a:t>Mercuric sulphate</a:t>
            </a:r>
            <a:endParaRPr lang="en-US" sz="2400" b="1" dirty="0" smtClean="0">
              <a:solidFill>
                <a:srgbClr val="008000"/>
              </a:solidFill>
              <a:latin typeface="Times New Roman" pitchFamily="18" charset="0"/>
              <a:cs typeface="Times New Roman" pitchFamily="18" charset="0"/>
            </a:endParaRPr>
          </a:p>
          <a:p>
            <a:pPr>
              <a:buNone/>
            </a:pPr>
            <a:endParaRPr lang="en-US" sz="2400" b="1"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617C2E9-7AD6-46B0-9A08-1DC70AEB7480}" type="slidenum">
              <a:rPr lang="en-US" smtClean="0"/>
              <a:pPr/>
              <a:t>43</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algn="just">
              <a:buNone/>
            </a:pPr>
            <a:r>
              <a:rPr lang="en-US" sz="2300" b="1" u="sng"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PROCEDURE</a:t>
            </a:r>
            <a:endParaRPr lang="en-US" sz="23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endParaRPr>
          </a:p>
          <a:p>
            <a:pPr algn="just"/>
            <a:r>
              <a:rPr lang="en-US" sz="2300" b="1" dirty="0" smtClean="0">
                <a:effectLst>
                  <a:outerShdw blurRad="38100" dist="38100" dir="2700000" algn="tl">
                    <a:srgbClr val="000000">
                      <a:alpha val="43137"/>
                    </a:srgbClr>
                  </a:outerShdw>
                </a:effectLst>
                <a:latin typeface="Times New Roman" pitchFamily="18" charset="0"/>
                <a:cs typeface="Times New Roman" pitchFamily="18" charset="0"/>
              </a:rPr>
              <a:t>Place </a:t>
            </a:r>
            <a:r>
              <a:rPr lang="en-US" sz="23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0.4g HgSO</a:t>
            </a:r>
            <a:r>
              <a:rPr lang="en-US" sz="2300" b="1" baseline="-25000"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4</a:t>
            </a:r>
            <a:r>
              <a:rPr lang="en-US" sz="23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300" b="1" dirty="0" smtClean="0">
                <a:effectLst>
                  <a:outerShdw blurRad="38100" dist="38100" dir="2700000" algn="tl">
                    <a:srgbClr val="000000">
                      <a:alpha val="43137"/>
                    </a:srgbClr>
                  </a:outerShdw>
                </a:effectLst>
                <a:latin typeface="Times New Roman" pitchFamily="18" charset="0"/>
                <a:cs typeface="Times New Roman" pitchFamily="18" charset="0"/>
              </a:rPr>
              <a:t>in a reflux tube.  Add </a:t>
            </a:r>
            <a:r>
              <a:rPr lang="en-US" sz="23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20 ml of sample </a:t>
            </a:r>
            <a:r>
              <a:rPr lang="en-US" sz="2300" b="1" dirty="0" smtClean="0">
                <a:effectLst>
                  <a:outerShdw blurRad="38100" dist="38100" dir="2700000" algn="tl">
                    <a:srgbClr val="000000">
                      <a:alpha val="43137"/>
                    </a:srgbClr>
                  </a:outerShdw>
                </a:effectLst>
                <a:latin typeface="Times New Roman" pitchFamily="18" charset="0"/>
                <a:cs typeface="Times New Roman" pitchFamily="18" charset="0"/>
              </a:rPr>
              <a:t>or an aliquot of sample diluted to 20 ml with distilled water.  Mix well, so that </a:t>
            </a:r>
            <a:r>
              <a:rPr lang="en-US" sz="23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chlorides</a:t>
            </a:r>
            <a:r>
              <a:rPr lang="en-US" sz="2300" b="1" dirty="0" smtClean="0">
                <a:effectLst>
                  <a:outerShdw blurRad="38100" dist="38100" dir="2700000" algn="tl">
                    <a:srgbClr val="000000">
                      <a:alpha val="43137"/>
                    </a:srgbClr>
                  </a:outerShdw>
                </a:effectLst>
                <a:latin typeface="Times New Roman" pitchFamily="18" charset="0"/>
                <a:cs typeface="Times New Roman" pitchFamily="18" charset="0"/>
              </a:rPr>
              <a:t> are </a:t>
            </a:r>
            <a:r>
              <a:rPr lang="en-US" sz="23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converted</a:t>
            </a:r>
            <a:r>
              <a:rPr lang="en-US" sz="2300" b="1" dirty="0" smtClean="0">
                <a:effectLst>
                  <a:outerShdw blurRad="38100" dist="38100" dir="2700000" algn="tl">
                    <a:srgbClr val="000000">
                      <a:alpha val="43137"/>
                    </a:srgbClr>
                  </a:outerShdw>
                </a:effectLst>
                <a:latin typeface="Times New Roman" pitchFamily="18" charset="0"/>
                <a:cs typeface="Times New Roman" pitchFamily="18" charset="0"/>
              </a:rPr>
              <a:t> into poorly ionized </a:t>
            </a:r>
            <a:r>
              <a:rPr lang="en-US" sz="23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mercuric chloride</a:t>
            </a:r>
            <a:r>
              <a:rPr lang="en-US" sz="2300" b="1" dirty="0" smtClean="0">
                <a:effectLst>
                  <a:outerShdw blurRad="38100" dist="38100" dir="2700000" algn="tl">
                    <a:srgbClr val="000000">
                      <a:alpha val="43137"/>
                    </a:srgbClr>
                  </a:outerShdw>
                </a:effectLst>
                <a:latin typeface="Times New Roman" pitchFamily="18" charset="0"/>
                <a:cs typeface="Times New Roman" pitchFamily="18" charset="0"/>
              </a:rPr>
              <a:t>.  </a:t>
            </a:r>
          </a:p>
          <a:p>
            <a:pPr algn="just"/>
            <a:r>
              <a:rPr lang="en-US" sz="2300" b="1" dirty="0" smtClean="0">
                <a:effectLst>
                  <a:outerShdw blurRad="38100" dist="38100" dir="2700000" algn="tl">
                    <a:srgbClr val="000000">
                      <a:alpha val="43137"/>
                    </a:srgbClr>
                  </a:outerShdw>
                </a:effectLst>
                <a:latin typeface="Times New Roman" pitchFamily="18" charset="0"/>
                <a:cs typeface="Times New Roman" pitchFamily="18" charset="0"/>
              </a:rPr>
              <a:t>Add </a:t>
            </a:r>
            <a:r>
              <a:rPr lang="en-US" sz="23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10 ml. standard K</a:t>
            </a:r>
            <a:r>
              <a:rPr lang="en-US" sz="2300" b="1" baseline="-25000"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2</a:t>
            </a:r>
            <a:r>
              <a:rPr lang="en-US" sz="23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Cr</a:t>
            </a:r>
            <a:r>
              <a:rPr lang="en-US" sz="2300" b="1" baseline="-25000"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2</a:t>
            </a:r>
            <a:r>
              <a:rPr lang="en-US" sz="23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O</a:t>
            </a:r>
            <a:r>
              <a:rPr lang="en-US" sz="2300" b="1" baseline="-25000"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7</a:t>
            </a:r>
            <a:r>
              <a:rPr lang="en-US" sz="23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300" b="1" dirty="0" smtClean="0">
                <a:effectLst>
                  <a:outerShdw blurRad="38100" dist="38100" dir="2700000" algn="tl">
                    <a:srgbClr val="000000">
                      <a:alpha val="43137"/>
                    </a:srgbClr>
                  </a:outerShdw>
                </a:effectLst>
                <a:latin typeface="Times New Roman" pitchFamily="18" charset="0"/>
                <a:cs typeface="Times New Roman" pitchFamily="18" charset="0"/>
              </a:rPr>
              <a:t>followed by slowly </a:t>
            </a:r>
            <a:r>
              <a:rPr lang="en-US" sz="23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30 ml. sulphuric acid</a:t>
            </a:r>
            <a:r>
              <a:rPr lang="en-US" sz="2300" b="1" dirty="0" smtClean="0">
                <a:effectLst>
                  <a:outerShdw blurRad="38100" dist="38100" dir="2700000" algn="tl">
                    <a:srgbClr val="000000">
                      <a:alpha val="43137"/>
                    </a:srgbClr>
                  </a:outerShdw>
                </a:effectLst>
                <a:latin typeface="Times New Roman" pitchFamily="18" charset="0"/>
                <a:cs typeface="Times New Roman" pitchFamily="18" charset="0"/>
              </a:rPr>
              <a:t> which already contains silver sulphate.  This slow addition along with swirling prevents loss of volatile materials such as fatty acid, in the sample.  Mix well if the </a:t>
            </a:r>
            <a:r>
              <a:rPr lang="en-US" sz="23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colour turns green </a:t>
            </a:r>
            <a:r>
              <a:rPr lang="en-US" sz="2300" b="1" dirty="0" smtClean="0">
                <a:effectLst>
                  <a:outerShdw blurRad="38100" dist="38100" dir="2700000" algn="tl">
                    <a:srgbClr val="000000">
                      <a:alpha val="43137"/>
                    </a:srgbClr>
                  </a:outerShdw>
                </a:effectLst>
                <a:latin typeface="Times New Roman" pitchFamily="18" charset="0"/>
                <a:cs typeface="Times New Roman" pitchFamily="18" charset="0"/>
              </a:rPr>
              <a:t>either takes fresh sample with </a:t>
            </a:r>
            <a:r>
              <a:rPr lang="en-US" sz="23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smaller aliquot or add more dichromate and acid</a:t>
            </a:r>
            <a:r>
              <a:rPr lang="en-US" sz="2300" b="1" dirty="0" smtClean="0">
                <a:effectLst>
                  <a:outerShdw blurRad="38100" dist="38100" dir="2700000" algn="tl">
                    <a:srgbClr val="000000">
                      <a:alpha val="43137"/>
                    </a:srgbClr>
                  </a:outerShdw>
                </a:effectLst>
                <a:latin typeface="Times New Roman" pitchFamily="18" charset="0"/>
                <a:cs typeface="Times New Roman" pitchFamily="18" charset="0"/>
              </a:rPr>
              <a:t>.  Final conc. of H</a:t>
            </a:r>
            <a:r>
              <a:rPr lang="en-US" sz="2300" b="1" baseline="-25000" dirty="0" smtClean="0">
                <a:effectLst>
                  <a:outerShdw blurRad="38100" dist="38100" dir="2700000" algn="tl">
                    <a:srgbClr val="000000">
                      <a:alpha val="43137"/>
                    </a:srgbClr>
                  </a:outerShdw>
                </a:effectLst>
                <a:latin typeface="Times New Roman" pitchFamily="18" charset="0"/>
                <a:cs typeface="Times New Roman" pitchFamily="18" charset="0"/>
              </a:rPr>
              <a:t>2</a:t>
            </a:r>
            <a:r>
              <a:rPr lang="en-US" sz="2300" b="1" dirty="0" smtClean="0">
                <a:effectLst>
                  <a:outerShdw blurRad="38100" dist="38100" dir="2700000" algn="tl">
                    <a:srgbClr val="000000">
                      <a:alpha val="43137"/>
                    </a:srgbClr>
                  </a:outerShdw>
                </a:effectLst>
                <a:latin typeface="Times New Roman" pitchFamily="18" charset="0"/>
                <a:cs typeface="Times New Roman" pitchFamily="18" charset="0"/>
              </a:rPr>
              <a:t>SO</a:t>
            </a:r>
            <a:r>
              <a:rPr lang="en-US" sz="2300" b="1" baseline="-25000" dirty="0" smtClean="0">
                <a:effectLst>
                  <a:outerShdw blurRad="38100" dist="38100" dir="2700000" algn="tl">
                    <a:srgbClr val="000000">
                      <a:alpha val="43137"/>
                    </a:srgbClr>
                  </a:outerShdw>
                </a:effectLst>
                <a:latin typeface="Times New Roman" pitchFamily="18" charset="0"/>
                <a:cs typeface="Times New Roman" pitchFamily="18" charset="0"/>
              </a:rPr>
              <a:t>4</a:t>
            </a:r>
            <a:r>
              <a:rPr lang="en-US" sz="2300" b="1" dirty="0" smtClean="0">
                <a:effectLst>
                  <a:outerShdw blurRad="38100" dist="38100" dir="2700000" algn="tl">
                    <a:srgbClr val="000000">
                      <a:alpha val="43137"/>
                    </a:srgbClr>
                  </a:outerShdw>
                </a:effectLst>
                <a:latin typeface="Times New Roman" pitchFamily="18" charset="0"/>
                <a:cs typeface="Times New Roman" pitchFamily="18" charset="0"/>
              </a:rPr>
              <a:t> should be always 50%.</a:t>
            </a:r>
          </a:p>
          <a:p>
            <a:pPr algn="just"/>
            <a:r>
              <a:rPr lang="en-US" sz="2300" b="1" dirty="0" smtClean="0">
                <a:effectLst>
                  <a:outerShdw blurRad="38100" dist="38100" dir="2700000" algn="tl">
                    <a:srgbClr val="000000">
                      <a:alpha val="43137"/>
                    </a:srgbClr>
                  </a:outerShdw>
                </a:effectLst>
                <a:latin typeface="Times New Roman" pitchFamily="18" charset="0"/>
                <a:cs typeface="Times New Roman" pitchFamily="18" charset="0"/>
              </a:rPr>
              <a:t>Connect the tube to condenser and </a:t>
            </a:r>
            <a:r>
              <a:rPr lang="en-US" sz="23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reflux for 2 hrs.  </a:t>
            </a:r>
            <a:r>
              <a:rPr lang="en-US" sz="2300" b="1" dirty="0" smtClean="0">
                <a:effectLst>
                  <a:outerShdw blurRad="38100" dist="38100" dir="2700000" algn="tl">
                    <a:srgbClr val="000000">
                      <a:alpha val="43137"/>
                    </a:srgbClr>
                  </a:outerShdw>
                </a:effectLst>
                <a:latin typeface="Times New Roman" pitchFamily="18" charset="0"/>
                <a:cs typeface="Times New Roman" pitchFamily="18" charset="0"/>
              </a:rPr>
              <a:t>Cool and wash down the condensers with small quantity of distilled water. </a:t>
            </a:r>
          </a:p>
          <a:p>
            <a:pPr algn="just"/>
            <a:r>
              <a:rPr lang="en-US" sz="2300" b="1" dirty="0" smtClean="0">
                <a:effectLst>
                  <a:outerShdw blurRad="38100" dist="38100" dir="2700000" algn="tl">
                    <a:srgbClr val="000000">
                      <a:alpha val="43137"/>
                    </a:srgbClr>
                  </a:outerShdw>
                </a:effectLst>
                <a:latin typeface="Times New Roman" pitchFamily="18" charset="0"/>
                <a:cs typeface="Times New Roman" pitchFamily="18" charset="0"/>
              </a:rPr>
              <a:t> Remove the flask and add about </a:t>
            </a:r>
            <a:r>
              <a:rPr lang="en-US" sz="23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80 ml distilled water</a:t>
            </a:r>
            <a:r>
              <a:rPr lang="en-US" sz="23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3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Cool and titrate against standard ferrous ammonium sulfate </a:t>
            </a:r>
            <a:r>
              <a:rPr lang="en-US" sz="2300" b="1" dirty="0" smtClean="0">
                <a:effectLst>
                  <a:outerShdw blurRad="38100" dist="38100" dir="2700000" algn="tl">
                    <a:srgbClr val="000000">
                      <a:alpha val="43137"/>
                    </a:srgbClr>
                  </a:outerShdw>
                </a:effectLst>
                <a:latin typeface="Times New Roman" pitchFamily="18" charset="0"/>
                <a:cs typeface="Times New Roman" pitchFamily="18" charset="0"/>
              </a:rPr>
              <a:t>using </a:t>
            </a:r>
            <a:r>
              <a:rPr lang="en-US" sz="2300" b="1" dirty="0" err="1"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ferroin</a:t>
            </a:r>
            <a:r>
              <a:rPr lang="en-US" sz="23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 as indicator</a:t>
            </a:r>
            <a:r>
              <a:rPr lang="en-US" sz="2300" b="1" dirty="0" smtClean="0">
                <a:effectLst>
                  <a:outerShdw blurRad="38100" dist="38100" dir="2700000" algn="tl">
                    <a:srgbClr val="000000">
                      <a:alpha val="43137"/>
                    </a:srgbClr>
                  </a:outerShdw>
                </a:effectLst>
                <a:latin typeface="Times New Roman" pitchFamily="18" charset="0"/>
                <a:cs typeface="Times New Roman" pitchFamily="18" charset="0"/>
              </a:rPr>
              <a:t>. Colour changes sharply from </a:t>
            </a:r>
            <a:r>
              <a:rPr lang="en-US" sz="23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green blue </a:t>
            </a:r>
            <a:r>
              <a:rPr lang="en-US" sz="2300" b="1" dirty="0" smtClean="0">
                <a:effectLst>
                  <a:outerShdw blurRad="38100" dist="38100" dir="2700000" algn="tl">
                    <a:srgbClr val="000000">
                      <a:alpha val="43137"/>
                    </a:srgbClr>
                  </a:outerShdw>
                </a:effectLst>
                <a:latin typeface="Times New Roman" pitchFamily="18" charset="0"/>
                <a:cs typeface="Times New Roman" pitchFamily="18" charset="0"/>
              </a:rPr>
              <a:t>to </a:t>
            </a:r>
            <a:r>
              <a:rPr lang="en-US" sz="23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wine red</a:t>
            </a:r>
            <a:r>
              <a:rPr lang="en-US" sz="2300" b="1" dirty="0" smtClean="0">
                <a:effectLst>
                  <a:outerShdw blurRad="38100" dist="38100" dir="2700000" algn="tl">
                    <a:srgbClr val="000000">
                      <a:alpha val="43137"/>
                    </a:srgbClr>
                  </a:outerShdw>
                </a:effectLst>
                <a:latin typeface="Times New Roman" pitchFamily="18" charset="0"/>
                <a:cs typeface="Times New Roman" pitchFamily="18" charset="0"/>
              </a:rPr>
              <a:t>. </a:t>
            </a:r>
          </a:p>
          <a:p>
            <a:pPr algn="just"/>
            <a:r>
              <a:rPr lang="en-US" sz="2300" b="1" dirty="0" smtClean="0">
                <a:effectLst>
                  <a:outerShdw blurRad="38100" dist="38100" dir="2700000" algn="tl">
                    <a:srgbClr val="000000">
                      <a:alpha val="43137"/>
                    </a:srgbClr>
                  </a:outerShdw>
                </a:effectLst>
                <a:latin typeface="Times New Roman" pitchFamily="18" charset="0"/>
                <a:cs typeface="Times New Roman" pitchFamily="18" charset="0"/>
              </a:rPr>
              <a:t>Reflux a </a:t>
            </a:r>
            <a:r>
              <a:rPr lang="en-US" sz="23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reagent blank </a:t>
            </a:r>
            <a:r>
              <a:rPr lang="en-US" sz="2300" b="1" dirty="0" smtClean="0">
                <a:effectLst>
                  <a:outerShdw blurRad="38100" dist="38100" dir="2700000" algn="tl">
                    <a:srgbClr val="000000">
                      <a:alpha val="43137"/>
                    </a:srgbClr>
                  </a:outerShdw>
                </a:effectLst>
                <a:latin typeface="Times New Roman" pitchFamily="18" charset="0"/>
                <a:cs typeface="Times New Roman" pitchFamily="18" charset="0"/>
              </a:rPr>
              <a:t>under identical conditions, preferably simultaneously with the sample.</a:t>
            </a:r>
          </a:p>
          <a:p>
            <a:endParaRPr lang="en-US" sz="2300" b="1" dirty="0"/>
          </a:p>
        </p:txBody>
      </p:sp>
      <p:sp>
        <p:nvSpPr>
          <p:cNvPr id="4" name="Slide Number Placeholder 3"/>
          <p:cNvSpPr>
            <a:spLocks noGrp="1"/>
          </p:cNvSpPr>
          <p:nvPr>
            <p:ph type="sldNum" sz="quarter" idx="12"/>
          </p:nvPr>
        </p:nvSpPr>
        <p:spPr/>
        <p:txBody>
          <a:bodyPr/>
          <a:lstStyle/>
          <a:p>
            <a:fld id="{E617C2E9-7AD6-46B0-9A08-1DC70AEB7480}" type="slidenum">
              <a:rPr lang="en-US" smtClean="0"/>
              <a:pPr/>
              <a:t>44</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705600"/>
          </a:xfrm>
        </p:spPr>
        <p:txBody>
          <a:bodyPr/>
          <a:lstStyle/>
          <a:p>
            <a:pPr algn="just">
              <a:buNone/>
            </a:pPr>
            <a:r>
              <a:rPr lang="en-US" b="1" u="sng" dirty="0" smtClean="0">
                <a:solidFill>
                  <a:srgbClr val="008000"/>
                </a:solidFill>
                <a:latin typeface="Times New Roman" pitchFamily="18" charset="0"/>
                <a:cs typeface="Times New Roman" pitchFamily="18" charset="0"/>
              </a:rPr>
              <a:t>ALTERNATE PROCEDURE FOR LOW‑COD SAMPLES (BELOW 50 mg/l)</a:t>
            </a:r>
            <a:endParaRPr lang="en-US" b="1" dirty="0" smtClean="0">
              <a:solidFill>
                <a:srgbClr val="008000"/>
              </a:solidFill>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The method is </a:t>
            </a:r>
            <a:r>
              <a:rPr lang="en-US" b="1" dirty="0" smtClean="0">
                <a:solidFill>
                  <a:srgbClr val="008000"/>
                </a:solidFill>
                <a:latin typeface="Times New Roman" pitchFamily="18" charset="0"/>
                <a:cs typeface="Times New Roman" pitchFamily="18" charset="0"/>
              </a:rPr>
              <a:t>same</a:t>
            </a:r>
            <a:r>
              <a:rPr lang="en-US" b="1" dirty="0" smtClean="0">
                <a:latin typeface="Times New Roman" pitchFamily="18" charset="0"/>
                <a:cs typeface="Times New Roman" pitchFamily="18" charset="0"/>
              </a:rPr>
              <a:t> as for the high ‑ COD samples </a:t>
            </a:r>
            <a:r>
              <a:rPr lang="en-US" b="1" dirty="0" smtClean="0">
                <a:solidFill>
                  <a:srgbClr val="008000"/>
                </a:solidFill>
                <a:latin typeface="Times New Roman" pitchFamily="18" charset="0"/>
                <a:cs typeface="Times New Roman" pitchFamily="18" charset="0"/>
              </a:rPr>
              <a:t>except</a:t>
            </a:r>
            <a:r>
              <a:rPr lang="en-US" b="1" dirty="0" smtClean="0">
                <a:latin typeface="Times New Roman" pitchFamily="18" charset="0"/>
                <a:cs typeface="Times New Roman" pitchFamily="18" charset="0"/>
              </a:rPr>
              <a:t> in this case the </a:t>
            </a:r>
            <a:r>
              <a:rPr lang="en-US" b="1" dirty="0" smtClean="0">
                <a:solidFill>
                  <a:srgbClr val="008000"/>
                </a:solidFill>
                <a:latin typeface="Times New Roman" pitchFamily="18" charset="0"/>
                <a:cs typeface="Times New Roman" pitchFamily="18" charset="0"/>
              </a:rPr>
              <a:t>concentrations of K</a:t>
            </a:r>
            <a:r>
              <a:rPr lang="en-US" b="1" baseline="-25000" dirty="0" smtClean="0">
                <a:solidFill>
                  <a:srgbClr val="008000"/>
                </a:solidFill>
                <a:latin typeface="Times New Roman" pitchFamily="18" charset="0"/>
                <a:cs typeface="Times New Roman" pitchFamily="18" charset="0"/>
              </a:rPr>
              <a:t>2</a:t>
            </a:r>
            <a:r>
              <a:rPr lang="en-US" b="1" dirty="0" smtClean="0">
                <a:solidFill>
                  <a:srgbClr val="008000"/>
                </a:solidFill>
                <a:latin typeface="Times New Roman" pitchFamily="18" charset="0"/>
                <a:cs typeface="Times New Roman" pitchFamily="18" charset="0"/>
              </a:rPr>
              <a:t>Cr</a:t>
            </a:r>
            <a:r>
              <a:rPr lang="en-US" b="1" baseline="-25000" dirty="0" smtClean="0">
                <a:solidFill>
                  <a:srgbClr val="008000"/>
                </a:solidFill>
                <a:latin typeface="Times New Roman" pitchFamily="18" charset="0"/>
                <a:cs typeface="Times New Roman" pitchFamily="18" charset="0"/>
              </a:rPr>
              <a:t>2</a:t>
            </a:r>
            <a:r>
              <a:rPr lang="en-US" b="1" dirty="0" smtClean="0">
                <a:solidFill>
                  <a:srgbClr val="008000"/>
                </a:solidFill>
                <a:latin typeface="Times New Roman" pitchFamily="18" charset="0"/>
                <a:cs typeface="Times New Roman" pitchFamily="18" charset="0"/>
              </a:rPr>
              <a:t>O</a:t>
            </a:r>
            <a:r>
              <a:rPr lang="en-US" b="1" baseline="-25000" dirty="0" smtClean="0">
                <a:solidFill>
                  <a:srgbClr val="008000"/>
                </a:solidFill>
                <a:latin typeface="Times New Roman" pitchFamily="18" charset="0"/>
                <a:cs typeface="Times New Roman" pitchFamily="18" charset="0"/>
              </a:rPr>
              <a:t>7</a:t>
            </a:r>
            <a:r>
              <a:rPr lang="en-US" b="1" dirty="0" smtClean="0">
                <a:solidFill>
                  <a:srgbClr val="008000"/>
                </a:solidFill>
                <a:latin typeface="Times New Roman" pitchFamily="18" charset="0"/>
                <a:cs typeface="Times New Roman" pitchFamily="18" charset="0"/>
              </a:rPr>
              <a:t> </a:t>
            </a:r>
            <a:r>
              <a:rPr lang="en-US" b="1" dirty="0" smtClean="0">
                <a:latin typeface="Times New Roman" pitchFamily="18" charset="0"/>
                <a:cs typeface="Times New Roman" pitchFamily="18" charset="0"/>
              </a:rPr>
              <a:t>and </a:t>
            </a:r>
            <a:r>
              <a:rPr lang="en-US" b="1" dirty="0" smtClean="0">
                <a:solidFill>
                  <a:srgbClr val="008000"/>
                </a:solidFill>
                <a:latin typeface="Times New Roman" pitchFamily="18" charset="0"/>
                <a:cs typeface="Times New Roman" pitchFamily="18" charset="0"/>
              </a:rPr>
              <a:t>ferrous ammonium sulphate </a:t>
            </a:r>
            <a:r>
              <a:rPr lang="en-US" b="1" dirty="0" smtClean="0">
                <a:latin typeface="Times New Roman" pitchFamily="18" charset="0"/>
                <a:cs typeface="Times New Roman" pitchFamily="18" charset="0"/>
              </a:rPr>
              <a:t>is </a:t>
            </a:r>
            <a:r>
              <a:rPr lang="en-US" b="1" dirty="0" smtClean="0">
                <a:solidFill>
                  <a:srgbClr val="008000"/>
                </a:solidFill>
                <a:latin typeface="Times New Roman" pitchFamily="18" charset="0"/>
                <a:cs typeface="Times New Roman" pitchFamily="18" charset="0"/>
              </a:rPr>
              <a:t>reduced</a:t>
            </a:r>
            <a:r>
              <a:rPr lang="en-US" b="1" dirty="0" smtClean="0">
                <a:latin typeface="Times New Roman" pitchFamily="18" charset="0"/>
                <a:cs typeface="Times New Roman" pitchFamily="18" charset="0"/>
              </a:rPr>
              <a:t> i.e. K</a:t>
            </a:r>
            <a:r>
              <a:rPr lang="en-US" b="1" baseline="-25000"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Cr</a:t>
            </a:r>
            <a:r>
              <a:rPr lang="en-US" b="1" baseline="-25000"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O</a:t>
            </a:r>
            <a:r>
              <a:rPr lang="en-US" b="1" baseline="-25000" dirty="0" smtClean="0">
                <a:latin typeface="Times New Roman" pitchFamily="18" charset="0"/>
                <a:cs typeface="Times New Roman" pitchFamily="18" charset="0"/>
              </a:rPr>
              <a:t>7</a:t>
            </a:r>
            <a:r>
              <a:rPr lang="en-US" b="1" dirty="0" smtClean="0">
                <a:latin typeface="Times New Roman" pitchFamily="18" charset="0"/>
                <a:cs typeface="Times New Roman" pitchFamily="18" charset="0"/>
              </a:rPr>
              <a:t>, 0.05 N and ferrous ammonium sulphate, 0.025 N.  </a:t>
            </a:r>
          </a:p>
          <a:p>
            <a:pPr algn="just"/>
            <a:r>
              <a:rPr lang="en-US" b="1" dirty="0" smtClean="0">
                <a:latin typeface="Times New Roman" pitchFamily="18" charset="0"/>
                <a:cs typeface="Times New Roman" pitchFamily="18" charset="0"/>
              </a:rPr>
              <a:t>Exercise extreme care with this procedure because even a </a:t>
            </a:r>
            <a:r>
              <a:rPr lang="en-US" b="1" dirty="0" smtClean="0">
                <a:solidFill>
                  <a:srgbClr val="008000"/>
                </a:solidFill>
                <a:latin typeface="Times New Roman" pitchFamily="18" charset="0"/>
                <a:cs typeface="Times New Roman" pitchFamily="18" charset="0"/>
              </a:rPr>
              <a:t>trace</a:t>
            </a:r>
            <a:r>
              <a:rPr lang="en-US" b="1" dirty="0" smtClean="0">
                <a:latin typeface="Times New Roman" pitchFamily="18" charset="0"/>
                <a:cs typeface="Times New Roman" pitchFamily="18" charset="0"/>
              </a:rPr>
              <a:t> of organic matter in the glassware or the atmosphere may cause a </a:t>
            </a:r>
            <a:r>
              <a:rPr lang="en-US" b="1" dirty="0" smtClean="0">
                <a:solidFill>
                  <a:srgbClr val="008000"/>
                </a:solidFill>
                <a:latin typeface="Times New Roman" pitchFamily="18" charset="0"/>
                <a:cs typeface="Times New Roman" pitchFamily="18" charset="0"/>
              </a:rPr>
              <a:t>gross error</a:t>
            </a:r>
            <a:r>
              <a:rPr lang="en-US" b="1" dirty="0" smtClean="0">
                <a:latin typeface="Times New Roman" pitchFamily="18" charset="0"/>
                <a:cs typeface="Times New Roman" pitchFamily="18" charset="0"/>
              </a:rPr>
              <a:t>.  COD values </a:t>
            </a:r>
            <a:r>
              <a:rPr lang="en-US" b="1" dirty="0" err="1" smtClean="0">
                <a:latin typeface="Times New Roman" pitchFamily="18" charset="0"/>
                <a:cs typeface="Times New Roman" pitchFamily="18" charset="0"/>
              </a:rPr>
              <a:t>upto</a:t>
            </a:r>
            <a:r>
              <a:rPr lang="en-US" b="1" dirty="0" smtClean="0">
                <a:latin typeface="Times New Roman" pitchFamily="18" charset="0"/>
                <a:cs typeface="Times New Roman" pitchFamily="18" charset="0"/>
              </a:rPr>
              <a:t> 160 mg/l can be estimated by this procedure.</a:t>
            </a:r>
          </a:p>
          <a:p>
            <a:endParaRPr lang="en-US" b="1" dirty="0"/>
          </a:p>
        </p:txBody>
      </p:sp>
      <p:sp>
        <p:nvSpPr>
          <p:cNvPr id="4" name="Slide Number Placeholder 3"/>
          <p:cNvSpPr>
            <a:spLocks noGrp="1"/>
          </p:cNvSpPr>
          <p:nvPr>
            <p:ph type="sldNum" sz="quarter" idx="12"/>
          </p:nvPr>
        </p:nvSpPr>
        <p:spPr/>
        <p:txBody>
          <a:bodyPr/>
          <a:lstStyle/>
          <a:p>
            <a:fld id="{E617C2E9-7AD6-46B0-9A08-1DC70AEB7480}" type="slidenum">
              <a:rPr lang="en-US" smtClean="0"/>
              <a:pPr/>
              <a:t>45</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lstStyle/>
          <a:p>
            <a:pPr algn="just">
              <a:buNone/>
            </a:pPr>
            <a:r>
              <a:rPr lang="en-US" b="1" u="sng" dirty="0" smtClean="0">
                <a:latin typeface="Times New Roman" pitchFamily="18" charset="0"/>
                <a:cs typeface="Times New Roman" pitchFamily="18" charset="0"/>
              </a:rPr>
              <a:t>CALCULATION </a:t>
            </a:r>
            <a:r>
              <a:rPr lang="en-US" b="1" dirty="0" smtClean="0">
                <a:latin typeface="Times New Roman" pitchFamily="18" charset="0"/>
                <a:cs typeface="Times New Roman" pitchFamily="18" charset="0"/>
              </a:rPr>
              <a:t>			</a:t>
            </a:r>
          </a:p>
          <a:p>
            <a:pPr algn="just">
              <a:buNone/>
            </a:pP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mg/lit.  COD =    (</a:t>
            </a:r>
            <a:r>
              <a:rPr lang="en-US" u="sng" dirty="0" smtClean="0">
                <a:latin typeface="Times New Roman" pitchFamily="18" charset="0"/>
                <a:cs typeface="Times New Roman" pitchFamily="18" charset="0"/>
              </a:rPr>
              <a:t>a‑b) Nx8000</a:t>
            </a:r>
            <a:endParaRPr lang="en-US" dirty="0" smtClean="0">
              <a:latin typeface="Times New Roman" pitchFamily="18" charset="0"/>
              <a:cs typeface="Times New Roman" pitchFamily="18" charset="0"/>
            </a:endParaRPr>
          </a:p>
          <a:p>
            <a:pPr algn="just">
              <a:buNone/>
            </a:pPr>
            <a:r>
              <a:rPr lang="en-US" b="1" dirty="0" smtClean="0">
                <a:latin typeface="Times New Roman" pitchFamily="18" charset="0"/>
                <a:cs typeface="Times New Roman" pitchFamily="18" charset="0"/>
              </a:rPr>
              <a:t>Where:</a:t>
            </a:r>
            <a:r>
              <a:rPr lang="en-US" dirty="0" smtClean="0">
                <a:latin typeface="Times New Roman" pitchFamily="18" charset="0"/>
                <a:cs typeface="Times New Roman" pitchFamily="18" charset="0"/>
              </a:rPr>
              <a:t>			  ml. Sample</a:t>
            </a:r>
          </a:p>
          <a:p>
            <a:pPr algn="just">
              <a:buNone/>
            </a:pPr>
            <a:r>
              <a:rPr lang="en-US" dirty="0" smtClean="0">
                <a:latin typeface="Times New Roman" pitchFamily="18" charset="0"/>
                <a:cs typeface="Times New Roman" pitchFamily="18" charset="0"/>
              </a:rPr>
              <a:t>		a - is the ml FAS required for blank</a:t>
            </a:r>
          </a:p>
          <a:p>
            <a:pPr algn="just">
              <a:buNone/>
            </a:pPr>
            <a:r>
              <a:rPr lang="en-US" dirty="0" smtClean="0">
                <a:latin typeface="Times New Roman" pitchFamily="18" charset="0"/>
                <a:cs typeface="Times New Roman" pitchFamily="18" charset="0"/>
              </a:rPr>
              <a:t>	       b - is the ml FAS required for sample</a:t>
            </a:r>
          </a:p>
          <a:p>
            <a:pPr algn="just">
              <a:buNone/>
            </a:pPr>
            <a:r>
              <a:rPr lang="en-US" dirty="0" smtClean="0">
                <a:latin typeface="Times New Roman" pitchFamily="18" charset="0"/>
                <a:cs typeface="Times New Roman" pitchFamily="18" charset="0"/>
              </a:rPr>
              <a:t>		N - is the normality of FAS</a:t>
            </a:r>
          </a:p>
          <a:p>
            <a:pPr>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fld id="{E617C2E9-7AD6-46B0-9A08-1DC70AEB7480}" type="slidenum">
              <a:rPr lang="en-US" smtClean="0"/>
              <a:pPr/>
              <a:t>46</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991600" cy="6629400"/>
          </a:xfrm>
        </p:spPr>
        <p:txBody>
          <a:bodyPr>
            <a:normAutofit fontScale="92500" lnSpcReduction="10000"/>
          </a:bodyPr>
          <a:lstStyle/>
          <a:p>
            <a:pPr algn="just"/>
            <a:r>
              <a:rPr lang="en-US" b="1" u="sng" dirty="0" smtClean="0">
                <a:latin typeface="Times New Roman" pitchFamily="18" charset="0"/>
                <a:cs typeface="Times New Roman" pitchFamily="18" charset="0"/>
              </a:rPr>
              <a:t>PRECAUTIONS</a:t>
            </a:r>
            <a:endParaRPr lang="en-US" dirty="0" smtClean="0">
              <a:latin typeface="Times New Roman" pitchFamily="18" charset="0"/>
              <a:cs typeface="Times New Roman" pitchFamily="18" charset="0"/>
            </a:endParaRPr>
          </a:p>
          <a:p>
            <a:pPr lvl="0" algn="just"/>
            <a:r>
              <a:rPr lang="en-US" dirty="0" smtClean="0">
                <a:latin typeface="Times New Roman" pitchFamily="18" charset="0"/>
                <a:cs typeface="Times New Roman" pitchFamily="18" charset="0"/>
              </a:rPr>
              <a:t>The strength of sulfuric acid in final solution should be 18 N i.e. 50%.</a:t>
            </a:r>
          </a:p>
          <a:p>
            <a:pPr algn="just"/>
            <a:r>
              <a:rPr lang="en-US" dirty="0" smtClean="0">
                <a:latin typeface="Times New Roman" pitchFamily="18" charset="0"/>
                <a:cs typeface="Times New Roman" pitchFamily="18" charset="0"/>
              </a:rPr>
              <a:t> The trend of making mixture should be HgSO</a:t>
            </a:r>
            <a:r>
              <a:rPr lang="en-US" baseline="-25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 sample (Swirl), K</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Cr</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O</a:t>
            </a:r>
            <a:r>
              <a:rPr lang="en-US" baseline="-25000" dirty="0" smtClean="0">
                <a:latin typeface="Times New Roman" pitchFamily="18" charset="0"/>
                <a:cs typeface="Times New Roman" pitchFamily="18" charset="0"/>
              </a:rPr>
              <a:t>7</a:t>
            </a:r>
            <a:r>
              <a:rPr lang="en-US" dirty="0" smtClean="0">
                <a:latin typeface="Times New Roman" pitchFamily="18" charset="0"/>
                <a:cs typeface="Times New Roman" pitchFamily="18" charset="0"/>
              </a:rPr>
              <a:t> and conc. H</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SO</a:t>
            </a:r>
            <a:r>
              <a:rPr lang="en-US" baseline="-25000" dirty="0" smtClean="0">
                <a:latin typeface="Times New Roman" pitchFamily="18" charset="0"/>
                <a:cs typeface="Times New Roman" pitchFamily="18" charset="0"/>
              </a:rPr>
              <a:t>4.</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As far as possible, reflux blank and samples simultaneously.</a:t>
            </a:r>
          </a:p>
          <a:p>
            <a:pPr lvl="0" algn="just"/>
            <a:r>
              <a:rPr lang="en-US" dirty="0" smtClean="0">
                <a:latin typeface="Times New Roman" pitchFamily="18" charset="0"/>
                <a:cs typeface="Times New Roman" pitchFamily="18" charset="0"/>
              </a:rPr>
              <a:t>After refluxing, cool, use required amount of distilled water for washing the container.  Cool and then titrate.</a:t>
            </a:r>
          </a:p>
          <a:p>
            <a:pPr algn="just">
              <a:buNone/>
            </a:pPr>
            <a:r>
              <a:rPr lang="en-US" b="1" u="sng" dirty="0" smtClean="0">
                <a:latin typeface="Times New Roman" pitchFamily="18" charset="0"/>
                <a:cs typeface="Times New Roman" pitchFamily="18" charset="0"/>
              </a:rPr>
              <a:t>REFERENCE</a:t>
            </a:r>
            <a:endParaRPr lang="en-US" dirty="0" smtClean="0">
              <a:latin typeface="Times New Roman" pitchFamily="18" charset="0"/>
              <a:cs typeface="Times New Roman" pitchFamily="18" charset="0"/>
            </a:endParaRPr>
          </a:p>
          <a:p>
            <a:pPr lvl="0" algn="just">
              <a:buNone/>
            </a:pPr>
            <a:r>
              <a:rPr lang="en-US" dirty="0" smtClean="0">
                <a:latin typeface="Times New Roman" pitchFamily="18" charset="0"/>
                <a:cs typeface="Times New Roman" pitchFamily="18" charset="0"/>
              </a:rPr>
              <a:t>APHA (American Public Health Association), (1998): Standard Method for Examination    of Water and Wastewater (20</a:t>
            </a:r>
            <a:r>
              <a:rPr lang="en-US" baseline="30000" dirty="0" smtClean="0">
                <a:latin typeface="Times New Roman" pitchFamily="18" charset="0"/>
                <a:cs typeface="Times New Roman" pitchFamily="18" charset="0"/>
              </a:rPr>
              <a:t>th</a:t>
            </a:r>
            <a:r>
              <a:rPr lang="en-US" dirty="0" smtClean="0">
                <a:latin typeface="Times New Roman" pitchFamily="18" charset="0"/>
                <a:cs typeface="Times New Roman" pitchFamily="18" charset="0"/>
              </a:rPr>
              <a:t> Edition), Washington, D.C., USA. P.5.12 -5.14.</a:t>
            </a:r>
          </a:p>
          <a:p>
            <a:pPr lvl="0" algn="just"/>
            <a:endParaRPr lang="en-US"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E617C2E9-7AD6-46B0-9A08-1DC70AEB7480}" type="slidenum">
              <a:rPr lang="en-US" smtClean="0"/>
              <a:pPr/>
              <a:t>47</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algn="ctr">
              <a:buNone/>
            </a:pPr>
            <a:r>
              <a:rPr lang="en-IN" sz="2400" b="1" dirty="0" smtClean="0">
                <a:solidFill>
                  <a:srgbClr val="0000FF"/>
                </a:solidFill>
                <a:latin typeface="Times New Roman"/>
                <a:cs typeface="Times New Roman"/>
              </a:rPr>
              <a:t>EXPERIMENT 5: Water Analysis for Dissolved  oxygen</a:t>
            </a:r>
          </a:p>
          <a:p>
            <a:pPr marL="400050" indent="-400050" algn="just">
              <a:lnSpc>
                <a:spcPct val="150000"/>
              </a:lnSpc>
              <a:buNone/>
            </a:pPr>
            <a:r>
              <a:rPr lang="en-US" sz="24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Objective</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 Determination of dissolved oxygen (DO)  of surface and ground water or wastewater </a:t>
            </a:r>
          </a:p>
          <a:p>
            <a:pPr marL="400050" indent="-400050" algn="just">
              <a:lnSpc>
                <a:spcPct val="150000"/>
              </a:lnSpc>
              <a:buNone/>
            </a:pPr>
            <a:r>
              <a:rPr lang="en-US" sz="24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Theory: </a:t>
            </a:r>
          </a:p>
          <a:p>
            <a:pPr marL="400050" indent="-400050" algn="just">
              <a:lnSpc>
                <a:spcPct val="170000"/>
              </a:lnSpc>
              <a:buFont typeface="Wingdings" pitchFamily="2" charset="2"/>
              <a:buChar char="ü"/>
            </a:pP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Knowledge of the DO concentration in sea water is often necessary in environmental and marine science. </a:t>
            </a:r>
          </a:p>
          <a:p>
            <a:pPr marL="400050" indent="-400050" algn="just">
              <a:lnSpc>
                <a:spcPct val="170000"/>
              </a:lnSpc>
              <a:buFont typeface="Wingdings" pitchFamily="2" charset="2"/>
              <a:buChar char="ü"/>
            </a:pP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For the marine chemist it provides a measure of the redox potential of the water column. </a:t>
            </a:r>
          </a:p>
          <a:p>
            <a:pPr marL="400050" indent="-400050" algn="just">
              <a:lnSpc>
                <a:spcPct val="170000"/>
              </a:lnSpc>
              <a:buFont typeface="Wingdings" pitchFamily="2" charset="2"/>
              <a:buChar char="ü"/>
            </a:pP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The concentration of DO can be readily and accurately measured by the method originally developed by </a:t>
            </a:r>
            <a:r>
              <a:rPr lang="en-US" sz="24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Winkler </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in 1888.</a:t>
            </a:r>
          </a:p>
          <a:p>
            <a:pPr marL="400050" indent="-400050" algn="just">
              <a:lnSpc>
                <a:spcPct val="170000"/>
              </a:lnSpc>
              <a:buFont typeface="Wingdings" pitchFamily="2" charset="2"/>
              <a:buChar char="ü"/>
            </a:pP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p>
          <a:p>
            <a:pPr marL="400050" indent="-400050" algn="just">
              <a:lnSpc>
                <a:spcPct val="150000"/>
              </a:lnSpc>
              <a:buNone/>
            </a:pPr>
            <a:endParaRPr lang="en-US" sz="2400" b="1" dirty="0" smtClean="0">
              <a:effectLst>
                <a:outerShdw blurRad="38100" dist="38100" dir="2700000" algn="tl">
                  <a:srgbClr val="000000">
                    <a:alpha val="43137"/>
                  </a:srgbClr>
                </a:outerShdw>
              </a:effectLst>
              <a:latin typeface="Times New Roman" pitchFamily="18" charset="0"/>
              <a:cs typeface="Times New Roman" pitchFamily="18" charset="0"/>
            </a:endParaRPr>
          </a:p>
          <a:p>
            <a:pPr>
              <a:buNone/>
            </a:pPr>
            <a:r>
              <a:rPr lang="en-IN" sz="2400" b="1" dirty="0" smtClean="0">
                <a:latin typeface="Impact" pitchFamily="34" charset="0"/>
              </a:rPr>
              <a:t> </a:t>
            </a:r>
            <a:endParaRPr lang="en-US" sz="2400" b="1" dirty="0"/>
          </a:p>
        </p:txBody>
      </p:sp>
      <p:sp>
        <p:nvSpPr>
          <p:cNvPr id="4" name="Slide Number Placeholder 3"/>
          <p:cNvSpPr>
            <a:spLocks noGrp="1"/>
          </p:cNvSpPr>
          <p:nvPr>
            <p:ph type="sldNum" sz="quarter" idx="12"/>
          </p:nvPr>
        </p:nvSpPr>
        <p:spPr/>
        <p:txBody>
          <a:bodyPr/>
          <a:lstStyle/>
          <a:p>
            <a:fld id="{E617C2E9-7AD6-46B0-9A08-1DC70AEB7480}"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400" y="381000"/>
            <a:ext cx="8890000" cy="6019800"/>
          </a:xfrm>
        </p:spPr>
        <p:txBody>
          <a:bodyPr>
            <a:noAutofit/>
          </a:bodyPr>
          <a:lstStyle/>
          <a:p>
            <a:pPr marL="400050" indent="-400050" algn="just">
              <a:lnSpc>
                <a:spcPct val="170000"/>
              </a:lnSpc>
              <a:buFont typeface="Wingdings" pitchFamily="2" charset="2"/>
              <a:buChar char="ü"/>
            </a:pPr>
            <a:r>
              <a:rPr lang="en-US" sz="2400" b="1" dirty="0">
                <a:effectLst>
                  <a:outerShdw blurRad="38100" dist="38100" dir="2700000" algn="tl">
                    <a:srgbClr val="000000">
                      <a:alpha val="43137"/>
                    </a:srgbClr>
                  </a:outerShdw>
                </a:effectLst>
                <a:latin typeface="Times New Roman" pitchFamily="18" charset="0"/>
                <a:cs typeface="Times New Roman" pitchFamily="18" charset="0"/>
              </a:rPr>
              <a:t>DO can also be determined by two forms </a:t>
            </a:r>
            <a:endParaRPr lang="en-US" sz="2400" b="1" dirty="0" smtClean="0">
              <a:effectLst>
                <a:outerShdw blurRad="38100" dist="38100" dir="2700000" algn="tl">
                  <a:srgbClr val="000000">
                    <a:alpha val="43137"/>
                  </a:srgbClr>
                </a:outerShdw>
              </a:effectLst>
              <a:latin typeface="Times New Roman" pitchFamily="18" charset="0"/>
              <a:cs typeface="Times New Roman" pitchFamily="18" charset="0"/>
            </a:endParaRPr>
          </a:p>
          <a:p>
            <a:pPr marL="400050" indent="-400050" algn="just">
              <a:lnSpc>
                <a:spcPct val="170000"/>
              </a:lnSpc>
              <a:buFont typeface="Wingdings" pitchFamily="2" charset="2"/>
              <a:buChar char="ü"/>
            </a:pP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i</a:t>
            </a:r>
            <a:r>
              <a:rPr lang="en-US" sz="2400" b="1" dirty="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using sensitive electrode </a:t>
            </a:r>
            <a:endParaRPr lang="en-US" sz="24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endParaRPr>
          </a:p>
          <a:p>
            <a:pPr marL="400050" indent="-400050" algn="just">
              <a:lnSpc>
                <a:spcPct val="170000"/>
              </a:lnSpc>
              <a:buFont typeface="Wingdings" pitchFamily="2" charset="2"/>
              <a:buChar char="ü"/>
            </a:pP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ii</a:t>
            </a:r>
            <a:r>
              <a:rPr lang="en-US" sz="2400" b="1" dirty="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Winkler titration </a:t>
            </a:r>
          </a:p>
          <a:p>
            <a:pPr marL="400050" indent="-400050" algn="just">
              <a:lnSpc>
                <a:spcPct val="170000"/>
              </a:lnSpc>
              <a:buFont typeface="Wingdings" pitchFamily="2" charset="2"/>
              <a:buChar char="ü"/>
            </a:pPr>
            <a:r>
              <a:rPr lang="en-US" sz="2400" b="1" dirty="0">
                <a:effectLst>
                  <a:outerShdw blurRad="38100" dist="38100" dir="2700000" algn="tl">
                    <a:srgbClr val="000000">
                      <a:alpha val="43137"/>
                    </a:srgbClr>
                  </a:outerShdw>
                </a:effectLst>
                <a:latin typeface="Times New Roman" pitchFamily="18" charset="0"/>
                <a:cs typeface="Times New Roman" pitchFamily="18" charset="0"/>
              </a:rPr>
              <a:t>Most of the time the </a:t>
            </a:r>
            <a:r>
              <a:rPr lang="en-US" sz="2400" b="1" dirty="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Winkler</a:t>
            </a:r>
            <a:r>
              <a:rPr lang="en-US" sz="2400" b="1" dirty="0">
                <a:effectLst>
                  <a:outerShdw blurRad="38100" dist="38100" dir="2700000" algn="tl">
                    <a:srgbClr val="000000">
                      <a:alpha val="43137"/>
                    </a:srgbClr>
                  </a:outerShdw>
                </a:effectLst>
                <a:latin typeface="Times New Roman" pitchFamily="18" charset="0"/>
                <a:cs typeface="Times New Roman" pitchFamily="18" charset="0"/>
              </a:rPr>
              <a:t> technique is often employed for </a:t>
            </a:r>
            <a:r>
              <a:rPr lang="en-US" sz="2400" b="1" dirty="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accurate determination </a:t>
            </a:r>
            <a:r>
              <a:rPr lang="en-US" sz="2400" b="1" dirty="0">
                <a:effectLst>
                  <a:outerShdw blurRad="38100" dist="38100" dir="2700000" algn="tl">
                    <a:srgbClr val="000000">
                      <a:alpha val="43137"/>
                    </a:srgbClr>
                  </a:outerShdw>
                </a:effectLst>
                <a:latin typeface="Times New Roman" pitchFamily="18" charset="0"/>
                <a:cs typeface="Times New Roman" pitchFamily="18" charset="0"/>
              </a:rPr>
              <a:t>of oxygen concentrations in </a:t>
            </a:r>
            <a:r>
              <a:rPr lang="en-US" sz="2400" b="1" dirty="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aqueous</a:t>
            </a:r>
            <a:r>
              <a:rPr lang="en-US" sz="2400" b="1" dirty="0">
                <a:effectLst>
                  <a:outerShdw blurRad="38100" dist="38100" dir="2700000" algn="tl">
                    <a:srgbClr val="000000">
                      <a:alpha val="43137"/>
                    </a:srgbClr>
                  </a:outerShdw>
                </a:effectLst>
                <a:latin typeface="Times New Roman" pitchFamily="18" charset="0"/>
                <a:cs typeface="Times New Roman" pitchFamily="18" charset="0"/>
              </a:rPr>
              <a:t> sample. </a:t>
            </a:r>
            <a:endParaRPr lang="en-US" sz="2400" b="1" dirty="0" smtClean="0">
              <a:effectLst>
                <a:outerShdw blurRad="38100" dist="38100" dir="2700000" algn="tl">
                  <a:srgbClr val="000000">
                    <a:alpha val="43137"/>
                  </a:srgbClr>
                </a:outerShdw>
              </a:effectLst>
              <a:latin typeface="Times New Roman" pitchFamily="18" charset="0"/>
              <a:cs typeface="Times New Roman" pitchFamily="18" charset="0"/>
            </a:endParaRPr>
          </a:p>
          <a:p>
            <a:pPr marL="400050" indent="-400050" algn="just">
              <a:lnSpc>
                <a:spcPct val="170000"/>
              </a:lnSpc>
              <a:buFont typeface="Wingdings" pitchFamily="2" charset="2"/>
              <a:buChar char="ü"/>
            </a:pP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Where </a:t>
            </a:r>
            <a:r>
              <a:rPr lang="en-US" sz="2400" b="1" dirty="0">
                <a:effectLst>
                  <a:outerShdw blurRad="38100" dist="38100" dir="2700000" algn="tl">
                    <a:srgbClr val="000000">
                      <a:alpha val="43137"/>
                    </a:srgbClr>
                  </a:outerShdw>
                </a:effectLst>
                <a:latin typeface="Times New Roman" pitchFamily="18" charset="0"/>
                <a:cs typeface="Times New Roman" pitchFamily="18" charset="0"/>
              </a:rPr>
              <a:t>as the</a:t>
            </a:r>
            <a:r>
              <a:rPr lang="en-US" sz="2400" b="1" dirty="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 sensitive </a:t>
            </a:r>
            <a:r>
              <a:rPr lang="en-US" sz="2400" b="1" dirty="0">
                <a:effectLst>
                  <a:outerShdw blurRad="38100" dist="38100" dir="2700000" algn="tl">
                    <a:srgbClr val="000000">
                      <a:alpha val="43137"/>
                    </a:srgbClr>
                  </a:outerShdw>
                </a:effectLst>
                <a:latin typeface="Times New Roman" pitchFamily="18" charset="0"/>
                <a:cs typeface="Times New Roman" pitchFamily="18" charset="0"/>
              </a:rPr>
              <a:t>electrodes particularly useful in </a:t>
            </a:r>
            <a:r>
              <a:rPr lang="en-US" sz="2400" b="1" dirty="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polluted water </a:t>
            </a:r>
            <a:r>
              <a:rPr lang="en-US" sz="2400" b="1" dirty="0">
                <a:effectLst>
                  <a:outerShdw blurRad="38100" dist="38100" dir="2700000" algn="tl">
                    <a:srgbClr val="000000">
                      <a:alpha val="43137"/>
                    </a:srgbClr>
                  </a:outerShdw>
                </a:effectLst>
                <a:latin typeface="Times New Roman" pitchFamily="18" charset="0"/>
                <a:cs typeface="Times New Roman" pitchFamily="18" charset="0"/>
              </a:rPr>
              <a:t>where oxygen concentrations may be </a:t>
            </a:r>
            <a:r>
              <a:rPr lang="en-US" sz="2400" b="1" dirty="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quite high</a:t>
            </a:r>
            <a:endParaRPr lang="en-US" sz="2400" b="1" dirty="0">
              <a:solidFill>
                <a:srgbClr val="008000"/>
              </a:solidFill>
            </a:endParaRPr>
          </a:p>
        </p:txBody>
      </p:sp>
      <p:sp>
        <p:nvSpPr>
          <p:cNvPr id="4" name="Slide Number Placeholder 3"/>
          <p:cNvSpPr>
            <a:spLocks noGrp="1"/>
          </p:cNvSpPr>
          <p:nvPr>
            <p:ph type="sldNum" sz="quarter" idx="12"/>
          </p:nvPr>
        </p:nvSpPr>
        <p:spPr/>
        <p:txBody>
          <a:bodyPr/>
          <a:lstStyle/>
          <a:p>
            <a:fld id="{E617C2E9-7AD6-46B0-9A08-1DC70AEB7480}" type="slidenum">
              <a:rPr lang="en-US" smtClean="0"/>
              <a:pPr/>
              <a:t>49</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extLst>
      <p:ext uri="{BB962C8B-B14F-4D97-AF65-F5344CB8AC3E}">
        <p14:creationId xmlns:p14="http://schemas.microsoft.com/office/powerpoint/2010/main" val="23915240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991600" cy="6553200"/>
          </a:xfrm>
        </p:spPr>
        <p:txBody>
          <a:bodyPr>
            <a:normAutofit fontScale="85000" lnSpcReduction="10000"/>
          </a:bodyPr>
          <a:lstStyle/>
          <a:p>
            <a:pPr algn="ctr">
              <a:lnSpc>
                <a:spcPct val="150000"/>
              </a:lnSpc>
              <a:buNone/>
            </a:pPr>
            <a:r>
              <a:rPr lang="en-IN" sz="3800" dirty="0" smtClean="0">
                <a:effectLst>
                  <a:outerShdw blurRad="38100" dist="38100" dir="2700000" algn="tl">
                    <a:srgbClr val="000000">
                      <a:alpha val="43137"/>
                    </a:srgbClr>
                  </a:outerShdw>
                </a:effectLst>
                <a:latin typeface="Times New Roman" pitchFamily="18" charset="0"/>
                <a:cs typeface="Times New Roman" pitchFamily="18" charset="0"/>
              </a:rPr>
              <a:t>Water Conductivity </a:t>
            </a:r>
          </a:p>
          <a:p>
            <a:pPr>
              <a:lnSpc>
                <a:spcPct val="150000"/>
              </a:lnSpc>
              <a:buFont typeface="Wingdings" pitchFamily="2" charset="2"/>
              <a:buChar char="Ø"/>
            </a:pPr>
            <a:r>
              <a:rPr lang="en-IN" sz="2800" dirty="0" smtClean="0">
                <a:effectLst>
                  <a:outerShdw blurRad="38100" dist="38100" dir="2700000" algn="tl">
                    <a:srgbClr val="000000">
                      <a:alpha val="43137"/>
                    </a:srgbClr>
                  </a:outerShdw>
                </a:effectLst>
                <a:latin typeface="Times New Roman" pitchFamily="18" charset="0"/>
                <a:cs typeface="Times New Roman" pitchFamily="18" charset="0"/>
              </a:rPr>
              <a:t>It measure of the ability of an aqueous solution to carry an electrical current. This ability depends on the presence of ions, on their total concentration, mobility and valance and on the temperature measurements.</a:t>
            </a:r>
          </a:p>
          <a:p>
            <a:pPr>
              <a:lnSpc>
                <a:spcPct val="150000"/>
              </a:lnSpc>
              <a:buFont typeface="Wingdings" pitchFamily="2" charset="2"/>
              <a:buChar char="Ø"/>
            </a:pPr>
            <a:r>
              <a:rPr lang="en-IN" sz="2800" dirty="0" smtClean="0">
                <a:effectLst>
                  <a:outerShdw blurRad="38100" dist="38100" dir="2700000" algn="tl">
                    <a:srgbClr val="000000">
                      <a:alpha val="43137"/>
                    </a:srgbClr>
                  </a:outerShdw>
                </a:effectLst>
                <a:latin typeface="Times New Roman" pitchFamily="18" charset="0"/>
                <a:cs typeface="Times New Roman" pitchFamily="18" charset="0"/>
              </a:rPr>
              <a:t>The International system of units (SI) the reciprocal of the ohm is the Siemens(s) and conductivity </a:t>
            </a: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 is measured in </a:t>
            </a:r>
            <a:r>
              <a:rPr lang="en-US" sz="2800" dirty="0" err="1" smtClean="0">
                <a:effectLst>
                  <a:outerShdw blurRad="38100" dist="38100" dir="2700000" algn="tl">
                    <a:srgbClr val="000000">
                      <a:alpha val="43137"/>
                    </a:srgbClr>
                  </a:outerShdw>
                </a:effectLst>
                <a:latin typeface="Times New Roman" pitchFamily="18" charset="0"/>
                <a:cs typeface="Times New Roman" pitchFamily="18" charset="0"/>
              </a:rPr>
              <a:t>micromhos</a:t>
            </a: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 per centimeter (mhos/cm) or </a:t>
            </a:r>
            <a:r>
              <a:rPr lang="en-US" sz="2800" dirty="0" err="1" smtClean="0">
                <a:effectLst>
                  <a:outerShdw blurRad="38100" dist="38100" dir="2700000" algn="tl">
                    <a:srgbClr val="000000">
                      <a:alpha val="43137"/>
                    </a:srgbClr>
                  </a:outerShdw>
                </a:effectLst>
                <a:latin typeface="Times New Roman" pitchFamily="18" charset="0"/>
                <a:cs typeface="Times New Roman" pitchFamily="18" charset="0"/>
              </a:rPr>
              <a:t>microsiemens</a:t>
            </a: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 per centimeter(s/cm), equivalent units of measure that can be used interchangeably. </a:t>
            </a:r>
          </a:p>
          <a:p>
            <a:pPr>
              <a:lnSpc>
                <a:spcPct val="150000"/>
              </a:lnSpc>
            </a:pP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Drinking water has conductivity in the range of 0.005 to 0.05 S/m.</a:t>
            </a:r>
          </a:p>
          <a:p>
            <a:pPr>
              <a:lnSpc>
                <a:spcPct val="150000"/>
              </a:lnSpc>
            </a:pPr>
            <a:endParaRPr lang="en-US" sz="20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617C2E9-7AD6-46B0-9A08-1DC70AEB7480}"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991600" cy="6705600"/>
          </a:xfrm>
        </p:spPr>
        <p:txBody>
          <a:bodyPr>
            <a:normAutofit fontScale="25000" lnSpcReduction="20000"/>
          </a:bodyPr>
          <a:lstStyle/>
          <a:p>
            <a:pPr algn="just">
              <a:lnSpc>
                <a:spcPct val="170000"/>
              </a:lnSpc>
            </a:pPr>
            <a:r>
              <a:rPr lang="en-GB" sz="8000" b="1" dirty="0" smtClean="0">
                <a:effectLst>
                  <a:outerShdw blurRad="38100" dist="38100" dir="2700000" algn="tl">
                    <a:srgbClr val="000000">
                      <a:alpha val="43137"/>
                    </a:srgbClr>
                  </a:outerShdw>
                </a:effectLst>
                <a:latin typeface="Times New Roman" pitchFamily="18" charset="0"/>
                <a:cs typeface="Times New Roman" pitchFamily="18" charset="0"/>
              </a:rPr>
              <a:t>Dissolved Oxygen (DO) </a:t>
            </a:r>
            <a:r>
              <a:rPr lang="en-GB" sz="9600" b="1" dirty="0" smtClean="0">
                <a:effectLst>
                  <a:outerShdw blurRad="38100" dist="38100" dir="2700000" algn="tl">
                    <a:srgbClr val="000000">
                      <a:alpha val="43137"/>
                    </a:srgbClr>
                  </a:outerShdw>
                </a:effectLst>
                <a:latin typeface="Times New Roman" pitchFamily="18" charset="0"/>
                <a:cs typeface="Times New Roman" pitchFamily="18" charset="0"/>
              </a:rPr>
              <a:t>in natural and wastewater depends on the physical, chemical and biological activity in a water body.  </a:t>
            </a:r>
          </a:p>
          <a:p>
            <a:pPr algn="just">
              <a:lnSpc>
                <a:spcPct val="170000"/>
              </a:lnSpc>
            </a:pPr>
            <a:r>
              <a:rPr lang="en-GB" sz="9600" b="1" dirty="0" smtClean="0">
                <a:effectLst>
                  <a:outerShdw blurRad="38100" dist="38100" dir="2700000" algn="tl">
                    <a:srgbClr val="000000">
                      <a:alpha val="43137"/>
                    </a:srgbClr>
                  </a:outerShdw>
                </a:effectLst>
                <a:latin typeface="Times New Roman" pitchFamily="18" charset="0"/>
                <a:cs typeface="Times New Roman" pitchFamily="18" charset="0"/>
              </a:rPr>
              <a:t>The analysis for DO is important in </a:t>
            </a:r>
            <a:r>
              <a:rPr lang="en-GB" sz="96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water pollution control </a:t>
            </a:r>
            <a:r>
              <a:rPr lang="en-GB" sz="9600" b="1" dirty="0" smtClean="0">
                <a:effectLst>
                  <a:outerShdw blurRad="38100" dist="38100" dir="2700000" algn="tl">
                    <a:srgbClr val="000000">
                      <a:alpha val="43137"/>
                    </a:srgbClr>
                  </a:outerShdw>
                </a:effectLst>
                <a:latin typeface="Times New Roman" pitchFamily="18" charset="0"/>
                <a:cs typeface="Times New Roman" pitchFamily="18" charset="0"/>
              </a:rPr>
              <a:t>and </a:t>
            </a:r>
            <a:r>
              <a:rPr lang="en-GB" sz="96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waste treatment </a:t>
            </a:r>
            <a:r>
              <a:rPr lang="en-GB" sz="9600" b="1" dirty="0" smtClean="0">
                <a:effectLst>
                  <a:outerShdw blurRad="38100" dist="38100" dir="2700000" algn="tl">
                    <a:srgbClr val="000000">
                      <a:alpha val="43137"/>
                    </a:srgbClr>
                  </a:outerShdw>
                </a:effectLst>
                <a:latin typeface="Times New Roman" pitchFamily="18" charset="0"/>
                <a:cs typeface="Times New Roman" pitchFamily="18" charset="0"/>
              </a:rPr>
              <a:t>process control.  </a:t>
            </a:r>
          </a:p>
          <a:p>
            <a:pPr algn="just">
              <a:lnSpc>
                <a:spcPct val="120000"/>
              </a:lnSpc>
              <a:buNone/>
            </a:pPr>
            <a:r>
              <a:rPr lang="en-GB" sz="96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DO as a parameter used</a:t>
            </a:r>
            <a:r>
              <a:rPr lang="en-GB" sz="9600" b="1" dirty="0" smtClean="0">
                <a:effectLst>
                  <a:outerShdw blurRad="38100" dist="38100" dir="2700000" algn="tl">
                    <a:srgbClr val="000000">
                      <a:alpha val="43137"/>
                    </a:srgbClr>
                  </a:outerShdw>
                </a:effectLst>
                <a:latin typeface="Times New Roman" pitchFamily="18" charset="0"/>
                <a:cs typeface="Times New Roman" pitchFamily="18" charset="0"/>
              </a:rPr>
              <a:t>:</a:t>
            </a:r>
            <a:endParaRPr lang="en-US" sz="9600" b="1" dirty="0" smtClean="0">
              <a:effectLst>
                <a:outerShdw blurRad="38100" dist="38100" dir="2700000" algn="tl">
                  <a:srgbClr val="000000">
                    <a:alpha val="43137"/>
                  </a:srgbClr>
                </a:outerShdw>
              </a:effectLst>
              <a:latin typeface="Times New Roman" pitchFamily="18" charset="0"/>
              <a:cs typeface="Times New Roman" pitchFamily="18" charset="0"/>
            </a:endParaRPr>
          </a:p>
          <a:p>
            <a:pPr lvl="0" algn="just">
              <a:lnSpc>
                <a:spcPct val="120000"/>
              </a:lnSpc>
            </a:pPr>
            <a:r>
              <a:rPr lang="en-GB" sz="9600" b="1" dirty="0" smtClean="0">
                <a:effectLst>
                  <a:outerShdw blurRad="38100" dist="38100" dir="2700000" algn="tl">
                    <a:srgbClr val="000000">
                      <a:alpha val="43137"/>
                    </a:srgbClr>
                  </a:outerShdw>
                </a:effectLst>
                <a:latin typeface="Times New Roman" pitchFamily="18" charset="0"/>
                <a:cs typeface="Times New Roman" pitchFamily="18" charset="0"/>
              </a:rPr>
              <a:t>To assess </a:t>
            </a:r>
            <a:r>
              <a:rPr lang="en-GB" sz="96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quality </a:t>
            </a:r>
            <a:r>
              <a:rPr lang="en-GB" sz="9600" b="1" dirty="0" smtClean="0">
                <a:effectLst>
                  <a:outerShdw blurRad="38100" dist="38100" dir="2700000" algn="tl">
                    <a:srgbClr val="000000">
                      <a:alpha val="43137"/>
                    </a:srgbClr>
                  </a:outerShdw>
                </a:effectLst>
                <a:latin typeface="Times New Roman" pitchFamily="18" charset="0"/>
                <a:cs typeface="Times New Roman" pitchFamily="18" charset="0"/>
              </a:rPr>
              <a:t>of surface‑</a:t>
            </a:r>
            <a:r>
              <a:rPr lang="en-GB" sz="9600" b="1" dirty="0" err="1" smtClean="0">
                <a:effectLst>
                  <a:outerShdw blurRad="38100" dist="38100" dir="2700000" algn="tl">
                    <a:srgbClr val="000000">
                      <a:alpha val="43137"/>
                    </a:srgbClr>
                  </a:outerShdw>
                </a:effectLst>
                <a:latin typeface="Times New Roman" pitchFamily="18" charset="0"/>
                <a:cs typeface="Times New Roman" pitchFamily="18" charset="0"/>
              </a:rPr>
              <a:t>water</a:t>
            </a:r>
            <a:r>
              <a:rPr lang="en-GB" sz="9600" b="1" dirty="0" smtClean="0">
                <a:effectLst>
                  <a:outerShdw blurRad="38100" dist="38100" dir="2700000" algn="tl">
                    <a:srgbClr val="000000">
                      <a:alpha val="43137"/>
                    </a:srgbClr>
                  </a:outerShdw>
                </a:effectLst>
                <a:latin typeface="Times New Roman" pitchFamily="18" charset="0"/>
                <a:cs typeface="Times New Roman" pitchFamily="18" charset="0"/>
              </a:rPr>
              <a:t> and to keep a check on stream pollution</a:t>
            </a:r>
            <a:endParaRPr lang="en-US" sz="9600" b="1" dirty="0" smtClean="0">
              <a:effectLst>
                <a:outerShdw blurRad="38100" dist="38100" dir="2700000" algn="tl">
                  <a:srgbClr val="000000">
                    <a:alpha val="43137"/>
                  </a:srgbClr>
                </a:outerShdw>
              </a:effectLst>
              <a:latin typeface="Times New Roman" pitchFamily="18" charset="0"/>
              <a:cs typeface="Times New Roman" pitchFamily="18" charset="0"/>
            </a:endParaRPr>
          </a:p>
          <a:p>
            <a:pPr lvl="0" algn="just">
              <a:lnSpc>
                <a:spcPct val="170000"/>
              </a:lnSpc>
            </a:pPr>
            <a:r>
              <a:rPr lang="en-GB" sz="9600" b="1" dirty="0" smtClean="0">
                <a:effectLst>
                  <a:outerShdw blurRad="38100" dist="38100" dir="2700000" algn="tl">
                    <a:srgbClr val="000000">
                      <a:alpha val="43137"/>
                    </a:srgbClr>
                  </a:outerShdw>
                </a:effectLst>
                <a:latin typeface="Times New Roman" pitchFamily="18" charset="0"/>
                <a:cs typeface="Times New Roman" pitchFamily="18" charset="0"/>
              </a:rPr>
              <a:t>It is the basis for BOD, which is an important parameter to evaluate pollution potential of wastes.</a:t>
            </a:r>
            <a:endParaRPr lang="en-US" sz="9600" b="1" dirty="0" smtClean="0">
              <a:effectLst>
                <a:outerShdw blurRad="38100" dist="38100" dir="2700000" algn="tl">
                  <a:srgbClr val="000000">
                    <a:alpha val="43137"/>
                  </a:srgbClr>
                </a:outerShdw>
              </a:effectLst>
              <a:latin typeface="Times New Roman" pitchFamily="18" charset="0"/>
              <a:cs typeface="Times New Roman" pitchFamily="18" charset="0"/>
            </a:endParaRPr>
          </a:p>
          <a:p>
            <a:pPr lvl="0" algn="just">
              <a:lnSpc>
                <a:spcPct val="170000"/>
              </a:lnSpc>
            </a:pPr>
            <a:r>
              <a:rPr lang="en-GB" sz="9600" b="1" dirty="0" smtClean="0">
                <a:effectLst>
                  <a:outerShdw blurRad="38100" dist="38100" dir="2700000" algn="tl">
                    <a:srgbClr val="000000">
                      <a:alpha val="43137"/>
                    </a:srgbClr>
                  </a:outerShdw>
                </a:effectLst>
                <a:latin typeface="Times New Roman" pitchFamily="18" charset="0"/>
                <a:cs typeface="Times New Roman" pitchFamily="18" charset="0"/>
              </a:rPr>
              <a:t>It is responsible for corrosivity, photosynthetic activity and septicity.</a:t>
            </a:r>
            <a:endParaRPr lang="en-US" sz="9600" b="1" dirty="0" smtClean="0">
              <a:effectLst>
                <a:outerShdw blurRad="38100" dist="38100" dir="2700000" algn="tl">
                  <a:srgbClr val="000000">
                    <a:alpha val="43137"/>
                  </a:srgbClr>
                </a:outerShdw>
              </a:effectLst>
              <a:latin typeface="Times New Roman" pitchFamily="18" charset="0"/>
              <a:cs typeface="Times New Roman" pitchFamily="18" charset="0"/>
            </a:endParaRPr>
          </a:p>
          <a:p>
            <a:pPr lvl="0" algn="just">
              <a:lnSpc>
                <a:spcPct val="170000"/>
              </a:lnSpc>
            </a:pPr>
            <a:r>
              <a:rPr lang="en-GB" sz="9600" b="1" dirty="0" smtClean="0">
                <a:effectLst>
                  <a:outerShdw blurRad="38100" dist="38100" dir="2700000" algn="tl">
                    <a:srgbClr val="000000">
                      <a:alpha val="43137"/>
                    </a:srgbClr>
                  </a:outerShdw>
                </a:effectLst>
                <a:latin typeface="Times New Roman" pitchFamily="18" charset="0"/>
                <a:cs typeface="Times New Roman" pitchFamily="18" charset="0"/>
              </a:rPr>
              <a:t>DO is necessary for all aerobic biological wastewater treatment processes.</a:t>
            </a:r>
            <a:endParaRPr lang="en-US" sz="9600" b="1" dirty="0" smtClean="0">
              <a:effectLst>
                <a:outerShdw blurRad="38100" dist="38100" dir="2700000" algn="tl">
                  <a:srgbClr val="000000">
                    <a:alpha val="43137"/>
                  </a:srgbClr>
                </a:outerShdw>
              </a:effectLst>
              <a:latin typeface="Times New Roman" pitchFamily="18" charset="0"/>
              <a:cs typeface="Times New Roman" pitchFamily="18" charset="0"/>
            </a:endParaRPr>
          </a:p>
          <a:p>
            <a:pPr algn="just">
              <a:lnSpc>
                <a:spcPct val="170000"/>
              </a:lnSpc>
              <a:buNone/>
            </a:pPr>
            <a:r>
              <a:rPr lang="en-GB" sz="9600" b="1" dirty="0" smtClean="0">
                <a:effectLst>
                  <a:outerShdw blurRad="38100" dist="38100" dir="2700000" algn="tl">
                    <a:srgbClr val="000000">
                      <a:alpha val="43137"/>
                    </a:srgbClr>
                  </a:outerShdw>
                </a:effectLst>
                <a:latin typeface="Times New Roman" pitchFamily="18" charset="0"/>
                <a:cs typeface="Times New Roman" pitchFamily="18" charset="0"/>
              </a:rPr>
              <a:t> </a:t>
            </a:r>
            <a:endParaRPr lang="en-US" sz="9600" b="1" dirty="0" smtClean="0">
              <a:effectLst>
                <a:outerShdw blurRad="38100" dist="38100" dir="2700000" algn="tl">
                  <a:srgbClr val="000000">
                    <a:alpha val="43137"/>
                  </a:srgbClr>
                </a:outerShdw>
              </a:effectLst>
              <a:latin typeface="Times New Roman" pitchFamily="18" charset="0"/>
              <a:cs typeface="Times New Roman" pitchFamily="18" charset="0"/>
            </a:endParaRPr>
          </a:p>
          <a:p>
            <a:pPr algn="just"/>
            <a:endParaRPr lang="en-US"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617C2E9-7AD6-46B0-9A08-1DC70AEB7480}" type="slidenum">
              <a:rPr lang="en-US" smtClean="0"/>
              <a:pPr/>
              <a:t>50</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lgn="just">
              <a:lnSpc>
                <a:spcPct val="170000"/>
              </a:lnSpc>
              <a:buNone/>
            </a:pPr>
            <a:endParaRPr lang="en-US" b="1" dirty="0" smtClean="0">
              <a:latin typeface="Times New Roman" pitchFamily="18" charset="0"/>
              <a:cs typeface="Times New Roman" pitchFamily="18" charset="0"/>
            </a:endParaRPr>
          </a:p>
          <a:p>
            <a:pPr algn="just">
              <a:lnSpc>
                <a:spcPct val="170000"/>
              </a:lnSpc>
            </a:pPr>
            <a:r>
              <a:rPr lang="en-GB" b="1" dirty="0" smtClean="0">
                <a:effectLst>
                  <a:outerShdw blurRad="38100" dist="38100" dir="2700000" algn="tl">
                    <a:srgbClr val="000000">
                      <a:alpha val="43137"/>
                    </a:srgbClr>
                  </a:outerShdw>
                </a:effectLst>
                <a:latin typeface="Times New Roman" pitchFamily="18" charset="0"/>
                <a:cs typeface="Times New Roman" pitchFamily="18" charset="0"/>
              </a:rPr>
              <a:t>The </a:t>
            </a:r>
            <a:r>
              <a:rPr lang="en-GB" b="1" dirty="0" err="1"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Iodometric</a:t>
            </a:r>
            <a:r>
              <a:rPr lang="en-GB"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 test (Winkler's method) </a:t>
            </a:r>
            <a:r>
              <a:rPr lang="en-GB" b="1" dirty="0" smtClean="0">
                <a:latin typeface="Times New Roman" pitchFamily="18" charset="0"/>
                <a:cs typeface="Times New Roman" pitchFamily="18" charset="0"/>
              </a:rPr>
              <a:t>is precise and reliable </a:t>
            </a:r>
            <a:r>
              <a:rPr lang="en-GB" b="1" dirty="0" err="1" smtClean="0">
                <a:latin typeface="Times New Roman" pitchFamily="18" charset="0"/>
                <a:cs typeface="Times New Roman" pitchFamily="18" charset="0"/>
              </a:rPr>
              <a:t>titrimetric</a:t>
            </a:r>
            <a:r>
              <a:rPr lang="en-GB" b="1" dirty="0" smtClean="0">
                <a:latin typeface="Times New Roman" pitchFamily="18" charset="0"/>
                <a:cs typeface="Times New Roman" pitchFamily="18" charset="0"/>
              </a:rPr>
              <a:t> procedure for </a:t>
            </a:r>
            <a:r>
              <a:rPr lang="en-GB" b="1" dirty="0" smtClean="0">
                <a:solidFill>
                  <a:srgbClr val="008000"/>
                </a:solidFill>
                <a:latin typeface="Times New Roman" pitchFamily="18" charset="0"/>
                <a:cs typeface="Times New Roman" pitchFamily="18" charset="0"/>
              </a:rPr>
              <a:t>DO analysis</a:t>
            </a:r>
            <a:r>
              <a:rPr lang="en-GB" b="1" dirty="0" smtClean="0">
                <a:latin typeface="Times New Roman" pitchFamily="18" charset="0"/>
                <a:cs typeface="Times New Roman" pitchFamily="18" charset="0"/>
              </a:rPr>
              <a:t>.  </a:t>
            </a:r>
          </a:p>
          <a:p>
            <a:pPr algn="just">
              <a:lnSpc>
                <a:spcPct val="170000"/>
              </a:lnSpc>
            </a:pPr>
            <a:r>
              <a:rPr lang="en-GB" sz="3800" b="1" dirty="0" smtClean="0">
                <a:effectLst>
                  <a:outerShdw blurRad="38100" dist="38100" dir="2700000" algn="tl">
                    <a:srgbClr val="000000">
                      <a:alpha val="43137"/>
                    </a:srgbClr>
                  </a:outerShdw>
                </a:effectLst>
                <a:latin typeface="Times New Roman" pitchFamily="18" charset="0"/>
                <a:cs typeface="Times New Roman" pitchFamily="18" charset="0"/>
              </a:rPr>
              <a:t>The test is </a:t>
            </a:r>
            <a:r>
              <a:rPr lang="en-GB" sz="38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based on </a:t>
            </a:r>
            <a:r>
              <a:rPr lang="en-GB" sz="3800" b="1" dirty="0" smtClean="0">
                <a:effectLst>
                  <a:outerShdw blurRad="38100" dist="38100" dir="2700000" algn="tl">
                    <a:srgbClr val="000000">
                      <a:alpha val="43137"/>
                    </a:srgbClr>
                  </a:outerShdw>
                </a:effectLst>
                <a:latin typeface="Times New Roman" pitchFamily="18" charset="0"/>
                <a:cs typeface="Times New Roman" pitchFamily="18" charset="0"/>
              </a:rPr>
              <a:t>the addition of divalent </a:t>
            </a:r>
            <a:r>
              <a:rPr lang="en-GB" sz="38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manganese solution</a:t>
            </a:r>
            <a:r>
              <a:rPr lang="en-GB" sz="3800" b="1" dirty="0" smtClean="0">
                <a:effectLst>
                  <a:outerShdw blurRad="38100" dist="38100" dir="2700000" algn="tl">
                    <a:srgbClr val="000000">
                      <a:alpha val="43137"/>
                    </a:srgbClr>
                  </a:outerShdw>
                </a:effectLst>
                <a:latin typeface="Times New Roman" pitchFamily="18" charset="0"/>
                <a:cs typeface="Times New Roman" pitchFamily="18" charset="0"/>
              </a:rPr>
              <a:t>, followed by </a:t>
            </a:r>
            <a:r>
              <a:rPr lang="en-GB" sz="38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strong alkali</a:t>
            </a:r>
            <a:r>
              <a:rPr lang="en-GB" sz="3800" b="1" dirty="0" smtClean="0">
                <a:effectLst>
                  <a:outerShdw blurRad="38100" dist="38100" dir="2700000" algn="tl">
                    <a:srgbClr val="000000">
                      <a:alpha val="43137"/>
                    </a:srgbClr>
                  </a:outerShdw>
                </a:effectLst>
                <a:latin typeface="Times New Roman" pitchFamily="18" charset="0"/>
                <a:cs typeface="Times New Roman" pitchFamily="18" charset="0"/>
              </a:rPr>
              <a:t>, to the </a:t>
            </a:r>
            <a:r>
              <a:rPr lang="en-GB" sz="38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sample</a:t>
            </a:r>
            <a:r>
              <a:rPr lang="en-GB" sz="3800" b="1" dirty="0" smtClean="0">
                <a:effectLst>
                  <a:outerShdw blurRad="38100" dist="38100" dir="2700000" algn="tl">
                    <a:srgbClr val="000000">
                      <a:alpha val="43137"/>
                    </a:srgbClr>
                  </a:outerShdw>
                </a:effectLst>
                <a:latin typeface="Times New Roman" pitchFamily="18" charset="0"/>
                <a:cs typeface="Times New Roman" pitchFamily="18" charset="0"/>
              </a:rPr>
              <a:t> in a BOD glass‑stoppered bottle.  </a:t>
            </a:r>
          </a:p>
          <a:p>
            <a:pPr algn="just">
              <a:lnSpc>
                <a:spcPct val="170000"/>
              </a:lnSpc>
            </a:pPr>
            <a:r>
              <a:rPr lang="en-GB" sz="38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DO</a:t>
            </a:r>
            <a:r>
              <a:rPr lang="en-GB" sz="3800" b="1" dirty="0" smtClean="0">
                <a:effectLst>
                  <a:outerShdw blurRad="38100" dist="38100" dir="2700000" algn="tl">
                    <a:srgbClr val="000000">
                      <a:alpha val="43137"/>
                    </a:srgbClr>
                  </a:outerShdw>
                </a:effectLst>
                <a:latin typeface="Times New Roman" pitchFamily="18" charset="0"/>
                <a:cs typeface="Times New Roman" pitchFamily="18" charset="0"/>
              </a:rPr>
              <a:t> present, rapidly </a:t>
            </a:r>
            <a:r>
              <a:rPr lang="en-GB" sz="38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oxidize</a:t>
            </a:r>
            <a:r>
              <a:rPr lang="en-GB" sz="3800" b="1" dirty="0" smtClean="0">
                <a:effectLst>
                  <a:outerShdw blurRad="38100" dist="38100" dir="2700000" algn="tl">
                    <a:srgbClr val="000000">
                      <a:alpha val="43137"/>
                    </a:srgbClr>
                  </a:outerShdw>
                </a:effectLst>
                <a:latin typeface="Times New Roman" pitchFamily="18" charset="0"/>
                <a:cs typeface="Times New Roman" pitchFamily="18" charset="0"/>
              </a:rPr>
              <a:t> an equivalent amount of the dispersed </a:t>
            </a:r>
            <a:r>
              <a:rPr lang="en-GB" sz="38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divalent </a:t>
            </a:r>
            <a:r>
              <a:rPr lang="en-GB" sz="3800" b="1" dirty="0" err="1"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manganous</a:t>
            </a:r>
            <a:r>
              <a:rPr lang="en-GB" sz="38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 hydroxide </a:t>
            </a:r>
            <a:r>
              <a:rPr lang="en-GB" sz="3800" b="1" dirty="0" smtClean="0">
                <a:effectLst>
                  <a:outerShdw blurRad="38100" dist="38100" dir="2700000" algn="tl">
                    <a:srgbClr val="000000">
                      <a:alpha val="43137"/>
                    </a:srgbClr>
                  </a:outerShdw>
                </a:effectLst>
                <a:latin typeface="Times New Roman" pitchFamily="18" charset="0"/>
                <a:cs typeface="Times New Roman" pitchFamily="18" charset="0"/>
              </a:rPr>
              <a:t>of higher oxidation state (</a:t>
            </a:r>
            <a:r>
              <a:rPr lang="en-GB" sz="38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brownish orange in colour</a:t>
            </a:r>
            <a:r>
              <a:rPr lang="en-GB" sz="3800" b="1" dirty="0" smtClean="0">
                <a:effectLst>
                  <a:outerShdw blurRad="38100" dist="38100" dir="2700000" algn="tl">
                    <a:srgbClr val="000000">
                      <a:alpha val="43137"/>
                    </a:srgbClr>
                  </a:outerShdw>
                </a:effectLst>
                <a:latin typeface="Times New Roman" pitchFamily="18" charset="0"/>
                <a:cs typeface="Times New Roman" pitchFamily="18" charset="0"/>
              </a:rPr>
              <a:t>). </a:t>
            </a:r>
          </a:p>
          <a:p>
            <a:pPr algn="just">
              <a:buNone/>
            </a:pPr>
            <a:r>
              <a:rPr lang="en-GB" b="1" dirty="0" smtClean="0">
                <a:latin typeface="Times New Roman" pitchFamily="18" charset="0"/>
                <a:cs typeface="Times New Roman" pitchFamily="18" charset="0"/>
              </a:rPr>
              <a:t> </a:t>
            </a:r>
            <a:endParaRPr lang="en-US" b="1" dirty="0"/>
          </a:p>
        </p:txBody>
      </p:sp>
      <p:sp>
        <p:nvSpPr>
          <p:cNvPr id="4" name="Slide Number Placeholder 3"/>
          <p:cNvSpPr>
            <a:spLocks noGrp="1"/>
          </p:cNvSpPr>
          <p:nvPr>
            <p:ph type="sldNum" sz="quarter" idx="12"/>
          </p:nvPr>
        </p:nvSpPr>
        <p:spPr/>
        <p:txBody>
          <a:bodyPr/>
          <a:lstStyle/>
          <a:p>
            <a:fld id="{E617C2E9-7AD6-46B0-9A08-1DC70AEB7480}" type="slidenum">
              <a:rPr lang="en-US" smtClean="0"/>
              <a:pPr/>
              <a:t>51</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229600" cy="4525963"/>
          </a:xfrm>
        </p:spPr>
        <p:txBody>
          <a:bodyPr>
            <a:noAutofit/>
          </a:bodyPr>
          <a:lstStyle/>
          <a:p>
            <a:pPr algn="just">
              <a:lnSpc>
                <a:spcPct val="170000"/>
              </a:lnSpc>
            </a:pPr>
            <a:r>
              <a:rPr lang="en-GB" sz="2400" b="1" dirty="0">
                <a:effectLst>
                  <a:outerShdw blurRad="38100" dist="38100" dir="2700000" algn="tl">
                    <a:srgbClr val="000000">
                      <a:alpha val="43137"/>
                    </a:srgbClr>
                  </a:outerShdw>
                </a:effectLst>
                <a:latin typeface="Times New Roman" pitchFamily="18" charset="0"/>
                <a:cs typeface="Times New Roman" pitchFamily="18" charset="0"/>
              </a:rPr>
              <a:t>This </a:t>
            </a:r>
            <a:r>
              <a:rPr lang="en-GB" sz="2400" b="1" dirty="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brownish‑orange colour </a:t>
            </a:r>
            <a:r>
              <a:rPr lang="en-GB" sz="2400" b="1" dirty="0">
                <a:effectLst>
                  <a:outerShdw blurRad="38100" dist="38100" dir="2700000" algn="tl">
                    <a:srgbClr val="000000">
                      <a:alpha val="43137"/>
                    </a:srgbClr>
                  </a:outerShdw>
                </a:effectLst>
                <a:latin typeface="Times New Roman" pitchFamily="18" charset="0"/>
                <a:cs typeface="Times New Roman" pitchFamily="18" charset="0"/>
              </a:rPr>
              <a:t>indicates </a:t>
            </a:r>
            <a:r>
              <a:rPr lang="en-GB" sz="2400" b="1" dirty="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presence of oxygen</a:t>
            </a:r>
            <a:r>
              <a:rPr lang="en-GB" sz="2400" b="1" dirty="0">
                <a:effectLst>
                  <a:outerShdw blurRad="38100" dist="38100" dir="2700000" algn="tl">
                    <a:srgbClr val="000000">
                      <a:alpha val="43137"/>
                    </a:srgbClr>
                  </a:outerShdw>
                </a:effectLst>
                <a:latin typeface="Times New Roman" pitchFamily="18" charset="0"/>
                <a:cs typeface="Times New Roman" pitchFamily="18" charset="0"/>
              </a:rPr>
              <a:t>.  </a:t>
            </a:r>
          </a:p>
          <a:p>
            <a:pPr algn="just">
              <a:lnSpc>
                <a:spcPct val="170000"/>
              </a:lnSpc>
            </a:pPr>
            <a:r>
              <a:rPr lang="en-GB" sz="2400" b="1" dirty="0">
                <a:effectLst>
                  <a:outerShdw blurRad="38100" dist="38100" dir="2700000" algn="tl">
                    <a:srgbClr val="000000">
                      <a:alpha val="43137"/>
                    </a:srgbClr>
                  </a:outerShdw>
                </a:effectLst>
                <a:latin typeface="Times New Roman" pitchFamily="18" charset="0"/>
                <a:cs typeface="Times New Roman" pitchFamily="18" charset="0"/>
              </a:rPr>
              <a:t>In the presence of </a:t>
            </a:r>
            <a:r>
              <a:rPr lang="en-GB" sz="2400" b="1" dirty="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iodide</a:t>
            </a:r>
            <a:r>
              <a:rPr lang="en-GB" sz="2400" b="1" dirty="0">
                <a:effectLst>
                  <a:outerShdw blurRad="38100" dist="38100" dir="2700000" algn="tl">
                    <a:srgbClr val="000000">
                      <a:alpha val="43137"/>
                    </a:srgbClr>
                  </a:outerShdw>
                </a:effectLst>
                <a:latin typeface="Times New Roman" pitchFamily="18" charset="0"/>
                <a:cs typeface="Times New Roman" pitchFamily="18" charset="0"/>
              </a:rPr>
              <a:t> and on subsequent </a:t>
            </a:r>
            <a:r>
              <a:rPr lang="en-GB" sz="2400" b="1" dirty="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acidification</a:t>
            </a:r>
            <a:r>
              <a:rPr lang="en-GB" sz="2400" b="1" dirty="0">
                <a:effectLst>
                  <a:outerShdw blurRad="38100" dist="38100" dir="2700000" algn="tl">
                    <a:srgbClr val="000000">
                      <a:alpha val="43137"/>
                    </a:srgbClr>
                  </a:outerShdw>
                </a:effectLst>
                <a:latin typeface="Times New Roman" pitchFamily="18" charset="0"/>
                <a:cs typeface="Times New Roman" pitchFamily="18" charset="0"/>
              </a:rPr>
              <a:t>, higher </a:t>
            </a:r>
            <a:r>
              <a:rPr lang="en-GB" sz="2400" b="1" dirty="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manganese hydroxide </a:t>
            </a:r>
            <a:r>
              <a:rPr lang="en-GB" sz="2400" b="1" dirty="0">
                <a:effectLst>
                  <a:outerShdw blurRad="38100" dist="38100" dir="2700000" algn="tl">
                    <a:srgbClr val="000000">
                      <a:alpha val="43137"/>
                    </a:srgbClr>
                  </a:outerShdw>
                </a:effectLst>
                <a:latin typeface="Times New Roman" pitchFamily="18" charset="0"/>
                <a:cs typeface="Times New Roman" pitchFamily="18" charset="0"/>
              </a:rPr>
              <a:t>revert to the </a:t>
            </a:r>
            <a:r>
              <a:rPr lang="en-GB" sz="2400" b="1" dirty="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divalent state</a:t>
            </a:r>
            <a:r>
              <a:rPr lang="en-GB" sz="2400" b="1" dirty="0">
                <a:effectLst>
                  <a:outerShdw blurRad="38100" dist="38100" dir="2700000" algn="tl">
                    <a:srgbClr val="000000">
                      <a:alpha val="43137"/>
                    </a:srgbClr>
                  </a:outerShdw>
                </a:effectLst>
                <a:latin typeface="Times New Roman" pitchFamily="18" charset="0"/>
                <a:cs typeface="Times New Roman" pitchFamily="18" charset="0"/>
              </a:rPr>
              <a:t>, and </a:t>
            </a:r>
            <a:r>
              <a:rPr lang="en-GB" sz="2400" b="1" dirty="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liberate iodine</a:t>
            </a:r>
            <a:r>
              <a:rPr lang="en-GB" sz="2400" b="1" dirty="0">
                <a:effectLst>
                  <a:outerShdw blurRad="38100" dist="38100" dir="2700000" algn="tl">
                    <a:srgbClr val="000000">
                      <a:alpha val="43137"/>
                    </a:srgbClr>
                  </a:outerShdw>
                </a:effectLst>
                <a:latin typeface="Times New Roman" pitchFamily="18" charset="0"/>
                <a:cs typeface="Times New Roman" pitchFamily="18" charset="0"/>
              </a:rPr>
              <a:t> equivalent to the </a:t>
            </a:r>
            <a:r>
              <a:rPr lang="en-GB" sz="2400" b="1" dirty="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original dissolved oxygen content</a:t>
            </a:r>
            <a:r>
              <a:rPr lang="en-GB" sz="2400" b="1" dirty="0">
                <a:effectLst>
                  <a:outerShdw blurRad="38100" dist="38100" dir="2700000" algn="tl">
                    <a:srgbClr val="000000">
                      <a:alpha val="43137"/>
                    </a:srgbClr>
                  </a:outerShdw>
                </a:effectLst>
                <a:latin typeface="Times New Roman" pitchFamily="18" charset="0"/>
                <a:cs typeface="Times New Roman" pitchFamily="18" charset="0"/>
              </a:rPr>
              <a:t> of the sample.  </a:t>
            </a:r>
          </a:p>
          <a:p>
            <a:pPr algn="just">
              <a:lnSpc>
                <a:spcPct val="170000"/>
              </a:lnSpc>
            </a:pPr>
            <a:r>
              <a:rPr lang="en-GB" sz="2400" b="1" dirty="0">
                <a:effectLst>
                  <a:outerShdw blurRad="38100" dist="38100" dir="2700000" algn="tl">
                    <a:srgbClr val="000000">
                      <a:alpha val="43137"/>
                    </a:srgbClr>
                  </a:outerShdw>
                </a:effectLst>
                <a:latin typeface="Times New Roman" pitchFamily="18" charset="0"/>
                <a:cs typeface="Times New Roman" pitchFamily="18" charset="0"/>
              </a:rPr>
              <a:t>The </a:t>
            </a:r>
            <a:r>
              <a:rPr lang="en-GB" sz="2400" b="1" dirty="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iodine liberated </a:t>
            </a:r>
            <a:r>
              <a:rPr lang="en-GB" sz="2400" b="1" dirty="0">
                <a:effectLst>
                  <a:outerShdw blurRad="38100" dist="38100" dir="2700000" algn="tl">
                    <a:srgbClr val="000000">
                      <a:alpha val="43137"/>
                    </a:srgbClr>
                  </a:outerShdw>
                </a:effectLst>
                <a:latin typeface="Times New Roman" pitchFamily="18" charset="0"/>
                <a:cs typeface="Times New Roman" pitchFamily="18" charset="0"/>
              </a:rPr>
              <a:t>is titrated with a standard solution of </a:t>
            </a:r>
            <a:r>
              <a:rPr lang="en-GB" sz="2400" b="1" dirty="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sodium thiosulfate </a:t>
            </a:r>
            <a:r>
              <a:rPr lang="en-GB" sz="2400" b="1" dirty="0">
                <a:effectLst>
                  <a:outerShdw blurRad="38100" dist="38100" dir="2700000" algn="tl">
                    <a:srgbClr val="000000">
                      <a:alpha val="43137"/>
                    </a:srgbClr>
                  </a:outerShdw>
                </a:effectLst>
                <a:latin typeface="Times New Roman" pitchFamily="18" charset="0"/>
                <a:cs typeface="Times New Roman" pitchFamily="18" charset="0"/>
              </a:rPr>
              <a:t>using </a:t>
            </a:r>
            <a:r>
              <a:rPr lang="en-GB" sz="2400" b="1" dirty="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starch </a:t>
            </a:r>
            <a:r>
              <a:rPr lang="en-GB" sz="2400" b="1" dirty="0">
                <a:effectLst>
                  <a:outerShdw blurRad="38100" dist="38100" dir="2700000" algn="tl">
                    <a:srgbClr val="000000">
                      <a:alpha val="43137"/>
                    </a:srgbClr>
                  </a:outerShdw>
                </a:effectLst>
                <a:latin typeface="Times New Roman" pitchFamily="18" charset="0"/>
                <a:cs typeface="Times New Roman" pitchFamily="18" charset="0"/>
              </a:rPr>
              <a:t>as an indictor.</a:t>
            </a:r>
            <a:endParaRPr lang="en-US" sz="2400" b="1" dirty="0">
              <a:effectLst>
                <a:outerShdw blurRad="38100" dist="38100" dir="2700000" algn="tl">
                  <a:srgbClr val="000000">
                    <a:alpha val="43137"/>
                  </a:srgbClr>
                </a:outerShdw>
              </a:effectLst>
              <a:latin typeface="Times New Roman" pitchFamily="18" charset="0"/>
              <a:cs typeface="Times New Roman" pitchFamily="18" charset="0"/>
            </a:endParaRPr>
          </a:p>
          <a:p>
            <a:endParaRPr lang="en-US" sz="2400" b="1" dirty="0"/>
          </a:p>
        </p:txBody>
      </p:sp>
      <p:sp>
        <p:nvSpPr>
          <p:cNvPr id="4" name="Slide Number Placeholder 3"/>
          <p:cNvSpPr>
            <a:spLocks noGrp="1"/>
          </p:cNvSpPr>
          <p:nvPr>
            <p:ph type="sldNum" sz="quarter" idx="12"/>
          </p:nvPr>
        </p:nvSpPr>
        <p:spPr/>
        <p:txBody>
          <a:bodyPr/>
          <a:lstStyle/>
          <a:p>
            <a:fld id="{E617C2E9-7AD6-46B0-9A08-1DC70AEB7480}" type="slidenum">
              <a:rPr lang="en-US" smtClean="0"/>
              <a:pPr/>
              <a:t>52</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extLst>
      <p:ext uri="{BB962C8B-B14F-4D97-AF65-F5344CB8AC3E}">
        <p14:creationId xmlns:p14="http://schemas.microsoft.com/office/powerpoint/2010/main" val="12092580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lgn="just">
              <a:buNone/>
            </a:pPr>
            <a:r>
              <a:rPr lang="en-GB" sz="2400" b="1" u="sng" dirty="0" smtClean="0">
                <a:solidFill>
                  <a:srgbClr val="008000"/>
                </a:solidFill>
                <a:latin typeface="Times New Roman" pitchFamily="18" charset="0"/>
                <a:cs typeface="Times New Roman" pitchFamily="18" charset="0"/>
              </a:rPr>
              <a:t>INTERFERENCE </a:t>
            </a:r>
            <a:endParaRPr lang="en-US" sz="2400" b="1" dirty="0" smtClean="0">
              <a:solidFill>
                <a:srgbClr val="008000"/>
              </a:solidFill>
              <a:latin typeface="Times New Roman" pitchFamily="18" charset="0"/>
              <a:cs typeface="Times New Roman" pitchFamily="18" charset="0"/>
            </a:endParaRPr>
          </a:p>
          <a:p>
            <a:pPr algn="just"/>
            <a:r>
              <a:rPr lang="en-GB" sz="2400" b="1" dirty="0" smtClean="0">
                <a:effectLst>
                  <a:outerShdw blurRad="38100" dist="38100" dir="2700000" algn="tl">
                    <a:srgbClr val="000000">
                      <a:alpha val="43137"/>
                    </a:srgbClr>
                  </a:outerShdw>
                </a:effectLst>
                <a:latin typeface="Times New Roman" pitchFamily="18" charset="0"/>
                <a:cs typeface="Times New Roman" pitchFamily="18" charset="0"/>
              </a:rPr>
              <a:t>It is caused by certain </a:t>
            </a:r>
            <a:r>
              <a:rPr lang="en-GB" sz="24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oxidizing agents</a:t>
            </a:r>
            <a:r>
              <a:rPr lang="en-GB" sz="2400" b="1" dirty="0" smtClean="0">
                <a:effectLst>
                  <a:outerShdw blurRad="38100" dist="38100" dir="2700000" algn="tl">
                    <a:srgbClr val="000000">
                      <a:alpha val="43137"/>
                    </a:srgbClr>
                  </a:outerShdw>
                </a:effectLst>
                <a:latin typeface="Times New Roman" pitchFamily="18" charset="0"/>
                <a:cs typeface="Times New Roman" pitchFamily="18" charset="0"/>
              </a:rPr>
              <a:t>, which </a:t>
            </a:r>
            <a:r>
              <a:rPr lang="en-GB" sz="24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liberate iodine </a:t>
            </a:r>
            <a:r>
              <a:rPr lang="en-GB" sz="2400" b="1" dirty="0" smtClean="0">
                <a:effectLst>
                  <a:outerShdw blurRad="38100" dist="38100" dir="2700000" algn="tl">
                    <a:srgbClr val="000000">
                      <a:alpha val="43137"/>
                    </a:srgbClr>
                  </a:outerShdw>
                </a:effectLst>
                <a:latin typeface="Times New Roman" pitchFamily="18" charset="0"/>
                <a:cs typeface="Times New Roman" pitchFamily="18" charset="0"/>
              </a:rPr>
              <a:t>from </a:t>
            </a:r>
            <a:r>
              <a:rPr lang="en-GB" sz="24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iodides.</a:t>
            </a:r>
            <a:r>
              <a:rPr lang="en-GB" sz="2400" b="1" dirty="0" smtClean="0">
                <a:effectLst>
                  <a:outerShdw blurRad="38100" dist="38100" dir="2700000" algn="tl">
                    <a:srgbClr val="000000">
                      <a:alpha val="43137"/>
                    </a:srgbClr>
                  </a:outerShdw>
                </a:effectLst>
                <a:latin typeface="Times New Roman" pitchFamily="18" charset="0"/>
                <a:cs typeface="Times New Roman" pitchFamily="18" charset="0"/>
              </a:rPr>
              <a:t>  (Such as ozone, chlorine, ferric compounds, manganese in tri or higher oxidation states, chromate, nitrate, </a:t>
            </a:r>
            <a:r>
              <a:rPr lang="en-GB" sz="2400" b="1" dirty="0" err="1" smtClean="0">
                <a:effectLst>
                  <a:outerShdw blurRad="38100" dist="38100" dir="2700000" algn="tl">
                    <a:srgbClr val="000000">
                      <a:alpha val="43137"/>
                    </a:srgbClr>
                  </a:outerShdw>
                </a:effectLst>
                <a:latin typeface="Times New Roman" pitchFamily="18" charset="0"/>
                <a:cs typeface="Times New Roman" pitchFamily="18" charset="0"/>
              </a:rPr>
              <a:t>persulfate</a:t>
            </a:r>
            <a:r>
              <a:rPr lang="en-GB" sz="2400" b="1" dirty="0" smtClean="0">
                <a:effectLst>
                  <a:outerShdw blurRad="38100" dist="38100" dir="2700000" algn="tl">
                    <a:srgbClr val="000000">
                      <a:alpha val="43137"/>
                    </a:srgbClr>
                  </a:outerShdw>
                </a:effectLst>
                <a:latin typeface="Times New Roman" pitchFamily="18" charset="0"/>
                <a:cs typeface="Times New Roman" pitchFamily="18" charset="0"/>
              </a:rPr>
              <a:t>, peroxides, etc. </a:t>
            </a:r>
          </a:p>
          <a:p>
            <a:pPr algn="just"/>
            <a:r>
              <a:rPr lang="en-GB" sz="2400" b="1" dirty="0" smtClean="0">
                <a:effectLst>
                  <a:outerShdw blurRad="38100" dist="38100" dir="2700000" algn="tl">
                    <a:srgbClr val="000000">
                      <a:alpha val="43137"/>
                    </a:srgbClr>
                  </a:outerShdw>
                </a:effectLst>
                <a:latin typeface="Times New Roman" pitchFamily="18" charset="0"/>
                <a:cs typeface="Times New Roman" pitchFamily="18" charset="0"/>
              </a:rPr>
              <a:t>by certain </a:t>
            </a:r>
            <a:r>
              <a:rPr lang="en-GB" sz="24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reducing agents </a:t>
            </a:r>
            <a:r>
              <a:rPr lang="en-GB" sz="2400" b="1" dirty="0" smtClean="0">
                <a:effectLst>
                  <a:outerShdw blurRad="38100" dist="38100" dir="2700000" algn="tl">
                    <a:srgbClr val="000000">
                      <a:alpha val="43137"/>
                    </a:srgbClr>
                  </a:outerShdw>
                </a:effectLst>
                <a:latin typeface="Times New Roman" pitchFamily="18" charset="0"/>
                <a:cs typeface="Times New Roman" pitchFamily="18" charset="0"/>
              </a:rPr>
              <a:t>which may </a:t>
            </a:r>
            <a:r>
              <a:rPr lang="en-GB" sz="24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reduce iodine to iodide </a:t>
            </a:r>
            <a:r>
              <a:rPr lang="en-GB" sz="2400" b="1" dirty="0" smtClean="0">
                <a:effectLst>
                  <a:outerShdw blurRad="38100" dist="38100" dir="2700000" algn="tl">
                    <a:srgbClr val="000000">
                      <a:alpha val="43137"/>
                    </a:srgbClr>
                  </a:outerShdw>
                </a:effectLst>
                <a:latin typeface="Times New Roman" pitchFamily="18" charset="0"/>
                <a:cs typeface="Times New Roman" pitchFamily="18" charset="0"/>
              </a:rPr>
              <a:t>(such as ferrous compounds, thiosulfate, readily </a:t>
            </a:r>
            <a:r>
              <a:rPr lang="en-GB" sz="2400" b="1" dirty="0" err="1" smtClean="0">
                <a:effectLst>
                  <a:outerShdw blurRad="38100" dist="38100" dir="2700000" algn="tl">
                    <a:srgbClr val="000000">
                      <a:alpha val="43137"/>
                    </a:srgbClr>
                  </a:outerShdw>
                </a:effectLst>
                <a:latin typeface="Times New Roman" pitchFamily="18" charset="0"/>
                <a:cs typeface="Times New Roman" pitchFamily="18" charset="0"/>
              </a:rPr>
              <a:t>oxidizable</a:t>
            </a:r>
            <a:r>
              <a:rPr lang="en-GB" sz="2400" b="1" dirty="0" smtClean="0">
                <a:effectLst>
                  <a:outerShdw blurRad="38100" dist="38100" dir="2700000" algn="tl">
                    <a:srgbClr val="000000">
                      <a:alpha val="43137"/>
                    </a:srgbClr>
                  </a:outerShdw>
                </a:effectLst>
                <a:latin typeface="Times New Roman" pitchFamily="18" charset="0"/>
                <a:cs typeface="Times New Roman" pitchFamily="18" charset="0"/>
              </a:rPr>
              <a:t> organic matter, nitrite etc.). </a:t>
            </a:r>
          </a:p>
          <a:p>
            <a:pPr algn="just"/>
            <a:r>
              <a:rPr lang="en-GB"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GB" sz="2400" b="1"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Some organic compounds </a:t>
            </a:r>
            <a:r>
              <a:rPr lang="en-GB" sz="2400" b="1" dirty="0" smtClean="0">
                <a:effectLst>
                  <a:outerShdw blurRad="38100" dist="38100" dir="2700000" algn="tl">
                    <a:srgbClr val="000000">
                      <a:alpha val="43137"/>
                    </a:srgbClr>
                  </a:outerShdw>
                </a:effectLst>
                <a:latin typeface="Times New Roman" pitchFamily="18" charset="0"/>
                <a:cs typeface="Times New Roman" pitchFamily="18" charset="0"/>
              </a:rPr>
              <a:t>hinder the settling of the precipitate and colour of the starch end point.  Modifications are included for minimize the effect of interfering materials.</a:t>
            </a:r>
            <a:endParaRPr lang="en-US" sz="2400" b="1" dirty="0" smtClean="0">
              <a:effectLst>
                <a:outerShdw blurRad="38100" dist="38100" dir="2700000" algn="tl">
                  <a:srgbClr val="000000">
                    <a:alpha val="43137"/>
                  </a:srgbClr>
                </a:outerShdw>
              </a:effectLst>
              <a:latin typeface="Times New Roman" pitchFamily="18" charset="0"/>
              <a:cs typeface="Times New Roman" pitchFamily="18" charset="0"/>
            </a:endParaRPr>
          </a:p>
          <a:p>
            <a:pPr algn="just">
              <a:buNone/>
            </a:pPr>
            <a:r>
              <a:rPr lang="en-GB" sz="2400" b="1" u="sng" cap="all" dirty="0" smtClean="0">
                <a:solidFill>
                  <a:srgbClr val="008000"/>
                </a:solidFill>
                <a:latin typeface="Times New Roman" pitchFamily="18" charset="0"/>
                <a:cs typeface="Times New Roman" pitchFamily="18" charset="0"/>
              </a:rPr>
              <a:t>Apparatus</a:t>
            </a:r>
            <a:endParaRPr lang="en-US" sz="2400" b="1" dirty="0" smtClean="0">
              <a:solidFill>
                <a:srgbClr val="008000"/>
              </a:solidFill>
              <a:latin typeface="Times New Roman" pitchFamily="18" charset="0"/>
              <a:cs typeface="Times New Roman" pitchFamily="18" charset="0"/>
            </a:endParaRPr>
          </a:p>
          <a:p>
            <a:pPr algn="just"/>
            <a:r>
              <a:rPr lang="en-GB" sz="2400" b="1" dirty="0" smtClean="0">
                <a:latin typeface="Times New Roman" pitchFamily="18" charset="0"/>
                <a:cs typeface="Times New Roman" pitchFamily="18" charset="0"/>
              </a:rPr>
              <a:t>The bottle used should be of good quality having 300 ml. capacity with narrow neck and well fitting ground‑</a:t>
            </a:r>
            <a:r>
              <a:rPr lang="en-GB" sz="2400" b="1" dirty="0" err="1" smtClean="0">
                <a:latin typeface="Times New Roman" pitchFamily="18" charset="0"/>
                <a:cs typeface="Times New Roman" pitchFamily="18" charset="0"/>
              </a:rPr>
              <a:t>glass</a:t>
            </a:r>
            <a:r>
              <a:rPr lang="en-GB" sz="2400" b="1" dirty="0" smtClean="0">
                <a:latin typeface="Times New Roman" pitchFamily="18" charset="0"/>
                <a:cs typeface="Times New Roman" pitchFamily="18" charset="0"/>
              </a:rPr>
              <a:t> stopper.  It is convenient to have number on bottles and their stoppers.</a:t>
            </a:r>
            <a:endParaRPr lang="en-US" sz="2400" b="1" dirty="0" smtClean="0">
              <a:latin typeface="Times New Roman" pitchFamily="18" charset="0"/>
              <a:cs typeface="Times New Roman" pitchFamily="18" charset="0"/>
            </a:endParaRPr>
          </a:p>
          <a:p>
            <a:pPr algn="just"/>
            <a:endParaRPr lang="en-US" sz="24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617C2E9-7AD6-46B0-9A08-1DC70AEB7480}" type="slidenum">
              <a:rPr lang="en-US" smtClean="0"/>
              <a:pPr/>
              <a:t>53</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a:bodyPr>
          <a:lstStyle/>
          <a:p>
            <a:r>
              <a:rPr lang="en-GB" b="1" u="sng" dirty="0" smtClean="0">
                <a:solidFill>
                  <a:srgbClr val="008000"/>
                </a:solidFill>
                <a:latin typeface="Times New Roman" pitchFamily="18" charset="0"/>
                <a:cs typeface="Times New Roman" pitchFamily="18" charset="0"/>
              </a:rPr>
              <a:t>REAGENTS</a:t>
            </a:r>
          </a:p>
          <a:p>
            <a:pPr algn="just">
              <a:buNone/>
            </a:pPr>
            <a:r>
              <a:rPr lang="en-GB" sz="2400" b="1" u="sng" dirty="0" err="1" smtClean="0">
                <a:solidFill>
                  <a:srgbClr val="008000"/>
                </a:solidFill>
                <a:latin typeface="Times New Roman" pitchFamily="18" charset="0"/>
                <a:cs typeface="Times New Roman" pitchFamily="18" charset="0"/>
              </a:rPr>
              <a:t>Sulfate</a:t>
            </a:r>
            <a:r>
              <a:rPr lang="en-GB" sz="2400" b="1" u="sng" dirty="0" smtClean="0">
                <a:solidFill>
                  <a:srgbClr val="008000"/>
                </a:solidFill>
                <a:latin typeface="Times New Roman" pitchFamily="18" charset="0"/>
                <a:cs typeface="Times New Roman" pitchFamily="18" charset="0"/>
              </a:rPr>
              <a:t> Solution</a:t>
            </a:r>
            <a:r>
              <a:rPr lang="en-GB" sz="2400" b="1" dirty="0" smtClean="0">
                <a:solidFill>
                  <a:srgbClr val="008000"/>
                </a:solidFill>
                <a:latin typeface="Times New Roman" pitchFamily="18" charset="0"/>
                <a:cs typeface="Times New Roman" pitchFamily="18" charset="0"/>
              </a:rPr>
              <a:t> </a:t>
            </a:r>
            <a:endParaRPr lang="en-US" sz="2400" b="1" dirty="0" smtClean="0">
              <a:solidFill>
                <a:srgbClr val="008000"/>
              </a:solidFill>
              <a:latin typeface="Times New Roman" pitchFamily="18" charset="0"/>
              <a:cs typeface="Times New Roman" pitchFamily="18" charset="0"/>
            </a:endParaRPr>
          </a:p>
          <a:p>
            <a:pPr algn="just"/>
            <a:r>
              <a:rPr lang="en-GB" sz="2400" b="1" dirty="0" smtClean="0">
                <a:latin typeface="Times New Roman" pitchFamily="18" charset="0"/>
                <a:cs typeface="Times New Roman" pitchFamily="18" charset="0"/>
              </a:rPr>
              <a:t> Dissolve 500 g MnSO</a:t>
            </a:r>
            <a:r>
              <a:rPr lang="en-GB" sz="2400" b="1" baseline="-25000" dirty="0" smtClean="0">
                <a:latin typeface="Times New Roman" pitchFamily="18" charset="0"/>
                <a:cs typeface="Times New Roman" pitchFamily="18" charset="0"/>
              </a:rPr>
              <a:t>4</a:t>
            </a:r>
            <a:r>
              <a:rPr lang="en-GB" sz="2400" b="1" dirty="0" smtClean="0">
                <a:latin typeface="Times New Roman" pitchFamily="18" charset="0"/>
                <a:cs typeface="Times New Roman" pitchFamily="18" charset="0"/>
              </a:rPr>
              <a:t>, 480 g MnSO</a:t>
            </a:r>
            <a:r>
              <a:rPr lang="en-GB" sz="2400" b="1" baseline="-25000" dirty="0" smtClean="0">
                <a:latin typeface="Times New Roman" pitchFamily="18" charset="0"/>
                <a:cs typeface="Times New Roman" pitchFamily="18" charset="0"/>
              </a:rPr>
              <a:t>4</a:t>
            </a:r>
            <a:r>
              <a:rPr lang="en-GB" sz="2400" b="1" dirty="0" smtClean="0">
                <a:latin typeface="Times New Roman" pitchFamily="18" charset="0"/>
                <a:cs typeface="Times New Roman" pitchFamily="18" charset="0"/>
              </a:rPr>
              <a:t>, 4H</a:t>
            </a:r>
            <a:r>
              <a:rPr lang="en-GB" sz="2400" b="1" baseline="-25000" dirty="0" smtClean="0">
                <a:latin typeface="Times New Roman" pitchFamily="18" charset="0"/>
                <a:cs typeface="Times New Roman" pitchFamily="18" charset="0"/>
              </a:rPr>
              <a:t>2</a:t>
            </a:r>
            <a:r>
              <a:rPr lang="en-GB" sz="2400" b="1" dirty="0" smtClean="0">
                <a:latin typeface="Times New Roman" pitchFamily="18" charset="0"/>
                <a:cs typeface="Times New Roman" pitchFamily="18" charset="0"/>
              </a:rPr>
              <a:t>O, and 400 g MnSO</a:t>
            </a:r>
            <a:r>
              <a:rPr lang="en-GB" sz="2400" b="1" baseline="-25000" dirty="0" smtClean="0">
                <a:latin typeface="Times New Roman" pitchFamily="18" charset="0"/>
                <a:cs typeface="Times New Roman" pitchFamily="18" charset="0"/>
              </a:rPr>
              <a:t>4</a:t>
            </a:r>
            <a:r>
              <a:rPr lang="en-GB" sz="2400" b="1" dirty="0" smtClean="0">
                <a:latin typeface="Times New Roman" pitchFamily="18" charset="0"/>
                <a:cs typeface="Times New Roman" pitchFamily="18" charset="0"/>
              </a:rPr>
              <a:t> 2H</a:t>
            </a:r>
            <a:r>
              <a:rPr lang="en-GB" sz="2400" b="1" baseline="-25000" dirty="0" smtClean="0">
                <a:latin typeface="Times New Roman" pitchFamily="18" charset="0"/>
                <a:cs typeface="Times New Roman" pitchFamily="18" charset="0"/>
              </a:rPr>
              <a:t>2</a:t>
            </a:r>
            <a:r>
              <a:rPr lang="en-GB" sz="2400" b="1" dirty="0" smtClean="0">
                <a:latin typeface="Times New Roman" pitchFamily="18" charset="0"/>
                <a:cs typeface="Times New Roman" pitchFamily="18" charset="0"/>
              </a:rPr>
              <a:t>O or 364 g MnSO</a:t>
            </a:r>
            <a:r>
              <a:rPr lang="en-GB" sz="2400" b="1" baseline="-25000" dirty="0" smtClean="0">
                <a:latin typeface="Times New Roman" pitchFamily="18" charset="0"/>
                <a:cs typeface="Times New Roman" pitchFamily="18" charset="0"/>
              </a:rPr>
              <a:t>4</a:t>
            </a:r>
            <a:r>
              <a:rPr lang="en-GB" sz="2400" b="1" dirty="0" smtClean="0">
                <a:latin typeface="Times New Roman" pitchFamily="18" charset="0"/>
                <a:cs typeface="Times New Roman" pitchFamily="18" charset="0"/>
              </a:rPr>
              <a:t> H</a:t>
            </a:r>
            <a:r>
              <a:rPr lang="en-GB" sz="2400" b="1" baseline="-25000" dirty="0" smtClean="0">
                <a:latin typeface="Times New Roman" pitchFamily="18" charset="0"/>
                <a:cs typeface="Times New Roman" pitchFamily="18" charset="0"/>
              </a:rPr>
              <a:t>2</a:t>
            </a:r>
            <a:r>
              <a:rPr lang="en-GB" sz="2400" b="1" dirty="0" smtClean="0">
                <a:latin typeface="Times New Roman" pitchFamily="18" charset="0"/>
                <a:cs typeface="Times New Roman" pitchFamily="18" charset="0"/>
              </a:rPr>
              <a:t>O in distilled water.  Filter and dilute to 1 litre.  This </a:t>
            </a:r>
            <a:r>
              <a:rPr lang="en-GB" sz="2400" b="1" dirty="0" err="1" smtClean="0">
                <a:latin typeface="Times New Roman" pitchFamily="18" charset="0"/>
                <a:cs typeface="Times New Roman" pitchFamily="18" charset="0"/>
              </a:rPr>
              <a:t>manganous</a:t>
            </a:r>
            <a:r>
              <a:rPr lang="en-GB" sz="2400" b="1" dirty="0" smtClean="0">
                <a:latin typeface="Times New Roman" pitchFamily="18" charset="0"/>
                <a:cs typeface="Times New Roman" pitchFamily="18" charset="0"/>
              </a:rPr>
              <a:t> </a:t>
            </a:r>
            <a:r>
              <a:rPr lang="en-GB" sz="2400" b="1" dirty="0" err="1" smtClean="0">
                <a:latin typeface="Times New Roman" pitchFamily="18" charset="0"/>
                <a:cs typeface="Times New Roman" pitchFamily="18" charset="0"/>
              </a:rPr>
              <a:t>sulfate</a:t>
            </a:r>
            <a:r>
              <a:rPr lang="en-GB" sz="2400" b="1" dirty="0" smtClean="0">
                <a:latin typeface="Times New Roman" pitchFamily="18" charset="0"/>
                <a:cs typeface="Times New Roman" pitchFamily="18" charset="0"/>
              </a:rPr>
              <a:t> solution should not give a colour with starch when added to an acidified solution of potassium iodide.</a:t>
            </a:r>
            <a:endParaRPr lang="en-US" sz="2400" b="1" dirty="0" smtClean="0">
              <a:latin typeface="Times New Roman" pitchFamily="18" charset="0"/>
              <a:cs typeface="Times New Roman" pitchFamily="18" charset="0"/>
            </a:endParaRPr>
          </a:p>
          <a:p>
            <a:pPr algn="just">
              <a:buNone/>
            </a:pPr>
            <a:r>
              <a:rPr lang="en-GB" sz="2400" b="1" u="sng" dirty="0" smtClean="0">
                <a:solidFill>
                  <a:srgbClr val="008000"/>
                </a:solidFill>
                <a:latin typeface="Times New Roman" pitchFamily="18" charset="0"/>
                <a:cs typeface="Times New Roman" pitchFamily="18" charset="0"/>
              </a:rPr>
              <a:t>Alkali‑</a:t>
            </a:r>
            <a:r>
              <a:rPr lang="en-GB" sz="2400" b="1" u="sng" dirty="0" err="1" smtClean="0">
                <a:solidFill>
                  <a:srgbClr val="008000"/>
                </a:solidFill>
                <a:latin typeface="Times New Roman" pitchFamily="18" charset="0"/>
                <a:cs typeface="Times New Roman" pitchFamily="18" charset="0"/>
              </a:rPr>
              <a:t>iodide</a:t>
            </a:r>
            <a:r>
              <a:rPr lang="en-GB" sz="2400" b="1" u="sng" dirty="0" smtClean="0">
                <a:solidFill>
                  <a:srgbClr val="008000"/>
                </a:solidFill>
                <a:latin typeface="Times New Roman" pitchFamily="18" charset="0"/>
                <a:cs typeface="Times New Roman" pitchFamily="18" charset="0"/>
              </a:rPr>
              <a:t>‑</a:t>
            </a:r>
            <a:r>
              <a:rPr lang="en-GB" sz="2400" b="1" u="sng" dirty="0" err="1" smtClean="0">
                <a:solidFill>
                  <a:srgbClr val="008000"/>
                </a:solidFill>
                <a:latin typeface="Times New Roman" pitchFamily="18" charset="0"/>
                <a:cs typeface="Times New Roman" pitchFamily="18" charset="0"/>
              </a:rPr>
              <a:t>azide</a:t>
            </a:r>
            <a:r>
              <a:rPr lang="en-GB" sz="2400" b="1" u="sng" dirty="0" smtClean="0">
                <a:solidFill>
                  <a:srgbClr val="008000"/>
                </a:solidFill>
                <a:latin typeface="Times New Roman" pitchFamily="18" charset="0"/>
                <a:cs typeface="Times New Roman" pitchFamily="18" charset="0"/>
              </a:rPr>
              <a:t> reagent</a:t>
            </a:r>
            <a:r>
              <a:rPr lang="en-GB" sz="2400" b="1" dirty="0" smtClean="0">
                <a:solidFill>
                  <a:srgbClr val="008000"/>
                </a:solidFill>
                <a:latin typeface="Times New Roman" pitchFamily="18" charset="0"/>
                <a:cs typeface="Times New Roman" pitchFamily="18" charset="0"/>
              </a:rPr>
              <a:t> </a:t>
            </a:r>
            <a:endParaRPr lang="en-US" sz="2400" b="1" dirty="0" smtClean="0">
              <a:solidFill>
                <a:srgbClr val="008000"/>
              </a:solidFill>
              <a:latin typeface="Times New Roman" pitchFamily="18" charset="0"/>
              <a:cs typeface="Times New Roman" pitchFamily="18" charset="0"/>
            </a:endParaRPr>
          </a:p>
          <a:p>
            <a:pPr algn="just"/>
            <a:r>
              <a:rPr lang="en-GB" sz="2400" b="1" dirty="0" smtClean="0">
                <a:latin typeface="Times New Roman" pitchFamily="18" charset="0"/>
                <a:cs typeface="Times New Roman" pitchFamily="18" charset="0"/>
              </a:rPr>
              <a:t>Dissolve 500 g </a:t>
            </a:r>
            <a:r>
              <a:rPr lang="en-GB" sz="2400" b="1" dirty="0" err="1" smtClean="0">
                <a:latin typeface="Times New Roman" pitchFamily="18" charset="0"/>
                <a:cs typeface="Times New Roman" pitchFamily="18" charset="0"/>
              </a:rPr>
              <a:t>NaOH</a:t>
            </a:r>
            <a:r>
              <a:rPr lang="en-GB" sz="2400" b="1" dirty="0" smtClean="0">
                <a:latin typeface="Times New Roman" pitchFamily="18" charset="0"/>
                <a:cs typeface="Times New Roman" pitchFamily="18" charset="0"/>
              </a:rPr>
              <a:t> (or 700 g KOH), and 135 g </a:t>
            </a:r>
            <a:r>
              <a:rPr lang="en-GB" sz="2400" b="1" dirty="0" err="1" smtClean="0">
                <a:latin typeface="Times New Roman" pitchFamily="18" charset="0"/>
                <a:cs typeface="Times New Roman" pitchFamily="18" charset="0"/>
              </a:rPr>
              <a:t>NaI</a:t>
            </a:r>
            <a:r>
              <a:rPr lang="en-GB" sz="2400" b="1" dirty="0" smtClean="0">
                <a:latin typeface="Times New Roman" pitchFamily="18" charset="0"/>
                <a:cs typeface="Times New Roman" pitchFamily="18" charset="0"/>
              </a:rPr>
              <a:t>, (or 150 g KI) in distilled water and dilute to 1 litre.  Add 10 g sodium </a:t>
            </a:r>
            <a:r>
              <a:rPr lang="en-GB" sz="2400" b="1" dirty="0" err="1" smtClean="0">
                <a:latin typeface="Times New Roman" pitchFamily="18" charset="0"/>
                <a:cs typeface="Times New Roman" pitchFamily="18" charset="0"/>
              </a:rPr>
              <a:t>azide</a:t>
            </a:r>
            <a:r>
              <a:rPr lang="en-GB" sz="2400" b="1" dirty="0" smtClean="0">
                <a:latin typeface="Times New Roman" pitchFamily="18" charset="0"/>
                <a:cs typeface="Times New Roman" pitchFamily="18" charset="0"/>
              </a:rPr>
              <a:t>, NaN</a:t>
            </a:r>
            <a:r>
              <a:rPr lang="en-GB" sz="2400" b="1" baseline="-25000" dirty="0" smtClean="0">
                <a:latin typeface="Times New Roman" pitchFamily="18" charset="0"/>
                <a:cs typeface="Times New Roman" pitchFamily="18" charset="0"/>
              </a:rPr>
              <a:t>3</a:t>
            </a:r>
            <a:r>
              <a:rPr lang="en-GB" sz="2400" b="1" dirty="0" smtClean="0">
                <a:latin typeface="Times New Roman" pitchFamily="18" charset="0"/>
                <a:cs typeface="Times New Roman" pitchFamily="18" charset="0"/>
              </a:rPr>
              <a:t> dissolved in 40 ml distilled water.  Potassium and sodium salts may be used interchangeably.  This reagent should not give colour with starch solution when diluted and acidified.</a:t>
            </a:r>
            <a:endParaRPr lang="en-US" sz="2400" b="1" dirty="0" smtClean="0">
              <a:latin typeface="Times New Roman" pitchFamily="18" charset="0"/>
              <a:cs typeface="Times New Roman" pitchFamily="18" charset="0"/>
            </a:endParaRPr>
          </a:p>
          <a:p>
            <a:pPr algn="just">
              <a:buNone/>
            </a:pPr>
            <a:r>
              <a:rPr lang="en-GB" sz="2400" b="1" u="sng" dirty="0" err="1" smtClean="0">
                <a:solidFill>
                  <a:srgbClr val="008000"/>
                </a:solidFill>
                <a:latin typeface="Times New Roman" pitchFamily="18" charset="0"/>
                <a:cs typeface="Times New Roman" pitchFamily="18" charset="0"/>
              </a:rPr>
              <a:t>Sulfuric</a:t>
            </a:r>
            <a:r>
              <a:rPr lang="en-GB" sz="2400" b="1" u="sng" dirty="0" smtClean="0">
                <a:solidFill>
                  <a:srgbClr val="008000"/>
                </a:solidFill>
                <a:latin typeface="Times New Roman" pitchFamily="18" charset="0"/>
                <a:cs typeface="Times New Roman" pitchFamily="18" charset="0"/>
              </a:rPr>
              <a:t> acid conc</a:t>
            </a:r>
            <a:r>
              <a:rPr lang="en-GB" sz="2400" b="1" u="sng" dirty="0" smtClean="0">
                <a:latin typeface="Times New Roman" pitchFamily="18" charset="0"/>
                <a:cs typeface="Times New Roman" pitchFamily="18" charset="0"/>
              </a:rPr>
              <a:t>. </a:t>
            </a:r>
            <a:endParaRPr lang="en-US" sz="2400" b="1" dirty="0" smtClean="0">
              <a:latin typeface="Times New Roman" pitchFamily="18" charset="0"/>
              <a:cs typeface="Times New Roman" pitchFamily="18" charset="0"/>
            </a:endParaRPr>
          </a:p>
          <a:p>
            <a:pPr algn="just">
              <a:buNone/>
            </a:pPr>
            <a:r>
              <a:rPr lang="en-GB" sz="2400" b="1" u="sng" dirty="0" smtClean="0">
                <a:solidFill>
                  <a:srgbClr val="008000"/>
                </a:solidFill>
                <a:latin typeface="Times New Roman" pitchFamily="18" charset="0"/>
                <a:cs typeface="Times New Roman" pitchFamily="18" charset="0"/>
              </a:rPr>
              <a:t>Starch Indicator </a:t>
            </a:r>
            <a:endParaRPr lang="en-US" sz="2400" b="1" dirty="0" smtClean="0">
              <a:solidFill>
                <a:srgbClr val="008000"/>
              </a:solidFill>
              <a:latin typeface="Times New Roman" pitchFamily="18" charset="0"/>
              <a:cs typeface="Times New Roman" pitchFamily="18" charset="0"/>
            </a:endParaRPr>
          </a:p>
          <a:p>
            <a:pPr algn="just"/>
            <a:r>
              <a:rPr lang="en-GB" sz="2400" b="1" dirty="0" smtClean="0">
                <a:latin typeface="Times New Roman" pitchFamily="18" charset="0"/>
                <a:cs typeface="Times New Roman" pitchFamily="18" charset="0"/>
              </a:rPr>
              <a:t>     Make a smooth paste of 5 g soluble starch in cold water and pour this into 1 litre boiling water with constant stirring.  Boil for one minute and allow to cool before use.  Use clear supernatant.  Preserve with 1.25 g salicylic acid or by adding a few drops of toluene.</a:t>
            </a:r>
            <a:endParaRPr lang="en-US" sz="2400" b="1" dirty="0" smtClean="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pPr>
              <a:buNone/>
            </a:pPr>
            <a:endParaRPr lang="en-US"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617C2E9-7AD6-46B0-9A08-1DC70AEB7480}" type="slidenum">
              <a:rPr lang="en-US" smtClean="0"/>
              <a:pPr/>
              <a:t>54</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pPr algn="just">
              <a:buNone/>
            </a:pPr>
            <a:r>
              <a:rPr lang="en-GB" b="1" u="sng" dirty="0" smtClean="0">
                <a:solidFill>
                  <a:srgbClr val="008000"/>
                </a:solidFill>
                <a:latin typeface="Times New Roman" pitchFamily="18" charset="0"/>
                <a:cs typeface="Times New Roman" pitchFamily="18" charset="0"/>
              </a:rPr>
              <a:t>Sodium </a:t>
            </a:r>
            <a:r>
              <a:rPr lang="en-GB" b="1" u="sng" dirty="0" err="1" smtClean="0">
                <a:solidFill>
                  <a:srgbClr val="008000"/>
                </a:solidFill>
                <a:latin typeface="Times New Roman" pitchFamily="18" charset="0"/>
                <a:cs typeface="Times New Roman" pitchFamily="18" charset="0"/>
              </a:rPr>
              <a:t>Thiosulfate</a:t>
            </a:r>
            <a:r>
              <a:rPr lang="en-GB" b="1" u="sng" dirty="0" smtClean="0">
                <a:solidFill>
                  <a:srgbClr val="008000"/>
                </a:solidFill>
                <a:latin typeface="Times New Roman" pitchFamily="18" charset="0"/>
                <a:cs typeface="Times New Roman" pitchFamily="18" charset="0"/>
              </a:rPr>
              <a:t> Stock Solution 0.125 N</a:t>
            </a:r>
            <a:r>
              <a:rPr lang="en-GB" b="1" dirty="0" smtClean="0">
                <a:solidFill>
                  <a:srgbClr val="008000"/>
                </a:solidFill>
                <a:latin typeface="Times New Roman" pitchFamily="18" charset="0"/>
                <a:cs typeface="Times New Roman" pitchFamily="18" charset="0"/>
              </a:rPr>
              <a:t>  </a:t>
            </a:r>
            <a:endParaRPr lang="en-US" b="1" dirty="0" smtClean="0">
              <a:solidFill>
                <a:srgbClr val="008000"/>
              </a:solidFill>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Dissolve 31.5 g sodium </a:t>
            </a:r>
            <a:r>
              <a:rPr lang="en-GB" b="1" dirty="0" err="1" smtClean="0">
                <a:latin typeface="Times New Roman" pitchFamily="18" charset="0"/>
                <a:cs typeface="Times New Roman" pitchFamily="18" charset="0"/>
              </a:rPr>
              <a:t>thiosulfate</a:t>
            </a:r>
            <a:r>
              <a:rPr lang="en-GB" b="1" dirty="0" smtClean="0">
                <a:latin typeface="Times New Roman" pitchFamily="18" charset="0"/>
                <a:cs typeface="Times New Roman" pitchFamily="18" charset="0"/>
              </a:rPr>
              <a:t>, </a:t>
            </a:r>
            <a:r>
              <a:rPr lang="en-GB" b="1" dirty="0" err="1" smtClean="0">
                <a:latin typeface="Times New Roman" pitchFamily="18" charset="0"/>
                <a:cs typeface="Times New Roman" pitchFamily="18" charset="0"/>
              </a:rPr>
              <a:t>pentahydrate</a:t>
            </a:r>
            <a:r>
              <a:rPr lang="en-GB" b="1" dirty="0" smtClean="0">
                <a:latin typeface="Times New Roman" pitchFamily="18" charset="0"/>
                <a:cs typeface="Times New Roman" pitchFamily="18" charset="0"/>
              </a:rPr>
              <a:t>, Na</a:t>
            </a:r>
            <a:r>
              <a:rPr lang="en-GB" b="1" baseline="-25000" dirty="0" smtClean="0">
                <a:latin typeface="Times New Roman" pitchFamily="18" charset="0"/>
                <a:cs typeface="Times New Roman" pitchFamily="18" charset="0"/>
              </a:rPr>
              <a:t>2</a:t>
            </a:r>
            <a:r>
              <a:rPr lang="en-GB" b="1" dirty="0" smtClean="0">
                <a:latin typeface="Times New Roman" pitchFamily="18" charset="0"/>
                <a:cs typeface="Times New Roman" pitchFamily="18" charset="0"/>
              </a:rPr>
              <a:t>S</a:t>
            </a:r>
            <a:r>
              <a:rPr lang="en-GB" b="1" baseline="-25000" dirty="0" smtClean="0">
                <a:latin typeface="Times New Roman" pitchFamily="18" charset="0"/>
                <a:cs typeface="Times New Roman" pitchFamily="18" charset="0"/>
              </a:rPr>
              <a:t>2</a:t>
            </a:r>
            <a:r>
              <a:rPr lang="en-GB" b="1" dirty="0" smtClean="0">
                <a:latin typeface="Times New Roman" pitchFamily="18" charset="0"/>
                <a:cs typeface="Times New Roman" pitchFamily="18" charset="0"/>
              </a:rPr>
              <a:t>O</a:t>
            </a:r>
            <a:r>
              <a:rPr lang="en-GB" b="1" baseline="-25000" dirty="0" smtClean="0">
                <a:latin typeface="Times New Roman" pitchFamily="18" charset="0"/>
                <a:cs typeface="Times New Roman" pitchFamily="18" charset="0"/>
              </a:rPr>
              <a:t>3</a:t>
            </a:r>
            <a:r>
              <a:rPr lang="en-GB" b="1" dirty="0" smtClean="0">
                <a:latin typeface="Times New Roman" pitchFamily="18" charset="0"/>
                <a:cs typeface="Times New Roman" pitchFamily="18" charset="0"/>
              </a:rPr>
              <a:t>, 5H</a:t>
            </a:r>
            <a:r>
              <a:rPr lang="en-GB" b="1" baseline="-25000" dirty="0" smtClean="0">
                <a:latin typeface="Times New Roman" pitchFamily="18" charset="0"/>
                <a:cs typeface="Times New Roman" pitchFamily="18" charset="0"/>
              </a:rPr>
              <a:t>2</a:t>
            </a:r>
            <a:r>
              <a:rPr lang="en-GB" b="1" dirty="0" smtClean="0">
                <a:latin typeface="Times New Roman" pitchFamily="18" charset="0"/>
                <a:cs typeface="Times New Roman" pitchFamily="18" charset="0"/>
              </a:rPr>
              <a:t>O in 1 litre copper free, boiled and cooled distilled water.  Add 5 ml chloroform or 1 g </a:t>
            </a:r>
            <a:r>
              <a:rPr lang="en-GB" b="1" dirty="0" err="1" smtClean="0">
                <a:latin typeface="Times New Roman" pitchFamily="18" charset="0"/>
                <a:cs typeface="Times New Roman" pitchFamily="18" charset="0"/>
              </a:rPr>
              <a:t>NaOH</a:t>
            </a:r>
            <a:r>
              <a:rPr lang="en-GB" b="1" dirty="0" smtClean="0">
                <a:latin typeface="Times New Roman" pitchFamily="18" charset="0"/>
                <a:cs typeface="Times New Roman" pitchFamily="18" charset="0"/>
              </a:rPr>
              <a:t> as preservative.</a:t>
            </a:r>
            <a:endParaRPr lang="en-US" b="1" dirty="0" smtClean="0">
              <a:latin typeface="Times New Roman" pitchFamily="18" charset="0"/>
              <a:cs typeface="Times New Roman" pitchFamily="18" charset="0"/>
            </a:endParaRPr>
          </a:p>
          <a:p>
            <a:pPr algn="just">
              <a:buNone/>
            </a:pPr>
            <a:r>
              <a:rPr lang="en-GB" b="1" dirty="0" smtClean="0">
                <a:latin typeface="Times New Roman" pitchFamily="18" charset="0"/>
                <a:cs typeface="Times New Roman" pitchFamily="18" charset="0"/>
              </a:rPr>
              <a:t>	</a:t>
            </a:r>
            <a:r>
              <a:rPr lang="en-GB" b="1" u="sng" dirty="0" smtClean="0">
                <a:solidFill>
                  <a:srgbClr val="008000"/>
                </a:solidFill>
                <a:latin typeface="Times New Roman" pitchFamily="18" charset="0"/>
                <a:cs typeface="Times New Roman" pitchFamily="18" charset="0"/>
              </a:rPr>
              <a:t>Potassium Iodide, 0.0125 N</a:t>
            </a:r>
            <a:endParaRPr lang="en-US" b="1" dirty="0" smtClean="0">
              <a:solidFill>
                <a:srgbClr val="008000"/>
              </a:solidFill>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Dissolve 0.446 Potassium iodide previously dried at about 120</a:t>
            </a:r>
            <a:r>
              <a:rPr lang="en-GB" b="1" baseline="30000" dirty="0" smtClean="0">
                <a:latin typeface="Times New Roman" pitchFamily="18" charset="0"/>
                <a:cs typeface="Times New Roman" pitchFamily="18" charset="0"/>
              </a:rPr>
              <a:t>o</a:t>
            </a:r>
            <a:r>
              <a:rPr lang="en-GB" b="1" dirty="0" smtClean="0">
                <a:latin typeface="Times New Roman" pitchFamily="18" charset="0"/>
                <a:cs typeface="Times New Roman" pitchFamily="18" charset="0"/>
              </a:rPr>
              <a:t>C, in distilled water and dilute to 1 litre.  The solution is table for a long period if stored in dark glass‑</a:t>
            </a:r>
            <a:r>
              <a:rPr lang="en-GB" b="1" dirty="0" err="1" smtClean="0">
                <a:latin typeface="Times New Roman" pitchFamily="18" charset="0"/>
                <a:cs typeface="Times New Roman" pitchFamily="18" charset="0"/>
              </a:rPr>
              <a:t>stoppered</a:t>
            </a:r>
            <a:r>
              <a:rPr lang="en-GB" b="1" dirty="0" smtClean="0">
                <a:latin typeface="Times New Roman" pitchFamily="18" charset="0"/>
                <a:cs typeface="Times New Roman" pitchFamily="18" charset="0"/>
              </a:rPr>
              <a:t> bottle.</a:t>
            </a:r>
            <a:endParaRPr lang="en-US" b="1" dirty="0" smtClean="0">
              <a:latin typeface="Times New Roman" pitchFamily="18" charset="0"/>
              <a:cs typeface="Times New Roman" pitchFamily="18" charset="0"/>
            </a:endParaRPr>
          </a:p>
          <a:p>
            <a:pPr algn="just">
              <a:buNone/>
            </a:pPr>
            <a:r>
              <a:rPr lang="en-GB" b="1" dirty="0" smtClean="0">
                <a:latin typeface="Times New Roman" pitchFamily="18" charset="0"/>
                <a:cs typeface="Times New Roman" pitchFamily="18" charset="0"/>
              </a:rPr>
              <a:t>	</a:t>
            </a:r>
            <a:r>
              <a:rPr lang="en-GB" b="1" u="sng" dirty="0" smtClean="0">
                <a:solidFill>
                  <a:srgbClr val="008000"/>
                </a:solidFill>
                <a:latin typeface="Times New Roman" pitchFamily="18" charset="0"/>
                <a:cs typeface="Times New Roman" pitchFamily="18" charset="0"/>
              </a:rPr>
              <a:t>Standard Sodium </a:t>
            </a:r>
            <a:r>
              <a:rPr lang="en-GB" b="1" u="sng" dirty="0" err="1" smtClean="0">
                <a:solidFill>
                  <a:srgbClr val="008000"/>
                </a:solidFill>
                <a:latin typeface="Times New Roman" pitchFamily="18" charset="0"/>
                <a:cs typeface="Times New Roman" pitchFamily="18" charset="0"/>
              </a:rPr>
              <a:t>thiosulate</a:t>
            </a:r>
            <a:r>
              <a:rPr lang="en-GB" b="1" u="sng" dirty="0" smtClean="0">
                <a:solidFill>
                  <a:srgbClr val="008000"/>
                </a:solidFill>
                <a:latin typeface="Times New Roman" pitchFamily="18" charset="0"/>
                <a:cs typeface="Times New Roman" pitchFamily="18" charset="0"/>
              </a:rPr>
              <a:t> </a:t>
            </a:r>
            <a:r>
              <a:rPr lang="en-GB" b="1" u="sng" dirty="0" err="1" smtClean="0">
                <a:solidFill>
                  <a:srgbClr val="008000"/>
                </a:solidFill>
                <a:latin typeface="Times New Roman" pitchFamily="18" charset="0"/>
                <a:cs typeface="Times New Roman" pitchFamily="18" charset="0"/>
              </a:rPr>
              <a:t>titrant</a:t>
            </a:r>
            <a:r>
              <a:rPr lang="en-GB" b="1" dirty="0" smtClean="0">
                <a:solidFill>
                  <a:srgbClr val="008000"/>
                </a:solidFill>
                <a:latin typeface="Times New Roman" pitchFamily="18" charset="0"/>
                <a:cs typeface="Times New Roman" pitchFamily="18" charset="0"/>
              </a:rPr>
              <a:t> </a:t>
            </a:r>
            <a:endParaRPr lang="en-US" b="1" dirty="0" smtClean="0">
              <a:solidFill>
                <a:srgbClr val="008000"/>
              </a:solidFill>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Dilute the stock sodium </a:t>
            </a:r>
            <a:r>
              <a:rPr lang="en-GB" b="1" dirty="0" err="1" smtClean="0">
                <a:latin typeface="Times New Roman" pitchFamily="18" charset="0"/>
                <a:cs typeface="Times New Roman" pitchFamily="18" charset="0"/>
              </a:rPr>
              <a:t>thiosulfate</a:t>
            </a:r>
            <a:r>
              <a:rPr lang="en-GB" b="1" dirty="0" smtClean="0">
                <a:latin typeface="Times New Roman" pitchFamily="18" charset="0"/>
                <a:cs typeface="Times New Roman" pitchFamily="18" charset="0"/>
              </a:rPr>
              <a:t> solution to obtain 0.0125 N (100 ml of stock 0.125 N Na</a:t>
            </a:r>
            <a:r>
              <a:rPr lang="en-GB" b="1" baseline="-25000" dirty="0" smtClean="0">
                <a:latin typeface="Times New Roman" pitchFamily="18" charset="0"/>
                <a:cs typeface="Times New Roman" pitchFamily="18" charset="0"/>
              </a:rPr>
              <a:t>2</a:t>
            </a:r>
            <a:r>
              <a:rPr lang="en-GB" b="1" dirty="0" smtClean="0">
                <a:latin typeface="Times New Roman" pitchFamily="18" charset="0"/>
                <a:cs typeface="Times New Roman" pitchFamily="18" charset="0"/>
              </a:rPr>
              <a:t>S</a:t>
            </a:r>
            <a:r>
              <a:rPr lang="en-GB" b="1" baseline="-25000" dirty="0" smtClean="0">
                <a:latin typeface="Times New Roman" pitchFamily="18" charset="0"/>
                <a:cs typeface="Times New Roman" pitchFamily="18" charset="0"/>
              </a:rPr>
              <a:t>2</a:t>
            </a:r>
            <a:r>
              <a:rPr lang="en-GB" b="1" dirty="0" smtClean="0">
                <a:latin typeface="Times New Roman" pitchFamily="18" charset="0"/>
                <a:cs typeface="Times New Roman" pitchFamily="18" charset="0"/>
              </a:rPr>
              <a:t>O</a:t>
            </a:r>
            <a:r>
              <a:rPr lang="en-GB" b="1" baseline="-25000" dirty="0" smtClean="0">
                <a:latin typeface="Times New Roman" pitchFamily="18" charset="0"/>
                <a:cs typeface="Times New Roman" pitchFamily="18" charset="0"/>
              </a:rPr>
              <a:t>3</a:t>
            </a:r>
            <a:r>
              <a:rPr lang="en-GB" b="1" dirty="0" smtClean="0">
                <a:latin typeface="Times New Roman" pitchFamily="18" charset="0"/>
                <a:cs typeface="Times New Roman" pitchFamily="18" charset="0"/>
              </a:rPr>
              <a:t> dilute to 1000 ml with distilled water gives 0.0125 N Na</a:t>
            </a:r>
            <a:r>
              <a:rPr lang="en-GB" b="1" baseline="-25000" dirty="0" smtClean="0">
                <a:latin typeface="Times New Roman" pitchFamily="18" charset="0"/>
                <a:cs typeface="Times New Roman" pitchFamily="18" charset="0"/>
              </a:rPr>
              <a:t>2</a:t>
            </a:r>
            <a:r>
              <a:rPr lang="en-GB" b="1" dirty="0" smtClean="0">
                <a:latin typeface="Times New Roman" pitchFamily="18" charset="0"/>
                <a:cs typeface="Times New Roman" pitchFamily="18" charset="0"/>
              </a:rPr>
              <a:t>S</a:t>
            </a:r>
            <a:r>
              <a:rPr lang="en-GB" b="1" baseline="-25000" dirty="0" smtClean="0">
                <a:latin typeface="Times New Roman" pitchFamily="18" charset="0"/>
                <a:cs typeface="Times New Roman" pitchFamily="18" charset="0"/>
              </a:rPr>
              <a:t>2</a:t>
            </a:r>
            <a:r>
              <a:rPr lang="en-GB" b="1" dirty="0" smtClean="0">
                <a:latin typeface="Times New Roman" pitchFamily="18" charset="0"/>
                <a:cs typeface="Times New Roman" pitchFamily="18" charset="0"/>
              </a:rPr>
              <a:t>O</a:t>
            </a:r>
            <a:r>
              <a:rPr lang="en-GB" b="1" baseline="-25000" dirty="0" smtClean="0">
                <a:latin typeface="Times New Roman" pitchFamily="18" charset="0"/>
                <a:cs typeface="Times New Roman" pitchFamily="18" charset="0"/>
              </a:rPr>
              <a:t>3</a:t>
            </a:r>
            <a:r>
              <a:rPr lang="en-GB" b="1" dirty="0" smtClean="0">
                <a:latin typeface="Times New Roman" pitchFamily="18" charset="0"/>
                <a:cs typeface="Times New Roman" pitchFamily="18" charset="0"/>
              </a:rPr>
              <a:t>) Standardize this diluted solution daily.</a:t>
            </a:r>
            <a:endParaRPr lang="en-US" b="1" dirty="0" smtClean="0">
              <a:latin typeface="Times New Roman" pitchFamily="18" charset="0"/>
              <a:cs typeface="Times New Roman" pitchFamily="18" charset="0"/>
            </a:endParaRPr>
          </a:p>
          <a:p>
            <a:pPr algn="just"/>
            <a:endParaRPr lang="en-US"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617C2E9-7AD6-46B0-9A08-1DC70AEB7480}" type="slidenum">
              <a:rPr lang="en-US" smtClean="0"/>
              <a:pPr/>
              <a:t>55</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lgn="just">
              <a:buNone/>
            </a:pPr>
            <a:r>
              <a:rPr lang="en-GB" b="1" u="sng" dirty="0" smtClean="0">
                <a:solidFill>
                  <a:srgbClr val="008000"/>
                </a:solidFill>
                <a:latin typeface="Times New Roman" pitchFamily="18" charset="0"/>
                <a:cs typeface="Times New Roman" pitchFamily="18" charset="0"/>
              </a:rPr>
              <a:t>Standardization </a:t>
            </a:r>
            <a:endParaRPr lang="en-US" b="1" dirty="0" smtClean="0">
              <a:solidFill>
                <a:srgbClr val="008000"/>
              </a:solidFill>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Pipette 10 ml 0.0125 N </a:t>
            </a:r>
            <a:r>
              <a:rPr lang="en-GB" b="1" dirty="0" smtClean="0">
                <a:solidFill>
                  <a:srgbClr val="008000"/>
                </a:solidFill>
                <a:latin typeface="Times New Roman" pitchFamily="18" charset="0"/>
                <a:cs typeface="Times New Roman" pitchFamily="18" charset="0"/>
              </a:rPr>
              <a:t>Potassium iodide </a:t>
            </a:r>
            <a:r>
              <a:rPr lang="en-GB" b="1" dirty="0" smtClean="0">
                <a:latin typeface="Times New Roman" pitchFamily="18" charset="0"/>
                <a:cs typeface="Times New Roman" pitchFamily="18" charset="0"/>
              </a:rPr>
              <a:t>into a conical flask containing about 100 ml distilled water.  Add </a:t>
            </a:r>
            <a:r>
              <a:rPr lang="en-GB" b="1" dirty="0" smtClean="0">
                <a:solidFill>
                  <a:srgbClr val="008000"/>
                </a:solidFill>
                <a:latin typeface="Times New Roman" pitchFamily="18" charset="0"/>
                <a:cs typeface="Times New Roman" pitchFamily="18" charset="0"/>
              </a:rPr>
              <a:t>2 ml of conc. H</a:t>
            </a:r>
            <a:r>
              <a:rPr lang="en-GB" b="1" baseline="-25000" dirty="0" smtClean="0">
                <a:solidFill>
                  <a:srgbClr val="008000"/>
                </a:solidFill>
                <a:latin typeface="Times New Roman" pitchFamily="18" charset="0"/>
                <a:cs typeface="Times New Roman" pitchFamily="18" charset="0"/>
              </a:rPr>
              <a:t>2</a:t>
            </a:r>
            <a:r>
              <a:rPr lang="en-GB" b="1" dirty="0" smtClean="0">
                <a:solidFill>
                  <a:srgbClr val="008000"/>
                </a:solidFill>
                <a:latin typeface="Times New Roman" pitchFamily="18" charset="0"/>
                <a:cs typeface="Times New Roman" pitchFamily="18" charset="0"/>
              </a:rPr>
              <a:t>SO</a:t>
            </a:r>
            <a:r>
              <a:rPr lang="en-GB" b="1" baseline="-25000" dirty="0" smtClean="0">
                <a:solidFill>
                  <a:srgbClr val="008000"/>
                </a:solidFill>
                <a:latin typeface="Times New Roman" pitchFamily="18" charset="0"/>
                <a:cs typeface="Times New Roman" pitchFamily="18" charset="0"/>
              </a:rPr>
              <a:t>4</a:t>
            </a:r>
            <a:r>
              <a:rPr lang="en-GB" b="1" dirty="0" smtClean="0">
                <a:solidFill>
                  <a:srgbClr val="008000"/>
                </a:solidFill>
                <a:latin typeface="Times New Roman" pitchFamily="18" charset="0"/>
                <a:cs typeface="Times New Roman" pitchFamily="18" charset="0"/>
              </a:rPr>
              <a:t> </a:t>
            </a:r>
            <a:r>
              <a:rPr lang="en-GB" b="1" dirty="0" smtClean="0">
                <a:latin typeface="Times New Roman" pitchFamily="18" charset="0"/>
                <a:cs typeface="Times New Roman" pitchFamily="18" charset="0"/>
              </a:rPr>
              <a:t>followed by about </a:t>
            </a:r>
            <a:r>
              <a:rPr lang="en-GB" b="1" dirty="0" smtClean="0">
                <a:solidFill>
                  <a:srgbClr val="008000"/>
                </a:solidFill>
                <a:latin typeface="Times New Roman" pitchFamily="18" charset="0"/>
                <a:cs typeface="Times New Roman" pitchFamily="18" charset="0"/>
              </a:rPr>
              <a:t>2 g of potassium iodide solid.</a:t>
            </a:r>
            <a:r>
              <a:rPr lang="en-GB" b="1" dirty="0" smtClean="0">
                <a:latin typeface="Times New Roman" pitchFamily="18" charset="0"/>
                <a:cs typeface="Times New Roman" pitchFamily="18" charset="0"/>
              </a:rPr>
              <a:t>  </a:t>
            </a:r>
            <a:r>
              <a:rPr lang="en-GB" b="1" dirty="0" smtClean="0">
                <a:solidFill>
                  <a:srgbClr val="008000"/>
                </a:solidFill>
                <a:latin typeface="Times New Roman" pitchFamily="18" charset="0"/>
                <a:cs typeface="Times New Roman" pitchFamily="18" charset="0"/>
              </a:rPr>
              <a:t>Titrate </a:t>
            </a:r>
            <a:r>
              <a:rPr lang="en-GB" b="1" dirty="0" smtClean="0">
                <a:latin typeface="Times New Roman" pitchFamily="18" charset="0"/>
                <a:cs typeface="Times New Roman" pitchFamily="18" charset="0"/>
              </a:rPr>
              <a:t>immediately </a:t>
            </a:r>
            <a:r>
              <a:rPr lang="en-GB" b="1" dirty="0" smtClean="0">
                <a:solidFill>
                  <a:srgbClr val="008000"/>
                </a:solidFill>
                <a:latin typeface="Times New Roman" pitchFamily="18" charset="0"/>
                <a:cs typeface="Times New Roman" pitchFamily="18" charset="0"/>
              </a:rPr>
              <a:t>against sodium </a:t>
            </a:r>
            <a:r>
              <a:rPr lang="en-GB" b="1" dirty="0" err="1" smtClean="0">
                <a:solidFill>
                  <a:srgbClr val="008000"/>
                </a:solidFill>
                <a:latin typeface="Times New Roman" pitchFamily="18" charset="0"/>
                <a:cs typeface="Times New Roman" pitchFamily="18" charset="0"/>
              </a:rPr>
              <a:t>Thiosulfate</a:t>
            </a:r>
            <a:r>
              <a:rPr lang="en-GB" b="1" dirty="0" smtClean="0">
                <a:solidFill>
                  <a:srgbClr val="008000"/>
                </a:solidFill>
                <a:latin typeface="Times New Roman" pitchFamily="18" charset="0"/>
                <a:cs typeface="Times New Roman" pitchFamily="18" charset="0"/>
              </a:rPr>
              <a:t> </a:t>
            </a:r>
            <a:r>
              <a:rPr lang="en-GB" b="1" dirty="0" smtClean="0">
                <a:latin typeface="Times New Roman" pitchFamily="18" charset="0"/>
                <a:cs typeface="Times New Roman" pitchFamily="18" charset="0"/>
              </a:rPr>
              <a:t>(0.0125 N) using </a:t>
            </a:r>
            <a:r>
              <a:rPr lang="en-GB" b="1" dirty="0" smtClean="0">
                <a:solidFill>
                  <a:srgbClr val="008000"/>
                </a:solidFill>
                <a:latin typeface="Times New Roman" pitchFamily="18" charset="0"/>
                <a:cs typeface="Times New Roman" pitchFamily="18" charset="0"/>
              </a:rPr>
              <a:t>starch as indicator</a:t>
            </a:r>
            <a:r>
              <a:rPr lang="en-GB" b="1" dirty="0" smtClean="0">
                <a:latin typeface="Times New Roman" pitchFamily="18" charset="0"/>
                <a:cs typeface="Times New Roman" pitchFamily="18" charset="0"/>
              </a:rPr>
              <a:t>.  Apply concentration correction in the calculation.</a:t>
            </a:r>
            <a:endParaRPr lang="en-US" b="1" dirty="0" smtClean="0">
              <a:latin typeface="Times New Roman" pitchFamily="18" charset="0"/>
              <a:cs typeface="Times New Roman" pitchFamily="18" charset="0"/>
            </a:endParaRPr>
          </a:p>
          <a:p>
            <a:pPr algn="just">
              <a:buNone/>
            </a:pPr>
            <a:endParaRPr lang="en-US" b="1" dirty="0" smtClean="0">
              <a:latin typeface="Times New Roman" pitchFamily="18" charset="0"/>
              <a:cs typeface="Times New Roman" pitchFamily="18" charset="0"/>
            </a:endParaRPr>
          </a:p>
          <a:p>
            <a:pPr algn="just"/>
            <a:endParaRPr lang="en-US"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617C2E9-7AD6-46B0-9A08-1DC70AEB7480}" type="slidenum">
              <a:rPr lang="en-US" smtClean="0"/>
              <a:pPr/>
              <a:t>56</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buNone/>
            </a:pPr>
            <a:r>
              <a:rPr lang="en-GB" b="1" u="sng" dirty="0" smtClean="0">
                <a:solidFill>
                  <a:srgbClr val="008000"/>
                </a:solidFill>
              </a:rPr>
              <a:t>PROCEDURE</a:t>
            </a:r>
            <a:endParaRPr lang="en-US" b="1" dirty="0" smtClean="0">
              <a:solidFill>
                <a:srgbClr val="008000"/>
              </a:solidFill>
            </a:endParaRPr>
          </a:p>
          <a:p>
            <a:pPr algn="just"/>
            <a:r>
              <a:rPr lang="en-GB" b="1" dirty="0" smtClean="0">
                <a:latin typeface="Times New Roman" pitchFamily="18" charset="0"/>
                <a:cs typeface="Times New Roman" pitchFamily="18" charset="0"/>
              </a:rPr>
              <a:t>Fill the bottle without turbulently exposing the sample to the air, and stopper it.</a:t>
            </a:r>
            <a:endParaRPr lang="en-US" b="1" dirty="0" smtClean="0">
              <a:latin typeface="Times New Roman" pitchFamily="18" charset="0"/>
              <a:cs typeface="Times New Roman" pitchFamily="18" charset="0"/>
            </a:endParaRPr>
          </a:p>
          <a:p>
            <a:pPr algn="just"/>
            <a:r>
              <a:rPr lang="en-GB" b="1" dirty="0" err="1" smtClean="0">
                <a:latin typeface="Times New Roman" pitchFamily="18" charset="0"/>
                <a:cs typeface="Times New Roman" pitchFamily="18" charset="0"/>
              </a:rPr>
              <a:t>Rideal‑Stewart</a:t>
            </a:r>
            <a:r>
              <a:rPr lang="en-GB" b="1" dirty="0" smtClean="0">
                <a:latin typeface="Times New Roman" pitchFamily="18" charset="0"/>
                <a:cs typeface="Times New Roman" pitchFamily="18" charset="0"/>
              </a:rPr>
              <a:t> modification for examination of interference by ferrous ion.</a:t>
            </a:r>
            <a:endParaRPr lang="en-US" b="1"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This modification is used when the sample contains </a:t>
            </a:r>
            <a:r>
              <a:rPr lang="en-GB" b="1" dirty="0" smtClean="0">
                <a:solidFill>
                  <a:srgbClr val="008000"/>
                </a:solidFill>
                <a:latin typeface="Times New Roman" pitchFamily="18" charset="0"/>
                <a:cs typeface="Times New Roman" pitchFamily="18" charset="0"/>
              </a:rPr>
              <a:t>ferrous iron</a:t>
            </a:r>
            <a:r>
              <a:rPr lang="en-GB" b="1" dirty="0" smtClean="0">
                <a:latin typeface="Times New Roman" pitchFamily="18" charset="0"/>
                <a:cs typeface="Times New Roman" pitchFamily="18" charset="0"/>
              </a:rPr>
              <a:t>.  Add 0.7 ml conc. H</a:t>
            </a:r>
            <a:r>
              <a:rPr lang="en-GB" b="1" baseline="-25000" dirty="0" smtClean="0">
                <a:latin typeface="Times New Roman" pitchFamily="18" charset="0"/>
                <a:cs typeface="Times New Roman" pitchFamily="18" charset="0"/>
              </a:rPr>
              <a:t>2</a:t>
            </a:r>
            <a:r>
              <a:rPr lang="en-GB" b="1" dirty="0" smtClean="0">
                <a:latin typeface="Times New Roman" pitchFamily="18" charset="0"/>
                <a:cs typeface="Times New Roman" pitchFamily="18" charset="0"/>
              </a:rPr>
              <a:t>SO</a:t>
            </a:r>
            <a:r>
              <a:rPr lang="en-GB" b="1" baseline="-25000" dirty="0" smtClean="0">
                <a:latin typeface="Times New Roman" pitchFamily="18" charset="0"/>
                <a:cs typeface="Times New Roman" pitchFamily="18" charset="0"/>
              </a:rPr>
              <a:t>4</a:t>
            </a:r>
            <a:r>
              <a:rPr lang="en-GB" b="1" dirty="0" smtClean="0">
                <a:latin typeface="Times New Roman" pitchFamily="18" charset="0"/>
                <a:cs typeface="Times New Roman" pitchFamily="18" charset="0"/>
              </a:rPr>
              <a:t> followed by 1 ml potassium permanganate (0.61%) and 1 ml potassium Fluoride (40%) to the sample bottle, stopper and mix by inversion.  </a:t>
            </a:r>
          </a:p>
          <a:p>
            <a:pPr algn="just"/>
            <a:r>
              <a:rPr lang="en-GB" b="1" dirty="0" smtClean="0">
                <a:latin typeface="Times New Roman" pitchFamily="18" charset="0"/>
                <a:cs typeface="Times New Roman" pitchFamily="18" charset="0"/>
              </a:rPr>
              <a:t>The amount of permanganate added should be just sufficient to obtain a violet tinge that persists for 5 min.</a:t>
            </a:r>
          </a:p>
          <a:p>
            <a:pPr algn="just"/>
            <a:r>
              <a:rPr lang="en-GB" b="1" dirty="0" smtClean="0">
                <a:latin typeface="Times New Roman" pitchFamily="18" charset="0"/>
                <a:cs typeface="Times New Roman" pitchFamily="18" charset="0"/>
              </a:rPr>
              <a:t>Remove the excess permanganate by adding 0.5 to 1.0 ml potassium oxalate (2%).  </a:t>
            </a:r>
          </a:p>
          <a:p>
            <a:pPr algn="just"/>
            <a:r>
              <a:rPr lang="en-GB" b="1" dirty="0" smtClean="0">
                <a:latin typeface="Times New Roman" pitchFamily="18" charset="0"/>
                <a:cs typeface="Times New Roman" pitchFamily="18" charset="0"/>
              </a:rPr>
              <a:t>Mix well and let stand in the dark for 10 min. to facilitate the reaction.  </a:t>
            </a:r>
          </a:p>
          <a:p>
            <a:pPr algn="just"/>
            <a:r>
              <a:rPr lang="en-GB" b="1" dirty="0" smtClean="0">
                <a:latin typeface="Times New Roman" pitchFamily="18" charset="0"/>
                <a:cs typeface="Times New Roman" pitchFamily="18" charset="0"/>
              </a:rPr>
              <a:t>Excess oxalate causes low results and hence add only an amount of oxalate that completely decolorizes the potassium </a:t>
            </a:r>
            <a:r>
              <a:rPr lang="en-GB" b="1" dirty="0" err="1" smtClean="0">
                <a:latin typeface="Times New Roman" pitchFamily="18" charset="0"/>
                <a:cs typeface="Times New Roman" pitchFamily="18" charset="0"/>
              </a:rPr>
              <a:t>permangante</a:t>
            </a:r>
            <a:r>
              <a:rPr lang="en-GB" b="1" dirty="0" smtClean="0">
                <a:latin typeface="Times New Roman" pitchFamily="18" charset="0"/>
                <a:cs typeface="Times New Roman" pitchFamily="18" charset="0"/>
              </a:rPr>
              <a:t>.</a:t>
            </a:r>
            <a:endParaRPr lang="en-US" b="1" dirty="0" smtClean="0">
              <a:latin typeface="Times New Roman" pitchFamily="18" charset="0"/>
              <a:cs typeface="Times New Roman" pitchFamily="18" charset="0"/>
            </a:endParaRPr>
          </a:p>
          <a:p>
            <a:endParaRPr lang="en-US" b="1" dirty="0"/>
          </a:p>
        </p:txBody>
      </p:sp>
      <p:sp>
        <p:nvSpPr>
          <p:cNvPr id="4" name="Slide Number Placeholder 3"/>
          <p:cNvSpPr>
            <a:spLocks noGrp="1"/>
          </p:cNvSpPr>
          <p:nvPr>
            <p:ph type="sldNum" sz="quarter" idx="12"/>
          </p:nvPr>
        </p:nvSpPr>
        <p:spPr/>
        <p:txBody>
          <a:bodyPr/>
          <a:lstStyle/>
          <a:p>
            <a:fld id="{E617C2E9-7AD6-46B0-9A08-1DC70AEB7480}" type="slidenum">
              <a:rPr lang="en-US" smtClean="0"/>
              <a:pPr/>
              <a:t>57</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lgn="just">
              <a:buNone/>
            </a:pPr>
            <a:r>
              <a:rPr lang="en-GB" sz="2400" b="1" u="sng" dirty="0" smtClean="0">
                <a:solidFill>
                  <a:srgbClr val="008000"/>
                </a:solidFill>
                <a:latin typeface="Times New Roman" pitchFamily="18" charset="0"/>
                <a:cs typeface="Times New Roman" pitchFamily="18" charset="0"/>
              </a:rPr>
              <a:t>After applying this modification usual method should be followed</a:t>
            </a:r>
            <a:endParaRPr lang="en-US" sz="2400" b="1" dirty="0" smtClean="0">
              <a:solidFill>
                <a:srgbClr val="008000"/>
              </a:solidFill>
              <a:latin typeface="Times New Roman" pitchFamily="18" charset="0"/>
              <a:cs typeface="Times New Roman" pitchFamily="18" charset="0"/>
            </a:endParaRPr>
          </a:p>
          <a:p>
            <a:pPr algn="just"/>
            <a:r>
              <a:rPr lang="en-GB" sz="2400" b="1" dirty="0" smtClean="0">
                <a:latin typeface="Times New Roman" pitchFamily="18" charset="0"/>
                <a:cs typeface="Times New Roman" pitchFamily="18" charset="0"/>
              </a:rPr>
              <a:t>Add </a:t>
            </a:r>
            <a:r>
              <a:rPr lang="en-GB" sz="2400" b="1" dirty="0" smtClean="0">
                <a:solidFill>
                  <a:srgbClr val="008000"/>
                </a:solidFill>
                <a:latin typeface="Times New Roman" pitchFamily="18" charset="0"/>
                <a:cs typeface="Times New Roman" pitchFamily="18" charset="0"/>
              </a:rPr>
              <a:t>2 ml </a:t>
            </a:r>
            <a:r>
              <a:rPr lang="en-GB" sz="2400" b="1" dirty="0" err="1" smtClean="0">
                <a:solidFill>
                  <a:srgbClr val="008000"/>
                </a:solidFill>
                <a:latin typeface="Times New Roman" pitchFamily="18" charset="0"/>
                <a:cs typeface="Times New Roman" pitchFamily="18" charset="0"/>
              </a:rPr>
              <a:t>manganous</a:t>
            </a:r>
            <a:r>
              <a:rPr lang="en-GB" sz="2400" b="1" dirty="0" smtClean="0">
                <a:solidFill>
                  <a:srgbClr val="008000"/>
                </a:solidFill>
                <a:latin typeface="Times New Roman" pitchFamily="18" charset="0"/>
                <a:cs typeface="Times New Roman" pitchFamily="18" charset="0"/>
              </a:rPr>
              <a:t> </a:t>
            </a:r>
            <a:r>
              <a:rPr lang="en-GB" sz="2400" b="1" dirty="0" err="1" smtClean="0">
                <a:solidFill>
                  <a:srgbClr val="008000"/>
                </a:solidFill>
                <a:latin typeface="Times New Roman" pitchFamily="18" charset="0"/>
                <a:cs typeface="Times New Roman" pitchFamily="18" charset="0"/>
              </a:rPr>
              <a:t>sulfate</a:t>
            </a:r>
            <a:r>
              <a:rPr lang="en-GB" sz="2400" b="1" dirty="0" smtClean="0">
                <a:solidFill>
                  <a:srgbClr val="008000"/>
                </a:solidFill>
                <a:latin typeface="Times New Roman" pitchFamily="18" charset="0"/>
                <a:cs typeface="Times New Roman" pitchFamily="18" charset="0"/>
              </a:rPr>
              <a:t> </a:t>
            </a:r>
            <a:r>
              <a:rPr lang="en-GB" sz="2400" b="1" dirty="0" smtClean="0">
                <a:latin typeface="Times New Roman" pitchFamily="18" charset="0"/>
                <a:cs typeface="Times New Roman" pitchFamily="18" charset="0"/>
              </a:rPr>
              <a:t>followed by </a:t>
            </a:r>
            <a:r>
              <a:rPr lang="en-GB" sz="2400" b="1" dirty="0" smtClean="0">
                <a:solidFill>
                  <a:srgbClr val="008000"/>
                </a:solidFill>
                <a:latin typeface="Times New Roman" pitchFamily="18" charset="0"/>
                <a:cs typeface="Times New Roman" pitchFamily="18" charset="0"/>
              </a:rPr>
              <a:t>2 ml </a:t>
            </a:r>
            <a:r>
              <a:rPr lang="en-GB" sz="2400" b="1" dirty="0" smtClean="0">
                <a:latin typeface="Times New Roman" pitchFamily="18" charset="0"/>
                <a:cs typeface="Times New Roman" pitchFamily="18" charset="0"/>
              </a:rPr>
              <a:t>alkali‑ iodide‑</a:t>
            </a:r>
            <a:r>
              <a:rPr lang="en-GB" sz="2400" b="1" dirty="0" err="1" smtClean="0">
                <a:latin typeface="Times New Roman" pitchFamily="18" charset="0"/>
                <a:cs typeface="Times New Roman" pitchFamily="18" charset="0"/>
              </a:rPr>
              <a:t>azide</a:t>
            </a:r>
            <a:r>
              <a:rPr lang="en-GB" sz="2400" b="1" dirty="0" smtClean="0">
                <a:latin typeface="Times New Roman" pitchFamily="18" charset="0"/>
                <a:cs typeface="Times New Roman" pitchFamily="18" charset="0"/>
              </a:rPr>
              <a:t> reagent, dipping the pipette little below the surface.</a:t>
            </a:r>
            <a:endParaRPr lang="en-US" sz="2400" b="1" dirty="0" smtClean="0">
              <a:latin typeface="Times New Roman" pitchFamily="18" charset="0"/>
              <a:cs typeface="Times New Roman" pitchFamily="18" charset="0"/>
            </a:endParaRPr>
          </a:p>
          <a:p>
            <a:pPr algn="just"/>
            <a:r>
              <a:rPr lang="en-GB" sz="2400" b="1" dirty="0" smtClean="0">
                <a:latin typeface="Times New Roman" pitchFamily="18" charset="0"/>
                <a:cs typeface="Times New Roman" pitchFamily="18" charset="0"/>
              </a:rPr>
              <a:t>Stopper carefully to exclude air bubbles, and thoroughly mix the contents by inverting the bottle at </a:t>
            </a:r>
            <a:r>
              <a:rPr lang="en-GB" sz="2400" b="1" dirty="0" smtClean="0">
                <a:solidFill>
                  <a:srgbClr val="008000"/>
                </a:solidFill>
                <a:latin typeface="Times New Roman" pitchFamily="18" charset="0"/>
                <a:cs typeface="Times New Roman" pitchFamily="18" charset="0"/>
              </a:rPr>
              <a:t>least 15 times.</a:t>
            </a:r>
            <a:endParaRPr lang="en-US" sz="2400" b="1" dirty="0" smtClean="0">
              <a:solidFill>
                <a:srgbClr val="008000"/>
              </a:solidFill>
              <a:latin typeface="Times New Roman" pitchFamily="18" charset="0"/>
              <a:cs typeface="Times New Roman" pitchFamily="18" charset="0"/>
            </a:endParaRPr>
          </a:p>
          <a:p>
            <a:pPr algn="just"/>
            <a:r>
              <a:rPr lang="en-GB" sz="2400" b="1" dirty="0" smtClean="0">
                <a:latin typeface="Times New Roman" pitchFamily="18" charset="0"/>
                <a:cs typeface="Times New Roman" pitchFamily="18" charset="0"/>
              </a:rPr>
              <a:t>Allow the precipitate to settle to the </a:t>
            </a:r>
            <a:r>
              <a:rPr lang="en-GB" sz="2400" b="1" dirty="0" smtClean="0">
                <a:solidFill>
                  <a:srgbClr val="008000"/>
                </a:solidFill>
                <a:latin typeface="Times New Roman" pitchFamily="18" charset="0"/>
                <a:cs typeface="Times New Roman" pitchFamily="18" charset="0"/>
              </a:rPr>
              <a:t>lower one‑</a:t>
            </a:r>
            <a:r>
              <a:rPr lang="en-GB" sz="2400" b="1" dirty="0" err="1" smtClean="0">
                <a:solidFill>
                  <a:srgbClr val="008000"/>
                </a:solidFill>
                <a:latin typeface="Times New Roman" pitchFamily="18" charset="0"/>
                <a:cs typeface="Times New Roman" pitchFamily="18" charset="0"/>
              </a:rPr>
              <a:t>third</a:t>
            </a:r>
            <a:r>
              <a:rPr lang="en-GB" sz="2400" b="1" dirty="0" smtClean="0">
                <a:solidFill>
                  <a:srgbClr val="008000"/>
                </a:solidFill>
                <a:latin typeface="Times New Roman" pitchFamily="18" charset="0"/>
                <a:cs typeface="Times New Roman" pitchFamily="18" charset="0"/>
              </a:rPr>
              <a:t> </a:t>
            </a:r>
            <a:r>
              <a:rPr lang="en-GB" sz="2400" b="1" dirty="0" smtClean="0">
                <a:latin typeface="Times New Roman" pitchFamily="18" charset="0"/>
                <a:cs typeface="Times New Roman" pitchFamily="18" charset="0"/>
              </a:rPr>
              <a:t>of the bottle, repeat the mixing and allow the precipitate to settle completely leaving a clear </a:t>
            </a:r>
            <a:r>
              <a:rPr lang="en-GB" sz="2400" b="1" dirty="0" err="1" smtClean="0">
                <a:solidFill>
                  <a:srgbClr val="008000"/>
                </a:solidFill>
                <a:latin typeface="Times New Roman" pitchFamily="18" charset="0"/>
                <a:cs typeface="Times New Roman" pitchFamily="18" charset="0"/>
              </a:rPr>
              <a:t>supernant</a:t>
            </a:r>
            <a:r>
              <a:rPr lang="en-GB" sz="2400" b="1" dirty="0" smtClean="0">
                <a:solidFill>
                  <a:srgbClr val="008000"/>
                </a:solidFill>
                <a:latin typeface="Times New Roman" pitchFamily="18" charset="0"/>
                <a:cs typeface="Times New Roman" pitchFamily="18" charset="0"/>
              </a:rPr>
              <a:t> liquid</a:t>
            </a:r>
            <a:r>
              <a:rPr lang="en-GB" sz="2400" b="1" dirty="0" smtClean="0">
                <a:latin typeface="Times New Roman" pitchFamily="18" charset="0"/>
                <a:cs typeface="Times New Roman" pitchFamily="18" charset="0"/>
              </a:rPr>
              <a:t>.</a:t>
            </a:r>
            <a:endParaRPr lang="en-US" sz="2400" b="1" dirty="0" smtClean="0">
              <a:latin typeface="Times New Roman" pitchFamily="18" charset="0"/>
              <a:cs typeface="Times New Roman" pitchFamily="18" charset="0"/>
            </a:endParaRPr>
          </a:p>
          <a:p>
            <a:pPr algn="just"/>
            <a:r>
              <a:rPr lang="en-GB" sz="2400" b="1" dirty="0" smtClean="0">
                <a:latin typeface="Times New Roman" pitchFamily="18" charset="0"/>
                <a:cs typeface="Times New Roman" pitchFamily="18" charset="0"/>
              </a:rPr>
              <a:t>Add </a:t>
            </a:r>
            <a:r>
              <a:rPr lang="en-GB" sz="2400" b="1" dirty="0" smtClean="0">
                <a:solidFill>
                  <a:srgbClr val="008000"/>
                </a:solidFill>
                <a:latin typeface="Times New Roman" pitchFamily="18" charset="0"/>
                <a:cs typeface="Times New Roman" pitchFamily="18" charset="0"/>
              </a:rPr>
              <a:t>2 ml conc. H</a:t>
            </a:r>
            <a:r>
              <a:rPr lang="en-GB" sz="2400" b="1" baseline="-25000" dirty="0" smtClean="0">
                <a:solidFill>
                  <a:srgbClr val="008000"/>
                </a:solidFill>
                <a:latin typeface="Times New Roman" pitchFamily="18" charset="0"/>
                <a:cs typeface="Times New Roman" pitchFamily="18" charset="0"/>
              </a:rPr>
              <a:t>2</a:t>
            </a:r>
            <a:r>
              <a:rPr lang="en-GB" sz="2400" b="1" dirty="0" smtClean="0">
                <a:solidFill>
                  <a:srgbClr val="008000"/>
                </a:solidFill>
                <a:latin typeface="Times New Roman" pitchFamily="18" charset="0"/>
                <a:cs typeface="Times New Roman" pitchFamily="18" charset="0"/>
              </a:rPr>
              <a:t>SO</a:t>
            </a:r>
            <a:r>
              <a:rPr lang="en-GB" sz="2400" b="1" baseline="-25000" dirty="0" smtClean="0">
                <a:solidFill>
                  <a:srgbClr val="008000"/>
                </a:solidFill>
                <a:latin typeface="Times New Roman" pitchFamily="18" charset="0"/>
                <a:cs typeface="Times New Roman" pitchFamily="18" charset="0"/>
              </a:rPr>
              <a:t>4</a:t>
            </a:r>
            <a:r>
              <a:rPr lang="en-GB" sz="2400" b="1" dirty="0" smtClean="0">
                <a:solidFill>
                  <a:srgbClr val="008000"/>
                </a:solidFill>
                <a:latin typeface="Times New Roman" pitchFamily="18" charset="0"/>
                <a:cs typeface="Times New Roman" pitchFamily="18" charset="0"/>
              </a:rPr>
              <a:t> </a:t>
            </a:r>
            <a:r>
              <a:rPr lang="en-GB" sz="2400" b="1" dirty="0" smtClean="0">
                <a:latin typeface="Times New Roman" pitchFamily="18" charset="0"/>
                <a:cs typeface="Times New Roman" pitchFamily="18" charset="0"/>
              </a:rPr>
              <a:t>immediately after removing the stopper.  </a:t>
            </a:r>
            <a:r>
              <a:rPr lang="en-GB" sz="2400" b="1" dirty="0" err="1" smtClean="0">
                <a:latin typeface="Times New Roman" pitchFamily="18" charset="0"/>
                <a:cs typeface="Times New Roman" pitchFamily="18" charset="0"/>
              </a:rPr>
              <a:t>Restopper</a:t>
            </a:r>
            <a:r>
              <a:rPr lang="en-GB" sz="2400" b="1" dirty="0" smtClean="0">
                <a:latin typeface="Times New Roman" pitchFamily="18" charset="0"/>
                <a:cs typeface="Times New Roman" pitchFamily="18" charset="0"/>
              </a:rPr>
              <a:t> and mix by gentle inversion until all the precipitate dissolves, if it does not, allow standing for a few minutes and repeating the mixing.</a:t>
            </a:r>
            <a:endParaRPr lang="en-US" sz="2400" b="1" dirty="0" smtClean="0">
              <a:latin typeface="Times New Roman" pitchFamily="18" charset="0"/>
              <a:cs typeface="Times New Roman" pitchFamily="18" charset="0"/>
            </a:endParaRPr>
          </a:p>
          <a:p>
            <a:pPr algn="just"/>
            <a:endParaRPr lang="en-US" sz="24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617C2E9-7AD6-46B0-9A08-1DC70AEB7480}" type="slidenum">
              <a:rPr lang="en-US" smtClean="0"/>
              <a:pPr/>
              <a:t>58</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705600"/>
          </a:xfrm>
        </p:spPr>
        <p:txBody>
          <a:bodyPr>
            <a:normAutofit/>
          </a:bodyPr>
          <a:lstStyle/>
          <a:p>
            <a:pPr algn="just"/>
            <a:r>
              <a:rPr lang="en-GB" sz="2400" b="1" dirty="0" smtClean="0">
                <a:latin typeface="Times New Roman" pitchFamily="18" charset="0"/>
                <a:cs typeface="Times New Roman" pitchFamily="18" charset="0"/>
              </a:rPr>
              <a:t>Distribute the iodine uniformly before taking a part of it titration.</a:t>
            </a:r>
            <a:endParaRPr lang="en-US" sz="2400" b="1" dirty="0" smtClean="0">
              <a:latin typeface="Times New Roman" pitchFamily="18" charset="0"/>
              <a:cs typeface="Times New Roman" pitchFamily="18" charset="0"/>
            </a:endParaRPr>
          </a:p>
          <a:p>
            <a:pPr algn="just"/>
            <a:r>
              <a:rPr lang="en-GB" sz="2400" b="1" dirty="0" smtClean="0">
                <a:solidFill>
                  <a:srgbClr val="008000"/>
                </a:solidFill>
                <a:latin typeface="Times New Roman" pitchFamily="18" charset="0"/>
                <a:cs typeface="Times New Roman" pitchFamily="18" charset="0"/>
              </a:rPr>
              <a:t>Pipette 101.3 ml</a:t>
            </a:r>
            <a:r>
              <a:rPr lang="en-GB" sz="2400" b="1" dirty="0" smtClean="0">
                <a:latin typeface="Times New Roman" pitchFamily="18" charset="0"/>
                <a:cs typeface="Times New Roman" pitchFamily="18" charset="0"/>
              </a:rPr>
              <a:t>. of sample for titration (1.3 ml extra to account for 4 ml or the reagents, </a:t>
            </a:r>
            <a:r>
              <a:rPr lang="en-GB" sz="2400" b="1" dirty="0" err="1" smtClean="0">
                <a:latin typeface="Times New Roman" pitchFamily="18" charset="0"/>
                <a:cs typeface="Times New Roman" pitchFamily="18" charset="0"/>
              </a:rPr>
              <a:t>manganous</a:t>
            </a:r>
            <a:r>
              <a:rPr lang="en-GB" sz="2400" b="1" dirty="0" smtClean="0">
                <a:latin typeface="Times New Roman" pitchFamily="18" charset="0"/>
                <a:cs typeface="Times New Roman" pitchFamily="18" charset="0"/>
              </a:rPr>
              <a:t> </a:t>
            </a:r>
            <a:r>
              <a:rPr lang="en-GB" sz="2400" b="1" dirty="0" err="1" smtClean="0">
                <a:latin typeface="Times New Roman" pitchFamily="18" charset="0"/>
                <a:cs typeface="Times New Roman" pitchFamily="18" charset="0"/>
              </a:rPr>
              <a:t>sulfate</a:t>
            </a:r>
            <a:r>
              <a:rPr lang="en-GB" sz="2400" b="1" dirty="0" smtClean="0">
                <a:latin typeface="Times New Roman" pitchFamily="18" charset="0"/>
                <a:cs typeface="Times New Roman" pitchFamily="18" charset="0"/>
              </a:rPr>
              <a:t> and alkali‑iodide‑</a:t>
            </a:r>
            <a:r>
              <a:rPr lang="en-GB" sz="2400" b="1" dirty="0" err="1" smtClean="0">
                <a:latin typeface="Times New Roman" pitchFamily="18" charset="0"/>
                <a:cs typeface="Times New Roman" pitchFamily="18" charset="0"/>
              </a:rPr>
              <a:t>azide</a:t>
            </a:r>
            <a:r>
              <a:rPr lang="en-GB" sz="2400" b="1" dirty="0" smtClean="0">
                <a:latin typeface="Times New Roman" pitchFamily="18" charset="0"/>
                <a:cs typeface="Times New Roman" pitchFamily="18" charset="0"/>
              </a:rPr>
              <a:t>, added to 300 ml of sample) in a conical flask and immediately </a:t>
            </a:r>
            <a:r>
              <a:rPr lang="en-GB" sz="2400" b="1" dirty="0" smtClean="0">
                <a:solidFill>
                  <a:srgbClr val="008000"/>
                </a:solidFill>
                <a:latin typeface="Times New Roman" pitchFamily="18" charset="0"/>
                <a:cs typeface="Times New Roman" pitchFamily="18" charset="0"/>
              </a:rPr>
              <a:t>titrate the liberated iodine with the standard thiosulfate solution </a:t>
            </a:r>
            <a:r>
              <a:rPr lang="en-GB" sz="2400" b="1" dirty="0" smtClean="0">
                <a:latin typeface="Times New Roman" pitchFamily="18" charset="0"/>
                <a:cs typeface="Times New Roman" pitchFamily="18" charset="0"/>
              </a:rPr>
              <a:t>to a </a:t>
            </a:r>
            <a:r>
              <a:rPr lang="en-GB" sz="2400" b="1" dirty="0" smtClean="0">
                <a:solidFill>
                  <a:srgbClr val="008000"/>
                </a:solidFill>
                <a:latin typeface="Times New Roman" pitchFamily="18" charset="0"/>
                <a:cs typeface="Times New Roman" pitchFamily="18" charset="0"/>
              </a:rPr>
              <a:t>pale yellow straw colour</a:t>
            </a:r>
            <a:r>
              <a:rPr lang="en-GB" sz="2400" b="1" dirty="0" smtClean="0">
                <a:latin typeface="Times New Roman" pitchFamily="18" charset="0"/>
                <a:cs typeface="Times New Roman" pitchFamily="18" charset="0"/>
              </a:rPr>
              <a:t>.  </a:t>
            </a:r>
          </a:p>
          <a:p>
            <a:pPr algn="just"/>
            <a:r>
              <a:rPr lang="en-GB" sz="2400" b="1" dirty="0" smtClean="0">
                <a:latin typeface="Times New Roman" pitchFamily="18" charset="0"/>
                <a:cs typeface="Times New Roman" pitchFamily="18" charset="0"/>
              </a:rPr>
              <a:t>Add </a:t>
            </a:r>
            <a:r>
              <a:rPr lang="en-GB" sz="2400" b="1" dirty="0" smtClean="0">
                <a:solidFill>
                  <a:srgbClr val="008000"/>
                </a:solidFill>
                <a:latin typeface="Times New Roman" pitchFamily="18" charset="0"/>
                <a:cs typeface="Times New Roman" pitchFamily="18" charset="0"/>
              </a:rPr>
              <a:t>2 ml starch solution </a:t>
            </a:r>
            <a:r>
              <a:rPr lang="en-GB" sz="2400" b="1" dirty="0" smtClean="0">
                <a:latin typeface="Times New Roman" pitchFamily="18" charset="0"/>
                <a:cs typeface="Times New Roman" pitchFamily="18" charset="0"/>
              </a:rPr>
              <a:t>and continue the titration till the first </a:t>
            </a:r>
            <a:r>
              <a:rPr lang="en-GB" sz="2400" b="1" dirty="0" smtClean="0">
                <a:solidFill>
                  <a:srgbClr val="008000"/>
                </a:solidFill>
                <a:latin typeface="Times New Roman" pitchFamily="18" charset="0"/>
                <a:cs typeface="Times New Roman" pitchFamily="18" charset="0"/>
              </a:rPr>
              <a:t>disappearance of the blue </a:t>
            </a:r>
            <a:r>
              <a:rPr lang="en-GB" sz="2400" b="1" dirty="0" smtClean="0">
                <a:latin typeface="Times New Roman" pitchFamily="18" charset="0"/>
                <a:cs typeface="Times New Roman" pitchFamily="18" charset="0"/>
              </a:rPr>
              <a:t>colour. </a:t>
            </a:r>
          </a:p>
          <a:p>
            <a:pPr algn="just"/>
            <a:r>
              <a:rPr lang="en-GB" sz="2400" b="1" dirty="0" smtClean="0">
                <a:latin typeface="Times New Roman" pitchFamily="18" charset="0"/>
                <a:cs typeface="Times New Roman" pitchFamily="18" charset="0"/>
              </a:rPr>
              <a:t> Disregard subsequent </a:t>
            </a:r>
            <a:r>
              <a:rPr lang="en-GB" sz="2400" b="1" dirty="0" err="1" smtClean="0">
                <a:latin typeface="Times New Roman" pitchFamily="18" charset="0"/>
                <a:cs typeface="Times New Roman" pitchFamily="18" charset="0"/>
              </a:rPr>
              <a:t>recolouration</a:t>
            </a:r>
            <a:r>
              <a:rPr lang="en-GB" sz="2400" b="1" dirty="0" smtClean="0">
                <a:latin typeface="Times New Roman" pitchFamily="18" charset="0"/>
                <a:cs typeface="Times New Roman" pitchFamily="18" charset="0"/>
              </a:rPr>
              <a:t> due to the catalytic effect of nitrite or ferric salts.</a:t>
            </a:r>
            <a:endParaRPr lang="en-US" sz="2400" b="1" dirty="0" smtClean="0">
              <a:latin typeface="Times New Roman" pitchFamily="18" charset="0"/>
              <a:cs typeface="Times New Roman" pitchFamily="18" charset="0"/>
            </a:endParaRPr>
          </a:p>
          <a:p>
            <a:pPr algn="just"/>
            <a:r>
              <a:rPr lang="en-GB" sz="2400" b="1" dirty="0" smtClean="0">
                <a:latin typeface="Times New Roman" pitchFamily="18" charset="0"/>
                <a:cs typeface="Times New Roman" pitchFamily="18" charset="0"/>
              </a:rPr>
              <a:t>It must be remembered that </a:t>
            </a:r>
            <a:r>
              <a:rPr lang="en-GB" sz="2400" b="1" dirty="0" smtClean="0">
                <a:solidFill>
                  <a:srgbClr val="008000"/>
                </a:solidFill>
                <a:latin typeface="Times New Roman" pitchFamily="18" charset="0"/>
                <a:cs typeface="Times New Roman" pitchFamily="18" charset="0"/>
              </a:rPr>
              <a:t>iodine is volatile </a:t>
            </a:r>
            <a:r>
              <a:rPr lang="en-GB" sz="2400" b="1" dirty="0" smtClean="0">
                <a:latin typeface="Times New Roman" pitchFamily="18" charset="0"/>
                <a:cs typeface="Times New Roman" pitchFamily="18" charset="0"/>
              </a:rPr>
              <a:t>and therefore, the titration must be carried out as expeditiously as possible and with the minimum of exposure to the air.</a:t>
            </a:r>
            <a:endParaRPr lang="en-US" sz="2400" b="1" dirty="0" smtClean="0">
              <a:latin typeface="Times New Roman" pitchFamily="18" charset="0"/>
              <a:cs typeface="Times New Roman" pitchFamily="18" charset="0"/>
            </a:endParaRPr>
          </a:p>
          <a:p>
            <a:pPr algn="just"/>
            <a:endParaRPr lang="en-US" sz="2400" b="1" dirty="0"/>
          </a:p>
        </p:txBody>
      </p:sp>
      <p:sp>
        <p:nvSpPr>
          <p:cNvPr id="4" name="Slide Number Placeholder 3"/>
          <p:cNvSpPr>
            <a:spLocks noGrp="1"/>
          </p:cNvSpPr>
          <p:nvPr>
            <p:ph type="sldNum" sz="quarter" idx="12"/>
          </p:nvPr>
        </p:nvSpPr>
        <p:spPr/>
        <p:txBody>
          <a:bodyPr/>
          <a:lstStyle/>
          <a:p>
            <a:fld id="{E617C2E9-7AD6-46B0-9A08-1DC70AEB7480}" type="slidenum">
              <a:rPr lang="en-US" smtClean="0"/>
              <a:pPr/>
              <a:t>59</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839200" cy="6324600"/>
          </a:xfrm>
        </p:spPr>
        <p:txBody>
          <a:bodyPr>
            <a:noAutofit/>
          </a:bodyPr>
          <a:lstStyle/>
          <a:p>
            <a:pPr algn="ctr">
              <a:buNone/>
            </a:pPr>
            <a:r>
              <a:rPr lang="en-US" dirty="0" smtClean="0">
                <a:effectLst>
                  <a:outerShdw blurRad="38100" dist="38100" dir="2700000" algn="tl">
                    <a:srgbClr val="000000">
                      <a:alpha val="43137"/>
                    </a:srgbClr>
                  </a:outerShdw>
                </a:effectLst>
                <a:latin typeface="Times New Roman" pitchFamily="18" charset="0"/>
                <a:cs typeface="Times New Roman" pitchFamily="18" charset="0"/>
              </a:rPr>
              <a:t>Total dissolved solid (TDS)</a:t>
            </a:r>
          </a:p>
          <a:p>
            <a:pPr algn="just"/>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It is defined as the quantity of dissolved material in water, and depends mainly on the solubility of rocks and soils the water contacts.</a:t>
            </a:r>
          </a:p>
          <a:p>
            <a:pPr algn="just"/>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 For instance, water that flows through limestone and gypsum dissolves calcium, carbonate, and sulfate, resulting in high levels of total dissolved solids.</a:t>
            </a:r>
          </a:p>
          <a:p>
            <a:pPr algn="just"/>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TDS: is a measure of the total ions in solution in term of its capacity to transmit current.</a:t>
            </a:r>
          </a:p>
          <a:p>
            <a:pPr algn="just"/>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A convenient way to measure TDS is to test the conductivity of the sample.</a:t>
            </a:r>
          </a:p>
          <a:p>
            <a:pPr algn="just">
              <a:buNone/>
            </a:pPr>
            <a:r>
              <a:rPr lang="en-US" dirty="0" smtClean="0">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fld id="{E617C2E9-7AD6-46B0-9A08-1DC70AEB7480}"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705600"/>
          </a:xfrm>
        </p:spPr>
        <p:txBody>
          <a:bodyPr>
            <a:normAutofit/>
          </a:bodyPr>
          <a:lstStyle/>
          <a:p>
            <a:pPr>
              <a:buNone/>
            </a:pPr>
            <a:endParaRPr lang="en-GB" sz="2000" b="1" dirty="0" smtClean="0">
              <a:solidFill>
                <a:srgbClr val="008000"/>
              </a:solidFill>
            </a:endParaRPr>
          </a:p>
          <a:p>
            <a:pPr>
              <a:buNone/>
            </a:pPr>
            <a:r>
              <a:rPr lang="en-GB" sz="2000" b="1" dirty="0" smtClean="0">
                <a:solidFill>
                  <a:srgbClr val="008000"/>
                </a:solidFill>
                <a:latin typeface="Times New Roman" pitchFamily="18" charset="0"/>
                <a:cs typeface="Times New Roman" pitchFamily="18" charset="0"/>
              </a:rPr>
              <a:t>Calculation :</a:t>
            </a:r>
          </a:p>
          <a:p>
            <a:pPr>
              <a:buNone/>
            </a:pPr>
            <a:endParaRPr lang="en-GB" sz="2000" b="1" dirty="0" smtClean="0">
              <a:solidFill>
                <a:srgbClr val="008000"/>
              </a:solidFill>
            </a:endParaRPr>
          </a:p>
          <a:p>
            <a:pPr>
              <a:buNone/>
            </a:pPr>
            <a:r>
              <a:rPr lang="en-GB" sz="2000" b="1" dirty="0" smtClean="0">
                <a:solidFill>
                  <a:srgbClr val="008000"/>
                </a:solidFill>
              </a:rPr>
              <a:t>						     Vol. of </a:t>
            </a:r>
            <a:r>
              <a:rPr lang="en-GB" sz="2000" b="1" dirty="0" err="1" smtClean="0">
                <a:solidFill>
                  <a:srgbClr val="008000"/>
                </a:solidFill>
              </a:rPr>
              <a:t>thiosulfate</a:t>
            </a:r>
            <a:r>
              <a:rPr lang="en-GB" sz="2000" b="1" dirty="0" smtClean="0">
                <a:solidFill>
                  <a:srgbClr val="008000"/>
                </a:solidFill>
              </a:rPr>
              <a:t> required for</a:t>
            </a:r>
            <a:endParaRPr lang="en-US" sz="2000" b="1" dirty="0" smtClean="0">
              <a:solidFill>
                <a:srgbClr val="008000"/>
              </a:solidFill>
            </a:endParaRPr>
          </a:p>
          <a:p>
            <a:pPr>
              <a:buNone/>
            </a:pPr>
            <a:r>
              <a:rPr lang="en-GB" sz="2000" b="1" dirty="0" smtClean="0">
                <a:solidFill>
                  <a:srgbClr val="008000"/>
                </a:solidFill>
              </a:rPr>
              <a:t>                Dissolved Oxygen mg/lit. = </a:t>
            </a:r>
            <a:r>
              <a:rPr lang="en-GB" sz="2000" dirty="0" smtClean="0">
                <a:solidFill>
                  <a:srgbClr val="008000"/>
                </a:solidFill>
              </a:rPr>
              <a:t>10</a:t>
            </a:r>
            <a:r>
              <a:rPr lang="en-GB" sz="2000" b="1" dirty="0" smtClean="0">
                <a:solidFill>
                  <a:srgbClr val="008000"/>
                </a:solidFill>
              </a:rPr>
              <a:t>     X        titration of 101.3 ml. sample</a:t>
            </a:r>
            <a:endParaRPr lang="en-US" sz="2000" b="1" dirty="0" smtClean="0">
              <a:solidFill>
                <a:srgbClr val="008000"/>
              </a:solidFill>
            </a:endParaRPr>
          </a:p>
          <a:p>
            <a:pPr>
              <a:buNone/>
            </a:pPr>
            <a:r>
              <a:rPr lang="en-GB" sz="2000" b="1" dirty="0" smtClean="0">
                <a:solidFill>
                  <a:srgbClr val="008000"/>
                </a:solidFill>
              </a:rPr>
              <a:t> </a:t>
            </a:r>
            <a:endParaRPr lang="en-US" sz="2000" b="1" dirty="0" smtClean="0">
              <a:solidFill>
                <a:srgbClr val="008000"/>
              </a:solidFill>
            </a:endParaRPr>
          </a:p>
          <a:p>
            <a:pPr>
              <a:buNone/>
            </a:pPr>
            <a:endParaRPr lang="en-GB" sz="2000" b="1" dirty="0" smtClean="0">
              <a:solidFill>
                <a:srgbClr val="008000"/>
              </a:solidFill>
            </a:endParaRPr>
          </a:p>
          <a:p>
            <a:pPr>
              <a:buNone/>
            </a:pPr>
            <a:r>
              <a:rPr lang="en-GB" sz="2000" b="1" dirty="0" smtClean="0">
                <a:solidFill>
                  <a:srgbClr val="008000"/>
                </a:solidFill>
              </a:rPr>
              <a:t>			 </a:t>
            </a:r>
            <a:endParaRPr lang="en-US" sz="2000" b="1" dirty="0">
              <a:solidFill>
                <a:srgbClr val="008000"/>
              </a:solidFill>
            </a:endParaRPr>
          </a:p>
        </p:txBody>
      </p:sp>
      <p:cxnSp>
        <p:nvCxnSpPr>
          <p:cNvPr id="5" name="Straight Connector 4"/>
          <p:cNvCxnSpPr/>
          <p:nvPr/>
        </p:nvCxnSpPr>
        <p:spPr>
          <a:xfrm flipV="1">
            <a:off x="4114800" y="2133600"/>
            <a:ext cx="34290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135169" name="Rectangle 1"/>
          <p:cNvSpPr>
            <a:spLocks noChangeArrowheads="1"/>
          </p:cNvSpPr>
          <p:nvPr/>
        </p:nvSpPr>
        <p:spPr bwMode="auto">
          <a:xfrm>
            <a:off x="228600" y="2438400"/>
            <a:ext cx="87630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GB" sz="2000" b="1" i="0" u="none" strike="noStrike" cap="none" normalizeH="0" baseline="0" dirty="0" smtClean="0">
                <a:ln>
                  <a:noFill/>
                </a:ln>
                <a:solidFill>
                  <a:srgbClr val="008000"/>
                </a:solidFill>
                <a:effectLst/>
                <a:latin typeface="Times New Roman" pitchFamily="18" charset="0"/>
                <a:ea typeface="Times New Roman" pitchFamily="18" charset="0"/>
                <a:cs typeface="Times New Roman" pitchFamily="18" charset="0"/>
              </a:rPr>
              <a:t>				Vol. of </a:t>
            </a:r>
            <a:r>
              <a:rPr kumimoji="0" lang="en-GB" sz="2000" b="1" i="0" u="none" strike="noStrike" cap="none" normalizeH="0" baseline="0" dirty="0" err="1" smtClean="0">
                <a:ln>
                  <a:noFill/>
                </a:ln>
                <a:solidFill>
                  <a:srgbClr val="008000"/>
                </a:solidFill>
                <a:effectLst/>
                <a:latin typeface="Times New Roman" pitchFamily="18" charset="0"/>
                <a:ea typeface="Times New Roman" pitchFamily="18" charset="0"/>
                <a:cs typeface="Times New Roman" pitchFamily="18" charset="0"/>
              </a:rPr>
              <a:t>thiosulphate</a:t>
            </a:r>
            <a:r>
              <a:rPr kumimoji="0" lang="en-GB" sz="2000" b="1" i="0" u="none" strike="noStrike" cap="none" normalizeH="0" baseline="0" dirty="0" smtClean="0">
                <a:ln>
                  <a:noFill/>
                </a:ln>
                <a:solidFill>
                  <a:srgbClr val="008000"/>
                </a:solidFill>
                <a:effectLst/>
                <a:latin typeface="Times New Roman" pitchFamily="18" charset="0"/>
                <a:ea typeface="Times New Roman" pitchFamily="18" charset="0"/>
                <a:cs typeface="Times New Roman" pitchFamily="18" charset="0"/>
              </a:rPr>
              <a:t> required for 10 ml</a:t>
            </a:r>
            <a:endParaRPr kumimoji="0" lang="en-US" sz="2000" b="1" i="0" u="none" strike="noStrike" cap="none" normalizeH="0" baseline="0" dirty="0" smtClean="0">
              <a:ln>
                <a:noFill/>
              </a:ln>
              <a:solidFill>
                <a:srgbClr val="008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GB" sz="2000" b="1" i="0" u="none" strike="noStrike" cap="none" normalizeH="0" baseline="0" dirty="0" smtClean="0">
                <a:ln>
                  <a:noFill/>
                </a:ln>
                <a:solidFill>
                  <a:srgbClr val="008000"/>
                </a:solidFill>
                <a:effectLst/>
                <a:latin typeface="Times New Roman" pitchFamily="18" charset="0"/>
                <a:ea typeface="Times New Roman" pitchFamily="18" charset="0"/>
                <a:cs typeface="Times New Roman" pitchFamily="18" charset="0"/>
              </a:rPr>
              <a:t>                         		               	      of 0.0125 N Potassium </a:t>
            </a:r>
            <a:r>
              <a:rPr kumimoji="0" lang="en-GB" sz="2000" b="1" i="0" u="none" strike="noStrike" cap="none" normalizeH="0" baseline="0" dirty="0" err="1" smtClean="0">
                <a:ln>
                  <a:noFill/>
                </a:ln>
                <a:solidFill>
                  <a:srgbClr val="008000"/>
                </a:solidFill>
                <a:effectLst/>
                <a:latin typeface="Times New Roman" pitchFamily="18" charset="0"/>
                <a:ea typeface="Times New Roman" pitchFamily="18" charset="0"/>
                <a:cs typeface="Times New Roman" pitchFamily="18" charset="0"/>
              </a:rPr>
              <a:t>iodate</a:t>
            </a:r>
            <a:r>
              <a:rPr kumimoji="0" lang="en-GB" sz="2000" b="1" i="0" u="none" strike="noStrike" cap="none" normalizeH="0" baseline="0" dirty="0" smtClean="0">
                <a:ln>
                  <a:noFill/>
                </a:ln>
                <a:solidFill>
                  <a:srgbClr val="008000"/>
                </a:solidFill>
                <a:effectLst/>
                <a:latin typeface="Times New Roman" pitchFamily="18" charset="0"/>
                <a:ea typeface="Times New Roman" pitchFamily="18" charset="0"/>
                <a:cs typeface="Times New Roman" pitchFamily="18" charset="0"/>
              </a:rPr>
              <a:t>.</a:t>
            </a:r>
            <a:endParaRPr kumimoji="0" lang="en-GB" sz="2000" b="1" i="0" u="none" strike="noStrike" cap="none" normalizeH="0" baseline="0" dirty="0" smtClean="0">
              <a:ln>
                <a:noFill/>
              </a:ln>
              <a:solidFill>
                <a:srgbClr val="008000"/>
              </a:solidFill>
              <a:effectLst/>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617C2E9-7AD6-46B0-9A08-1DC70AEB7480}" type="slidenum">
              <a:rPr lang="en-US" smtClean="0"/>
              <a:pPr/>
              <a:t>60</a:t>
            </a:fld>
            <a:endParaRPr lang="en-US"/>
          </a:p>
        </p:txBody>
      </p:sp>
      <p:sp>
        <p:nvSpPr>
          <p:cNvPr id="7" name="Footer Placeholder 6"/>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lgn="just">
              <a:buNone/>
            </a:pPr>
            <a:r>
              <a:rPr lang="en-GB" b="1" u="sng" dirty="0" smtClean="0">
                <a:latin typeface="Times New Roman" pitchFamily="18" charset="0"/>
                <a:cs typeface="Times New Roman" pitchFamily="18" charset="0"/>
              </a:rPr>
              <a:t>Precision and Accuracy</a:t>
            </a:r>
            <a:endParaRPr lang="en-US" dirty="0" smtClean="0">
              <a:latin typeface="Times New Roman" pitchFamily="18" charset="0"/>
              <a:cs typeface="Times New Roman" pitchFamily="18" charset="0"/>
            </a:endParaRPr>
          </a:p>
          <a:p>
            <a:pPr algn="just"/>
            <a:r>
              <a:rPr lang="en-GB" dirty="0" smtClean="0">
                <a:latin typeface="Times New Roman" pitchFamily="18" charset="0"/>
                <a:cs typeface="Times New Roman" pitchFamily="18" charset="0"/>
              </a:rPr>
              <a:t>The DO can be measured with a precision of about 50 </a:t>
            </a:r>
            <a:r>
              <a:rPr lang="en-GB" dirty="0" smtClean="0">
                <a:latin typeface="Times New Roman" pitchFamily="18" charset="0"/>
                <a:cs typeface="Times New Roman" pitchFamily="18" charset="0"/>
                <a:sym typeface="Symbol"/>
              </a:rPr>
              <a:t></a:t>
            </a:r>
            <a:r>
              <a:rPr lang="en-GB" dirty="0" smtClean="0">
                <a:latin typeface="Times New Roman" pitchFamily="18" charset="0"/>
                <a:cs typeface="Times New Roman" pitchFamily="18" charset="0"/>
              </a:rPr>
              <a:t>g/l or 0.05 mg/l in surface and slightly polluted waters, expressed as standard deviation.  </a:t>
            </a:r>
          </a:p>
          <a:p>
            <a:pPr algn="just"/>
            <a:r>
              <a:rPr lang="en-GB" dirty="0" smtClean="0">
                <a:latin typeface="Times New Roman" pitchFamily="18" charset="0"/>
                <a:cs typeface="Times New Roman" pitchFamily="18" charset="0"/>
              </a:rPr>
              <a:t>In the presence of appreciable interference this may be as high as 100 </a:t>
            </a:r>
            <a:r>
              <a:rPr lang="en-GB" dirty="0" smtClean="0">
                <a:latin typeface="Times New Roman" pitchFamily="18" charset="0"/>
                <a:cs typeface="Times New Roman" pitchFamily="18" charset="0"/>
                <a:sym typeface="Symbol"/>
              </a:rPr>
              <a:t></a:t>
            </a:r>
            <a:r>
              <a:rPr lang="en-GB" dirty="0" smtClean="0">
                <a:latin typeface="Times New Roman" pitchFamily="18" charset="0"/>
                <a:cs typeface="Times New Roman" pitchFamily="18" charset="0"/>
              </a:rPr>
              <a:t>g/l or 0.1 mg/l.</a:t>
            </a:r>
            <a:endParaRPr lang="en-US" dirty="0" smtClean="0">
              <a:latin typeface="Times New Roman" pitchFamily="18" charset="0"/>
              <a:cs typeface="Times New Roman" pitchFamily="18" charset="0"/>
            </a:endParaRPr>
          </a:p>
          <a:p>
            <a:r>
              <a:rPr lang="en-GB" b="1" dirty="0" smtClean="0"/>
              <a:t> </a:t>
            </a:r>
            <a:endParaRPr lang="en-US" dirty="0" smtClean="0"/>
          </a:p>
          <a:p>
            <a:endParaRPr lang="en-US" dirty="0"/>
          </a:p>
        </p:txBody>
      </p:sp>
      <p:sp>
        <p:nvSpPr>
          <p:cNvPr id="4" name="Slide Number Placeholder 3"/>
          <p:cNvSpPr>
            <a:spLocks noGrp="1"/>
          </p:cNvSpPr>
          <p:nvPr>
            <p:ph type="sldNum" sz="quarter" idx="12"/>
          </p:nvPr>
        </p:nvSpPr>
        <p:spPr/>
        <p:txBody>
          <a:bodyPr/>
          <a:lstStyle/>
          <a:p>
            <a:fld id="{E617C2E9-7AD6-46B0-9A08-1DC70AEB7480}" type="slidenum">
              <a:rPr lang="en-US" smtClean="0"/>
              <a:pPr/>
              <a:t>61</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55000" lnSpcReduction="20000"/>
          </a:bodyPr>
          <a:lstStyle/>
          <a:p>
            <a:pPr algn="just">
              <a:buNone/>
            </a:pPr>
            <a:r>
              <a:rPr lang="en-GB" sz="5100" b="1" u="sng" dirty="0" smtClean="0">
                <a:latin typeface="Times New Roman" pitchFamily="18" charset="0"/>
                <a:cs typeface="Times New Roman" pitchFamily="18" charset="0"/>
              </a:rPr>
              <a:t>PRECAUTIONS</a:t>
            </a:r>
            <a:endParaRPr lang="en-US" sz="5100" b="1" dirty="0" smtClean="0">
              <a:latin typeface="Times New Roman" pitchFamily="18" charset="0"/>
              <a:cs typeface="Times New Roman" pitchFamily="18" charset="0"/>
            </a:endParaRPr>
          </a:p>
          <a:p>
            <a:pPr algn="just">
              <a:buNone/>
            </a:pPr>
            <a:r>
              <a:rPr lang="en-GB" b="1" dirty="0" smtClean="0">
                <a:latin typeface="Times New Roman" pitchFamily="18" charset="0"/>
                <a:cs typeface="Times New Roman" pitchFamily="18" charset="0"/>
              </a:rPr>
              <a:t> </a:t>
            </a:r>
            <a:endParaRPr lang="en-US" b="1" dirty="0" smtClean="0">
              <a:latin typeface="Times New Roman" pitchFamily="18" charset="0"/>
              <a:cs typeface="Times New Roman" pitchFamily="18" charset="0"/>
            </a:endParaRPr>
          </a:p>
          <a:p>
            <a:pPr lvl="0" algn="just"/>
            <a:r>
              <a:rPr lang="en-GB" sz="4500" b="1" dirty="0" smtClean="0">
                <a:effectLst>
                  <a:outerShdw blurRad="38100" dist="38100" dir="2700000" algn="tl">
                    <a:srgbClr val="000000">
                      <a:alpha val="43137"/>
                    </a:srgbClr>
                  </a:outerShdw>
                </a:effectLst>
                <a:latin typeface="Times New Roman" pitchFamily="18" charset="0"/>
                <a:cs typeface="Times New Roman" pitchFamily="18" charset="0"/>
              </a:rPr>
              <a:t>Determine DO at site, if not possible, at least fix at site and titrate in laboratory (add acid in the laboratory)</a:t>
            </a:r>
            <a:endParaRPr lang="en-US" sz="4500" b="1" dirty="0" smtClean="0">
              <a:effectLst>
                <a:outerShdw blurRad="38100" dist="38100" dir="2700000" algn="tl">
                  <a:srgbClr val="000000">
                    <a:alpha val="43137"/>
                  </a:srgbClr>
                </a:outerShdw>
              </a:effectLst>
              <a:latin typeface="Times New Roman" pitchFamily="18" charset="0"/>
              <a:cs typeface="Times New Roman" pitchFamily="18" charset="0"/>
            </a:endParaRPr>
          </a:p>
          <a:p>
            <a:pPr algn="just">
              <a:buNone/>
            </a:pPr>
            <a:r>
              <a:rPr lang="en-GB" sz="4500" b="1" dirty="0" smtClean="0">
                <a:effectLst>
                  <a:outerShdw blurRad="38100" dist="38100" dir="2700000" algn="tl">
                    <a:srgbClr val="000000">
                      <a:alpha val="43137"/>
                    </a:srgbClr>
                  </a:outerShdw>
                </a:effectLst>
                <a:latin typeface="Times New Roman" pitchFamily="18" charset="0"/>
                <a:cs typeface="Times New Roman" pitchFamily="18" charset="0"/>
              </a:rPr>
              <a:t> </a:t>
            </a:r>
            <a:endParaRPr lang="en-US" sz="4500" b="1" dirty="0" smtClean="0">
              <a:effectLst>
                <a:outerShdw blurRad="38100" dist="38100" dir="2700000" algn="tl">
                  <a:srgbClr val="000000">
                    <a:alpha val="43137"/>
                  </a:srgbClr>
                </a:outerShdw>
              </a:effectLst>
              <a:latin typeface="Times New Roman" pitchFamily="18" charset="0"/>
              <a:cs typeface="Times New Roman" pitchFamily="18" charset="0"/>
            </a:endParaRPr>
          </a:p>
          <a:p>
            <a:pPr lvl="0" algn="just">
              <a:lnSpc>
                <a:spcPct val="170000"/>
              </a:lnSpc>
            </a:pPr>
            <a:r>
              <a:rPr lang="en-GB" sz="4500" b="1" dirty="0" smtClean="0">
                <a:effectLst>
                  <a:outerShdw blurRad="38100" dist="38100" dir="2700000" algn="tl">
                    <a:srgbClr val="000000">
                      <a:alpha val="43137"/>
                    </a:srgbClr>
                  </a:outerShdw>
                </a:effectLst>
                <a:latin typeface="Times New Roman" pitchFamily="18" charset="0"/>
                <a:cs typeface="Times New Roman" pitchFamily="18" charset="0"/>
              </a:rPr>
              <a:t>Do not use soap or synthetic detergents for washing the DO bottles/Normally bottles are kept clean by the acidic iodine solution of the Winkler procedure and require no further treatment except thorough rinsing with the tap water.</a:t>
            </a:r>
            <a:endParaRPr lang="en-US" sz="4500" b="1" dirty="0" smtClean="0">
              <a:effectLst>
                <a:outerShdw blurRad="38100" dist="38100" dir="2700000" algn="tl">
                  <a:srgbClr val="000000">
                    <a:alpha val="43137"/>
                  </a:srgbClr>
                </a:outerShdw>
              </a:effectLst>
              <a:latin typeface="Times New Roman" pitchFamily="18" charset="0"/>
              <a:cs typeface="Times New Roman" pitchFamily="18" charset="0"/>
            </a:endParaRPr>
          </a:p>
          <a:p>
            <a:pPr algn="just">
              <a:buNone/>
            </a:pPr>
            <a:r>
              <a:rPr lang="en-GB" sz="4500" b="1" dirty="0" smtClean="0">
                <a:effectLst>
                  <a:outerShdw blurRad="38100" dist="38100" dir="2700000" algn="tl">
                    <a:srgbClr val="000000">
                      <a:alpha val="43137"/>
                    </a:srgbClr>
                  </a:outerShdw>
                </a:effectLst>
                <a:latin typeface="Times New Roman" pitchFamily="18" charset="0"/>
                <a:cs typeface="Times New Roman" pitchFamily="18" charset="0"/>
              </a:rPr>
              <a:t> </a:t>
            </a:r>
            <a:endParaRPr lang="en-US" sz="4500" b="1" dirty="0" smtClean="0">
              <a:effectLst>
                <a:outerShdw blurRad="38100" dist="38100" dir="2700000" algn="tl">
                  <a:srgbClr val="000000">
                    <a:alpha val="43137"/>
                  </a:srgbClr>
                </a:outerShdw>
              </a:effectLst>
              <a:latin typeface="Times New Roman" pitchFamily="18" charset="0"/>
              <a:cs typeface="Times New Roman" pitchFamily="18" charset="0"/>
            </a:endParaRPr>
          </a:p>
          <a:p>
            <a:pPr lvl="0" algn="just"/>
            <a:r>
              <a:rPr lang="en-GB" sz="4500" b="1" dirty="0" smtClean="0">
                <a:effectLst>
                  <a:outerShdw blurRad="38100" dist="38100" dir="2700000" algn="tl">
                    <a:srgbClr val="000000">
                      <a:alpha val="43137"/>
                    </a:srgbClr>
                  </a:outerShdw>
                </a:effectLst>
                <a:latin typeface="Times New Roman" pitchFamily="18" charset="0"/>
                <a:cs typeface="Times New Roman" pitchFamily="18" charset="0"/>
              </a:rPr>
              <a:t>New bottles should be cleaner with 5 N </a:t>
            </a:r>
            <a:r>
              <a:rPr lang="en-GB" sz="4500" b="1" dirty="0" err="1" smtClean="0">
                <a:effectLst>
                  <a:outerShdw blurRad="38100" dist="38100" dir="2700000" algn="tl">
                    <a:srgbClr val="000000">
                      <a:alpha val="43137"/>
                    </a:srgbClr>
                  </a:outerShdw>
                </a:effectLst>
                <a:latin typeface="Times New Roman" pitchFamily="18" charset="0"/>
                <a:cs typeface="Times New Roman" pitchFamily="18" charset="0"/>
              </a:rPr>
              <a:t>sulfuric</a:t>
            </a:r>
            <a:r>
              <a:rPr lang="en-GB" sz="4500" b="1" dirty="0" smtClean="0">
                <a:effectLst>
                  <a:outerShdw blurRad="38100" dist="38100" dir="2700000" algn="tl">
                    <a:srgbClr val="000000">
                      <a:alpha val="43137"/>
                    </a:srgbClr>
                  </a:outerShdw>
                </a:effectLst>
                <a:latin typeface="Times New Roman" pitchFamily="18" charset="0"/>
                <a:cs typeface="Times New Roman" pitchFamily="18" charset="0"/>
              </a:rPr>
              <a:t> or hydrochloric acid and then rinsed thoroughly with the tap water.</a:t>
            </a:r>
            <a:endParaRPr lang="en-US" sz="4500" b="1" dirty="0" smtClean="0">
              <a:effectLst>
                <a:outerShdw blurRad="38100" dist="38100" dir="2700000" algn="tl">
                  <a:srgbClr val="000000">
                    <a:alpha val="43137"/>
                  </a:srgbClr>
                </a:outerShdw>
              </a:effectLst>
              <a:latin typeface="Times New Roman" pitchFamily="18" charset="0"/>
              <a:cs typeface="Times New Roman" pitchFamily="18" charset="0"/>
            </a:endParaRPr>
          </a:p>
          <a:p>
            <a:pPr algn="just">
              <a:buNone/>
            </a:pPr>
            <a:r>
              <a:rPr lang="en-GB" sz="4500" b="1" dirty="0" smtClean="0">
                <a:effectLst>
                  <a:outerShdw blurRad="38100" dist="38100" dir="2700000" algn="tl">
                    <a:srgbClr val="000000">
                      <a:alpha val="43137"/>
                    </a:srgbClr>
                  </a:outerShdw>
                </a:effectLst>
                <a:latin typeface="Times New Roman" pitchFamily="18" charset="0"/>
                <a:cs typeface="Times New Roman" pitchFamily="18" charset="0"/>
              </a:rPr>
              <a:t> </a:t>
            </a:r>
            <a:endParaRPr lang="en-US" sz="4500" b="1" dirty="0" smtClean="0">
              <a:effectLst>
                <a:outerShdw blurRad="38100" dist="38100" dir="2700000" algn="tl">
                  <a:srgbClr val="000000">
                    <a:alpha val="43137"/>
                  </a:srgbClr>
                </a:outerShdw>
              </a:effectLst>
              <a:latin typeface="Times New Roman" pitchFamily="18" charset="0"/>
              <a:cs typeface="Times New Roman" pitchFamily="18" charset="0"/>
            </a:endParaRPr>
          </a:p>
          <a:p>
            <a:pPr lvl="0" algn="just"/>
            <a:r>
              <a:rPr lang="en-GB" sz="4500" b="1" dirty="0" smtClean="0">
                <a:effectLst>
                  <a:outerShdw blurRad="38100" dist="38100" dir="2700000" algn="tl">
                    <a:srgbClr val="000000">
                      <a:alpha val="43137"/>
                    </a:srgbClr>
                  </a:outerShdw>
                </a:effectLst>
                <a:latin typeface="Times New Roman" pitchFamily="18" charset="0"/>
                <a:cs typeface="Times New Roman" pitchFamily="18" charset="0"/>
              </a:rPr>
              <a:t>Just before taking the sample rinse sample bottle with the sample.</a:t>
            </a:r>
            <a:endParaRPr lang="en-US" sz="4500" b="1" dirty="0" smtClean="0">
              <a:effectLst>
                <a:outerShdw blurRad="38100" dist="38100" dir="2700000" algn="tl">
                  <a:srgbClr val="000000">
                    <a:alpha val="43137"/>
                  </a:srgbClr>
                </a:outerShdw>
              </a:effectLst>
              <a:latin typeface="Times New Roman" pitchFamily="18" charset="0"/>
              <a:cs typeface="Times New Roman" pitchFamily="18" charset="0"/>
            </a:endParaRPr>
          </a:p>
          <a:p>
            <a:pPr algn="just">
              <a:buNone/>
            </a:pPr>
            <a:r>
              <a:rPr lang="en-GB" sz="4500" b="1" dirty="0" smtClean="0">
                <a:effectLst>
                  <a:outerShdw blurRad="38100" dist="38100" dir="2700000" algn="tl">
                    <a:srgbClr val="000000">
                      <a:alpha val="43137"/>
                    </a:srgbClr>
                  </a:outerShdw>
                </a:effectLst>
                <a:latin typeface="Times New Roman" pitchFamily="18" charset="0"/>
                <a:cs typeface="Times New Roman" pitchFamily="18" charset="0"/>
              </a:rPr>
              <a:t> </a:t>
            </a:r>
            <a:endParaRPr lang="en-US" sz="4500" b="1" dirty="0" smtClean="0">
              <a:effectLst>
                <a:outerShdw blurRad="38100" dist="38100" dir="2700000" algn="tl">
                  <a:srgbClr val="000000">
                    <a:alpha val="43137"/>
                  </a:srgbClr>
                </a:outerShdw>
              </a:effectLst>
              <a:latin typeface="Times New Roman" pitchFamily="18" charset="0"/>
              <a:cs typeface="Times New Roman" pitchFamily="18" charset="0"/>
            </a:endParaRPr>
          </a:p>
          <a:p>
            <a:endParaRPr lang="en-US"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617C2E9-7AD6-46B0-9A08-1DC70AEB7480}" type="slidenum">
              <a:rPr lang="en-US" smtClean="0"/>
              <a:pPr/>
              <a:t>62</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686800" cy="6553200"/>
          </a:xfrm>
        </p:spPr>
        <p:txBody>
          <a:bodyPr>
            <a:noAutofit/>
          </a:bodyPr>
          <a:lstStyle/>
          <a:p>
            <a:pPr lvl="0" algn="just">
              <a:lnSpc>
                <a:spcPct val="170000"/>
              </a:lnSpc>
            </a:pPr>
            <a:r>
              <a:rPr lang="en-GB" sz="2000" b="1" dirty="0">
                <a:effectLst>
                  <a:outerShdw blurRad="38100" dist="38100" dir="2700000" algn="tl">
                    <a:srgbClr val="000000">
                      <a:alpha val="43137"/>
                    </a:srgbClr>
                  </a:outerShdw>
                </a:effectLst>
                <a:latin typeface="Times New Roman" pitchFamily="18" charset="0"/>
                <a:cs typeface="Times New Roman" pitchFamily="18" charset="0"/>
              </a:rPr>
              <a:t>Bottle should be completely filled with the sample and remove bubbles entrapped into the bottle while taking sample by tapping the neck of the bottle with the </a:t>
            </a:r>
            <a:r>
              <a:rPr lang="en-GB" sz="2000" b="1" dirty="0" smtClean="0">
                <a:effectLst>
                  <a:outerShdw blurRad="38100" dist="38100" dir="2700000" algn="tl">
                    <a:srgbClr val="000000">
                      <a:alpha val="43137"/>
                    </a:srgbClr>
                  </a:outerShdw>
                </a:effectLst>
                <a:latin typeface="Times New Roman" pitchFamily="18" charset="0"/>
                <a:cs typeface="Times New Roman" pitchFamily="18" charset="0"/>
              </a:rPr>
              <a:t>stopper.</a:t>
            </a:r>
            <a:endParaRPr lang="en-US" sz="2000" b="1" dirty="0" smtClean="0">
              <a:effectLst>
                <a:outerShdw blurRad="38100" dist="38100" dir="2700000" algn="tl">
                  <a:srgbClr val="000000">
                    <a:alpha val="43137"/>
                  </a:srgbClr>
                </a:outerShdw>
              </a:effectLst>
              <a:latin typeface="Times New Roman" pitchFamily="18" charset="0"/>
              <a:cs typeface="Times New Roman" pitchFamily="18" charset="0"/>
            </a:endParaRPr>
          </a:p>
          <a:p>
            <a:pPr lvl="0" algn="just">
              <a:lnSpc>
                <a:spcPct val="170000"/>
              </a:lnSpc>
            </a:pPr>
            <a:r>
              <a:rPr lang="en-GB" sz="2000" b="1" dirty="0" smtClean="0">
                <a:effectLst>
                  <a:outerShdw blurRad="38100" dist="38100" dir="2700000" algn="tl">
                    <a:srgbClr val="000000">
                      <a:alpha val="43137"/>
                    </a:srgbClr>
                  </a:outerShdw>
                </a:effectLst>
                <a:latin typeface="Times New Roman" pitchFamily="18" charset="0"/>
                <a:cs typeface="Times New Roman" pitchFamily="18" charset="0"/>
              </a:rPr>
              <a:t>Fix </a:t>
            </a:r>
            <a:r>
              <a:rPr lang="en-GB" sz="2000" b="1" dirty="0">
                <a:effectLst>
                  <a:outerShdw blurRad="38100" dist="38100" dir="2700000" algn="tl">
                    <a:srgbClr val="000000">
                      <a:alpha val="43137"/>
                    </a:srgbClr>
                  </a:outerShdw>
                </a:effectLst>
                <a:latin typeface="Times New Roman" pitchFamily="18" charset="0"/>
                <a:cs typeface="Times New Roman" pitchFamily="18" charset="0"/>
              </a:rPr>
              <a:t>the DO on the site by adding </a:t>
            </a:r>
            <a:r>
              <a:rPr lang="en-GB" sz="2000" b="1" dirty="0" err="1">
                <a:effectLst>
                  <a:outerShdw blurRad="38100" dist="38100" dir="2700000" algn="tl">
                    <a:srgbClr val="000000">
                      <a:alpha val="43137"/>
                    </a:srgbClr>
                  </a:outerShdw>
                </a:effectLst>
                <a:latin typeface="Times New Roman" pitchFamily="18" charset="0"/>
                <a:cs typeface="Times New Roman" pitchFamily="18" charset="0"/>
              </a:rPr>
              <a:t>manganous</a:t>
            </a:r>
            <a:r>
              <a:rPr lang="en-GB" sz="2000" b="1" dirty="0">
                <a:effectLst>
                  <a:outerShdw blurRad="38100" dist="38100" dir="2700000" algn="tl">
                    <a:srgbClr val="000000">
                      <a:alpha val="43137"/>
                    </a:srgbClr>
                  </a:outerShdw>
                </a:effectLst>
                <a:latin typeface="Times New Roman" pitchFamily="18" charset="0"/>
                <a:cs typeface="Times New Roman" pitchFamily="18" charset="0"/>
              </a:rPr>
              <a:t> </a:t>
            </a:r>
            <a:r>
              <a:rPr lang="en-GB" sz="2000" b="1" dirty="0" err="1">
                <a:effectLst>
                  <a:outerShdw blurRad="38100" dist="38100" dir="2700000" algn="tl">
                    <a:srgbClr val="000000">
                      <a:alpha val="43137"/>
                    </a:srgbClr>
                  </a:outerShdw>
                </a:effectLst>
                <a:latin typeface="Times New Roman" pitchFamily="18" charset="0"/>
                <a:cs typeface="Times New Roman" pitchFamily="18" charset="0"/>
              </a:rPr>
              <a:t>sulfate</a:t>
            </a:r>
            <a:r>
              <a:rPr lang="en-GB" sz="2000" b="1" dirty="0">
                <a:effectLst>
                  <a:outerShdw blurRad="38100" dist="38100" dir="2700000" algn="tl">
                    <a:srgbClr val="000000">
                      <a:alpha val="43137"/>
                    </a:srgbClr>
                  </a:outerShdw>
                </a:effectLst>
                <a:latin typeface="Times New Roman" pitchFamily="18" charset="0"/>
                <a:cs typeface="Times New Roman" pitchFamily="18" charset="0"/>
              </a:rPr>
              <a:t> and alkali‑iodide‑</a:t>
            </a:r>
            <a:r>
              <a:rPr lang="en-GB" sz="2000" b="1" dirty="0" err="1">
                <a:effectLst>
                  <a:outerShdw blurRad="38100" dist="38100" dir="2700000" algn="tl">
                    <a:srgbClr val="000000">
                      <a:alpha val="43137"/>
                    </a:srgbClr>
                  </a:outerShdw>
                </a:effectLst>
                <a:latin typeface="Times New Roman" pitchFamily="18" charset="0"/>
                <a:cs typeface="Times New Roman" pitchFamily="18" charset="0"/>
              </a:rPr>
              <a:t>azide</a:t>
            </a:r>
            <a:r>
              <a:rPr lang="en-GB" sz="2000" b="1" dirty="0">
                <a:effectLst>
                  <a:outerShdw blurRad="38100" dist="38100" dir="2700000" algn="tl">
                    <a:srgbClr val="000000">
                      <a:alpha val="43137"/>
                    </a:srgbClr>
                  </a:outerShdw>
                </a:effectLst>
                <a:latin typeface="Times New Roman" pitchFamily="18" charset="0"/>
                <a:cs typeface="Times New Roman" pitchFamily="18" charset="0"/>
              </a:rPr>
              <a:t> </a:t>
            </a:r>
            <a:r>
              <a:rPr lang="en-GB" sz="2000" b="1" dirty="0" err="1" smtClean="0">
                <a:effectLst>
                  <a:outerShdw blurRad="38100" dist="38100" dir="2700000" algn="tl">
                    <a:srgbClr val="000000">
                      <a:alpha val="43137"/>
                    </a:srgbClr>
                  </a:outerShdw>
                </a:effectLst>
                <a:latin typeface="Times New Roman" pitchFamily="18" charset="0"/>
                <a:cs typeface="Times New Roman" pitchFamily="18" charset="0"/>
              </a:rPr>
              <a:t>solution.The</a:t>
            </a:r>
            <a:r>
              <a:rPr lang="en-GB" sz="20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GB" sz="2000" b="1" dirty="0">
                <a:effectLst>
                  <a:outerShdw blurRad="38100" dist="38100" dir="2700000" algn="tl">
                    <a:srgbClr val="000000">
                      <a:alpha val="43137"/>
                    </a:srgbClr>
                  </a:outerShdw>
                </a:effectLst>
                <a:latin typeface="Times New Roman" pitchFamily="18" charset="0"/>
                <a:cs typeface="Times New Roman" pitchFamily="18" charset="0"/>
              </a:rPr>
              <a:t>titration should be carried out as </a:t>
            </a:r>
            <a:r>
              <a:rPr lang="en-GB" sz="2000" b="1" dirty="0" err="1">
                <a:effectLst>
                  <a:outerShdw blurRad="38100" dist="38100" dir="2700000" algn="tl">
                    <a:srgbClr val="000000">
                      <a:alpha val="43137"/>
                    </a:srgbClr>
                  </a:outerShdw>
                </a:effectLst>
                <a:latin typeface="Times New Roman" pitchFamily="18" charset="0"/>
                <a:cs typeface="Times New Roman" pitchFamily="18" charset="0"/>
              </a:rPr>
              <a:t>expediously</a:t>
            </a:r>
            <a:r>
              <a:rPr lang="en-GB" sz="2000" b="1" dirty="0">
                <a:effectLst>
                  <a:outerShdw blurRad="38100" dist="38100" dir="2700000" algn="tl">
                    <a:srgbClr val="000000">
                      <a:alpha val="43137"/>
                    </a:srgbClr>
                  </a:outerShdw>
                </a:effectLst>
                <a:latin typeface="Times New Roman" pitchFamily="18" charset="0"/>
                <a:cs typeface="Times New Roman" pitchFamily="18" charset="0"/>
              </a:rPr>
              <a:t> as possible and with the minimum exposure to the air, so as to avoid any losses of iodine during titration.</a:t>
            </a:r>
            <a:endParaRPr lang="en-US" sz="2000" b="1" dirty="0">
              <a:effectLst>
                <a:outerShdw blurRad="38100" dist="38100" dir="2700000" algn="tl">
                  <a:srgbClr val="000000">
                    <a:alpha val="43137"/>
                  </a:srgbClr>
                </a:outerShdw>
              </a:effectLst>
              <a:latin typeface="Times New Roman" pitchFamily="18" charset="0"/>
              <a:cs typeface="Times New Roman" pitchFamily="18" charset="0"/>
            </a:endParaRPr>
          </a:p>
          <a:p>
            <a:pPr algn="just">
              <a:lnSpc>
                <a:spcPct val="170000"/>
              </a:lnSpc>
            </a:pPr>
            <a:r>
              <a:rPr lang="en-GB" sz="2000" b="1" dirty="0">
                <a:effectLst>
                  <a:outerShdw blurRad="38100" dist="38100" dir="2700000" algn="tl">
                    <a:srgbClr val="000000">
                      <a:alpha val="43137"/>
                    </a:srgbClr>
                  </a:outerShdw>
                </a:effectLst>
                <a:latin typeface="Times New Roman" pitchFamily="18" charset="0"/>
                <a:cs typeface="Times New Roman" pitchFamily="18" charset="0"/>
              </a:rPr>
              <a:t> Use BOD‑Sample discharger to avoid inconvenience caused in measuring 101.3 ml.  This will save time as well as maintain uniformity in the analysis.  Alternatively, use measuring cylinder.</a:t>
            </a:r>
            <a:endParaRPr lang="en-US" sz="2000" b="1" dirty="0">
              <a:effectLst>
                <a:outerShdw blurRad="38100" dist="38100" dir="2700000" algn="tl">
                  <a:srgbClr val="000000">
                    <a:alpha val="43137"/>
                  </a:srgbClr>
                </a:outerShdw>
              </a:effectLst>
              <a:latin typeface="Times New Roman" pitchFamily="18" charset="0"/>
              <a:cs typeface="Times New Roman" pitchFamily="18" charset="0"/>
            </a:endParaRPr>
          </a:p>
          <a:p>
            <a:pPr algn="just"/>
            <a:r>
              <a:rPr lang="en-GB" sz="2000" b="1" dirty="0">
                <a:effectLst>
                  <a:outerShdw blurRad="38100" dist="38100" dir="2700000" algn="tl">
                    <a:srgbClr val="000000">
                      <a:alpha val="43137"/>
                    </a:srgbClr>
                  </a:outerShdw>
                </a:effectLst>
                <a:latin typeface="Times New Roman" pitchFamily="18" charset="0"/>
                <a:cs typeface="Times New Roman" pitchFamily="18" charset="0"/>
              </a:rPr>
              <a:t> Avoid errors due to carelessness in collecting the sample, prolonging the completion of the test or due to any interferences.</a:t>
            </a:r>
            <a:endParaRPr lang="en-US" sz="2000" b="1" dirty="0">
              <a:effectLst>
                <a:outerShdw blurRad="38100" dist="38100" dir="2700000" algn="tl">
                  <a:srgbClr val="000000">
                    <a:alpha val="43137"/>
                  </a:srgbClr>
                </a:outerShdw>
              </a:effectLst>
              <a:latin typeface="Times New Roman" pitchFamily="18" charset="0"/>
              <a:cs typeface="Times New Roman" pitchFamily="18" charset="0"/>
            </a:endParaRPr>
          </a:p>
          <a:p>
            <a:endParaRPr lang="en-US" sz="2000" b="1" dirty="0"/>
          </a:p>
        </p:txBody>
      </p:sp>
      <p:sp>
        <p:nvSpPr>
          <p:cNvPr id="4" name="Slide Number Placeholder 3"/>
          <p:cNvSpPr>
            <a:spLocks noGrp="1"/>
          </p:cNvSpPr>
          <p:nvPr>
            <p:ph type="sldNum" sz="quarter" idx="12"/>
          </p:nvPr>
        </p:nvSpPr>
        <p:spPr/>
        <p:txBody>
          <a:bodyPr/>
          <a:lstStyle/>
          <a:p>
            <a:fld id="{E617C2E9-7AD6-46B0-9A08-1DC70AEB7480}" type="slidenum">
              <a:rPr lang="en-US" smtClean="0"/>
              <a:pPr/>
              <a:t>63</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extLst>
      <p:ext uri="{BB962C8B-B14F-4D97-AF65-F5344CB8AC3E}">
        <p14:creationId xmlns:p14="http://schemas.microsoft.com/office/powerpoint/2010/main" val="176356276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705600"/>
          </a:xfrm>
        </p:spPr>
        <p:txBody>
          <a:bodyPr>
            <a:normAutofit fontScale="85000" lnSpcReduction="20000"/>
          </a:bodyPr>
          <a:lstStyle/>
          <a:p>
            <a:pPr>
              <a:buNone/>
            </a:pPr>
            <a:r>
              <a:rPr lang="en-GB" b="1" u="sng" dirty="0" smtClean="0">
                <a:solidFill>
                  <a:srgbClr val="008000"/>
                </a:solidFill>
                <a:latin typeface="Times New Roman" pitchFamily="18" charset="0"/>
                <a:cs typeface="Times New Roman" pitchFamily="18" charset="0"/>
              </a:rPr>
              <a:t>Chemical Reactions </a:t>
            </a:r>
            <a:endParaRPr lang="en-US" dirty="0" smtClean="0">
              <a:solidFill>
                <a:srgbClr val="008000"/>
              </a:solidFill>
              <a:latin typeface="Times New Roman" pitchFamily="18" charset="0"/>
              <a:cs typeface="Times New Roman" pitchFamily="18" charset="0"/>
            </a:endParaRPr>
          </a:p>
          <a:p>
            <a:pPr>
              <a:buNone/>
            </a:pPr>
            <a:r>
              <a:rPr lang="en-GB"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GB" dirty="0" smtClean="0">
                <a:latin typeface="Times New Roman" pitchFamily="18" charset="0"/>
                <a:cs typeface="Times New Roman" pitchFamily="18" charset="0"/>
              </a:rPr>
              <a:t>	MnSO</a:t>
            </a:r>
            <a:r>
              <a:rPr lang="en-GB" baseline="-25000" dirty="0" smtClean="0">
                <a:latin typeface="Times New Roman" pitchFamily="18" charset="0"/>
                <a:cs typeface="Times New Roman" pitchFamily="18" charset="0"/>
              </a:rPr>
              <a:t>4</a:t>
            </a:r>
            <a:r>
              <a:rPr lang="en-GB" dirty="0" smtClean="0">
                <a:latin typeface="Times New Roman" pitchFamily="18" charset="0"/>
                <a:cs typeface="Times New Roman" pitchFamily="18" charset="0"/>
              </a:rPr>
              <a:t> + 2 KOH ---</a:t>
            </a:r>
            <a:r>
              <a:rPr lang="en-GB" dirty="0" smtClean="0">
                <a:latin typeface="Times New Roman" pitchFamily="18" charset="0"/>
                <a:cs typeface="Times New Roman" pitchFamily="18" charset="0"/>
                <a:sym typeface="Symbol"/>
              </a:rPr>
              <a:t></a:t>
            </a: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Mn</a:t>
            </a:r>
            <a:r>
              <a:rPr lang="en-GB" dirty="0" smtClean="0">
                <a:latin typeface="Times New Roman" pitchFamily="18" charset="0"/>
                <a:cs typeface="Times New Roman" pitchFamily="18" charset="0"/>
              </a:rPr>
              <a:t>(OH)</a:t>
            </a:r>
            <a:r>
              <a:rPr lang="en-GB" baseline="-25000" dirty="0" smtClean="0">
                <a:latin typeface="Times New Roman" pitchFamily="18" charset="0"/>
                <a:cs typeface="Times New Roman" pitchFamily="18" charset="0"/>
              </a:rPr>
              <a:t>2</a:t>
            </a:r>
            <a:r>
              <a:rPr lang="en-GB" dirty="0" smtClean="0">
                <a:latin typeface="Times New Roman" pitchFamily="18" charset="0"/>
                <a:cs typeface="Times New Roman" pitchFamily="18" charset="0"/>
              </a:rPr>
              <a:t> + K</a:t>
            </a:r>
            <a:r>
              <a:rPr lang="en-GB" baseline="-25000" dirty="0" smtClean="0">
                <a:latin typeface="Times New Roman" pitchFamily="18" charset="0"/>
                <a:cs typeface="Times New Roman" pitchFamily="18" charset="0"/>
              </a:rPr>
              <a:t>2</a:t>
            </a:r>
            <a:r>
              <a:rPr lang="en-GB" dirty="0" smtClean="0">
                <a:latin typeface="Times New Roman" pitchFamily="18" charset="0"/>
                <a:cs typeface="Times New Roman" pitchFamily="18" charset="0"/>
              </a:rPr>
              <a:t> SO</a:t>
            </a:r>
            <a:r>
              <a:rPr lang="en-GB" baseline="-25000" dirty="0" smtClean="0">
                <a:latin typeface="Times New Roman" pitchFamily="18" charset="0"/>
                <a:cs typeface="Times New Roman" pitchFamily="18" charset="0"/>
              </a:rPr>
              <a:t>4</a:t>
            </a:r>
            <a:r>
              <a:rPr lang="en-GB" dirty="0" smtClean="0">
                <a:latin typeface="Times New Roman" pitchFamily="18" charset="0"/>
                <a:cs typeface="Times New Roman" pitchFamily="18" charset="0"/>
              </a:rPr>
              <a:t> (white </a:t>
            </a:r>
            <a:r>
              <a:rPr lang="en-GB" dirty="0" err="1" smtClean="0">
                <a:latin typeface="Times New Roman" pitchFamily="18" charset="0"/>
                <a:cs typeface="Times New Roman" pitchFamily="18" charset="0"/>
              </a:rPr>
              <a:t>ppt</a:t>
            </a:r>
            <a:r>
              <a:rPr lang="en-GB"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GB"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GB" dirty="0" smtClean="0">
                <a:latin typeface="Times New Roman" pitchFamily="18" charset="0"/>
                <a:cs typeface="Times New Roman" pitchFamily="18" charset="0"/>
              </a:rPr>
              <a:t>           2Mn(OH)</a:t>
            </a:r>
            <a:r>
              <a:rPr lang="en-GB" baseline="-25000" dirty="0" smtClean="0">
                <a:latin typeface="Times New Roman" pitchFamily="18" charset="0"/>
                <a:cs typeface="Times New Roman" pitchFamily="18" charset="0"/>
              </a:rPr>
              <a:t>2</a:t>
            </a:r>
            <a:r>
              <a:rPr lang="en-GB" dirty="0" smtClean="0">
                <a:latin typeface="Times New Roman" pitchFamily="18" charset="0"/>
                <a:cs typeface="Times New Roman" pitchFamily="18" charset="0"/>
              </a:rPr>
              <a:t> + O</a:t>
            </a:r>
            <a:r>
              <a:rPr lang="en-GB" baseline="-25000" dirty="0" smtClean="0">
                <a:latin typeface="Times New Roman" pitchFamily="18" charset="0"/>
                <a:cs typeface="Times New Roman" pitchFamily="18" charset="0"/>
              </a:rPr>
              <a:t>2</a:t>
            </a:r>
            <a:r>
              <a:rPr lang="en-GB" dirty="0" smtClean="0">
                <a:latin typeface="Times New Roman" pitchFamily="18" charset="0"/>
                <a:cs typeface="Times New Roman" pitchFamily="18" charset="0"/>
              </a:rPr>
              <a:t> ---</a:t>
            </a:r>
            <a:r>
              <a:rPr lang="en-GB" dirty="0" smtClean="0">
                <a:latin typeface="Times New Roman" pitchFamily="18" charset="0"/>
                <a:cs typeface="Times New Roman" pitchFamily="18" charset="0"/>
                <a:sym typeface="Symbol"/>
              </a:rPr>
              <a:t></a:t>
            </a:r>
            <a:r>
              <a:rPr lang="en-GB" dirty="0" smtClean="0">
                <a:latin typeface="Times New Roman" pitchFamily="18" charset="0"/>
                <a:cs typeface="Times New Roman" pitchFamily="18" charset="0"/>
              </a:rPr>
              <a:t> 2 </a:t>
            </a:r>
            <a:r>
              <a:rPr lang="en-GB" dirty="0" err="1" smtClean="0">
                <a:latin typeface="Times New Roman" pitchFamily="18" charset="0"/>
                <a:cs typeface="Times New Roman" pitchFamily="18" charset="0"/>
              </a:rPr>
              <a:t>MnO</a:t>
            </a:r>
            <a:r>
              <a:rPr lang="en-GB" dirty="0" smtClean="0">
                <a:latin typeface="Times New Roman" pitchFamily="18" charset="0"/>
                <a:cs typeface="Times New Roman" pitchFamily="18" charset="0"/>
              </a:rPr>
              <a:t>(OH)</a:t>
            </a:r>
            <a:r>
              <a:rPr lang="en-GB" baseline="-25000" dirty="0" smtClean="0">
                <a:latin typeface="Times New Roman" pitchFamily="18" charset="0"/>
                <a:cs typeface="Times New Roman" pitchFamily="18" charset="0"/>
              </a:rPr>
              <a:t>2</a:t>
            </a:r>
            <a:r>
              <a:rPr lang="en-GB" dirty="0" smtClean="0">
                <a:latin typeface="Times New Roman" pitchFamily="18" charset="0"/>
                <a:cs typeface="Times New Roman" pitchFamily="18" charset="0"/>
              </a:rPr>
              <a:t> (Brown </a:t>
            </a:r>
            <a:r>
              <a:rPr lang="en-GB" dirty="0" err="1" smtClean="0">
                <a:latin typeface="Times New Roman" pitchFamily="18" charset="0"/>
                <a:cs typeface="Times New Roman" pitchFamily="18" charset="0"/>
              </a:rPr>
              <a:t>ppt</a:t>
            </a:r>
            <a:r>
              <a:rPr lang="en-GB"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GB"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GB" i="1"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MnO</a:t>
            </a:r>
            <a:r>
              <a:rPr lang="en-GB" dirty="0" smtClean="0">
                <a:latin typeface="Times New Roman" pitchFamily="18" charset="0"/>
                <a:cs typeface="Times New Roman" pitchFamily="18" charset="0"/>
              </a:rPr>
              <a:t>(OH)</a:t>
            </a:r>
            <a:r>
              <a:rPr lang="en-GB" baseline="-25000" dirty="0" smtClean="0">
                <a:latin typeface="Times New Roman" pitchFamily="18" charset="0"/>
                <a:cs typeface="Times New Roman" pitchFamily="18" charset="0"/>
              </a:rPr>
              <a:t>2</a:t>
            </a:r>
            <a:r>
              <a:rPr lang="en-GB" dirty="0" smtClean="0">
                <a:latin typeface="Times New Roman" pitchFamily="18" charset="0"/>
                <a:cs typeface="Times New Roman" pitchFamily="18" charset="0"/>
              </a:rPr>
              <a:t>  + 2H</a:t>
            </a:r>
            <a:r>
              <a:rPr lang="en-GB" baseline="-25000" dirty="0" smtClean="0">
                <a:latin typeface="Times New Roman" pitchFamily="18" charset="0"/>
                <a:cs typeface="Times New Roman" pitchFamily="18" charset="0"/>
              </a:rPr>
              <a:t>2</a:t>
            </a:r>
            <a:r>
              <a:rPr lang="en-GB" dirty="0" smtClean="0">
                <a:latin typeface="Times New Roman" pitchFamily="18" charset="0"/>
                <a:cs typeface="Times New Roman" pitchFamily="18" charset="0"/>
              </a:rPr>
              <a:t>SO</a:t>
            </a:r>
            <a:r>
              <a:rPr lang="en-GB" baseline="-25000" dirty="0" smtClean="0">
                <a:latin typeface="Times New Roman" pitchFamily="18" charset="0"/>
                <a:cs typeface="Times New Roman" pitchFamily="18" charset="0"/>
              </a:rPr>
              <a:t>4</a:t>
            </a:r>
            <a:r>
              <a:rPr lang="en-GB" dirty="0" smtClean="0">
                <a:latin typeface="Times New Roman" pitchFamily="18" charset="0"/>
                <a:cs typeface="Times New Roman" pitchFamily="18" charset="0"/>
              </a:rPr>
              <a:t> ---</a:t>
            </a:r>
            <a:r>
              <a:rPr lang="en-GB" dirty="0" smtClean="0">
                <a:latin typeface="Times New Roman" pitchFamily="18" charset="0"/>
                <a:cs typeface="Times New Roman" pitchFamily="18" charset="0"/>
                <a:sym typeface="Symbol"/>
              </a:rPr>
              <a:t></a:t>
            </a: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Mn</a:t>
            </a:r>
            <a:r>
              <a:rPr lang="en-GB" dirty="0" smtClean="0">
                <a:latin typeface="Times New Roman" pitchFamily="18" charset="0"/>
                <a:cs typeface="Times New Roman" pitchFamily="18" charset="0"/>
              </a:rPr>
              <a:t>(SO</a:t>
            </a:r>
            <a:r>
              <a:rPr lang="en-GB" baseline="-25000" dirty="0" smtClean="0">
                <a:latin typeface="Times New Roman" pitchFamily="18" charset="0"/>
                <a:cs typeface="Times New Roman" pitchFamily="18" charset="0"/>
              </a:rPr>
              <a:t>4</a:t>
            </a:r>
            <a:r>
              <a:rPr lang="en-GB" dirty="0" smtClean="0">
                <a:latin typeface="Times New Roman" pitchFamily="18" charset="0"/>
                <a:cs typeface="Times New Roman" pitchFamily="18" charset="0"/>
              </a:rPr>
              <a:t>)</a:t>
            </a:r>
            <a:r>
              <a:rPr lang="en-GB" baseline="-25000" dirty="0" smtClean="0">
                <a:latin typeface="Times New Roman" pitchFamily="18" charset="0"/>
                <a:cs typeface="Times New Roman" pitchFamily="18" charset="0"/>
              </a:rPr>
              <a:t>2</a:t>
            </a:r>
            <a:r>
              <a:rPr lang="en-GB" dirty="0" smtClean="0">
                <a:latin typeface="Times New Roman" pitchFamily="18" charset="0"/>
                <a:cs typeface="Times New Roman" pitchFamily="18" charset="0"/>
              </a:rPr>
              <a:t> + 3H</a:t>
            </a:r>
            <a:r>
              <a:rPr lang="en-GB" baseline="-25000" dirty="0" smtClean="0">
                <a:latin typeface="Times New Roman" pitchFamily="18" charset="0"/>
                <a:cs typeface="Times New Roman" pitchFamily="18" charset="0"/>
              </a:rPr>
              <a:t>2</a:t>
            </a:r>
            <a:r>
              <a:rPr lang="en-GB" dirty="0" smtClean="0">
                <a:latin typeface="Times New Roman" pitchFamily="18" charset="0"/>
                <a:cs typeface="Times New Roman" pitchFamily="18" charset="0"/>
              </a:rPr>
              <a:t>O</a:t>
            </a:r>
            <a:endParaRPr lang="en-US" dirty="0" smtClean="0">
              <a:latin typeface="Times New Roman" pitchFamily="18" charset="0"/>
              <a:cs typeface="Times New Roman" pitchFamily="18" charset="0"/>
            </a:endParaRPr>
          </a:p>
          <a:p>
            <a:pPr>
              <a:buNone/>
            </a:pPr>
            <a:r>
              <a:rPr lang="en-GB"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Mn</a:t>
            </a:r>
            <a:r>
              <a:rPr lang="en-GB" dirty="0" smtClean="0">
                <a:latin typeface="Times New Roman" pitchFamily="18" charset="0"/>
                <a:cs typeface="Times New Roman" pitchFamily="18" charset="0"/>
              </a:rPr>
              <a:t>(SO</a:t>
            </a:r>
            <a:r>
              <a:rPr lang="en-GB" baseline="-25000" dirty="0" smtClean="0">
                <a:latin typeface="Times New Roman" pitchFamily="18" charset="0"/>
                <a:cs typeface="Times New Roman" pitchFamily="18" charset="0"/>
              </a:rPr>
              <a:t>4</a:t>
            </a:r>
            <a:r>
              <a:rPr lang="en-GB" dirty="0" smtClean="0">
                <a:latin typeface="Times New Roman" pitchFamily="18" charset="0"/>
                <a:cs typeface="Times New Roman" pitchFamily="18" charset="0"/>
              </a:rPr>
              <a:t>)</a:t>
            </a:r>
            <a:r>
              <a:rPr lang="en-GB" baseline="-25000" dirty="0" smtClean="0">
                <a:latin typeface="Times New Roman" pitchFamily="18" charset="0"/>
                <a:cs typeface="Times New Roman" pitchFamily="18" charset="0"/>
              </a:rPr>
              <a:t>2</a:t>
            </a:r>
            <a:r>
              <a:rPr lang="en-GB" dirty="0" smtClean="0">
                <a:latin typeface="Times New Roman" pitchFamily="18" charset="0"/>
                <a:cs typeface="Times New Roman" pitchFamily="18" charset="0"/>
              </a:rPr>
              <a:t>  + 2KI  --</a:t>
            </a:r>
            <a:r>
              <a:rPr lang="en-GB" dirty="0" smtClean="0">
                <a:latin typeface="Times New Roman" pitchFamily="18" charset="0"/>
                <a:cs typeface="Times New Roman" pitchFamily="18" charset="0"/>
                <a:sym typeface="Symbol"/>
              </a:rPr>
              <a:t></a:t>
            </a:r>
            <a:r>
              <a:rPr lang="en-GB" dirty="0" smtClean="0">
                <a:latin typeface="Times New Roman" pitchFamily="18" charset="0"/>
                <a:cs typeface="Times New Roman" pitchFamily="18" charset="0"/>
              </a:rPr>
              <a:t> MnSO</a:t>
            </a:r>
            <a:r>
              <a:rPr lang="en-GB" baseline="-25000" dirty="0" smtClean="0">
                <a:latin typeface="Times New Roman" pitchFamily="18" charset="0"/>
                <a:cs typeface="Times New Roman" pitchFamily="18" charset="0"/>
              </a:rPr>
              <a:t>4</a:t>
            </a:r>
            <a:r>
              <a:rPr lang="en-GB" dirty="0" smtClean="0">
                <a:latin typeface="Times New Roman" pitchFamily="18" charset="0"/>
                <a:cs typeface="Times New Roman" pitchFamily="18" charset="0"/>
              </a:rPr>
              <a:t> + K</a:t>
            </a:r>
            <a:r>
              <a:rPr lang="en-GB" baseline="-25000" dirty="0" smtClean="0">
                <a:latin typeface="Times New Roman" pitchFamily="18" charset="0"/>
                <a:cs typeface="Times New Roman" pitchFamily="18" charset="0"/>
              </a:rPr>
              <a:t>2</a:t>
            </a:r>
            <a:r>
              <a:rPr lang="en-GB" dirty="0" smtClean="0">
                <a:latin typeface="Times New Roman" pitchFamily="18" charset="0"/>
                <a:cs typeface="Times New Roman" pitchFamily="18" charset="0"/>
              </a:rPr>
              <a:t>SO</a:t>
            </a:r>
            <a:r>
              <a:rPr lang="en-GB" baseline="-25000" dirty="0" smtClean="0">
                <a:latin typeface="Times New Roman" pitchFamily="18" charset="0"/>
                <a:cs typeface="Times New Roman" pitchFamily="18" charset="0"/>
              </a:rPr>
              <a:t>4</a:t>
            </a:r>
            <a:r>
              <a:rPr lang="en-GB" dirty="0" smtClean="0">
                <a:latin typeface="Times New Roman" pitchFamily="18" charset="0"/>
                <a:cs typeface="Times New Roman" pitchFamily="18" charset="0"/>
              </a:rPr>
              <a:t> + I</a:t>
            </a:r>
            <a:r>
              <a:rPr lang="en-GB" baseline="-25000" dirty="0" smtClean="0">
                <a:latin typeface="Times New Roman" pitchFamily="18" charset="0"/>
                <a:cs typeface="Times New Roman" pitchFamily="18" charset="0"/>
              </a:rPr>
              <a:t>2</a:t>
            </a:r>
            <a:endParaRPr lang="en-US" dirty="0" smtClean="0">
              <a:latin typeface="Times New Roman" pitchFamily="18" charset="0"/>
              <a:cs typeface="Times New Roman" pitchFamily="18" charset="0"/>
            </a:endParaRPr>
          </a:p>
          <a:p>
            <a:pPr>
              <a:buNone/>
            </a:pPr>
            <a:r>
              <a:rPr lang="en-GB"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GB" dirty="0" smtClean="0">
                <a:latin typeface="Times New Roman" pitchFamily="18" charset="0"/>
                <a:cs typeface="Times New Roman" pitchFamily="18" charset="0"/>
              </a:rPr>
              <a:t>	</a:t>
            </a:r>
            <a:r>
              <a:rPr lang="pt-BR" dirty="0" smtClean="0">
                <a:latin typeface="Times New Roman" pitchFamily="18" charset="0"/>
                <a:cs typeface="Times New Roman" pitchFamily="18" charset="0"/>
              </a:rPr>
              <a:t>2Na</a:t>
            </a:r>
            <a:r>
              <a:rPr lang="pt-BR" baseline="-25000" dirty="0" smtClean="0">
                <a:latin typeface="Times New Roman" pitchFamily="18" charset="0"/>
                <a:cs typeface="Times New Roman" pitchFamily="18" charset="0"/>
              </a:rPr>
              <a:t>2</a:t>
            </a:r>
            <a:r>
              <a:rPr lang="pt-BR" dirty="0" smtClean="0">
                <a:latin typeface="Times New Roman" pitchFamily="18" charset="0"/>
                <a:cs typeface="Times New Roman" pitchFamily="18" charset="0"/>
              </a:rPr>
              <a:t>S</a:t>
            </a:r>
            <a:r>
              <a:rPr lang="pt-BR" baseline="-25000" dirty="0" smtClean="0">
                <a:latin typeface="Times New Roman" pitchFamily="18" charset="0"/>
                <a:cs typeface="Times New Roman" pitchFamily="18" charset="0"/>
              </a:rPr>
              <a:t>2</a:t>
            </a:r>
            <a:r>
              <a:rPr lang="pt-BR" dirty="0" smtClean="0">
                <a:latin typeface="Times New Roman" pitchFamily="18" charset="0"/>
                <a:cs typeface="Times New Roman" pitchFamily="18" charset="0"/>
              </a:rPr>
              <a:t>O</a:t>
            </a:r>
            <a:r>
              <a:rPr lang="pt-BR" baseline="-25000" dirty="0" smtClean="0">
                <a:latin typeface="Times New Roman" pitchFamily="18" charset="0"/>
                <a:cs typeface="Times New Roman" pitchFamily="18" charset="0"/>
              </a:rPr>
              <a:t>3</a:t>
            </a:r>
            <a:r>
              <a:rPr lang="pt-BR" dirty="0" smtClean="0">
                <a:latin typeface="Times New Roman" pitchFamily="18" charset="0"/>
                <a:cs typeface="Times New Roman" pitchFamily="18" charset="0"/>
              </a:rPr>
              <a:t>.5H</a:t>
            </a:r>
            <a:r>
              <a:rPr lang="pt-BR" baseline="-25000" dirty="0" smtClean="0">
                <a:latin typeface="Times New Roman" pitchFamily="18" charset="0"/>
                <a:cs typeface="Times New Roman" pitchFamily="18" charset="0"/>
              </a:rPr>
              <a:t>2</a:t>
            </a:r>
            <a:r>
              <a:rPr lang="pt-BR" dirty="0" smtClean="0">
                <a:latin typeface="Times New Roman" pitchFamily="18" charset="0"/>
                <a:cs typeface="Times New Roman" pitchFamily="18" charset="0"/>
              </a:rPr>
              <a:t>O + I</a:t>
            </a:r>
            <a:r>
              <a:rPr lang="pt-BR" baseline="-25000" dirty="0" smtClean="0">
                <a:latin typeface="Times New Roman" pitchFamily="18" charset="0"/>
                <a:cs typeface="Times New Roman" pitchFamily="18" charset="0"/>
              </a:rPr>
              <a:t>2</a:t>
            </a:r>
            <a:r>
              <a:rPr lang="pt-BR" dirty="0" smtClean="0">
                <a:latin typeface="Times New Roman" pitchFamily="18" charset="0"/>
                <a:cs typeface="Times New Roman" pitchFamily="18" charset="0"/>
              </a:rPr>
              <a:t> --</a:t>
            </a:r>
            <a:r>
              <a:rPr lang="en-GB" dirty="0" smtClean="0">
                <a:latin typeface="Times New Roman" pitchFamily="18" charset="0"/>
                <a:cs typeface="Times New Roman" pitchFamily="18" charset="0"/>
                <a:sym typeface="Symbol"/>
              </a:rPr>
              <a:t></a:t>
            </a:r>
            <a:r>
              <a:rPr lang="pt-BR" dirty="0" smtClean="0">
                <a:latin typeface="Times New Roman" pitchFamily="18" charset="0"/>
                <a:cs typeface="Times New Roman" pitchFamily="18" charset="0"/>
              </a:rPr>
              <a:t> Na</a:t>
            </a:r>
            <a:r>
              <a:rPr lang="pt-BR" baseline="-25000" dirty="0" smtClean="0">
                <a:latin typeface="Times New Roman" pitchFamily="18" charset="0"/>
                <a:cs typeface="Times New Roman" pitchFamily="18" charset="0"/>
              </a:rPr>
              <a:t>2</a:t>
            </a:r>
            <a:r>
              <a:rPr lang="pt-BR" dirty="0" smtClean="0">
                <a:latin typeface="Times New Roman" pitchFamily="18" charset="0"/>
                <a:cs typeface="Times New Roman" pitchFamily="18" charset="0"/>
              </a:rPr>
              <a:t>S</a:t>
            </a:r>
            <a:r>
              <a:rPr lang="pt-BR" baseline="-25000" dirty="0" smtClean="0">
                <a:latin typeface="Times New Roman" pitchFamily="18" charset="0"/>
                <a:cs typeface="Times New Roman" pitchFamily="18" charset="0"/>
              </a:rPr>
              <a:t>4</a:t>
            </a:r>
            <a:r>
              <a:rPr lang="pt-BR" dirty="0" smtClean="0">
                <a:latin typeface="Times New Roman" pitchFamily="18" charset="0"/>
                <a:cs typeface="Times New Roman" pitchFamily="18" charset="0"/>
              </a:rPr>
              <a:t>O</a:t>
            </a:r>
            <a:r>
              <a:rPr lang="pt-BR" baseline="-25000" dirty="0" smtClean="0">
                <a:latin typeface="Times New Roman" pitchFamily="18" charset="0"/>
                <a:cs typeface="Times New Roman" pitchFamily="18" charset="0"/>
              </a:rPr>
              <a:t>6</a:t>
            </a:r>
            <a:r>
              <a:rPr lang="pt-BR" dirty="0" smtClean="0">
                <a:latin typeface="Times New Roman" pitchFamily="18" charset="0"/>
                <a:cs typeface="Times New Roman" pitchFamily="18" charset="0"/>
              </a:rPr>
              <a:t> + 2NaI + 10H</a:t>
            </a:r>
            <a:r>
              <a:rPr lang="pt-BR" baseline="-25000" dirty="0" smtClean="0">
                <a:latin typeface="Times New Roman" pitchFamily="18" charset="0"/>
                <a:cs typeface="Times New Roman" pitchFamily="18" charset="0"/>
              </a:rPr>
              <a:t>2</a:t>
            </a:r>
            <a:r>
              <a:rPr lang="pt-BR" dirty="0" smtClean="0">
                <a:latin typeface="Times New Roman" pitchFamily="18" charset="0"/>
                <a:cs typeface="Times New Roman" pitchFamily="18" charset="0"/>
              </a:rPr>
              <a:t>O</a:t>
            </a:r>
            <a:endParaRPr lang="en-US" dirty="0" smtClean="0">
              <a:latin typeface="Times New Roman" pitchFamily="18" charset="0"/>
              <a:cs typeface="Times New Roman" pitchFamily="18" charset="0"/>
            </a:endParaRPr>
          </a:p>
          <a:p>
            <a:pPr>
              <a:buNone/>
            </a:pPr>
            <a:r>
              <a:rPr lang="pt-BR"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pt-BR" dirty="0" smtClean="0">
                <a:latin typeface="Times New Roman" pitchFamily="18" charset="0"/>
                <a:cs typeface="Times New Roman" pitchFamily="18" charset="0"/>
              </a:rPr>
              <a:t>	2NaN</a:t>
            </a:r>
            <a:r>
              <a:rPr lang="pt-BR" baseline="-25000" dirty="0" smtClean="0">
                <a:latin typeface="Times New Roman" pitchFamily="18" charset="0"/>
                <a:cs typeface="Times New Roman" pitchFamily="18" charset="0"/>
              </a:rPr>
              <a:t>3</a:t>
            </a:r>
            <a:r>
              <a:rPr lang="pt-BR" dirty="0" smtClean="0">
                <a:latin typeface="Times New Roman" pitchFamily="18" charset="0"/>
                <a:cs typeface="Times New Roman" pitchFamily="18" charset="0"/>
              </a:rPr>
              <a:t> + H</a:t>
            </a:r>
            <a:r>
              <a:rPr lang="pt-BR" baseline="-25000" dirty="0" smtClean="0">
                <a:latin typeface="Times New Roman" pitchFamily="18" charset="0"/>
                <a:cs typeface="Times New Roman" pitchFamily="18" charset="0"/>
              </a:rPr>
              <a:t>2</a:t>
            </a:r>
            <a:r>
              <a:rPr lang="pt-BR" dirty="0" smtClean="0">
                <a:latin typeface="Times New Roman" pitchFamily="18" charset="0"/>
                <a:cs typeface="Times New Roman" pitchFamily="18" charset="0"/>
              </a:rPr>
              <a:t>SO</a:t>
            </a:r>
            <a:r>
              <a:rPr lang="pt-BR" baseline="-25000" dirty="0" smtClean="0">
                <a:latin typeface="Times New Roman" pitchFamily="18" charset="0"/>
                <a:cs typeface="Times New Roman" pitchFamily="18" charset="0"/>
              </a:rPr>
              <a:t>4</a:t>
            </a:r>
            <a:r>
              <a:rPr lang="pt-BR" dirty="0" smtClean="0">
                <a:latin typeface="Times New Roman" pitchFamily="18" charset="0"/>
                <a:cs typeface="Times New Roman" pitchFamily="18" charset="0"/>
              </a:rPr>
              <a:t>  --</a:t>
            </a:r>
            <a:r>
              <a:rPr lang="en-GB" dirty="0" smtClean="0">
                <a:latin typeface="Times New Roman" pitchFamily="18" charset="0"/>
                <a:cs typeface="Times New Roman" pitchFamily="18" charset="0"/>
                <a:sym typeface="Symbol"/>
              </a:rPr>
              <a:t></a:t>
            </a:r>
            <a:r>
              <a:rPr lang="pt-BR" dirty="0" smtClean="0">
                <a:latin typeface="Times New Roman" pitchFamily="18" charset="0"/>
                <a:cs typeface="Times New Roman" pitchFamily="18" charset="0"/>
              </a:rPr>
              <a:t> 2 N</a:t>
            </a:r>
            <a:r>
              <a:rPr lang="pt-BR" baseline="-25000" dirty="0" smtClean="0">
                <a:latin typeface="Times New Roman" pitchFamily="18" charset="0"/>
                <a:cs typeface="Times New Roman" pitchFamily="18" charset="0"/>
              </a:rPr>
              <a:t>3</a:t>
            </a:r>
            <a:r>
              <a:rPr lang="pt-BR" dirty="0" smtClean="0">
                <a:latin typeface="Times New Roman" pitchFamily="18" charset="0"/>
                <a:cs typeface="Times New Roman" pitchFamily="18" charset="0"/>
              </a:rPr>
              <a:t>H + Na</a:t>
            </a:r>
            <a:r>
              <a:rPr lang="pt-BR" baseline="-25000" dirty="0" smtClean="0">
                <a:latin typeface="Times New Roman" pitchFamily="18" charset="0"/>
                <a:cs typeface="Times New Roman" pitchFamily="18" charset="0"/>
              </a:rPr>
              <a:t>2</a:t>
            </a:r>
            <a:r>
              <a:rPr lang="pt-BR" dirty="0" smtClean="0">
                <a:latin typeface="Times New Roman" pitchFamily="18" charset="0"/>
                <a:cs typeface="Times New Roman" pitchFamily="18" charset="0"/>
              </a:rPr>
              <a:t>SO</a:t>
            </a:r>
            <a:r>
              <a:rPr lang="pt-BR" baseline="-25000" dirty="0" smtClean="0">
                <a:latin typeface="Times New Roman" pitchFamily="18" charset="0"/>
                <a:cs typeface="Times New Roman" pitchFamily="18" charset="0"/>
              </a:rPr>
              <a:t>4</a:t>
            </a:r>
            <a:endParaRPr lang="en-US" dirty="0" smtClean="0">
              <a:latin typeface="Times New Roman" pitchFamily="18" charset="0"/>
              <a:cs typeface="Times New Roman" pitchFamily="18" charset="0"/>
            </a:endParaRPr>
          </a:p>
          <a:p>
            <a:pPr>
              <a:buNone/>
            </a:pPr>
            <a:r>
              <a:rPr lang="pt-BR"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pt-BR" dirty="0" smtClean="0">
                <a:latin typeface="Times New Roman" pitchFamily="18" charset="0"/>
                <a:cs typeface="Times New Roman" pitchFamily="18" charset="0"/>
              </a:rPr>
              <a:t>	HNO</a:t>
            </a:r>
            <a:r>
              <a:rPr lang="pt-BR" baseline="-25000" dirty="0" smtClean="0">
                <a:latin typeface="Times New Roman" pitchFamily="18" charset="0"/>
                <a:cs typeface="Times New Roman" pitchFamily="18" charset="0"/>
              </a:rPr>
              <a:t>2</a:t>
            </a:r>
            <a:r>
              <a:rPr lang="pt-BR" dirty="0" smtClean="0">
                <a:latin typeface="Times New Roman" pitchFamily="18" charset="0"/>
                <a:cs typeface="Times New Roman" pitchFamily="18" charset="0"/>
              </a:rPr>
              <a:t> + N</a:t>
            </a:r>
            <a:r>
              <a:rPr lang="pt-BR" baseline="-25000" dirty="0" smtClean="0">
                <a:latin typeface="Times New Roman" pitchFamily="18" charset="0"/>
                <a:cs typeface="Times New Roman" pitchFamily="18" charset="0"/>
              </a:rPr>
              <a:t>3</a:t>
            </a:r>
            <a:r>
              <a:rPr lang="pt-BR" dirty="0" smtClean="0">
                <a:latin typeface="Times New Roman" pitchFamily="18" charset="0"/>
                <a:cs typeface="Times New Roman" pitchFamily="18" charset="0"/>
              </a:rPr>
              <a:t>H --</a:t>
            </a:r>
            <a:r>
              <a:rPr lang="en-GB" dirty="0" smtClean="0">
                <a:latin typeface="Times New Roman" pitchFamily="18" charset="0"/>
                <a:cs typeface="Times New Roman" pitchFamily="18" charset="0"/>
                <a:sym typeface="Symbol"/>
              </a:rPr>
              <a:t></a:t>
            </a:r>
            <a:r>
              <a:rPr lang="pt-BR" dirty="0" smtClean="0">
                <a:latin typeface="Times New Roman" pitchFamily="18" charset="0"/>
                <a:cs typeface="Times New Roman" pitchFamily="18" charset="0"/>
              </a:rPr>
              <a:t> N</a:t>
            </a:r>
            <a:r>
              <a:rPr lang="pt-BR" baseline="-25000" dirty="0" smtClean="0">
                <a:latin typeface="Times New Roman" pitchFamily="18" charset="0"/>
                <a:cs typeface="Times New Roman" pitchFamily="18" charset="0"/>
              </a:rPr>
              <a:t>2</a:t>
            </a:r>
            <a:r>
              <a:rPr lang="pt-BR" dirty="0" smtClean="0">
                <a:latin typeface="Times New Roman" pitchFamily="18" charset="0"/>
                <a:cs typeface="Times New Roman" pitchFamily="18" charset="0"/>
              </a:rPr>
              <a:t> + N</a:t>
            </a:r>
            <a:r>
              <a:rPr lang="pt-BR" baseline="-25000" dirty="0" smtClean="0">
                <a:latin typeface="Times New Roman" pitchFamily="18" charset="0"/>
                <a:cs typeface="Times New Roman" pitchFamily="18" charset="0"/>
              </a:rPr>
              <a:t>2</a:t>
            </a:r>
            <a:r>
              <a:rPr lang="pt-BR" dirty="0" smtClean="0">
                <a:latin typeface="Times New Roman" pitchFamily="18" charset="0"/>
                <a:cs typeface="Times New Roman" pitchFamily="18" charset="0"/>
              </a:rPr>
              <a:t>O + H</a:t>
            </a:r>
            <a:r>
              <a:rPr lang="pt-BR" baseline="-25000" dirty="0" smtClean="0">
                <a:latin typeface="Times New Roman" pitchFamily="18" charset="0"/>
                <a:cs typeface="Times New Roman" pitchFamily="18" charset="0"/>
              </a:rPr>
              <a:t>2</a:t>
            </a:r>
            <a:r>
              <a:rPr lang="pt-BR" dirty="0" smtClean="0">
                <a:latin typeface="Times New Roman" pitchFamily="18" charset="0"/>
                <a:cs typeface="Times New Roman" pitchFamily="18" charset="0"/>
              </a:rPr>
              <a:t>O</a:t>
            </a:r>
            <a:endParaRPr lang="en-US"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E617C2E9-7AD6-46B0-9A08-1DC70AEB7480}" type="slidenum">
              <a:rPr lang="en-US" smtClean="0"/>
              <a:pPr/>
              <a:t>64</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32500" lnSpcReduction="20000"/>
          </a:bodyPr>
          <a:lstStyle/>
          <a:p>
            <a:pPr algn="just">
              <a:buNone/>
            </a:pPr>
            <a:r>
              <a:rPr lang="en-GB" sz="7200" b="1" u="sng" dirty="0" err="1"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Manganous</a:t>
            </a:r>
            <a:r>
              <a:rPr lang="en-GB" sz="7200" b="1" u="sng"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 Sulphate Solution</a:t>
            </a:r>
            <a:r>
              <a:rPr lang="en-GB" sz="7200"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 </a:t>
            </a:r>
            <a:endParaRPr lang="en-US" sz="7200"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endParaRPr>
          </a:p>
          <a:p>
            <a:pPr algn="just">
              <a:buNone/>
            </a:pPr>
            <a:r>
              <a:rPr lang="en-GB" sz="3800" dirty="0" smtClean="0">
                <a:effectLst>
                  <a:outerShdw blurRad="38100" dist="38100" dir="2700000" algn="tl">
                    <a:srgbClr val="000000">
                      <a:alpha val="43137"/>
                    </a:srgbClr>
                  </a:outerShdw>
                </a:effectLst>
                <a:latin typeface="Times New Roman" pitchFamily="18" charset="0"/>
                <a:cs typeface="Times New Roman" pitchFamily="18" charset="0"/>
              </a:rPr>
              <a:t> </a:t>
            </a:r>
            <a:endParaRPr lang="en-US" sz="3800" dirty="0" smtClean="0">
              <a:effectLst>
                <a:outerShdw blurRad="38100" dist="38100" dir="2700000" algn="tl">
                  <a:srgbClr val="000000">
                    <a:alpha val="43137"/>
                  </a:srgbClr>
                </a:outerShdw>
              </a:effectLst>
              <a:latin typeface="Times New Roman" pitchFamily="18" charset="0"/>
              <a:cs typeface="Times New Roman" pitchFamily="18" charset="0"/>
            </a:endParaRPr>
          </a:p>
          <a:p>
            <a:pPr algn="just">
              <a:lnSpc>
                <a:spcPct val="170000"/>
              </a:lnSpc>
            </a:pPr>
            <a:r>
              <a:rPr lang="en-GB" sz="6400" dirty="0" smtClean="0">
                <a:effectLst>
                  <a:outerShdw blurRad="38100" dist="38100" dir="2700000" algn="tl">
                    <a:srgbClr val="000000">
                      <a:alpha val="43137"/>
                    </a:srgbClr>
                  </a:outerShdw>
                </a:effectLst>
                <a:latin typeface="Times New Roman" pitchFamily="18" charset="0"/>
                <a:cs typeface="Times New Roman" pitchFamily="18" charset="0"/>
              </a:rPr>
              <a:t>Dissolve 480 g manganese sulphate (MnSO</a:t>
            </a:r>
            <a:r>
              <a:rPr lang="en-GB" sz="6400" baseline="-25000" dirty="0" smtClean="0">
                <a:effectLst>
                  <a:outerShdw blurRad="38100" dist="38100" dir="2700000" algn="tl">
                    <a:srgbClr val="000000">
                      <a:alpha val="43137"/>
                    </a:srgbClr>
                  </a:outerShdw>
                </a:effectLst>
                <a:latin typeface="Times New Roman" pitchFamily="18" charset="0"/>
                <a:cs typeface="Times New Roman" pitchFamily="18" charset="0"/>
              </a:rPr>
              <a:t>4</a:t>
            </a:r>
            <a:r>
              <a:rPr lang="en-GB" sz="6400" dirty="0" smtClean="0">
                <a:effectLst>
                  <a:outerShdw blurRad="38100" dist="38100" dir="2700000" algn="tl">
                    <a:srgbClr val="000000">
                      <a:alpha val="43137"/>
                    </a:srgbClr>
                  </a:outerShdw>
                </a:effectLst>
                <a:latin typeface="Times New Roman" pitchFamily="18" charset="0"/>
                <a:cs typeface="Times New Roman" pitchFamily="18" charset="0"/>
              </a:rPr>
              <a:t>.4H</a:t>
            </a:r>
            <a:r>
              <a:rPr lang="en-GB" sz="6400" baseline="-25000" dirty="0" smtClean="0">
                <a:effectLst>
                  <a:outerShdw blurRad="38100" dist="38100" dir="2700000" algn="tl">
                    <a:srgbClr val="000000">
                      <a:alpha val="43137"/>
                    </a:srgbClr>
                  </a:outerShdw>
                </a:effectLst>
                <a:latin typeface="Times New Roman" pitchFamily="18" charset="0"/>
                <a:cs typeface="Times New Roman" pitchFamily="18" charset="0"/>
              </a:rPr>
              <a:t>2</a:t>
            </a:r>
            <a:r>
              <a:rPr lang="en-GB" sz="6400" dirty="0" smtClean="0">
                <a:effectLst>
                  <a:outerShdw blurRad="38100" dist="38100" dir="2700000" algn="tl">
                    <a:srgbClr val="000000">
                      <a:alpha val="43137"/>
                    </a:srgbClr>
                  </a:outerShdw>
                </a:effectLst>
                <a:latin typeface="Times New Roman" pitchFamily="18" charset="0"/>
                <a:cs typeface="Times New Roman" pitchFamily="18" charset="0"/>
              </a:rPr>
              <a:t>O) in freshly boiled and cooled water, filter and make up to 1000 mL distilled.  Check that the solution do not give blue colour by addition of acidified potassium iodide solution and starch.</a:t>
            </a:r>
            <a:endParaRPr lang="en-US" sz="6400" dirty="0" smtClean="0">
              <a:effectLst>
                <a:outerShdw blurRad="38100" dist="38100" dir="2700000" algn="tl">
                  <a:srgbClr val="000000">
                    <a:alpha val="43137"/>
                  </a:srgbClr>
                </a:outerShdw>
              </a:effectLst>
              <a:latin typeface="Times New Roman" pitchFamily="18" charset="0"/>
              <a:cs typeface="Times New Roman" pitchFamily="18" charset="0"/>
            </a:endParaRPr>
          </a:p>
          <a:p>
            <a:pPr algn="just">
              <a:lnSpc>
                <a:spcPct val="170000"/>
              </a:lnSpc>
              <a:buNone/>
            </a:pPr>
            <a:r>
              <a:rPr lang="en-GB" sz="38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GB" sz="7200" b="1" u="sng"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Alkaline Iodide Solution </a:t>
            </a:r>
            <a:endParaRPr lang="en-US" sz="7200" b="1" u="sng"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endParaRPr>
          </a:p>
          <a:p>
            <a:pPr algn="just"/>
            <a:r>
              <a:rPr lang="en-GB" sz="6400" dirty="0" smtClean="0">
                <a:effectLst>
                  <a:outerShdw blurRad="38100" dist="38100" dir="2700000" algn="tl">
                    <a:srgbClr val="000000">
                      <a:alpha val="43137"/>
                    </a:srgbClr>
                  </a:outerShdw>
                </a:effectLst>
                <a:latin typeface="Times New Roman" pitchFamily="18" charset="0"/>
                <a:cs typeface="Times New Roman" pitchFamily="18" charset="0"/>
              </a:rPr>
              <a:t> Dissolve 500 g of sodium hydroxide (or 700 g of potassium hydroxide) and 135 g of sodium iodide (or 150 g of potassium iodide) in freshly boiled and cooled water and dilute to 1 L.</a:t>
            </a:r>
            <a:endParaRPr lang="en-US" sz="6400" dirty="0" smtClean="0">
              <a:effectLst>
                <a:outerShdw blurRad="38100" dist="38100" dir="2700000" algn="tl">
                  <a:srgbClr val="000000">
                    <a:alpha val="43137"/>
                  </a:srgbClr>
                </a:outerShdw>
              </a:effectLst>
              <a:latin typeface="Times New Roman" pitchFamily="18" charset="0"/>
              <a:cs typeface="Times New Roman" pitchFamily="18" charset="0"/>
            </a:endParaRPr>
          </a:p>
          <a:p>
            <a:pPr algn="just">
              <a:lnSpc>
                <a:spcPct val="170000"/>
              </a:lnSpc>
              <a:buNone/>
            </a:pPr>
            <a:r>
              <a:rPr lang="en-GB" sz="6400" dirty="0" smtClean="0">
                <a:effectLst>
                  <a:outerShdw blurRad="38100" dist="38100" dir="2700000" algn="tl">
                    <a:srgbClr val="000000">
                      <a:alpha val="43137"/>
                    </a:srgbClr>
                  </a:outerShdw>
                </a:effectLst>
                <a:latin typeface="Times New Roman" pitchFamily="18" charset="0"/>
                <a:cs typeface="Times New Roman" pitchFamily="18" charset="0"/>
              </a:rPr>
              <a:t>   Sulphuric Acid, (Concentrated)</a:t>
            </a:r>
            <a:endParaRPr lang="en-US" sz="6400" dirty="0" smtClean="0">
              <a:effectLst>
                <a:outerShdw blurRad="38100" dist="38100" dir="2700000" algn="tl">
                  <a:srgbClr val="000000">
                    <a:alpha val="43137"/>
                  </a:srgbClr>
                </a:outerShdw>
              </a:effectLst>
              <a:latin typeface="Times New Roman" pitchFamily="18" charset="0"/>
              <a:cs typeface="Times New Roman" pitchFamily="18" charset="0"/>
            </a:endParaRPr>
          </a:p>
          <a:p>
            <a:pPr algn="just">
              <a:lnSpc>
                <a:spcPct val="120000"/>
              </a:lnSpc>
              <a:buNone/>
            </a:pPr>
            <a:r>
              <a:rPr lang="en-GB" sz="7200" b="1" u="sng"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GB" sz="7200" b="1" u="sng"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Starch Indicator </a:t>
            </a:r>
            <a:endParaRPr lang="en-US" sz="7200" b="1" u="sng" dirty="0" smtClean="0">
              <a:solidFill>
                <a:srgbClr val="008000"/>
              </a:solidFill>
              <a:effectLst>
                <a:outerShdw blurRad="38100" dist="38100" dir="2700000" algn="tl">
                  <a:srgbClr val="000000">
                    <a:alpha val="43137"/>
                  </a:srgbClr>
                </a:outerShdw>
              </a:effectLst>
              <a:latin typeface="Times New Roman" pitchFamily="18" charset="0"/>
              <a:cs typeface="Times New Roman" pitchFamily="18" charset="0"/>
            </a:endParaRPr>
          </a:p>
          <a:p>
            <a:pPr algn="just">
              <a:lnSpc>
                <a:spcPct val="170000"/>
              </a:lnSpc>
            </a:pPr>
            <a:r>
              <a:rPr lang="en-GB" sz="38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GB" sz="7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GB" sz="6400" dirty="0" smtClean="0">
                <a:effectLst>
                  <a:outerShdw blurRad="38100" dist="38100" dir="2700000" algn="tl">
                    <a:srgbClr val="000000">
                      <a:alpha val="43137"/>
                    </a:srgbClr>
                  </a:outerShdw>
                </a:effectLst>
                <a:latin typeface="Times New Roman" pitchFamily="18" charset="0"/>
                <a:cs typeface="Times New Roman" pitchFamily="18" charset="0"/>
              </a:rPr>
              <a:t>Dissolve 2 g of starch and 0.2 g of salicylic acid as preservative, in 100 mL of hot distilled water.</a:t>
            </a:r>
            <a:endParaRPr lang="en-US" sz="6400" dirty="0" smtClean="0">
              <a:effectLst>
                <a:outerShdw blurRad="38100" dist="38100" dir="2700000" algn="tl">
                  <a:srgbClr val="000000">
                    <a:alpha val="43137"/>
                  </a:srgbClr>
                </a:outerShdw>
              </a:effectLst>
              <a:latin typeface="Times New Roman" pitchFamily="18" charset="0"/>
              <a:cs typeface="Times New Roman" pitchFamily="18" charset="0"/>
            </a:endParaRPr>
          </a:p>
          <a:p>
            <a:pPr algn="just">
              <a:lnSpc>
                <a:spcPct val="170000"/>
              </a:lnSpc>
              <a:buNone/>
            </a:pPr>
            <a:r>
              <a:rPr lang="en-GB" sz="7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GB" sz="3800" i="1" dirty="0" smtClean="0">
                <a:effectLst>
                  <a:outerShdw blurRad="38100" dist="38100" dir="2700000" algn="tl">
                    <a:srgbClr val="000000">
                      <a:alpha val="43137"/>
                    </a:srgbClr>
                  </a:outerShdw>
                </a:effectLst>
                <a:latin typeface="Times New Roman" pitchFamily="18" charset="0"/>
                <a:cs typeface="Times New Roman" pitchFamily="18" charset="0"/>
              </a:rPr>
              <a:t>	</a:t>
            </a:r>
            <a:endParaRPr lang="en-US" dirty="0"/>
          </a:p>
        </p:txBody>
      </p:sp>
      <p:sp>
        <p:nvSpPr>
          <p:cNvPr id="4" name="Slide Number Placeholder 3"/>
          <p:cNvSpPr>
            <a:spLocks noGrp="1"/>
          </p:cNvSpPr>
          <p:nvPr>
            <p:ph type="sldNum" sz="quarter" idx="12"/>
          </p:nvPr>
        </p:nvSpPr>
        <p:spPr/>
        <p:txBody>
          <a:bodyPr/>
          <a:lstStyle/>
          <a:p>
            <a:fld id="{E617C2E9-7AD6-46B0-9A08-1DC70AEB7480}" type="slidenum">
              <a:rPr lang="en-US" smtClean="0"/>
              <a:pPr/>
              <a:t>65</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lgn="just">
              <a:lnSpc>
                <a:spcPct val="170000"/>
              </a:lnSpc>
              <a:buNone/>
            </a:pPr>
            <a:r>
              <a:rPr lang="en-GB" sz="2000" i="1" dirty="0">
                <a:effectLst>
                  <a:outerShdw blurRad="38100" dist="38100" dir="2700000" algn="tl">
                    <a:srgbClr val="000000">
                      <a:alpha val="43137"/>
                    </a:srgbClr>
                  </a:outerShdw>
                </a:effectLst>
                <a:latin typeface="Times New Roman" pitchFamily="18" charset="0"/>
                <a:cs typeface="Times New Roman" pitchFamily="18" charset="0"/>
              </a:rPr>
              <a:t> </a:t>
            </a:r>
            <a:r>
              <a:rPr lang="en-GB" sz="2000" b="1" u="sng" dirty="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Sodium </a:t>
            </a:r>
            <a:r>
              <a:rPr lang="en-GB" sz="2000" b="1" u="sng" dirty="0" err="1">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Thiosulphate</a:t>
            </a:r>
            <a:r>
              <a:rPr lang="en-GB" sz="2000" b="1" u="sng" dirty="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 Stock Solution  </a:t>
            </a:r>
            <a:endParaRPr lang="en-US" sz="2000" b="1" u="sng" dirty="0">
              <a:solidFill>
                <a:srgbClr val="008000"/>
              </a:solidFill>
              <a:effectLst>
                <a:outerShdw blurRad="38100" dist="38100" dir="2700000" algn="tl">
                  <a:srgbClr val="000000">
                    <a:alpha val="43137"/>
                  </a:srgbClr>
                </a:outerShdw>
              </a:effectLst>
              <a:latin typeface="Times New Roman" pitchFamily="18" charset="0"/>
              <a:cs typeface="Times New Roman" pitchFamily="18" charset="0"/>
            </a:endParaRPr>
          </a:p>
          <a:p>
            <a:pPr algn="just">
              <a:lnSpc>
                <a:spcPct val="170000"/>
              </a:lnSpc>
            </a:pPr>
            <a:r>
              <a:rPr lang="en-GB" sz="2000" dirty="0">
                <a:effectLst>
                  <a:outerShdw blurRad="38100" dist="38100" dir="2700000" algn="tl">
                    <a:srgbClr val="000000">
                      <a:alpha val="43137"/>
                    </a:srgbClr>
                  </a:outerShdw>
                </a:effectLst>
                <a:latin typeface="Times New Roman" pitchFamily="18" charset="0"/>
                <a:cs typeface="Times New Roman" pitchFamily="18" charset="0"/>
              </a:rPr>
              <a:t> Dissolve approximately 25 g of sodium </a:t>
            </a:r>
            <a:r>
              <a:rPr lang="en-GB" sz="2000" dirty="0" err="1">
                <a:effectLst>
                  <a:outerShdw blurRad="38100" dist="38100" dir="2700000" algn="tl">
                    <a:srgbClr val="000000">
                      <a:alpha val="43137"/>
                    </a:srgbClr>
                  </a:outerShdw>
                </a:effectLst>
                <a:latin typeface="Times New Roman" pitchFamily="18" charset="0"/>
                <a:cs typeface="Times New Roman" pitchFamily="18" charset="0"/>
              </a:rPr>
              <a:t>thiosulphate</a:t>
            </a:r>
            <a:r>
              <a:rPr lang="en-GB" sz="2000" dirty="0">
                <a:effectLst>
                  <a:outerShdw blurRad="38100" dist="38100" dir="2700000" algn="tl">
                    <a:srgbClr val="000000">
                      <a:alpha val="43137"/>
                    </a:srgbClr>
                  </a:outerShdw>
                </a:effectLst>
                <a:latin typeface="Times New Roman" pitchFamily="18" charset="0"/>
                <a:cs typeface="Times New Roman" pitchFamily="18" charset="0"/>
              </a:rPr>
              <a:t> (Na</a:t>
            </a:r>
            <a:r>
              <a:rPr lang="en-GB" sz="2000" baseline="-25000" dirty="0">
                <a:effectLst>
                  <a:outerShdw blurRad="38100" dist="38100" dir="2700000" algn="tl">
                    <a:srgbClr val="000000">
                      <a:alpha val="43137"/>
                    </a:srgbClr>
                  </a:outerShdw>
                </a:effectLst>
                <a:latin typeface="Times New Roman" pitchFamily="18" charset="0"/>
                <a:cs typeface="Times New Roman" pitchFamily="18" charset="0"/>
              </a:rPr>
              <a:t>2</a:t>
            </a:r>
            <a:r>
              <a:rPr lang="en-GB" sz="2000" dirty="0">
                <a:effectLst>
                  <a:outerShdw blurRad="38100" dist="38100" dir="2700000" algn="tl">
                    <a:srgbClr val="000000">
                      <a:alpha val="43137"/>
                    </a:srgbClr>
                  </a:outerShdw>
                </a:effectLst>
                <a:latin typeface="Times New Roman" pitchFamily="18" charset="0"/>
                <a:cs typeface="Times New Roman" pitchFamily="18" charset="0"/>
              </a:rPr>
              <a:t>S</a:t>
            </a:r>
            <a:r>
              <a:rPr lang="en-GB" sz="2000" baseline="-25000" dirty="0">
                <a:effectLst>
                  <a:outerShdw blurRad="38100" dist="38100" dir="2700000" algn="tl">
                    <a:srgbClr val="000000">
                      <a:alpha val="43137"/>
                    </a:srgbClr>
                  </a:outerShdw>
                </a:effectLst>
                <a:latin typeface="Times New Roman" pitchFamily="18" charset="0"/>
                <a:cs typeface="Times New Roman" pitchFamily="18" charset="0"/>
              </a:rPr>
              <a:t>2</a:t>
            </a:r>
            <a:r>
              <a:rPr lang="en-GB" sz="2000" dirty="0">
                <a:effectLst>
                  <a:outerShdw blurRad="38100" dist="38100" dir="2700000" algn="tl">
                    <a:srgbClr val="000000">
                      <a:alpha val="43137"/>
                    </a:srgbClr>
                  </a:outerShdw>
                </a:effectLst>
                <a:latin typeface="Times New Roman" pitchFamily="18" charset="0"/>
                <a:cs typeface="Times New Roman" pitchFamily="18" charset="0"/>
              </a:rPr>
              <a:t>O</a:t>
            </a:r>
            <a:r>
              <a:rPr lang="en-GB" sz="2000" baseline="-25000" dirty="0">
                <a:effectLst>
                  <a:outerShdw blurRad="38100" dist="38100" dir="2700000" algn="tl">
                    <a:srgbClr val="000000">
                      <a:alpha val="43137"/>
                    </a:srgbClr>
                  </a:outerShdw>
                </a:effectLst>
                <a:latin typeface="Times New Roman" pitchFamily="18" charset="0"/>
                <a:cs typeface="Times New Roman" pitchFamily="18" charset="0"/>
              </a:rPr>
              <a:t>3</a:t>
            </a:r>
            <a:r>
              <a:rPr lang="en-GB" sz="2000" dirty="0">
                <a:effectLst>
                  <a:outerShdw blurRad="38100" dist="38100" dir="2700000" algn="tl">
                    <a:srgbClr val="000000">
                      <a:alpha val="43137"/>
                    </a:srgbClr>
                  </a:outerShdw>
                </a:effectLst>
                <a:latin typeface="Times New Roman" pitchFamily="18" charset="0"/>
                <a:cs typeface="Times New Roman" pitchFamily="18" charset="0"/>
              </a:rPr>
              <a:t>.5H</a:t>
            </a:r>
            <a:r>
              <a:rPr lang="en-GB" sz="2000" baseline="-25000" dirty="0">
                <a:effectLst>
                  <a:outerShdw blurRad="38100" dist="38100" dir="2700000" algn="tl">
                    <a:srgbClr val="000000">
                      <a:alpha val="43137"/>
                    </a:srgbClr>
                  </a:outerShdw>
                </a:effectLst>
                <a:latin typeface="Times New Roman" pitchFamily="18" charset="0"/>
                <a:cs typeface="Times New Roman" pitchFamily="18" charset="0"/>
              </a:rPr>
              <a:t>2</a:t>
            </a:r>
            <a:r>
              <a:rPr lang="en-GB" sz="2000" dirty="0">
                <a:effectLst>
                  <a:outerShdw blurRad="38100" dist="38100" dir="2700000" algn="tl">
                    <a:srgbClr val="000000">
                      <a:alpha val="43137"/>
                    </a:srgbClr>
                  </a:outerShdw>
                </a:effectLst>
                <a:latin typeface="Times New Roman" pitchFamily="18" charset="0"/>
                <a:cs typeface="Times New Roman" pitchFamily="18" charset="0"/>
              </a:rPr>
              <a:t>O) in boiled distilled water and make up to 1000 </a:t>
            </a:r>
            <a:r>
              <a:rPr lang="en-GB" sz="2000" dirty="0" err="1">
                <a:effectLst>
                  <a:outerShdw blurRad="38100" dist="38100" dir="2700000" algn="tl">
                    <a:srgbClr val="000000">
                      <a:alpha val="43137"/>
                    </a:srgbClr>
                  </a:outerShdw>
                </a:effectLst>
                <a:latin typeface="Times New Roman" pitchFamily="18" charset="0"/>
                <a:cs typeface="Times New Roman" pitchFamily="18" charset="0"/>
              </a:rPr>
              <a:t>mL.</a:t>
            </a:r>
            <a:r>
              <a:rPr lang="en-GB" sz="2000" dirty="0">
                <a:effectLst>
                  <a:outerShdw blurRad="38100" dist="38100" dir="2700000" algn="tl">
                    <a:srgbClr val="000000">
                      <a:alpha val="43137"/>
                    </a:srgbClr>
                  </a:outerShdw>
                </a:effectLst>
                <a:latin typeface="Times New Roman" pitchFamily="18" charset="0"/>
                <a:cs typeface="Times New Roman" pitchFamily="18" charset="0"/>
              </a:rPr>
              <a:t>  Add 1 g of sodium hydroxide to preserve it.  Store in a amber coloured bottle.</a:t>
            </a:r>
            <a:endParaRPr lang="en-US" sz="2000" dirty="0">
              <a:effectLst>
                <a:outerShdw blurRad="38100" dist="38100" dir="2700000" algn="tl">
                  <a:srgbClr val="000000">
                    <a:alpha val="43137"/>
                  </a:srgbClr>
                </a:outerShdw>
              </a:effectLst>
              <a:latin typeface="Times New Roman" pitchFamily="18" charset="0"/>
              <a:cs typeface="Times New Roman" pitchFamily="18" charset="0"/>
            </a:endParaRPr>
          </a:p>
          <a:p>
            <a:pPr algn="just">
              <a:lnSpc>
                <a:spcPct val="170000"/>
              </a:lnSpc>
              <a:buNone/>
            </a:pPr>
            <a:r>
              <a:rPr lang="en-GB" sz="2000" dirty="0">
                <a:effectLst>
                  <a:outerShdw blurRad="38100" dist="38100" dir="2700000" algn="tl">
                    <a:srgbClr val="000000">
                      <a:alpha val="43137"/>
                    </a:srgbClr>
                  </a:outerShdw>
                </a:effectLst>
                <a:latin typeface="Times New Roman" pitchFamily="18" charset="0"/>
                <a:cs typeface="Times New Roman" pitchFamily="18" charset="0"/>
              </a:rPr>
              <a:t> </a:t>
            </a:r>
            <a:r>
              <a:rPr lang="en-GB" sz="2000" b="1" u="sng" dirty="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 Standard Sodium </a:t>
            </a:r>
            <a:r>
              <a:rPr lang="en-GB" sz="2000" b="1" u="sng" dirty="0" err="1">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Thiosulphate</a:t>
            </a:r>
            <a:r>
              <a:rPr lang="en-GB" sz="2000" b="1" u="sng" dirty="0">
                <a:solidFill>
                  <a:srgbClr val="008000"/>
                </a:solidFill>
                <a:effectLst>
                  <a:outerShdw blurRad="38100" dist="38100" dir="2700000" algn="tl">
                    <a:srgbClr val="000000">
                      <a:alpha val="43137"/>
                    </a:srgbClr>
                  </a:outerShdw>
                </a:effectLst>
                <a:latin typeface="Times New Roman" pitchFamily="18" charset="0"/>
                <a:cs typeface="Times New Roman" pitchFamily="18" charset="0"/>
              </a:rPr>
              <a:t> Solution</a:t>
            </a:r>
            <a:endParaRPr lang="en-US" sz="2000" b="1" u="sng" dirty="0">
              <a:solidFill>
                <a:srgbClr val="008000"/>
              </a:solidFill>
              <a:effectLst>
                <a:outerShdw blurRad="38100" dist="38100" dir="2700000" algn="tl">
                  <a:srgbClr val="000000">
                    <a:alpha val="43137"/>
                  </a:srgbClr>
                </a:outerShdw>
              </a:effectLst>
              <a:latin typeface="Times New Roman" pitchFamily="18" charset="0"/>
              <a:cs typeface="Times New Roman" pitchFamily="18" charset="0"/>
            </a:endParaRPr>
          </a:p>
          <a:p>
            <a:pPr algn="just">
              <a:lnSpc>
                <a:spcPct val="170000"/>
              </a:lnSpc>
            </a:pPr>
            <a:r>
              <a:rPr lang="en-GB" sz="2000" b="1" dirty="0">
                <a:effectLst>
                  <a:outerShdw blurRad="38100" dist="38100" dir="2700000" algn="tl">
                    <a:srgbClr val="000000">
                      <a:alpha val="43137"/>
                    </a:srgbClr>
                  </a:outerShdw>
                </a:effectLst>
                <a:latin typeface="Times New Roman" pitchFamily="18" charset="0"/>
                <a:cs typeface="Times New Roman" pitchFamily="18" charset="0"/>
              </a:rPr>
              <a:t> </a:t>
            </a:r>
            <a:r>
              <a:rPr lang="en-GB" sz="2000" dirty="0">
                <a:effectLst>
                  <a:outerShdw blurRad="38100" dist="38100" dir="2700000" algn="tl">
                    <a:srgbClr val="000000">
                      <a:alpha val="43137"/>
                    </a:srgbClr>
                  </a:outerShdw>
                </a:effectLst>
                <a:latin typeface="Times New Roman" pitchFamily="18" charset="0"/>
                <a:cs typeface="Times New Roman" pitchFamily="18" charset="0"/>
              </a:rPr>
              <a:t>Dissolve 250 mL of stock solution in boiled distilled water and make up to 1 L and standardize to 0.0125 N sodium </a:t>
            </a:r>
            <a:r>
              <a:rPr lang="en-GB" sz="2000" dirty="0" err="1">
                <a:effectLst>
                  <a:outerShdw blurRad="38100" dist="38100" dir="2700000" algn="tl">
                    <a:srgbClr val="000000">
                      <a:alpha val="43137"/>
                    </a:srgbClr>
                  </a:outerShdw>
                </a:effectLst>
                <a:latin typeface="Times New Roman" pitchFamily="18" charset="0"/>
                <a:cs typeface="Times New Roman" pitchFamily="18" charset="0"/>
              </a:rPr>
              <a:t>thiosulphate</a:t>
            </a:r>
            <a:r>
              <a:rPr lang="en-GB" sz="2000" dirty="0">
                <a:effectLst>
                  <a:outerShdw blurRad="38100" dist="38100" dir="2700000" algn="tl">
                    <a:srgbClr val="000000">
                      <a:alpha val="43137"/>
                    </a:srgbClr>
                  </a:outerShdw>
                </a:effectLst>
                <a:latin typeface="Times New Roman" pitchFamily="18" charset="0"/>
                <a:cs typeface="Times New Roman" pitchFamily="18" charset="0"/>
              </a:rPr>
              <a:t> against known standard potassium iodide solution before use.</a:t>
            </a:r>
            <a:endParaRPr lang="en-US" sz="2000" dirty="0">
              <a:effectLst>
                <a:outerShdw blurRad="38100" dist="38100" dir="2700000" algn="tl">
                  <a:srgbClr val="000000">
                    <a:alpha val="43137"/>
                  </a:srgbClr>
                </a:outerShdw>
              </a:effectLst>
              <a:latin typeface="Times New Roman" pitchFamily="18" charset="0"/>
              <a:cs typeface="Times New Roman" pitchFamily="18" charset="0"/>
            </a:endParaRPr>
          </a:p>
          <a:p>
            <a:pPr algn="just">
              <a:lnSpc>
                <a:spcPct val="170000"/>
              </a:lnSpc>
              <a:buNone/>
            </a:pPr>
            <a:r>
              <a:rPr lang="en-GB" sz="2000" dirty="0">
                <a:effectLst>
                  <a:outerShdw blurRad="38100" dist="38100" dir="2700000" algn="tl">
                    <a:srgbClr val="000000">
                      <a:alpha val="43137"/>
                    </a:srgbClr>
                  </a:outerShdw>
                </a:effectLst>
                <a:latin typeface="Times New Roman" pitchFamily="18" charset="0"/>
                <a:cs typeface="Times New Roman" pitchFamily="18" charset="0"/>
              </a:rPr>
              <a:t> </a:t>
            </a:r>
            <a:endParaRPr lang="en-US" sz="2000" dirty="0">
              <a:effectLst>
                <a:outerShdw blurRad="38100" dist="38100" dir="2700000" algn="tl">
                  <a:srgbClr val="000000">
                    <a:alpha val="43137"/>
                  </a:srgbClr>
                </a:outerShdw>
              </a:effectLst>
              <a:latin typeface="Times New Roman" pitchFamily="18" charset="0"/>
              <a:cs typeface="Times New Roman" pitchFamily="18" charset="0"/>
            </a:endParaRPr>
          </a:p>
          <a:p>
            <a:endParaRPr lang="en-US" sz="2000" dirty="0"/>
          </a:p>
        </p:txBody>
      </p:sp>
      <p:sp>
        <p:nvSpPr>
          <p:cNvPr id="4" name="Slide Number Placeholder 3"/>
          <p:cNvSpPr>
            <a:spLocks noGrp="1"/>
          </p:cNvSpPr>
          <p:nvPr>
            <p:ph type="sldNum" sz="quarter" idx="12"/>
          </p:nvPr>
        </p:nvSpPr>
        <p:spPr/>
        <p:txBody>
          <a:bodyPr/>
          <a:lstStyle/>
          <a:p>
            <a:fld id="{E617C2E9-7AD6-46B0-9A08-1DC70AEB7480}" type="slidenum">
              <a:rPr lang="en-US" smtClean="0"/>
              <a:pPr/>
              <a:t>66</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extLst>
      <p:ext uri="{BB962C8B-B14F-4D97-AF65-F5344CB8AC3E}">
        <p14:creationId xmlns:p14="http://schemas.microsoft.com/office/powerpoint/2010/main" val="241464662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944562"/>
          </a:xfrm>
        </p:spPr>
        <p:txBody>
          <a:bodyPr>
            <a:normAutofit/>
          </a:bodyPr>
          <a:lstStyle/>
          <a:p>
            <a:r>
              <a:rPr lang="en-US" sz="3600" dirty="0" smtClean="0">
                <a:effectLst>
                  <a:outerShdw blurRad="38100" dist="38100" dir="2700000" algn="tl">
                    <a:srgbClr val="000000">
                      <a:alpha val="43137"/>
                    </a:srgbClr>
                  </a:outerShdw>
                </a:effectLst>
                <a:latin typeface="Times New Roman" pitchFamily="18" charset="0"/>
                <a:cs typeface="Times New Roman" pitchFamily="18" charset="0"/>
              </a:rPr>
              <a:t>PART-II: ANALYSIS OF FOOD SAMPLE</a:t>
            </a:r>
            <a:endParaRPr lang="en-US" sz="36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0" y="1066800"/>
            <a:ext cx="9144000" cy="5791200"/>
          </a:xfrm>
        </p:spPr>
        <p:txBody>
          <a:bodyPr>
            <a:normAutofit/>
          </a:bodyPr>
          <a:lstStyle/>
          <a:p>
            <a:pPr algn="just">
              <a:lnSpc>
                <a:spcPct val="150000"/>
              </a:lnSpc>
              <a:buFont typeface="Wingdings" pitchFamily="2" charset="2"/>
              <a:buChar char="ü"/>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Many of the methods in use today for the analysis of foods are procedures based on a system introduced initially about 100 years ago by Germans  for the analysis of animal feedstuffs and described as the Proximate Analysis of Foods.      </a:t>
            </a:r>
          </a:p>
          <a:p>
            <a:pPr algn="just">
              <a:lnSpc>
                <a:spcPct val="150000"/>
              </a:lnSpc>
              <a:buFont typeface="Wingdings" pitchFamily="2" charset="2"/>
              <a:buChar char="ü"/>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This scheme of  analysis involves the estimation of the main components of a food using procedures that allow a reasonably rapid and acceptable measurement of various food fractions without the need for sophisticated equipment or chemicals.  </a:t>
            </a:r>
          </a:p>
          <a:p>
            <a:pPr algn="just">
              <a:lnSpc>
                <a:spcPct val="150000"/>
              </a:lnSpc>
              <a:buFont typeface="Wingdings" pitchFamily="2" charset="2"/>
              <a:buChar char="ü"/>
            </a:pPr>
            <a:endParaRPr lang="en-US" sz="2400"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617C2E9-7AD6-46B0-9A08-1DC70AEB7480}" type="slidenum">
              <a:rPr lang="en-US" smtClean="0"/>
              <a:pPr/>
              <a:t>67</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944562"/>
          </a:xfrm>
        </p:spPr>
        <p:txBody>
          <a:bodyPr>
            <a:normAutofit/>
          </a:bodyPr>
          <a:lstStyle/>
          <a:p>
            <a:pPr algn="l"/>
            <a:r>
              <a:rPr lang="en-US" sz="3600" dirty="0" smtClean="0">
                <a:effectLst>
                  <a:outerShdw blurRad="38100" dist="38100" dir="2700000" algn="tl">
                    <a:srgbClr val="000000">
                      <a:alpha val="43137"/>
                    </a:srgbClr>
                  </a:outerShdw>
                </a:effectLst>
                <a:latin typeface="Times New Roman" pitchFamily="18" charset="0"/>
                <a:cs typeface="Times New Roman" pitchFamily="18" charset="0"/>
              </a:rPr>
              <a:t> ANALYSIS OF FOOD SAMPLE  (conti..)</a:t>
            </a:r>
            <a:endParaRPr lang="en-US" sz="36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0" y="1066800"/>
            <a:ext cx="9144000" cy="5791200"/>
          </a:xfrm>
        </p:spPr>
        <p:txBody>
          <a:bodyPr>
            <a:normAutofit fontScale="92500" lnSpcReduction="10000"/>
          </a:bodyPr>
          <a:lstStyle/>
          <a:p>
            <a:pPr algn="just">
              <a:lnSpc>
                <a:spcPct val="150000"/>
              </a:lnSpc>
              <a:buFont typeface="Wingdings" pitchFamily="2" charset="2"/>
              <a:buChar char="ü"/>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Many of the basic principles of the analytical procedures remain fundamentally the same  as the original system, major advances have taken  place ,  particularly in the use of automated equipment and of sophisticated analytical instruments enabling many of the analyses to be performed more rapidly and with  a greater degree of precision.</a:t>
            </a:r>
          </a:p>
          <a:p>
            <a:pPr algn="just">
              <a:lnSpc>
                <a:spcPct val="150000"/>
              </a:lnSpc>
              <a:buFont typeface="Wingdings" pitchFamily="2" charset="2"/>
              <a:buChar char="ü"/>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The Proximate Analysis of Foods involves the determination of the following constituents:  </a:t>
            </a:r>
          </a:p>
          <a:p>
            <a:pPr marL="514350" indent="-514350" algn="just">
              <a:lnSpc>
                <a:spcPct val="150000"/>
              </a:lnSpc>
              <a:buFont typeface="+mj-lt"/>
              <a:buAutoNum type="romanLcPeriod"/>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Loss on drying	iv) Ether extract      vii) available carbohydrate</a:t>
            </a:r>
          </a:p>
          <a:p>
            <a:pPr marL="514350" indent="-514350" algn="just">
              <a:lnSpc>
                <a:spcPct val="150000"/>
              </a:lnSpc>
              <a:buFont typeface="+mj-lt"/>
              <a:buAutoNum type="romanLcPeriod"/>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Mineral elements	  v) protein	  viii) unavailable carbohydrate	</a:t>
            </a:r>
          </a:p>
          <a:p>
            <a:pPr marL="514350" indent="-514350" algn="just">
              <a:lnSpc>
                <a:spcPct val="150000"/>
              </a:lnSpc>
              <a:buFont typeface="+mj-lt"/>
              <a:buAutoNum type="romanLcPeriod"/>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  Fat	vi) carbohydrate      ix) fiber     x)  Non-starch polysaccharides</a:t>
            </a:r>
          </a:p>
          <a:p>
            <a:pPr marL="0" indent="0" algn="just">
              <a:lnSpc>
                <a:spcPct val="150000"/>
              </a:lnSpc>
              <a:buNone/>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xi) Dietary fiber   Xii) Neutral detergent fiber</a:t>
            </a:r>
          </a:p>
          <a:p>
            <a:pPr marL="514350" indent="-514350" algn="just">
              <a:lnSpc>
                <a:spcPct val="150000"/>
              </a:lnSpc>
              <a:buFont typeface="+mj-lt"/>
              <a:buAutoNum type="romanLcPeriod"/>
            </a:pPr>
            <a:endParaRPr lang="en-US" sz="2400"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617C2E9-7AD6-46B0-9A08-1DC70AEB7480}" type="slidenum">
              <a:rPr lang="en-US" smtClean="0"/>
              <a:pPr/>
              <a:t>68</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944562"/>
          </a:xfrm>
        </p:spPr>
        <p:txBody>
          <a:bodyPr>
            <a:normAutofit/>
          </a:bodyPr>
          <a:lstStyle/>
          <a:p>
            <a:pPr algn="l"/>
            <a:r>
              <a:rPr lang="en-US" sz="3600" dirty="0" smtClean="0">
                <a:effectLst>
                  <a:outerShdw blurRad="38100" dist="38100" dir="2700000" algn="tl">
                    <a:srgbClr val="000000">
                      <a:alpha val="43137"/>
                    </a:srgbClr>
                  </a:outerShdw>
                </a:effectLst>
                <a:latin typeface="Times New Roman" pitchFamily="18" charset="0"/>
                <a:cs typeface="Times New Roman" pitchFamily="18" charset="0"/>
              </a:rPr>
              <a:t> ANALYSIS OF FOOD SAMPLE  (conti..)</a:t>
            </a:r>
            <a:endParaRPr lang="en-US" sz="36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0" y="1066800"/>
            <a:ext cx="9144000" cy="5791200"/>
          </a:xfrm>
        </p:spPr>
        <p:txBody>
          <a:bodyPr>
            <a:normAutofit/>
          </a:bodyPr>
          <a:lstStyle/>
          <a:p>
            <a:pPr algn="just">
              <a:lnSpc>
                <a:spcPct val="150000"/>
              </a:lnSpc>
              <a:buFont typeface="Wingdings" pitchFamily="2" charset="2"/>
              <a:buChar char="ü"/>
            </a:pPr>
            <a:r>
              <a:rPr lang="en-US" sz="2400" smtClean="0">
                <a:effectLst>
                  <a:outerShdw blurRad="38100" dist="38100" dir="2700000" algn="tl">
                    <a:srgbClr val="000000">
                      <a:alpha val="43137"/>
                    </a:srgbClr>
                  </a:outerShdw>
                </a:effectLst>
                <a:latin typeface="Times New Roman" pitchFamily="18" charset="0"/>
                <a:cs typeface="Times New Roman" pitchFamily="18" charset="0"/>
              </a:rPr>
              <a:t>However</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 the move from traditional, classical or wet chemistry techniques to modern instrumentation methods has not necessarily meant that the traditional methods have been discontinued since , in many instances, instrumental methods require an initial calibration of the instrument against results produced by the traditional methods.  </a:t>
            </a:r>
          </a:p>
        </p:txBody>
      </p:sp>
      <p:sp>
        <p:nvSpPr>
          <p:cNvPr id="4" name="Slide Number Placeholder 3"/>
          <p:cNvSpPr>
            <a:spLocks noGrp="1"/>
          </p:cNvSpPr>
          <p:nvPr>
            <p:ph type="sldNum" sz="quarter" idx="12"/>
          </p:nvPr>
        </p:nvSpPr>
        <p:spPr/>
        <p:txBody>
          <a:bodyPr/>
          <a:lstStyle/>
          <a:p>
            <a:fld id="{E617C2E9-7AD6-46B0-9A08-1DC70AEB7480}" type="slidenum">
              <a:rPr lang="en-US" smtClean="0"/>
              <a:pPr/>
              <a:t>69</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a:bodyPr>
          <a:lstStyle/>
          <a:p>
            <a:pPr algn="just">
              <a:lnSpc>
                <a:spcPct val="150000"/>
              </a:lnSpc>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Conductivity is a measure of the ability of water to pass an electrical current and is affected by the presence of dissolved solids. As the level of TDS rises, the conductivity will also increase.</a:t>
            </a:r>
          </a:p>
          <a:p>
            <a:pPr algn="just">
              <a:lnSpc>
                <a:spcPct val="150000"/>
              </a:lnSpc>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The TDS of a water sample based on the measured EC can be calculated using the </a:t>
            </a:r>
            <a:r>
              <a:rPr lang="en-US" sz="2400" dirty="0" err="1" smtClean="0">
                <a:effectLst>
                  <a:outerShdw blurRad="38100" dist="38100" dir="2700000" algn="tl">
                    <a:srgbClr val="000000">
                      <a:alpha val="43137"/>
                    </a:srgbClr>
                  </a:outerShdw>
                </a:effectLst>
                <a:latin typeface="Times New Roman" pitchFamily="18" charset="0"/>
                <a:cs typeface="Times New Roman" pitchFamily="18" charset="0"/>
              </a:rPr>
              <a:t>folloing</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 equation :</a:t>
            </a:r>
          </a:p>
          <a:p>
            <a:pPr algn="just">
              <a:buNone/>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 	TDS (mg/l) = 0.5 x EC (</a:t>
            </a:r>
            <a:r>
              <a:rPr lang="en-US" sz="2400" dirty="0" err="1" smtClean="0">
                <a:effectLst>
                  <a:outerShdw blurRad="38100" dist="38100" dir="2700000" algn="tl">
                    <a:srgbClr val="000000">
                      <a:alpha val="43137"/>
                    </a:srgbClr>
                  </a:outerShdw>
                </a:effectLst>
                <a:latin typeface="Times New Roman" pitchFamily="18" charset="0"/>
                <a:cs typeface="Times New Roman" pitchFamily="18" charset="0"/>
              </a:rPr>
              <a:t>dS</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/m or </a:t>
            </a:r>
            <a:r>
              <a:rPr lang="en-US" sz="2400" dirty="0" err="1" smtClean="0">
                <a:effectLst>
                  <a:outerShdw blurRad="38100" dist="38100" dir="2700000" algn="tl">
                    <a:srgbClr val="000000">
                      <a:alpha val="43137"/>
                    </a:srgbClr>
                  </a:outerShdw>
                </a:effectLst>
                <a:latin typeface="Times New Roman" pitchFamily="18" charset="0"/>
                <a:cs typeface="Times New Roman" pitchFamily="18" charset="0"/>
              </a:rPr>
              <a:t>mmho</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/cm) or  </a:t>
            </a:r>
          </a:p>
          <a:p>
            <a:pPr algn="just">
              <a:buNone/>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	TDS = 0.5 * 1000 x EC (S/cm)</a:t>
            </a:r>
          </a:p>
          <a:p>
            <a:pPr algn="just">
              <a:buNone/>
            </a:pPr>
            <a:endParaRPr lang="en-US" sz="2400" dirty="0" smtClean="0">
              <a:effectLst>
                <a:outerShdw blurRad="38100" dist="38100" dir="2700000" algn="tl">
                  <a:srgbClr val="000000">
                    <a:alpha val="43137"/>
                  </a:srgbClr>
                </a:outerShdw>
              </a:effectLst>
              <a:latin typeface="Times New Roman" pitchFamily="18" charset="0"/>
              <a:cs typeface="Times New Roman" pitchFamily="18" charset="0"/>
            </a:endParaRPr>
          </a:p>
          <a:p>
            <a:pPr algn="just">
              <a:buNone/>
            </a:pPr>
            <a:endParaRPr lang="en-US" sz="2400" dirty="0" smtClean="0">
              <a:effectLst>
                <a:outerShdw blurRad="38100" dist="38100" dir="2700000" algn="tl">
                  <a:srgbClr val="000000">
                    <a:alpha val="43137"/>
                  </a:srgbClr>
                </a:outerShdw>
              </a:effectLst>
              <a:latin typeface="Times New Roman" pitchFamily="18" charset="0"/>
              <a:cs typeface="Times New Roman" pitchFamily="18" charset="0"/>
            </a:endParaRPr>
          </a:p>
          <a:p>
            <a:pPr algn="just">
              <a:buNone/>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TDS (mg/l) = 640 x EC (</a:t>
            </a:r>
            <a:r>
              <a:rPr lang="en-US" sz="2400" dirty="0" err="1" smtClean="0">
                <a:effectLst>
                  <a:outerShdw blurRad="38100" dist="38100" dir="2700000" algn="tl">
                    <a:srgbClr val="000000">
                      <a:alpha val="43137"/>
                    </a:srgbClr>
                  </a:outerShdw>
                </a:effectLst>
                <a:latin typeface="Times New Roman" pitchFamily="18" charset="0"/>
                <a:cs typeface="Times New Roman" pitchFamily="18" charset="0"/>
              </a:rPr>
              <a:t>dS</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/m or </a:t>
            </a:r>
            <a:r>
              <a:rPr lang="en-US" sz="2400" dirty="0" err="1" smtClean="0">
                <a:effectLst>
                  <a:outerShdw blurRad="38100" dist="38100" dir="2700000" algn="tl">
                    <a:srgbClr val="000000">
                      <a:alpha val="43137"/>
                    </a:srgbClr>
                  </a:outerShdw>
                </a:effectLst>
                <a:latin typeface="Times New Roman" pitchFamily="18" charset="0"/>
                <a:cs typeface="Times New Roman" pitchFamily="18" charset="0"/>
              </a:rPr>
              <a:t>mmho</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/cm)  …………….. For water for agriculture and irrigation purpose </a:t>
            </a:r>
          </a:p>
          <a:p>
            <a:endParaRPr lang="en-US" dirty="0"/>
          </a:p>
        </p:txBody>
      </p:sp>
      <p:sp>
        <p:nvSpPr>
          <p:cNvPr id="4" name="Slide Number Placeholder 3"/>
          <p:cNvSpPr>
            <a:spLocks noGrp="1"/>
          </p:cNvSpPr>
          <p:nvPr>
            <p:ph type="sldNum" sz="quarter" idx="12"/>
          </p:nvPr>
        </p:nvSpPr>
        <p:spPr/>
        <p:txBody>
          <a:bodyPr/>
          <a:lstStyle/>
          <a:p>
            <a:fld id="{E617C2E9-7AD6-46B0-9A08-1DC70AEB7480}"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944562"/>
          </a:xfrm>
        </p:spPr>
        <p:txBody>
          <a:bodyPr>
            <a:normAutofit/>
          </a:bodyPr>
          <a:lstStyle/>
          <a:p>
            <a:pPr algn="l"/>
            <a:r>
              <a:rPr lang="en-US" sz="3600" dirty="0" smtClean="0">
                <a:effectLst>
                  <a:outerShdw blurRad="38100" dist="38100" dir="2700000" algn="tl">
                    <a:srgbClr val="000000">
                      <a:alpha val="43137"/>
                    </a:srgbClr>
                  </a:outerShdw>
                </a:effectLst>
                <a:latin typeface="Times New Roman" pitchFamily="18" charset="0"/>
                <a:cs typeface="Times New Roman" pitchFamily="18" charset="0"/>
              </a:rPr>
              <a:t> ANALYSIS OF FOOD SAMPLE  (conti..)</a:t>
            </a:r>
            <a:endParaRPr lang="en-US" sz="36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0" y="1066800"/>
            <a:ext cx="9144000" cy="5791200"/>
          </a:xfrm>
        </p:spPr>
        <p:txBody>
          <a:bodyPr>
            <a:normAutofit/>
          </a:bodyPr>
          <a:lstStyle/>
          <a:p>
            <a:pPr algn="just">
              <a:lnSpc>
                <a:spcPct val="150000"/>
              </a:lnSpc>
              <a:buFont typeface="Wingdings" pitchFamily="2" charset="2"/>
              <a:buChar char="ü"/>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Increased awareness and knowledge about nutritional and functional properties of various food constituents has resulted in a greater body of information being required for particular foods</a:t>
            </a:r>
          </a:p>
          <a:p>
            <a:pPr algn="just">
              <a:lnSpc>
                <a:spcPct val="150000"/>
              </a:lnSpc>
              <a:buFont typeface="Wingdings" pitchFamily="2" charset="2"/>
              <a:buChar char="ü"/>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Example : The degree of saturation constituent fats,  the levels  of individual minerals and vitamins and the amount of minor constituents such as trace elements.</a:t>
            </a:r>
          </a:p>
          <a:p>
            <a:pPr algn="just">
              <a:lnSpc>
                <a:spcPct val="150000"/>
              </a:lnSpc>
              <a:buFont typeface="Wingdings" pitchFamily="2" charset="2"/>
              <a:buChar char="ü"/>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Consequently, the modern analysis of a food generally requires many more estimations to be performed that in the original scheme of analysis and this, in turn, involve the use of a wide range of different techniques and principle.  </a:t>
            </a:r>
          </a:p>
          <a:p>
            <a:pPr algn="just">
              <a:lnSpc>
                <a:spcPct val="150000"/>
              </a:lnSpc>
              <a:buFont typeface="Wingdings" pitchFamily="2" charset="2"/>
              <a:buChar char="ü"/>
            </a:pPr>
            <a:endParaRPr lang="en-US" sz="2400"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617C2E9-7AD6-46B0-9A08-1DC70AEB7480}" type="slidenum">
              <a:rPr lang="en-US" smtClean="0"/>
              <a:pPr/>
              <a:t>70</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600" dirty="0" smtClean="0">
                <a:effectLst>
                  <a:outerShdw blurRad="38100" dist="38100" dir="2700000" algn="tl">
                    <a:srgbClr val="000000">
                      <a:alpha val="43137"/>
                    </a:srgbClr>
                  </a:outerShdw>
                </a:effectLst>
                <a:latin typeface="Times New Roman" pitchFamily="18" charset="0"/>
                <a:cs typeface="Times New Roman" pitchFamily="18" charset="0"/>
              </a:rPr>
              <a:t>Techniques used in food analysis</a:t>
            </a:r>
            <a:endParaRPr lang="en-US" sz="36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TextBox 6"/>
          <p:cNvSpPr txBox="1"/>
          <p:nvPr/>
        </p:nvSpPr>
        <p:spPr>
          <a:xfrm>
            <a:off x="152400" y="1524000"/>
            <a:ext cx="8991600" cy="5386090"/>
          </a:xfrm>
          <a:prstGeom prst="rect">
            <a:avLst/>
          </a:prstGeom>
          <a:noFill/>
        </p:spPr>
        <p:txBody>
          <a:bodyPr wrap="square" rtlCol="0">
            <a:spAutoFit/>
          </a:bodyPr>
          <a:lstStyle/>
          <a:p>
            <a:pPr marL="457200" indent="-457200" algn="just">
              <a:buFont typeface="Wingdings" charset="2"/>
              <a:buChar char="u"/>
            </a:pPr>
            <a:r>
              <a:rPr lang="en-US" sz="3200" dirty="0" smtClean="0">
                <a:effectLst>
                  <a:outerShdw blurRad="38100" dist="38100" dir="2700000" algn="tl">
                    <a:srgbClr val="000000">
                      <a:alpha val="43137"/>
                    </a:srgbClr>
                  </a:outerShdw>
                </a:effectLst>
                <a:latin typeface="Times New Roman" pitchFamily="18" charset="0"/>
                <a:cs typeface="Times New Roman" pitchFamily="18" charset="0"/>
              </a:rPr>
              <a:t>Procedures  involving traditional wet chemistry techniques have played an important role in food analysis since the original scheme of proximate analysis was first postulated </a:t>
            </a:r>
          </a:p>
          <a:p>
            <a:pPr marL="457200" indent="-457200"/>
            <a:endParaRPr lang="en-US" sz="2400" dirty="0" smtClean="0">
              <a:effectLst>
                <a:outerShdw blurRad="38100" dist="38100" dir="2700000" algn="tl">
                  <a:srgbClr val="000000">
                    <a:alpha val="43137"/>
                  </a:srgbClr>
                </a:outerShdw>
              </a:effectLst>
              <a:latin typeface="Times New Roman" pitchFamily="18" charset="0"/>
              <a:cs typeface="Times New Roman" pitchFamily="18" charset="0"/>
            </a:endParaRPr>
          </a:p>
          <a:p>
            <a:pPr marL="457200" indent="-457200" algn="just">
              <a:buFont typeface="Wingdings" charset="2"/>
              <a:buChar char="u"/>
            </a:pPr>
            <a:r>
              <a:rPr lang="en-US" sz="3200" dirty="0" smtClean="0">
                <a:effectLst>
                  <a:outerShdw blurRad="38100" dist="38100" dir="2700000" algn="tl">
                    <a:srgbClr val="000000">
                      <a:alpha val="43137"/>
                    </a:srgbClr>
                  </a:outerShdw>
                </a:effectLst>
                <a:latin typeface="Times New Roman" pitchFamily="18" charset="0"/>
                <a:cs typeface="Times New Roman" pitchFamily="18" charset="0"/>
              </a:rPr>
              <a:t>Whilst the use of such methods may have decreased in popularity in recent times, they still have  a particularly important to play and are still commonly used on the  basis of cost, simplicity of operation and requirement for  calibration of modern analytical instruments</a:t>
            </a:r>
          </a:p>
        </p:txBody>
      </p:sp>
      <p:sp>
        <p:nvSpPr>
          <p:cNvPr id="4" name="Slide Number Placeholder 3"/>
          <p:cNvSpPr>
            <a:spLocks noGrp="1"/>
          </p:cNvSpPr>
          <p:nvPr>
            <p:ph type="sldNum" sz="quarter" idx="12"/>
          </p:nvPr>
        </p:nvSpPr>
        <p:spPr/>
        <p:txBody>
          <a:bodyPr/>
          <a:lstStyle/>
          <a:p>
            <a:fld id="{E617C2E9-7AD6-46B0-9A08-1DC70AEB7480}" type="slidenum">
              <a:rPr lang="en-US" smtClean="0"/>
              <a:pPr/>
              <a:t>71</a:t>
            </a:fld>
            <a:endParaRPr lang="en-US"/>
          </a:p>
        </p:txBody>
      </p:sp>
      <p:sp>
        <p:nvSpPr>
          <p:cNvPr id="6" name="Footer Placeholder 5"/>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763000" cy="6096000"/>
          </a:xfrm>
        </p:spPr>
        <p:txBody>
          <a:bodyPr>
            <a:normAutofit/>
          </a:bodyPr>
          <a:lstStyle/>
          <a:p>
            <a:pPr algn="just"/>
            <a:r>
              <a:rPr lang="en-US" sz="3500" dirty="0" smtClean="0">
                <a:effectLst>
                  <a:outerShdw blurRad="38100" dist="38100" dir="2700000" algn="tl">
                    <a:srgbClr val="000000">
                      <a:alpha val="43137"/>
                    </a:srgbClr>
                  </a:outerShdw>
                </a:effectLst>
                <a:latin typeface="Times New Roman" pitchFamily="18" charset="0"/>
                <a:cs typeface="Times New Roman" pitchFamily="18" charset="0"/>
              </a:rPr>
              <a:t>DISADVANTAGES: lack of sensitivity and specificity for the analysis of certain constituents. </a:t>
            </a:r>
          </a:p>
          <a:p>
            <a:pPr algn="just"/>
            <a:r>
              <a:rPr lang="en-US" sz="3500" dirty="0" smtClean="0">
                <a:effectLst>
                  <a:outerShdw blurRad="38100" dist="38100" dir="2700000" algn="tl">
                    <a:srgbClr val="000000">
                      <a:alpha val="43137"/>
                    </a:srgbClr>
                  </a:outerShdw>
                </a:effectLst>
                <a:latin typeface="Times New Roman" pitchFamily="18" charset="0"/>
                <a:cs typeface="Times New Roman" pitchFamily="18" charset="0"/>
              </a:rPr>
              <a:t>METHODS: </a:t>
            </a:r>
            <a:r>
              <a:rPr lang="en-US" sz="3500" dirty="0" err="1" smtClean="0">
                <a:effectLst>
                  <a:outerShdw blurRad="38100" dist="38100" dir="2700000" algn="tl">
                    <a:srgbClr val="000000">
                      <a:alpha val="43137"/>
                    </a:srgbClr>
                  </a:outerShdw>
                </a:effectLst>
                <a:latin typeface="Times New Roman" pitchFamily="18" charset="0"/>
                <a:cs typeface="Times New Roman" pitchFamily="18" charset="0"/>
              </a:rPr>
              <a:t>titrimetric</a:t>
            </a:r>
            <a:r>
              <a:rPr lang="en-US" sz="3500" dirty="0" smtClean="0">
                <a:effectLst>
                  <a:outerShdw blurRad="38100" dist="38100" dir="2700000" algn="tl">
                    <a:srgbClr val="000000">
                      <a:alpha val="43137"/>
                    </a:srgbClr>
                  </a:outerShdw>
                </a:effectLst>
                <a:latin typeface="Times New Roman" pitchFamily="18" charset="0"/>
                <a:cs typeface="Times New Roman" pitchFamily="18" charset="0"/>
              </a:rPr>
              <a:t> analysis, gravimetric procedures, solvent extraction, </a:t>
            </a:r>
            <a:r>
              <a:rPr lang="en-US" sz="3500" dirty="0" err="1" smtClean="0">
                <a:effectLst>
                  <a:outerShdw blurRad="38100" dist="38100" dir="2700000" algn="tl">
                    <a:srgbClr val="000000">
                      <a:alpha val="43137"/>
                    </a:srgbClr>
                  </a:outerShdw>
                </a:effectLst>
                <a:latin typeface="Times New Roman" pitchFamily="18" charset="0"/>
                <a:cs typeface="Times New Roman" pitchFamily="18" charset="0"/>
              </a:rPr>
              <a:t>refractometry</a:t>
            </a:r>
            <a:r>
              <a:rPr lang="en-US" sz="35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3500" dirty="0" err="1" smtClean="0">
                <a:effectLst>
                  <a:outerShdw blurRad="38100" dist="38100" dir="2700000" algn="tl">
                    <a:srgbClr val="000000">
                      <a:alpha val="43137"/>
                    </a:srgbClr>
                  </a:outerShdw>
                </a:effectLst>
                <a:latin typeface="Times New Roman" pitchFamily="18" charset="0"/>
                <a:cs typeface="Times New Roman" pitchFamily="18" charset="0"/>
              </a:rPr>
              <a:t>polarimetry</a:t>
            </a:r>
            <a:r>
              <a:rPr lang="en-US" sz="3500" dirty="0" smtClean="0">
                <a:effectLst>
                  <a:outerShdw blurRad="38100" dist="38100" dir="2700000" algn="tl">
                    <a:srgbClr val="000000">
                      <a:alpha val="43137"/>
                    </a:srgbClr>
                  </a:outerShdw>
                </a:effectLst>
                <a:latin typeface="Times New Roman" pitchFamily="18" charset="0"/>
                <a:cs typeface="Times New Roman" pitchFamily="18" charset="0"/>
              </a:rPr>
              <a:t> etc</a:t>
            </a:r>
          </a:p>
          <a:p>
            <a:pPr algn="just"/>
            <a:r>
              <a:rPr lang="en-US" sz="3500" dirty="0" smtClean="0">
                <a:effectLst>
                  <a:outerShdw blurRad="38100" dist="38100" dir="2700000" algn="tl">
                    <a:srgbClr val="000000">
                      <a:alpha val="43137"/>
                    </a:srgbClr>
                  </a:outerShdw>
                </a:effectLst>
                <a:latin typeface="Times New Roman" pitchFamily="18" charset="0"/>
                <a:cs typeface="Times New Roman" pitchFamily="18" charset="0"/>
              </a:rPr>
              <a:t>Modern methods of analysis allows the food chemist to choose between a wide range of techniques including:</a:t>
            </a:r>
          </a:p>
          <a:p>
            <a:pPr algn="just">
              <a:buNone/>
            </a:pPr>
            <a:endParaRPr lang="en-US" sz="3500" dirty="0" smtClean="0">
              <a:effectLst>
                <a:outerShdw blurRad="38100" dist="38100" dir="2700000" algn="tl">
                  <a:srgbClr val="000000">
                    <a:alpha val="43137"/>
                  </a:srgbClr>
                </a:outerShdw>
              </a:effectLst>
              <a:latin typeface="Times New Roman" pitchFamily="18" charset="0"/>
              <a:cs typeface="Times New Roman" pitchFamily="18" charset="0"/>
            </a:endParaRPr>
          </a:p>
          <a:p>
            <a:endParaRPr lang="en-US" dirty="0" smtClean="0"/>
          </a:p>
        </p:txBody>
      </p:sp>
      <p:sp>
        <p:nvSpPr>
          <p:cNvPr id="4" name="Slide Number Placeholder 3"/>
          <p:cNvSpPr>
            <a:spLocks noGrp="1"/>
          </p:cNvSpPr>
          <p:nvPr>
            <p:ph type="sldNum" sz="quarter" idx="12"/>
          </p:nvPr>
        </p:nvSpPr>
        <p:spPr/>
        <p:txBody>
          <a:bodyPr/>
          <a:lstStyle/>
          <a:p>
            <a:fld id="{E617C2E9-7AD6-46B0-9A08-1DC70AEB7480}" type="slidenum">
              <a:rPr lang="en-US" smtClean="0"/>
              <a:pPr/>
              <a:t>72</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extLst>
      <p:ext uri="{BB962C8B-B14F-4D97-AF65-F5344CB8AC3E}">
        <p14:creationId xmlns:p14="http://schemas.microsoft.com/office/powerpoint/2010/main" val="165243628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0" y="228600"/>
            <a:ext cx="9144000" cy="6629400"/>
          </a:xfrm>
        </p:spPr>
        <p:txBody>
          <a:bodyPr>
            <a:normAutofit/>
          </a:bodyPr>
          <a:lstStyle/>
          <a:p>
            <a:pPr marL="0" indent="0">
              <a:buNone/>
            </a:pPr>
            <a:r>
              <a:rPr lang="en-US" sz="35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SPECTROSCOPIC METHODS</a:t>
            </a:r>
          </a:p>
          <a:p>
            <a:r>
              <a:rPr lang="en-US" dirty="0" smtClean="0"/>
              <a:t> </a:t>
            </a:r>
            <a:r>
              <a:rPr lang="en-US" sz="3500" dirty="0" smtClean="0">
                <a:effectLst>
                  <a:outerShdw blurRad="38100" dist="38100" dir="2700000" algn="tl">
                    <a:srgbClr val="000000">
                      <a:alpha val="43137"/>
                    </a:srgbClr>
                  </a:outerShdw>
                </a:effectLst>
                <a:latin typeface="Times New Roman" pitchFamily="18" charset="0"/>
                <a:cs typeface="Times New Roman" pitchFamily="18" charset="0"/>
              </a:rPr>
              <a:t>Colorimetric and UV/ Visible</a:t>
            </a:r>
          </a:p>
          <a:p>
            <a:r>
              <a:rPr lang="en-US" sz="3500" dirty="0" smtClean="0">
                <a:effectLst>
                  <a:outerShdw blurRad="38100" dist="38100" dir="2700000" algn="tl">
                    <a:srgbClr val="000000">
                      <a:alpha val="43137"/>
                    </a:srgbClr>
                  </a:outerShdw>
                </a:effectLst>
                <a:latin typeface="Times New Roman" pitchFamily="18" charset="0"/>
                <a:cs typeface="Times New Roman" pitchFamily="18" charset="0"/>
              </a:rPr>
              <a:t>Infrared Spectrophotometry</a:t>
            </a:r>
          </a:p>
          <a:p>
            <a:r>
              <a:rPr lang="en-US" sz="3500" dirty="0" smtClean="0">
                <a:effectLst>
                  <a:outerShdw blurRad="38100" dist="38100" dir="2700000" algn="tl">
                    <a:srgbClr val="000000">
                      <a:alpha val="43137"/>
                    </a:srgbClr>
                  </a:outerShdw>
                </a:effectLst>
                <a:latin typeface="Times New Roman" pitchFamily="18" charset="0"/>
                <a:cs typeface="Times New Roman" pitchFamily="18" charset="0"/>
              </a:rPr>
              <a:t>Flame photometry</a:t>
            </a:r>
          </a:p>
          <a:p>
            <a:r>
              <a:rPr lang="en-US" sz="3500" dirty="0" smtClean="0">
                <a:effectLst>
                  <a:outerShdw blurRad="38100" dist="38100" dir="2700000" algn="tl">
                    <a:srgbClr val="000000">
                      <a:alpha val="43137"/>
                    </a:srgbClr>
                  </a:outerShdw>
                </a:effectLst>
                <a:latin typeface="Times New Roman" pitchFamily="18" charset="0"/>
                <a:cs typeface="Times New Roman" pitchFamily="18" charset="0"/>
              </a:rPr>
              <a:t>Atomic Absorption Spectrophotometry</a:t>
            </a:r>
          </a:p>
          <a:p>
            <a:r>
              <a:rPr lang="en-US" sz="3500" dirty="0" smtClean="0">
                <a:effectLst>
                  <a:outerShdw blurRad="38100" dist="38100" dir="2700000" algn="tl">
                    <a:srgbClr val="000000">
                      <a:alpha val="43137"/>
                    </a:srgbClr>
                  </a:outerShdw>
                </a:effectLst>
                <a:latin typeface="Times New Roman" pitchFamily="18" charset="0"/>
                <a:cs typeface="Times New Roman" pitchFamily="18" charset="0"/>
              </a:rPr>
              <a:t>NMR Spectroscopy</a:t>
            </a:r>
          </a:p>
          <a:p>
            <a:pPr marL="0" indent="0">
              <a:buNone/>
            </a:pPr>
            <a:r>
              <a:rPr lang="en-US" sz="35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CHROMATOGRAPHY</a:t>
            </a:r>
          </a:p>
          <a:p>
            <a:r>
              <a:rPr lang="en-US" sz="3500" dirty="0" smtClean="0">
                <a:effectLst>
                  <a:outerShdw blurRad="38100" dist="38100" dir="2700000" algn="tl">
                    <a:srgbClr val="000000">
                      <a:alpha val="43137"/>
                    </a:srgbClr>
                  </a:outerShdw>
                </a:effectLst>
                <a:latin typeface="Times New Roman" pitchFamily="18" charset="0"/>
                <a:cs typeface="Times New Roman" pitchFamily="18" charset="0"/>
              </a:rPr>
              <a:t>Paper and thin-layer chromatography </a:t>
            </a:r>
          </a:p>
          <a:p>
            <a:r>
              <a:rPr lang="en-US" sz="3500" dirty="0" smtClean="0">
                <a:effectLst>
                  <a:outerShdw blurRad="38100" dist="38100" dir="2700000" algn="tl">
                    <a:srgbClr val="000000">
                      <a:alpha val="43137"/>
                    </a:srgbClr>
                  </a:outerShdw>
                </a:effectLst>
                <a:latin typeface="Times New Roman" pitchFamily="18" charset="0"/>
                <a:cs typeface="Times New Roman" pitchFamily="18" charset="0"/>
              </a:rPr>
              <a:t>Gas chromatography</a:t>
            </a:r>
          </a:p>
          <a:p>
            <a:r>
              <a:rPr lang="en-US" sz="3500" dirty="0" smtClean="0">
                <a:effectLst>
                  <a:outerShdw blurRad="38100" dist="38100" dir="2700000" algn="tl">
                    <a:srgbClr val="000000">
                      <a:alpha val="43137"/>
                    </a:srgbClr>
                  </a:outerShdw>
                </a:effectLst>
                <a:latin typeface="Times New Roman" pitchFamily="18" charset="0"/>
                <a:cs typeface="Times New Roman" pitchFamily="18" charset="0"/>
              </a:rPr>
              <a:t>High performance Liquid chromatography</a:t>
            </a:r>
          </a:p>
        </p:txBody>
      </p:sp>
      <p:sp>
        <p:nvSpPr>
          <p:cNvPr id="4" name="Slide Number Placeholder 3"/>
          <p:cNvSpPr>
            <a:spLocks noGrp="1"/>
          </p:cNvSpPr>
          <p:nvPr>
            <p:ph type="sldNum" sz="quarter" idx="12"/>
          </p:nvPr>
        </p:nvSpPr>
        <p:spPr/>
        <p:txBody>
          <a:bodyPr/>
          <a:lstStyle/>
          <a:p>
            <a:fld id="{E617C2E9-7AD6-46B0-9A08-1DC70AEB7480}" type="slidenum">
              <a:rPr lang="en-US" smtClean="0"/>
              <a:pPr/>
              <a:t>73</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extLst>
      <p:ext uri="{BB962C8B-B14F-4D97-AF65-F5344CB8AC3E}">
        <p14:creationId xmlns:p14="http://schemas.microsoft.com/office/powerpoint/2010/main" val="173290134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noAutofit/>
          </a:bodyPr>
          <a:lstStyle/>
          <a:p>
            <a:pPr marL="0" indent="0">
              <a:buNone/>
            </a:pPr>
            <a:r>
              <a:rPr lang="en-US" sz="2000" b="1" dirty="0" smtClean="0">
                <a:solidFill>
                  <a:srgbClr val="FF0000"/>
                </a:solidFill>
              </a:rPr>
              <a:t>EXPERIMENTAL PROCEDURES FOR THE ESTIMATION OF MAJOR FOOD CONSTITUENTS</a:t>
            </a:r>
          </a:p>
          <a:p>
            <a:pPr marL="0" indent="0" algn="just">
              <a:buNone/>
            </a:pPr>
            <a:r>
              <a:rPr lang="en-US" sz="1800" dirty="0" smtClean="0">
                <a:effectLst>
                  <a:outerShdw blurRad="38100" dist="38100" dir="2700000" algn="tl">
                    <a:srgbClr val="000000">
                      <a:alpha val="43137"/>
                    </a:srgbClr>
                  </a:outerShdw>
                </a:effectLst>
                <a:latin typeface="Times New Roman" pitchFamily="18" charset="0"/>
                <a:cs typeface="Times New Roman" pitchFamily="18" charset="0"/>
              </a:rPr>
              <a:t>Many of  the procedures described in this manual involve the use of chemicals, which if handled in an inappropriate manner, may pose hazards to the operator or to other personnel. Particular case should thus be taken in all laboratory procedures.</a:t>
            </a:r>
          </a:p>
          <a:p>
            <a:pPr marL="0" indent="0">
              <a:buNone/>
            </a:pPr>
            <a:r>
              <a:rPr lang="en-US" sz="2000" b="1" dirty="0" smtClean="0">
                <a:solidFill>
                  <a:srgbClr val="FF0000"/>
                </a:solidFill>
              </a:rPr>
              <a:t>SAMPLING</a:t>
            </a:r>
          </a:p>
          <a:p>
            <a:pPr marL="0" indent="0" algn="just">
              <a:buNone/>
            </a:pPr>
            <a:r>
              <a:rPr lang="en-US" sz="1800" dirty="0" smtClean="0">
                <a:effectLst>
                  <a:outerShdw blurRad="38100" dist="38100" dir="2700000" algn="tl">
                    <a:srgbClr val="000000">
                      <a:alpha val="43137"/>
                    </a:srgbClr>
                  </a:outerShdw>
                </a:effectLst>
                <a:latin typeface="Times New Roman" pitchFamily="18" charset="0"/>
                <a:cs typeface="Times New Roman" pitchFamily="18" charset="0"/>
              </a:rPr>
              <a:t>Prior to each analysis, a representative sample of the food and should follow the guidelines indicated below.</a:t>
            </a:r>
          </a:p>
          <a:p>
            <a:pPr marL="0" indent="0">
              <a:buNone/>
            </a:pPr>
            <a:r>
              <a:rPr lang="en-US" sz="2000" b="1" dirty="0" smtClean="0">
                <a:solidFill>
                  <a:srgbClr val="FF0000"/>
                </a:solidFill>
              </a:rPr>
              <a:t>DRY FOODS</a:t>
            </a:r>
          </a:p>
          <a:p>
            <a:pPr marL="0" indent="0" algn="just">
              <a:buNone/>
            </a:pPr>
            <a:r>
              <a:rPr lang="en-US" sz="1800" dirty="0" smtClean="0">
                <a:effectLst>
                  <a:outerShdw blurRad="38100" dist="38100" dir="2700000" algn="tl">
                    <a:srgbClr val="000000">
                      <a:alpha val="43137"/>
                    </a:srgbClr>
                  </a:outerShdw>
                </a:effectLst>
                <a:latin typeface="Times New Roman" pitchFamily="18" charset="0"/>
                <a:cs typeface="Times New Roman" pitchFamily="18" charset="0"/>
              </a:rPr>
              <a:t>Normally the food should be passed through a grinder and then mixed in mortar </a:t>
            </a:r>
          </a:p>
          <a:p>
            <a:pPr marL="0" indent="0">
              <a:buNone/>
            </a:pPr>
            <a:r>
              <a:rPr lang="en-US" sz="2000" b="1" dirty="0" smtClean="0">
                <a:solidFill>
                  <a:srgbClr val="FF0000"/>
                </a:solidFill>
              </a:rPr>
              <a:t>MOIST FOODS</a:t>
            </a:r>
          </a:p>
          <a:p>
            <a:pPr marL="0" indent="0" algn="just">
              <a:buNone/>
            </a:pPr>
            <a:r>
              <a:rPr lang="en-US" sz="1800" dirty="0" smtClean="0">
                <a:effectLst>
                  <a:outerShdw blurRad="38100" dist="38100" dir="2700000" algn="tl">
                    <a:srgbClr val="000000">
                      <a:alpha val="43137"/>
                    </a:srgbClr>
                  </a:outerShdw>
                </a:effectLst>
                <a:latin typeface="Times New Roman" pitchFamily="18" charset="0"/>
                <a:cs typeface="Times New Roman" pitchFamily="18" charset="0"/>
              </a:rPr>
              <a:t>Foods such as meat and fish products and vegetables should be treated as for dry foods and the process repeated at least once before transferring the mixture to closed container and storing it under refrigeration.</a:t>
            </a:r>
          </a:p>
          <a:p>
            <a:pPr marL="0" indent="0">
              <a:buNone/>
            </a:pPr>
            <a:r>
              <a:rPr lang="en-US" sz="2000" b="1" dirty="0" smtClean="0">
                <a:solidFill>
                  <a:srgbClr val="FF0000"/>
                </a:solidFill>
              </a:rPr>
              <a:t>WET FOODS</a:t>
            </a:r>
          </a:p>
          <a:p>
            <a:pPr marL="0" indent="0" algn="just">
              <a:buNone/>
            </a:pPr>
            <a:r>
              <a:rPr lang="en-US" sz="1800" dirty="0" smtClean="0">
                <a:effectLst>
                  <a:outerShdw blurRad="38100" dist="38100" dir="2700000" algn="tl">
                    <a:srgbClr val="000000">
                      <a:alpha val="43137"/>
                    </a:srgbClr>
                  </a:outerShdw>
                </a:effectLst>
                <a:latin typeface="Times New Roman" pitchFamily="18" charset="0"/>
                <a:cs typeface="Times New Roman" pitchFamily="18" charset="0"/>
              </a:rPr>
              <a:t>Foods such as pickles sauces and canned products are often best treated in high speed blender. Care must be taken to avoid fat separation with emulsions such as salad cream and cream soups</a:t>
            </a:r>
          </a:p>
          <a:p>
            <a:pPr marL="0" indent="0">
              <a:buNone/>
            </a:pPr>
            <a:endParaRPr lang="en-US" sz="2000" b="1" dirty="0" smtClean="0">
              <a:solidFill>
                <a:srgbClr val="000000"/>
              </a:solidFill>
            </a:endParaRPr>
          </a:p>
        </p:txBody>
      </p:sp>
      <p:sp>
        <p:nvSpPr>
          <p:cNvPr id="4" name="Slide Number Placeholder 3"/>
          <p:cNvSpPr>
            <a:spLocks noGrp="1"/>
          </p:cNvSpPr>
          <p:nvPr>
            <p:ph type="sldNum" sz="quarter" idx="12"/>
          </p:nvPr>
        </p:nvSpPr>
        <p:spPr/>
        <p:txBody>
          <a:bodyPr/>
          <a:lstStyle/>
          <a:p>
            <a:fld id="{E617C2E9-7AD6-46B0-9A08-1DC70AEB7480}" type="slidenum">
              <a:rPr lang="en-US" smtClean="0"/>
              <a:pPr/>
              <a:t>74</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extLst>
      <p:ext uri="{BB962C8B-B14F-4D97-AF65-F5344CB8AC3E}">
        <p14:creationId xmlns:p14="http://schemas.microsoft.com/office/powerpoint/2010/main" val="60923835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868362"/>
          </a:xfrm>
        </p:spPr>
        <p:txBody>
          <a:bodyPr>
            <a:normAutofit/>
          </a:bodyPr>
          <a:lstStyle/>
          <a:p>
            <a:r>
              <a:rPr lang="en-US" sz="1800" b="1" dirty="0" smtClean="0">
                <a:solidFill>
                  <a:srgbClr val="FF0000"/>
                </a:solidFill>
                <a:latin typeface="+mn-lt"/>
                <a:ea typeface="+mn-ea"/>
                <a:cs typeface="+mn-cs"/>
              </a:rPr>
              <a:t>EXPERIMENT 1: DETERMINATION OF MOISTURE AND TOTAL SOLIDS PRESENT IN A GIVEN FOOD</a:t>
            </a:r>
            <a:endParaRPr lang="en-US" sz="1800" b="1" dirty="0">
              <a:solidFill>
                <a:srgbClr val="FF0000"/>
              </a:solidFill>
              <a:latin typeface="+mn-lt"/>
              <a:ea typeface="+mn-ea"/>
              <a:cs typeface="+mn-cs"/>
            </a:endParaRPr>
          </a:p>
        </p:txBody>
      </p:sp>
      <p:sp>
        <p:nvSpPr>
          <p:cNvPr id="3" name="Content Placeholder 2"/>
          <p:cNvSpPr>
            <a:spLocks noGrp="1"/>
          </p:cNvSpPr>
          <p:nvPr>
            <p:ph idx="1"/>
          </p:nvPr>
        </p:nvSpPr>
        <p:spPr>
          <a:xfrm>
            <a:off x="0" y="990600"/>
            <a:ext cx="9144000" cy="5715000"/>
          </a:xfrm>
        </p:spPr>
        <p:txBody>
          <a:bodyPr/>
          <a:lstStyle/>
          <a:p>
            <a:pPr marL="0" indent="0">
              <a:buNone/>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Principle: A known weight of food sample is dried to constant weight in an oven and the loss of weight is equated to the moisture content of the food</a:t>
            </a:r>
          </a:p>
          <a:p>
            <a:pPr marL="0" indent="0">
              <a:buNone/>
            </a:pPr>
            <a:endParaRPr lang="en-US" sz="2400" dirty="0" smtClean="0">
              <a:effectLst>
                <a:outerShdw blurRad="38100" dist="38100" dir="2700000" algn="tl">
                  <a:srgbClr val="000000">
                    <a:alpha val="43137"/>
                  </a:srgbClr>
                </a:outerShdw>
              </a:effectLst>
              <a:latin typeface="Times New Roman" pitchFamily="18" charset="0"/>
              <a:cs typeface="Times New Roman" pitchFamily="18" charset="0"/>
            </a:endParaRPr>
          </a:p>
          <a:p>
            <a:pPr marL="0" indent="0" algn="just">
              <a:buNone/>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Apparatus:  Crucibles, drying oven at 101 – 105°c; glass rods, desiccator, balance, steam bath, sand</a:t>
            </a:r>
          </a:p>
          <a:p>
            <a:pPr marL="0"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E617C2E9-7AD6-46B0-9A08-1DC70AEB7480}" type="slidenum">
              <a:rPr lang="en-US" smtClean="0"/>
              <a:pPr/>
              <a:t>75</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extLst>
      <p:ext uri="{BB962C8B-B14F-4D97-AF65-F5344CB8AC3E}">
        <p14:creationId xmlns:p14="http://schemas.microsoft.com/office/powerpoint/2010/main" val="200641839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324600"/>
          </a:xfrm>
        </p:spPr>
        <p:txBody>
          <a:bodyPr>
            <a:noAutofit/>
          </a:bodyPr>
          <a:lstStyle/>
          <a:p>
            <a:pPr marL="0" indent="0">
              <a:buNone/>
            </a:pPr>
            <a:r>
              <a:rPr lang="en-US" sz="24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PROCEDURE</a:t>
            </a:r>
          </a:p>
          <a:p>
            <a:pPr algn="just"/>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Specific procedures are recommended for individual food products. The following procedures</a:t>
            </a:r>
            <a:r>
              <a:rPr lang="en-US" sz="2400" dirty="0">
                <a:effectLst>
                  <a:outerShdw blurRad="38100" dist="38100" dir="2700000" algn="tl">
                    <a:srgbClr val="000000">
                      <a:alpha val="43137"/>
                    </a:srgbClr>
                  </a:outerShdw>
                </a:effectLst>
                <a:latin typeface="Times New Roman" pitchFamily="18" charset="0"/>
                <a:cs typeface="Times New Roman" pitchFamily="18" charset="0"/>
              </a:rPr>
              <a:t> </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suitable for the range of food types indicated.</a:t>
            </a:r>
          </a:p>
          <a:p>
            <a:pPr marL="0" indent="0">
              <a:buNone/>
            </a:pPr>
            <a:r>
              <a:rPr lang="en-US" sz="24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COMPOSITE </a:t>
            </a:r>
            <a:r>
              <a:rPr lang="en-US" sz="240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FOODSTUFFS , </a:t>
            </a:r>
            <a:r>
              <a:rPr lang="en-US" sz="24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FRUIT AND VEGETABLES:</a:t>
            </a:r>
          </a:p>
          <a:p>
            <a:pPr algn="just"/>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Dry a coded, clean crucible (or other suitable container) either over a Bunsen burner for few minutes or by placing in an oven for about 30 minutes, cool in desiccator and weigh.</a:t>
            </a:r>
          </a:p>
          <a:p>
            <a:pPr algn="just"/>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 Weigh the  crucible along with a small (clean and dry) mixing rod.</a:t>
            </a:r>
          </a:p>
          <a:p>
            <a:pPr algn="just"/>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You may add up to 1 g of fine sand to assist moisture removal</a:t>
            </a:r>
          </a:p>
          <a:p>
            <a:pPr algn="just"/>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Weight a accurately 4 - 6 g of the food into the crucible and mix with a small amount water, using the glass rod to aid with the mixing . </a:t>
            </a:r>
          </a:p>
          <a:p>
            <a:pPr algn="just"/>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Record the weight of crucible plus rod plus food.</a:t>
            </a:r>
            <a:endParaRPr lang="en-US" sz="24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617C2E9-7AD6-46B0-9A08-1DC70AEB7480}" type="slidenum">
              <a:rPr lang="en-US" smtClean="0"/>
              <a:pPr/>
              <a:t>76</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extLst>
      <p:ext uri="{BB962C8B-B14F-4D97-AF65-F5344CB8AC3E}">
        <p14:creationId xmlns:p14="http://schemas.microsoft.com/office/powerpoint/2010/main" val="143947270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81000"/>
            <a:ext cx="9144000" cy="5867400"/>
          </a:xfrm>
        </p:spPr>
        <p:txBody>
          <a:bodyPr>
            <a:normAutofit/>
          </a:bodyPr>
          <a:lstStyle/>
          <a:p>
            <a:pPr algn="just"/>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For every wet samples, place on a steam bath until the excess water has evaporated</a:t>
            </a:r>
          </a:p>
          <a:p>
            <a:pPr algn="just"/>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Dry in an oven at 101 – 105 °C to constant weight, allowing at least 2 hours (preferably overnight).</a:t>
            </a:r>
          </a:p>
          <a:p>
            <a:pPr algn="just"/>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Remove and cool in a desiccator. </a:t>
            </a:r>
          </a:p>
          <a:p>
            <a:pPr algn="just"/>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Record the weight of the plus contents after drying and calculate the moisture and total solids content of the food by assuming that the loss in weight  of the sample on drying is due to the loss of moisture only.</a:t>
            </a:r>
          </a:p>
          <a:p>
            <a:pPr algn="just"/>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Where overnight drying has not been undertaken, the drying process should be repeated for further 30 minute period until successive weightings  differ by less than 0.1 % of the food sample.</a:t>
            </a:r>
          </a:p>
          <a:p>
            <a:endParaRPr lang="en-US" sz="2400" dirty="0" smtClean="0"/>
          </a:p>
          <a:p>
            <a:endParaRPr lang="en-US" sz="2400" dirty="0"/>
          </a:p>
        </p:txBody>
      </p:sp>
      <p:sp>
        <p:nvSpPr>
          <p:cNvPr id="4" name="Slide Number Placeholder 3"/>
          <p:cNvSpPr>
            <a:spLocks noGrp="1"/>
          </p:cNvSpPr>
          <p:nvPr>
            <p:ph type="sldNum" sz="quarter" idx="12"/>
          </p:nvPr>
        </p:nvSpPr>
        <p:spPr/>
        <p:txBody>
          <a:bodyPr/>
          <a:lstStyle/>
          <a:p>
            <a:fld id="{E617C2E9-7AD6-46B0-9A08-1DC70AEB7480}" type="slidenum">
              <a:rPr lang="en-US" smtClean="0"/>
              <a:pPr/>
              <a:t>77</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extLst>
      <p:ext uri="{BB962C8B-B14F-4D97-AF65-F5344CB8AC3E}">
        <p14:creationId xmlns:p14="http://schemas.microsoft.com/office/powerpoint/2010/main" val="10070725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00800"/>
          </a:xfrm>
        </p:spPr>
        <p:txBody>
          <a:bodyPr>
            <a:normAutofit lnSpcReduction="10000"/>
          </a:bodyPr>
          <a:lstStyle/>
          <a:p>
            <a:pPr marL="0" indent="0" algn="just">
              <a:buNone/>
            </a:pPr>
            <a:r>
              <a:rPr lang="en-US" sz="24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DAIRY AND MEAT PRODUCTS</a:t>
            </a:r>
          </a:p>
          <a:p>
            <a:pPr algn="just"/>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The procedure is similar to above, but uses sand to aid the drying process.</a:t>
            </a:r>
          </a:p>
          <a:p>
            <a:pPr algn="just"/>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Place about 20 g of sand into a coded, clean crucible (or other suitable container) and dry by placing in an oven for about 30 minutes, cool in a desiccator and weigh along with a small glass rod.</a:t>
            </a:r>
          </a:p>
          <a:p>
            <a:pPr algn="just"/>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 Record the weight of crucible plus rod plus food.</a:t>
            </a:r>
          </a:p>
          <a:p>
            <a:pPr algn="just"/>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Weight accurately 4 – 6 g of the food into the crucible and mix with a small amount of water, using the glass rod to aid with the mixing.</a:t>
            </a:r>
          </a:p>
          <a:p>
            <a:pPr algn="just"/>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Record the weight of crucible plus sand plus food.</a:t>
            </a:r>
          </a:p>
          <a:p>
            <a:pPr algn="just"/>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For very wet samples, e.g. milk, place on steam bath until the excess water has evaporated.</a:t>
            </a:r>
          </a:p>
          <a:p>
            <a:pPr algn="just"/>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Dry in an oven at 101 – 105°C to constant weight, allowing at least 2 hours (preferably overnight).</a:t>
            </a:r>
          </a:p>
          <a:p>
            <a:endParaRPr lang="en-US" sz="2400" dirty="0" smtClean="0"/>
          </a:p>
          <a:p>
            <a:endParaRPr lang="en-US" sz="2400" dirty="0"/>
          </a:p>
        </p:txBody>
      </p:sp>
      <p:sp>
        <p:nvSpPr>
          <p:cNvPr id="4" name="Slide Number Placeholder 3"/>
          <p:cNvSpPr>
            <a:spLocks noGrp="1"/>
          </p:cNvSpPr>
          <p:nvPr>
            <p:ph type="sldNum" sz="quarter" idx="12"/>
          </p:nvPr>
        </p:nvSpPr>
        <p:spPr/>
        <p:txBody>
          <a:bodyPr/>
          <a:lstStyle/>
          <a:p>
            <a:fld id="{E617C2E9-7AD6-46B0-9A08-1DC70AEB7480}" type="slidenum">
              <a:rPr lang="en-US" smtClean="0"/>
              <a:pPr/>
              <a:t>78</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extLst>
      <p:ext uri="{BB962C8B-B14F-4D97-AF65-F5344CB8AC3E}">
        <p14:creationId xmlns:p14="http://schemas.microsoft.com/office/powerpoint/2010/main" val="372825848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77000"/>
          </a:xfrm>
        </p:spPr>
        <p:txBody>
          <a:bodyPr>
            <a:normAutofit lnSpcReduction="10000"/>
          </a:bodyPr>
          <a:lstStyle/>
          <a:p>
            <a:pPr algn="just"/>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Remove and cool in a desiccator. Record the weight of the crucible plus contents after drying and calculate the moisture and total solids content of the food by assuming that the loss in weight of the sample on drying is due to the loss of moisture only.</a:t>
            </a:r>
          </a:p>
          <a:p>
            <a:pPr algn="just"/>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Where overnight drying has not been undertaken, the drying process should be repeated for further 30 minutes period until successive weightings differ  by less than 0.1% of the original mass of the food sample.</a:t>
            </a:r>
          </a:p>
          <a:p>
            <a:pPr marL="0" indent="0">
              <a:buNone/>
            </a:pPr>
            <a:r>
              <a:rPr lang="en-US" sz="24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In your report do the following calculations:</a:t>
            </a:r>
          </a:p>
          <a:p>
            <a:endParaRPr lang="en-US" sz="2200" dirty="0" smtClean="0"/>
          </a:p>
          <a:p>
            <a:r>
              <a:rPr lang="en-US" sz="2200" dirty="0" smtClean="0"/>
              <a:t>%Moisture = </a:t>
            </a:r>
            <a:r>
              <a:rPr lang="en-US" sz="2200" u="sng" dirty="0" smtClean="0"/>
              <a:t>(W</a:t>
            </a:r>
            <a:r>
              <a:rPr lang="en-US" sz="2200" u="sng" baseline="-25000" dirty="0" smtClean="0"/>
              <a:t>2</a:t>
            </a:r>
            <a:r>
              <a:rPr lang="en-US" sz="2200" u="sng" dirty="0" smtClean="0"/>
              <a:t> - W</a:t>
            </a:r>
            <a:r>
              <a:rPr lang="en-US" sz="2200" u="sng" baseline="-25000" dirty="0" smtClean="0"/>
              <a:t>3</a:t>
            </a:r>
            <a:r>
              <a:rPr lang="en-US" sz="2200" u="sng" dirty="0" smtClean="0"/>
              <a:t>) </a:t>
            </a:r>
            <a:r>
              <a:rPr lang="en-US" sz="2200" dirty="0" smtClean="0"/>
              <a:t>× 100</a:t>
            </a:r>
          </a:p>
          <a:p>
            <a:pPr marL="0" indent="0">
              <a:buNone/>
            </a:pPr>
            <a:r>
              <a:rPr lang="en-US" sz="2200" dirty="0" smtClean="0"/>
              <a:t>                             ( W</a:t>
            </a:r>
            <a:r>
              <a:rPr lang="en-US" sz="2200" baseline="-25000" dirty="0" smtClean="0"/>
              <a:t>2</a:t>
            </a:r>
            <a:r>
              <a:rPr lang="en-US" sz="2200" dirty="0" smtClean="0"/>
              <a:t> - W</a:t>
            </a:r>
            <a:r>
              <a:rPr lang="en-US" sz="2200" baseline="-25000" dirty="0" smtClean="0"/>
              <a:t>1</a:t>
            </a:r>
            <a:r>
              <a:rPr lang="en-US" sz="2200" dirty="0" smtClean="0"/>
              <a:t>)</a:t>
            </a:r>
          </a:p>
          <a:p>
            <a:pPr algn="just">
              <a:buNone/>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Where: W</a:t>
            </a:r>
            <a:r>
              <a:rPr lang="en-US" sz="2400" baseline="-25000" dirty="0" smtClean="0">
                <a:effectLst>
                  <a:outerShdw blurRad="38100" dist="38100" dir="2700000" algn="tl">
                    <a:srgbClr val="000000">
                      <a:alpha val="43137"/>
                    </a:srgbClr>
                  </a:outerShdw>
                </a:effectLst>
                <a:latin typeface="Times New Roman" pitchFamily="18" charset="0"/>
                <a:cs typeface="Times New Roman" pitchFamily="18" charset="0"/>
              </a:rPr>
              <a:t>1</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 the initial weight of empty crucible + rod (+ sand);</a:t>
            </a:r>
          </a:p>
          <a:p>
            <a:pPr algn="just">
              <a:buNone/>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             W</a:t>
            </a:r>
            <a:r>
              <a:rPr lang="en-US" sz="2400" baseline="-25000" dirty="0" smtClean="0">
                <a:effectLst>
                  <a:outerShdw blurRad="38100" dist="38100" dir="2700000" algn="tl">
                    <a:srgbClr val="000000">
                      <a:alpha val="43137"/>
                    </a:srgbClr>
                  </a:outerShdw>
                </a:effectLst>
                <a:latin typeface="Times New Roman" pitchFamily="18" charset="0"/>
                <a:cs typeface="Times New Roman" pitchFamily="18" charset="0"/>
              </a:rPr>
              <a:t>2</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 the weight of crucible + food + rod (+sand) before drying</a:t>
            </a:r>
          </a:p>
          <a:p>
            <a:pPr algn="just">
              <a:buNone/>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            W</a:t>
            </a:r>
            <a:r>
              <a:rPr lang="en-US" sz="2400" baseline="-25000" dirty="0" smtClean="0">
                <a:effectLst>
                  <a:outerShdw blurRad="38100" dist="38100" dir="2700000" algn="tl">
                    <a:srgbClr val="000000">
                      <a:alpha val="43137"/>
                    </a:srgbClr>
                  </a:outerShdw>
                </a:effectLst>
                <a:latin typeface="Times New Roman" pitchFamily="18" charset="0"/>
                <a:cs typeface="Times New Roman" pitchFamily="18" charset="0"/>
              </a:rPr>
              <a:t>3</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 the final weight of crucible + food+ rod (+sand) and </a:t>
            </a:r>
          </a:p>
          <a:p>
            <a:pPr algn="just">
              <a:buNone/>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		   % Total solids = 100 - %Moisture</a:t>
            </a:r>
            <a:endParaRPr lang="en-US" sz="24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617C2E9-7AD6-46B0-9A08-1DC70AEB7480}" type="slidenum">
              <a:rPr lang="en-US" smtClean="0"/>
              <a:pPr/>
              <a:t>79</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extLst>
      <p:ext uri="{BB962C8B-B14F-4D97-AF65-F5344CB8AC3E}">
        <p14:creationId xmlns:p14="http://schemas.microsoft.com/office/powerpoint/2010/main" val="37637307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839200" cy="6324600"/>
          </a:xfrm>
        </p:spPr>
        <p:txBody>
          <a:bodyPr>
            <a:normAutofit lnSpcReduction="10000"/>
          </a:bodyPr>
          <a:lstStyle/>
          <a:p>
            <a:pPr algn="ctr">
              <a:buNone/>
            </a:pPr>
            <a:r>
              <a:rPr lang="en-US" dirty="0" smtClean="0">
                <a:effectLst>
                  <a:outerShdw blurRad="38100" dist="38100" dir="2700000" algn="tl">
                    <a:srgbClr val="000000">
                      <a:alpha val="43137"/>
                    </a:srgbClr>
                  </a:outerShdw>
                </a:effectLst>
                <a:latin typeface="Times New Roman" pitchFamily="18" charset="0"/>
                <a:cs typeface="Times New Roman" pitchFamily="18" charset="0"/>
              </a:rPr>
              <a:t>Analytical procedures</a:t>
            </a:r>
          </a:p>
          <a:p>
            <a:pPr algn="just">
              <a:buFont typeface="Wingdings" pitchFamily="2" charset="2"/>
              <a:buChar char="Ø"/>
            </a:pPr>
            <a:r>
              <a:rPr lang="en-US" sz="2400" b="1" dirty="0" smtClean="0">
                <a:latin typeface="Times New Roman" pitchFamily="18" charset="0"/>
                <a:cs typeface="Times New Roman" pitchFamily="18" charset="0"/>
              </a:rPr>
              <a:t>pH measurements</a:t>
            </a:r>
          </a:p>
          <a:p>
            <a:pPr algn="just">
              <a:buNone/>
            </a:pPr>
            <a:r>
              <a:rPr lang="en-US" sz="2400" dirty="0" smtClean="0">
                <a:latin typeface="Times New Roman" pitchFamily="18" charset="0"/>
                <a:cs typeface="Times New Roman" pitchFamily="18" charset="0"/>
              </a:rPr>
              <a:t>Reagents: Buffer solutions </a:t>
            </a:r>
          </a:p>
          <a:p>
            <a:pPr algn="just">
              <a:buFont typeface="+mj-lt"/>
              <a:buAutoNum type="alphaLcParenR"/>
            </a:pPr>
            <a:r>
              <a:rPr lang="en-US" sz="2400" dirty="0" smtClean="0">
                <a:latin typeface="Times New Roman" pitchFamily="18" charset="0"/>
                <a:cs typeface="Times New Roman" pitchFamily="18" charset="0"/>
              </a:rPr>
              <a:t>Acetate buffer (pH = 4.62) </a:t>
            </a:r>
          </a:p>
          <a:p>
            <a:pPr marL="400050" indent="-400050" algn="just">
              <a:buFont typeface="+mj-lt"/>
              <a:buAutoNum type="romanLcPeriod"/>
            </a:pPr>
            <a:r>
              <a:rPr lang="en-US" sz="2400" dirty="0" smtClean="0">
                <a:latin typeface="Times New Roman" pitchFamily="18" charset="0"/>
                <a:cs typeface="Times New Roman" pitchFamily="18" charset="0"/>
              </a:rPr>
              <a:t>Acetic acid , CH</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COOH, 1M: measure 16mL 94.5% acetic acid in a 250 mL volumetric flask . Make up the final volume to 250 mL with Double Distilled water (DDW.)</a:t>
            </a:r>
          </a:p>
          <a:p>
            <a:pPr marL="400050" indent="-400050" algn="just">
              <a:buFont typeface="+mj-lt"/>
              <a:buAutoNum type="romanLcPeriod"/>
            </a:pPr>
            <a:r>
              <a:rPr lang="en-US" sz="2400" dirty="0" smtClean="0">
                <a:latin typeface="Times New Roman" pitchFamily="18" charset="0"/>
                <a:cs typeface="Times New Roman" pitchFamily="18" charset="0"/>
              </a:rPr>
              <a:t>Sodium hydroxide , </a:t>
            </a:r>
            <a:r>
              <a:rPr lang="en-US" sz="2400" dirty="0" err="1" smtClean="0">
                <a:latin typeface="Times New Roman" pitchFamily="18" charset="0"/>
                <a:cs typeface="Times New Roman" pitchFamily="18" charset="0"/>
              </a:rPr>
              <a:t>NaOH</a:t>
            </a:r>
            <a:r>
              <a:rPr lang="en-US" sz="2400" dirty="0" smtClean="0">
                <a:latin typeface="Times New Roman" pitchFamily="18" charset="0"/>
                <a:cs typeface="Times New Roman" pitchFamily="18" charset="0"/>
              </a:rPr>
              <a:t> , 1M : weight 40g </a:t>
            </a:r>
            <a:r>
              <a:rPr lang="en-US" sz="2400" dirty="0" err="1" smtClean="0">
                <a:latin typeface="Times New Roman" pitchFamily="18" charset="0"/>
                <a:cs typeface="Times New Roman" pitchFamily="18" charset="0"/>
              </a:rPr>
              <a:t>NaOH</a:t>
            </a:r>
            <a:r>
              <a:rPr lang="en-US" sz="2400" dirty="0" smtClean="0">
                <a:latin typeface="Times New Roman" pitchFamily="18" charset="0"/>
                <a:cs typeface="Times New Roman" pitchFamily="18" charset="0"/>
              </a:rPr>
              <a:t> and transfer to a 1L volumetric flask . Dissolve in DDW and bring the final volume to 1L with DDW. Cool the solution.</a:t>
            </a:r>
          </a:p>
          <a:p>
            <a:pPr marL="400050" indent="-400050" algn="just">
              <a:buNone/>
            </a:pPr>
            <a:r>
              <a:rPr lang="en-US" sz="2400" dirty="0" smtClean="0">
                <a:latin typeface="Times New Roman" pitchFamily="18" charset="0"/>
                <a:cs typeface="Times New Roman" pitchFamily="18" charset="0"/>
              </a:rPr>
              <a:t>Measure 200mL acetic acid in a 1L Volumetric flask. Add 100 mL </a:t>
            </a:r>
            <a:r>
              <a:rPr lang="en-US" sz="2400" dirty="0" err="1" smtClean="0">
                <a:latin typeface="Times New Roman" pitchFamily="18" charset="0"/>
                <a:cs typeface="Times New Roman" pitchFamily="18" charset="0"/>
              </a:rPr>
              <a:t>NaOH</a:t>
            </a:r>
            <a:r>
              <a:rPr lang="en-US" sz="2400" dirty="0" smtClean="0">
                <a:latin typeface="Times New Roman" pitchFamily="18" charset="0"/>
                <a:cs typeface="Times New Roman" pitchFamily="18" charset="0"/>
              </a:rPr>
              <a:t> solution. Bring the final volume up to the mark with DDW. This is an acetate buffer of 4.62 pH. </a:t>
            </a:r>
          </a:p>
          <a:p>
            <a:pPr marL="400050" indent="-400050" algn="just">
              <a:buNone/>
            </a:pPr>
            <a:r>
              <a:rPr lang="en-US" sz="2400" dirty="0" smtClean="0">
                <a:latin typeface="Times New Roman" pitchFamily="18" charset="0"/>
                <a:cs typeface="Times New Roman" pitchFamily="18" charset="0"/>
              </a:rPr>
              <a:t>b) Phosphate buffer pH 7.0</a:t>
            </a:r>
          </a:p>
          <a:p>
            <a:pPr marL="400050" indent="-400050" algn="just">
              <a:buNone/>
            </a:pPr>
            <a:r>
              <a:rPr lang="en-US" sz="2400" dirty="0" smtClean="0">
                <a:latin typeface="Times New Roman" pitchFamily="18" charset="0"/>
                <a:cs typeface="Times New Roman" pitchFamily="18" charset="0"/>
              </a:rPr>
              <a:t>c) Borate buffer pH 9.0</a:t>
            </a:r>
          </a:p>
          <a:p>
            <a:pPr algn="just">
              <a:buNone/>
            </a:pPr>
            <a:r>
              <a:rPr lang="en-US" sz="1800" dirty="0" smtClean="0">
                <a:effectLst>
                  <a:outerShdw blurRad="38100" dist="38100" dir="2700000" algn="tl">
                    <a:srgbClr val="000000">
                      <a:alpha val="43137"/>
                    </a:srgbClr>
                  </a:outerShdw>
                </a:effectLst>
                <a:latin typeface="Times New Roman" pitchFamily="18" charset="0"/>
                <a:cs typeface="Times New Roman" pitchFamily="18" charset="0"/>
              </a:rPr>
              <a:t> </a:t>
            </a:r>
          </a:p>
          <a:p>
            <a:pPr algn="just">
              <a:buFont typeface="Wingdings" pitchFamily="2" charset="2"/>
              <a:buChar char="Ø"/>
            </a:pPr>
            <a:endParaRPr lang="en-US" sz="1800"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617C2E9-7AD6-46B0-9A08-1DC70AEB7480}"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991600" cy="6477000"/>
          </a:xfrm>
        </p:spPr>
        <p:txBody>
          <a:bodyPr>
            <a:normAutofit fontScale="92500" lnSpcReduction="20000"/>
          </a:bodyPr>
          <a:lstStyle/>
          <a:p>
            <a:pPr marL="0" indent="0">
              <a:buNone/>
            </a:pPr>
            <a:r>
              <a:rPr lang="en-US" sz="2000" b="1" dirty="0" smtClean="0">
                <a:solidFill>
                  <a:srgbClr val="FF0000"/>
                </a:solidFill>
              </a:rPr>
              <a:t>Experiment 2: Determination of the ash content of a given food sample</a:t>
            </a:r>
          </a:p>
          <a:p>
            <a:pPr marL="0" indent="0">
              <a:buNone/>
            </a:pPr>
            <a:r>
              <a:rPr lang="en-US" sz="2000" b="1" dirty="0" smtClean="0">
                <a:solidFill>
                  <a:srgbClr val="FF0000"/>
                </a:solidFill>
              </a:rPr>
              <a:t>Principle</a:t>
            </a:r>
          </a:p>
          <a:p>
            <a:pPr algn="just"/>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The total mineral content of a food may be estimated as the ash content, which is the inorganic residue remaining after the organic matter has been burnt away.</a:t>
            </a:r>
          </a:p>
          <a:p>
            <a:pPr marL="0" indent="0">
              <a:buNone/>
            </a:pPr>
            <a:r>
              <a:rPr lang="en-US" sz="2000" b="1" dirty="0" smtClean="0">
                <a:solidFill>
                  <a:srgbClr val="FF0000"/>
                </a:solidFill>
              </a:rPr>
              <a:t>Apparatus</a:t>
            </a:r>
            <a:r>
              <a:rPr lang="en-US" sz="2000" dirty="0" smtClean="0">
                <a:solidFill>
                  <a:srgbClr val="FF0000"/>
                </a:solidFill>
              </a:rPr>
              <a:t>: </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Crucibles, hotplate, desiccator, muffle furnace at 550°C water bath or dry oven</a:t>
            </a:r>
          </a:p>
          <a:p>
            <a:pPr marL="0" indent="0">
              <a:buNone/>
            </a:pPr>
            <a:r>
              <a:rPr lang="en-US" sz="2000" b="1" dirty="0" smtClean="0">
                <a:solidFill>
                  <a:srgbClr val="FF0000"/>
                </a:solidFill>
              </a:rPr>
              <a:t>Procedure</a:t>
            </a:r>
          </a:p>
          <a:p>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Weigh accurately 4 – 6 g of the food into a previously ignited, cooled and weighted crucible.</a:t>
            </a:r>
          </a:p>
          <a:p>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 For high moisture foods or liquid samples, evaporate to dryness or small volume on a water bath or in an oven at 100°C.</a:t>
            </a:r>
          </a:p>
          <a:p>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For flour, milled rice and other milled cereals, add a few drops of glycerol and mix.</a:t>
            </a:r>
          </a:p>
          <a:p>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Heat gently over a Bunsen burner until the food is charred. Transfer the crucible to  a muffle furnace at </a:t>
            </a:r>
            <a:r>
              <a:rPr lang="en-US" sz="2400" dirty="0">
                <a:effectLst>
                  <a:outerShdw blurRad="38100" dist="38100" dir="2700000" algn="tl">
                    <a:srgbClr val="000000">
                      <a:alpha val="43137"/>
                    </a:srgbClr>
                  </a:outerShdw>
                </a:effectLst>
                <a:latin typeface="Times New Roman" pitchFamily="18" charset="0"/>
                <a:cs typeface="Times New Roman" pitchFamily="18" charset="0"/>
              </a:rPr>
              <a:t>a</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bout  550°C and leave until a white or light grey ash results.</a:t>
            </a:r>
          </a:p>
          <a:p>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If the residue is black in color, moisten with a small amount of water, to dissolve salts, dry in an oven and repeat the ashing process. </a:t>
            </a:r>
          </a:p>
          <a:p>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Cool in a </a:t>
            </a:r>
            <a:r>
              <a:rPr lang="en-US" sz="2400" dirty="0" err="1" smtClean="0">
                <a:effectLst>
                  <a:outerShdw blurRad="38100" dist="38100" dir="2700000" algn="tl">
                    <a:srgbClr val="000000">
                      <a:alpha val="43137"/>
                    </a:srgbClr>
                  </a:outerShdw>
                </a:effectLst>
                <a:latin typeface="Times New Roman" pitchFamily="18" charset="0"/>
                <a:cs typeface="Times New Roman" pitchFamily="18" charset="0"/>
              </a:rPr>
              <a:t>desiccator</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 and reweigh.</a:t>
            </a:r>
          </a:p>
          <a:p>
            <a:endParaRPr lang="en-US" sz="2000" dirty="0" smtClean="0"/>
          </a:p>
          <a:p>
            <a:endParaRPr lang="en-US" sz="2000" dirty="0"/>
          </a:p>
        </p:txBody>
      </p:sp>
      <p:sp>
        <p:nvSpPr>
          <p:cNvPr id="4" name="Slide Number Placeholder 3"/>
          <p:cNvSpPr>
            <a:spLocks noGrp="1"/>
          </p:cNvSpPr>
          <p:nvPr>
            <p:ph type="sldNum" sz="quarter" idx="12"/>
          </p:nvPr>
        </p:nvSpPr>
        <p:spPr/>
        <p:txBody>
          <a:bodyPr/>
          <a:lstStyle/>
          <a:p>
            <a:fld id="{E617C2E9-7AD6-46B0-9A08-1DC70AEB7480}" type="slidenum">
              <a:rPr lang="en-US" smtClean="0"/>
              <a:pPr/>
              <a:t>80</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extLst>
      <p:ext uri="{BB962C8B-B14F-4D97-AF65-F5344CB8AC3E}">
        <p14:creationId xmlns:p14="http://schemas.microsoft.com/office/powerpoint/2010/main" val="416457489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705600"/>
          </a:xfrm>
        </p:spPr>
        <p:txBody>
          <a:bodyPr>
            <a:normAutofit/>
          </a:bodyPr>
          <a:lstStyle/>
          <a:p>
            <a:pPr marL="0" indent="0">
              <a:buNone/>
            </a:pPr>
            <a:r>
              <a:rPr lang="en-US" sz="2400" b="1" dirty="0" smtClean="0">
                <a:solidFill>
                  <a:srgbClr val="FF0000"/>
                </a:solidFill>
              </a:rPr>
              <a:t>Calculation:</a:t>
            </a:r>
          </a:p>
          <a:p>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Calculate the total ash as a percentage of the original sample given that</a:t>
            </a:r>
          </a:p>
          <a:p>
            <a:pPr marL="0" indent="0">
              <a:buNone/>
            </a:pPr>
            <a:r>
              <a:rPr lang="en-US" sz="2400" dirty="0" smtClean="0"/>
              <a:t>%of ash    =  </a:t>
            </a:r>
            <a:r>
              <a:rPr lang="en-US" sz="2400" u="sng" dirty="0"/>
              <a:t> </a:t>
            </a:r>
            <a:r>
              <a:rPr lang="en-US" sz="2400" u="sng" dirty="0" smtClean="0"/>
              <a:t>   weight of ash                  </a:t>
            </a:r>
            <a:r>
              <a:rPr lang="en-US" sz="2400" dirty="0" smtClean="0"/>
              <a:t>× 100</a:t>
            </a:r>
          </a:p>
          <a:p>
            <a:pPr marL="0" indent="0">
              <a:buNone/>
            </a:pPr>
            <a:r>
              <a:rPr lang="en-US" sz="2400" dirty="0" smtClean="0"/>
              <a:t>                            weight of original food</a:t>
            </a:r>
          </a:p>
          <a:p>
            <a:pPr marL="0" indent="0">
              <a:buNone/>
            </a:pPr>
            <a:r>
              <a:rPr lang="en-US" sz="2400" dirty="0"/>
              <a:t> </a:t>
            </a:r>
            <a:r>
              <a:rPr lang="en-US" sz="2400" dirty="0" smtClean="0"/>
              <a:t>                =  </a:t>
            </a:r>
            <a:r>
              <a:rPr lang="en-US" sz="2400" u="sng" dirty="0" smtClean="0"/>
              <a:t>(W</a:t>
            </a:r>
            <a:r>
              <a:rPr lang="en-US" sz="2400" u="sng" baseline="-25000" dirty="0" smtClean="0"/>
              <a:t>3</a:t>
            </a:r>
            <a:r>
              <a:rPr lang="en-US" sz="2400" u="sng" dirty="0" smtClean="0"/>
              <a:t> – W</a:t>
            </a:r>
            <a:r>
              <a:rPr lang="en-US" sz="2400" u="sng" baseline="-25000" dirty="0" smtClean="0"/>
              <a:t>1</a:t>
            </a:r>
            <a:r>
              <a:rPr lang="en-US" sz="2400" u="sng" dirty="0" smtClean="0"/>
              <a:t>) </a:t>
            </a:r>
            <a:r>
              <a:rPr lang="en-US" sz="2400" dirty="0" smtClean="0"/>
              <a:t>×  100</a:t>
            </a:r>
          </a:p>
          <a:p>
            <a:pPr marL="0" indent="0">
              <a:buNone/>
            </a:pPr>
            <a:r>
              <a:rPr lang="en-US" sz="2400" dirty="0"/>
              <a:t> </a:t>
            </a:r>
            <a:r>
              <a:rPr lang="en-US" sz="2400" dirty="0" smtClean="0"/>
              <a:t>                    (W</a:t>
            </a:r>
            <a:r>
              <a:rPr lang="en-US" sz="2400" baseline="-25000" dirty="0" smtClean="0"/>
              <a:t>2</a:t>
            </a:r>
            <a:r>
              <a:rPr lang="en-US" sz="2400" dirty="0" smtClean="0"/>
              <a:t> – W</a:t>
            </a:r>
            <a:r>
              <a:rPr lang="en-US" sz="2400" baseline="-25000" dirty="0" smtClean="0"/>
              <a:t>1</a:t>
            </a:r>
            <a:r>
              <a:rPr lang="en-US" sz="2400" dirty="0" smtClean="0"/>
              <a:t>)</a:t>
            </a:r>
          </a:p>
          <a:p>
            <a:pPr>
              <a:buNone/>
            </a:pPr>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Where W</a:t>
            </a:r>
            <a:r>
              <a:rPr lang="en-US" sz="2200" baseline="-25000" dirty="0" smtClean="0">
                <a:effectLst>
                  <a:outerShdw blurRad="38100" dist="38100" dir="2700000" algn="tl">
                    <a:srgbClr val="000000">
                      <a:alpha val="43137"/>
                    </a:srgbClr>
                  </a:outerShdw>
                </a:effectLst>
                <a:latin typeface="Times New Roman" pitchFamily="18" charset="0"/>
                <a:cs typeface="Times New Roman" pitchFamily="18" charset="0"/>
              </a:rPr>
              <a:t>1</a:t>
            </a:r>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 the weight of empty crucible;</a:t>
            </a:r>
          </a:p>
          <a:p>
            <a:pPr>
              <a:buNone/>
            </a:pPr>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            W</a:t>
            </a:r>
            <a:r>
              <a:rPr lang="en-US" sz="2200" baseline="-25000" dirty="0" smtClean="0">
                <a:effectLst>
                  <a:outerShdw blurRad="38100" dist="38100" dir="2700000" algn="tl">
                    <a:srgbClr val="000000">
                      <a:alpha val="43137"/>
                    </a:srgbClr>
                  </a:outerShdw>
                </a:effectLst>
                <a:latin typeface="Times New Roman" pitchFamily="18" charset="0"/>
                <a:cs typeface="Times New Roman" pitchFamily="18" charset="0"/>
              </a:rPr>
              <a:t>2</a:t>
            </a:r>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 the weight of crucible + food before drying </a:t>
            </a:r>
          </a:p>
          <a:p>
            <a:pPr>
              <a:buNone/>
            </a:pPr>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             W</a:t>
            </a:r>
            <a:r>
              <a:rPr lang="en-US" sz="2200" baseline="-25000" dirty="0" smtClean="0">
                <a:effectLst>
                  <a:outerShdw blurRad="38100" dist="38100" dir="2700000" algn="tl">
                    <a:srgbClr val="000000">
                      <a:alpha val="43137"/>
                    </a:srgbClr>
                  </a:outerShdw>
                </a:effectLst>
                <a:latin typeface="Times New Roman" pitchFamily="18" charset="0"/>
                <a:cs typeface="Times New Roman" pitchFamily="18" charset="0"/>
              </a:rPr>
              <a:t>3</a:t>
            </a:r>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 the final weight of crucible + ash </a:t>
            </a:r>
          </a:p>
          <a:p>
            <a:pPr>
              <a:buNone/>
            </a:pPr>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Note: Retain the ash where the determination of individual minerals is to be performed.</a:t>
            </a:r>
          </a:p>
          <a:p>
            <a:pPr marL="0" indent="0">
              <a:buNone/>
            </a:pPr>
            <a:endParaRPr lang="en-US" sz="2400" dirty="0"/>
          </a:p>
        </p:txBody>
      </p:sp>
      <p:sp>
        <p:nvSpPr>
          <p:cNvPr id="4" name="Slide Number Placeholder 3"/>
          <p:cNvSpPr>
            <a:spLocks noGrp="1"/>
          </p:cNvSpPr>
          <p:nvPr>
            <p:ph type="sldNum" sz="quarter" idx="12"/>
          </p:nvPr>
        </p:nvSpPr>
        <p:spPr/>
        <p:txBody>
          <a:bodyPr/>
          <a:lstStyle/>
          <a:p>
            <a:fld id="{E617C2E9-7AD6-46B0-9A08-1DC70AEB7480}" type="slidenum">
              <a:rPr lang="en-US" smtClean="0"/>
              <a:pPr/>
              <a:t>81</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extLst>
      <p:ext uri="{BB962C8B-B14F-4D97-AF65-F5344CB8AC3E}">
        <p14:creationId xmlns:p14="http://schemas.microsoft.com/office/powerpoint/2010/main" val="325714428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81000"/>
            <a:ext cx="9144000" cy="6248400"/>
          </a:xfrm>
        </p:spPr>
        <p:txBody>
          <a:bodyPr>
            <a:normAutofit/>
          </a:bodyPr>
          <a:lstStyle/>
          <a:p>
            <a:pPr marL="0" indent="0">
              <a:buNone/>
            </a:pPr>
            <a:r>
              <a:rPr lang="en-US" sz="2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Preparation of ash solution</a:t>
            </a:r>
          </a:p>
          <a:p>
            <a:pPr algn="just">
              <a:buFont typeface="Wingdings" pitchFamily="2" charset="2"/>
              <a:buChar char="Ø"/>
            </a:pP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To the crucible add 5 mL of concentrated hydrochloric acid and boil the mixture for 5 minutes on a hot plate in a fume cupboard, adding acid as necessary to maintain the volume.</a:t>
            </a:r>
          </a:p>
          <a:p>
            <a:pPr algn="just">
              <a:buFont typeface="Wingdings" pitchFamily="2" charset="2"/>
              <a:buChar char="Ø"/>
            </a:pP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  Transfer to a beaker and wash the crucible into the beaker with distilled water. Adjust the volume to about 40 mL and boil for 10 minutes over a Bunsen burner . </a:t>
            </a:r>
          </a:p>
          <a:p>
            <a:pPr algn="just">
              <a:buFont typeface="Wingdings" pitchFamily="2" charset="2"/>
              <a:buChar char="Ø"/>
            </a:pP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Cool and filter in a 100 mL volumetric flask and rinse the beaker with distilled water into volumetric flask. Cool and make up to the volume mark (100 mL). Use this ash solution for determination of individual  minerals.</a:t>
            </a:r>
            <a:endParaRPr lang="en-US" sz="28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617C2E9-7AD6-46B0-9A08-1DC70AEB7480}" type="slidenum">
              <a:rPr lang="en-US" smtClean="0"/>
              <a:pPr/>
              <a:t>82</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extLst>
      <p:ext uri="{BB962C8B-B14F-4D97-AF65-F5344CB8AC3E}">
        <p14:creationId xmlns:p14="http://schemas.microsoft.com/office/powerpoint/2010/main" val="219710542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324600"/>
          </a:xfrm>
        </p:spPr>
        <p:txBody>
          <a:bodyPr>
            <a:normAutofit/>
          </a:bodyPr>
          <a:lstStyle/>
          <a:p>
            <a:pPr algn="ctr">
              <a:buNone/>
            </a:pPr>
            <a:r>
              <a:rPr lang="en-US" sz="1900" b="1" dirty="0" smtClean="0">
                <a:solidFill>
                  <a:srgbClr val="FF0000"/>
                </a:solidFill>
              </a:rPr>
              <a:t>Experiment 3: Determination of the calcium in foods by    permanganate titration </a:t>
            </a:r>
          </a:p>
          <a:p>
            <a:pPr>
              <a:buNone/>
            </a:pPr>
            <a:r>
              <a:rPr lang="en-US" sz="1900" b="1" dirty="0" smtClean="0">
                <a:solidFill>
                  <a:srgbClr val="FF0000"/>
                </a:solidFill>
              </a:rPr>
              <a:t>Principle:</a:t>
            </a:r>
          </a:p>
          <a:p>
            <a:pPr algn="just"/>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Calcium is precipitated at about pH 4 as the oxalate (any phosphate present being removed with acetic acid), and the oxalate is then dissolved in sulfuric acid, liberating oxalic acid, which is titrated with standard potassium permanganate solution.</a:t>
            </a:r>
          </a:p>
          <a:p>
            <a:pPr algn="just"/>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Calcium is precipitated by ammonium oxalate</a:t>
            </a:r>
          </a:p>
          <a:p>
            <a:pPr marL="0" indent="0">
              <a:buNone/>
            </a:pPr>
            <a:r>
              <a:rPr lang="en-US" sz="2400" dirty="0"/>
              <a:t> </a:t>
            </a:r>
            <a:r>
              <a:rPr lang="en-US" sz="2400" dirty="0" smtClean="0"/>
              <a:t>       CaCl</a:t>
            </a:r>
            <a:r>
              <a:rPr lang="en-US" sz="2400" baseline="-25000" dirty="0" smtClean="0"/>
              <a:t>2</a:t>
            </a:r>
            <a:r>
              <a:rPr lang="en-US" sz="2400" dirty="0" smtClean="0"/>
              <a:t>  + (NH</a:t>
            </a:r>
            <a:r>
              <a:rPr lang="en-US" sz="2400" baseline="-25000" dirty="0" smtClean="0"/>
              <a:t>4</a:t>
            </a:r>
            <a:r>
              <a:rPr lang="en-US" sz="2400" dirty="0" smtClean="0"/>
              <a:t>)</a:t>
            </a:r>
            <a:r>
              <a:rPr lang="en-US" sz="2400" baseline="-25000" dirty="0" smtClean="0"/>
              <a:t>2</a:t>
            </a:r>
            <a:r>
              <a:rPr lang="en-US" sz="2400" dirty="0" smtClean="0"/>
              <a:t>C</a:t>
            </a:r>
            <a:r>
              <a:rPr lang="en-US" sz="2400" baseline="-25000" dirty="0" smtClean="0"/>
              <a:t>2</a:t>
            </a:r>
            <a:r>
              <a:rPr lang="en-US" sz="2400" dirty="0" smtClean="0"/>
              <a:t>O</a:t>
            </a:r>
            <a:r>
              <a:rPr lang="en-US" sz="2400" baseline="-25000" dirty="0" smtClean="0"/>
              <a:t>4 </a:t>
            </a:r>
            <a:r>
              <a:rPr lang="en-US" sz="2400" dirty="0" smtClean="0"/>
              <a:t>   </a:t>
            </a:r>
            <a:r>
              <a:rPr lang="en-GB" sz="2400" dirty="0" smtClean="0">
                <a:latin typeface="Times New Roman" pitchFamily="18" charset="0"/>
                <a:cs typeface="Times New Roman" pitchFamily="18" charset="0"/>
                <a:sym typeface="Symbol"/>
              </a:rPr>
              <a:t> 2NH</a:t>
            </a:r>
            <a:r>
              <a:rPr lang="en-GB" sz="2400" baseline="-25000" dirty="0" smtClean="0">
                <a:latin typeface="Times New Roman" pitchFamily="18" charset="0"/>
                <a:cs typeface="Times New Roman" pitchFamily="18" charset="0"/>
                <a:sym typeface="Symbol"/>
              </a:rPr>
              <a:t>4</a:t>
            </a:r>
            <a:r>
              <a:rPr lang="en-GB" sz="2400" dirty="0" smtClean="0">
                <a:latin typeface="Times New Roman" pitchFamily="18" charset="0"/>
                <a:cs typeface="Times New Roman" pitchFamily="18" charset="0"/>
                <a:sym typeface="Symbol"/>
              </a:rPr>
              <a:t>Cl + CaC</a:t>
            </a:r>
            <a:r>
              <a:rPr lang="en-GB" sz="2400" baseline="-25000" dirty="0" smtClean="0">
                <a:latin typeface="Times New Roman" pitchFamily="18" charset="0"/>
                <a:cs typeface="Times New Roman" pitchFamily="18" charset="0"/>
                <a:sym typeface="Symbol"/>
              </a:rPr>
              <a:t>2</a:t>
            </a:r>
            <a:r>
              <a:rPr lang="en-GB" sz="2400" dirty="0" smtClean="0">
                <a:latin typeface="Times New Roman" pitchFamily="18" charset="0"/>
                <a:cs typeface="Times New Roman" pitchFamily="18" charset="0"/>
                <a:sym typeface="Symbol"/>
              </a:rPr>
              <a:t>O</a:t>
            </a:r>
            <a:r>
              <a:rPr lang="en-GB" sz="2400" baseline="-25000" dirty="0" smtClean="0">
                <a:latin typeface="Times New Roman" pitchFamily="18" charset="0"/>
                <a:cs typeface="Times New Roman" pitchFamily="18" charset="0"/>
                <a:sym typeface="Symbol"/>
              </a:rPr>
              <a:t>4 </a:t>
            </a:r>
          </a:p>
          <a:p>
            <a:pPr algn="just"/>
            <a:r>
              <a:rPr lang="en-GB" sz="2200" dirty="0" smtClean="0">
                <a:effectLst>
                  <a:outerShdw blurRad="38100" dist="38100" dir="2700000" algn="tl">
                    <a:srgbClr val="000000">
                      <a:alpha val="43137"/>
                    </a:srgbClr>
                  </a:outerShdw>
                </a:effectLst>
                <a:latin typeface="Times New Roman" pitchFamily="18" charset="0"/>
                <a:cs typeface="Times New Roman" pitchFamily="18" charset="0"/>
                <a:sym typeface="Symbol"/>
              </a:rPr>
              <a:t>Oxalic acid is liberated by the action of </a:t>
            </a:r>
            <a:r>
              <a:rPr lang="en-GB" sz="2200" dirty="0" err="1" smtClean="0">
                <a:effectLst>
                  <a:outerShdw blurRad="38100" dist="38100" dir="2700000" algn="tl">
                    <a:srgbClr val="000000">
                      <a:alpha val="43137"/>
                    </a:srgbClr>
                  </a:outerShdw>
                </a:effectLst>
                <a:latin typeface="Times New Roman" pitchFamily="18" charset="0"/>
                <a:cs typeface="Times New Roman" pitchFamily="18" charset="0"/>
                <a:sym typeface="Symbol"/>
              </a:rPr>
              <a:t>sulfuric</a:t>
            </a:r>
            <a:r>
              <a:rPr lang="en-GB" sz="2200" dirty="0" smtClean="0">
                <a:effectLst>
                  <a:outerShdw blurRad="38100" dist="38100" dir="2700000" algn="tl">
                    <a:srgbClr val="000000">
                      <a:alpha val="43137"/>
                    </a:srgbClr>
                  </a:outerShdw>
                </a:effectLst>
                <a:latin typeface="Times New Roman" pitchFamily="18" charset="0"/>
                <a:cs typeface="Times New Roman" pitchFamily="18" charset="0"/>
                <a:sym typeface="Symbol"/>
              </a:rPr>
              <a:t> acid on calcium oxalate </a:t>
            </a:r>
          </a:p>
          <a:p>
            <a:pPr marL="0" indent="0">
              <a:buNone/>
            </a:pPr>
            <a:r>
              <a:rPr lang="en-GB" sz="2000" dirty="0" smtClean="0">
                <a:latin typeface="Times New Roman" pitchFamily="18" charset="0"/>
                <a:cs typeface="Times New Roman" pitchFamily="18" charset="0"/>
                <a:sym typeface="Symbol"/>
              </a:rPr>
              <a:t>        CaC</a:t>
            </a:r>
            <a:r>
              <a:rPr lang="en-GB" sz="2000" baseline="-25000" dirty="0" smtClean="0">
                <a:latin typeface="Times New Roman" pitchFamily="18" charset="0"/>
                <a:cs typeface="Times New Roman" pitchFamily="18" charset="0"/>
                <a:sym typeface="Symbol"/>
              </a:rPr>
              <a:t>2</a:t>
            </a:r>
            <a:r>
              <a:rPr lang="en-GB" sz="2000" dirty="0" smtClean="0">
                <a:latin typeface="Times New Roman" pitchFamily="18" charset="0"/>
                <a:cs typeface="Times New Roman" pitchFamily="18" charset="0"/>
                <a:sym typeface="Symbol"/>
              </a:rPr>
              <a:t>O</a:t>
            </a:r>
            <a:r>
              <a:rPr lang="en-GB" sz="2000" baseline="-25000" dirty="0" smtClean="0">
                <a:latin typeface="Times New Roman" pitchFamily="18" charset="0"/>
                <a:cs typeface="Times New Roman" pitchFamily="18" charset="0"/>
                <a:sym typeface="Symbol"/>
              </a:rPr>
              <a:t>4 </a:t>
            </a:r>
            <a:r>
              <a:rPr lang="en-GB" sz="2000" dirty="0" smtClean="0">
                <a:latin typeface="Times New Roman" pitchFamily="18" charset="0"/>
                <a:cs typeface="Times New Roman" pitchFamily="18" charset="0"/>
                <a:sym typeface="Symbol"/>
              </a:rPr>
              <a:t> + H</a:t>
            </a:r>
            <a:r>
              <a:rPr lang="en-GB" sz="2000" baseline="-25000" dirty="0" smtClean="0">
                <a:latin typeface="Times New Roman" pitchFamily="18" charset="0"/>
                <a:cs typeface="Times New Roman" pitchFamily="18" charset="0"/>
                <a:sym typeface="Symbol"/>
              </a:rPr>
              <a:t>2</a:t>
            </a:r>
            <a:r>
              <a:rPr lang="en-GB" sz="2000" dirty="0" smtClean="0">
                <a:latin typeface="Times New Roman" pitchFamily="18" charset="0"/>
                <a:cs typeface="Times New Roman" pitchFamily="18" charset="0"/>
                <a:sym typeface="Symbol"/>
              </a:rPr>
              <a:t>SO</a:t>
            </a:r>
            <a:r>
              <a:rPr lang="en-GB" sz="2000" baseline="-25000" dirty="0" smtClean="0">
                <a:latin typeface="Times New Roman" pitchFamily="18" charset="0"/>
                <a:cs typeface="Times New Roman" pitchFamily="18" charset="0"/>
                <a:sym typeface="Symbol"/>
              </a:rPr>
              <a:t>4 </a:t>
            </a:r>
            <a:r>
              <a:rPr lang="en-GB" sz="2000" dirty="0" smtClean="0">
                <a:latin typeface="Times New Roman" pitchFamily="18" charset="0"/>
                <a:cs typeface="Times New Roman" pitchFamily="18" charset="0"/>
                <a:sym typeface="Symbol"/>
              </a:rPr>
              <a:t>     CaSO</a:t>
            </a:r>
            <a:r>
              <a:rPr lang="en-GB" sz="2000" baseline="-25000" dirty="0" smtClean="0">
                <a:latin typeface="Times New Roman" pitchFamily="18" charset="0"/>
                <a:cs typeface="Times New Roman" pitchFamily="18" charset="0"/>
                <a:sym typeface="Symbol"/>
              </a:rPr>
              <a:t>4</a:t>
            </a:r>
            <a:r>
              <a:rPr lang="en-GB" sz="2000" dirty="0" smtClean="0">
                <a:latin typeface="Times New Roman" pitchFamily="18" charset="0"/>
                <a:cs typeface="Times New Roman" pitchFamily="18" charset="0"/>
                <a:sym typeface="Symbol"/>
              </a:rPr>
              <a:t> + H</a:t>
            </a:r>
            <a:r>
              <a:rPr lang="en-GB" sz="2000" baseline="-25000" dirty="0" smtClean="0">
                <a:latin typeface="Times New Roman" pitchFamily="18" charset="0"/>
                <a:cs typeface="Times New Roman" pitchFamily="18" charset="0"/>
                <a:sym typeface="Symbol"/>
              </a:rPr>
              <a:t>2</a:t>
            </a:r>
            <a:r>
              <a:rPr lang="en-GB" sz="2000" dirty="0" smtClean="0">
                <a:latin typeface="Times New Roman" pitchFamily="18" charset="0"/>
                <a:cs typeface="Times New Roman" pitchFamily="18" charset="0"/>
                <a:sym typeface="Symbol"/>
              </a:rPr>
              <a:t>C</a:t>
            </a:r>
            <a:r>
              <a:rPr lang="en-GB" sz="2000" baseline="-25000" dirty="0" smtClean="0">
                <a:latin typeface="Times New Roman" pitchFamily="18" charset="0"/>
                <a:cs typeface="Times New Roman" pitchFamily="18" charset="0"/>
                <a:sym typeface="Symbol"/>
              </a:rPr>
              <a:t>2</a:t>
            </a:r>
            <a:r>
              <a:rPr lang="en-GB" sz="2000" dirty="0" smtClean="0">
                <a:latin typeface="Times New Roman" pitchFamily="18" charset="0"/>
                <a:cs typeface="Times New Roman" pitchFamily="18" charset="0"/>
                <a:sym typeface="Symbol"/>
              </a:rPr>
              <a:t>O</a:t>
            </a:r>
            <a:r>
              <a:rPr lang="en-GB" sz="2000" baseline="-25000" dirty="0" smtClean="0">
                <a:latin typeface="Times New Roman" pitchFamily="18" charset="0"/>
                <a:cs typeface="Times New Roman" pitchFamily="18" charset="0"/>
                <a:sym typeface="Symbol"/>
              </a:rPr>
              <a:t>4</a:t>
            </a:r>
          </a:p>
          <a:p>
            <a:pPr algn="just"/>
            <a:r>
              <a:rPr lang="en-GB" sz="2200" dirty="0" smtClean="0">
                <a:effectLst>
                  <a:outerShdw blurRad="38100" dist="38100" dir="2700000" algn="tl">
                    <a:srgbClr val="000000">
                      <a:alpha val="43137"/>
                    </a:srgbClr>
                  </a:outerShdw>
                </a:effectLst>
                <a:latin typeface="Times New Roman" pitchFamily="18" charset="0"/>
                <a:cs typeface="Times New Roman" pitchFamily="18" charset="0"/>
                <a:sym typeface="Symbol"/>
              </a:rPr>
              <a:t>The free oxalic acid is then titrated with potassium permanganate</a:t>
            </a:r>
          </a:p>
          <a:p>
            <a:pPr marL="0" indent="0">
              <a:buNone/>
            </a:pPr>
            <a:r>
              <a:rPr lang="en-GB" sz="2000" dirty="0" smtClean="0">
                <a:latin typeface="Times New Roman" pitchFamily="18" charset="0"/>
                <a:cs typeface="Times New Roman" pitchFamily="18" charset="0"/>
                <a:sym typeface="Symbol"/>
              </a:rPr>
              <a:t>5H</a:t>
            </a:r>
            <a:r>
              <a:rPr lang="en-GB" sz="2000" baseline="-25000" dirty="0" smtClean="0">
                <a:latin typeface="Times New Roman" pitchFamily="18" charset="0"/>
                <a:cs typeface="Times New Roman" pitchFamily="18" charset="0"/>
                <a:sym typeface="Symbol"/>
              </a:rPr>
              <a:t>2</a:t>
            </a:r>
            <a:r>
              <a:rPr lang="en-GB" sz="2000" dirty="0" smtClean="0">
                <a:latin typeface="Times New Roman" pitchFamily="18" charset="0"/>
                <a:cs typeface="Times New Roman" pitchFamily="18" charset="0"/>
                <a:sym typeface="Symbol"/>
              </a:rPr>
              <a:t>C</a:t>
            </a:r>
            <a:r>
              <a:rPr lang="en-GB" sz="2000" baseline="-25000" dirty="0" smtClean="0">
                <a:latin typeface="Times New Roman" pitchFamily="18" charset="0"/>
                <a:cs typeface="Times New Roman" pitchFamily="18" charset="0"/>
                <a:sym typeface="Symbol"/>
              </a:rPr>
              <a:t>2</a:t>
            </a:r>
            <a:r>
              <a:rPr lang="en-GB" sz="2000" dirty="0" smtClean="0">
                <a:latin typeface="Times New Roman" pitchFamily="18" charset="0"/>
                <a:cs typeface="Times New Roman" pitchFamily="18" charset="0"/>
                <a:sym typeface="Symbol"/>
              </a:rPr>
              <a:t>O</a:t>
            </a:r>
            <a:r>
              <a:rPr lang="en-GB" sz="2000" baseline="-25000" dirty="0" smtClean="0">
                <a:latin typeface="Times New Roman" pitchFamily="18" charset="0"/>
                <a:cs typeface="Times New Roman" pitchFamily="18" charset="0"/>
                <a:sym typeface="Symbol"/>
              </a:rPr>
              <a:t>4 </a:t>
            </a:r>
            <a:r>
              <a:rPr lang="en-GB" sz="2000" dirty="0" smtClean="0">
                <a:latin typeface="Times New Roman" pitchFamily="18" charset="0"/>
                <a:cs typeface="Times New Roman" pitchFamily="18" charset="0"/>
                <a:sym typeface="Symbol"/>
              </a:rPr>
              <a:t>+ 2KMnO</a:t>
            </a:r>
            <a:r>
              <a:rPr lang="en-GB" sz="2000" baseline="-25000" dirty="0" smtClean="0">
                <a:latin typeface="Times New Roman" pitchFamily="18" charset="0"/>
                <a:cs typeface="Times New Roman" pitchFamily="18" charset="0"/>
                <a:sym typeface="Symbol"/>
              </a:rPr>
              <a:t>4</a:t>
            </a:r>
            <a:r>
              <a:rPr lang="en-GB" sz="2000" dirty="0" smtClean="0">
                <a:latin typeface="Times New Roman" pitchFamily="18" charset="0"/>
                <a:cs typeface="Times New Roman" pitchFamily="18" charset="0"/>
                <a:sym typeface="Symbol"/>
              </a:rPr>
              <a:t> + 3H</a:t>
            </a:r>
            <a:r>
              <a:rPr lang="en-GB" sz="2000" baseline="-25000" dirty="0" smtClean="0">
                <a:latin typeface="Times New Roman" pitchFamily="18" charset="0"/>
                <a:cs typeface="Times New Roman" pitchFamily="18" charset="0"/>
                <a:sym typeface="Symbol"/>
              </a:rPr>
              <a:t>2</a:t>
            </a:r>
            <a:r>
              <a:rPr lang="en-GB" sz="2000" dirty="0" smtClean="0">
                <a:latin typeface="Times New Roman" pitchFamily="18" charset="0"/>
                <a:cs typeface="Times New Roman" pitchFamily="18" charset="0"/>
                <a:sym typeface="Symbol"/>
              </a:rPr>
              <a:t>SO</a:t>
            </a:r>
            <a:r>
              <a:rPr lang="en-GB" sz="2000" baseline="-25000" dirty="0" smtClean="0">
                <a:latin typeface="Times New Roman" pitchFamily="18" charset="0"/>
                <a:cs typeface="Times New Roman" pitchFamily="18" charset="0"/>
                <a:sym typeface="Symbol"/>
              </a:rPr>
              <a:t>4</a:t>
            </a:r>
            <a:r>
              <a:rPr lang="en-GB" sz="2000" dirty="0" smtClean="0">
                <a:latin typeface="Times New Roman" pitchFamily="18" charset="0"/>
                <a:cs typeface="Times New Roman" pitchFamily="18" charset="0"/>
                <a:sym typeface="Symbol"/>
              </a:rPr>
              <a:t> </a:t>
            </a:r>
            <a:r>
              <a:rPr lang="en-GB" sz="2000" dirty="0">
                <a:latin typeface="Times New Roman" pitchFamily="18" charset="0"/>
                <a:cs typeface="Times New Roman" pitchFamily="18" charset="0"/>
                <a:sym typeface="Symbol"/>
              </a:rPr>
              <a:t>  </a:t>
            </a:r>
            <a:r>
              <a:rPr lang="en-GB" sz="2000" dirty="0" smtClean="0">
                <a:latin typeface="Times New Roman" pitchFamily="18" charset="0"/>
                <a:cs typeface="Times New Roman" pitchFamily="18" charset="0"/>
                <a:sym typeface="Symbol"/>
              </a:rPr>
              <a:t> K</a:t>
            </a:r>
            <a:r>
              <a:rPr lang="en-GB" sz="2000" baseline="-25000" dirty="0" smtClean="0">
                <a:latin typeface="Times New Roman" pitchFamily="18" charset="0"/>
                <a:cs typeface="Times New Roman" pitchFamily="18" charset="0"/>
                <a:sym typeface="Symbol"/>
              </a:rPr>
              <a:t>2</a:t>
            </a:r>
            <a:r>
              <a:rPr lang="en-GB" sz="2000" dirty="0" smtClean="0">
                <a:latin typeface="Times New Roman" pitchFamily="18" charset="0"/>
                <a:cs typeface="Times New Roman" pitchFamily="18" charset="0"/>
                <a:sym typeface="Symbol"/>
              </a:rPr>
              <a:t>SO</a:t>
            </a:r>
            <a:r>
              <a:rPr lang="en-GB" sz="2000" baseline="-25000" dirty="0" smtClean="0">
                <a:latin typeface="Times New Roman" pitchFamily="18" charset="0"/>
                <a:cs typeface="Times New Roman" pitchFamily="18" charset="0"/>
                <a:sym typeface="Symbol"/>
              </a:rPr>
              <a:t>4</a:t>
            </a:r>
            <a:r>
              <a:rPr lang="en-GB" sz="2000" dirty="0" smtClean="0">
                <a:latin typeface="Times New Roman" pitchFamily="18" charset="0"/>
                <a:cs typeface="Times New Roman" pitchFamily="18" charset="0"/>
                <a:sym typeface="Symbol"/>
              </a:rPr>
              <a:t> + MnSO</a:t>
            </a:r>
            <a:r>
              <a:rPr lang="en-GB" sz="2000" baseline="-25000" dirty="0" smtClean="0">
                <a:latin typeface="Times New Roman" pitchFamily="18" charset="0"/>
                <a:cs typeface="Times New Roman" pitchFamily="18" charset="0"/>
                <a:sym typeface="Symbol"/>
              </a:rPr>
              <a:t>4</a:t>
            </a:r>
            <a:r>
              <a:rPr lang="en-GB" sz="2000" dirty="0" smtClean="0">
                <a:latin typeface="Times New Roman" pitchFamily="18" charset="0"/>
                <a:cs typeface="Times New Roman" pitchFamily="18" charset="0"/>
                <a:sym typeface="Symbol"/>
              </a:rPr>
              <a:t> + 8H</a:t>
            </a:r>
            <a:r>
              <a:rPr lang="en-GB" sz="2000" baseline="-25000" dirty="0" smtClean="0">
                <a:latin typeface="Times New Roman" pitchFamily="18" charset="0"/>
                <a:cs typeface="Times New Roman" pitchFamily="18" charset="0"/>
                <a:sym typeface="Symbol"/>
              </a:rPr>
              <a:t>2</a:t>
            </a:r>
            <a:r>
              <a:rPr lang="en-GB" sz="2000" dirty="0" smtClean="0">
                <a:latin typeface="Times New Roman" pitchFamily="18" charset="0"/>
                <a:cs typeface="Times New Roman" pitchFamily="18" charset="0"/>
                <a:sym typeface="Symbol"/>
              </a:rPr>
              <a:t>O + 10CO</a:t>
            </a:r>
            <a:r>
              <a:rPr lang="en-GB" sz="2000" baseline="-25000" dirty="0" smtClean="0">
                <a:latin typeface="Times New Roman" pitchFamily="18" charset="0"/>
                <a:cs typeface="Times New Roman" pitchFamily="18" charset="0"/>
                <a:sym typeface="Symbol"/>
              </a:rPr>
              <a:t>2</a:t>
            </a:r>
          </a:p>
          <a:p>
            <a:pPr marL="0" indent="0">
              <a:buNone/>
            </a:pPr>
            <a:r>
              <a:rPr lang="en-GB" sz="2000" b="1" dirty="0" smtClean="0">
                <a:solidFill>
                  <a:srgbClr val="FF0000"/>
                </a:solidFill>
                <a:latin typeface="Times New Roman" pitchFamily="18" charset="0"/>
                <a:cs typeface="Times New Roman" pitchFamily="18" charset="0"/>
                <a:sym typeface="Symbol"/>
              </a:rPr>
              <a:t>Apparatus: </a:t>
            </a:r>
            <a:r>
              <a:rPr lang="en-GB" sz="2000" dirty="0" smtClean="0">
                <a:latin typeface="Times New Roman" pitchFamily="18" charset="0"/>
                <a:cs typeface="Times New Roman" pitchFamily="18" charset="0"/>
                <a:sym typeface="Symbol"/>
              </a:rPr>
              <a:t>Burette, 50 mL pipette, Filter paper </a:t>
            </a:r>
            <a:endParaRPr lang="en-US" sz="2000" b="1" dirty="0"/>
          </a:p>
        </p:txBody>
      </p:sp>
      <p:sp>
        <p:nvSpPr>
          <p:cNvPr id="4" name="Slide Number Placeholder 3"/>
          <p:cNvSpPr>
            <a:spLocks noGrp="1"/>
          </p:cNvSpPr>
          <p:nvPr>
            <p:ph type="sldNum" sz="quarter" idx="12"/>
          </p:nvPr>
        </p:nvSpPr>
        <p:spPr/>
        <p:txBody>
          <a:bodyPr/>
          <a:lstStyle/>
          <a:p>
            <a:fld id="{E617C2E9-7AD6-46B0-9A08-1DC70AEB7480}" type="slidenum">
              <a:rPr lang="en-US" smtClean="0"/>
              <a:pPr/>
              <a:t>83</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extLst>
      <p:ext uri="{BB962C8B-B14F-4D97-AF65-F5344CB8AC3E}">
        <p14:creationId xmlns:p14="http://schemas.microsoft.com/office/powerpoint/2010/main" val="216224490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noAutofit/>
          </a:bodyPr>
          <a:lstStyle/>
          <a:p>
            <a:pPr marL="0" indent="0" algn="just">
              <a:buNone/>
            </a:pPr>
            <a:r>
              <a:rPr lang="en-US" sz="2000" b="1" dirty="0" smtClean="0">
                <a:solidFill>
                  <a:srgbClr val="FF0000"/>
                </a:solidFill>
              </a:rPr>
              <a:t>Reagents</a:t>
            </a:r>
            <a:r>
              <a:rPr lang="en-US" sz="2000" dirty="0" smtClean="0">
                <a:solidFill>
                  <a:srgbClr val="FF0000"/>
                </a:solidFill>
              </a:rPr>
              <a:t>: </a:t>
            </a:r>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0.01 M potassium permanganate, Dilute ammonium hydroxide solution, Dilute acetic acid, Solid ammonium oxalate, Dilute sulfuric acid and Calcium chloride  solution</a:t>
            </a:r>
          </a:p>
          <a:p>
            <a:pPr marL="0" indent="0">
              <a:buNone/>
            </a:pPr>
            <a:r>
              <a:rPr lang="en-US" sz="2000" b="1" dirty="0" smtClean="0">
                <a:solidFill>
                  <a:srgbClr val="FF0000"/>
                </a:solidFill>
              </a:rPr>
              <a:t>PROCEDURE:</a:t>
            </a:r>
          </a:p>
          <a:p>
            <a:pPr algn="just"/>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Prepare an ash solution of the food as described previously</a:t>
            </a:r>
          </a:p>
          <a:p>
            <a:pPr algn="just"/>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Neutralize 50 mL of this ash solution in a 250 mL beaker with dilute ammonium hydroxide until it is just alkaline to litmus and then just acidify with dilute acetic acid. Bring to boil (on water bath or hot plate), add an excess of ammonium oxalate (0.8 g), boil vigorously for 1 min and then gently for 30 minutes. Pour the supernatant liquid through a 12.5 cm </a:t>
            </a:r>
            <a:r>
              <a:rPr lang="en-US" sz="2200" dirty="0" err="1" smtClean="0">
                <a:effectLst>
                  <a:outerShdw blurRad="38100" dist="38100" dir="2700000" algn="tl">
                    <a:srgbClr val="000000">
                      <a:alpha val="43137"/>
                    </a:srgbClr>
                  </a:outerShdw>
                </a:effectLst>
                <a:latin typeface="Times New Roman" pitchFamily="18" charset="0"/>
                <a:cs typeface="Times New Roman" pitchFamily="18" charset="0"/>
              </a:rPr>
              <a:t>Whatman</a:t>
            </a:r>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 No. 1 ( or similar) filter paper in a funnel and wash the precipitate twice, with hot water, by decantation through the same filter.</a:t>
            </a:r>
          </a:p>
          <a:p>
            <a:pPr algn="just"/>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Finally transfer the precipitate from the beaker to the paper  and wash the residue to the filter paper a number of time with small quantities of distilled water. The washing should be continued until the filtrate is free from oxalate. This is shown by collecting a few drops of the filtrate, at intervals, in a test tube and adding calcium chloride solution. </a:t>
            </a:r>
          </a:p>
          <a:p>
            <a:pPr algn="just"/>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A white precipitate indicates the presence of oxalate.</a:t>
            </a:r>
          </a:p>
          <a:p>
            <a:endParaRPr lang="en-US" sz="2000" dirty="0"/>
          </a:p>
        </p:txBody>
      </p:sp>
      <p:sp>
        <p:nvSpPr>
          <p:cNvPr id="4" name="Slide Number Placeholder 3"/>
          <p:cNvSpPr>
            <a:spLocks noGrp="1"/>
          </p:cNvSpPr>
          <p:nvPr>
            <p:ph type="sldNum" sz="quarter" idx="12"/>
          </p:nvPr>
        </p:nvSpPr>
        <p:spPr/>
        <p:txBody>
          <a:bodyPr/>
          <a:lstStyle/>
          <a:p>
            <a:fld id="{E617C2E9-7AD6-46B0-9A08-1DC70AEB7480}" type="slidenum">
              <a:rPr lang="en-US" smtClean="0"/>
              <a:pPr/>
              <a:t>84</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extLst>
      <p:ext uri="{BB962C8B-B14F-4D97-AF65-F5344CB8AC3E}">
        <p14:creationId xmlns:p14="http://schemas.microsoft.com/office/powerpoint/2010/main" val="132467861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915400" cy="6477000"/>
          </a:xfrm>
        </p:spPr>
        <p:txBody>
          <a:bodyPr>
            <a:normAutofit/>
          </a:bodyPr>
          <a:lstStyle/>
          <a:p>
            <a:pPr algn="just"/>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Discard the filtrate and washing, transfer the filter paper carrying the precipitate to the beaker used for the precipitation and add 60 mL  of warm bench dilute sulphuric acid.</a:t>
            </a:r>
          </a:p>
          <a:p>
            <a:pPr algn="just"/>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Stir the contents of the beaker, macerating the filter paper. Warm to 70°C and titrate with 0.01M potassium permanganate solution to a persistent pink color.</a:t>
            </a:r>
          </a:p>
          <a:p>
            <a:pPr marL="0" indent="0" algn="just">
              <a:buNone/>
            </a:pPr>
            <a:r>
              <a:rPr lang="en-US" sz="2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Calculation:</a:t>
            </a:r>
          </a:p>
          <a:p>
            <a:pPr marL="0" indent="0" algn="just">
              <a:buNone/>
            </a:pP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Calculate the percentage of calcium in the original food given that:</a:t>
            </a:r>
          </a:p>
          <a:p>
            <a:pPr marL="0" indent="0" algn="just">
              <a:buNone/>
            </a:pP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		% Calcium in food = T× 0.1/W</a:t>
            </a:r>
          </a:p>
          <a:p>
            <a:pPr marL="0" indent="0" algn="just">
              <a:buNone/>
            </a:pP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Where: T = titer of 0.01 M potassium permanganate, and </a:t>
            </a:r>
          </a:p>
          <a:p>
            <a:pPr marL="0" indent="0" algn="just">
              <a:buNone/>
            </a:pPr>
            <a:r>
              <a:rPr lang="en-US" sz="2800" dirty="0">
                <a:effectLst>
                  <a:outerShdw blurRad="38100" dist="38100" dir="2700000" algn="tl">
                    <a:srgbClr val="000000">
                      <a:alpha val="43137"/>
                    </a:srgbClr>
                  </a:outerShdw>
                </a:effectLst>
                <a:latin typeface="Times New Roman" pitchFamily="18" charset="0"/>
                <a:cs typeface="Times New Roman" pitchFamily="18" charset="0"/>
              </a:rPr>
              <a:t> </a:t>
            </a: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           W = Weight of original food ashed</a:t>
            </a:r>
          </a:p>
          <a:p>
            <a:pPr marL="0" indent="0">
              <a:buNone/>
            </a:pPr>
            <a:endParaRPr lang="en-US" sz="2400" dirty="0"/>
          </a:p>
        </p:txBody>
      </p:sp>
      <p:sp>
        <p:nvSpPr>
          <p:cNvPr id="4" name="Slide Number Placeholder 3"/>
          <p:cNvSpPr>
            <a:spLocks noGrp="1"/>
          </p:cNvSpPr>
          <p:nvPr>
            <p:ph type="sldNum" sz="quarter" idx="12"/>
          </p:nvPr>
        </p:nvSpPr>
        <p:spPr/>
        <p:txBody>
          <a:bodyPr/>
          <a:lstStyle/>
          <a:p>
            <a:fld id="{E617C2E9-7AD6-46B0-9A08-1DC70AEB7480}" type="slidenum">
              <a:rPr lang="en-US" smtClean="0"/>
              <a:pPr/>
              <a:t>85</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extLst>
      <p:ext uri="{BB962C8B-B14F-4D97-AF65-F5344CB8AC3E}">
        <p14:creationId xmlns:p14="http://schemas.microsoft.com/office/powerpoint/2010/main" val="213778991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7696200"/>
          </a:xfrm>
        </p:spPr>
        <p:txBody>
          <a:bodyPr>
            <a:noAutofit/>
          </a:bodyPr>
          <a:lstStyle/>
          <a:p>
            <a:pPr marL="0" indent="0" algn="ctr">
              <a:buNone/>
            </a:pPr>
            <a:r>
              <a:rPr lang="en-US" sz="1900" b="1" dirty="0" smtClean="0">
                <a:solidFill>
                  <a:srgbClr val="FF0000"/>
                </a:solidFill>
              </a:rPr>
              <a:t>Experiment 4: Determination of phosphorus in foods by the vanadate colorimetric method</a:t>
            </a:r>
          </a:p>
          <a:p>
            <a:pPr marL="0" indent="0" algn="just">
              <a:buNone/>
            </a:pPr>
            <a:r>
              <a:rPr lang="en-US" sz="2000" b="1" dirty="0" smtClean="0">
                <a:solidFill>
                  <a:srgbClr val="FF0000"/>
                </a:solidFill>
              </a:rPr>
              <a:t>PRINCIPLE: </a:t>
            </a: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Phosphorus may be determined as phosphate by the vanadium </a:t>
            </a:r>
            <a:r>
              <a:rPr lang="en-US" sz="2800" dirty="0" err="1" smtClean="0">
                <a:effectLst>
                  <a:outerShdw blurRad="38100" dist="38100" dir="2700000" algn="tl">
                    <a:srgbClr val="000000">
                      <a:alpha val="43137"/>
                    </a:srgbClr>
                  </a:outerShdw>
                </a:effectLst>
                <a:latin typeface="Times New Roman" pitchFamily="18" charset="0"/>
                <a:cs typeface="Times New Roman" pitchFamily="18" charset="0"/>
              </a:rPr>
              <a:t>phosphomolybdate</a:t>
            </a: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 (vanadate) colorimetric method in which the phosphorus present as the orthophosphate reacts with a </a:t>
            </a:r>
            <a:r>
              <a:rPr lang="en-US" sz="2800" dirty="0" err="1" smtClean="0">
                <a:effectLst>
                  <a:outerShdw blurRad="38100" dist="38100" dir="2700000" algn="tl">
                    <a:srgbClr val="000000">
                      <a:alpha val="43137"/>
                    </a:srgbClr>
                  </a:outerShdw>
                </a:effectLst>
                <a:latin typeface="Times New Roman" pitchFamily="18" charset="0"/>
                <a:cs typeface="Times New Roman" pitchFamily="18" charset="0"/>
              </a:rPr>
              <a:t>vanate-molybdate</a:t>
            </a: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  reagent to produce a yellow-orange complex, the absorbance of which is measured at 420 nm.</a:t>
            </a:r>
          </a:p>
          <a:p>
            <a:pPr marL="0" indent="0">
              <a:buNone/>
            </a:pPr>
            <a:r>
              <a:rPr lang="en-US" sz="2000" b="1" dirty="0" smtClean="0">
                <a:solidFill>
                  <a:srgbClr val="FF0000"/>
                </a:solidFill>
              </a:rPr>
              <a:t>APPARATUS:</a:t>
            </a: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100 mL volumetric flask; spectrophotometer at 420 nm or colorimeter with blue filter Pipettes, beakers</a:t>
            </a:r>
          </a:p>
          <a:p>
            <a:pPr marL="0" indent="0" algn="just">
              <a:buNone/>
            </a:pPr>
            <a:r>
              <a:rPr lang="en-US" sz="2000" b="1" dirty="0" smtClean="0">
                <a:solidFill>
                  <a:srgbClr val="FF0000"/>
                </a:solidFill>
              </a:rPr>
              <a:t>REAGENT:(i) </a:t>
            </a:r>
            <a:r>
              <a:rPr lang="en-US" sz="2800" dirty="0" err="1" smtClean="0">
                <a:effectLst>
                  <a:outerShdw blurRad="38100" dist="38100" dir="2700000" algn="tl">
                    <a:srgbClr val="000000">
                      <a:alpha val="43137"/>
                    </a:srgbClr>
                  </a:outerShdw>
                </a:effectLst>
                <a:latin typeface="Times New Roman" pitchFamily="18" charset="0"/>
                <a:cs typeface="Times New Roman" pitchFamily="18" charset="0"/>
              </a:rPr>
              <a:t>Vanadate</a:t>
            </a: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sz="2800" dirty="0" err="1" smtClean="0">
                <a:effectLst>
                  <a:outerShdw blurRad="38100" dist="38100" dir="2700000" algn="tl">
                    <a:srgbClr val="000000">
                      <a:alpha val="43137"/>
                    </a:srgbClr>
                  </a:outerShdw>
                </a:effectLst>
                <a:latin typeface="Times New Roman" pitchFamily="18" charset="0"/>
                <a:cs typeface="Times New Roman" pitchFamily="18" charset="0"/>
              </a:rPr>
              <a:t>molybdate</a:t>
            </a: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 reagent: Dissolve 20g ammonium </a:t>
            </a:r>
            <a:r>
              <a:rPr lang="en-US" sz="2800" dirty="0" err="1" smtClean="0">
                <a:effectLst>
                  <a:outerShdw blurRad="38100" dist="38100" dir="2700000" algn="tl">
                    <a:srgbClr val="000000">
                      <a:alpha val="43137"/>
                    </a:srgbClr>
                  </a:outerShdw>
                </a:effectLst>
                <a:latin typeface="Times New Roman" pitchFamily="18" charset="0"/>
                <a:cs typeface="Times New Roman" pitchFamily="18" charset="0"/>
              </a:rPr>
              <a:t>molybdate</a:t>
            </a: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 in 400 mL water at about 50°C and cool. Dissolve 1 g ammonium vanadate in 300 mL of boiling distilled water, cool and add 140 mL concentrated nitric acid gradually with string. Add the </a:t>
            </a:r>
            <a:r>
              <a:rPr lang="en-US" sz="2800" dirty="0" err="1" smtClean="0">
                <a:effectLst>
                  <a:outerShdw blurRad="38100" dist="38100" dir="2700000" algn="tl">
                    <a:srgbClr val="000000">
                      <a:alpha val="43137"/>
                    </a:srgbClr>
                  </a:outerShdw>
                </a:effectLst>
                <a:latin typeface="Times New Roman" pitchFamily="18" charset="0"/>
                <a:cs typeface="Times New Roman" pitchFamily="18" charset="0"/>
              </a:rPr>
              <a:t>molybdate</a:t>
            </a: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 solution gradually, with stirring, to the acid vanadate solution and dilute to 1 liter with distilled water</a:t>
            </a:r>
          </a:p>
          <a:p>
            <a:endParaRPr lang="en-US" sz="2200" dirty="0" smtClean="0"/>
          </a:p>
          <a:p>
            <a:endParaRPr lang="en-US" sz="2200" dirty="0"/>
          </a:p>
        </p:txBody>
      </p:sp>
      <p:sp>
        <p:nvSpPr>
          <p:cNvPr id="4" name="Slide Number Placeholder 3"/>
          <p:cNvSpPr>
            <a:spLocks noGrp="1"/>
          </p:cNvSpPr>
          <p:nvPr>
            <p:ph type="sldNum" sz="quarter" idx="12"/>
          </p:nvPr>
        </p:nvSpPr>
        <p:spPr/>
        <p:txBody>
          <a:bodyPr/>
          <a:lstStyle/>
          <a:p>
            <a:fld id="{E617C2E9-7AD6-46B0-9A08-1DC70AEB7480}" type="slidenum">
              <a:rPr lang="en-US" smtClean="0"/>
              <a:pPr/>
              <a:t>86</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extLst>
      <p:ext uri="{BB962C8B-B14F-4D97-AF65-F5344CB8AC3E}">
        <p14:creationId xmlns:p14="http://schemas.microsoft.com/office/powerpoint/2010/main" val="67488957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553200"/>
          </a:xfrm>
        </p:spPr>
        <p:txBody>
          <a:bodyPr>
            <a:normAutofit lnSpcReduction="10000"/>
          </a:bodyPr>
          <a:lstStyle/>
          <a:p>
            <a:pPr marL="0" indent="0" algn="just">
              <a:buNone/>
            </a:pPr>
            <a:r>
              <a:rPr lang="en-US" sz="2000" dirty="0" smtClean="0"/>
              <a:t>(ii) </a:t>
            </a:r>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Standard phosphate solution: dissolve 4.39 g of potassium </a:t>
            </a:r>
            <a:r>
              <a:rPr lang="en-US" sz="2200" dirty="0" err="1" smtClean="0">
                <a:effectLst>
                  <a:outerShdw blurRad="38100" dist="38100" dir="2700000" algn="tl">
                    <a:srgbClr val="000000">
                      <a:alpha val="43137"/>
                    </a:srgbClr>
                  </a:outerShdw>
                </a:effectLst>
                <a:latin typeface="Times New Roman" pitchFamily="18" charset="0"/>
                <a:cs typeface="Times New Roman" pitchFamily="18" charset="0"/>
              </a:rPr>
              <a:t>dihydrogen</a:t>
            </a:r>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 phosphate per liter of distilled water. Dilute 25 mL to 250 mL with distilled water to give a solution containing 0.1 mg per </a:t>
            </a:r>
            <a:r>
              <a:rPr lang="en-US" sz="2200" dirty="0" err="1" smtClean="0">
                <a:effectLst>
                  <a:outerShdw blurRad="38100" dist="38100" dir="2700000" algn="tl">
                    <a:srgbClr val="000000">
                      <a:alpha val="43137"/>
                    </a:srgbClr>
                  </a:outerShdw>
                </a:effectLst>
                <a:latin typeface="Times New Roman" pitchFamily="18" charset="0"/>
                <a:cs typeface="Times New Roman" pitchFamily="18" charset="0"/>
              </a:rPr>
              <a:t>mL.</a:t>
            </a:r>
            <a:endParaRPr lang="en-US" sz="2200" dirty="0" smtClean="0">
              <a:effectLst>
                <a:outerShdw blurRad="38100" dist="38100" dir="2700000" algn="tl">
                  <a:srgbClr val="000000">
                    <a:alpha val="43137"/>
                  </a:srgbClr>
                </a:outerShdw>
              </a:effectLst>
              <a:latin typeface="Times New Roman" pitchFamily="18" charset="0"/>
              <a:cs typeface="Times New Roman" pitchFamily="18" charset="0"/>
            </a:endParaRPr>
          </a:p>
          <a:p>
            <a:pPr marL="0" indent="0">
              <a:buNone/>
            </a:pPr>
            <a:r>
              <a:rPr lang="en-US" sz="2000" dirty="0" smtClean="0">
                <a:solidFill>
                  <a:srgbClr val="FF0000"/>
                </a:solidFill>
              </a:rPr>
              <a:t>PROCEDURE:</a:t>
            </a:r>
          </a:p>
          <a:p>
            <a:pPr marL="457200" indent="-457200" algn="just">
              <a:buAutoNum type="alphaLcParenR"/>
            </a:pPr>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Calibration to a series of 100 mL volumetric flasks add 0, 2.5, 5.0, 7.5 and 10.00 mL of the standard phosphate solution and dilute each with about 30 mL distilled water. Add 25 mL of  the vanadate-</a:t>
            </a:r>
            <a:r>
              <a:rPr lang="en-US" sz="2200" dirty="0" err="1" smtClean="0">
                <a:effectLst>
                  <a:outerShdw blurRad="38100" dist="38100" dir="2700000" algn="tl">
                    <a:srgbClr val="000000">
                      <a:alpha val="43137"/>
                    </a:srgbClr>
                  </a:outerShdw>
                </a:effectLst>
                <a:latin typeface="Times New Roman" pitchFamily="18" charset="0"/>
                <a:cs typeface="Times New Roman" pitchFamily="18" charset="0"/>
              </a:rPr>
              <a:t>molybdate</a:t>
            </a:r>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 reagent to each dilute to the mark and mix well by inversion. Allow to stand for 10 minutes and then measure the absorbance of each solution using the 0 mL solution to zero the instrument.</a:t>
            </a:r>
          </a:p>
          <a:p>
            <a:pPr marL="457200" indent="-457200" algn="just">
              <a:buFont typeface="Arial" pitchFamily="34" charset="0"/>
              <a:buAutoNum type="alphaLcParenR"/>
            </a:pPr>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Analysis of food sample solution: Prepare an ash solution of the food as described previously. Pipette 2.00 mL of the ash solution into a 100 mL volumetric flask. Then proceed as for the standard solutions above i.e. adding 25 mL of the vanadate – </a:t>
            </a:r>
            <a:r>
              <a:rPr lang="en-US" sz="2200" dirty="0" err="1" smtClean="0">
                <a:effectLst>
                  <a:outerShdw blurRad="38100" dist="38100" dir="2700000" algn="tl">
                    <a:srgbClr val="000000">
                      <a:alpha val="43137"/>
                    </a:srgbClr>
                  </a:outerShdw>
                </a:effectLst>
                <a:latin typeface="Times New Roman" pitchFamily="18" charset="0"/>
                <a:cs typeface="Times New Roman" pitchFamily="18" charset="0"/>
              </a:rPr>
              <a:t>molybdate</a:t>
            </a:r>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 reagent, diluting to the mark, mixing and measuring the absorbance after allowing to stand for 10 minutes.(If the </a:t>
            </a:r>
            <a:r>
              <a:rPr lang="en-US" sz="2200" dirty="0" err="1" smtClean="0">
                <a:effectLst>
                  <a:outerShdw blurRad="38100" dist="38100" dir="2700000" algn="tl">
                    <a:srgbClr val="000000">
                      <a:alpha val="43137"/>
                    </a:srgbClr>
                  </a:outerShdw>
                </a:effectLst>
                <a:latin typeface="Times New Roman" pitchFamily="18" charset="0"/>
                <a:cs typeface="Times New Roman" pitchFamily="18" charset="0"/>
              </a:rPr>
              <a:t>colr</a:t>
            </a:r>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 of the solution obtained is greater than that of the highest standard, repeat the procedure using a smaller volume than 2.0 </a:t>
            </a:r>
            <a:r>
              <a:rPr lang="en-US" sz="2200" dirty="0" err="1" smtClean="0">
                <a:effectLst>
                  <a:outerShdw blurRad="38100" dist="38100" dir="2700000" algn="tl">
                    <a:srgbClr val="000000">
                      <a:alpha val="43137"/>
                    </a:srgbClr>
                  </a:outerShdw>
                </a:effectLst>
                <a:latin typeface="Times New Roman" pitchFamily="18" charset="0"/>
                <a:cs typeface="Times New Roman" pitchFamily="18" charset="0"/>
              </a:rPr>
              <a:t>mL.</a:t>
            </a:r>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 If the color is much paler than that of the lowest standard repeat using a larger volume than 2.0 mL).  </a:t>
            </a:r>
            <a:endParaRPr lang="en-US" sz="22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617C2E9-7AD6-46B0-9A08-1DC70AEB7480}" type="slidenum">
              <a:rPr lang="en-US" smtClean="0"/>
              <a:pPr/>
              <a:t>87</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extLst>
      <p:ext uri="{BB962C8B-B14F-4D97-AF65-F5344CB8AC3E}">
        <p14:creationId xmlns:p14="http://schemas.microsoft.com/office/powerpoint/2010/main" val="421990749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991600" cy="6400800"/>
          </a:xfrm>
        </p:spPr>
        <p:txBody>
          <a:bodyPr>
            <a:normAutofit/>
          </a:bodyPr>
          <a:lstStyle/>
          <a:p>
            <a:pPr algn="just"/>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Prepare a table  and plot a calibration graph of absorbance against mg P per 100 mL </a:t>
            </a:r>
          </a:p>
          <a:p>
            <a:pPr algn="just"/>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If concentration of diluted ash solution (from graph) = A mg P per 100mL, weight of original food ashed</a:t>
            </a:r>
            <a:r>
              <a:rPr lang="en-US" sz="2200" dirty="0">
                <a:effectLst>
                  <a:outerShdw blurRad="38100" dist="38100" dir="2700000" algn="tl">
                    <a:srgbClr val="000000">
                      <a:alpha val="43137"/>
                    </a:srgbClr>
                  </a:outerShdw>
                </a:effectLst>
                <a:latin typeface="Times New Roman" pitchFamily="18" charset="0"/>
                <a:cs typeface="Times New Roman" pitchFamily="18" charset="0"/>
              </a:rPr>
              <a:t> </a:t>
            </a:r>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200" dirty="0" err="1" smtClean="0">
                <a:effectLst>
                  <a:outerShdw blurRad="38100" dist="38100" dir="2700000" algn="tl">
                    <a:srgbClr val="000000">
                      <a:alpha val="43137"/>
                    </a:srgbClr>
                  </a:outerShdw>
                </a:effectLst>
                <a:latin typeface="Times New Roman" pitchFamily="18" charset="0"/>
                <a:cs typeface="Times New Roman" pitchFamily="18" charset="0"/>
              </a:rPr>
              <a:t>Wg</a:t>
            </a:r>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 </a:t>
            </a:r>
          </a:p>
          <a:p>
            <a:pPr algn="just"/>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volume of ash solution diluted to 100 mL = v mL, then </a:t>
            </a:r>
          </a:p>
          <a:p>
            <a:pPr algn="just"/>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%P content of original food = (A×10)/ (W × V)</a:t>
            </a:r>
          </a:p>
          <a:p>
            <a:pPr algn="just">
              <a:buNone/>
            </a:pPr>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Table. 1. Concentrations for calibration graph for vanadate estimation of Phosphorus</a:t>
            </a:r>
            <a:endParaRPr lang="en-US" sz="2200" dirty="0">
              <a:effectLst>
                <a:outerShdw blurRad="38100" dist="38100" dir="2700000" algn="tl">
                  <a:srgbClr val="000000">
                    <a:alpha val="43137"/>
                  </a:srgbClr>
                </a:outerShdw>
              </a:effectLst>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464973028"/>
              </p:ext>
            </p:extLst>
          </p:nvPr>
        </p:nvGraphicFramePr>
        <p:xfrm>
          <a:off x="1066800" y="3286760"/>
          <a:ext cx="6705600" cy="1371600"/>
        </p:xfrm>
        <a:graphic>
          <a:graphicData uri="http://schemas.openxmlformats.org/drawingml/2006/table">
            <a:tbl>
              <a:tblPr firstRow="1" bandRow="1">
                <a:tableStyleId>{5C22544A-7EE6-4342-B048-85BDC9FD1C3A}</a:tableStyleId>
              </a:tblPr>
              <a:tblGrid>
                <a:gridCol w="922020"/>
                <a:gridCol w="2682240"/>
                <a:gridCol w="1424940"/>
                <a:gridCol w="1676400"/>
              </a:tblGrid>
              <a:tr h="604781">
                <a:tc>
                  <a:txBody>
                    <a:bodyPr/>
                    <a:lstStyle/>
                    <a:p>
                      <a:r>
                        <a:rPr lang="en-US" dirty="0" err="1" smtClean="0"/>
                        <a:t>S.No</a:t>
                      </a:r>
                      <a:endParaRPr lang="en-US" dirty="0"/>
                    </a:p>
                  </a:txBody>
                  <a:tcPr/>
                </a:tc>
                <a:tc>
                  <a:txBody>
                    <a:bodyPr/>
                    <a:lstStyle/>
                    <a:p>
                      <a:r>
                        <a:rPr lang="en-US" dirty="0" smtClean="0"/>
                        <a:t>mL standard phosphate solution per 100 mL</a:t>
                      </a:r>
                      <a:endParaRPr lang="en-US" dirty="0"/>
                    </a:p>
                  </a:txBody>
                  <a:tcPr/>
                </a:tc>
                <a:tc>
                  <a:txBody>
                    <a:bodyPr/>
                    <a:lstStyle/>
                    <a:p>
                      <a:r>
                        <a:rPr lang="en-US" dirty="0" smtClean="0"/>
                        <a:t>mg</a:t>
                      </a:r>
                      <a:r>
                        <a:rPr lang="en-US" baseline="0" dirty="0" smtClean="0"/>
                        <a:t> P per 100 mL</a:t>
                      </a:r>
                      <a:endParaRPr lang="en-US" dirty="0"/>
                    </a:p>
                  </a:txBody>
                  <a:tcPr/>
                </a:tc>
                <a:tc>
                  <a:txBody>
                    <a:bodyPr/>
                    <a:lstStyle/>
                    <a:p>
                      <a:r>
                        <a:rPr lang="en-US" dirty="0" smtClean="0"/>
                        <a:t>Absorbance</a:t>
                      </a:r>
                      <a:endParaRPr lang="en-US" dirty="0"/>
                    </a:p>
                  </a:txBody>
                  <a:tcPr/>
                </a:tc>
              </a:tr>
              <a:tr h="350389">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50389">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4" name="Slide Number Placeholder 3"/>
          <p:cNvSpPr>
            <a:spLocks noGrp="1"/>
          </p:cNvSpPr>
          <p:nvPr>
            <p:ph type="sldNum" sz="quarter" idx="12"/>
          </p:nvPr>
        </p:nvSpPr>
        <p:spPr/>
        <p:txBody>
          <a:bodyPr/>
          <a:lstStyle/>
          <a:p>
            <a:fld id="{E617C2E9-7AD6-46B0-9A08-1DC70AEB7480}" type="slidenum">
              <a:rPr lang="en-US" smtClean="0"/>
              <a:pPr/>
              <a:t>88</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extLst>
      <p:ext uri="{BB962C8B-B14F-4D97-AF65-F5344CB8AC3E}">
        <p14:creationId xmlns:p14="http://schemas.microsoft.com/office/powerpoint/2010/main" val="55164744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705600"/>
          </a:xfrm>
        </p:spPr>
        <p:txBody>
          <a:bodyPr>
            <a:normAutofit/>
          </a:bodyPr>
          <a:lstStyle/>
          <a:p>
            <a:pPr marL="0" indent="0" algn="ctr">
              <a:buNone/>
            </a:pPr>
            <a:r>
              <a:rPr lang="en-US" sz="2000" b="1" dirty="0" smtClean="0">
                <a:solidFill>
                  <a:srgbClr val="FF0000"/>
                </a:solidFill>
              </a:rPr>
              <a:t>Experiment 5: Micronutrient Analysis of food samples by wet Digestion</a:t>
            </a:r>
          </a:p>
          <a:p>
            <a:pPr algn="just"/>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Full recovery of micronutrients cations (Zn, Fe, </a:t>
            </a:r>
            <a:r>
              <a:rPr lang="en-US" sz="2200" dirty="0" err="1" smtClean="0">
                <a:effectLst>
                  <a:outerShdw blurRad="38100" dist="38100" dir="2700000" algn="tl">
                    <a:srgbClr val="000000">
                      <a:alpha val="43137"/>
                    </a:srgbClr>
                  </a:outerShdw>
                </a:effectLst>
                <a:latin typeface="Times New Roman" pitchFamily="18" charset="0"/>
                <a:cs typeface="Times New Roman" pitchFamily="18" charset="0"/>
              </a:rPr>
              <a:t>Mn</a:t>
            </a:r>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 Cu) in high-silica containing plant tissues (like wheat, barley, rice, sugarcane, etc.) is not possible by dry ashing procedure. Therefore, this kind of plant materials should be wet-digested using HNO</a:t>
            </a:r>
            <a:r>
              <a:rPr lang="en-US" sz="2200" baseline="-25000" dirty="0" smtClean="0">
                <a:effectLst>
                  <a:outerShdw blurRad="38100" dist="38100" dir="2700000" algn="tl">
                    <a:srgbClr val="000000">
                      <a:alpha val="43137"/>
                    </a:srgbClr>
                  </a:outerShdw>
                </a:effectLst>
                <a:latin typeface="Times New Roman" pitchFamily="18" charset="0"/>
                <a:cs typeface="Times New Roman" pitchFamily="18" charset="0"/>
              </a:rPr>
              <a:t>3</a:t>
            </a:r>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-HClO</a:t>
            </a:r>
            <a:r>
              <a:rPr lang="en-US" sz="2200" baseline="-25000" dirty="0" smtClean="0">
                <a:effectLst>
                  <a:outerShdw blurRad="38100" dist="38100" dir="2700000" algn="tl">
                    <a:srgbClr val="000000">
                      <a:alpha val="43137"/>
                    </a:srgbClr>
                  </a:outerShdw>
                </a:effectLst>
                <a:latin typeface="Times New Roman" pitchFamily="18" charset="0"/>
                <a:cs typeface="Times New Roman" pitchFamily="18" charset="0"/>
              </a:rPr>
              <a:t>4</a:t>
            </a:r>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 Many other elements (like P, K, Ca, Mg, Na) can also determined in the same digest. </a:t>
            </a:r>
          </a:p>
          <a:p>
            <a:pPr algn="just">
              <a:buNone/>
            </a:pPr>
            <a:endParaRPr lang="en-US" sz="2200" dirty="0" smtClean="0">
              <a:effectLst>
                <a:outerShdw blurRad="38100" dist="38100" dir="2700000" algn="tl">
                  <a:srgbClr val="000000">
                    <a:alpha val="43137"/>
                  </a:srgbClr>
                </a:outerShdw>
              </a:effectLst>
              <a:latin typeface="Times New Roman" pitchFamily="18" charset="0"/>
              <a:cs typeface="Times New Roman" pitchFamily="18" charset="0"/>
            </a:endParaRPr>
          </a:p>
          <a:p>
            <a:pPr algn="just">
              <a:buNone/>
            </a:pPr>
            <a:r>
              <a:rPr lang="en-US" sz="22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APPARATUS:</a:t>
            </a:r>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 Block- digester, Vortex tube stirrer, Atomic absorption spectrophotometer, Flamephotometer</a:t>
            </a:r>
          </a:p>
          <a:p>
            <a:pPr algn="just">
              <a:buNone/>
            </a:pPr>
            <a:endParaRPr lang="en-US" sz="2200" dirty="0" smtClean="0">
              <a:effectLst>
                <a:outerShdw blurRad="38100" dist="38100" dir="2700000" algn="tl">
                  <a:srgbClr val="000000">
                    <a:alpha val="43137"/>
                  </a:srgbClr>
                </a:outerShdw>
              </a:effectLst>
              <a:latin typeface="Times New Roman" pitchFamily="18" charset="0"/>
              <a:cs typeface="Times New Roman" pitchFamily="18" charset="0"/>
            </a:endParaRPr>
          </a:p>
          <a:p>
            <a:pPr marL="0" indent="0">
              <a:buNone/>
            </a:pPr>
            <a:r>
              <a:rPr lang="en-US" sz="22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REAGENT: </a:t>
            </a:r>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Nitric Acid-per chloric Acid (</a:t>
            </a:r>
            <a:r>
              <a:rPr lang="en-US" sz="2200" dirty="0">
                <a:effectLst>
                  <a:outerShdw blurRad="38100" dist="38100" dir="2700000" algn="tl">
                    <a:srgbClr val="000000">
                      <a:alpha val="43137"/>
                    </a:srgbClr>
                  </a:outerShdw>
                </a:effectLst>
                <a:latin typeface="Times New Roman" pitchFamily="18" charset="0"/>
                <a:cs typeface="Times New Roman" pitchFamily="18" charset="0"/>
              </a:rPr>
              <a:t>HNO</a:t>
            </a:r>
            <a:r>
              <a:rPr lang="en-US" sz="2200" baseline="-25000" dirty="0">
                <a:effectLst>
                  <a:outerShdw blurRad="38100" dist="38100" dir="2700000" algn="tl">
                    <a:srgbClr val="000000">
                      <a:alpha val="43137"/>
                    </a:srgbClr>
                  </a:outerShdw>
                </a:effectLst>
                <a:latin typeface="Times New Roman" pitchFamily="18" charset="0"/>
                <a:cs typeface="Times New Roman" pitchFamily="18" charset="0"/>
              </a:rPr>
              <a:t>3</a:t>
            </a:r>
            <a:r>
              <a:rPr lang="en-US" sz="2200" dirty="0">
                <a:effectLst>
                  <a:outerShdw blurRad="38100" dist="38100" dir="2700000" algn="tl">
                    <a:srgbClr val="000000">
                      <a:alpha val="43137"/>
                    </a:srgbClr>
                  </a:outerShdw>
                </a:effectLst>
                <a:latin typeface="Times New Roman" pitchFamily="18" charset="0"/>
                <a:cs typeface="Times New Roman" pitchFamily="18" charset="0"/>
              </a:rPr>
              <a:t>-HClO</a:t>
            </a:r>
            <a:r>
              <a:rPr lang="en-US" sz="2200" baseline="-25000" dirty="0">
                <a:effectLst>
                  <a:outerShdw blurRad="38100" dist="38100" dir="2700000" algn="tl">
                    <a:srgbClr val="000000">
                      <a:alpha val="43137"/>
                    </a:srgbClr>
                  </a:outerShdw>
                </a:effectLst>
                <a:latin typeface="Times New Roman" pitchFamily="18" charset="0"/>
                <a:cs typeface="Times New Roman" pitchFamily="18" charset="0"/>
              </a:rPr>
              <a:t>4</a:t>
            </a:r>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 2:1 ratio (To 1 L concentrated nitric acid add 500 mL concentrated per chloric acid)</a:t>
            </a:r>
            <a:endParaRPr lang="en-US" sz="22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617C2E9-7AD6-46B0-9A08-1DC70AEB7480}" type="slidenum">
              <a:rPr lang="en-US" smtClean="0"/>
              <a:pPr/>
              <a:t>89</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extLst>
      <p:ext uri="{BB962C8B-B14F-4D97-AF65-F5344CB8AC3E}">
        <p14:creationId xmlns:p14="http://schemas.microsoft.com/office/powerpoint/2010/main" val="31328968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normAutofit fontScale="92500" lnSpcReduction="10000"/>
          </a:bodyPr>
          <a:lstStyle/>
          <a:p>
            <a:pPr algn="just">
              <a:buNone/>
            </a:pPr>
            <a:r>
              <a:rPr lang="en-US" dirty="0" smtClean="0">
                <a:latin typeface="Times New Roman" pitchFamily="18" charset="0"/>
                <a:cs typeface="Times New Roman" pitchFamily="18" charset="0"/>
              </a:rPr>
              <a:t>After  calibrating with acetate (pH = 4.01) , phosphate (pH = 7.00) and borate (pH = 10.00)  buffers , rinse the electrode  with DDW.</a:t>
            </a:r>
          </a:p>
          <a:p>
            <a:pPr algn="just">
              <a:buNone/>
            </a:pPr>
            <a:r>
              <a:rPr lang="en-US" dirty="0" smtClean="0">
                <a:latin typeface="Times New Roman" pitchFamily="18" charset="0"/>
                <a:cs typeface="Times New Roman" pitchFamily="18" charset="0"/>
              </a:rPr>
              <a:t>Take the sample in a beaker and bring the temperature of the sample to at room temperature and homogeneity using magnetic stirrer. Place the electrode was placed in the sample in such a way that the bar magnet will not touch the electrode.</a:t>
            </a:r>
          </a:p>
          <a:p>
            <a:pPr algn="just">
              <a:buNone/>
            </a:pPr>
            <a:r>
              <a:rPr lang="en-US" dirty="0" smtClean="0">
                <a:latin typeface="Times New Roman" pitchFamily="18" charset="0"/>
                <a:cs typeface="Times New Roman" pitchFamily="18" charset="0"/>
              </a:rPr>
              <a:t>Record the reading  which will give the pH value of the sample </a:t>
            </a:r>
          </a:p>
          <a:p>
            <a:pPr algn="just">
              <a:buNone/>
            </a:pPr>
            <a:r>
              <a:rPr lang="en-US" dirty="0" smtClean="0">
                <a:latin typeface="Times New Roman" pitchFamily="18" charset="0"/>
                <a:cs typeface="Times New Roman" pitchFamily="18" charset="0"/>
              </a:rPr>
              <a:t>Calculation </a:t>
            </a:r>
          </a:p>
          <a:p>
            <a:pPr algn="just">
              <a:buNone/>
            </a:pPr>
            <a:r>
              <a:rPr lang="en-US" dirty="0" smtClean="0">
                <a:latin typeface="Times New Roman" pitchFamily="18" charset="0"/>
                <a:cs typeface="Times New Roman" pitchFamily="18" charset="0"/>
              </a:rPr>
              <a:t>The read-out of the pH meter will give direct pH value of the sample. </a:t>
            </a:r>
          </a:p>
          <a:p>
            <a:pPr algn="just">
              <a:buNone/>
            </a:pPr>
            <a:r>
              <a:rPr lang="en-US" dirty="0" smtClean="0">
                <a:latin typeface="Times New Roman" pitchFamily="18" charset="0"/>
                <a:cs typeface="Times New Roman" pitchFamily="18" charset="0"/>
              </a:rPr>
              <a:t> </a:t>
            </a:r>
          </a:p>
          <a:p>
            <a:endParaRPr lang="en-US" dirty="0"/>
          </a:p>
        </p:txBody>
      </p:sp>
      <p:sp>
        <p:nvSpPr>
          <p:cNvPr id="4" name="Slide Number Placeholder 3"/>
          <p:cNvSpPr>
            <a:spLocks noGrp="1"/>
          </p:cNvSpPr>
          <p:nvPr>
            <p:ph type="sldNum" sz="quarter" idx="12"/>
          </p:nvPr>
        </p:nvSpPr>
        <p:spPr/>
        <p:txBody>
          <a:bodyPr/>
          <a:lstStyle/>
          <a:p>
            <a:fld id="{E617C2E9-7AD6-46B0-9A08-1DC70AEB7480}"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553200"/>
          </a:xfrm>
        </p:spPr>
        <p:txBody>
          <a:bodyPr>
            <a:normAutofit lnSpcReduction="10000"/>
          </a:bodyPr>
          <a:lstStyle/>
          <a:p>
            <a:pPr marL="0" indent="0">
              <a:buNone/>
            </a:pPr>
            <a:r>
              <a:rPr lang="en-US" sz="22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PROCEDURE:</a:t>
            </a:r>
          </a:p>
          <a:p>
            <a:pPr marL="0" indent="0">
              <a:buNone/>
            </a:pPr>
            <a:r>
              <a:rPr lang="en-US" sz="22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A. Digestion</a:t>
            </a:r>
          </a:p>
          <a:p>
            <a:pPr marL="0" indent="0" algn="just">
              <a:buNone/>
            </a:pPr>
            <a:r>
              <a:rPr lang="en-US" sz="2000" dirty="0" smtClean="0"/>
              <a:t>1. </a:t>
            </a:r>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Weight 1 g of the corn or wheat flour (or any other dry food sample supplied by TA), and then transfer quantitatively into a 100-mL Pyrex digestion tube.</a:t>
            </a:r>
          </a:p>
          <a:p>
            <a:pPr marL="0" indent="0" algn="just">
              <a:buNone/>
            </a:pPr>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2. Add 10 mL 2:1 nitric-per chloric acid mixture, and allow to stand overnight or until the vigorous reaction phase is over.</a:t>
            </a:r>
          </a:p>
          <a:p>
            <a:pPr marL="0" indent="0" algn="just">
              <a:buNone/>
            </a:pPr>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3. Connect to a condenser and place the tubes in a cold block-digester, and then raise temperature to about 150°C for 1 hour and slightly increase the temp. Up to about 200°C.</a:t>
            </a:r>
          </a:p>
          <a:p>
            <a:pPr marL="0" indent="0" algn="just">
              <a:buNone/>
            </a:pPr>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4. Note time, when dense white fumes  of </a:t>
            </a:r>
            <a:r>
              <a:rPr lang="en-US" sz="2200" dirty="0" err="1" smtClean="0">
                <a:effectLst>
                  <a:outerShdw blurRad="38100" dist="38100" dir="2700000" algn="tl">
                    <a:srgbClr val="000000">
                      <a:alpha val="43137"/>
                    </a:srgbClr>
                  </a:outerShdw>
                </a:effectLst>
                <a:latin typeface="Times New Roman" pitchFamily="18" charset="0"/>
                <a:cs typeface="Times New Roman" pitchFamily="18" charset="0"/>
              </a:rPr>
              <a:t>perchloric</a:t>
            </a:r>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 acid appear in the tubes, and continue digestion for 30 minutes more</a:t>
            </a:r>
          </a:p>
          <a:p>
            <a:pPr marL="0" indent="0" algn="just">
              <a:buNone/>
            </a:pPr>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5. Lift the tubes rack out of the block digester, allow to cool a few minute, and add a few drops dilled water carefully through a funnel</a:t>
            </a:r>
          </a:p>
          <a:p>
            <a:pPr marL="0" indent="0" algn="just">
              <a:buNone/>
            </a:pPr>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6. After vapors condense, add distilled water in small increments for washing down walls  of tubes</a:t>
            </a:r>
          </a:p>
          <a:p>
            <a:pPr marL="0" indent="0" algn="just">
              <a:buNone/>
            </a:pPr>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7. Transfer to 100 mL volumetric flask by passing through a filter paper and bring to volume with distilled water.   </a:t>
            </a:r>
          </a:p>
          <a:p>
            <a:pPr marL="0" indent="0" algn="just">
              <a:buNone/>
            </a:pPr>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8. Each batch of samples for digestion should contain at one blank (no plant material)</a:t>
            </a:r>
          </a:p>
          <a:p>
            <a:pPr marL="0" indent="0">
              <a:buNone/>
            </a:pPr>
            <a:endParaRPr lang="en-US" sz="22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617C2E9-7AD6-46B0-9A08-1DC70AEB7480}" type="slidenum">
              <a:rPr lang="en-US" smtClean="0"/>
              <a:pPr/>
              <a:t>90</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extLst>
      <p:ext uri="{BB962C8B-B14F-4D97-AF65-F5344CB8AC3E}">
        <p14:creationId xmlns:p14="http://schemas.microsoft.com/office/powerpoint/2010/main" val="176581299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991600" cy="6324600"/>
          </a:xfrm>
        </p:spPr>
        <p:txBody>
          <a:bodyPr/>
          <a:lstStyle/>
          <a:p>
            <a:pPr marL="0" indent="0">
              <a:buNone/>
            </a:pPr>
            <a:r>
              <a:rPr lang="en-US" sz="22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B. Measurement</a:t>
            </a:r>
          </a:p>
          <a:p>
            <a:pPr marL="0" indent="0">
              <a:buNone/>
            </a:pPr>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Analyze Zn, Fe, Cu, Ca and Mg in the aliquots by Atomic Absorption </a:t>
            </a:r>
            <a:r>
              <a:rPr lang="en-US" sz="2200" dirty="0" err="1" smtClean="0">
                <a:effectLst>
                  <a:outerShdw blurRad="38100" dist="38100" dir="2700000" algn="tl">
                    <a:srgbClr val="000000">
                      <a:alpha val="43137"/>
                    </a:srgbClr>
                  </a:outerShdw>
                </a:effectLst>
                <a:latin typeface="Times New Roman" pitchFamily="18" charset="0"/>
                <a:cs typeface="Times New Roman" pitchFamily="18" charset="0"/>
              </a:rPr>
              <a:t>Spectrophometry</a:t>
            </a:r>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 </a:t>
            </a:r>
          </a:p>
          <a:p>
            <a:pPr marL="0" indent="0">
              <a:buNone/>
            </a:pPr>
            <a:endParaRPr lang="en-US" sz="2200" dirty="0" smtClean="0">
              <a:effectLst>
                <a:outerShdw blurRad="38100" dist="38100" dir="2700000" algn="tl">
                  <a:srgbClr val="000000">
                    <a:alpha val="43137"/>
                  </a:srgbClr>
                </a:outerShdw>
              </a:effectLst>
              <a:latin typeface="Times New Roman" pitchFamily="18" charset="0"/>
              <a:cs typeface="Times New Roman" pitchFamily="18" charset="0"/>
            </a:endParaRPr>
          </a:p>
          <a:p>
            <a:pPr marL="0" indent="0">
              <a:buNone/>
            </a:pPr>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Determine K and Na by Flame </a:t>
            </a:r>
            <a:r>
              <a:rPr lang="en-US" sz="2200" dirty="0" err="1" smtClean="0">
                <a:effectLst>
                  <a:outerShdw blurRad="38100" dist="38100" dir="2700000" algn="tl">
                    <a:srgbClr val="000000">
                      <a:alpha val="43137"/>
                    </a:srgbClr>
                  </a:outerShdw>
                </a:effectLst>
                <a:latin typeface="Times New Roman" pitchFamily="18" charset="0"/>
                <a:cs typeface="Times New Roman" pitchFamily="18" charset="0"/>
              </a:rPr>
              <a:t>Photophotometry</a:t>
            </a:r>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 or Atomic Emission Spectrophotometer</a:t>
            </a:r>
          </a:p>
          <a:p>
            <a:pPr marL="0" indent="0">
              <a:buNone/>
            </a:pPr>
            <a:r>
              <a:rPr lang="en-US" sz="22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C. In your report include:</a:t>
            </a:r>
          </a:p>
          <a:p>
            <a:pPr marL="0" indent="0">
              <a:buNone/>
            </a:pPr>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Calculation of the concentrations of Zn, Fe, Cu, </a:t>
            </a:r>
            <a:r>
              <a:rPr lang="en-US" sz="2200" dirty="0" err="1" smtClean="0">
                <a:effectLst>
                  <a:outerShdw blurRad="38100" dist="38100" dir="2700000" algn="tl">
                    <a:srgbClr val="000000">
                      <a:alpha val="43137"/>
                    </a:srgbClr>
                  </a:outerShdw>
                </a:effectLst>
                <a:latin typeface="Times New Roman" pitchFamily="18" charset="0"/>
                <a:cs typeface="Times New Roman" pitchFamily="18" charset="0"/>
              </a:rPr>
              <a:t>Ca</a:t>
            </a:r>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 Mg, K and Na in units of mg/g of sample as follows;</a:t>
            </a:r>
          </a:p>
          <a:p>
            <a:pPr marL="0" indent="0">
              <a:buNone/>
            </a:pPr>
            <a:r>
              <a:rPr lang="en-US" dirty="0" smtClean="0"/>
              <a:t>      =   </a:t>
            </a:r>
            <a:r>
              <a:rPr lang="en-US" sz="2200" u="sng" dirty="0" smtClean="0">
                <a:effectLst>
                  <a:outerShdw blurRad="38100" dist="38100" dir="2700000" algn="tl">
                    <a:srgbClr val="000000">
                      <a:alpha val="43137"/>
                    </a:srgbClr>
                  </a:outerShdw>
                </a:effectLst>
                <a:latin typeface="Times New Roman" pitchFamily="18" charset="0"/>
                <a:cs typeface="Times New Roman" pitchFamily="18" charset="0"/>
              </a:rPr>
              <a:t>(ppm in sample-blank) × volume of solution (L)</a:t>
            </a:r>
          </a:p>
          <a:p>
            <a:pPr marL="0" indent="0" algn="ctr">
              <a:buNone/>
            </a:pPr>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Weight of dry sample (g)</a:t>
            </a:r>
            <a:endParaRPr lang="en-US" sz="22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617C2E9-7AD6-46B0-9A08-1DC70AEB7480}" type="slidenum">
              <a:rPr lang="en-US" smtClean="0"/>
              <a:pPr/>
              <a:t>91</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extLst>
      <p:ext uri="{BB962C8B-B14F-4D97-AF65-F5344CB8AC3E}">
        <p14:creationId xmlns:p14="http://schemas.microsoft.com/office/powerpoint/2010/main" val="353768385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Part III: SOIL SAMPLE ANALYSIS</a:t>
            </a:r>
            <a:br>
              <a:rPr lang="en-US" sz="2200" dirty="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br>
            <a:endParaRPr lang="en-US" sz="2200" dirty="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3" name="Content Placeholder 2"/>
          <p:cNvSpPr>
            <a:spLocks noGrp="1"/>
          </p:cNvSpPr>
          <p:nvPr>
            <p:ph idx="1"/>
          </p:nvPr>
        </p:nvSpPr>
        <p:spPr>
          <a:xfrm>
            <a:off x="152400" y="914400"/>
            <a:ext cx="8991600" cy="5715000"/>
          </a:xfrm>
        </p:spPr>
        <p:txBody>
          <a:bodyPr>
            <a:normAutofit/>
          </a:bodyPr>
          <a:lstStyle/>
          <a:p>
            <a:pPr algn="ctr">
              <a:buNone/>
            </a:pPr>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Nature  of soil</a:t>
            </a:r>
          </a:p>
          <a:p>
            <a:pPr algn="ctr">
              <a:buNone/>
            </a:pPr>
            <a:endParaRPr lang="en-US" sz="2200" dirty="0" smtClean="0">
              <a:effectLst>
                <a:outerShdw blurRad="38100" dist="38100" dir="2700000" algn="tl">
                  <a:srgbClr val="000000">
                    <a:alpha val="43137"/>
                  </a:srgbClr>
                </a:outerShdw>
              </a:effectLst>
              <a:latin typeface="Times New Roman" pitchFamily="18" charset="0"/>
              <a:cs typeface="Times New Roman" pitchFamily="18" charset="0"/>
            </a:endParaRPr>
          </a:p>
          <a:p>
            <a:pPr algn="just">
              <a:buFont typeface="Wingdings" pitchFamily="2" charset="2"/>
              <a:buChar char="ü"/>
            </a:pPr>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What is Soil? Soil may be defined as the naturally deposited unconsolidated material which covers the earth’s surface whose chemical, physical and biological properties are capable of supporting plant growth.   </a:t>
            </a:r>
          </a:p>
          <a:p>
            <a:pPr algn="just">
              <a:buFont typeface="Wingdings" pitchFamily="2" charset="2"/>
              <a:buChar char="ü"/>
            </a:pPr>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Soil is a product of natural decomposition forces acting upon native rocks, vegetation and animal matter over an extremely long period of time, in some cases literally thousands of years.  </a:t>
            </a:r>
          </a:p>
          <a:p>
            <a:pPr algn="just">
              <a:buFont typeface="Wingdings" pitchFamily="2" charset="2"/>
              <a:buChar char="ü"/>
            </a:pPr>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  </a:t>
            </a:r>
            <a:endParaRPr lang="en-US" sz="22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617C2E9-7AD6-46B0-9A08-1DC70AEB7480}" type="slidenum">
              <a:rPr lang="en-US" smtClean="0"/>
              <a:pPr/>
              <a:t>92</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extLst>
      <p:ext uri="{BB962C8B-B14F-4D97-AF65-F5344CB8AC3E}">
        <p14:creationId xmlns:p14="http://schemas.microsoft.com/office/powerpoint/2010/main" val="37849447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smtClean="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Experiment one: Determination of Organic Carbon of Soil Sample </a:t>
            </a:r>
            <a:endParaRPr lang="en-US" sz="2200" dirty="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3" name="Content Placeholder 2"/>
          <p:cNvSpPr>
            <a:spLocks noGrp="1"/>
          </p:cNvSpPr>
          <p:nvPr>
            <p:ph idx="1"/>
          </p:nvPr>
        </p:nvSpPr>
        <p:spPr>
          <a:xfrm>
            <a:off x="152400" y="1447800"/>
            <a:ext cx="8991600" cy="5410200"/>
          </a:xfrm>
        </p:spPr>
        <p:txBody>
          <a:bodyPr>
            <a:normAutofit/>
          </a:bodyPr>
          <a:lstStyle/>
          <a:p>
            <a:pPr>
              <a:buNone/>
            </a:pPr>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Principle:  The importance  of organic carbon estimation lays in the fact that it gives an indication of the organic matter content of the </a:t>
            </a:r>
            <a:r>
              <a:rPr lang="en-US" sz="2200" smtClean="0">
                <a:effectLst>
                  <a:outerShdw blurRad="38100" dist="38100" dir="2700000" algn="tl">
                    <a:srgbClr val="000000">
                      <a:alpha val="43137"/>
                    </a:srgbClr>
                  </a:outerShdw>
                </a:effectLst>
                <a:latin typeface="Times New Roman" pitchFamily="18" charset="0"/>
                <a:cs typeface="Times New Roman" pitchFamily="18" charset="0"/>
              </a:rPr>
              <a:t>soil  </a:t>
            </a:r>
            <a:endParaRPr lang="en-US" sz="2200"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617C2E9-7AD6-46B0-9A08-1DC70AEB7480}" type="slidenum">
              <a:rPr lang="en-US" smtClean="0"/>
              <a:pPr/>
              <a:t>93</a:t>
            </a:fld>
            <a:endParaRPr lang="en-US"/>
          </a:p>
        </p:txBody>
      </p:sp>
      <p:sp>
        <p:nvSpPr>
          <p:cNvPr id="5" name="Footer Placeholder 4"/>
          <p:cNvSpPr>
            <a:spLocks noGrp="1"/>
          </p:cNvSpPr>
          <p:nvPr>
            <p:ph type="ftr" sz="quarter" idx="11"/>
          </p:nvPr>
        </p:nvSpPr>
        <p:spPr/>
        <p:txBody>
          <a:bodyPr/>
          <a:lstStyle/>
          <a:p>
            <a:r>
              <a:rPr lang="en-US" smtClean="0"/>
              <a:t>Endalkachew A., Abebech N. Filipo T &amp; Tilahun </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2797</TotalTime>
  <Words>9243</Words>
  <Application>Microsoft Office PowerPoint</Application>
  <PresentationFormat>On-screen Show (4:3)</PresentationFormat>
  <Paragraphs>798</Paragraphs>
  <Slides>93</Slides>
  <Notes>12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93</vt:i4>
      </vt:variant>
    </vt:vector>
  </HeadingPairs>
  <TitlesOfParts>
    <vt:vector size="101" baseType="lpstr">
      <vt:lpstr>Arial</vt:lpstr>
      <vt:lpstr>Calibri</vt:lpstr>
      <vt:lpstr>Impact</vt:lpstr>
      <vt:lpstr>Symbol</vt:lpstr>
      <vt:lpstr>Times New Roman</vt:lpstr>
      <vt:lpstr>Wingdings</vt:lpstr>
      <vt:lpstr>Office Theme</vt:lpstr>
      <vt:lpstr>Chemistry 4-D Draw</vt:lpstr>
      <vt:lpstr>PowerPoint Presentation</vt:lpstr>
      <vt:lpstr>Part I: Water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To Determine the Turbidity of water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EXPERIMENT 3 : Analysis of hardness of water sample</vt:lpstr>
      <vt:lpstr>PowerPoint Presentation</vt:lpstr>
      <vt:lpstr>Ligands</vt:lpstr>
      <vt:lpstr>Ligands</vt:lpstr>
      <vt:lpstr>Ligands</vt:lpstr>
      <vt:lpstr>Ligands</vt:lpstr>
      <vt:lpstr>PowerPoint Presentation</vt:lpstr>
      <vt:lpstr>PowerPoint Presentation</vt:lpstr>
      <vt:lpstr>PowerPoint Presentation</vt:lpstr>
      <vt:lpstr>PowerPoint Presentation</vt:lpstr>
      <vt:lpstr>PowerPoint Presentation</vt:lpstr>
      <vt:lpstr>Questions</vt:lpstr>
      <vt:lpstr>EXPERIMENT 4: Analysis of chemical oxygen demand (COD) of water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PART-II: ANALYSIS OF FOOD SAMPLE</vt:lpstr>
      <vt:lpstr> ANALYSIS OF FOOD SAMPLE  (conti..)</vt:lpstr>
      <vt:lpstr> ANALYSIS OF FOOD SAMPLE  (conti..)</vt:lpstr>
      <vt:lpstr> ANALYSIS OF FOOD SAMPLE  (conti..)</vt:lpstr>
      <vt:lpstr>Techniques used in food analysis</vt:lpstr>
      <vt:lpstr>PowerPoint Presentation</vt:lpstr>
      <vt:lpstr> </vt:lpstr>
      <vt:lpstr>PowerPoint Presentation</vt:lpstr>
      <vt:lpstr>EXPERIMENT 1: DETERMINATION OF MOISTURE AND TOTAL SOLIDS PRESENT IN A GIVEN FOOD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 III: SOIL SAMPLE ANALYSIS </vt:lpstr>
      <vt:lpstr>Experiment one: Determination of Organic Carbon of Soil Sample </vt:lpstr>
    </vt:vector>
  </TitlesOfParts>
  <Manager/>
  <Company>Toshiba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endalkachew A. &amp; Abebech N.</dc:creator>
  <cp:keywords/>
  <dc:description/>
  <cp:lastModifiedBy>Melk Merry</cp:lastModifiedBy>
  <cp:revision>232</cp:revision>
  <dcterms:created xsi:type="dcterms:W3CDTF">2015-10-15T09:39:59Z</dcterms:created>
  <dcterms:modified xsi:type="dcterms:W3CDTF">2019-04-04T14:09:47Z</dcterms:modified>
  <cp:category/>
</cp:coreProperties>
</file>