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59" r:id="rId1"/>
  </p:sldMasterIdLst>
  <p:notesMasterIdLst>
    <p:notesMasterId r:id="rId46"/>
  </p:notesMasterIdLst>
  <p:sldIdLst>
    <p:sldId id="256" r:id="rId2"/>
    <p:sldId id="298" r:id="rId3"/>
    <p:sldId id="301" r:id="rId4"/>
    <p:sldId id="370" r:id="rId5"/>
    <p:sldId id="363" r:id="rId6"/>
    <p:sldId id="364" r:id="rId7"/>
    <p:sldId id="365" r:id="rId8"/>
    <p:sldId id="366" r:id="rId9"/>
    <p:sldId id="367" r:id="rId10"/>
    <p:sldId id="368" r:id="rId11"/>
    <p:sldId id="308" r:id="rId12"/>
    <p:sldId id="359" r:id="rId13"/>
    <p:sldId id="360" r:id="rId14"/>
    <p:sldId id="361" r:id="rId15"/>
    <p:sldId id="362" r:id="rId16"/>
    <p:sldId id="310" r:id="rId17"/>
    <p:sldId id="311" r:id="rId18"/>
    <p:sldId id="312" r:id="rId19"/>
    <p:sldId id="313" r:id="rId20"/>
    <p:sldId id="316" r:id="rId21"/>
    <p:sldId id="317" r:id="rId22"/>
    <p:sldId id="318" r:id="rId23"/>
    <p:sldId id="319" r:id="rId24"/>
    <p:sldId id="321" r:id="rId25"/>
    <p:sldId id="357" r:id="rId26"/>
    <p:sldId id="349" r:id="rId27"/>
    <p:sldId id="327" r:id="rId28"/>
    <p:sldId id="328" r:id="rId29"/>
    <p:sldId id="350" r:id="rId30"/>
    <p:sldId id="330" r:id="rId31"/>
    <p:sldId id="331" r:id="rId32"/>
    <p:sldId id="333" r:id="rId33"/>
    <p:sldId id="334" r:id="rId34"/>
    <p:sldId id="335" r:id="rId35"/>
    <p:sldId id="336" r:id="rId36"/>
    <p:sldId id="338" r:id="rId37"/>
    <p:sldId id="339" r:id="rId38"/>
    <p:sldId id="340" r:id="rId39"/>
    <p:sldId id="352" r:id="rId40"/>
    <p:sldId id="341" r:id="rId41"/>
    <p:sldId id="353" r:id="rId42"/>
    <p:sldId id="345" r:id="rId43"/>
    <p:sldId id="354" r:id="rId44"/>
    <p:sldId id="347" r:id="rId45"/>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72" userDrawn="1">
          <p15:clr>
            <a:srgbClr val="A4A3A4"/>
          </p15:clr>
        </p15:guide>
        <p15:guide id="2" pos="291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8" d="100"/>
          <a:sy n="68" d="100"/>
        </p:scale>
        <p:origin x="1440"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172"/>
        <p:guide pos="291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p:cNvSpPr>
          <p:nvPr>
            <p:ph type="sldImg"/>
          </p:nvPr>
        </p:nvSpPr>
        <p:spPr bwMode="auto">
          <a:xfrm>
            <a:off x="0" y="533400"/>
            <a:ext cx="0" cy="0"/>
          </a:xfrm>
          <a:prstGeom prst="rect">
            <a:avLst/>
          </a:prstGeom>
          <a:noFill/>
          <a:ln w="9525">
            <a:noFill/>
            <a:round/>
            <a:headEnd/>
            <a:tailEnd/>
          </a:ln>
        </p:spPr>
      </p:sp>
      <p:sp>
        <p:nvSpPr>
          <p:cNvPr id="2" name="Rectangle 2"/>
          <p:cNvSpPr>
            <a:spLocks noGrp="1" noChangeArrowheads="1"/>
          </p:cNvSpPr>
          <p:nvPr>
            <p:ph type="body"/>
          </p:nvPr>
        </p:nvSpPr>
        <p:spPr bwMode="auto">
          <a:xfrm>
            <a:off x="930498" y="3329791"/>
            <a:ext cx="7433262" cy="3153782"/>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Tree>
    <p:extLst>
      <p:ext uri="{BB962C8B-B14F-4D97-AF65-F5344CB8AC3E}">
        <p14:creationId xmlns:p14="http://schemas.microsoft.com/office/powerpoint/2010/main" val="304178120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xfrm>
            <a:off x="2897188" y="533400"/>
            <a:ext cx="3500437" cy="2627313"/>
          </a:xfrm>
          <a:solidFill>
            <a:srgbClr val="FFFFFF"/>
          </a:solidFill>
          <a:ln>
            <a:solidFill>
              <a:srgbClr val="000000"/>
            </a:solidFill>
            <a:miter lim="800000"/>
          </a:ln>
        </p:spPr>
      </p:sp>
      <p:sp>
        <p:nvSpPr>
          <p:cNvPr id="60419" name="Rectangle 2"/>
          <p:cNvSpPr>
            <a:spLocks noGrp="1" noChangeArrowheads="1"/>
          </p:cNvSpPr>
          <p:nvPr>
            <p:ph type="body" idx="1"/>
          </p:nvPr>
        </p:nvSpPr>
        <p:spPr>
          <a:xfrm>
            <a:off x="930499" y="3329791"/>
            <a:ext cx="7435404" cy="3154978"/>
          </a:xfrm>
          <a:noFill/>
        </p:spPr>
        <p:txBody>
          <a:bodyPr wrap="none" anchor="ctr"/>
          <a:lstStyle/>
          <a:p>
            <a:endParaRPr lang="en-US" altLang="en-US"/>
          </a:p>
        </p:txBody>
      </p:sp>
    </p:spTree>
    <p:extLst>
      <p:ext uri="{BB962C8B-B14F-4D97-AF65-F5344CB8AC3E}">
        <p14:creationId xmlns:p14="http://schemas.microsoft.com/office/powerpoint/2010/main" val="3498496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760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defTabSz="460812">
              <a:spcBef>
                <a:spcPts val="706"/>
              </a:spcBef>
              <a:defRPr/>
            </a:pPr>
            <a:r>
              <a:rPr lang="en-US" sz="1400" kern="0" dirty="0">
                <a:latin typeface="Times New Roman" panose="02020603050405020304" pitchFamily="18" charset="0"/>
                <a:ea typeface="Microsoft YaHei"/>
                <a:cs typeface="Times New Roman" panose="02020603050405020304" pitchFamily="18" charset="0"/>
              </a:rPr>
              <a:t>Tylor was using the term culture as a general phenomenon for all of humanity that was different than our physical or biological characteristics. In Tylor’s view, culture includes all aspects of human activity, from the fine arts to popular entertainment, from everyday behavior to the development of sophisticated technology. It contains the plans, rules, techniques, designs, and policies for living.</a:t>
            </a:r>
          </a:p>
          <a:p>
            <a:pPr algn="just" defTabSz="460812">
              <a:spcBef>
                <a:spcPts val="706"/>
              </a:spcBef>
              <a:defRPr/>
            </a:pPr>
            <a:endParaRPr lang="en-US" sz="1400" kern="0" dirty="0">
              <a:latin typeface="Times New Roman" panose="02020603050405020304" pitchFamily="18" charset="0"/>
              <a:ea typeface="Microsoft YaHei"/>
              <a:cs typeface="Times New Roman" panose="02020603050405020304" pitchFamily="18" charset="0"/>
            </a:endParaRPr>
          </a:p>
          <a:p>
            <a:pPr algn="just" defTabSz="460812">
              <a:spcBef>
                <a:spcPts val="706"/>
              </a:spcBef>
              <a:defRPr/>
            </a:pPr>
            <a:r>
              <a:rPr lang="en-US" sz="1400" kern="0" dirty="0">
                <a:latin typeface="Times New Roman" panose="02020603050405020304" pitchFamily="18" charset="0"/>
                <a:ea typeface="Microsoft YaHei"/>
                <a:cs typeface="Times New Roman" panose="02020603050405020304" pitchFamily="18" charset="0"/>
              </a:rPr>
              <a:t>Robert </a:t>
            </a:r>
            <a:r>
              <a:rPr lang="en-US" sz="1400" kern="0" dirty="0" err="1">
                <a:latin typeface="Times New Roman" panose="02020603050405020304" pitchFamily="18" charset="0"/>
                <a:ea typeface="Microsoft YaHei"/>
                <a:cs typeface="Times New Roman" panose="02020603050405020304" pitchFamily="18" charset="0"/>
              </a:rPr>
              <a:t>Bierstedt</a:t>
            </a:r>
            <a:r>
              <a:rPr lang="en-US" sz="1400" kern="0" dirty="0">
                <a:latin typeface="Times New Roman" panose="02020603050405020304" pitchFamily="18" charset="0"/>
                <a:ea typeface="Microsoft YaHei"/>
                <a:cs typeface="Times New Roman" panose="02020603050405020304" pitchFamily="18" charset="0"/>
              </a:rPr>
              <a:t> says, “</a:t>
            </a:r>
            <a:r>
              <a:rPr lang="en-US" sz="1400" b="1" i="1" kern="0" dirty="0">
                <a:latin typeface="Times New Roman" panose="02020603050405020304" pitchFamily="18" charset="0"/>
                <a:ea typeface="Microsoft YaHei"/>
                <a:cs typeface="Times New Roman" panose="02020603050405020304" pitchFamily="18" charset="0"/>
              </a:rPr>
              <a:t>Culture is the complex whole that consists of everything we think and do and have as members of society</a:t>
            </a:r>
            <a:r>
              <a:rPr lang="en-US" sz="1400" kern="0" dirty="0">
                <a:latin typeface="Times New Roman" panose="02020603050405020304" pitchFamily="18" charset="0"/>
                <a:ea typeface="Microsoft YaHei"/>
                <a:cs typeface="Times New Roman" panose="02020603050405020304" pitchFamily="18" charset="0"/>
              </a:rPr>
              <a:t>.”</a:t>
            </a:r>
          </a:p>
          <a:p>
            <a:pPr algn="just" defTabSz="460812">
              <a:spcBef>
                <a:spcPts val="706"/>
              </a:spcBef>
              <a:defRPr/>
            </a:pPr>
            <a:endParaRPr lang="en-US" sz="1400" kern="0" dirty="0">
              <a:latin typeface="Times New Roman" panose="02020603050405020304" pitchFamily="18" charset="0"/>
              <a:ea typeface="Microsoft YaHei"/>
              <a:cs typeface="Times New Roman" panose="02020603050405020304" pitchFamily="18" charset="0"/>
            </a:endParaRPr>
          </a:p>
          <a:p>
            <a:pPr algn="just" defTabSz="921624">
              <a:buClrTx/>
              <a:buSzTx/>
              <a:defRPr/>
            </a:pPr>
            <a:r>
              <a:rPr lang="en-US" altLang="en-US" sz="1400" dirty="0">
                <a:solidFill>
                  <a:prstClr val="black"/>
                </a:solidFill>
                <a:latin typeface="Times New Roman" panose="02020603050405020304" pitchFamily="18" charset="0"/>
                <a:cs typeface="Times New Roman" panose="02020603050405020304" pitchFamily="18" charset="0"/>
              </a:rPr>
              <a:t>As defined by </a:t>
            </a:r>
            <a:r>
              <a:rPr lang="en-US" altLang="en-US" sz="1400" dirty="0" err="1">
                <a:solidFill>
                  <a:prstClr val="black"/>
                </a:solidFill>
                <a:latin typeface="Times New Roman" panose="02020603050405020304" pitchFamily="18" charset="0"/>
                <a:cs typeface="Times New Roman" panose="02020603050405020304" pitchFamily="18" charset="0"/>
              </a:rPr>
              <a:t>Kluckhohn</a:t>
            </a:r>
            <a:r>
              <a:rPr lang="en-US" altLang="en-US" sz="1400" dirty="0">
                <a:solidFill>
                  <a:prstClr val="black"/>
                </a:solidFill>
                <a:latin typeface="Times New Roman" panose="02020603050405020304" pitchFamily="18" charset="0"/>
                <a:cs typeface="Times New Roman" panose="02020603050405020304" pitchFamily="18" charset="0"/>
              </a:rPr>
              <a:t> (1951)- culture is a “</a:t>
            </a:r>
            <a:r>
              <a:rPr lang="en-US" altLang="en-US" sz="1400" b="1" i="1" dirty="0">
                <a:solidFill>
                  <a:prstClr val="black"/>
                </a:solidFill>
                <a:latin typeface="Times New Roman" panose="02020603050405020304" pitchFamily="18" charset="0"/>
                <a:cs typeface="Times New Roman" panose="02020603050405020304" pitchFamily="18" charset="0"/>
              </a:rPr>
              <a:t>community’s design for living</a:t>
            </a:r>
            <a:r>
              <a:rPr lang="en-US" altLang="en-US" sz="1400" dirty="0">
                <a:solidFill>
                  <a:prstClr val="black"/>
                </a:solidFill>
                <a:latin typeface="Times New Roman" panose="02020603050405020304" pitchFamily="18" charset="0"/>
                <a:cs typeface="Times New Roman" panose="02020603050405020304" pitchFamily="18" charset="0"/>
              </a:rPr>
              <a:t>”. Consisting patterned way’s of thinking, feeling &amp; reacting, acquired and transmitted mainly by symbols, including artifacts, distinctive achievements of groups, ideas &amp; attached values.    </a:t>
            </a:r>
          </a:p>
          <a:p>
            <a:pPr algn="just" defTabSz="921624">
              <a:buClrTx/>
              <a:buSzTx/>
              <a:defRPr/>
            </a:pPr>
            <a:r>
              <a:rPr lang="en-US" altLang="en-US" sz="1400" dirty="0">
                <a:solidFill>
                  <a:prstClr val="black"/>
                </a:solidFill>
                <a:latin typeface="Times New Roman" panose="02020603050405020304" pitchFamily="18" charset="0"/>
                <a:cs typeface="Times New Roman" panose="02020603050405020304" pitchFamily="18" charset="0"/>
              </a:rPr>
              <a:t>In simple terms, it is a </a:t>
            </a:r>
            <a:r>
              <a:rPr lang="en-US" altLang="en-US" sz="1400" b="1" i="1" dirty="0">
                <a:solidFill>
                  <a:prstClr val="black"/>
                </a:solidFill>
                <a:latin typeface="Times New Roman" panose="02020603050405020304" pitchFamily="18" charset="0"/>
                <a:cs typeface="Times New Roman" panose="02020603050405020304" pitchFamily="18" charset="0"/>
              </a:rPr>
              <a:t>Map</a:t>
            </a:r>
            <a:r>
              <a:rPr lang="en-US" altLang="en-US" sz="1400" dirty="0">
                <a:solidFill>
                  <a:prstClr val="black"/>
                </a:solidFill>
                <a:latin typeface="Times New Roman" panose="02020603050405020304" pitchFamily="18" charset="0"/>
                <a:cs typeface="Times New Roman" panose="02020603050405020304" pitchFamily="18" charset="0"/>
              </a:rPr>
              <a:t> or </a:t>
            </a:r>
            <a:r>
              <a:rPr lang="en-US" altLang="en-US" sz="1400" b="1" i="1" dirty="0">
                <a:solidFill>
                  <a:prstClr val="black"/>
                </a:solidFill>
                <a:latin typeface="Times New Roman" panose="02020603050405020304" pitchFamily="18" charset="0"/>
                <a:cs typeface="Times New Roman" panose="02020603050405020304" pitchFamily="18" charset="0"/>
              </a:rPr>
              <a:t>abstract</a:t>
            </a:r>
            <a:r>
              <a:rPr lang="en-US" altLang="en-US" sz="1400" dirty="0">
                <a:solidFill>
                  <a:prstClr val="black"/>
                </a:solidFill>
                <a:latin typeface="Times New Roman" panose="02020603050405020304" pitchFamily="18" charset="0"/>
                <a:cs typeface="Times New Roman" panose="02020603050405020304" pitchFamily="18" charset="0"/>
              </a:rPr>
              <a:t> </a:t>
            </a:r>
            <a:r>
              <a:rPr lang="en-US" altLang="en-US" sz="1400" b="1" i="1" dirty="0">
                <a:solidFill>
                  <a:prstClr val="black"/>
                </a:solidFill>
                <a:latin typeface="Times New Roman" panose="02020603050405020304" pitchFamily="18" charset="0"/>
                <a:cs typeface="Times New Roman" panose="02020603050405020304" pitchFamily="18" charset="0"/>
              </a:rPr>
              <a:t>representation</a:t>
            </a:r>
            <a:r>
              <a:rPr lang="en-US" altLang="en-US" sz="1400" dirty="0">
                <a:solidFill>
                  <a:prstClr val="black"/>
                </a:solidFill>
                <a:latin typeface="Times New Roman" panose="02020603050405020304" pitchFamily="18" charset="0"/>
                <a:cs typeface="Times New Roman" panose="02020603050405020304" pitchFamily="18" charset="0"/>
              </a:rPr>
              <a:t> of the </a:t>
            </a:r>
            <a:r>
              <a:rPr lang="en-US" altLang="en-US" sz="1400" b="1" i="1" dirty="0">
                <a:solidFill>
                  <a:prstClr val="black"/>
                </a:solidFill>
                <a:latin typeface="Times New Roman" panose="02020603050405020304" pitchFamily="18" charset="0"/>
                <a:cs typeface="Times New Roman" panose="02020603050405020304" pitchFamily="18" charset="0"/>
              </a:rPr>
              <a:t>distinctive</a:t>
            </a:r>
            <a:r>
              <a:rPr lang="en-US" altLang="en-US" sz="1400" dirty="0">
                <a:solidFill>
                  <a:prstClr val="black"/>
                </a:solidFill>
                <a:latin typeface="Times New Roman" panose="02020603050405020304" pitchFamily="18" charset="0"/>
                <a:cs typeface="Times New Roman" panose="02020603050405020304" pitchFamily="18" charset="0"/>
              </a:rPr>
              <a:t> </a:t>
            </a:r>
            <a:r>
              <a:rPr lang="en-US" altLang="en-US" sz="1400" b="1" i="1" dirty="0">
                <a:solidFill>
                  <a:prstClr val="black"/>
                </a:solidFill>
                <a:latin typeface="Times New Roman" panose="02020603050405020304" pitchFamily="18" charset="0"/>
                <a:cs typeface="Times New Roman" panose="02020603050405020304" pitchFamily="18" charset="0"/>
              </a:rPr>
              <a:t>features</a:t>
            </a:r>
            <a:r>
              <a:rPr lang="en-US" altLang="en-US" sz="1400" dirty="0">
                <a:solidFill>
                  <a:prstClr val="black"/>
                </a:solidFill>
                <a:latin typeface="Times New Roman" panose="02020603050405020304" pitchFamily="18" charset="0"/>
                <a:cs typeface="Times New Roman" panose="02020603050405020304" pitchFamily="18" charset="0"/>
              </a:rPr>
              <a:t> of a </a:t>
            </a:r>
            <a:r>
              <a:rPr lang="en-US" altLang="en-US" sz="1400" b="1" i="1" dirty="0">
                <a:solidFill>
                  <a:prstClr val="black"/>
                </a:solidFill>
                <a:latin typeface="Times New Roman" panose="02020603050405020304" pitchFamily="18" charset="0"/>
                <a:cs typeface="Times New Roman" panose="02020603050405020304" pitchFamily="18" charset="0"/>
              </a:rPr>
              <a:t>community’s</a:t>
            </a:r>
            <a:r>
              <a:rPr lang="en-US" altLang="en-US" sz="1400" dirty="0">
                <a:solidFill>
                  <a:prstClr val="black"/>
                </a:solidFill>
                <a:latin typeface="Times New Roman" panose="02020603050405020304" pitchFamily="18" charset="0"/>
                <a:cs typeface="Times New Roman" panose="02020603050405020304" pitchFamily="18" charset="0"/>
              </a:rPr>
              <a:t> </a:t>
            </a:r>
            <a:r>
              <a:rPr lang="en-US" altLang="en-US" sz="1400" b="1" i="1" dirty="0">
                <a:solidFill>
                  <a:prstClr val="black"/>
                </a:solidFill>
                <a:latin typeface="Times New Roman" panose="02020603050405020304" pitchFamily="18" charset="0"/>
                <a:cs typeface="Times New Roman" panose="02020603050405020304" pitchFamily="18" charset="0"/>
              </a:rPr>
              <a:t>way</a:t>
            </a:r>
            <a:r>
              <a:rPr lang="en-US" altLang="en-US" sz="1400" dirty="0">
                <a:solidFill>
                  <a:prstClr val="black"/>
                </a:solidFill>
                <a:latin typeface="Times New Roman" panose="02020603050405020304" pitchFamily="18" charset="0"/>
                <a:cs typeface="Times New Roman" panose="02020603050405020304" pitchFamily="18" charset="0"/>
              </a:rPr>
              <a:t> </a:t>
            </a:r>
            <a:r>
              <a:rPr lang="en-US" altLang="en-US" sz="1400" b="1" i="1" dirty="0">
                <a:solidFill>
                  <a:prstClr val="black"/>
                </a:solidFill>
                <a:latin typeface="Times New Roman" panose="02020603050405020304" pitchFamily="18" charset="0"/>
                <a:cs typeface="Times New Roman" panose="02020603050405020304" pitchFamily="18" charset="0"/>
              </a:rPr>
              <a:t>of</a:t>
            </a:r>
            <a:r>
              <a:rPr lang="en-US" altLang="en-US" sz="1400" dirty="0">
                <a:solidFill>
                  <a:prstClr val="black"/>
                </a:solidFill>
                <a:latin typeface="Times New Roman" panose="02020603050405020304" pitchFamily="18" charset="0"/>
                <a:cs typeface="Times New Roman" panose="02020603050405020304" pitchFamily="18" charset="0"/>
              </a:rPr>
              <a:t> </a:t>
            </a:r>
            <a:r>
              <a:rPr lang="en-US" altLang="en-US" sz="1400" b="1" i="1" dirty="0">
                <a:solidFill>
                  <a:prstClr val="black"/>
                </a:solidFill>
                <a:latin typeface="Times New Roman" panose="02020603050405020304" pitchFamily="18" charset="0"/>
                <a:cs typeface="Times New Roman" panose="02020603050405020304" pitchFamily="18" charset="0"/>
              </a:rPr>
              <a:t>life</a:t>
            </a:r>
            <a:r>
              <a:rPr lang="en-US" altLang="en-US" sz="1400" dirty="0">
                <a:solidFill>
                  <a:prstClr val="black"/>
                </a:solidFill>
                <a:latin typeface="Times New Roman" panose="02020603050405020304" pitchFamily="18" charset="0"/>
                <a:cs typeface="Times New Roman" panose="02020603050405020304" pitchFamily="18" charset="0"/>
              </a:rPr>
              <a:t>.  </a:t>
            </a:r>
          </a:p>
          <a:p>
            <a:pPr algn="just" defTabSz="921624">
              <a:buClrTx/>
              <a:buSzTx/>
              <a:defRPr/>
            </a:pPr>
            <a:endParaRPr lang="en-US" altLang="en-US" sz="1400" dirty="0">
              <a:solidFill>
                <a:prstClr val="black"/>
              </a:solidFill>
              <a:latin typeface="Times New Roman" panose="02020603050405020304" pitchFamily="18" charset="0"/>
              <a:cs typeface="Times New Roman" panose="02020603050405020304" pitchFamily="18" charset="0"/>
            </a:endParaRPr>
          </a:p>
          <a:p>
            <a:pPr algn="just" defTabSz="921624">
              <a:buClrTx/>
              <a:buSzTx/>
              <a:defRPr/>
            </a:pPr>
            <a:r>
              <a:rPr lang="en-US" altLang="en-US" sz="1400" b="1" dirty="0">
                <a:solidFill>
                  <a:prstClr val="black"/>
                </a:solidFill>
                <a:latin typeface="Times New Roman" panose="02020603050405020304" pitchFamily="18" charset="0"/>
                <a:cs typeface="Times New Roman" panose="02020603050405020304" pitchFamily="18" charset="0"/>
              </a:rPr>
              <a:t>Culture</a:t>
            </a:r>
            <a:r>
              <a:rPr lang="en-US" altLang="en-US" sz="1400" dirty="0">
                <a:solidFill>
                  <a:prstClr val="black"/>
                </a:solidFill>
                <a:latin typeface="Times New Roman" panose="02020603050405020304" pitchFamily="18" charset="0"/>
                <a:cs typeface="Times New Roman" panose="02020603050405020304" pitchFamily="18" charset="0"/>
              </a:rPr>
              <a:t> as  </a:t>
            </a:r>
            <a:r>
              <a:rPr lang="en-US" altLang="en-US" sz="1400" b="1" i="1" dirty="0">
                <a:solidFill>
                  <a:prstClr val="black"/>
                </a:solidFill>
                <a:latin typeface="Times New Roman" panose="02020603050405020304" pitchFamily="18" charset="0"/>
                <a:cs typeface="Times New Roman" panose="02020603050405020304" pitchFamily="18" charset="0"/>
              </a:rPr>
              <a:t>social facts </a:t>
            </a:r>
            <a:r>
              <a:rPr lang="en-US" altLang="en-US" sz="1400" dirty="0">
                <a:solidFill>
                  <a:prstClr val="black"/>
                </a:solidFill>
                <a:latin typeface="Times New Roman" panose="02020603050405020304" pitchFamily="18" charset="0"/>
                <a:cs typeface="Times New Roman" panose="02020603050405020304" pitchFamily="18" charset="0"/>
              </a:rPr>
              <a:t>–representation of a society in the mind of the individual –they are ways of thinking, feeling &amp; acting external to the individual.   </a:t>
            </a:r>
          </a:p>
          <a:p>
            <a:pPr marL="518413" indent="-518413" algn="just" defTabSz="460812">
              <a:spcBef>
                <a:spcPts val="706"/>
              </a:spcBef>
              <a:buFont typeface="+mj-lt"/>
              <a:buAutoNum type="arabicPeriod"/>
              <a:defRPr/>
            </a:pPr>
            <a:endParaRPr lang="en-US" sz="1400" kern="0" dirty="0">
              <a:solidFill>
                <a:srgbClr val="2B166E"/>
              </a:solidFill>
              <a:latin typeface="Times New Roman" panose="02020603050405020304" pitchFamily="18" charset="0"/>
              <a:ea typeface="Microsoft YaHei"/>
              <a:cs typeface="Times New Roman" panose="02020603050405020304" pitchFamily="18" charset="0"/>
            </a:endParaRPr>
          </a:p>
        </p:txBody>
      </p:sp>
    </p:spTree>
    <p:extLst>
      <p:ext uri="{BB962C8B-B14F-4D97-AF65-F5344CB8AC3E}">
        <p14:creationId xmlns:p14="http://schemas.microsoft.com/office/powerpoint/2010/main" val="376378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8407" algn="just" defTabSz="921624">
              <a:spcBef>
                <a:spcPct val="20000"/>
              </a:spcBef>
              <a:buClr>
                <a:srgbClr val="FF00FF"/>
              </a:buClr>
              <a:buSzPct val="95000"/>
              <a:defRPr/>
            </a:pPr>
            <a:r>
              <a:rPr lang="en-US" sz="2500" dirty="0">
                <a:solidFill>
                  <a:prstClr val="black"/>
                </a:solidFill>
                <a:latin typeface="Constantia"/>
                <a:ea typeface="Microsoft YaHei"/>
              </a:rPr>
              <a:t>   </a:t>
            </a:r>
            <a:endParaRPr lang="en-GB" sz="2500" kern="0" dirty="0">
              <a:ea typeface="Microsoft YaHei"/>
              <a:cs typeface="Times New Roman" pitchFamily="16" charset="0"/>
            </a:endParaRPr>
          </a:p>
        </p:txBody>
      </p:sp>
    </p:spTree>
    <p:extLst>
      <p:ext uri="{BB962C8B-B14F-4D97-AF65-F5344CB8AC3E}">
        <p14:creationId xmlns:p14="http://schemas.microsoft.com/office/powerpoint/2010/main" val="150814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0"/>
              </a:spcBef>
              <a:spcAft>
                <a:spcPts val="806"/>
              </a:spcAft>
            </a:pPr>
            <a:r>
              <a:rPr lang="en-US" dirty="0">
                <a:latin typeface="Calibri" panose="020F0502020204030204" pitchFamily="34" charset="0"/>
                <a:ea typeface="Calibri" panose="020F0502020204030204" pitchFamily="34" charset="0"/>
                <a:cs typeface="Times New Roman" panose="02020603050405020304" pitchFamily="18" charset="0"/>
              </a:rPr>
              <a:t>-Values are a central aspect of the non-material culture of a society. Values are evaluations and arguments, from the standpoint of the culture, of what ought to be. These broad principles are widely evident in a people's way of life and</a:t>
            </a:r>
            <a:r>
              <a:rPr lang="en-US" i="1" dirty="0">
                <a:latin typeface="Calibri" panose="020F0502020204030204" pitchFamily="34" charset="0"/>
                <a:ea typeface="Calibri" panose="020F0502020204030204" pitchFamily="34" charset="0"/>
                <a:cs typeface="Times New Roman" panose="02020603050405020304" pitchFamily="18" charset="0"/>
              </a:rPr>
              <a:t> are important because they influence the behavior of the members of a society</a:t>
            </a:r>
            <a:r>
              <a:rPr lang="en-US" dirty="0">
                <a:latin typeface="Calibri" panose="020F0502020204030204" pitchFamily="34" charset="0"/>
                <a:ea typeface="Calibri" panose="020F0502020204030204" pitchFamily="34" charset="0"/>
                <a:cs typeface="Times New Roman" panose="02020603050405020304" pitchFamily="18" charset="0"/>
              </a:rPr>
              <a:t>. By  defining  what  individuals  should  strive  for  and  what  they should avoid, values serve as general guide lines of </a:t>
            </a:r>
            <a:r>
              <a:rPr lang="en-US" dirty="0" err="1">
                <a:latin typeface="Calibri" panose="020F0502020204030204" pitchFamily="34" charset="0"/>
                <a:ea typeface="Calibri" panose="020F0502020204030204" pitchFamily="34" charset="0"/>
                <a:cs typeface="Times New Roman" panose="02020603050405020304" pitchFamily="18" charset="0"/>
              </a:rPr>
              <a:t>behaviour</a:t>
            </a:r>
            <a:r>
              <a:rPr lang="en-US" dirty="0">
                <a:latin typeface="Calibri" panose="020F0502020204030204" pitchFamily="34" charset="0"/>
                <a:ea typeface="Calibri" panose="020F0502020204030204" pitchFamily="34" charset="0"/>
                <a:cs typeface="Times New Roman" panose="02020603050405020304" pitchFamily="18" charset="0"/>
              </a:rPr>
              <a:t>. Our </a:t>
            </a:r>
            <a:r>
              <a:rPr lang="en-US" b="1" i="1" dirty="0">
                <a:latin typeface="Calibri" panose="020F0502020204030204" pitchFamily="34" charset="0"/>
                <a:ea typeface="Calibri" panose="020F0502020204030204" pitchFamily="34" charset="0"/>
                <a:cs typeface="Times New Roman" panose="02020603050405020304" pitchFamily="18" charset="0"/>
              </a:rPr>
              <a:t>personalities</a:t>
            </a:r>
            <a:r>
              <a:rPr lang="en-US" dirty="0">
                <a:latin typeface="Calibri" panose="020F0502020204030204" pitchFamily="34" charset="0"/>
                <a:ea typeface="Calibri" panose="020F0502020204030204" pitchFamily="34" charset="0"/>
                <a:cs typeface="Times New Roman" panose="02020603050405020304" pitchFamily="18" charset="0"/>
              </a:rPr>
              <a:t> develop in relation to the values of our culture, usually without our being aware that this is so. We learn from our families, schools, and religious institutions how to think and act according to cultural standards of value, what personal goals are defined as worthy, and how to relate properly to our fellow human beings.    </a:t>
            </a:r>
          </a:p>
          <a:p>
            <a:endParaRPr lang="en-US" dirty="0"/>
          </a:p>
        </p:txBody>
      </p:sp>
    </p:spTree>
    <p:extLst>
      <p:ext uri="{BB962C8B-B14F-4D97-AF65-F5344CB8AC3E}">
        <p14:creationId xmlns:p14="http://schemas.microsoft.com/office/powerpoint/2010/main" val="350094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0"/>
              </a:spcBef>
              <a:spcAft>
                <a:spcPts val="806"/>
              </a:spcAft>
            </a:pPr>
            <a:r>
              <a:rPr lang="en-US" b="1" dirty="0">
                <a:latin typeface="Calibri" panose="020F0502020204030204" pitchFamily="34" charset="0"/>
                <a:ea typeface="Calibri" panose="020F0502020204030204" pitchFamily="34" charset="0"/>
                <a:cs typeface="Times New Roman" panose="02020603050405020304" pitchFamily="18" charset="0"/>
              </a:rPr>
              <a:t>Norms</a:t>
            </a:r>
            <a:r>
              <a:rPr lang="en-US" dirty="0">
                <a:latin typeface="Calibri" panose="020F0502020204030204" pitchFamily="34" charset="0"/>
                <a:ea typeface="Calibri" panose="020F0502020204030204" pitchFamily="34" charset="0"/>
                <a:cs typeface="Times New Roman" panose="02020603050405020304" pitchFamily="18" charset="0"/>
              </a:rPr>
              <a:t> –are a society’s rules of </a:t>
            </a:r>
            <a:r>
              <a:rPr lang="en-US" b="1" i="1" dirty="0">
                <a:latin typeface="Calibri" panose="020F0502020204030204" pitchFamily="34" charset="0"/>
                <a:ea typeface="Calibri" panose="020F0502020204030204" pitchFamily="34" charset="0"/>
                <a:cs typeface="Times New Roman" panose="02020603050405020304" pitchFamily="18" charset="0"/>
              </a:rPr>
              <a:t>right</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i="1" dirty="0">
                <a:latin typeface="Calibri" panose="020F0502020204030204" pitchFamily="34" charset="0"/>
                <a:ea typeface="Calibri" panose="020F0502020204030204" pitchFamily="34" charset="0"/>
                <a:cs typeface="Times New Roman" panose="02020603050405020304" pitchFamily="18" charset="0"/>
              </a:rPr>
              <a:t>wrong</a:t>
            </a:r>
            <a:r>
              <a:rPr lang="en-US" dirty="0">
                <a:latin typeface="Calibri" panose="020F0502020204030204" pitchFamily="34" charset="0"/>
                <a:ea typeface="Calibri" panose="020F0502020204030204" pitchFamily="34" charset="0"/>
                <a:cs typeface="Times New Roman" panose="02020603050405020304" pitchFamily="18" charset="0"/>
              </a:rPr>
              <a:t> behavior— </a:t>
            </a:r>
            <a:r>
              <a:rPr lang="en-US" b="1" i="1" dirty="0">
                <a:latin typeface="Calibri" panose="020F0502020204030204" pitchFamily="34" charset="0"/>
                <a:ea typeface="Calibri" panose="020F0502020204030204" pitchFamily="34" charset="0"/>
                <a:cs typeface="Times New Roman" panose="02020603050405020304" pitchFamily="18" charset="0"/>
              </a:rPr>
              <a:t>shared rules or guidelines that define how people “ought” to behave under certain circumstances</a:t>
            </a:r>
            <a:r>
              <a:rPr lang="en-US" dirty="0">
                <a:latin typeface="Calibri" panose="020F0502020204030204" pitchFamily="34" charset="0"/>
                <a:ea typeface="Calibri" panose="020F0502020204030204" pitchFamily="34" charset="0"/>
                <a:cs typeface="Times New Roman" panose="02020603050405020304" pitchFamily="18" charset="0"/>
              </a:rPr>
              <a:t>. Norms are usually derived from social values because they </a:t>
            </a:r>
            <a:r>
              <a:rPr lang="en-US" b="1" i="1" dirty="0">
                <a:latin typeface="Calibri" panose="020F0502020204030204" pitchFamily="34" charset="0"/>
                <a:ea typeface="Calibri" panose="020F0502020204030204" pitchFamily="34" charset="0"/>
                <a:cs typeface="Times New Roman" panose="02020603050405020304" pitchFamily="18" charset="0"/>
              </a:rPr>
              <a:t>are reflections of what society values</a:t>
            </a:r>
            <a:r>
              <a:rPr lang="en-US" dirty="0">
                <a:latin typeface="Calibri" panose="020F0502020204030204" pitchFamily="34" charset="0"/>
                <a:ea typeface="Calibri" panose="020F0502020204030204" pitchFamily="34" charset="0"/>
                <a:cs typeface="Times New Roman" panose="02020603050405020304" pitchFamily="18" charset="0"/>
              </a:rPr>
              <a:t>. Social values are transformed into actions in the form of norms.</a:t>
            </a:r>
          </a:p>
          <a:p>
            <a:pPr algn="just">
              <a:lnSpc>
                <a:spcPct val="107000"/>
              </a:lnSpc>
              <a:spcBef>
                <a:spcPts val="0"/>
              </a:spcBef>
              <a:spcAft>
                <a:spcPts val="806"/>
              </a:spcAft>
            </a:pPr>
            <a:r>
              <a:rPr lang="en-US" dirty="0">
                <a:latin typeface="Calibri" panose="020F0502020204030204" pitchFamily="34" charset="0"/>
                <a:ea typeface="Calibri" panose="020F0502020204030204" pitchFamily="34" charset="0"/>
                <a:cs typeface="Times New Roman" panose="02020603050405020304" pitchFamily="18" charset="0"/>
              </a:rPr>
              <a:t>Many norms are </a:t>
            </a:r>
            <a:r>
              <a:rPr lang="en-US" b="1" i="1" dirty="0">
                <a:latin typeface="Calibri" panose="020F0502020204030204" pitchFamily="34" charset="0"/>
                <a:ea typeface="Calibri" panose="020F0502020204030204" pitchFamily="34" charset="0"/>
                <a:cs typeface="Times New Roman" panose="02020603050405020304" pitchFamily="18" charset="0"/>
              </a:rPr>
              <a:t>proscriptive</a:t>
            </a:r>
            <a:r>
              <a:rPr lang="en-US" dirty="0">
                <a:latin typeface="Calibri" panose="020F0502020204030204" pitchFamily="34" charset="0"/>
                <a:ea typeface="Calibri" panose="020F0502020204030204" pitchFamily="34" charset="0"/>
                <a:cs typeface="Times New Roman" panose="02020603050405020304" pitchFamily="18" charset="0"/>
              </a:rPr>
              <a:t>, mandating what must not do. For example, people are now- warned to avoid casual sex. Other norms are </a:t>
            </a:r>
            <a:r>
              <a:rPr lang="en-US" b="1" i="1" dirty="0">
                <a:latin typeface="Calibri" panose="020F0502020204030204" pitchFamily="34" charset="0"/>
                <a:ea typeface="Calibri" panose="020F0502020204030204" pitchFamily="34" charset="0"/>
                <a:cs typeface="Times New Roman" panose="02020603050405020304" pitchFamily="18" charset="0"/>
              </a:rPr>
              <a:t>prescriptive</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stating what we must do. Following practices of "safe sex," for instance, has been broadly promoted in recent years. </a:t>
            </a:r>
          </a:p>
          <a:p>
            <a:pPr algn="just">
              <a:lnSpc>
                <a:spcPct val="107000"/>
              </a:lnSpc>
              <a:spcBef>
                <a:spcPts val="0"/>
              </a:spcBef>
              <a:spcAft>
                <a:spcPts val="806"/>
              </a:spcAft>
            </a:pPr>
            <a:r>
              <a:rPr lang="en-US" b="1" i="1" dirty="0">
                <a:latin typeface="Calibri" panose="020F0502020204030204" pitchFamily="34" charset="0"/>
                <a:ea typeface="Calibri" panose="020F0502020204030204" pitchFamily="34" charset="0"/>
                <a:cs typeface="Times New Roman" panose="02020603050405020304" pitchFamily="18" charset="0"/>
              </a:rPr>
              <a:t>Not all cultural norms have the same degree of importance</a:t>
            </a:r>
            <a:r>
              <a:rPr lang="en-US" dirty="0">
                <a:latin typeface="Calibri" panose="020F0502020204030204" pitchFamily="34" charset="0"/>
                <a:ea typeface="Calibri" panose="020F0502020204030204" pitchFamily="34" charset="0"/>
                <a:cs typeface="Times New Roman" panose="02020603050405020304" pitchFamily="18" charset="0"/>
              </a:rPr>
              <a:t>. Depending on the intensity/strength of feeling associated with them, social norms are </a:t>
            </a:r>
            <a:r>
              <a:rPr lang="en-US" b="1" dirty="0">
                <a:latin typeface="Calibri" panose="020F0502020204030204" pitchFamily="34" charset="0"/>
                <a:ea typeface="Calibri" panose="020F0502020204030204" pitchFamily="34" charset="0"/>
                <a:cs typeface="Times New Roman" panose="02020603050405020304" pitchFamily="18" charset="0"/>
              </a:rPr>
              <a:t>classified</a:t>
            </a:r>
            <a:r>
              <a:rPr lang="en-US" dirty="0">
                <a:latin typeface="Calibri" panose="020F0502020204030204" pitchFamily="34" charset="0"/>
                <a:ea typeface="Calibri" panose="020F0502020204030204" pitchFamily="34" charset="0"/>
                <a:cs typeface="Times New Roman" panose="02020603050405020304" pitchFamily="18" charset="0"/>
              </a:rPr>
              <a:t> as </a:t>
            </a:r>
            <a:r>
              <a:rPr lang="en-US" b="1" dirty="0">
                <a:latin typeface="Calibri" panose="020F0502020204030204" pitchFamily="34" charset="0"/>
                <a:ea typeface="Calibri" panose="020F0502020204030204" pitchFamily="34" charset="0"/>
                <a:cs typeface="Times New Roman" panose="02020603050405020304" pitchFamily="18" charset="0"/>
              </a:rPr>
              <a:t>Mores </a:t>
            </a:r>
            <a:r>
              <a:rPr lang="en-US" dirty="0">
                <a:latin typeface="Calibri" panose="020F0502020204030204" pitchFamily="34" charset="0"/>
                <a:ea typeface="Calibri" panose="020F0502020204030204" pitchFamily="34" charset="0"/>
                <a:cs typeface="Times New Roman" panose="02020603050405020304" pitchFamily="18" charset="0"/>
              </a:rPr>
              <a:t>and </a:t>
            </a:r>
            <a:r>
              <a:rPr lang="en-US" b="1" dirty="0">
                <a:latin typeface="Calibri" panose="020F0502020204030204" pitchFamily="34" charset="0"/>
                <a:ea typeface="Calibri" panose="020F0502020204030204" pitchFamily="34" charset="0"/>
                <a:cs typeface="Times New Roman" panose="02020603050405020304" pitchFamily="18" charset="0"/>
              </a:rPr>
              <a:t>Folkways.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6"/>
              </a:spcAft>
            </a:pPr>
            <a:r>
              <a:rPr lang="en-US" b="1" dirty="0">
                <a:latin typeface="Calibri" panose="020F0502020204030204" pitchFamily="34" charset="0"/>
                <a:ea typeface="Calibri" panose="020F0502020204030204" pitchFamily="34" charset="0"/>
                <a:cs typeface="Times New Roman" panose="02020603050405020304" pitchFamily="18" charset="0"/>
              </a:rPr>
              <a:t>Folkways</a:t>
            </a:r>
            <a:r>
              <a:rPr lang="en-US" dirty="0">
                <a:latin typeface="Calibri" panose="020F0502020204030204" pitchFamily="34" charset="0"/>
                <a:ea typeface="Calibri" panose="020F0502020204030204" pitchFamily="34" charset="0"/>
                <a:cs typeface="Times New Roman" panose="02020603050405020304" pitchFamily="18" charset="0"/>
              </a:rPr>
              <a:t> are minor rules about social conduct that serve as conventional ways of doing things –they are norms that should be followed as a matter of good conduct or politeness. They are only agreed notions of proper conduct and have little moral significance. Examples include norms involving dress and polite behavior.  </a:t>
            </a:r>
          </a:p>
          <a:p>
            <a:pPr algn="just">
              <a:lnSpc>
                <a:spcPct val="107000"/>
              </a:lnSpc>
              <a:spcBef>
                <a:spcPts val="0"/>
              </a:spcBef>
              <a:spcAft>
                <a:spcPts val="806"/>
              </a:spcAft>
            </a:pPr>
            <a:r>
              <a:rPr lang="en-US" dirty="0">
                <a:latin typeface="Calibri" panose="020F0502020204030204" pitchFamily="34" charset="0"/>
                <a:ea typeface="Calibri" panose="020F0502020204030204" pitchFamily="34" charset="0"/>
                <a:cs typeface="Times New Roman" panose="02020603050405020304" pitchFamily="18" charset="0"/>
              </a:rPr>
              <a:t>These </a:t>
            </a:r>
            <a:r>
              <a:rPr lang="en-US" b="1" i="1" dirty="0">
                <a:latin typeface="Calibri" panose="020F0502020204030204" pitchFamily="34" charset="0"/>
                <a:ea typeface="Calibri" panose="020F0502020204030204" pitchFamily="34" charset="0"/>
                <a:cs typeface="Times New Roman" panose="02020603050405020304" pitchFamily="18" charset="0"/>
              </a:rPr>
              <a:t>folkway norms</a:t>
            </a:r>
            <a:r>
              <a:rPr lang="en-US" dirty="0">
                <a:latin typeface="Calibri" panose="020F0502020204030204" pitchFamily="34" charset="0"/>
                <a:ea typeface="Calibri" panose="020F0502020204030204" pitchFamily="34" charset="0"/>
                <a:cs typeface="Times New Roman" panose="02020603050405020304" pitchFamily="18" charset="0"/>
              </a:rPr>
              <a:t> or </a:t>
            </a:r>
            <a:r>
              <a:rPr lang="en-US" b="1" i="1" dirty="0">
                <a:latin typeface="Calibri" panose="020F0502020204030204" pitchFamily="34" charset="0"/>
                <a:ea typeface="Calibri" panose="020F0502020204030204" pitchFamily="34" charset="0"/>
                <a:cs typeface="Times New Roman" panose="02020603050405020304" pitchFamily="18" charset="0"/>
              </a:rPr>
              <a:t>standards of etiquette </a:t>
            </a:r>
            <a:r>
              <a:rPr lang="en-US" dirty="0">
                <a:latin typeface="Calibri" panose="020F0502020204030204" pitchFamily="34" charset="0"/>
                <a:ea typeface="Calibri" panose="020F0502020204030204" pitchFamily="34" charset="0"/>
                <a:cs typeface="Times New Roman" panose="02020603050405020304" pitchFamily="18" charset="0"/>
              </a:rPr>
              <a:t>are so embedded in the society that they are not noticeable unless they are openly violated. Folkways help ensure that social life proceeds smoothly by providing guidelines for an individual’s behavior and expectations of other people’s behavior. At the same time, folkways allow for some flexibility. In other words, they </a:t>
            </a:r>
            <a:r>
              <a:rPr lang="en-US" dirty="0">
                <a:solidFill>
                  <a:schemeClr val="tx1"/>
                </a:solidFill>
                <a:cs typeface="Times New Roman" pitchFamily="16" charset="0"/>
              </a:rPr>
              <a:t>are </a:t>
            </a:r>
            <a:r>
              <a:rPr lang="en-US" b="1" i="1" dirty="0">
                <a:solidFill>
                  <a:schemeClr val="tx1"/>
                </a:solidFill>
                <a:cs typeface="Times New Roman" pitchFamily="16" charset="0"/>
              </a:rPr>
              <a:t>not strictly enforced</a:t>
            </a:r>
            <a:r>
              <a:rPr lang="en-US" b="1" dirty="0">
                <a:solidFill>
                  <a:schemeClr val="tx1"/>
                </a:solidFill>
                <a:cs typeface="Times New Roman" pitchFamily="16" charset="0"/>
              </a:rPr>
              <a:t>.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6"/>
              </a:spcAft>
            </a:pPr>
            <a:r>
              <a:rPr lang="en-US" b="1" dirty="0">
                <a:latin typeface="Calibri" panose="020F0502020204030204" pitchFamily="34" charset="0"/>
                <a:ea typeface="Calibri" panose="020F0502020204030204" pitchFamily="34" charset="0"/>
                <a:cs typeface="Times New Roman" panose="02020603050405020304" pitchFamily="18" charset="0"/>
              </a:rPr>
              <a:t>Mores</a:t>
            </a:r>
            <a:r>
              <a:rPr lang="en-US" dirty="0">
                <a:latin typeface="Calibri" panose="020F0502020204030204" pitchFamily="34" charset="0"/>
                <a:ea typeface="Calibri" panose="020F0502020204030204" pitchFamily="34" charset="0"/>
                <a:cs typeface="Times New Roman" panose="02020603050405020304" pitchFamily="18" charset="0"/>
              </a:rPr>
              <a:t> (pronounced </a:t>
            </a:r>
            <a:r>
              <a:rPr lang="en-US" dirty="0" err="1">
                <a:latin typeface="Calibri" panose="020F0502020204030204" pitchFamily="34" charset="0"/>
                <a:ea typeface="Calibri" panose="020F0502020204030204" pitchFamily="34" charset="0"/>
                <a:cs typeface="Times New Roman" panose="02020603050405020304" pitchFamily="18" charset="0"/>
              </a:rPr>
              <a:t>MOR-ays</a:t>
            </a:r>
            <a:r>
              <a:rPr lang="en-US" dirty="0">
                <a:latin typeface="Calibri" panose="020F0502020204030204" pitchFamily="34" charset="0"/>
                <a:ea typeface="Calibri" panose="020F0502020204030204" pitchFamily="34" charset="0"/>
                <a:cs typeface="Times New Roman" panose="02020603050405020304" pitchFamily="18" charset="0"/>
              </a:rPr>
              <a:t>) are much stronger norms than are folkways. They are </a:t>
            </a:r>
            <a:r>
              <a:rPr lang="en-US" i="1" dirty="0">
                <a:latin typeface="Calibri" panose="020F0502020204030204" pitchFamily="34" charset="0"/>
                <a:ea typeface="Calibri" panose="020F0502020204030204" pitchFamily="34" charset="0"/>
                <a:cs typeface="Times New Roman" panose="02020603050405020304" pitchFamily="18" charset="0"/>
              </a:rPr>
              <a:t>norms that have </a:t>
            </a:r>
            <a:r>
              <a:rPr lang="en-US" b="1" i="1" dirty="0">
                <a:latin typeface="Calibri" panose="020F0502020204030204" pitchFamily="34" charset="0"/>
                <a:ea typeface="Calibri" panose="020F0502020204030204" pitchFamily="34" charset="0"/>
                <a:cs typeface="Times New Roman" panose="02020603050405020304" pitchFamily="18" charset="0"/>
              </a:rPr>
              <a:t>great moral significance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i="1" dirty="0">
                <a:latin typeface="Calibri" panose="020F0502020204030204" pitchFamily="34" charset="0"/>
                <a:ea typeface="Calibri" panose="020F0502020204030204" pitchFamily="34" charset="0"/>
                <a:cs typeface="Times New Roman" panose="02020603050405020304" pitchFamily="18" charset="0"/>
              </a:rPr>
              <a:t>Proscriptive</a:t>
            </a:r>
            <a:r>
              <a:rPr lang="en-US" dirty="0">
                <a:latin typeface="Calibri" panose="020F0502020204030204" pitchFamily="34" charset="0"/>
                <a:ea typeface="Calibri" panose="020F0502020204030204" pitchFamily="34" charset="0"/>
                <a:cs typeface="Times New Roman" panose="02020603050405020304" pitchFamily="18" charset="0"/>
              </a:rPr>
              <a:t> mores are often simply termed as </a:t>
            </a:r>
            <a:r>
              <a:rPr lang="en-US" b="1" i="1" dirty="0">
                <a:latin typeface="Calibri" panose="020F0502020204030204" pitchFamily="34" charset="0"/>
                <a:ea typeface="Calibri" panose="020F0502020204030204" pitchFamily="34" charset="0"/>
                <a:cs typeface="Times New Roman" panose="02020603050405020304" pitchFamily="18" charset="0"/>
              </a:rPr>
              <a:t>taboos</a:t>
            </a:r>
            <a:r>
              <a:rPr lang="en-US" dirty="0">
                <a:latin typeface="Calibri" panose="020F0502020204030204" pitchFamily="34" charset="0"/>
                <a:ea typeface="Calibri" panose="020F0502020204030204" pitchFamily="34" charset="0"/>
                <a:cs typeface="Times New Roman" panose="02020603050405020304" pitchFamily="18" charset="0"/>
              </a:rPr>
              <a:t> –for instance, these can be illustrated by the expectation that adults not to have sexual relations with children. Members of society believe that their mores are crucial for the maintenance of a decent and orderly way of life. People </a:t>
            </a:r>
            <a:r>
              <a:rPr lang="en-US" b="1" i="1" dirty="0">
                <a:latin typeface="Calibri" panose="020F0502020204030204" pitchFamily="34" charset="0"/>
                <a:ea typeface="Calibri" panose="020F0502020204030204" pitchFamily="34" charset="0"/>
                <a:cs typeface="Times New Roman" panose="02020603050405020304" pitchFamily="18" charset="0"/>
              </a:rPr>
              <a:t>who violate mores are usually severely punished</a:t>
            </a:r>
            <a:r>
              <a:rPr lang="en-US" dirty="0">
                <a:latin typeface="Calibri" panose="020F0502020204030204" pitchFamily="34" charset="0"/>
                <a:ea typeface="Calibri" panose="020F0502020204030204" pitchFamily="34" charset="0"/>
                <a:cs typeface="Times New Roman" panose="02020603050405020304" pitchFamily="18" charset="0"/>
              </a:rPr>
              <a:t>, although punishment for the violation of mores varies from society to society. It may take the form of ostracism, vicious gossip, public ridicule, exile, loss of one’s job, physical beating, imprisonment, commitment to a mental asylum, or even execution.  </a:t>
            </a:r>
          </a:p>
          <a:p>
            <a:pPr algn="just">
              <a:lnSpc>
                <a:spcPct val="107000"/>
              </a:lnSpc>
              <a:spcBef>
                <a:spcPts val="0"/>
              </a:spcBef>
              <a:spcAft>
                <a:spcPts val="806"/>
              </a:spcAft>
            </a:pPr>
            <a:r>
              <a:rPr lang="en-US" dirty="0">
                <a:latin typeface="Calibri" panose="020F0502020204030204" pitchFamily="34" charset="0"/>
                <a:ea typeface="Calibri" panose="020F0502020204030204" pitchFamily="34" charset="0"/>
                <a:cs typeface="Times New Roman" panose="02020603050405020304" pitchFamily="18" charset="0"/>
              </a:rPr>
              <a:t>We can further classify mores into </a:t>
            </a:r>
            <a:r>
              <a:rPr lang="en-US" b="1" i="1" dirty="0">
                <a:latin typeface="Calibri" panose="020F0502020204030204" pitchFamily="34" charset="0"/>
                <a:ea typeface="Calibri" panose="020F0502020204030204" pitchFamily="34" charset="0"/>
                <a:cs typeface="Times New Roman" panose="02020603050405020304" pitchFamily="18" charset="0"/>
              </a:rPr>
              <a:t>laws </a:t>
            </a:r>
            <a:r>
              <a:rPr lang="en-US" dirty="0">
                <a:latin typeface="Calibri" panose="020F0502020204030204" pitchFamily="34" charset="0"/>
                <a:ea typeface="Calibri" panose="020F0502020204030204" pitchFamily="34" charset="0"/>
                <a:cs typeface="Times New Roman" panose="02020603050405020304" pitchFamily="18" charset="0"/>
              </a:rPr>
              <a:t>and </a:t>
            </a:r>
            <a:r>
              <a:rPr lang="en-US" b="1" i="1" dirty="0">
                <a:latin typeface="Calibri" panose="020F0502020204030204" pitchFamily="34" charset="0"/>
                <a:ea typeface="Calibri" panose="020F0502020204030204" pitchFamily="34" charset="0"/>
                <a:cs typeface="Times New Roman" panose="02020603050405020304" pitchFamily="18" charset="0"/>
              </a:rPr>
              <a:t>conventions.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i="1" dirty="0">
                <a:latin typeface="Calibri" panose="020F0502020204030204" pitchFamily="34" charset="0"/>
                <a:ea typeface="Calibri" panose="020F0502020204030204" pitchFamily="34" charset="0"/>
                <a:cs typeface="Times New Roman" panose="02020603050405020304" pitchFamily="18" charset="0"/>
              </a:rPr>
              <a:t>Laws </a:t>
            </a:r>
            <a:r>
              <a:rPr lang="en-US" dirty="0">
                <a:latin typeface="Calibri" panose="020F0502020204030204" pitchFamily="34" charset="0"/>
                <a:ea typeface="Calibri" panose="020F0502020204030204" pitchFamily="34" charset="0"/>
                <a:cs typeface="Times New Roman" panose="02020603050405020304" pitchFamily="18" charset="0"/>
              </a:rPr>
              <a:t>are codified mores. </a:t>
            </a:r>
            <a:r>
              <a:rPr lang="en-US" b="1" i="1" dirty="0">
                <a:latin typeface="Calibri" panose="020F0502020204030204" pitchFamily="34" charset="0"/>
                <a:ea typeface="Calibri" panose="020F0502020204030204" pitchFamily="34" charset="0"/>
                <a:cs typeface="Times New Roman" panose="02020603050405020304" pitchFamily="18" charset="0"/>
              </a:rPr>
              <a:t>Conventions </a:t>
            </a:r>
            <a:r>
              <a:rPr lang="en-US" dirty="0">
                <a:latin typeface="Calibri" panose="020F0502020204030204" pitchFamily="34" charset="0"/>
                <a:ea typeface="Calibri" panose="020F0502020204030204" pitchFamily="34" charset="0"/>
                <a:cs typeface="Times New Roman" panose="02020603050405020304" pitchFamily="18" charset="0"/>
              </a:rPr>
              <a:t>on the other hand, refer to formal agreements such as those made between countries.  </a:t>
            </a:r>
          </a:p>
          <a:p>
            <a:endParaRPr lang="en-US" dirty="0"/>
          </a:p>
        </p:txBody>
      </p:sp>
    </p:spTree>
    <p:extLst>
      <p:ext uri="{BB962C8B-B14F-4D97-AF65-F5344CB8AC3E}">
        <p14:creationId xmlns:p14="http://schemas.microsoft.com/office/powerpoint/2010/main" val="143193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099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386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0812">
              <a:defRPr/>
            </a:pPr>
            <a:r>
              <a:rPr lang="en-US" dirty="0"/>
              <a:t>Human rights include the right to speak freely, to hold religious beliefs without persecution, and to not be murdered, injured, or enslaved or imprisoned without charge. Such rights are seen as inalienable (nations cannot abridge or terminate them) and international (larger than and superior to individual nations and cultures).</a:t>
            </a:r>
          </a:p>
          <a:p>
            <a:endParaRPr lang="en-US" dirty="0"/>
          </a:p>
        </p:txBody>
      </p:sp>
    </p:spTree>
    <p:extLst>
      <p:ext uri="{BB962C8B-B14F-4D97-AF65-F5344CB8AC3E}">
        <p14:creationId xmlns:p14="http://schemas.microsoft.com/office/powerpoint/2010/main" val="2815300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59444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B61BEF0D-F0BB-DE4B-95CE-6DB70DBA9567}" type="datetimeFigureOut">
              <a:rPr lang="en-US" smtClean="0"/>
              <a:pPr/>
              <a:t>8/9/2021</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pPr>
              <a:defRPr/>
            </a:pPr>
            <a:fld id="{030A531A-151B-4055-AFDE-4DFEBABEE5E3}" type="slidenum">
              <a:rPr lang="en-US" altLang="en-US" smtClean="0"/>
              <a:pPr>
                <a:defRPr/>
              </a:pPr>
              <a:t>‹#›</a:t>
            </a:fld>
            <a:endParaRPr lang="en-US" altLang="en-US"/>
          </a:p>
        </p:txBody>
      </p:sp>
    </p:spTree>
    <p:extLst>
      <p:ext uri="{BB962C8B-B14F-4D97-AF65-F5344CB8AC3E}">
        <p14:creationId xmlns:p14="http://schemas.microsoft.com/office/powerpoint/2010/main" val="374927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1D961D06-73AC-441A-A81B-8EEBD7152EBB}" type="slidenum">
              <a:rPr lang="en-US" altLang="en-US" smtClean="0"/>
              <a:pPr>
                <a:defRPr/>
              </a:pPr>
              <a:t>‹#›</a:t>
            </a:fld>
            <a:endParaRPr lang="en-US" altLang="en-US"/>
          </a:p>
        </p:txBody>
      </p:sp>
    </p:spTree>
    <p:extLst>
      <p:ext uri="{BB962C8B-B14F-4D97-AF65-F5344CB8AC3E}">
        <p14:creationId xmlns:p14="http://schemas.microsoft.com/office/powerpoint/2010/main" val="413325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1D961D06-73AC-441A-A81B-8EEBD7152EBB}" type="slidenum">
              <a:rPr lang="en-US" altLang="en-US" smtClean="0"/>
              <a:pPr>
                <a:defRPr/>
              </a:pPr>
              <a:t>‹#›</a:t>
            </a:fld>
            <a:endParaRPr lang="en-US" altLang="en-US"/>
          </a:p>
        </p:txBody>
      </p:sp>
    </p:spTree>
    <p:extLst>
      <p:ext uri="{BB962C8B-B14F-4D97-AF65-F5344CB8AC3E}">
        <p14:creationId xmlns:p14="http://schemas.microsoft.com/office/powerpoint/2010/main" val="103748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1D961D06-73AC-441A-A81B-8EEBD7152EBB}" type="slidenum">
              <a:rPr lang="en-US" altLang="en-US" smtClean="0"/>
              <a:pPr>
                <a:defRPr/>
              </a:pPr>
              <a:t>‹#›</a:t>
            </a:fld>
            <a:endParaRPr lang="en-US" altLang="en-US"/>
          </a:p>
        </p:txBody>
      </p:sp>
    </p:spTree>
    <p:extLst>
      <p:ext uri="{BB962C8B-B14F-4D97-AF65-F5344CB8AC3E}">
        <p14:creationId xmlns:p14="http://schemas.microsoft.com/office/powerpoint/2010/main" val="231838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BB9FBD27-5EE6-452D-9C95-29C20BB7CD46}" type="slidenum">
              <a:rPr lang="en-US" altLang="en-US" smtClean="0"/>
              <a:pPr>
                <a:defRPr/>
              </a:pPr>
              <a:t>‹#›</a:t>
            </a:fld>
            <a:endParaRPr lang="en-US" altLang="en-US"/>
          </a:p>
        </p:txBody>
      </p:sp>
    </p:spTree>
    <p:extLst>
      <p:ext uri="{BB962C8B-B14F-4D97-AF65-F5344CB8AC3E}">
        <p14:creationId xmlns:p14="http://schemas.microsoft.com/office/powerpoint/2010/main" val="292529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1D961D06-73AC-441A-A81B-8EEBD7152EBB}" type="slidenum">
              <a:rPr lang="en-US" altLang="en-US" smtClean="0"/>
              <a:pPr>
                <a:defRPr/>
              </a:pPr>
              <a:t>‹#›</a:t>
            </a:fld>
            <a:endParaRPr lang="en-US" altLang="en-US"/>
          </a:p>
        </p:txBody>
      </p:sp>
    </p:spTree>
    <p:extLst>
      <p:ext uri="{BB962C8B-B14F-4D97-AF65-F5344CB8AC3E}">
        <p14:creationId xmlns:p14="http://schemas.microsoft.com/office/powerpoint/2010/main" val="10550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1D961D06-73AC-441A-A81B-8EEBD7152EBB}" type="slidenum">
              <a:rPr lang="en-US" altLang="en-US" smtClean="0"/>
              <a:pPr>
                <a:defRPr/>
              </a:pPr>
              <a:t>‹#›</a:t>
            </a:fld>
            <a:endParaRPr lang="en-US" altLang="en-US"/>
          </a:p>
        </p:txBody>
      </p:sp>
    </p:spTree>
    <p:extLst>
      <p:ext uri="{BB962C8B-B14F-4D97-AF65-F5344CB8AC3E}">
        <p14:creationId xmlns:p14="http://schemas.microsoft.com/office/powerpoint/2010/main" val="29062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C163FF7D-44AC-40B2-A4F5-B1D1F75E3B92}" type="slidenum">
              <a:rPr lang="en-US" altLang="en-US" smtClean="0"/>
              <a:pPr>
                <a:defRPr/>
              </a:pPr>
              <a:t>‹#›</a:t>
            </a:fld>
            <a:endParaRPr lang="en-US" altLang="en-US"/>
          </a:p>
        </p:txBody>
      </p:sp>
    </p:spTree>
    <p:extLst>
      <p:ext uri="{BB962C8B-B14F-4D97-AF65-F5344CB8AC3E}">
        <p14:creationId xmlns:p14="http://schemas.microsoft.com/office/powerpoint/2010/main" val="38984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7478228-2899-486B-A06B-D64D25A3E38C}" type="slidenum">
              <a:rPr lang="en-US" altLang="en-US" smtClean="0"/>
              <a:pPr>
                <a:defRPr/>
              </a:pPr>
              <a:t>‹#›</a:t>
            </a:fld>
            <a:endParaRPr lang="en-US" altLang="en-US"/>
          </a:p>
        </p:txBody>
      </p:sp>
    </p:spTree>
    <p:extLst>
      <p:ext uri="{BB962C8B-B14F-4D97-AF65-F5344CB8AC3E}">
        <p14:creationId xmlns:p14="http://schemas.microsoft.com/office/powerpoint/2010/main" val="341915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defRPr/>
            </a:pPr>
            <a:fld id="{1D961D06-73AC-441A-A81B-8EEBD7152EBB}" type="slidenum">
              <a:rPr lang="en-US" altLang="en-US" smtClean="0"/>
              <a:pPr>
                <a:defRPr/>
              </a:pPr>
              <a:t>‹#›</a:t>
            </a:fld>
            <a:endParaRPr lang="en-US" altLang="en-US"/>
          </a:p>
        </p:txBody>
      </p:sp>
    </p:spTree>
    <p:extLst>
      <p:ext uri="{BB962C8B-B14F-4D97-AF65-F5344CB8AC3E}">
        <p14:creationId xmlns:p14="http://schemas.microsoft.com/office/powerpoint/2010/main" val="22367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B61BEF0D-F0BB-DE4B-95CE-6DB70DBA9567}" type="datetimeFigureOut">
              <a:rPr lang="en-US" smtClean="0"/>
              <a:pPr/>
              <a:t>8/9/2021</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defRPr/>
            </a:pPr>
            <a:fld id="{1D961D06-73AC-441A-A81B-8EEBD7152EBB}" type="slidenum">
              <a:rPr lang="en-US" altLang="en-US" smtClean="0"/>
              <a:pPr>
                <a:defRPr/>
              </a:pPr>
              <a:t>‹#›</a:t>
            </a:fld>
            <a:endParaRPr lang="en-US" altLang="en-US"/>
          </a:p>
        </p:txBody>
      </p:sp>
    </p:spTree>
    <p:extLst>
      <p:ext uri="{BB962C8B-B14F-4D97-AF65-F5344CB8AC3E}">
        <p14:creationId xmlns:p14="http://schemas.microsoft.com/office/powerpoint/2010/main" val="149175296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B61BEF0D-F0BB-DE4B-95CE-6DB70DBA9567}" type="datetimeFigureOut">
              <a:rPr lang="en-US" smtClean="0"/>
              <a:pPr/>
              <a:t>8/9/2021</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dirty="0"/>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pPr>
              <a:defRPr/>
            </a:pPr>
            <a:fld id="{1D961D06-73AC-441A-A81B-8EEBD7152EBB}" type="slidenum">
              <a:rPr lang="en-US" altLang="en-US" smtClean="0"/>
              <a:pPr>
                <a:defRPr/>
              </a:pPr>
              <a:t>‹#›</a:t>
            </a:fld>
            <a:endParaRPr lang="en-US" altLang="en-US"/>
          </a:p>
        </p:txBody>
      </p:sp>
    </p:spTree>
    <p:extLst>
      <p:ext uri="{BB962C8B-B14F-4D97-AF65-F5344CB8AC3E}">
        <p14:creationId xmlns:p14="http://schemas.microsoft.com/office/powerpoint/2010/main" val="3464300722"/>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76200" y="457200"/>
            <a:ext cx="8991600" cy="3352800"/>
          </a:xfrm>
          <a:prstGeom prst="rect">
            <a:avLst/>
          </a:prstGeom>
          <a:solidFill>
            <a:srgbClr val="00B0F0"/>
          </a:solidFill>
          <a:ln w="9525">
            <a:noFill/>
            <a:miter lim="800000"/>
            <a:headEnd/>
            <a:tailEnd/>
          </a:ln>
        </p:spPr>
        <p:txBody>
          <a:bodyPr wrap="none" anchor="ctr"/>
          <a:lstStyle/>
          <a:p>
            <a:pPr algn="ctr"/>
            <a:endParaRPr lang="en-US" sz="4000" dirty="0"/>
          </a:p>
          <a:p>
            <a:pPr algn="ctr"/>
            <a:r>
              <a:rPr lang="en-US" sz="4800" b="1" dirty="0">
                <a:solidFill>
                  <a:srgbClr val="FF0000"/>
                </a:solidFill>
                <a:latin typeface="Calibri" pitchFamily="34" charset="0"/>
              </a:rPr>
              <a:t>Unit Three:</a:t>
            </a:r>
          </a:p>
          <a:p>
            <a:pPr algn="ctr"/>
            <a:r>
              <a:rPr lang="en-US" sz="4800" b="1" dirty="0">
                <a:solidFill>
                  <a:srgbClr val="FFFF00"/>
                </a:solidFill>
                <a:latin typeface="Calibri" pitchFamily="34" charset="0"/>
              </a:rPr>
              <a:t>HUMAN CULTURE AND</a:t>
            </a:r>
          </a:p>
          <a:p>
            <a:pPr algn="ctr"/>
            <a:r>
              <a:rPr lang="en-US" sz="4800" b="1" dirty="0">
                <a:solidFill>
                  <a:srgbClr val="FFFF00"/>
                </a:solidFill>
                <a:latin typeface="Calibri" pitchFamily="34" charset="0"/>
              </a:rPr>
              <a:t>TIES THAT CONNECT SOCIETY</a:t>
            </a:r>
          </a:p>
        </p:txBody>
      </p:sp>
      <p:sp>
        <p:nvSpPr>
          <p:cNvPr id="13315" name="Text Box 2"/>
          <p:cNvSpPr txBox="1">
            <a:spLocks noChangeArrowheads="1"/>
          </p:cNvSpPr>
          <p:nvPr/>
        </p:nvSpPr>
        <p:spPr bwMode="auto">
          <a:xfrm>
            <a:off x="304800" y="4114800"/>
            <a:ext cx="8534400" cy="1905000"/>
          </a:xfrm>
          <a:prstGeom prst="rect">
            <a:avLst/>
          </a:prstGeom>
          <a:solidFill>
            <a:srgbClr val="92D050"/>
          </a:solidFill>
          <a:ln/>
        </p:spPr>
        <p:style>
          <a:lnRef idx="2">
            <a:schemeClr val="dk1"/>
          </a:lnRef>
          <a:fillRef idx="1">
            <a:schemeClr val="lt1"/>
          </a:fillRef>
          <a:effectRef idx="0">
            <a:schemeClr val="dk1"/>
          </a:effectRef>
          <a:fontRef idx="minor">
            <a:schemeClr val="dk1"/>
          </a:fontRef>
        </p:style>
        <p:txBody>
          <a:bodyPr wrap="none" anchor="ctr"/>
          <a:lstStyle/>
          <a:p>
            <a:pPr algn="ctr" eaLnBrk="1" hangingPunct="1">
              <a:buClr>
                <a:srgbClr val="000000"/>
              </a:buClr>
              <a:buSzPct val="100000"/>
              <a:buFont typeface="Times New Roman" panose="02020603050405020304" pitchFamily="18" charset="0"/>
              <a:buNone/>
              <a:defRPr/>
            </a:pPr>
            <a:r>
              <a:rPr lang="en-US" altLang="en-US" sz="3600" b="1" dirty="0">
                <a:latin typeface="Calibri" panose="020F0502020204030204" pitchFamily="34" charset="0"/>
                <a:cs typeface="Calibri" panose="020F0502020204030204" pitchFamily="34" charset="0"/>
              </a:rPr>
              <a:t>Department of Anthropology</a:t>
            </a:r>
          </a:p>
          <a:p>
            <a:pPr algn="ctr" eaLnBrk="1" hangingPunct="1">
              <a:buClr>
                <a:srgbClr val="000000"/>
              </a:buClr>
              <a:buSzPct val="100000"/>
              <a:buFont typeface="Times New Roman" panose="02020603050405020304" pitchFamily="18" charset="0"/>
              <a:buNone/>
              <a:defRPr/>
            </a:pPr>
            <a:r>
              <a:rPr lang="en-US" altLang="en-US" sz="3600" dirty="0">
                <a:latin typeface="Calibri" panose="020F0502020204030204" pitchFamily="34" charset="0"/>
                <a:cs typeface="Calibri" panose="020F0502020204030204" pitchFamily="34" charset="0"/>
              </a:rPr>
              <a:t>  Hawassa University, 2013 E.C.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A6857-8D35-4640-BE69-101833A6B52B}"/>
              </a:ext>
            </a:extLst>
          </p:cNvPr>
          <p:cNvSpPr>
            <a:spLocks noGrp="1"/>
          </p:cNvSpPr>
          <p:nvPr>
            <p:ph idx="1"/>
          </p:nvPr>
        </p:nvSpPr>
        <p:spPr>
          <a:xfrm>
            <a:off x="507206" y="457200"/>
            <a:ext cx="8065294" cy="6248400"/>
          </a:xfrm>
        </p:spPr>
        <p:txBody>
          <a:bodyPr>
            <a:normAutofit lnSpcReduction="10000"/>
          </a:bodyPr>
          <a:lstStyle/>
          <a:p>
            <a:pPr marL="273050" lvl="0" indent="-273050" algn="just" defTabSz="914400">
              <a:lnSpc>
                <a:spcPct val="130000"/>
              </a:lnSpc>
              <a:spcBef>
                <a:spcPct val="20000"/>
              </a:spcBef>
              <a:buClr>
                <a:srgbClr val="FF0000"/>
              </a:buClr>
              <a:buSzPct val="95000"/>
              <a:buFont typeface="Wingdings" panose="05000000000000000000" pitchFamily="2" charset="2"/>
              <a:buChar char="v"/>
              <a:defRPr/>
            </a:pPr>
            <a:r>
              <a:rPr lang="en-US" sz="2600" b="1" kern="1200" dirty="0">
                <a:solidFill>
                  <a:srgbClr val="C00000"/>
                </a:solidFill>
                <a:latin typeface="Modern No. 20" panose="02070704070505020303" pitchFamily="18" charset="0"/>
                <a:cs typeface="Times New Roman" panose="02020603050405020304" pitchFamily="18" charset="0"/>
              </a:rPr>
              <a:t>Culture can also be maladaptive </a:t>
            </a:r>
            <a:r>
              <a:rPr lang="en-US" sz="2600" kern="1200" dirty="0">
                <a:solidFill>
                  <a:srgbClr val="002060"/>
                </a:solidFill>
                <a:latin typeface="Modern No. 20" panose="02070704070505020303" pitchFamily="18" charset="0"/>
                <a:cs typeface="Times New Roman" panose="02020603050405020304" pitchFamily="18" charset="0"/>
              </a:rPr>
              <a:t>- </a:t>
            </a:r>
            <a:r>
              <a:rPr lang="en-US" sz="2600" b="0" kern="1200" dirty="0">
                <a:solidFill>
                  <a:srgbClr val="002060"/>
                </a:solidFill>
                <a:latin typeface="Modern No. 20" panose="02070704070505020303" pitchFamily="18" charset="0"/>
                <a:cs typeface="Times New Roman" panose="02020603050405020304" pitchFamily="18" charset="0"/>
              </a:rPr>
              <a:t> when certain </a:t>
            </a:r>
            <a:r>
              <a:rPr lang="en-US" sz="2600" i="1" kern="1200" dirty="0">
                <a:solidFill>
                  <a:srgbClr val="002060"/>
                </a:solidFill>
                <a:latin typeface="Modern No. 20" panose="02070704070505020303" pitchFamily="18" charset="0"/>
                <a:cs typeface="Times New Roman" panose="02020603050405020304" pitchFamily="18" charset="0"/>
              </a:rPr>
              <a:t>cultural creations </a:t>
            </a:r>
            <a:r>
              <a:rPr lang="en-US" sz="2600" b="0" kern="1200" dirty="0">
                <a:solidFill>
                  <a:srgbClr val="002060"/>
                </a:solidFill>
                <a:latin typeface="Modern No. 20" panose="02070704070505020303" pitchFamily="18" charset="0"/>
                <a:cs typeface="Times New Roman" panose="02020603050405020304" pitchFamily="18" charset="0"/>
              </a:rPr>
              <a:t>(adaptive behaviors) that offers short-term benefit may </a:t>
            </a:r>
            <a:r>
              <a:rPr lang="en-US" sz="2600" i="1" kern="1200" dirty="0">
                <a:solidFill>
                  <a:srgbClr val="002060"/>
                </a:solidFill>
                <a:latin typeface="Modern No. 20" panose="02070704070505020303" pitchFamily="18" charset="0"/>
                <a:cs typeface="Times New Roman" panose="02020603050405020304" pitchFamily="18" charset="0"/>
              </a:rPr>
              <a:t>harm the environment </a:t>
            </a:r>
            <a:r>
              <a:rPr lang="en-US" sz="2600" b="0" kern="1200" dirty="0">
                <a:solidFill>
                  <a:srgbClr val="002060"/>
                </a:solidFill>
                <a:latin typeface="Modern No. 20" panose="02070704070505020303" pitchFamily="18" charset="0"/>
                <a:cs typeface="Times New Roman" panose="02020603050405020304" pitchFamily="18" charset="0"/>
              </a:rPr>
              <a:t>and </a:t>
            </a:r>
            <a:r>
              <a:rPr lang="en-US" sz="2600" i="1" kern="1200" dirty="0">
                <a:solidFill>
                  <a:srgbClr val="002060"/>
                </a:solidFill>
                <a:latin typeface="Modern No. 20" panose="02070704070505020303" pitchFamily="18" charset="0"/>
                <a:cs typeface="Times New Roman" panose="02020603050405020304" pitchFamily="18" charset="0"/>
              </a:rPr>
              <a:t>threaten people's long-term survival </a:t>
            </a:r>
            <a:r>
              <a:rPr lang="en-US" sz="2600" b="0" kern="1200" dirty="0">
                <a:solidFill>
                  <a:srgbClr val="002060"/>
                </a:solidFill>
                <a:latin typeface="Modern No. 20" panose="02070704070505020303" pitchFamily="18" charset="0"/>
                <a:cs typeface="Times New Roman" panose="02020603050405020304" pitchFamily="18" charset="0"/>
              </a:rPr>
              <a:t>or</a:t>
            </a:r>
            <a:r>
              <a:rPr lang="en-US" sz="2600" i="1" kern="1200" dirty="0">
                <a:solidFill>
                  <a:srgbClr val="002060"/>
                </a:solidFill>
                <a:latin typeface="Modern No. 20" panose="02070704070505020303" pitchFamily="18" charset="0"/>
                <a:cs typeface="Times New Roman" panose="02020603050405020304" pitchFamily="18" charset="0"/>
              </a:rPr>
              <a:t> wellbeing</a:t>
            </a:r>
            <a:r>
              <a:rPr lang="en-US" sz="2600" b="0" kern="1200" dirty="0">
                <a:solidFill>
                  <a:srgbClr val="002060"/>
                </a:solidFill>
                <a:latin typeface="Modern No. 20" panose="02070704070505020303" pitchFamily="18" charset="0"/>
                <a:cs typeface="Times New Roman" panose="02020603050405020304" pitchFamily="18" charset="0"/>
              </a:rPr>
              <a:t>.</a:t>
            </a:r>
            <a:endParaRPr lang="en-US" sz="2600" b="0" kern="1200" dirty="0">
              <a:solidFill>
                <a:srgbClr val="002060"/>
              </a:solidFill>
              <a:latin typeface="Modern No. 20" panose="02070704070505020303" pitchFamily="18" charset="0"/>
            </a:endParaRPr>
          </a:p>
          <a:p>
            <a:pPr marL="568325" lvl="0" indent="-228600" algn="just" defTabSz="914400">
              <a:lnSpc>
                <a:spcPct val="130000"/>
              </a:lnSpc>
              <a:spcBef>
                <a:spcPct val="20000"/>
              </a:spcBef>
              <a:buClr>
                <a:srgbClr val="FF00FF"/>
              </a:buClr>
              <a:buSzPct val="95000"/>
              <a:buBlip>
                <a:blip r:embed="rId2"/>
              </a:buBlip>
              <a:defRPr/>
            </a:pPr>
            <a:r>
              <a:rPr lang="en-US" sz="2600" b="0" kern="1200" dirty="0">
                <a:solidFill>
                  <a:srgbClr val="002060"/>
                </a:solidFill>
                <a:latin typeface="Constantia"/>
              </a:rPr>
              <a:t>For instance, </a:t>
            </a:r>
            <a:r>
              <a:rPr lang="en-US" sz="2600" i="1" kern="1200" dirty="0">
                <a:solidFill>
                  <a:srgbClr val="002060"/>
                </a:solidFill>
                <a:latin typeface="Constantia"/>
              </a:rPr>
              <a:t>technological</a:t>
            </a:r>
            <a:r>
              <a:rPr lang="en-US" sz="2600" b="0" kern="1200" dirty="0">
                <a:solidFill>
                  <a:srgbClr val="002060"/>
                </a:solidFill>
                <a:latin typeface="Constantia"/>
              </a:rPr>
              <a:t> achievements like </a:t>
            </a:r>
            <a:r>
              <a:rPr lang="en-US" sz="2600" i="1" kern="1200" dirty="0">
                <a:solidFill>
                  <a:srgbClr val="002060"/>
                </a:solidFill>
                <a:latin typeface="Constantia"/>
              </a:rPr>
              <a:t>industrialization</a:t>
            </a:r>
            <a:r>
              <a:rPr lang="en-US" sz="2600" b="0" kern="1200" dirty="0">
                <a:solidFill>
                  <a:srgbClr val="002060"/>
                </a:solidFill>
                <a:latin typeface="Constantia"/>
              </a:rPr>
              <a:t> enable us to make a living and address our different material needs;  </a:t>
            </a:r>
          </a:p>
          <a:p>
            <a:pPr marL="568325" lvl="0" indent="-228600" algn="just" defTabSz="914400">
              <a:lnSpc>
                <a:spcPct val="130000"/>
              </a:lnSpc>
              <a:spcBef>
                <a:spcPct val="20000"/>
              </a:spcBef>
              <a:buClr>
                <a:srgbClr val="FF00FF"/>
              </a:buClr>
              <a:buSzPct val="95000"/>
              <a:buBlip>
                <a:blip r:embed="rId2"/>
              </a:buBlip>
              <a:defRPr/>
            </a:pPr>
            <a:r>
              <a:rPr lang="en-GB" sz="2600" b="0" dirty="0">
                <a:solidFill>
                  <a:srgbClr val="002060"/>
                </a:solidFill>
                <a:latin typeface="Times New Roman" pitchFamily="16" charset="0"/>
                <a:cs typeface="Times New Roman" pitchFamily="16" charset="0"/>
              </a:rPr>
              <a:t>But the </a:t>
            </a:r>
            <a:r>
              <a:rPr lang="en-GB" sz="2600" i="1" dirty="0">
                <a:solidFill>
                  <a:srgbClr val="002060"/>
                </a:solidFill>
                <a:latin typeface="Times New Roman" pitchFamily="16" charset="0"/>
                <a:cs typeface="Times New Roman" pitchFamily="16" charset="0"/>
              </a:rPr>
              <a:t>by-product</a:t>
            </a:r>
            <a:r>
              <a:rPr lang="en-GB" sz="2600" b="0" dirty="0">
                <a:solidFill>
                  <a:srgbClr val="002060"/>
                </a:solidFill>
                <a:latin typeface="Times New Roman" pitchFamily="16" charset="0"/>
                <a:cs typeface="Times New Roman" pitchFamily="16" charset="0"/>
              </a:rPr>
              <a:t> of such a "beneficial" technology often </a:t>
            </a:r>
            <a:r>
              <a:rPr lang="en-GB" sz="2600" i="1" dirty="0">
                <a:solidFill>
                  <a:srgbClr val="002060"/>
                </a:solidFill>
                <a:latin typeface="Times New Roman" pitchFamily="16" charset="0"/>
                <a:cs typeface="Times New Roman" pitchFamily="16" charset="0"/>
              </a:rPr>
              <a:t>create</a:t>
            </a:r>
            <a:r>
              <a:rPr lang="en-GB" sz="2600" b="0" dirty="0">
                <a:solidFill>
                  <a:srgbClr val="002060"/>
                </a:solidFill>
                <a:latin typeface="Times New Roman" pitchFamily="16" charset="0"/>
                <a:cs typeface="Times New Roman" pitchFamily="16" charset="0"/>
              </a:rPr>
              <a:t> </a:t>
            </a:r>
            <a:r>
              <a:rPr lang="en-GB" sz="2600" i="1" dirty="0">
                <a:solidFill>
                  <a:srgbClr val="002060"/>
                </a:solidFill>
                <a:latin typeface="Times New Roman" pitchFamily="16" charset="0"/>
                <a:cs typeface="Times New Roman" pitchFamily="16" charset="0"/>
              </a:rPr>
              <a:t>new problems</a:t>
            </a:r>
            <a:r>
              <a:rPr lang="en-GB" sz="2600" b="0" dirty="0">
                <a:solidFill>
                  <a:srgbClr val="002060"/>
                </a:solidFill>
                <a:latin typeface="Times New Roman" pitchFamily="16" charset="0"/>
                <a:cs typeface="Times New Roman" pitchFamily="16" charset="0"/>
              </a:rPr>
              <a:t>. </a:t>
            </a:r>
          </a:p>
          <a:p>
            <a:pPr marL="568325" lvl="0" indent="-228600" algn="just" defTabSz="914400">
              <a:lnSpc>
                <a:spcPct val="130000"/>
              </a:lnSpc>
              <a:spcBef>
                <a:spcPct val="20000"/>
              </a:spcBef>
              <a:buClr>
                <a:srgbClr val="FF00FF"/>
              </a:buClr>
              <a:buSzPct val="95000"/>
              <a:buBlip>
                <a:blip r:embed="rId2"/>
              </a:buBlip>
              <a:defRPr/>
            </a:pPr>
            <a:r>
              <a:rPr lang="en-GB" sz="2600" b="0" dirty="0">
                <a:solidFill>
                  <a:srgbClr val="002060"/>
                </a:solidFill>
                <a:latin typeface="Times New Roman" pitchFamily="16" charset="0"/>
                <a:cs typeface="Times New Roman" pitchFamily="16" charset="0"/>
              </a:rPr>
              <a:t>For </a:t>
            </a:r>
            <a:r>
              <a:rPr lang="en-GB" sz="2600" b="0" dirty="0" err="1">
                <a:solidFill>
                  <a:srgbClr val="002060"/>
                </a:solidFill>
                <a:latin typeface="Times New Roman" pitchFamily="16" charset="0"/>
                <a:cs typeface="Times New Roman" pitchFamily="16" charset="0"/>
              </a:rPr>
              <a:t>eg</a:t>
            </a:r>
            <a:r>
              <a:rPr lang="en-GB" sz="2600" b="0" dirty="0">
                <a:solidFill>
                  <a:srgbClr val="002060"/>
                </a:solidFill>
                <a:latin typeface="Times New Roman" pitchFamily="16" charset="0"/>
                <a:cs typeface="Times New Roman" pitchFamily="16" charset="0"/>
              </a:rPr>
              <a:t>:- Chemical emission increases air pollution, depletes ozone layer, and contributes to global warming.   </a:t>
            </a:r>
            <a:endParaRPr lang="en-US" sz="2600" b="0" dirty="0">
              <a:solidFill>
                <a:srgbClr val="002060"/>
              </a:solidFill>
              <a:latin typeface="Times New Roman" pitchFamily="16" charset="0"/>
              <a:cs typeface="Times New Roman" pitchFamily="16" charset="0"/>
            </a:endParaRPr>
          </a:p>
          <a:p>
            <a:endParaRPr lang="en-US" dirty="0"/>
          </a:p>
        </p:txBody>
      </p:sp>
    </p:spTree>
    <p:extLst>
      <p:ext uri="{BB962C8B-B14F-4D97-AF65-F5344CB8AC3E}">
        <p14:creationId xmlns:p14="http://schemas.microsoft.com/office/powerpoint/2010/main" val="360383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507206" y="381000"/>
            <a:ext cx="8065294" cy="6248399"/>
          </a:xfrm>
        </p:spPr>
        <p:txBody>
          <a:bodyPr>
            <a:normAutofit/>
          </a:bodyPr>
          <a:lstStyle/>
          <a:p>
            <a:pPr>
              <a:lnSpc>
                <a:spcPct val="130000"/>
              </a:lnSpc>
              <a:buFont typeface="Times New Roman" pitchFamily="16" charset="0"/>
              <a:buNone/>
            </a:pPr>
            <a:r>
              <a:rPr lang="en-US" sz="3200" b="1" dirty="0">
                <a:solidFill>
                  <a:srgbClr val="FF0000"/>
                </a:solidFill>
                <a:latin typeface="Times New Roman" pitchFamily="16" charset="0"/>
                <a:cs typeface="Times New Roman" pitchFamily="16" charset="0"/>
              </a:rPr>
              <a:t>7. Culture Is Dynamic: </a:t>
            </a:r>
            <a:endParaRPr lang="it-IT" sz="3200" b="1" dirty="0">
              <a:solidFill>
                <a:srgbClr val="FF0000"/>
              </a:solidFill>
              <a:latin typeface="Times New Roman" pitchFamily="16" charset="0"/>
              <a:cs typeface="Times New Roman" pitchFamily="16" charset="0"/>
            </a:endParaRPr>
          </a:p>
          <a:p>
            <a:pPr marL="273050" lvl="0" indent="-273050" algn="just" defTabSz="914400">
              <a:lnSpc>
                <a:spcPct val="130000"/>
              </a:lnSpc>
              <a:spcBef>
                <a:spcPct val="20000"/>
              </a:spcBef>
              <a:buClr>
                <a:srgbClr val="FF00FF"/>
              </a:buClr>
              <a:buSzPct val="95000"/>
              <a:buFont typeface="Wingdings" panose="05000000000000000000" pitchFamily="2" charset="2"/>
              <a:buChar char="v"/>
              <a:defRPr/>
            </a:pPr>
            <a:r>
              <a:rPr lang="en-US" sz="2800" b="0" kern="1200" dirty="0">
                <a:solidFill>
                  <a:srgbClr val="002060"/>
                </a:solidFill>
                <a:latin typeface="Constantia"/>
              </a:rPr>
              <a:t>There is </a:t>
            </a:r>
            <a:r>
              <a:rPr lang="en-US" sz="2800" i="1" kern="1200" dirty="0">
                <a:solidFill>
                  <a:srgbClr val="002060"/>
                </a:solidFill>
                <a:latin typeface="Constantia"/>
              </a:rPr>
              <a:t>no culture </a:t>
            </a:r>
            <a:r>
              <a:rPr lang="en-US" sz="2800" b="0" kern="1200" dirty="0">
                <a:solidFill>
                  <a:srgbClr val="002060"/>
                </a:solidFill>
                <a:latin typeface="Constantia"/>
              </a:rPr>
              <a:t>that remain completely </a:t>
            </a:r>
            <a:r>
              <a:rPr lang="en-US" sz="2800" i="1" kern="1200" dirty="0">
                <a:solidFill>
                  <a:srgbClr val="002060"/>
                </a:solidFill>
                <a:latin typeface="Constantia"/>
              </a:rPr>
              <a:t>static</a:t>
            </a:r>
            <a:r>
              <a:rPr lang="en-US" sz="2800" b="0" kern="1200" dirty="0">
                <a:solidFill>
                  <a:srgbClr val="002060"/>
                </a:solidFill>
                <a:latin typeface="Constantia"/>
              </a:rPr>
              <a:t> year after year.</a:t>
            </a:r>
            <a:endParaRPr lang="en-US" sz="2800" b="0" kern="1200" dirty="0">
              <a:solidFill>
                <a:srgbClr val="002060"/>
              </a:solidFill>
              <a:latin typeface="Constantia"/>
              <a:cs typeface="Times New Roman" pitchFamily="16" charset="0"/>
            </a:endParaRPr>
          </a:p>
          <a:p>
            <a:pPr marL="273050" lvl="0" indent="-273050" algn="just" defTabSz="914400">
              <a:lnSpc>
                <a:spcPct val="130000"/>
              </a:lnSpc>
              <a:spcBef>
                <a:spcPct val="20000"/>
              </a:spcBef>
              <a:buClr>
                <a:srgbClr val="FF00FF"/>
              </a:buClr>
              <a:buSzPct val="95000"/>
              <a:buFont typeface="Wingdings" panose="05000000000000000000" pitchFamily="2" charset="2"/>
              <a:buChar char="v"/>
              <a:defRPr/>
            </a:pPr>
            <a:r>
              <a:rPr lang="en-US" sz="2800" b="0" dirty="0">
                <a:solidFill>
                  <a:srgbClr val="002060"/>
                </a:solidFill>
                <a:latin typeface="Times New Roman" pitchFamily="16" charset="0"/>
                <a:cs typeface="Times New Roman" pitchFamily="16" charset="0"/>
              </a:rPr>
              <a:t>Culture is </a:t>
            </a:r>
            <a:r>
              <a:rPr lang="en-US" sz="2800" i="1" dirty="0">
                <a:solidFill>
                  <a:srgbClr val="C00000"/>
                </a:solidFill>
                <a:latin typeface="Times New Roman" pitchFamily="16" charset="0"/>
                <a:cs typeface="Times New Roman" pitchFamily="16" charset="0"/>
              </a:rPr>
              <a:t>changing constantly </a:t>
            </a:r>
            <a:r>
              <a:rPr lang="en-US" sz="2800" b="0" dirty="0">
                <a:solidFill>
                  <a:srgbClr val="002060"/>
                </a:solidFill>
                <a:latin typeface="Times New Roman" pitchFamily="16" charset="0"/>
                <a:cs typeface="Times New Roman" pitchFamily="16" charset="0"/>
              </a:rPr>
              <a:t>as new ideas and new techniques are added as time passes, modifying or changing the old ways.</a:t>
            </a:r>
          </a:p>
          <a:p>
            <a:pPr marL="627063" lvl="0" indent="-52388" algn="just" defTabSz="914400">
              <a:lnSpc>
                <a:spcPct val="130000"/>
              </a:lnSpc>
              <a:spcBef>
                <a:spcPct val="20000"/>
              </a:spcBef>
              <a:buClr>
                <a:srgbClr val="FF00FF"/>
              </a:buClr>
              <a:buSzPct val="95000"/>
              <a:buFont typeface="Wingdings" panose="05000000000000000000" pitchFamily="2" charset="2"/>
              <a:buChar char="Ø"/>
              <a:defRPr/>
            </a:pPr>
            <a:r>
              <a:rPr lang="en-US" sz="2800" b="0" kern="1200" dirty="0">
                <a:solidFill>
                  <a:srgbClr val="002060"/>
                </a:solidFill>
                <a:latin typeface="Times New Roman" panose="02020603050405020304" pitchFamily="18" charset="0"/>
                <a:cs typeface="Times New Roman" panose="02020603050405020304" pitchFamily="18" charset="0"/>
              </a:rPr>
              <a:t>In cultural process, each new generation are not only learns culture from old generations, but eventually </a:t>
            </a:r>
            <a:r>
              <a:rPr lang="en-US" sz="2800" kern="1200" dirty="0">
                <a:solidFill>
                  <a:srgbClr val="002060"/>
                </a:solidFill>
                <a:latin typeface="Times New Roman" panose="02020603050405020304" pitchFamily="18" charset="0"/>
                <a:cs typeface="Times New Roman" panose="02020603050405020304" pitchFamily="18" charset="0"/>
              </a:rPr>
              <a:t>adds</a:t>
            </a:r>
            <a:r>
              <a:rPr lang="en-US" sz="2800" b="0" kern="1200" dirty="0">
                <a:solidFill>
                  <a:srgbClr val="002060"/>
                </a:solidFill>
                <a:latin typeface="Times New Roman" panose="02020603050405020304" pitchFamily="18" charset="0"/>
                <a:cs typeface="Times New Roman" panose="02020603050405020304" pitchFamily="18" charset="0"/>
              </a:rPr>
              <a:t> </a:t>
            </a:r>
            <a:r>
              <a:rPr lang="en-US" sz="2800" i="1" kern="1200" dirty="0">
                <a:solidFill>
                  <a:srgbClr val="002060"/>
                </a:solidFill>
                <a:latin typeface="Times New Roman" panose="02020603050405020304" pitchFamily="18" charset="0"/>
                <a:cs typeface="Times New Roman" panose="02020603050405020304" pitchFamily="18" charset="0"/>
              </a:rPr>
              <a:t>new cultural entities </a:t>
            </a:r>
            <a:r>
              <a:rPr lang="en-US" sz="2800" b="0" kern="1200" dirty="0">
                <a:solidFill>
                  <a:srgbClr val="002060"/>
                </a:solidFill>
                <a:latin typeface="Times New Roman" panose="02020603050405020304" pitchFamily="18" charset="0"/>
                <a:cs typeface="Times New Roman" panose="02020603050405020304" pitchFamily="18" charset="0"/>
              </a:rPr>
              <a:t>– </a:t>
            </a:r>
            <a:r>
              <a:rPr lang="en-US" sz="2800" b="0" i="1" kern="1200" dirty="0">
                <a:solidFill>
                  <a:srgbClr val="002060"/>
                </a:solidFill>
                <a:latin typeface="Times New Roman" panose="02020603050405020304" pitchFamily="18" charset="0"/>
                <a:cs typeface="Times New Roman" panose="02020603050405020304" pitchFamily="18" charset="0"/>
              </a:rPr>
              <a:t>responding to new challenges and problems</a:t>
            </a:r>
            <a:r>
              <a:rPr lang="en-US" sz="2800" b="0" kern="1200" dirty="0">
                <a:solidFill>
                  <a:srgbClr val="002060"/>
                </a:solidFill>
                <a:latin typeface="Times New Roman" panose="02020603050405020304" pitchFamily="18" charset="0"/>
                <a:cs typeface="Times New Roman" panose="02020603050405020304" pitchFamily="18" charset="0"/>
              </a:rPr>
              <a:t>.</a:t>
            </a:r>
          </a:p>
          <a:p>
            <a:endParaRPr lang="en-US" b="0" dirty="0">
              <a:solidFill>
                <a:schemeClr val="tx1"/>
              </a:solidFill>
              <a:latin typeface="Times New Roman" pitchFamily="16" charset="0"/>
              <a:cs typeface="Times New Roman" pitchFamily="1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19920" y="150813"/>
            <a:ext cx="8065294" cy="1068387"/>
          </a:xfrm>
          <a:solidFill>
            <a:srgbClr val="00B050"/>
          </a:solidFill>
        </p:spPr>
        <p:txBody>
          <a:bodyPr>
            <a:normAutofit/>
          </a:bodyPr>
          <a:lstStyle/>
          <a:p>
            <a:r>
              <a:rPr lang="en-US" sz="4000" b="1" dirty="0">
                <a:solidFill>
                  <a:srgbClr val="FFFF00"/>
                </a:solidFill>
              </a:rPr>
              <a:t>Mechanisms of Culture Change</a:t>
            </a:r>
            <a:endParaRPr lang="en-GB" sz="4000" b="1" dirty="0">
              <a:solidFill>
                <a:srgbClr val="FFFF00"/>
              </a:solidFill>
            </a:endParaRPr>
          </a:p>
        </p:txBody>
      </p:sp>
      <p:sp>
        <p:nvSpPr>
          <p:cNvPr id="28675" name="Content Placeholder 2"/>
          <p:cNvSpPr>
            <a:spLocks noGrp="1"/>
          </p:cNvSpPr>
          <p:nvPr>
            <p:ph idx="1"/>
          </p:nvPr>
        </p:nvSpPr>
        <p:spPr>
          <a:xfrm>
            <a:off x="507206" y="1447800"/>
            <a:ext cx="8065294" cy="4800599"/>
          </a:xfrm>
        </p:spPr>
        <p:txBody>
          <a:bodyPr>
            <a:normAutofit lnSpcReduction="10000"/>
          </a:bodyPr>
          <a:lstStyle/>
          <a:p>
            <a:pPr algn="just">
              <a:lnSpc>
                <a:spcPct val="150000"/>
              </a:lnSpc>
              <a:buClr>
                <a:srgbClr val="FF0000"/>
              </a:buClr>
              <a:buFont typeface="Wingdings" panose="05000000000000000000" pitchFamily="2" charset="2"/>
              <a:buChar char="v"/>
              <a:defRPr/>
            </a:pPr>
            <a:r>
              <a:rPr lang="en-US" sz="3600" b="0" dirty="0">
                <a:solidFill>
                  <a:srgbClr val="002060"/>
                </a:solidFill>
                <a:latin typeface="Times New Roman" pitchFamily="18" charset="0"/>
                <a:cs typeface="Times New Roman" pitchFamily="18" charset="0"/>
              </a:rPr>
              <a:t>Culture change can occur as a result of the following mechanisms: </a:t>
            </a:r>
            <a:endParaRPr lang="en-US" b="0" dirty="0">
              <a:solidFill>
                <a:srgbClr val="002060"/>
              </a:solidFill>
              <a:latin typeface="Times New Roman" pitchFamily="18" charset="0"/>
              <a:cs typeface="Times New Roman" pitchFamily="18" charset="0"/>
            </a:endParaRPr>
          </a:p>
          <a:p>
            <a:pPr marL="1371600" lvl="2" indent="-571500">
              <a:lnSpc>
                <a:spcPct val="150000"/>
              </a:lnSpc>
              <a:buFont typeface="+mj-lt"/>
              <a:buAutoNum type="romanUcPeriod"/>
              <a:defRPr/>
            </a:pPr>
            <a:r>
              <a:rPr lang="en-US" sz="3200" dirty="0">
                <a:solidFill>
                  <a:srgbClr val="002060"/>
                </a:solidFill>
                <a:latin typeface="Times New Roman" pitchFamily="18" charset="0"/>
                <a:cs typeface="Times New Roman" pitchFamily="18" charset="0"/>
              </a:rPr>
              <a:t>Diffusion</a:t>
            </a:r>
          </a:p>
          <a:p>
            <a:pPr marL="1371600" lvl="2" indent="-571500">
              <a:lnSpc>
                <a:spcPct val="150000"/>
              </a:lnSpc>
              <a:buFont typeface="+mj-lt"/>
              <a:buAutoNum type="romanUcPeriod"/>
              <a:defRPr/>
            </a:pPr>
            <a:r>
              <a:rPr lang="en-US" sz="3200" dirty="0">
                <a:solidFill>
                  <a:srgbClr val="002060"/>
                </a:solidFill>
                <a:latin typeface="Times New Roman" pitchFamily="18" charset="0"/>
                <a:cs typeface="Times New Roman" pitchFamily="18" charset="0"/>
              </a:rPr>
              <a:t>Acculturation </a:t>
            </a:r>
          </a:p>
          <a:p>
            <a:pPr marL="1371600" lvl="2" indent="-571500">
              <a:lnSpc>
                <a:spcPct val="150000"/>
              </a:lnSpc>
              <a:buFont typeface="+mj-lt"/>
              <a:buAutoNum type="romanUcPeriod"/>
              <a:defRPr/>
            </a:pPr>
            <a:r>
              <a:rPr lang="it-IT" sz="3200" dirty="0">
                <a:solidFill>
                  <a:srgbClr val="002060"/>
                </a:solidFill>
                <a:latin typeface="Times New Roman" pitchFamily="18" charset="0"/>
                <a:cs typeface="Times New Roman" pitchFamily="18" charset="0"/>
              </a:rPr>
              <a:t>Invention</a:t>
            </a:r>
            <a:endParaRPr lang="en-US" sz="3200" dirty="0">
              <a:solidFill>
                <a:srgbClr val="002060"/>
              </a:solidFill>
              <a:latin typeface="Times New Roman" pitchFamily="18" charset="0"/>
              <a:cs typeface="Times New Roman" pitchFamily="18" charset="0"/>
            </a:endParaRPr>
          </a:p>
          <a:p>
            <a:pPr marL="1371600" lvl="2" indent="-571500">
              <a:lnSpc>
                <a:spcPct val="150000"/>
              </a:lnSpc>
              <a:buFont typeface="+mj-lt"/>
              <a:buAutoNum type="romanUcPeriod"/>
              <a:defRPr/>
            </a:pPr>
            <a:r>
              <a:rPr lang="en-US" sz="3200" dirty="0">
                <a:solidFill>
                  <a:srgbClr val="002060"/>
                </a:solidFill>
                <a:latin typeface="Times New Roman" pitchFamily="18" charset="0"/>
                <a:cs typeface="Times New Roman" pitchFamily="18" charset="0"/>
              </a:rPr>
              <a:t>Globalization</a:t>
            </a:r>
          </a:p>
          <a:p>
            <a:pPr marL="571500" indent="-571500">
              <a:buFont typeface="Times New Roman" pitchFamily="16" charset="0"/>
              <a:buNone/>
              <a:defRPr/>
            </a:pPr>
            <a:endParaRPr lang="en-US"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9482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077200" cy="6402387"/>
          </a:xfrm>
        </p:spPr>
        <p:txBody>
          <a:bodyPr>
            <a:normAutofit fontScale="92500" lnSpcReduction="10000"/>
          </a:bodyPr>
          <a:lstStyle/>
          <a:p>
            <a:pPr marL="0" indent="0">
              <a:lnSpc>
                <a:spcPct val="130000"/>
              </a:lnSpc>
              <a:buNone/>
              <a:defRPr/>
            </a:pPr>
            <a:r>
              <a:rPr lang="en-US" sz="3000" b="1" dirty="0">
                <a:solidFill>
                  <a:srgbClr val="FF0000"/>
                </a:solidFill>
                <a:latin typeface="Times New Roman" pitchFamily="18" charset="0"/>
                <a:cs typeface="Times New Roman" pitchFamily="18" charset="0"/>
              </a:rPr>
              <a:t>I. Diffusion:</a:t>
            </a:r>
          </a:p>
          <a:p>
            <a:pPr algn="just">
              <a:lnSpc>
                <a:spcPct val="130000"/>
              </a:lnSpc>
              <a:buClr>
                <a:srgbClr val="C00000"/>
              </a:buClr>
              <a:buFont typeface="Wingdings" panose="05000000000000000000" pitchFamily="2" charset="2"/>
              <a:buChar char="v"/>
              <a:defRPr/>
            </a:pPr>
            <a:r>
              <a:rPr lang="en-US" sz="2600" b="0" dirty="0">
                <a:solidFill>
                  <a:srgbClr val="002060"/>
                </a:solidFill>
                <a:latin typeface="Times New Roman" pitchFamily="18" charset="0"/>
                <a:cs typeface="Times New Roman" pitchFamily="18" charset="0"/>
              </a:rPr>
              <a:t>Is the process by which cultural elements are borrowed from another society and incorporated into the culture of the recipient group. </a:t>
            </a:r>
          </a:p>
          <a:p>
            <a:pPr algn="just">
              <a:lnSpc>
                <a:spcPct val="130000"/>
              </a:lnSpc>
              <a:buClr>
                <a:srgbClr val="C00000"/>
              </a:buClr>
              <a:buFont typeface="Wingdings" panose="05000000000000000000" pitchFamily="2" charset="2"/>
              <a:buChar char="v"/>
              <a:defRPr/>
            </a:pPr>
            <a:r>
              <a:rPr lang="en-US" sz="2600" b="0" dirty="0">
                <a:solidFill>
                  <a:srgbClr val="002060"/>
                </a:solidFill>
                <a:latin typeface="Times New Roman" pitchFamily="18" charset="0"/>
                <a:cs typeface="Times New Roman" pitchFamily="18" charset="0"/>
              </a:rPr>
              <a:t>It’s the spread of cultural traits from one area to the other via </a:t>
            </a:r>
            <a:r>
              <a:rPr lang="en-US" sz="2600" i="1" dirty="0">
                <a:solidFill>
                  <a:srgbClr val="002060"/>
                </a:solidFill>
                <a:latin typeface="Times New Roman" pitchFamily="18" charset="0"/>
                <a:cs typeface="Times New Roman" pitchFamily="18" charset="0"/>
              </a:rPr>
              <a:t>direct, forced </a:t>
            </a:r>
            <a:r>
              <a:rPr lang="en-US" sz="2600" b="0" dirty="0">
                <a:solidFill>
                  <a:srgbClr val="002060"/>
                </a:solidFill>
                <a:latin typeface="Times New Roman" pitchFamily="18" charset="0"/>
                <a:cs typeface="Times New Roman" pitchFamily="18" charset="0"/>
              </a:rPr>
              <a:t>or</a:t>
            </a:r>
            <a:r>
              <a:rPr lang="en-US" sz="2600" i="1" dirty="0">
                <a:solidFill>
                  <a:srgbClr val="002060"/>
                </a:solidFill>
                <a:latin typeface="Times New Roman" pitchFamily="18" charset="0"/>
                <a:cs typeface="Times New Roman" pitchFamily="18" charset="0"/>
              </a:rPr>
              <a:t> indirect </a:t>
            </a:r>
            <a:r>
              <a:rPr lang="en-US" sz="2600" b="0" dirty="0">
                <a:solidFill>
                  <a:srgbClr val="002060"/>
                </a:solidFill>
                <a:latin typeface="Times New Roman" pitchFamily="18" charset="0"/>
                <a:cs typeface="Times New Roman" pitchFamily="18" charset="0"/>
              </a:rPr>
              <a:t>contacts:   </a:t>
            </a:r>
          </a:p>
          <a:p>
            <a:pPr marL="627063" lvl="0" indent="-52388" algn="just" defTabSz="914400">
              <a:lnSpc>
                <a:spcPct val="130000"/>
              </a:lnSpc>
              <a:spcBef>
                <a:spcPct val="20000"/>
              </a:spcBef>
              <a:buClr>
                <a:srgbClr val="FF00FF"/>
              </a:buClr>
              <a:buSzPct val="95000"/>
              <a:buFont typeface="Wingdings" panose="05000000000000000000" pitchFamily="2" charset="2"/>
              <a:buChar char="Ø"/>
              <a:defRPr/>
            </a:pPr>
            <a:r>
              <a:rPr lang="en-US" sz="2600" b="0" dirty="0">
                <a:solidFill>
                  <a:srgbClr val="002060"/>
                </a:solidFill>
                <a:latin typeface="Times New Roman" pitchFamily="18" charset="0"/>
                <a:cs typeface="Times New Roman" pitchFamily="18" charset="0"/>
              </a:rPr>
              <a:t>Diffusion is </a:t>
            </a:r>
            <a:r>
              <a:rPr lang="en-US" sz="2600" i="1" dirty="0">
                <a:solidFill>
                  <a:srgbClr val="C00000"/>
                </a:solidFill>
                <a:latin typeface="Times New Roman" pitchFamily="18" charset="0"/>
                <a:cs typeface="Times New Roman" pitchFamily="18" charset="0"/>
              </a:rPr>
              <a:t>direct</a:t>
            </a:r>
            <a:r>
              <a:rPr lang="en-US" sz="2600" b="0" i="1" dirty="0">
                <a:solidFill>
                  <a:srgbClr val="C00000"/>
                </a:solidFill>
                <a:latin typeface="Times New Roman" pitchFamily="18" charset="0"/>
                <a:cs typeface="Times New Roman" pitchFamily="18" charset="0"/>
              </a:rPr>
              <a:t> </a:t>
            </a:r>
            <a:r>
              <a:rPr lang="en-US" sz="2600" b="0" dirty="0">
                <a:solidFill>
                  <a:srgbClr val="002060"/>
                </a:solidFill>
                <a:latin typeface="Times New Roman" pitchFamily="18" charset="0"/>
                <a:cs typeface="Times New Roman" pitchFamily="18" charset="0"/>
              </a:rPr>
              <a:t>when two cultures trade with, intermarry among, or wage war on one another.</a:t>
            </a:r>
          </a:p>
          <a:p>
            <a:pPr marL="627063" lvl="0" indent="-52388" algn="just" defTabSz="914400">
              <a:lnSpc>
                <a:spcPct val="130000"/>
              </a:lnSpc>
              <a:spcBef>
                <a:spcPct val="20000"/>
              </a:spcBef>
              <a:buClr>
                <a:srgbClr val="FF00FF"/>
              </a:buClr>
              <a:buSzPct val="95000"/>
              <a:buFont typeface="Wingdings" panose="05000000000000000000" pitchFamily="2" charset="2"/>
              <a:buChar char="Ø"/>
              <a:defRPr/>
            </a:pPr>
            <a:r>
              <a:rPr lang="en-US" sz="2600" b="0" dirty="0">
                <a:solidFill>
                  <a:srgbClr val="002060"/>
                </a:solidFill>
                <a:latin typeface="Times New Roman" pitchFamily="18" charset="0"/>
                <a:cs typeface="Times New Roman" pitchFamily="18" charset="0"/>
              </a:rPr>
              <a:t>It is </a:t>
            </a:r>
            <a:r>
              <a:rPr lang="en-US" sz="2600" i="1" dirty="0">
                <a:solidFill>
                  <a:srgbClr val="C00000"/>
                </a:solidFill>
                <a:latin typeface="Times New Roman" pitchFamily="18" charset="0"/>
                <a:cs typeface="Times New Roman" pitchFamily="18" charset="0"/>
              </a:rPr>
              <a:t>forced</a:t>
            </a:r>
            <a:r>
              <a:rPr lang="en-US" sz="2600" b="0" i="1" dirty="0">
                <a:solidFill>
                  <a:srgbClr val="002060"/>
                </a:solidFill>
                <a:latin typeface="Times New Roman" pitchFamily="18" charset="0"/>
                <a:cs typeface="Times New Roman" pitchFamily="18" charset="0"/>
              </a:rPr>
              <a:t> </a:t>
            </a:r>
            <a:r>
              <a:rPr lang="en-US" sz="2600" b="0" dirty="0">
                <a:solidFill>
                  <a:srgbClr val="002060"/>
                </a:solidFill>
                <a:latin typeface="Times New Roman" pitchFamily="18" charset="0"/>
                <a:cs typeface="Times New Roman" pitchFamily="18" charset="0"/>
              </a:rPr>
              <a:t>when one culture subjugates another and imposes its customs on the dominated group. </a:t>
            </a:r>
          </a:p>
          <a:p>
            <a:pPr marL="627063" lvl="0" indent="-52388" algn="just" defTabSz="914400">
              <a:lnSpc>
                <a:spcPct val="130000"/>
              </a:lnSpc>
              <a:spcBef>
                <a:spcPct val="20000"/>
              </a:spcBef>
              <a:buClr>
                <a:srgbClr val="FF00FF"/>
              </a:buClr>
              <a:buSzPct val="95000"/>
              <a:buFont typeface="Wingdings" panose="05000000000000000000" pitchFamily="2" charset="2"/>
              <a:buChar char="Ø"/>
              <a:defRPr/>
            </a:pPr>
            <a:r>
              <a:rPr lang="en-US" sz="2600" b="0" dirty="0">
                <a:solidFill>
                  <a:srgbClr val="002060"/>
                </a:solidFill>
                <a:latin typeface="Times New Roman" pitchFamily="18" charset="0"/>
                <a:cs typeface="Times New Roman" pitchFamily="18" charset="0"/>
              </a:rPr>
              <a:t>Diffusion is </a:t>
            </a:r>
            <a:r>
              <a:rPr lang="en-US" sz="2600" i="1" dirty="0">
                <a:solidFill>
                  <a:srgbClr val="C00000"/>
                </a:solidFill>
                <a:latin typeface="Times New Roman" pitchFamily="18" charset="0"/>
                <a:cs typeface="Times New Roman" pitchFamily="18" charset="0"/>
              </a:rPr>
              <a:t>indirect</a:t>
            </a:r>
            <a:r>
              <a:rPr lang="en-US" sz="2600" b="0" i="1" dirty="0">
                <a:solidFill>
                  <a:srgbClr val="002060"/>
                </a:solidFill>
                <a:latin typeface="Times New Roman" pitchFamily="18" charset="0"/>
                <a:cs typeface="Times New Roman" pitchFamily="18" charset="0"/>
              </a:rPr>
              <a:t> </a:t>
            </a:r>
            <a:r>
              <a:rPr lang="en-US" sz="2600" b="0" dirty="0">
                <a:solidFill>
                  <a:srgbClr val="002060"/>
                </a:solidFill>
                <a:latin typeface="Times New Roman" pitchFamily="18" charset="0"/>
                <a:cs typeface="Times New Roman" pitchFamily="18" charset="0"/>
              </a:rPr>
              <a:t>when items or traits move from </a:t>
            </a:r>
            <a:r>
              <a:rPr lang="en-US" sz="2600" i="1" dirty="0">
                <a:solidFill>
                  <a:srgbClr val="002060"/>
                </a:solidFill>
                <a:latin typeface="Times New Roman" pitchFamily="18" charset="0"/>
                <a:cs typeface="Times New Roman" pitchFamily="18" charset="0"/>
              </a:rPr>
              <a:t>group A to group C via group B </a:t>
            </a:r>
            <a:r>
              <a:rPr lang="en-US" sz="2600" b="0" dirty="0">
                <a:solidFill>
                  <a:srgbClr val="002060"/>
                </a:solidFill>
                <a:latin typeface="Times New Roman" pitchFamily="18" charset="0"/>
                <a:cs typeface="Times New Roman" pitchFamily="18" charset="0"/>
              </a:rPr>
              <a:t>without any firsthand contact between A and C.  </a:t>
            </a:r>
          </a:p>
        </p:txBody>
      </p:sp>
    </p:spTree>
    <p:extLst>
      <p:ext uri="{BB962C8B-B14F-4D97-AF65-F5344CB8AC3E}">
        <p14:creationId xmlns:p14="http://schemas.microsoft.com/office/powerpoint/2010/main" val="416510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381000" y="228600"/>
            <a:ext cx="8382000" cy="6553200"/>
          </a:xfrm>
        </p:spPr>
        <p:txBody>
          <a:bodyPr>
            <a:normAutofit fontScale="85000" lnSpcReduction="20000"/>
          </a:bodyPr>
          <a:lstStyle/>
          <a:p>
            <a:pPr>
              <a:lnSpc>
                <a:spcPct val="150000"/>
              </a:lnSpc>
              <a:spcBef>
                <a:spcPts val="0"/>
              </a:spcBef>
              <a:buFont typeface="Times New Roman" pitchFamily="16" charset="0"/>
              <a:buNone/>
            </a:pPr>
            <a:r>
              <a:rPr lang="en-US" sz="3300" b="1" dirty="0">
                <a:solidFill>
                  <a:srgbClr val="FF0000"/>
                </a:solidFill>
                <a:latin typeface="Times New Roman" pitchFamily="16" charset="0"/>
                <a:cs typeface="Times New Roman" pitchFamily="16" charset="0"/>
              </a:rPr>
              <a:t>II. Acculturation:</a:t>
            </a:r>
          </a:p>
          <a:p>
            <a:pPr algn="just">
              <a:lnSpc>
                <a:spcPct val="150000"/>
              </a:lnSpc>
              <a:spcBef>
                <a:spcPts val="0"/>
              </a:spcBef>
              <a:buFont typeface="Wingdings" panose="05000000000000000000" pitchFamily="2" charset="2"/>
              <a:buChar char="§"/>
            </a:pPr>
            <a:r>
              <a:rPr lang="en-US" sz="2800" b="0" dirty="0">
                <a:solidFill>
                  <a:srgbClr val="002060"/>
                </a:solidFill>
                <a:latin typeface="Times New Roman" pitchFamily="16" charset="0"/>
                <a:cs typeface="Times New Roman" pitchFamily="16" charset="0"/>
              </a:rPr>
              <a:t> Is the exchange of cultural features that results when groups have continuous firsthand contact. </a:t>
            </a:r>
          </a:p>
          <a:p>
            <a:pPr algn="just">
              <a:lnSpc>
                <a:spcPct val="150000"/>
              </a:lnSpc>
              <a:spcBef>
                <a:spcPts val="0"/>
              </a:spcBef>
              <a:buFont typeface="Wingdings" panose="05000000000000000000" pitchFamily="2" charset="2"/>
              <a:buChar char="§"/>
            </a:pPr>
            <a:r>
              <a:rPr lang="en-US" sz="2800" b="0" dirty="0">
                <a:solidFill>
                  <a:srgbClr val="002060"/>
                </a:solidFill>
                <a:latin typeface="Times New Roman" pitchFamily="16" charset="0"/>
                <a:cs typeface="Times New Roman" pitchFamily="16" charset="0"/>
              </a:rPr>
              <a:t> The cultures of either or both groups may be changed or blended by this contact.  </a:t>
            </a:r>
          </a:p>
          <a:p>
            <a:pPr algn="just">
              <a:lnSpc>
                <a:spcPct val="150000"/>
              </a:lnSpc>
              <a:spcBef>
                <a:spcPts val="0"/>
              </a:spcBef>
              <a:buFont typeface="Wingdings" panose="05000000000000000000" pitchFamily="2" charset="2"/>
              <a:buChar char="§"/>
            </a:pPr>
            <a:r>
              <a:rPr lang="en-US" sz="2800" b="0" dirty="0">
                <a:solidFill>
                  <a:srgbClr val="002060"/>
                </a:solidFill>
                <a:latin typeface="Times New Roman" pitchFamily="16" charset="0"/>
                <a:cs typeface="Times New Roman" pitchFamily="16" charset="0"/>
              </a:rPr>
              <a:t> This usually happens in situations of trade or colonialism.  </a:t>
            </a:r>
          </a:p>
          <a:p>
            <a:pPr lvl="0">
              <a:lnSpc>
                <a:spcPct val="150000"/>
              </a:lnSpc>
              <a:spcBef>
                <a:spcPts val="0"/>
              </a:spcBef>
              <a:buNone/>
            </a:pPr>
            <a:r>
              <a:rPr lang="it-IT" sz="3300" b="1" dirty="0">
                <a:solidFill>
                  <a:srgbClr val="FF0000"/>
                </a:solidFill>
                <a:latin typeface="Times New Roman" pitchFamily="16" charset="0"/>
                <a:cs typeface="Times New Roman" pitchFamily="16" charset="0"/>
              </a:rPr>
              <a:t>III. Invention</a:t>
            </a:r>
            <a:r>
              <a:rPr lang="it-IT" sz="3300" b="1" dirty="0">
                <a:solidFill>
                  <a:srgbClr val="FF0000"/>
                </a:solidFill>
              </a:rPr>
              <a:t>:  </a:t>
            </a:r>
            <a:endParaRPr lang="it-IT" sz="3300" b="1" dirty="0">
              <a:solidFill>
                <a:srgbClr val="FF0000"/>
              </a:solidFill>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Ø"/>
            </a:pPr>
            <a:r>
              <a:rPr lang="en-US" sz="2800" b="0" dirty="0">
                <a:solidFill>
                  <a:srgbClr val="002060"/>
                </a:solidFill>
                <a:latin typeface="Times New Roman" pitchFamily="16" charset="0"/>
                <a:cs typeface="Times New Roman" pitchFamily="16" charset="0"/>
              </a:rPr>
              <a:t> Refers to any new thing, idea or behavior pattern that emerges from within a society.  </a:t>
            </a:r>
          </a:p>
          <a:p>
            <a:pPr algn="just">
              <a:lnSpc>
                <a:spcPct val="150000"/>
              </a:lnSpc>
              <a:spcBef>
                <a:spcPts val="0"/>
              </a:spcBef>
              <a:buFont typeface="Wingdings" panose="05000000000000000000" pitchFamily="2" charset="2"/>
              <a:buChar char="Ø"/>
            </a:pPr>
            <a:r>
              <a:rPr lang="en-US" sz="2800" b="0" dirty="0">
                <a:solidFill>
                  <a:srgbClr val="002060"/>
                </a:solidFill>
                <a:latin typeface="Times New Roman" pitchFamily="16" charset="0"/>
                <a:cs typeface="Times New Roman" pitchFamily="16" charset="0"/>
              </a:rPr>
              <a:t> Some </a:t>
            </a:r>
            <a:r>
              <a:rPr lang="en-US" sz="2800" dirty="0">
                <a:solidFill>
                  <a:srgbClr val="002060"/>
                </a:solidFill>
                <a:latin typeface="Times New Roman" pitchFamily="16" charset="0"/>
                <a:cs typeface="Times New Roman" pitchFamily="16" charset="0"/>
              </a:rPr>
              <a:t>inventions</a:t>
            </a:r>
            <a:r>
              <a:rPr lang="en-US" sz="2800" b="0" dirty="0">
                <a:solidFill>
                  <a:srgbClr val="002060"/>
                </a:solidFill>
                <a:latin typeface="Times New Roman" pitchFamily="16" charset="0"/>
                <a:cs typeface="Times New Roman" pitchFamily="16" charset="0"/>
              </a:rPr>
              <a:t> are </a:t>
            </a:r>
            <a:r>
              <a:rPr lang="en-US" sz="2800" i="1" dirty="0">
                <a:solidFill>
                  <a:srgbClr val="002060"/>
                </a:solidFill>
                <a:latin typeface="Times New Roman" pitchFamily="16" charset="0"/>
                <a:cs typeface="Times New Roman" pitchFamily="16" charset="0"/>
              </a:rPr>
              <a:t>very purposeful </a:t>
            </a:r>
            <a:r>
              <a:rPr lang="en-US" sz="2800" b="0" dirty="0">
                <a:solidFill>
                  <a:srgbClr val="002060"/>
                </a:solidFill>
                <a:latin typeface="Times New Roman" pitchFamily="16" charset="0"/>
                <a:cs typeface="Times New Roman" pitchFamily="16" charset="0"/>
              </a:rPr>
              <a:t>(</a:t>
            </a:r>
            <a:r>
              <a:rPr lang="en-US" sz="2800" b="0" i="1" dirty="0">
                <a:solidFill>
                  <a:srgbClr val="002060"/>
                </a:solidFill>
                <a:latin typeface="Times New Roman" pitchFamily="16" charset="0"/>
                <a:cs typeface="Times New Roman" pitchFamily="16" charset="0"/>
              </a:rPr>
              <a:t>an adaptive response</a:t>
            </a:r>
            <a:r>
              <a:rPr lang="en-US" sz="2800" b="0" dirty="0">
                <a:solidFill>
                  <a:srgbClr val="002060"/>
                </a:solidFill>
                <a:latin typeface="Times New Roman" pitchFamily="16" charset="0"/>
                <a:cs typeface="Times New Roman" pitchFamily="16" charset="0"/>
              </a:rPr>
              <a:t>) while others are unconscious and unintentional</a:t>
            </a:r>
            <a:r>
              <a:rPr lang="en-US" sz="2800" dirty="0">
                <a:solidFill>
                  <a:srgbClr val="002060"/>
                </a:solidFill>
                <a:latin typeface="Times New Roman" pitchFamily="16" charset="0"/>
                <a:cs typeface="Times New Roman" pitchFamily="16" charset="0"/>
              </a:rPr>
              <a:t>.    </a:t>
            </a:r>
            <a:endParaRPr lang="en-US" sz="2800" b="0" dirty="0">
              <a:solidFill>
                <a:srgbClr val="002060"/>
              </a:solidFill>
              <a:latin typeface="Times New Roman" pitchFamily="16" charset="0"/>
              <a:cs typeface="Times New Roman" pitchFamily="16" charset="0"/>
            </a:endParaRPr>
          </a:p>
          <a:p>
            <a:pPr algn="just">
              <a:lnSpc>
                <a:spcPct val="150000"/>
              </a:lnSpc>
              <a:spcBef>
                <a:spcPts val="0"/>
              </a:spcBef>
              <a:buFont typeface="Wingdings" panose="05000000000000000000" pitchFamily="2" charset="2"/>
              <a:buChar char="Ø"/>
            </a:pPr>
            <a:r>
              <a:rPr lang="en-US" sz="2800" dirty="0">
                <a:solidFill>
                  <a:srgbClr val="002060"/>
                </a:solidFill>
                <a:latin typeface="Times New Roman" pitchFamily="16" charset="0"/>
                <a:cs typeface="Times New Roman" pitchFamily="16" charset="0"/>
              </a:rPr>
              <a:t> E.g</a:t>
            </a:r>
            <a:r>
              <a:rPr lang="en-US" sz="2800" b="0" dirty="0">
                <a:solidFill>
                  <a:srgbClr val="002060"/>
                </a:solidFill>
                <a:latin typeface="Times New Roman" pitchFamily="16" charset="0"/>
                <a:cs typeface="Times New Roman" pitchFamily="16" charset="0"/>
              </a:rPr>
              <a:t>., </a:t>
            </a:r>
            <a:r>
              <a:rPr lang="en-US" sz="2800" b="0" i="1" dirty="0">
                <a:solidFill>
                  <a:srgbClr val="002060"/>
                </a:solidFill>
                <a:latin typeface="Times New Roman" pitchFamily="16" charset="0"/>
                <a:cs typeface="Times New Roman" pitchFamily="16" charset="0"/>
              </a:rPr>
              <a:t>independent invention of agriculture in the Middle East and Mexico</a:t>
            </a:r>
            <a:r>
              <a:rPr lang="en-US" sz="2800" b="0" dirty="0">
                <a:solidFill>
                  <a:srgbClr val="002060"/>
                </a:solidFill>
                <a:latin typeface="Times New Roman" pitchFamily="16" charset="0"/>
                <a:cs typeface="Times New Roman" pitchFamily="16" charset="0"/>
              </a:rPr>
              <a:t>.    </a:t>
            </a:r>
          </a:p>
        </p:txBody>
      </p:sp>
    </p:spTree>
    <p:extLst>
      <p:ext uri="{BB962C8B-B14F-4D97-AF65-F5344CB8AC3E}">
        <p14:creationId xmlns:p14="http://schemas.microsoft.com/office/powerpoint/2010/main" val="428014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457200" y="533400"/>
            <a:ext cx="8228013" cy="5867400"/>
          </a:xfrm>
        </p:spPr>
        <p:txBody>
          <a:bodyPr/>
          <a:lstStyle/>
          <a:p>
            <a:pPr>
              <a:buFont typeface="Times New Roman" pitchFamily="16" charset="0"/>
              <a:buNone/>
            </a:pPr>
            <a:r>
              <a:rPr lang="en-US" sz="3200" b="1" dirty="0">
                <a:solidFill>
                  <a:srgbClr val="FF0000"/>
                </a:solidFill>
                <a:latin typeface="Times New Roman" pitchFamily="16" charset="0"/>
                <a:cs typeface="Times New Roman" pitchFamily="16" charset="0"/>
              </a:rPr>
              <a:t>IV. Globalization:</a:t>
            </a:r>
          </a:p>
          <a:p>
            <a:pPr algn="just">
              <a:lnSpc>
                <a:spcPct val="150000"/>
              </a:lnSpc>
              <a:buFont typeface="Wingdings" panose="05000000000000000000" pitchFamily="2" charset="2"/>
              <a:buChar char="Ø"/>
            </a:pPr>
            <a:r>
              <a:rPr lang="en-US" b="0" dirty="0">
                <a:solidFill>
                  <a:schemeClr val="tx1"/>
                </a:solidFill>
                <a:latin typeface="Times New Roman" pitchFamily="16" charset="0"/>
                <a:cs typeface="Times New Roman" pitchFamily="16" charset="0"/>
              </a:rPr>
              <a:t> </a:t>
            </a:r>
            <a:r>
              <a:rPr lang="en-US" sz="2800" b="0" dirty="0">
                <a:solidFill>
                  <a:srgbClr val="002060"/>
                </a:solidFill>
                <a:latin typeface="Times New Roman" pitchFamily="16" charset="0"/>
                <a:cs typeface="Times New Roman" pitchFamily="16" charset="0"/>
              </a:rPr>
              <a:t>The broad-scale changes and transformations that have resulted from the </a:t>
            </a:r>
            <a:r>
              <a:rPr lang="en-US" sz="2800" i="1" dirty="0">
                <a:solidFill>
                  <a:srgbClr val="002060"/>
                </a:solidFill>
                <a:latin typeface="Times New Roman" pitchFamily="16" charset="0"/>
                <a:cs typeface="Times New Roman" pitchFamily="16" charset="0"/>
              </a:rPr>
              <a:t>impacts of industrialization </a:t>
            </a:r>
            <a:r>
              <a:rPr lang="en-US" sz="2800" b="0" dirty="0">
                <a:solidFill>
                  <a:srgbClr val="002060"/>
                </a:solidFill>
                <a:latin typeface="Times New Roman" pitchFamily="16" charset="0"/>
                <a:cs typeface="Times New Roman" pitchFamily="16" charset="0"/>
              </a:rPr>
              <a:t>and the emergence of an </a:t>
            </a:r>
            <a:r>
              <a:rPr lang="en-US" sz="2800" i="1" dirty="0">
                <a:solidFill>
                  <a:srgbClr val="002060"/>
                </a:solidFill>
                <a:latin typeface="Times New Roman" pitchFamily="16" charset="0"/>
                <a:cs typeface="Times New Roman" pitchFamily="16" charset="0"/>
              </a:rPr>
              <a:t>inter connected global economy</a:t>
            </a:r>
            <a:r>
              <a:rPr lang="en-US" sz="2800" b="0" dirty="0">
                <a:solidFill>
                  <a:srgbClr val="002060"/>
                </a:solidFill>
                <a:latin typeface="Times New Roman" pitchFamily="16" charset="0"/>
                <a:cs typeface="Times New Roman" pitchFamily="16" charset="0"/>
              </a:rPr>
              <a:t>, with the spread of capital, labor (migration) and technology across national borders.</a:t>
            </a:r>
          </a:p>
          <a:p>
            <a:pPr algn="just">
              <a:lnSpc>
                <a:spcPct val="150000"/>
              </a:lnSpc>
              <a:buFont typeface="Wingdings" panose="05000000000000000000" pitchFamily="2" charset="2"/>
              <a:buChar char="Ø"/>
            </a:pPr>
            <a:r>
              <a:rPr lang="en-US" sz="2800" dirty="0">
                <a:solidFill>
                  <a:srgbClr val="002060"/>
                </a:solidFill>
                <a:latin typeface="Times New Roman" pitchFamily="16" charset="0"/>
                <a:cs typeface="Times New Roman" pitchFamily="16" charset="0"/>
              </a:rPr>
              <a:t> </a:t>
            </a:r>
            <a:r>
              <a:rPr lang="en-US" sz="2800" b="0" dirty="0">
                <a:solidFill>
                  <a:srgbClr val="002060"/>
                </a:solidFill>
                <a:latin typeface="Times New Roman" pitchFamily="16" charset="0"/>
                <a:cs typeface="Times New Roman" pitchFamily="16" charset="0"/>
              </a:rPr>
              <a:t>The mass media help propel a globally, spreading </a:t>
            </a:r>
            <a:r>
              <a:rPr lang="en-US" sz="2800" i="1" dirty="0">
                <a:solidFill>
                  <a:srgbClr val="002060"/>
                </a:solidFill>
                <a:latin typeface="Times New Roman" pitchFamily="16" charset="0"/>
                <a:cs typeface="Times New Roman" pitchFamily="16" charset="0"/>
              </a:rPr>
              <a:t>culture of consumption</a:t>
            </a:r>
            <a:r>
              <a:rPr lang="en-US" sz="2800" b="0" dirty="0">
                <a:solidFill>
                  <a:srgbClr val="002060"/>
                </a:solidFill>
                <a:latin typeface="Times New Roman" pitchFamily="16" charset="0"/>
                <a:cs typeface="Times New Roman" pitchFamily="16" charset="0"/>
              </a:rPr>
              <a:t>.   </a:t>
            </a:r>
          </a:p>
        </p:txBody>
      </p:sp>
    </p:spTree>
    <p:extLst>
      <p:ext uri="{BB962C8B-B14F-4D97-AF65-F5344CB8AC3E}">
        <p14:creationId xmlns:p14="http://schemas.microsoft.com/office/powerpoint/2010/main" val="77231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38200" y="150813"/>
            <a:ext cx="7696200" cy="763587"/>
          </a:xfrm>
        </p:spPr>
        <p:txBody>
          <a:bodyPr>
            <a:normAutofit/>
          </a:bodyPr>
          <a:lstStyle/>
          <a:p>
            <a:r>
              <a:rPr lang="en-US" altLang="en-US" dirty="0">
                <a:solidFill>
                  <a:srgbClr val="FF0000"/>
                </a:solidFill>
                <a:latin typeface="Modern No. 20" panose="02070704070505020303" pitchFamily="18" charset="0"/>
              </a:rPr>
              <a:t>Aspects/Elements of Culture</a:t>
            </a:r>
            <a:r>
              <a:rPr lang="en-US" dirty="0">
                <a:solidFill>
                  <a:srgbClr val="FF0000"/>
                </a:solidFill>
                <a:latin typeface="Modern No. 20" panose="02070704070505020303" pitchFamily="18" charset="0"/>
              </a:rPr>
              <a:t> </a:t>
            </a:r>
          </a:p>
        </p:txBody>
      </p:sp>
      <p:sp>
        <p:nvSpPr>
          <p:cNvPr id="17411" name="Content Placeholder 2"/>
          <p:cNvSpPr>
            <a:spLocks noGrp="1"/>
          </p:cNvSpPr>
          <p:nvPr>
            <p:ph idx="1"/>
          </p:nvPr>
        </p:nvSpPr>
        <p:spPr>
          <a:xfrm>
            <a:off x="381000" y="838200"/>
            <a:ext cx="8382000" cy="5868987"/>
          </a:xfrm>
        </p:spPr>
        <p:txBody>
          <a:bodyPr>
            <a:noAutofit/>
          </a:bodyPr>
          <a:lstStyle/>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600" b="0" kern="1200" dirty="0">
                <a:solidFill>
                  <a:srgbClr val="002060"/>
                </a:solidFill>
                <a:latin typeface="Modern No. 20" panose="02070704070505020303" pitchFamily="18" charset="0"/>
              </a:rPr>
              <a:t>The </a:t>
            </a:r>
            <a:r>
              <a:rPr lang="en-US" altLang="en-US" sz="2600" i="1" kern="1200" dirty="0">
                <a:solidFill>
                  <a:srgbClr val="002060"/>
                </a:solidFill>
                <a:latin typeface="Modern No. 20" panose="02070704070505020303" pitchFamily="18" charset="0"/>
              </a:rPr>
              <a:t>two basic aspects</a:t>
            </a:r>
            <a:r>
              <a:rPr lang="en-US" altLang="en-US" sz="2600" b="0" kern="1200" dirty="0">
                <a:solidFill>
                  <a:srgbClr val="002060"/>
                </a:solidFill>
                <a:latin typeface="Modern No. 20" panose="02070704070505020303" pitchFamily="18" charset="0"/>
              </a:rPr>
              <a:t>/elements of </a:t>
            </a:r>
            <a:r>
              <a:rPr lang="en-US" altLang="en-US" sz="2600" kern="1200" dirty="0">
                <a:solidFill>
                  <a:srgbClr val="002060"/>
                </a:solidFill>
                <a:latin typeface="Modern No. 20" panose="02070704070505020303" pitchFamily="18" charset="0"/>
              </a:rPr>
              <a:t>culture</a:t>
            </a:r>
            <a:r>
              <a:rPr lang="en-US" altLang="en-US" sz="2600" b="0" kern="1200" dirty="0">
                <a:solidFill>
                  <a:srgbClr val="002060"/>
                </a:solidFill>
                <a:latin typeface="Modern No. 20" panose="02070704070505020303" pitchFamily="18" charset="0"/>
              </a:rPr>
              <a:t> are </a:t>
            </a:r>
            <a:r>
              <a:rPr lang="en-US" altLang="en-US" sz="2600" i="1" kern="1200" dirty="0">
                <a:solidFill>
                  <a:srgbClr val="002060"/>
                </a:solidFill>
                <a:latin typeface="Modern No. 20" panose="02070704070505020303" pitchFamily="18" charset="0"/>
              </a:rPr>
              <a:t>material</a:t>
            </a:r>
            <a:r>
              <a:rPr lang="en-US" altLang="en-US" sz="2600" b="0" kern="1200" dirty="0">
                <a:solidFill>
                  <a:srgbClr val="002060"/>
                </a:solidFill>
                <a:latin typeface="Modern No. 20" panose="02070704070505020303" pitchFamily="18" charset="0"/>
              </a:rPr>
              <a:t> and </a:t>
            </a:r>
            <a:r>
              <a:rPr lang="en-US" altLang="en-US" sz="2600" i="1" kern="1200" dirty="0">
                <a:solidFill>
                  <a:srgbClr val="002060"/>
                </a:solidFill>
                <a:latin typeface="Modern No. 20" panose="02070704070505020303" pitchFamily="18" charset="0"/>
              </a:rPr>
              <a:t>non-material</a:t>
            </a:r>
            <a:r>
              <a:rPr lang="en-US" altLang="en-US" sz="2600" b="0" kern="1200" dirty="0">
                <a:solidFill>
                  <a:srgbClr val="002060"/>
                </a:solidFill>
                <a:latin typeface="Modern No. 20" panose="02070704070505020303" pitchFamily="18" charset="0"/>
              </a:rPr>
              <a:t> culture.    </a:t>
            </a:r>
          </a:p>
          <a:p>
            <a:pPr marL="273050" lvl="0" indent="-273050" algn="just" defTabSz="914400">
              <a:lnSpc>
                <a:spcPct val="130000"/>
              </a:lnSpc>
              <a:spcBef>
                <a:spcPct val="20000"/>
              </a:spcBef>
              <a:buClr>
                <a:srgbClr val="C00000"/>
              </a:buClr>
              <a:buSzPct val="95000"/>
              <a:buFont typeface="Wingdings" panose="05000000000000000000" pitchFamily="2" charset="2"/>
              <a:buChar char="Ø"/>
            </a:pPr>
            <a:r>
              <a:rPr lang="en-US" altLang="en-US" sz="2600" b="1" kern="1200" dirty="0">
                <a:solidFill>
                  <a:srgbClr val="C00000"/>
                </a:solidFill>
                <a:latin typeface="Modern No. 20" panose="02070704070505020303" pitchFamily="18" charset="0"/>
              </a:rPr>
              <a:t>Material </a:t>
            </a:r>
            <a:r>
              <a:rPr lang="en-US" altLang="en-US" sz="2600" b="1" dirty="0">
                <a:solidFill>
                  <a:srgbClr val="C00000"/>
                </a:solidFill>
                <a:latin typeface="Modern No. 20" panose="02070704070505020303" pitchFamily="18" charset="0"/>
              </a:rPr>
              <a:t>C</a:t>
            </a:r>
            <a:r>
              <a:rPr lang="en-US" altLang="en-US" sz="2600" b="1" kern="1200" dirty="0">
                <a:solidFill>
                  <a:srgbClr val="C00000"/>
                </a:solidFill>
                <a:latin typeface="Modern No. 20" panose="02070704070505020303" pitchFamily="18" charset="0"/>
              </a:rPr>
              <a:t>ulture </a:t>
            </a:r>
            <a:r>
              <a:rPr lang="en-US" altLang="en-US" sz="2600" b="0" kern="1200" dirty="0">
                <a:solidFill>
                  <a:srgbClr val="002060"/>
                </a:solidFill>
                <a:latin typeface="Modern No. 20" panose="02070704070505020303" pitchFamily="18" charset="0"/>
              </a:rPr>
              <a:t>- consists of the </a:t>
            </a:r>
            <a:r>
              <a:rPr lang="en-US" altLang="en-US" sz="2600" i="1" kern="1200" dirty="0">
                <a:solidFill>
                  <a:srgbClr val="002060"/>
                </a:solidFill>
                <a:latin typeface="Modern No. 20" panose="02070704070505020303" pitchFamily="18" charset="0"/>
              </a:rPr>
              <a:t>physical products </a:t>
            </a:r>
            <a:r>
              <a:rPr lang="en-US" altLang="en-US" sz="2600" b="0" kern="1200" dirty="0">
                <a:solidFill>
                  <a:srgbClr val="002060"/>
                </a:solidFill>
                <a:latin typeface="Modern No. 20" panose="02070704070505020303" pitchFamily="18" charset="0"/>
              </a:rPr>
              <a:t>of human society (ranging from tools to clothing styles), which has been made and used by man.    </a:t>
            </a:r>
          </a:p>
          <a:p>
            <a:pPr marL="273050" lvl="0" indent="-273050" algn="just" defTabSz="914400">
              <a:lnSpc>
                <a:spcPct val="130000"/>
              </a:lnSpc>
              <a:spcBef>
                <a:spcPct val="20000"/>
              </a:spcBef>
              <a:buClr>
                <a:srgbClr val="C00000"/>
              </a:buClr>
              <a:buSzPct val="95000"/>
              <a:buFont typeface="Wingdings" panose="05000000000000000000" pitchFamily="2" charset="2"/>
              <a:buChar char="Ø"/>
            </a:pPr>
            <a:r>
              <a:rPr lang="en-US" altLang="en-US" sz="2600" b="1" kern="1200" dirty="0">
                <a:solidFill>
                  <a:srgbClr val="C00000"/>
                </a:solidFill>
                <a:latin typeface="Modern No. 20" panose="02070704070505020303" pitchFamily="18" charset="0"/>
              </a:rPr>
              <a:t>Nonmaterial </a:t>
            </a:r>
            <a:r>
              <a:rPr lang="en-US" altLang="en-US" sz="2600" b="1" dirty="0">
                <a:solidFill>
                  <a:srgbClr val="C00000"/>
                </a:solidFill>
                <a:latin typeface="Modern No. 20" panose="02070704070505020303" pitchFamily="18" charset="0"/>
              </a:rPr>
              <a:t>C</a:t>
            </a:r>
            <a:r>
              <a:rPr lang="en-US" altLang="en-US" sz="2600" b="1" kern="1200" dirty="0">
                <a:solidFill>
                  <a:srgbClr val="C00000"/>
                </a:solidFill>
                <a:latin typeface="Modern No. 20" panose="02070704070505020303" pitchFamily="18" charset="0"/>
              </a:rPr>
              <a:t>ulture </a:t>
            </a:r>
            <a:r>
              <a:rPr lang="en-US" altLang="en-US" sz="2600" kern="1200" dirty="0">
                <a:solidFill>
                  <a:srgbClr val="002060"/>
                </a:solidFill>
                <a:latin typeface="Modern No. 20" panose="02070704070505020303" pitchFamily="18" charset="0"/>
              </a:rPr>
              <a:t>-</a:t>
            </a:r>
            <a:r>
              <a:rPr lang="en-US" altLang="en-US" sz="2600" b="0" kern="1200" dirty="0">
                <a:solidFill>
                  <a:srgbClr val="002060"/>
                </a:solidFill>
                <a:latin typeface="Modern No. 20" panose="02070704070505020303" pitchFamily="18" charset="0"/>
              </a:rPr>
              <a:t> refers to the </a:t>
            </a:r>
            <a:r>
              <a:rPr lang="en-US" altLang="en-US" sz="2600" i="1" kern="1200" dirty="0">
                <a:solidFill>
                  <a:srgbClr val="002060"/>
                </a:solidFill>
                <a:latin typeface="Modern No. 20" panose="02070704070505020303" pitchFamily="18" charset="0"/>
              </a:rPr>
              <a:t>intangible products</a:t>
            </a:r>
            <a:r>
              <a:rPr lang="en-US" altLang="en-US" sz="2600" b="0" kern="1200" dirty="0">
                <a:solidFill>
                  <a:srgbClr val="002060"/>
                </a:solidFill>
                <a:latin typeface="Modern No. 20" panose="02070704070505020303" pitchFamily="18" charset="0"/>
              </a:rPr>
              <a:t> of human society that represent the </a:t>
            </a:r>
            <a:r>
              <a:rPr lang="en-US" altLang="en-US" sz="2600" b="0" i="1" kern="1200" dirty="0">
                <a:solidFill>
                  <a:srgbClr val="002060"/>
                </a:solidFill>
                <a:latin typeface="Modern No. 20" panose="02070704070505020303" pitchFamily="18" charset="0"/>
              </a:rPr>
              <a:t>patterned ways of thinking and acting within a society</a:t>
            </a:r>
            <a:r>
              <a:rPr lang="en-US" altLang="en-US" sz="2600" b="0" kern="1200" dirty="0">
                <a:solidFill>
                  <a:srgbClr val="002060"/>
                </a:solidFill>
                <a:latin typeface="Modern No. 20" panose="02070704070505020303" pitchFamily="18" charset="0"/>
              </a:rPr>
              <a:t>.</a:t>
            </a:r>
          </a:p>
          <a:p>
            <a:pPr marL="273050" lvl="0" indent="-273050" algn="just" defTabSz="914400">
              <a:lnSpc>
                <a:spcPct val="130000"/>
              </a:lnSpc>
              <a:spcBef>
                <a:spcPct val="20000"/>
              </a:spcBef>
              <a:buClr>
                <a:srgbClr val="C00000"/>
              </a:buClr>
              <a:buSzPct val="95000"/>
              <a:buFont typeface="Wingdings" panose="05000000000000000000" pitchFamily="2" charset="2"/>
              <a:buChar char="Ø"/>
            </a:pPr>
            <a:r>
              <a:rPr lang="en-US" sz="2600" b="0" kern="1200" dirty="0">
                <a:solidFill>
                  <a:srgbClr val="002060"/>
                </a:solidFill>
                <a:latin typeface="Modern No. 20" panose="02070704070505020303" pitchFamily="18" charset="0"/>
              </a:rPr>
              <a:t>It consists of the </a:t>
            </a:r>
            <a:r>
              <a:rPr lang="en-US" sz="2600" i="1" kern="1200" dirty="0">
                <a:solidFill>
                  <a:srgbClr val="002060"/>
                </a:solidFill>
                <a:latin typeface="Modern No. 20" panose="02070704070505020303" pitchFamily="18" charset="0"/>
              </a:rPr>
              <a:t>language</a:t>
            </a:r>
            <a:r>
              <a:rPr lang="en-US" sz="2600" b="0" kern="1200" dirty="0">
                <a:solidFill>
                  <a:srgbClr val="002060"/>
                </a:solidFill>
                <a:latin typeface="Modern No. 20" panose="02070704070505020303" pitchFamily="18" charset="0"/>
              </a:rPr>
              <a:t> people speak, the </a:t>
            </a:r>
            <a:r>
              <a:rPr lang="en-US" sz="2600" i="1" kern="1200" dirty="0">
                <a:solidFill>
                  <a:srgbClr val="002060"/>
                </a:solidFill>
                <a:latin typeface="Modern No. 20" panose="02070704070505020303" pitchFamily="18" charset="0"/>
              </a:rPr>
              <a:t>beliefs</a:t>
            </a:r>
            <a:r>
              <a:rPr lang="en-US" sz="2600" b="0" kern="1200" dirty="0">
                <a:solidFill>
                  <a:srgbClr val="002060"/>
                </a:solidFill>
                <a:latin typeface="Modern No. 20" panose="02070704070505020303" pitchFamily="18" charset="0"/>
              </a:rPr>
              <a:t> they hold, </a:t>
            </a:r>
            <a:r>
              <a:rPr lang="en-US" sz="2600" i="1" kern="1200" dirty="0">
                <a:solidFill>
                  <a:srgbClr val="002060"/>
                </a:solidFill>
                <a:latin typeface="Modern No. 20" panose="02070704070505020303" pitchFamily="18" charset="0"/>
              </a:rPr>
              <a:t>values</a:t>
            </a:r>
            <a:r>
              <a:rPr lang="en-US" sz="2600" b="0" kern="1200" dirty="0">
                <a:solidFill>
                  <a:srgbClr val="002060"/>
                </a:solidFill>
                <a:latin typeface="Modern No. 20" panose="02070704070505020303" pitchFamily="18" charset="0"/>
              </a:rPr>
              <a:t> they cherish, </a:t>
            </a:r>
            <a:r>
              <a:rPr lang="en-US" sz="2600" i="1" kern="1200" dirty="0">
                <a:solidFill>
                  <a:srgbClr val="002060"/>
                </a:solidFill>
                <a:latin typeface="Modern No. 20" panose="02070704070505020303" pitchFamily="18" charset="0"/>
              </a:rPr>
              <a:t>habits</a:t>
            </a:r>
            <a:r>
              <a:rPr lang="en-US" sz="2600" b="0" kern="1200" dirty="0">
                <a:solidFill>
                  <a:srgbClr val="002060"/>
                </a:solidFill>
                <a:latin typeface="Modern No. 20" panose="02070704070505020303" pitchFamily="18" charset="0"/>
              </a:rPr>
              <a:t> they follow, </a:t>
            </a:r>
            <a:r>
              <a:rPr lang="en-US" sz="2600" i="1" kern="1200" dirty="0">
                <a:solidFill>
                  <a:srgbClr val="002060"/>
                </a:solidFill>
                <a:latin typeface="Modern No. 20" panose="02070704070505020303" pitchFamily="18" charset="0"/>
              </a:rPr>
              <a:t>rituals</a:t>
            </a:r>
            <a:r>
              <a:rPr lang="en-US" sz="2600" b="0" kern="1200" dirty="0">
                <a:solidFill>
                  <a:srgbClr val="002060"/>
                </a:solidFill>
                <a:latin typeface="Modern No. 20" panose="02070704070505020303" pitchFamily="18" charset="0"/>
              </a:rPr>
              <a:t> and </a:t>
            </a:r>
            <a:r>
              <a:rPr lang="en-US" sz="2600" i="1" kern="1200" dirty="0">
                <a:solidFill>
                  <a:srgbClr val="002060"/>
                </a:solidFill>
                <a:latin typeface="Modern No. 20" panose="02070704070505020303" pitchFamily="18" charset="0"/>
              </a:rPr>
              <a:t>practices</a:t>
            </a:r>
            <a:r>
              <a:rPr lang="en-US" sz="2600" b="0" kern="1200" dirty="0">
                <a:solidFill>
                  <a:srgbClr val="002060"/>
                </a:solidFill>
                <a:latin typeface="Modern No. 20" panose="02070704070505020303" pitchFamily="18" charset="0"/>
              </a:rPr>
              <a:t> that they do and the </a:t>
            </a:r>
            <a:r>
              <a:rPr lang="en-US" sz="2600" i="1" kern="1200" dirty="0">
                <a:solidFill>
                  <a:srgbClr val="002060"/>
                </a:solidFill>
                <a:latin typeface="Modern No. 20" panose="02070704070505020303" pitchFamily="18" charset="0"/>
              </a:rPr>
              <a:t>ceremonies</a:t>
            </a:r>
            <a:r>
              <a:rPr lang="en-US" sz="2600" b="0" kern="1200" dirty="0">
                <a:solidFill>
                  <a:srgbClr val="002060"/>
                </a:solidFill>
                <a:latin typeface="Modern No. 20" panose="02070704070505020303" pitchFamily="18" charset="0"/>
              </a:rPr>
              <a:t> they observe.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457200" y="304800"/>
            <a:ext cx="8153400" cy="6400800"/>
          </a:xfrm>
        </p:spPr>
        <p:txBody>
          <a:bodyPr>
            <a:normAutofit/>
          </a:bodyPr>
          <a:lstStyle/>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600" b="0" kern="1200" dirty="0">
                <a:solidFill>
                  <a:srgbClr val="002060"/>
                </a:solidFill>
                <a:latin typeface="Modern No. 20" panose="02070704070505020303" pitchFamily="18" charset="0"/>
              </a:rPr>
              <a:t>The </a:t>
            </a:r>
            <a:r>
              <a:rPr lang="en-US" altLang="en-US" sz="2600" i="1" kern="1200" dirty="0">
                <a:solidFill>
                  <a:srgbClr val="002060"/>
                </a:solidFill>
                <a:latin typeface="Modern No. 20" panose="02070704070505020303" pitchFamily="18" charset="0"/>
              </a:rPr>
              <a:t>most basic aspects </a:t>
            </a:r>
            <a:r>
              <a:rPr lang="en-US" altLang="en-US" sz="2600" b="0" kern="1200" dirty="0">
                <a:solidFill>
                  <a:srgbClr val="002060"/>
                </a:solidFill>
                <a:latin typeface="Modern No. 20" panose="02070704070505020303" pitchFamily="18" charset="0"/>
              </a:rPr>
              <a:t>of </a:t>
            </a:r>
            <a:r>
              <a:rPr lang="en-US" altLang="en-US" sz="2600" kern="1200" dirty="0">
                <a:solidFill>
                  <a:srgbClr val="002060"/>
                </a:solidFill>
                <a:latin typeface="Modern No. 20" panose="02070704070505020303" pitchFamily="18" charset="0"/>
              </a:rPr>
              <a:t>non-material</a:t>
            </a:r>
            <a:r>
              <a:rPr lang="en-US" altLang="en-US" sz="2600" b="0" kern="1200" dirty="0">
                <a:solidFill>
                  <a:srgbClr val="002060"/>
                </a:solidFill>
                <a:latin typeface="Modern No. 20" panose="02070704070505020303" pitchFamily="18" charset="0"/>
              </a:rPr>
              <a:t> culture includes –</a:t>
            </a:r>
            <a:r>
              <a:rPr lang="en-US" altLang="en-US" sz="2600" i="1" kern="1200" dirty="0">
                <a:solidFill>
                  <a:srgbClr val="002060"/>
                </a:solidFill>
                <a:latin typeface="Modern No. 20" panose="02070704070505020303" pitchFamily="18" charset="0"/>
              </a:rPr>
              <a:t>Values</a:t>
            </a:r>
            <a:r>
              <a:rPr lang="en-US" altLang="en-US" sz="2600" b="0" kern="1200" dirty="0">
                <a:solidFill>
                  <a:srgbClr val="002060"/>
                </a:solidFill>
                <a:latin typeface="Modern No. 20" panose="02070704070505020303" pitchFamily="18" charset="0"/>
              </a:rPr>
              <a:t>, </a:t>
            </a:r>
            <a:r>
              <a:rPr lang="en-US" altLang="en-US" sz="2600" i="1" kern="1200" dirty="0">
                <a:solidFill>
                  <a:srgbClr val="002060"/>
                </a:solidFill>
                <a:latin typeface="Modern No. 20" panose="02070704070505020303" pitchFamily="18" charset="0"/>
              </a:rPr>
              <a:t>Beliefs</a:t>
            </a:r>
            <a:r>
              <a:rPr lang="en-US" altLang="en-US" sz="2600" b="0" kern="1200" dirty="0">
                <a:solidFill>
                  <a:srgbClr val="002060"/>
                </a:solidFill>
                <a:latin typeface="Modern No. 20" panose="02070704070505020303" pitchFamily="18" charset="0"/>
              </a:rPr>
              <a:t> and </a:t>
            </a:r>
            <a:r>
              <a:rPr lang="en-US" altLang="en-US" sz="2600" i="1" kern="1200" dirty="0">
                <a:solidFill>
                  <a:srgbClr val="002060"/>
                </a:solidFill>
                <a:latin typeface="Modern No. 20" panose="02070704070505020303" pitchFamily="18" charset="0"/>
              </a:rPr>
              <a:t>Norms</a:t>
            </a:r>
            <a:r>
              <a:rPr lang="en-US" altLang="en-US" sz="2600" b="0" kern="1200" dirty="0">
                <a:solidFill>
                  <a:srgbClr val="002060"/>
                </a:solidFill>
                <a:latin typeface="Modern No. 20" panose="02070704070505020303" pitchFamily="18" charset="0"/>
              </a:rPr>
              <a:t>.   </a:t>
            </a:r>
            <a:endParaRPr lang="en-US" sz="2600" b="0" dirty="0">
              <a:solidFill>
                <a:srgbClr val="002060"/>
              </a:solidFill>
              <a:latin typeface="Modern No. 20" panose="02070704070505020303" pitchFamily="18" charset="0"/>
              <a:cs typeface="Times New Roman" pitchFamily="16" charset="0"/>
            </a:endParaRPr>
          </a:p>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600" b="1" u="sng" kern="1200" dirty="0">
                <a:solidFill>
                  <a:srgbClr val="FF0000"/>
                </a:solidFill>
                <a:latin typeface="Modern No. 20" panose="02070704070505020303" pitchFamily="18" charset="0"/>
                <a:cs typeface="Calibri" panose="020F0502020204030204" pitchFamily="34" charset="0"/>
              </a:rPr>
              <a:t>Values</a:t>
            </a:r>
            <a:r>
              <a:rPr lang="en-US" altLang="en-US" sz="2600" b="0" kern="1200" dirty="0">
                <a:solidFill>
                  <a:srgbClr val="002060"/>
                </a:solidFill>
                <a:latin typeface="Modern No. 20" panose="02070704070505020303" pitchFamily="18" charset="0"/>
                <a:cs typeface="Calibri" panose="020F0502020204030204" pitchFamily="34" charset="0"/>
              </a:rPr>
              <a:t> are the </a:t>
            </a:r>
            <a:r>
              <a:rPr lang="en-US" altLang="en-US" sz="2600" i="1" kern="1200" dirty="0">
                <a:solidFill>
                  <a:srgbClr val="00B0F0"/>
                </a:solidFill>
                <a:latin typeface="Modern No. 20" panose="02070704070505020303" pitchFamily="18" charset="0"/>
                <a:cs typeface="Calibri" panose="020F0502020204030204" pitchFamily="34" charset="0"/>
              </a:rPr>
              <a:t>standards</a:t>
            </a:r>
            <a:r>
              <a:rPr lang="en-US" altLang="en-US" sz="2600" b="0" kern="1200" dirty="0">
                <a:solidFill>
                  <a:srgbClr val="002060"/>
                </a:solidFill>
                <a:latin typeface="Modern No. 20" panose="02070704070505020303" pitchFamily="18" charset="0"/>
                <a:cs typeface="Calibri" panose="020F0502020204030204" pitchFamily="34" charset="0"/>
              </a:rPr>
              <a:t> by which members of a society define </a:t>
            </a:r>
            <a:r>
              <a:rPr lang="en-US" altLang="en-US" sz="2600" b="0" i="1" kern="1200" dirty="0">
                <a:solidFill>
                  <a:srgbClr val="002060"/>
                </a:solidFill>
                <a:latin typeface="Modern No. 20" panose="02070704070505020303" pitchFamily="18" charset="0"/>
                <a:cs typeface="Calibri" panose="020F0502020204030204" pitchFamily="34" charset="0"/>
              </a:rPr>
              <a:t>what is good or bad, holy or unholy, right or wrong, desirable or undesirable</a:t>
            </a:r>
            <a:r>
              <a:rPr lang="en-US" altLang="en-US" sz="2600" b="0" kern="1200" dirty="0">
                <a:solidFill>
                  <a:srgbClr val="002060"/>
                </a:solidFill>
                <a:latin typeface="Modern No. 20" panose="02070704070505020303" pitchFamily="18" charset="0"/>
                <a:cs typeface="Calibri" panose="020F0502020204030204" pitchFamily="34" charset="0"/>
              </a:rPr>
              <a:t>.</a:t>
            </a:r>
          </a:p>
          <a:p>
            <a:pPr marL="568325" lvl="0" indent="-228600" algn="just" defTabSz="914400">
              <a:lnSpc>
                <a:spcPct val="130000"/>
              </a:lnSpc>
              <a:spcBef>
                <a:spcPct val="20000"/>
              </a:spcBef>
              <a:buClr>
                <a:srgbClr val="FF00FF"/>
              </a:buClr>
              <a:buSzPct val="95000"/>
              <a:buBlip>
                <a:blip r:embed="rId3"/>
              </a:buBlip>
              <a:defRPr/>
            </a:pPr>
            <a:r>
              <a:rPr lang="en-US" sz="2600" b="0" dirty="0">
                <a:solidFill>
                  <a:srgbClr val="002060"/>
                </a:solidFill>
                <a:latin typeface="Modern No. 20" panose="02070704070505020303" pitchFamily="18" charset="0"/>
                <a:cs typeface="Times New Roman" pitchFamily="16" charset="0"/>
              </a:rPr>
              <a:t>As broad principles, </a:t>
            </a:r>
            <a:r>
              <a:rPr lang="en-US" sz="2600" i="1" dirty="0">
                <a:solidFill>
                  <a:srgbClr val="002060"/>
                </a:solidFill>
                <a:latin typeface="Modern No. 20" panose="02070704070505020303" pitchFamily="18" charset="0"/>
                <a:cs typeface="Times New Roman" pitchFamily="16" charset="0"/>
              </a:rPr>
              <a:t>values</a:t>
            </a:r>
            <a:r>
              <a:rPr lang="en-US" sz="2600" b="0" dirty="0">
                <a:solidFill>
                  <a:srgbClr val="002060"/>
                </a:solidFill>
                <a:latin typeface="Modern No. 20" panose="02070704070505020303" pitchFamily="18" charset="0"/>
                <a:cs typeface="Times New Roman" pitchFamily="16" charset="0"/>
              </a:rPr>
              <a:t> influence the behavior of members of a society - serving as </a:t>
            </a:r>
            <a:r>
              <a:rPr lang="en-US" sz="2600" i="1" dirty="0">
                <a:solidFill>
                  <a:srgbClr val="002060"/>
                </a:solidFill>
                <a:latin typeface="Modern No. 20" panose="02070704070505020303" pitchFamily="18" charset="0"/>
                <a:cs typeface="Times New Roman" pitchFamily="16" charset="0"/>
              </a:rPr>
              <a:t>general guide lines of behavior</a:t>
            </a:r>
            <a:r>
              <a:rPr lang="en-US" sz="2600" b="0" dirty="0">
                <a:solidFill>
                  <a:srgbClr val="002060"/>
                </a:solidFill>
                <a:latin typeface="Modern No. 20" panose="02070704070505020303" pitchFamily="18" charset="0"/>
                <a:cs typeface="Times New Roman" pitchFamily="16" charset="0"/>
              </a:rPr>
              <a:t>. </a:t>
            </a:r>
            <a:r>
              <a:rPr lang="en-GB" sz="2600" b="0" dirty="0">
                <a:solidFill>
                  <a:srgbClr val="002060"/>
                </a:solidFill>
                <a:latin typeface="Modern No. 20" panose="02070704070505020303" pitchFamily="18" charset="0"/>
                <a:cs typeface="Times New Roman" pitchFamily="16" charset="0"/>
              </a:rPr>
              <a:t> </a:t>
            </a:r>
            <a:endParaRPr lang="en-US" altLang="en-US" sz="2600" b="0" i="1" kern="1200" dirty="0">
              <a:solidFill>
                <a:srgbClr val="002060"/>
              </a:solidFill>
              <a:latin typeface="Modern No. 20" panose="02070704070505020303" pitchFamily="18" charset="0"/>
              <a:cs typeface="Calibri" panose="020F0502020204030204" pitchFamily="34" charset="0"/>
            </a:endParaRPr>
          </a:p>
          <a:p>
            <a:pPr marL="184150" lvl="0" indent="-457200" algn="just" defTabSz="914400">
              <a:lnSpc>
                <a:spcPct val="130000"/>
              </a:lnSpc>
              <a:spcBef>
                <a:spcPct val="0"/>
              </a:spcBef>
              <a:spcAft>
                <a:spcPts val="1000"/>
              </a:spcAft>
              <a:buClr>
                <a:srgbClr val="FF0000"/>
              </a:buClr>
              <a:buSzPct val="95000"/>
              <a:buFont typeface="Wingdings" panose="05000000000000000000" pitchFamily="2" charset="2"/>
              <a:buChar char="v"/>
            </a:pPr>
            <a:r>
              <a:rPr lang="en-US" altLang="en-US" sz="2600" b="1" u="sng" kern="1200" dirty="0">
                <a:solidFill>
                  <a:srgbClr val="FF0000"/>
                </a:solidFill>
                <a:latin typeface="Modern No. 20" panose="02070704070505020303" pitchFamily="18" charset="0"/>
                <a:ea typeface="Calibri" panose="020F0502020204030204" pitchFamily="34" charset="0"/>
                <a:cs typeface="Times New Roman" panose="02020603050405020304" pitchFamily="18" charset="0"/>
              </a:rPr>
              <a:t>Beliefs</a:t>
            </a: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 are </a:t>
            </a:r>
            <a:r>
              <a:rPr lang="en-US" altLang="en-US" sz="2600" b="0" i="1" kern="1200" dirty="0">
                <a:solidFill>
                  <a:srgbClr val="00B0F0"/>
                </a:solidFill>
                <a:latin typeface="Modern No. 20" panose="02070704070505020303" pitchFamily="18" charset="0"/>
                <a:ea typeface="Calibri" panose="020F0502020204030204" pitchFamily="34" charset="0"/>
                <a:cs typeface="Times New Roman" panose="02020603050405020304" pitchFamily="18" charset="0"/>
              </a:rPr>
              <a:t>cultural conventions </a:t>
            </a: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that concern </a:t>
            </a:r>
            <a:r>
              <a:rPr lang="en-US" altLang="en-US" sz="26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true</a:t>
            </a:r>
            <a:r>
              <a:rPr lang="en-US" altLang="en-US" sz="2600" b="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or </a:t>
            </a:r>
            <a:r>
              <a:rPr lang="en-US" altLang="en-US" sz="26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false</a:t>
            </a:r>
            <a:r>
              <a:rPr lang="en-US" altLang="en-US" sz="2600" b="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assumptions</a:t>
            </a: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t>
            </a:r>
            <a:r>
              <a:rPr lang="en-US" altLang="en-US" sz="2600" b="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specific descriptions of the nature of the universe and humanity’s place in it. </a:t>
            </a:r>
          </a:p>
          <a:p>
            <a:pPr>
              <a:buFont typeface="Times New Roman" pitchFamily="16" charset="0"/>
              <a:buNone/>
            </a:pPr>
            <a:endParaRPr lang="en-US" dirty="0"/>
          </a:p>
          <a:p>
            <a:endParaRPr lang="en-US" b="0" dirty="0">
              <a:solidFill>
                <a:schemeClr val="tx1"/>
              </a:solidFill>
              <a:latin typeface="Times New Roman" pitchFamily="16" charset="0"/>
              <a:cs typeface="Times New Roman" pitchFamily="16"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304800" y="0"/>
            <a:ext cx="8382000" cy="6705600"/>
          </a:xfrm>
        </p:spPr>
        <p:txBody>
          <a:bodyPr>
            <a:noAutofit/>
          </a:bodyPr>
          <a:lstStyle/>
          <a:p>
            <a:pPr marL="184150" lvl="0" indent="-457200" algn="just" defTabSz="914400">
              <a:lnSpc>
                <a:spcPct val="120000"/>
              </a:lnSpc>
              <a:spcBef>
                <a:spcPct val="0"/>
              </a:spcBef>
              <a:spcAft>
                <a:spcPts val="1000"/>
              </a:spcAft>
              <a:buClr>
                <a:srgbClr val="FF0000"/>
              </a:buClr>
              <a:buSzPct val="95000"/>
              <a:buFont typeface="Wingdings" panose="05000000000000000000" pitchFamily="2" charset="2"/>
              <a:buChar char="v"/>
            </a:pPr>
            <a:r>
              <a:rPr lang="en-US" sz="2600" b="1" u="sng" dirty="0">
                <a:solidFill>
                  <a:srgbClr val="FF0000"/>
                </a:solidFill>
                <a:latin typeface="Times New Roman" pitchFamily="18" charset="0"/>
                <a:cs typeface="Times New Roman" pitchFamily="18" charset="0"/>
              </a:rPr>
              <a:t>Norms:</a:t>
            </a:r>
            <a:r>
              <a:rPr lang="en-US" sz="2600" b="1" u="sng" dirty="0">
                <a:solidFill>
                  <a:srgbClr val="FF0000"/>
                </a:solidFill>
              </a:rPr>
              <a:t> </a:t>
            </a:r>
            <a:r>
              <a:rPr lang="en-US" sz="2600" b="0" dirty="0">
                <a:solidFill>
                  <a:srgbClr val="002060"/>
                </a:solidFill>
                <a:latin typeface="Times New Roman" pitchFamily="16" charset="0"/>
                <a:cs typeface="Times New Roman" pitchFamily="16" charset="0"/>
              </a:rPr>
              <a:t>are </a:t>
            </a:r>
            <a:r>
              <a:rPr lang="en-US" sz="2600" i="1" dirty="0">
                <a:solidFill>
                  <a:srgbClr val="00B0F0"/>
                </a:solidFill>
                <a:latin typeface="Times New Roman" pitchFamily="16" charset="0"/>
                <a:cs typeface="Times New Roman" pitchFamily="16" charset="0"/>
              </a:rPr>
              <a:t>shared rules or guidelines </a:t>
            </a:r>
            <a:r>
              <a:rPr lang="en-US" sz="2600" b="0" dirty="0">
                <a:solidFill>
                  <a:srgbClr val="002060"/>
                </a:solidFill>
                <a:latin typeface="Times New Roman" pitchFamily="16" charset="0"/>
                <a:cs typeface="Times New Roman" pitchFamily="16" charset="0"/>
              </a:rPr>
              <a:t>that define </a:t>
            </a:r>
            <a:r>
              <a:rPr lang="en-US" sz="2600" i="1" dirty="0">
                <a:solidFill>
                  <a:srgbClr val="002060"/>
                </a:solidFill>
                <a:latin typeface="Times New Roman" pitchFamily="16" charset="0"/>
                <a:cs typeface="Times New Roman" pitchFamily="16" charset="0"/>
              </a:rPr>
              <a:t>how people “ought” to behave</a:t>
            </a:r>
            <a:r>
              <a:rPr lang="en-US" sz="2600" b="0" dirty="0">
                <a:solidFill>
                  <a:srgbClr val="002060"/>
                </a:solidFill>
                <a:latin typeface="Times New Roman" pitchFamily="16" charset="0"/>
                <a:cs typeface="Times New Roman" pitchFamily="16" charset="0"/>
              </a:rPr>
              <a:t> under certain circumstances.</a:t>
            </a:r>
          </a:p>
          <a:p>
            <a:pPr marL="273050" lvl="0" indent="-273050" algn="just" defTabSz="914400">
              <a:lnSpc>
                <a:spcPct val="120000"/>
              </a:lnSpc>
              <a:spcBef>
                <a:spcPct val="20000"/>
              </a:spcBef>
              <a:buClr>
                <a:srgbClr val="FF00FF"/>
              </a:buClr>
              <a:buSzPct val="95000"/>
              <a:buFont typeface="Wingdings" panose="05000000000000000000" pitchFamily="2" charset="2"/>
              <a:buChar char="v"/>
            </a:pPr>
            <a:r>
              <a:rPr lang="en-US" altLang="en-US" sz="2600" b="0" kern="1200" dirty="0">
                <a:solidFill>
                  <a:srgbClr val="002060"/>
                </a:solidFill>
                <a:latin typeface="Times New Roman" panose="02020603050405020304" pitchFamily="18" charset="0"/>
                <a:cs typeface="Times New Roman" panose="02020603050405020304" pitchFamily="18" charset="0"/>
              </a:rPr>
              <a:t>Depending on the </a:t>
            </a:r>
            <a:r>
              <a:rPr lang="en-US" altLang="en-US" sz="2600" b="0" i="1" kern="1200" dirty="0">
                <a:solidFill>
                  <a:srgbClr val="002060"/>
                </a:solidFill>
                <a:latin typeface="Times New Roman" panose="02020603050405020304" pitchFamily="18" charset="0"/>
                <a:cs typeface="Times New Roman" panose="02020603050405020304" pitchFamily="18" charset="0"/>
              </a:rPr>
              <a:t>degree of importance </a:t>
            </a:r>
            <a:r>
              <a:rPr lang="en-US" altLang="en-US" sz="2600" b="0" kern="1200" dirty="0">
                <a:solidFill>
                  <a:srgbClr val="002060"/>
                </a:solidFill>
                <a:latin typeface="Times New Roman" panose="02020603050405020304" pitchFamily="18" charset="0"/>
                <a:cs typeface="Times New Roman" panose="02020603050405020304" pitchFamily="18" charset="0"/>
              </a:rPr>
              <a:t>to a </a:t>
            </a:r>
            <a:r>
              <a:rPr lang="en-US" altLang="en-US" sz="2600" b="0" i="1" kern="1200" dirty="0">
                <a:solidFill>
                  <a:srgbClr val="002060"/>
                </a:solidFill>
                <a:latin typeface="Times New Roman" panose="02020603050405020304" pitchFamily="18" charset="0"/>
                <a:cs typeface="Times New Roman" panose="02020603050405020304" pitchFamily="18" charset="0"/>
              </a:rPr>
              <a:t>culture</a:t>
            </a:r>
            <a:r>
              <a:rPr lang="en-US" altLang="en-US" sz="2600" b="0" kern="1200" dirty="0">
                <a:solidFill>
                  <a:srgbClr val="002060"/>
                </a:solidFill>
                <a:latin typeface="Times New Roman" panose="02020603050405020304" pitchFamily="18" charset="0"/>
                <a:cs typeface="Times New Roman" panose="02020603050405020304" pitchFamily="18" charset="0"/>
              </a:rPr>
              <a:t>,  </a:t>
            </a:r>
            <a:r>
              <a:rPr lang="en-US" altLang="en-US" sz="2600" kern="1200" dirty="0">
                <a:solidFill>
                  <a:srgbClr val="002060"/>
                </a:solidFill>
                <a:latin typeface="Times New Roman" panose="02020603050405020304" pitchFamily="18" charset="0"/>
                <a:cs typeface="Times New Roman" panose="02020603050405020304" pitchFamily="18" charset="0"/>
              </a:rPr>
              <a:t>norms</a:t>
            </a:r>
            <a:r>
              <a:rPr lang="en-US" altLang="en-US" sz="2600" b="0" kern="1200" dirty="0">
                <a:solidFill>
                  <a:srgbClr val="002060"/>
                </a:solidFill>
                <a:latin typeface="Times New Roman" panose="02020603050405020304" pitchFamily="18" charset="0"/>
                <a:cs typeface="Times New Roman" panose="02020603050405020304" pitchFamily="18" charset="0"/>
              </a:rPr>
              <a:t> are classified as -</a:t>
            </a:r>
            <a:r>
              <a:rPr lang="en-US" altLang="en-US" sz="2600" kern="1200" dirty="0">
                <a:solidFill>
                  <a:srgbClr val="002060"/>
                </a:solidFill>
                <a:latin typeface="Times New Roman" panose="02020603050405020304" pitchFamily="18" charset="0"/>
                <a:cs typeface="Times New Roman" panose="02020603050405020304" pitchFamily="18" charset="0"/>
              </a:rPr>
              <a:t>Mores </a:t>
            </a:r>
            <a:r>
              <a:rPr lang="en-US" altLang="en-US" sz="2600" b="0" kern="1200" dirty="0">
                <a:solidFill>
                  <a:srgbClr val="002060"/>
                </a:solidFill>
                <a:latin typeface="Times New Roman" panose="02020603050405020304" pitchFamily="18" charset="0"/>
                <a:cs typeface="Times New Roman" panose="02020603050405020304" pitchFamily="18" charset="0"/>
              </a:rPr>
              <a:t>and </a:t>
            </a:r>
            <a:r>
              <a:rPr lang="en-US" altLang="en-US" sz="2600" kern="1200" dirty="0">
                <a:solidFill>
                  <a:srgbClr val="002060"/>
                </a:solidFill>
                <a:latin typeface="Times New Roman" panose="02020603050405020304" pitchFamily="18" charset="0"/>
                <a:cs typeface="Times New Roman" panose="02020603050405020304" pitchFamily="18" charset="0"/>
              </a:rPr>
              <a:t>Folkways.</a:t>
            </a:r>
          </a:p>
          <a:p>
            <a:pPr marL="568325" lvl="0" indent="-228600" algn="just" defTabSz="914400">
              <a:lnSpc>
                <a:spcPct val="120000"/>
              </a:lnSpc>
              <a:spcBef>
                <a:spcPct val="20000"/>
              </a:spcBef>
              <a:buClr>
                <a:srgbClr val="FF00FF"/>
              </a:buClr>
              <a:buSzPct val="95000"/>
              <a:buBlip>
                <a:blip r:embed="rId3"/>
              </a:buBlip>
              <a:defRPr/>
            </a:pPr>
            <a:r>
              <a:rPr lang="en-US" sz="2600" b="1" dirty="0">
                <a:solidFill>
                  <a:srgbClr val="C00000"/>
                </a:solidFill>
                <a:latin typeface="Times New Roman" pitchFamily="16" charset="0"/>
                <a:cs typeface="Times New Roman" pitchFamily="16" charset="0"/>
              </a:rPr>
              <a:t>Folkways</a:t>
            </a:r>
            <a:r>
              <a:rPr lang="en-US" sz="2600" dirty="0">
                <a:solidFill>
                  <a:srgbClr val="002060"/>
                </a:solidFill>
                <a:latin typeface="Times New Roman" pitchFamily="16" charset="0"/>
                <a:cs typeface="Times New Roman" pitchFamily="16" charset="0"/>
              </a:rPr>
              <a:t>: </a:t>
            </a:r>
            <a:r>
              <a:rPr lang="en-US" sz="2600" b="0" dirty="0">
                <a:solidFill>
                  <a:srgbClr val="002060"/>
                </a:solidFill>
                <a:latin typeface="Times New Roman" pitchFamily="16" charset="0"/>
                <a:cs typeface="Times New Roman" pitchFamily="16" charset="0"/>
              </a:rPr>
              <a:t>are norms </a:t>
            </a:r>
            <a:r>
              <a:rPr lang="en-US" sz="2600" b="0" dirty="0">
                <a:solidFill>
                  <a:srgbClr val="00B0F0"/>
                </a:solidFill>
                <a:latin typeface="Times New Roman" pitchFamily="16" charset="0"/>
                <a:cs typeface="Times New Roman" pitchFamily="16" charset="0"/>
              </a:rPr>
              <a:t>guiding </a:t>
            </a:r>
            <a:r>
              <a:rPr lang="en-US" sz="2600" b="0" i="1" dirty="0">
                <a:solidFill>
                  <a:srgbClr val="00B0F0"/>
                </a:solidFill>
                <a:latin typeface="Times New Roman" pitchFamily="16" charset="0"/>
                <a:cs typeface="Times New Roman" pitchFamily="16" charset="0"/>
              </a:rPr>
              <a:t>ordinary usage </a:t>
            </a:r>
            <a:r>
              <a:rPr lang="en-US" sz="2600" b="0" dirty="0">
                <a:solidFill>
                  <a:srgbClr val="00B0F0"/>
                </a:solidFill>
                <a:latin typeface="Times New Roman" pitchFamily="16" charset="0"/>
                <a:cs typeface="Times New Roman" pitchFamily="16" charset="0"/>
              </a:rPr>
              <a:t>and </a:t>
            </a:r>
            <a:r>
              <a:rPr lang="en-US" sz="2600" b="0" i="1" dirty="0">
                <a:solidFill>
                  <a:srgbClr val="00B0F0"/>
                </a:solidFill>
                <a:latin typeface="Times New Roman" pitchFamily="16" charset="0"/>
                <a:cs typeface="Times New Roman" pitchFamily="16" charset="0"/>
              </a:rPr>
              <a:t>convention of everyday life </a:t>
            </a:r>
            <a:r>
              <a:rPr lang="en-US" sz="2600" b="0" dirty="0">
                <a:solidFill>
                  <a:srgbClr val="002060"/>
                </a:solidFill>
                <a:latin typeface="Times New Roman" pitchFamily="16" charset="0"/>
                <a:cs typeface="Times New Roman" pitchFamily="16" charset="0"/>
              </a:rPr>
              <a:t>–they are agreed notions of proper conduct (</a:t>
            </a:r>
            <a:r>
              <a:rPr lang="en-US" sz="2600" i="1" dirty="0">
                <a:solidFill>
                  <a:srgbClr val="002060"/>
                </a:solidFill>
                <a:latin typeface="Times New Roman" pitchFamily="16" charset="0"/>
                <a:cs typeface="Times New Roman" pitchFamily="16" charset="0"/>
              </a:rPr>
              <a:t>etiquette</a:t>
            </a:r>
            <a:r>
              <a:rPr lang="en-US" sz="2600" b="0" dirty="0">
                <a:solidFill>
                  <a:srgbClr val="002060"/>
                </a:solidFill>
                <a:latin typeface="Times New Roman" pitchFamily="16" charset="0"/>
                <a:cs typeface="Times New Roman" pitchFamily="16" charset="0"/>
              </a:rPr>
              <a:t>) &amp; have </a:t>
            </a:r>
            <a:r>
              <a:rPr lang="en-US" sz="2600" i="1" dirty="0">
                <a:solidFill>
                  <a:srgbClr val="002060"/>
                </a:solidFill>
                <a:latin typeface="Times New Roman" pitchFamily="16" charset="0"/>
                <a:cs typeface="Times New Roman" pitchFamily="16" charset="0"/>
              </a:rPr>
              <a:t>little moral significance</a:t>
            </a:r>
            <a:r>
              <a:rPr lang="en-US" sz="2600" b="0" dirty="0">
                <a:solidFill>
                  <a:srgbClr val="002060"/>
                </a:solidFill>
                <a:latin typeface="Times New Roman" pitchFamily="16" charset="0"/>
                <a:cs typeface="Times New Roman" pitchFamily="16" charset="0"/>
              </a:rPr>
              <a:t>.</a:t>
            </a:r>
          </a:p>
          <a:p>
            <a:pPr marL="568325" lvl="0" indent="-228600" algn="just" defTabSz="914400">
              <a:lnSpc>
                <a:spcPct val="120000"/>
              </a:lnSpc>
              <a:spcBef>
                <a:spcPct val="20000"/>
              </a:spcBef>
              <a:buClr>
                <a:srgbClr val="FF00FF"/>
              </a:buClr>
              <a:buSzPct val="95000"/>
              <a:buBlip>
                <a:blip r:embed="rId3"/>
              </a:buBlip>
              <a:defRPr/>
            </a:pPr>
            <a:r>
              <a:rPr lang="en-US" sz="2600" b="1" kern="1200" dirty="0">
                <a:solidFill>
                  <a:srgbClr val="C00000"/>
                </a:solidFill>
                <a:latin typeface="Times New Roman" panose="02020603050405020304" pitchFamily="18" charset="0"/>
                <a:cs typeface="Times New Roman" panose="02020603050405020304" pitchFamily="18" charset="0"/>
              </a:rPr>
              <a:t>Mores</a:t>
            </a:r>
            <a:r>
              <a:rPr lang="en-US" sz="2600" b="0" kern="1200" dirty="0">
                <a:solidFill>
                  <a:srgbClr val="002060"/>
                </a:solidFill>
                <a:latin typeface="Times New Roman" panose="02020603050405020304" pitchFamily="18" charset="0"/>
                <a:cs typeface="Times New Roman" panose="02020603050405020304" pitchFamily="18" charset="0"/>
              </a:rPr>
              <a:t> refers to norms that are believed to be </a:t>
            </a:r>
            <a:r>
              <a:rPr lang="en-US" sz="2600" i="1" kern="1200" dirty="0">
                <a:solidFill>
                  <a:srgbClr val="00B0F0"/>
                </a:solidFill>
                <a:latin typeface="Times New Roman" panose="02020603050405020304" pitchFamily="18" charset="0"/>
                <a:cs typeface="Times New Roman" panose="02020603050405020304" pitchFamily="18" charset="0"/>
              </a:rPr>
              <a:t>essential to core values &amp; </a:t>
            </a:r>
            <a:r>
              <a:rPr lang="en-US" sz="2600" b="0" kern="1200" dirty="0">
                <a:solidFill>
                  <a:srgbClr val="00B0F0"/>
                </a:solidFill>
                <a:latin typeface="Times New Roman" panose="02020603050405020304" pitchFamily="18" charset="0"/>
                <a:cs typeface="Times New Roman" panose="02020603050405020304" pitchFamily="18" charset="0"/>
              </a:rPr>
              <a:t>have </a:t>
            </a:r>
            <a:r>
              <a:rPr lang="en-US" sz="2600" i="1" kern="1200" dirty="0">
                <a:solidFill>
                  <a:srgbClr val="00B0F0"/>
                </a:solidFill>
                <a:latin typeface="Times New Roman" panose="02020603050405020304" pitchFamily="18" charset="0"/>
                <a:cs typeface="Times New Roman" panose="02020603050405020304" pitchFamily="18" charset="0"/>
              </a:rPr>
              <a:t>great moral significance</a:t>
            </a:r>
            <a:r>
              <a:rPr lang="en-US" sz="2600" b="0" kern="1200" dirty="0">
                <a:solidFill>
                  <a:srgbClr val="C00000"/>
                </a:solidFill>
                <a:latin typeface="Times New Roman" panose="02020603050405020304" pitchFamily="18" charset="0"/>
                <a:cs typeface="Times New Roman" panose="02020603050405020304" pitchFamily="18" charset="0"/>
              </a:rPr>
              <a:t>.  </a:t>
            </a:r>
          </a:p>
          <a:p>
            <a:pPr marL="568325" lvl="0" indent="-228600" algn="just" defTabSz="914400">
              <a:lnSpc>
                <a:spcPct val="120000"/>
              </a:lnSpc>
              <a:spcBef>
                <a:spcPct val="20000"/>
              </a:spcBef>
              <a:buClr>
                <a:srgbClr val="FF00FF"/>
              </a:buClr>
              <a:buSzPct val="95000"/>
              <a:buBlip>
                <a:blip r:embed="rId3"/>
              </a:buBlip>
              <a:defRPr/>
            </a:pPr>
            <a:r>
              <a:rPr lang="en-US" sz="2600" b="0" kern="1200" dirty="0">
                <a:solidFill>
                  <a:srgbClr val="002060"/>
                </a:solidFill>
                <a:latin typeface="Times New Roman" panose="02020603050405020304" pitchFamily="18" charset="0"/>
                <a:cs typeface="Times New Roman" panose="02020603050405020304" pitchFamily="18" charset="0"/>
              </a:rPr>
              <a:t>Because of their importance, </a:t>
            </a:r>
            <a:r>
              <a:rPr lang="en-US" sz="2600" kern="1200" dirty="0">
                <a:solidFill>
                  <a:srgbClr val="002060"/>
                </a:solidFill>
                <a:latin typeface="Times New Roman" panose="02020603050405020304" pitchFamily="18" charset="0"/>
                <a:cs typeface="Times New Roman" panose="02020603050405020304" pitchFamily="18" charset="0"/>
              </a:rPr>
              <a:t>mores</a:t>
            </a:r>
            <a:r>
              <a:rPr lang="en-US" sz="2600" b="0" kern="1200" dirty="0">
                <a:solidFill>
                  <a:srgbClr val="002060"/>
                </a:solidFill>
                <a:latin typeface="Times New Roman" panose="02020603050405020304" pitchFamily="18" charset="0"/>
                <a:cs typeface="Times New Roman" panose="02020603050405020304" pitchFamily="18" charset="0"/>
              </a:rPr>
              <a:t> usually apply to </a:t>
            </a:r>
            <a:r>
              <a:rPr lang="en-US" sz="2600" i="1" kern="1200" dirty="0">
                <a:solidFill>
                  <a:srgbClr val="002060"/>
                </a:solidFill>
                <a:latin typeface="Times New Roman" panose="02020603050405020304" pitchFamily="18" charset="0"/>
                <a:cs typeface="Times New Roman" panose="02020603050405020304" pitchFamily="18" charset="0"/>
              </a:rPr>
              <a:t>anyone, anywhere &amp; at anytime </a:t>
            </a:r>
            <a:r>
              <a:rPr lang="en-US" sz="2600" b="0" kern="1200" dirty="0">
                <a:solidFill>
                  <a:srgbClr val="002060"/>
                </a:solidFill>
                <a:latin typeface="Times New Roman" panose="02020603050405020304" pitchFamily="18" charset="0"/>
                <a:cs typeface="Times New Roman" panose="02020603050405020304" pitchFamily="18" charset="0"/>
              </a:rPr>
              <a:t>–</a:t>
            </a:r>
            <a:r>
              <a:rPr lang="en-US" sz="2600" dirty="0">
                <a:solidFill>
                  <a:srgbClr val="002060"/>
                </a:solidFill>
                <a:latin typeface="Times New Roman" panose="02020603050405020304" pitchFamily="18" charset="0"/>
                <a:cs typeface="Times New Roman" panose="02020603050405020304" pitchFamily="18" charset="0"/>
              </a:rPr>
              <a:t> </a:t>
            </a:r>
            <a:r>
              <a:rPr lang="en-US" sz="2600" i="1" kern="1200" dirty="0">
                <a:solidFill>
                  <a:srgbClr val="002060"/>
                </a:solidFill>
                <a:latin typeface="Times New Roman" panose="02020603050405020304" pitchFamily="18" charset="0"/>
                <a:cs typeface="Times New Roman" panose="02020603050405020304" pitchFamily="18" charset="0"/>
              </a:rPr>
              <a:t>violations are usually severely punished</a:t>
            </a:r>
            <a:r>
              <a:rPr lang="en-US" sz="2600" b="0" kern="1200" dirty="0">
                <a:solidFill>
                  <a:srgbClr val="002060"/>
                </a:solidFill>
                <a:latin typeface="Times New Roman" panose="02020603050405020304" pitchFamily="18" charset="0"/>
                <a:cs typeface="Times New Roman" panose="02020603050405020304" pitchFamily="18" charset="0"/>
              </a:rPr>
              <a:t> (e.g., stealing, raping, killings etc.).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143000" y="150813"/>
            <a:ext cx="7086600" cy="561975"/>
          </a:xfrm>
        </p:spPr>
        <p:txBody>
          <a:bodyPr>
            <a:normAutofit fontScale="90000"/>
          </a:bodyPr>
          <a:lstStyle/>
          <a:p>
            <a:r>
              <a:rPr lang="en-US" b="1" dirty="0">
                <a:solidFill>
                  <a:srgbClr val="C00000"/>
                </a:solidFill>
                <a:latin typeface="Modern No. 20" panose="02070704070505020303" pitchFamily="18" charset="0"/>
              </a:rPr>
              <a:t>Cultural Unity and Variations</a:t>
            </a:r>
          </a:p>
        </p:txBody>
      </p:sp>
      <p:sp>
        <p:nvSpPr>
          <p:cNvPr id="3" name="Content Placeholder 2"/>
          <p:cNvSpPr>
            <a:spLocks noGrp="1"/>
          </p:cNvSpPr>
          <p:nvPr>
            <p:ph idx="1"/>
          </p:nvPr>
        </p:nvSpPr>
        <p:spPr>
          <a:xfrm>
            <a:off x="304800" y="838200"/>
            <a:ext cx="8534400" cy="6019800"/>
          </a:xfrm>
        </p:spPr>
        <p:txBody>
          <a:bodyPr>
            <a:normAutofit/>
          </a:bodyPr>
          <a:lstStyle/>
          <a:p>
            <a:pPr algn="just">
              <a:lnSpc>
                <a:spcPct val="110000"/>
              </a:lnSpc>
              <a:buClr>
                <a:srgbClr val="FF0000"/>
              </a:buClr>
              <a:buFont typeface="Wingdings" panose="05000000000000000000" pitchFamily="2" charset="2"/>
              <a:buChar char="v"/>
              <a:defRPr/>
            </a:pPr>
            <a:r>
              <a:rPr lang="en-US" sz="2600" b="0" dirty="0">
                <a:solidFill>
                  <a:srgbClr val="002060"/>
                </a:solidFill>
                <a:latin typeface="Modern No. 20" panose="02070704070505020303" pitchFamily="18" charset="0"/>
                <a:cs typeface="Times New Roman" pitchFamily="18" charset="0"/>
              </a:rPr>
              <a:t>In studying human diversity in time and space, anthropologists distinguish among the </a:t>
            </a:r>
            <a:r>
              <a:rPr lang="en-US" sz="2600" i="1" dirty="0">
                <a:solidFill>
                  <a:srgbClr val="002060"/>
                </a:solidFill>
                <a:latin typeface="Modern No. 20" panose="02070704070505020303" pitchFamily="18" charset="0"/>
                <a:cs typeface="Times New Roman" pitchFamily="18" charset="0"/>
              </a:rPr>
              <a:t>universal</a:t>
            </a:r>
            <a:r>
              <a:rPr lang="en-US" sz="2600" b="0" dirty="0">
                <a:solidFill>
                  <a:srgbClr val="002060"/>
                </a:solidFill>
                <a:latin typeface="Modern No. 20" panose="02070704070505020303" pitchFamily="18" charset="0"/>
                <a:cs typeface="Times New Roman" pitchFamily="18" charset="0"/>
              </a:rPr>
              <a:t>, the </a:t>
            </a:r>
            <a:r>
              <a:rPr lang="en-US" sz="2600" i="1" dirty="0">
                <a:solidFill>
                  <a:srgbClr val="002060"/>
                </a:solidFill>
                <a:latin typeface="Modern No. 20" panose="02070704070505020303" pitchFamily="18" charset="0"/>
                <a:cs typeface="Times New Roman" pitchFamily="18" charset="0"/>
              </a:rPr>
              <a:t>generalized</a:t>
            </a:r>
            <a:r>
              <a:rPr lang="en-US" sz="2600" b="0" dirty="0">
                <a:solidFill>
                  <a:srgbClr val="002060"/>
                </a:solidFill>
                <a:latin typeface="Modern No. 20" panose="02070704070505020303" pitchFamily="18" charset="0"/>
                <a:cs typeface="Times New Roman" pitchFamily="18" charset="0"/>
              </a:rPr>
              <a:t>, and the </a:t>
            </a:r>
            <a:r>
              <a:rPr lang="en-US" sz="2600" i="1" dirty="0">
                <a:solidFill>
                  <a:srgbClr val="002060"/>
                </a:solidFill>
                <a:latin typeface="Modern No. 20" panose="02070704070505020303" pitchFamily="18" charset="0"/>
                <a:cs typeface="Times New Roman" pitchFamily="18" charset="0"/>
              </a:rPr>
              <a:t>particular</a:t>
            </a:r>
            <a:r>
              <a:rPr lang="en-US" sz="2600" b="0" dirty="0">
                <a:solidFill>
                  <a:srgbClr val="002060"/>
                </a:solidFill>
                <a:latin typeface="Modern No. 20" panose="02070704070505020303" pitchFamily="18" charset="0"/>
                <a:cs typeface="Times New Roman" pitchFamily="18" charset="0"/>
              </a:rPr>
              <a:t> cultural traits: </a:t>
            </a:r>
          </a:p>
          <a:p>
            <a:pPr marL="514350" indent="-514350" algn="just">
              <a:buFont typeface="Times New Roman" pitchFamily="16" charset="0"/>
              <a:buAutoNum type="arabicPeriod"/>
              <a:defRPr/>
            </a:pPr>
            <a:r>
              <a:rPr lang="en-US" sz="2600" dirty="0">
                <a:solidFill>
                  <a:srgbClr val="FF0000"/>
                </a:solidFill>
                <a:latin typeface="Modern No. 20" panose="02070704070505020303" pitchFamily="18" charset="0"/>
                <a:cs typeface="Times New Roman" pitchFamily="18" charset="0"/>
              </a:rPr>
              <a:t>Universality</a:t>
            </a:r>
            <a:r>
              <a:rPr lang="en-US" sz="2600" dirty="0">
                <a:solidFill>
                  <a:srgbClr val="002060"/>
                </a:solidFill>
                <a:latin typeface="Modern No. 20" panose="02070704070505020303" pitchFamily="18" charset="0"/>
                <a:cs typeface="Times New Roman" pitchFamily="18" charset="0"/>
              </a:rPr>
              <a:t>:</a:t>
            </a:r>
            <a:r>
              <a:rPr lang="en-US" sz="2600" dirty="0">
                <a:solidFill>
                  <a:srgbClr val="002060"/>
                </a:solidFill>
                <a:latin typeface="Modern No. 20" panose="02070704070505020303" pitchFamily="18" charset="0"/>
              </a:rPr>
              <a:t> </a:t>
            </a:r>
            <a:r>
              <a:rPr lang="en-US" sz="2600" b="0" dirty="0">
                <a:solidFill>
                  <a:srgbClr val="002060"/>
                </a:solidFill>
                <a:latin typeface="Modern No. 20" panose="02070704070505020303" pitchFamily="18" charset="0"/>
                <a:cs typeface="Times New Roman" pitchFamily="18" charset="0"/>
              </a:rPr>
              <a:t>cultural traits that span across all cultures.    </a:t>
            </a:r>
          </a:p>
          <a:p>
            <a:pPr marL="568325" indent="-228600" algn="just">
              <a:spcBef>
                <a:spcPct val="20000"/>
              </a:spcBef>
              <a:buClr>
                <a:srgbClr val="FF00FF"/>
              </a:buClr>
              <a:buSzPct val="95000"/>
              <a:buBlip>
                <a:blip r:embed="rId2"/>
              </a:buBlip>
              <a:defRPr/>
            </a:pPr>
            <a:r>
              <a:rPr lang="en-US" sz="2600" b="0" kern="1200" dirty="0">
                <a:solidFill>
                  <a:srgbClr val="002060"/>
                </a:solidFill>
                <a:latin typeface="Modern No. 20" panose="02070704070505020303" pitchFamily="18" charset="0"/>
                <a:cs typeface="Times New Roman" panose="02020603050405020304" pitchFamily="18" charset="0"/>
              </a:rPr>
              <a:t>Example:</a:t>
            </a:r>
            <a:r>
              <a:rPr lang="en-US" sz="2600" dirty="0">
                <a:solidFill>
                  <a:srgbClr val="002060"/>
                </a:solidFill>
                <a:latin typeface="Modern No. 20" panose="02070704070505020303" pitchFamily="18" charset="0"/>
              </a:rPr>
              <a:t> </a:t>
            </a:r>
            <a:r>
              <a:rPr lang="en-US" sz="2600" dirty="0">
                <a:solidFill>
                  <a:srgbClr val="00B050"/>
                </a:solidFill>
                <a:latin typeface="Modern No. 20" panose="02070704070505020303" pitchFamily="18" charset="0"/>
                <a:cs typeface="Times New Roman" panose="02020603050405020304" pitchFamily="18" charset="0"/>
              </a:rPr>
              <a:t>family</a:t>
            </a:r>
            <a:r>
              <a:rPr lang="en-US" sz="2600" b="1" dirty="0">
                <a:solidFill>
                  <a:srgbClr val="00B050"/>
                </a:solidFill>
                <a:latin typeface="Modern No. 20" panose="02070704070505020303" pitchFamily="18" charset="0"/>
                <a:cs typeface="Times New Roman" panose="02020603050405020304" pitchFamily="18" charset="0"/>
              </a:rPr>
              <a:t>, </a:t>
            </a:r>
            <a:r>
              <a:rPr lang="en-US" sz="2600" dirty="0">
                <a:solidFill>
                  <a:srgbClr val="00B050"/>
                </a:solidFill>
                <a:latin typeface="Modern No. 20" panose="02070704070505020303" pitchFamily="18" charset="0"/>
              </a:rPr>
              <a:t>cooking, division of labor, greetings, music, language, law </a:t>
            </a:r>
            <a:r>
              <a:rPr lang="en-US" sz="2600" dirty="0" err="1">
                <a:solidFill>
                  <a:srgbClr val="002060"/>
                </a:solidFill>
                <a:latin typeface="Modern No. 20" panose="02070704070505020303" pitchFamily="18" charset="0"/>
              </a:rPr>
              <a:t>etc</a:t>
            </a:r>
            <a:endParaRPr lang="en-US" sz="2600" b="0" dirty="0">
              <a:solidFill>
                <a:srgbClr val="002060"/>
              </a:solidFill>
              <a:latin typeface="Modern No. 20" panose="02070704070505020303" pitchFamily="18" charset="0"/>
              <a:cs typeface="Times New Roman" pitchFamily="18" charset="0"/>
            </a:endParaRPr>
          </a:p>
          <a:p>
            <a:pPr marL="514350" indent="-514350" algn="just">
              <a:lnSpc>
                <a:spcPct val="130000"/>
              </a:lnSpc>
              <a:buFont typeface="Times New Roman" pitchFamily="16" charset="0"/>
              <a:buNone/>
              <a:defRPr/>
            </a:pPr>
            <a:r>
              <a:rPr lang="en-US" sz="2600" dirty="0">
                <a:solidFill>
                  <a:srgbClr val="FF0000"/>
                </a:solidFill>
                <a:latin typeface="Modern No. 20" panose="02070704070505020303" pitchFamily="18" charset="0"/>
                <a:cs typeface="Times New Roman" pitchFamily="18" charset="0"/>
              </a:rPr>
              <a:t>2.</a:t>
            </a:r>
            <a:r>
              <a:rPr lang="en-US" sz="2600" dirty="0">
                <a:solidFill>
                  <a:srgbClr val="002060"/>
                </a:solidFill>
                <a:latin typeface="Modern No. 20" panose="02070704070505020303" pitchFamily="18" charset="0"/>
                <a:cs typeface="Times New Roman" pitchFamily="18" charset="0"/>
              </a:rPr>
              <a:t> </a:t>
            </a:r>
            <a:r>
              <a:rPr lang="en-US" sz="2600" dirty="0">
                <a:solidFill>
                  <a:srgbClr val="FF0000"/>
                </a:solidFill>
                <a:latin typeface="Modern No. 20" panose="02070704070505020303" pitchFamily="18" charset="0"/>
                <a:cs typeface="Times New Roman" pitchFamily="18" charset="0"/>
              </a:rPr>
              <a:t>Generality</a:t>
            </a:r>
            <a:r>
              <a:rPr lang="en-US" sz="2600" dirty="0">
                <a:solidFill>
                  <a:srgbClr val="002060"/>
                </a:solidFill>
                <a:latin typeface="Modern No. 20" panose="02070704070505020303" pitchFamily="18" charset="0"/>
                <a:cs typeface="Times New Roman" pitchFamily="18" charset="0"/>
              </a:rPr>
              <a:t>: </a:t>
            </a:r>
            <a:r>
              <a:rPr lang="en-US" sz="2600" b="0" dirty="0">
                <a:solidFill>
                  <a:srgbClr val="002060"/>
                </a:solidFill>
                <a:latin typeface="Modern No. 20" panose="02070704070505020303" pitchFamily="18" charset="0"/>
                <a:cs typeface="Times New Roman" pitchFamily="18" charset="0"/>
              </a:rPr>
              <a:t>are cultural traits that occur in many societies (widespread), but not in all cultures.          </a:t>
            </a:r>
          </a:p>
          <a:p>
            <a:pPr marL="568325" lvl="0" indent="-228600" algn="just" defTabSz="914400">
              <a:spcBef>
                <a:spcPct val="20000"/>
              </a:spcBef>
              <a:buClr>
                <a:srgbClr val="FF00FF"/>
              </a:buClr>
              <a:buSzPct val="95000"/>
              <a:buBlip>
                <a:blip r:embed="rId2"/>
              </a:buBlip>
              <a:defRPr/>
            </a:pPr>
            <a:r>
              <a:rPr lang="en-US" sz="2600" b="0" kern="1200" dirty="0">
                <a:solidFill>
                  <a:srgbClr val="002060"/>
                </a:solidFill>
                <a:latin typeface="Modern No. 20" panose="02070704070505020303" pitchFamily="18" charset="0"/>
                <a:cs typeface="Times New Roman" panose="02020603050405020304" pitchFamily="18" charset="0"/>
              </a:rPr>
              <a:t>many societies can share same beliefs and customs because of borrowing, cultural contact &amp; exchange, domination (colonial rule), etc. –e.g., Farming, Nuclear family, …etc.   </a:t>
            </a:r>
            <a:endParaRPr lang="en-US" sz="2600" b="0" dirty="0">
              <a:solidFill>
                <a:srgbClr val="002060"/>
              </a:solidFill>
              <a:latin typeface="Modern No. 20" panose="02070704070505020303" pitchFamily="18" charset="0"/>
              <a:cs typeface="Times New Roman" pitchFamily="18" charset="0"/>
            </a:endParaRPr>
          </a:p>
          <a:p>
            <a:pPr lvl="0" algn="just">
              <a:buNone/>
            </a:pPr>
            <a:r>
              <a:rPr lang="en-US" sz="2600" dirty="0">
                <a:solidFill>
                  <a:srgbClr val="FF0000"/>
                </a:solidFill>
                <a:latin typeface="Modern No. 20" panose="02070704070505020303" pitchFamily="18" charset="0"/>
                <a:cs typeface="Times New Roman" pitchFamily="18" charset="0"/>
              </a:rPr>
              <a:t>3.</a:t>
            </a:r>
            <a:r>
              <a:rPr lang="en-US" sz="2600" dirty="0">
                <a:solidFill>
                  <a:srgbClr val="002060"/>
                </a:solidFill>
                <a:latin typeface="Modern No. 20" panose="02070704070505020303" pitchFamily="18" charset="0"/>
                <a:cs typeface="Times New Roman" pitchFamily="18" charset="0"/>
              </a:rPr>
              <a:t> </a:t>
            </a:r>
            <a:r>
              <a:rPr lang="en-US" sz="2600" dirty="0">
                <a:solidFill>
                  <a:srgbClr val="FF0000"/>
                </a:solidFill>
                <a:latin typeface="Modern No. 20" panose="02070704070505020303" pitchFamily="18" charset="0"/>
                <a:cs typeface="Times New Roman" pitchFamily="16" charset="0"/>
              </a:rPr>
              <a:t>Particularity</a:t>
            </a:r>
            <a:r>
              <a:rPr lang="en-US" sz="2600" dirty="0">
                <a:solidFill>
                  <a:srgbClr val="002060"/>
                </a:solidFill>
                <a:latin typeface="Modern No. 20" panose="02070704070505020303" pitchFamily="18" charset="0"/>
                <a:cs typeface="Times New Roman" pitchFamily="16" charset="0"/>
              </a:rPr>
              <a:t>: </a:t>
            </a:r>
            <a:r>
              <a:rPr lang="en-US" sz="2600" b="0" dirty="0">
                <a:solidFill>
                  <a:srgbClr val="002060"/>
                </a:solidFill>
                <a:latin typeface="Modern No. 20" panose="02070704070505020303" pitchFamily="18" charset="0"/>
                <a:cs typeface="Times New Roman" pitchFamily="16" charset="0"/>
              </a:rPr>
              <a:t>trait of a culture that is not widespread</a:t>
            </a:r>
          </a:p>
          <a:p>
            <a:pPr marL="0" lvl="0" indent="0" algn="just">
              <a:buNone/>
            </a:pPr>
            <a:r>
              <a:rPr lang="en-US" sz="2600" b="0" dirty="0">
                <a:solidFill>
                  <a:srgbClr val="002060"/>
                </a:solidFill>
                <a:latin typeface="Modern No. 20" panose="02070704070505020303" pitchFamily="18" charset="0"/>
                <a:cs typeface="Times New Roman" pitchFamily="18" charset="0"/>
              </a:rPr>
              <a:t>                                   Example: – Food dishes.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p:cNvSpPr>
          <p:nvPr>
            <p:ph type="title"/>
          </p:nvPr>
        </p:nvSpPr>
        <p:spPr>
          <a:xfrm>
            <a:off x="1143000" y="150813"/>
            <a:ext cx="7315200" cy="687387"/>
          </a:xfrm>
          <a:solidFill>
            <a:srgbClr val="002060"/>
          </a:solidFill>
        </p:spPr>
        <p:txBody>
          <a:bodyPr>
            <a:normAutofit fontScale="90000"/>
          </a:bodyPr>
          <a:lstStyle/>
          <a:p>
            <a:pPr algn="just"/>
            <a:br>
              <a:rPr lang="en-GB" sz="4000" dirty="0"/>
            </a:br>
            <a:r>
              <a:rPr lang="en-US" sz="4000" dirty="0">
                <a:solidFill>
                  <a:srgbClr val="FFFF00"/>
                </a:solidFill>
              </a:rPr>
              <a:t>Conceptualizing Culture: </a:t>
            </a:r>
            <a:r>
              <a:rPr lang="en-US" sz="4000" i="1" dirty="0">
                <a:solidFill>
                  <a:srgbClr val="FFFF00"/>
                </a:solidFill>
              </a:rPr>
              <a:t>What is it? </a:t>
            </a:r>
            <a:br>
              <a:rPr lang="en-US" sz="3200" dirty="0"/>
            </a:br>
            <a:endParaRPr lang="en-US" sz="3200" dirty="0"/>
          </a:p>
        </p:txBody>
      </p:sp>
      <p:sp>
        <p:nvSpPr>
          <p:cNvPr id="6147" name="Content Placeholder 3"/>
          <p:cNvSpPr>
            <a:spLocks noGrp="1"/>
          </p:cNvSpPr>
          <p:nvPr>
            <p:ph idx="1"/>
          </p:nvPr>
        </p:nvSpPr>
        <p:spPr>
          <a:xfrm>
            <a:off x="304800" y="990600"/>
            <a:ext cx="8458200" cy="5715000"/>
          </a:xfrm>
        </p:spPr>
        <p:txBody>
          <a:bodyPr/>
          <a:lstStyle/>
          <a:p>
            <a:pPr marL="514350" indent="-514350" algn="just">
              <a:lnSpc>
                <a:spcPct val="120000"/>
              </a:lnSpc>
              <a:buFont typeface="+mj-lt"/>
              <a:buAutoNum type="arabicPeriod"/>
            </a:pPr>
            <a:r>
              <a:rPr lang="en-GB" b="0" dirty="0">
                <a:solidFill>
                  <a:schemeClr val="tx1"/>
                </a:solidFill>
                <a:latin typeface="Times New Roman" pitchFamily="16" charset="0"/>
                <a:cs typeface="Times New Roman" pitchFamily="16" charset="0"/>
              </a:rPr>
              <a:t>Edward B. Tylor (1871), defined </a:t>
            </a:r>
            <a:r>
              <a:rPr lang="en-GB" dirty="0">
                <a:solidFill>
                  <a:schemeClr val="tx1"/>
                </a:solidFill>
                <a:latin typeface="Times New Roman" pitchFamily="16" charset="0"/>
                <a:cs typeface="Times New Roman" pitchFamily="16" charset="0"/>
              </a:rPr>
              <a:t>culture</a:t>
            </a:r>
            <a:r>
              <a:rPr lang="en-GB" b="0" dirty="0">
                <a:solidFill>
                  <a:schemeClr val="tx1"/>
                </a:solidFill>
                <a:latin typeface="Times New Roman" pitchFamily="16" charset="0"/>
                <a:cs typeface="Times New Roman" pitchFamily="16" charset="0"/>
              </a:rPr>
              <a:t> as “</a:t>
            </a:r>
            <a:r>
              <a:rPr lang="en-GB" i="1" dirty="0">
                <a:solidFill>
                  <a:srgbClr val="002060"/>
                </a:solidFill>
                <a:latin typeface="Times New Roman" pitchFamily="16" charset="0"/>
                <a:cs typeface="Times New Roman" pitchFamily="16" charset="0"/>
              </a:rPr>
              <a:t>a</a:t>
            </a:r>
            <a:r>
              <a:rPr lang="en-US" i="1" dirty="0">
                <a:solidFill>
                  <a:srgbClr val="002060"/>
                </a:solidFill>
                <a:latin typeface="Times New Roman" pitchFamily="16" charset="0"/>
                <a:cs typeface="Times New Roman" pitchFamily="16" charset="0"/>
              </a:rPr>
              <a:t> complex whole</a:t>
            </a:r>
            <a:r>
              <a:rPr lang="en-US" b="0" i="1" dirty="0">
                <a:solidFill>
                  <a:srgbClr val="002060"/>
                </a:solidFill>
                <a:latin typeface="Times New Roman" pitchFamily="16" charset="0"/>
                <a:cs typeface="Times New Roman" pitchFamily="16" charset="0"/>
              </a:rPr>
              <a:t> which includes knowledge, belief, art, morals, law, custom, and any other capabilities and habits </a:t>
            </a:r>
            <a:r>
              <a:rPr lang="en-US" i="1" dirty="0">
                <a:solidFill>
                  <a:srgbClr val="002060"/>
                </a:solidFill>
                <a:latin typeface="Times New Roman" pitchFamily="16" charset="0"/>
                <a:cs typeface="Times New Roman" pitchFamily="16" charset="0"/>
              </a:rPr>
              <a:t>acquired by man as a member of society</a:t>
            </a:r>
            <a:r>
              <a:rPr lang="en-US" b="0" dirty="0">
                <a:solidFill>
                  <a:srgbClr val="002060"/>
                </a:solidFill>
                <a:latin typeface="Times New Roman" pitchFamily="16" charset="0"/>
                <a:cs typeface="Times New Roman" pitchFamily="16" charset="0"/>
              </a:rPr>
              <a:t>.</a:t>
            </a:r>
            <a:r>
              <a:rPr lang="en-US" b="0" dirty="0">
                <a:solidFill>
                  <a:schemeClr val="tx1"/>
                </a:solidFill>
                <a:latin typeface="Times New Roman" pitchFamily="16" charset="0"/>
                <a:cs typeface="Times New Roman" pitchFamily="16" charset="0"/>
              </a:rPr>
              <a:t>”   </a:t>
            </a:r>
          </a:p>
          <a:p>
            <a:pPr marL="514350" indent="-514350" algn="just">
              <a:buNone/>
            </a:pPr>
            <a:r>
              <a:rPr lang="en-US" b="0" kern="1200" dirty="0">
                <a:solidFill>
                  <a:prstClr val="black"/>
                </a:solidFill>
                <a:latin typeface="Times New Roman" panose="02020603050405020304" pitchFamily="18" charset="0"/>
                <a:cs typeface="Times New Roman" panose="02020603050405020304" pitchFamily="18" charset="0"/>
              </a:rPr>
              <a:t>2. B. Malinowski has defined </a:t>
            </a:r>
            <a:r>
              <a:rPr lang="en-US" kern="1200" dirty="0">
                <a:solidFill>
                  <a:srgbClr val="00B0F0"/>
                </a:solidFill>
                <a:latin typeface="Times New Roman" panose="02020603050405020304" pitchFamily="18" charset="0"/>
                <a:cs typeface="Times New Roman" panose="02020603050405020304" pitchFamily="18" charset="0"/>
              </a:rPr>
              <a:t>culture</a:t>
            </a:r>
            <a:r>
              <a:rPr lang="en-US" b="0" kern="1200" dirty="0">
                <a:solidFill>
                  <a:srgbClr val="00B0F0"/>
                </a:solidFill>
                <a:latin typeface="Times New Roman" panose="02020603050405020304" pitchFamily="18" charset="0"/>
                <a:cs typeface="Times New Roman" panose="02020603050405020304" pitchFamily="18" charset="0"/>
              </a:rPr>
              <a:t> “</a:t>
            </a:r>
            <a:r>
              <a:rPr lang="en-US" i="1" kern="1200" dirty="0">
                <a:solidFill>
                  <a:srgbClr val="00B0F0"/>
                </a:solidFill>
                <a:latin typeface="Times New Roman" panose="02020603050405020304" pitchFamily="18" charset="0"/>
                <a:cs typeface="Times New Roman" panose="02020603050405020304" pitchFamily="18" charset="0"/>
              </a:rPr>
              <a:t>as cumulative creation of man.</a:t>
            </a:r>
            <a:r>
              <a:rPr lang="en-US" b="0" kern="1200" dirty="0">
                <a:solidFill>
                  <a:srgbClr val="00B0F0"/>
                </a:solidFill>
                <a:latin typeface="Times New Roman" panose="02020603050405020304" pitchFamily="18" charset="0"/>
                <a:cs typeface="Times New Roman" panose="02020603050405020304" pitchFamily="18" charset="0"/>
              </a:rPr>
              <a:t>"  </a:t>
            </a:r>
            <a:r>
              <a:rPr lang="en-US" b="0" kern="1200" dirty="0">
                <a:solidFill>
                  <a:prstClr val="black"/>
                </a:solidFill>
                <a:latin typeface="Times New Roman" panose="02020603050405020304" pitchFamily="18" charset="0"/>
                <a:cs typeface="Times New Roman" panose="02020603050405020304" pitchFamily="18" charset="0"/>
              </a:rPr>
              <a:t>      </a:t>
            </a:r>
          </a:p>
          <a:p>
            <a:pPr marL="514350" indent="-514350" algn="just">
              <a:lnSpc>
                <a:spcPct val="130000"/>
              </a:lnSpc>
              <a:spcBef>
                <a:spcPts val="0"/>
              </a:spcBef>
              <a:buNone/>
            </a:pPr>
            <a:r>
              <a:rPr lang="en-US" b="0" dirty="0">
                <a:solidFill>
                  <a:srgbClr val="000000"/>
                </a:solidFill>
                <a:latin typeface="Times New Roman" panose="02020603050405020304" pitchFamily="18" charset="0"/>
                <a:cs typeface="Times New Roman" panose="02020603050405020304" pitchFamily="18" charset="0"/>
              </a:rPr>
              <a:t>3. Clyde </a:t>
            </a:r>
            <a:r>
              <a:rPr lang="en-US" b="0" dirty="0" err="1">
                <a:solidFill>
                  <a:srgbClr val="000000"/>
                </a:solidFill>
                <a:latin typeface="Times New Roman" panose="02020603050405020304" pitchFamily="18" charset="0"/>
                <a:cs typeface="Times New Roman" panose="02020603050405020304" pitchFamily="18" charset="0"/>
              </a:rPr>
              <a:t>Kluckhohn</a:t>
            </a:r>
            <a:r>
              <a:rPr lang="en-US" b="0" dirty="0">
                <a:solidFill>
                  <a:srgbClr val="000000"/>
                </a:solidFill>
                <a:latin typeface="Times New Roman" panose="02020603050405020304" pitchFamily="18" charset="0"/>
                <a:cs typeface="Times New Roman" panose="02020603050405020304" pitchFamily="18" charset="0"/>
              </a:rPr>
              <a:t> (1951), depict </a:t>
            </a:r>
            <a:r>
              <a:rPr lang="en-US" dirty="0">
                <a:solidFill>
                  <a:srgbClr val="C00000"/>
                </a:solidFill>
                <a:latin typeface="Times New Roman" panose="02020603050405020304" pitchFamily="18" charset="0"/>
                <a:cs typeface="Times New Roman" panose="02020603050405020304" pitchFamily="18" charset="0"/>
              </a:rPr>
              <a:t>culture</a:t>
            </a:r>
            <a:r>
              <a:rPr lang="en-US" b="0" dirty="0">
                <a:solidFill>
                  <a:srgbClr val="C00000"/>
                </a:solidFill>
                <a:latin typeface="Times New Roman" panose="02020603050405020304" pitchFamily="18" charset="0"/>
                <a:cs typeface="Times New Roman" panose="02020603050405020304" pitchFamily="18" charset="0"/>
              </a:rPr>
              <a:t> as a “</a:t>
            </a:r>
            <a:r>
              <a:rPr lang="en-US" i="1" dirty="0">
                <a:solidFill>
                  <a:srgbClr val="C00000"/>
                </a:solidFill>
                <a:latin typeface="Times New Roman" panose="02020603050405020304" pitchFamily="18" charset="0"/>
                <a:cs typeface="Times New Roman" panose="02020603050405020304" pitchFamily="18" charset="0"/>
              </a:rPr>
              <a:t>community’s design for living</a:t>
            </a:r>
            <a:r>
              <a:rPr lang="en-US" b="0" dirty="0">
                <a:solidFill>
                  <a:srgbClr val="C00000"/>
                </a:solidFill>
                <a:latin typeface="Times New Roman" panose="02020603050405020304" pitchFamily="18" charset="0"/>
                <a:cs typeface="Times New Roman" panose="02020603050405020304" pitchFamily="18" charset="0"/>
              </a:rPr>
              <a:t>”. </a:t>
            </a:r>
            <a:r>
              <a:rPr lang="en-US" b="0" dirty="0">
                <a:solidFill>
                  <a:srgbClr val="000000"/>
                </a:solidFill>
                <a:latin typeface="Times New Roman" panose="02020603050405020304" pitchFamily="18" charset="0"/>
                <a:cs typeface="Times New Roman" panose="02020603050405020304" pitchFamily="18" charset="0"/>
              </a:rPr>
              <a:t>As per to </a:t>
            </a:r>
            <a:r>
              <a:rPr lang="en-US" b="0" dirty="0" err="1">
                <a:solidFill>
                  <a:srgbClr val="000000"/>
                </a:solidFill>
                <a:latin typeface="Times New Roman" panose="02020603050405020304" pitchFamily="18" charset="0"/>
                <a:cs typeface="Times New Roman" panose="02020603050405020304" pitchFamily="18" charset="0"/>
              </a:rPr>
              <a:t>kluckhohn</a:t>
            </a:r>
            <a:r>
              <a:rPr lang="en-US" b="0" dirty="0">
                <a:solidFill>
                  <a:srgbClr val="000000"/>
                </a:solidFill>
                <a:latin typeface="Times New Roman" panose="02020603050405020304" pitchFamily="18" charset="0"/>
                <a:cs typeface="Times New Roman" panose="02020603050405020304" pitchFamily="18" charset="0"/>
              </a:rPr>
              <a:t>- </a:t>
            </a:r>
            <a:r>
              <a:rPr lang="en-US" b="0" kern="1200" dirty="0">
                <a:solidFill>
                  <a:prstClr val="black"/>
                </a:solidFill>
                <a:latin typeface="Times New Roman" panose="02020603050405020304" pitchFamily="18" charset="0"/>
                <a:cs typeface="Times New Roman" panose="02020603050405020304" pitchFamily="18" charset="0"/>
              </a:rPr>
              <a:t>   </a:t>
            </a:r>
          </a:p>
          <a:p>
            <a:pPr marL="796925" lvl="0" indent="-457200" algn="just" defTabSz="914400">
              <a:lnSpc>
                <a:spcPct val="130000"/>
              </a:lnSpc>
              <a:spcBef>
                <a:spcPts val="0"/>
              </a:spcBef>
              <a:buClr>
                <a:srgbClr val="0BD0D9"/>
              </a:buClr>
              <a:buSzPct val="95000"/>
              <a:buBlip>
                <a:blip r:embed="rId3"/>
              </a:buBlip>
              <a:defRPr/>
            </a:pPr>
            <a:r>
              <a:rPr lang="en-US" sz="2500" b="0" kern="1200" dirty="0">
                <a:solidFill>
                  <a:prstClr val="black"/>
                </a:solidFill>
                <a:latin typeface="Times New Roman" panose="02020603050405020304" pitchFamily="18" charset="0"/>
                <a:cs typeface="Times New Roman" panose="02020603050405020304" pitchFamily="18" charset="0"/>
              </a:rPr>
              <a:t>It consists </a:t>
            </a:r>
            <a:r>
              <a:rPr lang="en-US" sz="2500" i="1" kern="1200" dirty="0">
                <a:solidFill>
                  <a:srgbClr val="00B050"/>
                </a:solidFill>
                <a:latin typeface="Times New Roman" panose="02020603050405020304" pitchFamily="18" charset="0"/>
                <a:cs typeface="Times New Roman" panose="02020603050405020304" pitchFamily="18" charset="0"/>
              </a:rPr>
              <a:t>patterned way’s of thinking, feeling &amp; reacting</a:t>
            </a:r>
            <a:r>
              <a:rPr lang="en-US" sz="2500" b="0" kern="1200" dirty="0">
                <a:solidFill>
                  <a:srgbClr val="00B050"/>
                </a:solidFill>
                <a:latin typeface="Times New Roman" panose="02020603050405020304" pitchFamily="18" charset="0"/>
                <a:cs typeface="Times New Roman" panose="02020603050405020304" pitchFamily="18" charset="0"/>
              </a:rPr>
              <a:t>;</a:t>
            </a:r>
          </a:p>
          <a:p>
            <a:pPr marL="796925" lvl="0" indent="-457200" algn="just" defTabSz="914400">
              <a:lnSpc>
                <a:spcPct val="130000"/>
              </a:lnSpc>
              <a:spcBef>
                <a:spcPts val="0"/>
              </a:spcBef>
              <a:buClr>
                <a:srgbClr val="0BD0D9"/>
              </a:buClr>
              <a:buSzPct val="95000"/>
              <a:buBlip>
                <a:blip r:embed="rId3"/>
              </a:buBlip>
              <a:defRPr/>
            </a:pPr>
            <a:r>
              <a:rPr lang="en-US" sz="2500" b="0" kern="1200" dirty="0">
                <a:solidFill>
                  <a:prstClr val="black"/>
                </a:solidFill>
                <a:latin typeface="Times New Roman" panose="02020603050405020304" pitchFamily="18" charset="0"/>
                <a:cs typeface="Times New Roman" panose="02020603050405020304" pitchFamily="18" charset="0"/>
              </a:rPr>
              <a:t>It </a:t>
            </a:r>
            <a:r>
              <a:rPr lang="en-US" sz="2500" i="1" kern="1200" dirty="0">
                <a:solidFill>
                  <a:schemeClr val="accent2">
                    <a:lumMod val="75000"/>
                  </a:schemeClr>
                </a:solidFill>
                <a:latin typeface="Times New Roman" panose="02020603050405020304" pitchFamily="18" charset="0"/>
                <a:cs typeface="Times New Roman" panose="02020603050405020304" pitchFamily="18" charset="0"/>
              </a:rPr>
              <a:t>acquired</a:t>
            </a:r>
            <a:r>
              <a:rPr lang="en-US" sz="2500" b="0" kern="1200" dirty="0">
                <a:solidFill>
                  <a:schemeClr val="accent2">
                    <a:lumMod val="75000"/>
                  </a:schemeClr>
                </a:solidFill>
                <a:latin typeface="Times New Roman" panose="02020603050405020304" pitchFamily="18" charset="0"/>
                <a:cs typeface="Times New Roman" panose="02020603050405020304" pitchFamily="18" charset="0"/>
              </a:rPr>
              <a:t> &amp; </a:t>
            </a:r>
            <a:r>
              <a:rPr lang="en-US" sz="2500" i="1" kern="1200" dirty="0">
                <a:solidFill>
                  <a:schemeClr val="accent2">
                    <a:lumMod val="75000"/>
                  </a:schemeClr>
                </a:solidFill>
                <a:latin typeface="Times New Roman" panose="02020603050405020304" pitchFamily="18" charset="0"/>
                <a:cs typeface="Times New Roman" panose="02020603050405020304" pitchFamily="18" charset="0"/>
              </a:rPr>
              <a:t>transmitted</a:t>
            </a:r>
            <a:r>
              <a:rPr lang="en-US" sz="2500" b="0" kern="1200" dirty="0">
                <a:solidFill>
                  <a:schemeClr val="accent2">
                    <a:lumMod val="75000"/>
                  </a:schemeClr>
                </a:solidFill>
                <a:latin typeface="Times New Roman" panose="02020603050405020304" pitchFamily="18" charset="0"/>
                <a:cs typeface="Times New Roman" panose="02020603050405020304" pitchFamily="18" charset="0"/>
              </a:rPr>
              <a:t> mainly by </a:t>
            </a:r>
            <a:r>
              <a:rPr lang="en-US" sz="2500" i="1" kern="1200" dirty="0">
                <a:solidFill>
                  <a:schemeClr val="accent2">
                    <a:lumMod val="75000"/>
                  </a:schemeClr>
                </a:solidFill>
                <a:latin typeface="Times New Roman" panose="02020603050405020304" pitchFamily="18" charset="0"/>
                <a:cs typeface="Times New Roman" panose="02020603050405020304" pitchFamily="18" charset="0"/>
              </a:rPr>
              <a:t>symbols</a:t>
            </a:r>
            <a:r>
              <a:rPr lang="en-US" sz="2500" b="0" kern="1200" dirty="0">
                <a:solidFill>
                  <a:schemeClr val="accent2">
                    <a:lumMod val="75000"/>
                  </a:schemeClr>
                </a:solidFill>
                <a:latin typeface="Times New Roman" panose="02020603050405020304" pitchFamily="18" charset="0"/>
                <a:cs typeface="Times New Roman" panose="02020603050405020304" pitchFamily="18" charset="0"/>
              </a:rPr>
              <a:t>, </a:t>
            </a:r>
            <a:r>
              <a:rPr lang="en-US" sz="2500" b="0" kern="1200" dirty="0">
                <a:solidFill>
                  <a:prstClr val="black"/>
                </a:solidFill>
                <a:latin typeface="Times New Roman" panose="02020603050405020304" pitchFamily="18" charset="0"/>
                <a:cs typeface="Times New Roman" panose="02020603050405020304" pitchFamily="18" charset="0"/>
              </a:rPr>
              <a:t>including </a:t>
            </a:r>
            <a:r>
              <a:rPr lang="en-US" sz="2400" i="1" kern="1200" dirty="0">
                <a:solidFill>
                  <a:prstClr val="black"/>
                </a:solidFill>
                <a:latin typeface="Times New Roman" panose="02020603050405020304" pitchFamily="18" charset="0"/>
                <a:cs typeface="Times New Roman" panose="02020603050405020304" pitchFamily="18" charset="0"/>
              </a:rPr>
              <a:t>artifacts</a:t>
            </a:r>
            <a:r>
              <a:rPr lang="en-US" sz="2400" b="0" i="1" kern="1200" dirty="0">
                <a:solidFill>
                  <a:prstClr val="black"/>
                </a:solidFill>
                <a:latin typeface="Times New Roman" panose="02020603050405020304" pitchFamily="18" charset="0"/>
                <a:cs typeface="Times New Roman" panose="02020603050405020304" pitchFamily="18" charset="0"/>
              </a:rPr>
              <a:t>, distinctive group </a:t>
            </a:r>
            <a:r>
              <a:rPr lang="en-US" sz="2400" i="1" kern="1200" dirty="0">
                <a:solidFill>
                  <a:prstClr val="black"/>
                </a:solidFill>
                <a:latin typeface="Times New Roman" panose="02020603050405020304" pitchFamily="18" charset="0"/>
                <a:cs typeface="Times New Roman" panose="02020603050405020304" pitchFamily="18" charset="0"/>
              </a:rPr>
              <a:t>achievements</a:t>
            </a:r>
            <a:r>
              <a:rPr lang="en-US" sz="2400" b="0" i="1" kern="1200" dirty="0">
                <a:solidFill>
                  <a:prstClr val="black"/>
                </a:solidFill>
                <a:latin typeface="Times New Roman" panose="02020603050405020304" pitchFamily="18" charset="0"/>
                <a:cs typeface="Times New Roman" panose="02020603050405020304" pitchFamily="18" charset="0"/>
              </a:rPr>
              <a:t>, </a:t>
            </a:r>
            <a:r>
              <a:rPr lang="en-US" sz="2400" i="1" kern="1200" dirty="0">
                <a:solidFill>
                  <a:prstClr val="black"/>
                </a:solidFill>
                <a:latin typeface="Times New Roman" panose="02020603050405020304" pitchFamily="18" charset="0"/>
                <a:cs typeface="Times New Roman" panose="02020603050405020304" pitchFamily="18" charset="0"/>
              </a:rPr>
              <a:t>ideas</a:t>
            </a:r>
            <a:r>
              <a:rPr lang="en-US" sz="2400" b="0" i="1" kern="1200" dirty="0">
                <a:solidFill>
                  <a:prstClr val="black"/>
                </a:solidFill>
                <a:latin typeface="Times New Roman" panose="02020603050405020304" pitchFamily="18" charset="0"/>
                <a:cs typeface="Times New Roman" panose="02020603050405020304" pitchFamily="18" charset="0"/>
              </a:rPr>
              <a:t> &amp; attached </a:t>
            </a:r>
            <a:r>
              <a:rPr lang="en-US" sz="2400" i="1" kern="1200" dirty="0">
                <a:solidFill>
                  <a:prstClr val="black"/>
                </a:solidFill>
                <a:latin typeface="Times New Roman" panose="02020603050405020304" pitchFamily="18" charset="0"/>
                <a:cs typeface="Times New Roman" panose="02020603050405020304" pitchFamily="18" charset="0"/>
              </a:rPr>
              <a:t>values</a:t>
            </a:r>
            <a:r>
              <a:rPr lang="en-US" sz="2600" b="0" kern="1200" dirty="0">
                <a:solidFill>
                  <a:prstClr val="black"/>
                </a:solidFill>
                <a:latin typeface="Times New Roman" panose="02020603050405020304" pitchFamily="18" charset="0"/>
                <a:cs typeface="Times New Roman" panose="02020603050405020304" pitchFamily="18" charset="0"/>
              </a:rPr>
              <a:t>.     </a:t>
            </a:r>
            <a:endParaRPr lang="en-US" sz="2600" b="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143000" y="150813"/>
            <a:ext cx="7467600" cy="915987"/>
          </a:xfrm>
        </p:spPr>
        <p:txBody>
          <a:bodyPr>
            <a:normAutofit fontScale="90000"/>
          </a:bodyPr>
          <a:lstStyle/>
          <a:p>
            <a:r>
              <a:rPr lang="en-GB" b="1" dirty="0">
                <a:solidFill>
                  <a:srgbClr val="FF0000"/>
                </a:solidFill>
                <a:latin typeface="Modern No. 20" panose="02070704070505020303" pitchFamily="18" charset="0"/>
              </a:rPr>
              <a:t>Evaluating Cultural Differences</a:t>
            </a:r>
            <a:endParaRPr lang="en-US" b="1" dirty="0">
              <a:solidFill>
                <a:srgbClr val="FF0000"/>
              </a:solidFill>
              <a:latin typeface="Modern No. 20" panose="02070704070505020303" pitchFamily="18" charset="0"/>
            </a:endParaRPr>
          </a:p>
        </p:txBody>
      </p:sp>
      <p:sp>
        <p:nvSpPr>
          <p:cNvPr id="3" name="Content Placeholder 2"/>
          <p:cNvSpPr>
            <a:spLocks noGrp="1"/>
          </p:cNvSpPr>
          <p:nvPr>
            <p:ph idx="1"/>
          </p:nvPr>
        </p:nvSpPr>
        <p:spPr>
          <a:xfrm>
            <a:off x="381000" y="1219200"/>
            <a:ext cx="8229600" cy="5410199"/>
          </a:xfrm>
        </p:spPr>
        <p:txBody>
          <a:bodyPr>
            <a:normAutofit fontScale="77500" lnSpcReduction="20000"/>
          </a:bodyPr>
          <a:lstStyle/>
          <a:p>
            <a:pPr algn="just">
              <a:lnSpc>
                <a:spcPct val="130000"/>
              </a:lnSpc>
              <a:buFont typeface="Wingdings" panose="05000000000000000000" pitchFamily="2" charset="2"/>
              <a:buChar char="§"/>
              <a:defRPr/>
            </a:pPr>
            <a:r>
              <a:rPr lang="en-GB" sz="2600" b="1" dirty="0">
                <a:solidFill>
                  <a:srgbClr val="C00000"/>
                </a:solidFill>
                <a:latin typeface="Modern No. 20" panose="02070704070505020303" pitchFamily="18" charset="0"/>
                <a:cs typeface="Times New Roman" pitchFamily="18" charset="0"/>
              </a:rPr>
              <a:t> </a:t>
            </a:r>
            <a:r>
              <a:rPr lang="en-GB" sz="3400" b="1" dirty="0">
                <a:solidFill>
                  <a:srgbClr val="C00000"/>
                </a:solidFill>
                <a:latin typeface="Modern No. 20" panose="02070704070505020303" pitchFamily="18" charset="0"/>
                <a:cs typeface="Times New Roman" pitchFamily="18" charset="0"/>
              </a:rPr>
              <a:t>Ethnocentrism: </a:t>
            </a:r>
            <a:r>
              <a:rPr lang="en-GB" sz="3400" b="1" dirty="0">
                <a:solidFill>
                  <a:srgbClr val="002060"/>
                </a:solidFill>
                <a:latin typeface="Modern No. 20" panose="02070704070505020303" pitchFamily="18" charset="0"/>
                <a:cs typeface="Times New Roman" pitchFamily="18" charset="0"/>
              </a:rPr>
              <a:t>is </a:t>
            </a:r>
            <a:r>
              <a:rPr lang="en-US" sz="3400" b="0" dirty="0">
                <a:solidFill>
                  <a:srgbClr val="002060"/>
                </a:solidFill>
                <a:latin typeface="Modern No. 20" panose="02070704070505020303" pitchFamily="18" charset="0"/>
                <a:cs typeface="Times New Roman" pitchFamily="18" charset="0"/>
              </a:rPr>
              <a:t>the tendency to see </a:t>
            </a:r>
            <a:r>
              <a:rPr lang="en-US" sz="3400" i="1" dirty="0">
                <a:solidFill>
                  <a:srgbClr val="002060"/>
                </a:solidFill>
                <a:latin typeface="Modern No. 20" panose="02070704070505020303" pitchFamily="18" charset="0"/>
                <a:cs typeface="Times New Roman" pitchFamily="18" charset="0"/>
              </a:rPr>
              <a:t>one's own group culture as superior</a:t>
            </a:r>
            <a:r>
              <a:rPr lang="en-US" sz="3400" b="0" dirty="0">
                <a:solidFill>
                  <a:srgbClr val="002060"/>
                </a:solidFill>
                <a:latin typeface="Modern No. 20" panose="02070704070505020303" pitchFamily="18" charset="0"/>
                <a:cs typeface="Times New Roman" pitchFamily="18" charset="0"/>
              </a:rPr>
              <a:t> and to </a:t>
            </a:r>
            <a:r>
              <a:rPr lang="en-US" sz="3400" i="1" dirty="0">
                <a:solidFill>
                  <a:srgbClr val="002060"/>
                </a:solidFill>
                <a:latin typeface="Modern No. 20" panose="02070704070505020303" pitchFamily="18" charset="0"/>
                <a:cs typeface="Times New Roman" pitchFamily="18" charset="0"/>
              </a:rPr>
              <a:t>apply one's own cultural values </a:t>
            </a:r>
            <a:r>
              <a:rPr lang="en-US" sz="3400" b="0" dirty="0">
                <a:solidFill>
                  <a:srgbClr val="002060"/>
                </a:solidFill>
                <a:latin typeface="Modern No. 20" panose="02070704070505020303" pitchFamily="18" charset="0"/>
                <a:cs typeface="Times New Roman" pitchFamily="18" charset="0"/>
              </a:rPr>
              <a:t>in judging the behavior, beliefs &amp; practices of other cultures. </a:t>
            </a:r>
          </a:p>
          <a:p>
            <a:pPr marL="627063" indent="-52388" algn="just" defTabSz="914400">
              <a:lnSpc>
                <a:spcPct val="130000"/>
              </a:lnSpc>
              <a:spcBef>
                <a:spcPct val="20000"/>
              </a:spcBef>
              <a:buClr>
                <a:srgbClr val="FF00FF"/>
              </a:buClr>
              <a:buSzPct val="95000"/>
              <a:buFont typeface="Wingdings" panose="05000000000000000000" pitchFamily="2" charset="2"/>
              <a:buChar char="Ø"/>
              <a:defRPr/>
            </a:pPr>
            <a:r>
              <a:rPr lang="en-US" sz="3400" b="0" kern="1200" dirty="0">
                <a:solidFill>
                  <a:srgbClr val="002060"/>
                </a:solidFill>
                <a:latin typeface="Modern No. 20" panose="02070704070505020303" pitchFamily="18" charset="0"/>
              </a:rPr>
              <a:t>It involves a belief that once own group’s ways are correct, normal, &amp; better way’s for thinking, feeling &amp; behaving.  </a:t>
            </a:r>
          </a:p>
          <a:p>
            <a:pPr marL="627063" indent="-52388" algn="just" defTabSz="914400">
              <a:lnSpc>
                <a:spcPct val="130000"/>
              </a:lnSpc>
              <a:spcBef>
                <a:spcPct val="20000"/>
              </a:spcBef>
              <a:buClr>
                <a:srgbClr val="FF00FF"/>
              </a:buClr>
              <a:buSzPct val="95000"/>
              <a:buFont typeface="Wingdings" panose="05000000000000000000" pitchFamily="2" charset="2"/>
              <a:buChar char="Ø"/>
              <a:defRPr/>
            </a:pPr>
            <a:r>
              <a:rPr lang="en-US" sz="3400" b="0" kern="1200" dirty="0">
                <a:solidFill>
                  <a:srgbClr val="002060"/>
                </a:solidFill>
                <a:latin typeface="Modern No. 20" panose="02070704070505020303" pitchFamily="18" charset="0"/>
              </a:rPr>
              <a:t>Alien cultural traits are often viewed as being not just d/t but </a:t>
            </a:r>
            <a:r>
              <a:rPr lang="en-US" sz="3400" i="1" kern="1200" dirty="0">
                <a:solidFill>
                  <a:srgbClr val="002060"/>
                </a:solidFill>
                <a:latin typeface="Modern No. 20" panose="02070704070505020303" pitchFamily="18" charset="0"/>
              </a:rPr>
              <a:t>inferior, less sensible</a:t>
            </a:r>
            <a:r>
              <a:rPr lang="en-US" sz="3400" b="0" kern="1200" dirty="0">
                <a:solidFill>
                  <a:srgbClr val="002060"/>
                </a:solidFill>
                <a:latin typeface="Modern No. 20" panose="02070704070505020303" pitchFamily="18" charset="0"/>
              </a:rPr>
              <a:t>, and even "</a:t>
            </a:r>
            <a:r>
              <a:rPr lang="en-US" sz="3400" i="1" kern="1200" dirty="0">
                <a:solidFill>
                  <a:srgbClr val="002060"/>
                </a:solidFill>
                <a:latin typeface="Modern No. 20" panose="02070704070505020303" pitchFamily="18" charset="0"/>
              </a:rPr>
              <a:t>unnatural</a:t>
            </a:r>
            <a:r>
              <a:rPr lang="en-US" sz="3400" b="0" kern="1200" dirty="0">
                <a:solidFill>
                  <a:srgbClr val="002060"/>
                </a:solidFill>
                <a:latin typeface="Modern No. 20" panose="02070704070505020303" pitchFamily="18" charset="0"/>
              </a:rPr>
              <a:t>”. </a:t>
            </a:r>
          </a:p>
          <a:p>
            <a:pPr marL="627063" lvl="0" indent="-52388" algn="just" defTabSz="914400">
              <a:lnSpc>
                <a:spcPct val="130000"/>
              </a:lnSpc>
              <a:spcBef>
                <a:spcPct val="20000"/>
              </a:spcBef>
              <a:buClr>
                <a:srgbClr val="FF00FF"/>
              </a:buClr>
              <a:buSzPct val="95000"/>
              <a:buFont typeface="Wingdings" panose="05000000000000000000" pitchFamily="2" charset="2"/>
              <a:buChar char="Ø"/>
              <a:defRPr/>
            </a:pPr>
            <a:r>
              <a:rPr lang="en-US" sz="3400" b="0" kern="1200" dirty="0">
                <a:solidFill>
                  <a:srgbClr val="002060"/>
                </a:solidFill>
                <a:latin typeface="Modern No. 20" panose="02070704070505020303" pitchFamily="18" charset="0"/>
              </a:rPr>
              <a:t>Our own group is the </a:t>
            </a:r>
            <a:r>
              <a:rPr lang="en-US" sz="3400" b="0" kern="1200" dirty="0" err="1">
                <a:solidFill>
                  <a:srgbClr val="002060"/>
                </a:solidFill>
                <a:latin typeface="Modern No. 20" panose="02070704070505020303" pitchFamily="18" charset="0"/>
              </a:rPr>
              <a:t>centre</a:t>
            </a:r>
            <a:r>
              <a:rPr lang="en-US" sz="3400" b="0" kern="1200" dirty="0">
                <a:solidFill>
                  <a:srgbClr val="002060"/>
                </a:solidFill>
                <a:latin typeface="Modern No. 20" panose="02070704070505020303" pitchFamily="18" charset="0"/>
              </a:rPr>
              <a:t> or axis of everything, and we scale and rate all others with reference to it.</a:t>
            </a:r>
          </a:p>
          <a:p>
            <a:pPr marL="627063" lvl="0" indent="-52388" algn="just" defTabSz="914400">
              <a:lnSpc>
                <a:spcPct val="130000"/>
              </a:lnSpc>
              <a:spcBef>
                <a:spcPct val="20000"/>
              </a:spcBef>
              <a:buClr>
                <a:srgbClr val="FF00FF"/>
              </a:buClr>
              <a:buSzPct val="95000"/>
              <a:buFont typeface="Wingdings" panose="05000000000000000000" pitchFamily="2" charset="2"/>
              <a:buChar char="Ø"/>
              <a:defRPr/>
            </a:pPr>
            <a:r>
              <a:rPr lang="en-GB" sz="3400" b="0" dirty="0">
                <a:solidFill>
                  <a:srgbClr val="002060"/>
                </a:solidFill>
                <a:latin typeface="Modern No. 20" panose="02070704070505020303" pitchFamily="18" charset="0"/>
                <a:cs typeface="Times New Roman" pitchFamily="18" charset="0"/>
              </a:rPr>
              <a:t>Ethnocentrism is a </a:t>
            </a:r>
            <a:r>
              <a:rPr lang="en-GB" sz="3400" i="1" dirty="0">
                <a:solidFill>
                  <a:srgbClr val="002060"/>
                </a:solidFill>
                <a:latin typeface="Modern No. 20" panose="02070704070505020303" pitchFamily="18" charset="0"/>
                <a:cs typeface="Times New Roman" pitchFamily="18" charset="0"/>
              </a:rPr>
              <a:t>cultural universal. </a:t>
            </a:r>
            <a:endParaRPr lang="en-US" sz="3400" b="0" dirty="0">
              <a:solidFill>
                <a:srgbClr val="002060"/>
              </a:solidFill>
              <a:latin typeface="Modern No. 20" panose="02070704070505020303" pitchFamily="18" charset="0"/>
              <a:cs typeface="Times New Roman" pitchFamily="18" charset="0"/>
            </a:endParaRPr>
          </a:p>
          <a:p>
            <a:pPr>
              <a:buFont typeface="Times New Roman" pitchFamily="16" charset="0"/>
              <a:buNone/>
              <a:defRPr/>
            </a:pP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457200" y="381001"/>
            <a:ext cx="8153400" cy="6324600"/>
          </a:xfrm>
        </p:spPr>
        <p:txBody>
          <a:bodyPr>
            <a:normAutofit fontScale="92500"/>
          </a:bodyPr>
          <a:lstStyle/>
          <a:p>
            <a:pPr marL="273050" lvl="0" indent="-273050" algn="just" defTabSz="914400">
              <a:lnSpc>
                <a:spcPct val="130000"/>
              </a:lnSpc>
              <a:spcBef>
                <a:spcPct val="20000"/>
              </a:spcBef>
              <a:buClr>
                <a:srgbClr val="FF00FF"/>
              </a:buClr>
              <a:buSzPct val="95000"/>
              <a:buFont typeface="Wingdings" panose="05000000000000000000" pitchFamily="2" charset="2"/>
              <a:buChar char="v"/>
              <a:defRPr/>
            </a:pPr>
            <a:r>
              <a:rPr lang="en-US" sz="2800" b="0" kern="1200" dirty="0">
                <a:solidFill>
                  <a:srgbClr val="002060"/>
                </a:solidFill>
                <a:latin typeface="Modern No. 20" panose="02070704070505020303" pitchFamily="18" charset="0"/>
                <a:cs typeface="Times New Roman" panose="02020603050405020304" pitchFamily="18" charset="0"/>
              </a:rPr>
              <a:t>Ethnocentrism has </a:t>
            </a:r>
            <a:r>
              <a:rPr lang="en-US" sz="2800" i="1" kern="1200" dirty="0">
                <a:solidFill>
                  <a:srgbClr val="002060"/>
                </a:solidFill>
                <a:latin typeface="Modern No. 20" panose="02070704070505020303" pitchFamily="18" charset="0"/>
                <a:cs typeface="Times New Roman" panose="02020603050405020304" pitchFamily="18" charset="0"/>
              </a:rPr>
              <a:t>more negative </a:t>
            </a:r>
            <a:r>
              <a:rPr lang="en-US" sz="2800" b="0" kern="1200" dirty="0">
                <a:solidFill>
                  <a:srgbClr val="002060"/>
                </a:solidFill>
                <a:latin typeface="Modern No. 20" panose="02070704070505020303" pitchFamily="18" charset="0"/>
                <a:cs typeface="Times New Roman" panose="02020603050405020304" pitchFamily="18" charset="0"/>
              </a:rPr>
              <a:t>&amp; some </a:t>
            </a:r>
            <a:r>
              <a:rPr lang="en-US" sz="2800" b="0" i="1" kern="1200" dirty="0">
                <a:solidFill>
                  <a:srgbClr val="002060"/>
                </a:solidFill>
                <a:latin typeface="Modern No. 20" panose="02070704070505020303" pitchFamily="18" charset="0"/>
                <a:cs typeface="Times New Roman" panose="02020603050405020304" pitchFamily="18" charset="0"/>
              </a:rPr>
              <a:t>positive effects</a:t>
            </a:r>
            <a:r>
              <a:rPr lang="en-US" sz="2800" b="0" kern="1200" dirty="0">
                <a:solidFill>
                  <a:srgbClr val="002060"/>
                </a:solidFill>
                <a:latin typeface="Modern No. 20" panose="02070704070505020303" pitchFamily="18" charset="0"/>
                <a:cs typeface="Times New Roman" panose="02020603050405020304" pitchFamily="18" charset="0"/>
              </a:rPr>
              <a:t>.     </a:t>
            </a:r>
          </a:p>
          <a:p>
            <a:pPr marL="273050" lvl="0" indent="-273050" algn="just" defTabSz="914400">
              <a:lnSpc>
                <a:spcPct val="130000"/>
              </a:lnSpc>
              <a:spcBef>
                <a:spcPct val="20000"/>
              </a:spcBef>
              <a:buClr>
                <a:srgbClr val="FF00FF"/>
              </a:buClr>
              <a:buSzPct val="95000"/>
              <a:buFont typeface="Wingdings" panose="05000000000000000000" pitchFamily="2" charset="2"/>
              <a:buChar char="v"/>
              <a:defRPr/>
            </a:pPr>
            <a:r>
              <a:rPr lang="en-US" sz="2800" b="0" kern="1200" dirty="0">
                <a:solidFill>
                  <a:srgbClr val="002060"/>
                </a:solidFill>
                <a:latin typeface="Modern No. 20" panose="02070704070505020303" pitchFamily="18" charset="0"/>
                <a:cs typeface="Times New Roman" panose="02020603050405020304" pitchFamily="18" charset="0"/>
              </a:rPr>
              <a:t>The </a:t>
            </a:r>
            <a:r>
              <a:rPr lang="en-US" sz="2800" kern="1200" dirty="0">
                <a:solidFill>
                  <a:srgbClr val="002060"/>
                </a:solidFill>
                <a:latin typeface="Modern No. 20" panose="02070704070505020303" pitchFamily="18" charset="0"/>
                <a:cs typeface="Times New Roman" panose="02020603050405020304" pitchFamily="18" charset="0"/>
              </a:rPr>
              <a:t>negative</a:t>
            </a:r>
            <a:r>
              <a:rPr lang="en-US" sz="2800" b="0" kern="1200" dirty="0">
                <a:solidFill>
                  <a:srgbClr val="002060"/>
                </a:solidFill>
                <a:latin typeface="Modern No. 20" panose="02070704070505020303" pitchFamily="18" charset="0"/>
                <a:cs typeface="Times New Roman" panose="02020603050405020304" pitchFamily="18" charset="0"/>
              </a:rPr>
              <a:t> effect of our </a:t>
            </a:r>
            <a:r>
              <a:rPr lang="en-US" sz="2800" i="1" kern="1200" dirty="0">
                <a:solidFill>
                  <a:srgbClr val="002060"/>
                </a:solidFill>
                <a:latin typeface="Modern No. 20" panose="02070704070505020303" pitchFamily="18" charset="0"/>
                <a:cs typeface="Times New Roman" panose="02020603050405020304" pitchFamily="18" charset="0"/>
              </a:rPr>
              <a:t>ethnocentric view </a:t>
            </a:r>
            <a:r>
              <a:rPr lang="en-US" sz="2800" b="0" kern="1200" dirty="0">
                <a:solidFill>
                  <a:srgbClr val="002060"/>
                </a:solidFill>
                <a:latin typeface="Modern No. 20" panose="02070704070505020303" pitchFamily="18" charset="0"/>
                <a:cs typeface="Times New Roman" panose="02020603050405020304" pitchFamily="18" charset="0"/>
              </a:rPr>
              <a:t>includes:</a:t>
            </a:r>
          </a:p>
          <a:p>
            <a:pPr marL="796925" lvl="0" indent="-457200" algn="just" defTabSz="914400">
              <a:lnSpc>
                <a:spcPct val="130000"/>
              </a:lnSpc>
              <a:spcBef>
                <a:spcPct val="20000"/>
              </a:spcBef>
              <a:buClr>
                <a:srgbClr val="FF0000"/>
              </a:buClr>
              <a:buSzPct val="95000"/>
              <a:buFont typeface="Wingdings" panose="05000000000000000000" pitchFamily="2" charset="2"/>
              <a:buChar char="Ø"/>
              <a:defRPr/>
            </a:pPr>
            <a:r>
              <a:rPr lang="en-US" sz="2800" b="0" kern="1200" dirty="0">
                <a:solidFill>
                  <a:srgbClr val="002060"/>
                </a:solidFill>
                <a:latin typeface="Modern No. 20" panose="02070704070505020303" pitchFamily="18" charset="0"/>
              </a:rPr>
              <a:t>It results in </a:t>
            </a:r>
            <a:r>
              <a:rPr lang="en-US" sz="2800" i="1" kern="1200" dirty="0">
                <a:solidFill>
                  <a:srgbClr val="002060"/>
                </a:solidFill>
                <a:latin typeface="Modern No. 20" panose="02070704070505020303" pitchFamily="18" charset="0"/>
              </a:rPr>
              <a:t>prejudices</a:t>
            </a:r>
            <a:r>
              <a:rPr lang="en-US" sz="2800" b="0" kern="1200" dirty="0">
                <a:solidFill>
                  <a:srgbClr val="002060"/>
                </a:solidFill>
                <a:latin typeface="Modern No. 20" panose="02070704070505020303" pitchFamily="18" charset="0"/>
              </a:rPr>
              <a:t> and prevent us from understanding &amp; appreciating others culture;  </a:t>
            </a:r>
          </a:p>
          <a:p>
            <a:pPr marL="796925" lvl="0" indent="-457200" algn="just" defTabSz="914400">
              <a:lnSpc>
                <a:spcPct val="130000"/>
              </a:lnSpc>
              <a:spcBef>
                <a:spcPct val="20000"/>
              </a:spcBef>
              <a:buClr>
                <a:srgbClr val="FF0000"/>
              </a:buClr>
              <a:buSzPct val="95000"/>
              <a:buFont typeface="Wingdings" panose="05000000000000000000" pitchFamily="2" charset="2"/>
              <a:buChar char="Ø"/>
              <a:defRPr/>
            </a:pPr>
            <a:r>
              <a:rPr lang="en-US" sz="2800" b="0" kern="1200" dirty="0">
                <a:solidFill>
                  <a:srgbClr val="002060"/>
                </a:solidFill>
                <a:latin typeface="Modern No. 20" panose="02070704070505020303" pitchFamily="18" charset="0"/>
              </a:rPr>
              <a:t>It prevent open communication and result in misunderstanding/mistrust, and in extreme cases might </a:t>
            </a:r>
            <a:r>
              <a:rPr lang="en-US" sz="2800" i="1" kern="1200" dirty="0">
                <a:solidFill>
                  <a:srgbClr val="002060"/>
                </a:solidFill>
                <a:latin typeface="Modern No. 20" panose="02070704070505020303" pitchFamily="18" charset="0"/>
              </a:rPr>
              <a:t>cause</a:t>
            </a:r>
            <a:r>
              <a:rPr lang="en-US" sz="2800" b="0" kern="1200" dirty="0">
                <a:solidFill>
                  <a:srgbClr val="002060"/>
                </a:solidFill>
                <a:latin typeface="Modern No. 20" panose="02070704070505020303" pitchFamily="18" charset="0"/>
              </a:rPr>
              <a:t> </a:t>
            </a:r>
            <a:r>
              <a:rPr lang="en-US" sz="2800" i="1" kern="1200" dirty="0">
                <a:solidFill>
                  <a:srgbClr val="002060"/>
                </a:solidFill>
                <a:latin typeface="Modern No. 20" panose="02070704070505020303" pitchFamily="18" charset="0"/>
              </a:rPr>
              <a:t>violence</a:t>
            </a:r>
            <a:r>
              <a:rPr lang="en-US" sz="2800" b="0" kern="1200" dirty="0">
                <a:solidFill>
                  <a:srgbClr val="002060"/>
                </a:solidFill>
                <a:latin typeface="Modern No. 20" panose="02070704070505020303" pitchFamily="18" charset="0"/>
              </a:rPr>
              <a:t>.    </a:t>
            </a:r>
          </a:p>
          <a:p>
            <a:pPr marL="273050" lvl="0" indent="-273050" algn="just" defTabSz="914400">
              <a:lnSpc>
                <a:spcPct val="130000"/>
              </a:lnSpc>
              <a:spcBef>
                <a:spcPct val="20000"/>
              </a:spcBef>
              <a:buClr>
                <a:srgbClr val="FF00FF"/>
              </a:buClr>
              <a:buSzPct val="95000"/>
              <a:buFont typeface="Wingdings" panose="05000000000000000000" pitchFamily="2" charset="2"/>
              <a:buChar char="v"/>
              <a:defRPr/>
            </a:pPr>
            <a:r>
              <a:rPr lang="en-US" sz="2800" b="0" kern="1200" dirty="0">
                <a:solidFill>
                  <a:srgbClr val="002060"/>
                </a:solidFill>
                <a:latin typeface="Modern No. 20" panose="02070704070505020303" pitchFamily="18" charset="0"/>
                <a:cs typeface="Times New Roman" panose="02020603050405020304" pitchFamily="18" charset="0"/>
              </a:rPr>
              <a:t>The </a:t>
            </a:r>
            <a:r>
              <a:rPr lang="en-US" sz="2800" kern="1200" dirty="0">
                <a:solidFill>
                  <a:srgbClr val="002060"/>
                </a:solidFill>
                <a:latin typeface="Modern No. 20" panose="02070704070505020303" pitchFamily="18" charset="0"/>
                <a:cs typeface="Times New Roman" panose="02020603050405020304" pitchFamily="18" charset="0"/>
              </a:rPr>
              <a:t>positive</a:t>
            </a:r>
            <a:r>
              <a:rPr lang="en-US" sz="2800" b="0" kern="1200" dirty="0">
                <a:solidFill>
                  <a:srgbClr val="002060"/>
                </a:solidFill>
                <a:latin typeface="Modern No. 20" panose="02070704070505020303" pitchFamily="18" charset="0"/>
                <a:cs typeface="Times New Roman" panose="02020603050405020304" pitchFamily="18" charset="0"/>
              </a:rPr>
              <a:t> aspect of ethnocentrism has to do with the protection that it can provide for a culture.  </a:t>
            </a:r>
          </a:p>
          <a:p>
            <a:pPr marL="577850" lvl="0" indent="-227013" algn="just" defTabSz="914400">
              <a:lnSpc>
                <a:spcPct val="130000"/>
              </a:lnSpc>
              <a:spcBef>
                <a:spcPct val="20000"/>
              </a:spcBef>
              <a:buClr>
                <a:srgbClr val="0BD0D9"/>
              </a:buClr>
              <a:buSzPct val="95000"/>
              <a:buBlip>
                <a:blip r:embed="rId3"/>
              </a:buBlip>
              <a:defRPr/>
            </a:pPr>
            <a:r>
              <a:rPr lang="en-US" sz="2800" b="0" kern="1200" dirty="0">
                <a:solidFill>
                  <a:srgbClr val="002060"/>
                </a:solidFill>
                <a:latin typeface="Modern No. 20" panose="02070704070505020303" pitchFamily="18" charset="0"/>
                <a:ea typeface="Calibri"/>
              </a:rPr>
              <a:t> It acts as a conservative force in preserving traditions of one's own culture.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457200" y="381000"/>
            <a:ext cx="8153400" cy="6248399"/>
          </a:xfrm>
        </p:spPr>
        <p:txBody>
          <a:bodyPr>
            <a:normAutofit lnSpcReduction="10000"/>
          </a:bodyPr>
          <a:lstStyle/>
          <a:p>
            <a:pPr marL="0" indent="0" algn="just">
              <a:lnSpc>
                <a:spcPct val="130000"/>
              </a:lnSpc>
              <a:buNone/>
            </a:pPr>
            <a:r>
              <a:rPr lang="en-GB" sz="2800" b="1" dirty="0">
                <a:solidFill>
                  <a:srgbClr val="C00000"/>
                </a:solidFill>
                <a:latin typeface="Modern No. 20" panose="02070704070505020303" pitchFamily="18" charset="0"/>
                <a:cs typeface="Times New Roman" pitchFamily="16" charset="0"/>
              </a:rPr>
              <a:t>B. Cultural Relativism: </a:t>
            </a:r>
            <a:r>
              <a:rPr lang="en-US" b="0" kern="1200" dirty="0">
                <a:solidFill>
                  <a:srgbClr val="002060"/>
                </a:solidFill>
                <a:latin typeface="Modern No. 20" panose="02070704070505020303" pitchFamily="18" charset="0"/>
                <a:cs typeface="Times New Roman" panose="02020603050405020304" pitchFamily="18" charset="0"/>
              </a:rPr>
              <a:t>states that cultures differ, so that a cultural trait, act, or idea has </a:t>
            </a:r>
            <a:r>
              <a:rPr lang="en-US" i="1" kern="1200" dirty="0">
                <a:solidFill>
                  <a:srgbClr val="002060"/>
                </a:solidFill>
                <a:latin typeface="Modern No. 20" panose="02070704070505020303" pitchFamily="18" charset="0"/>
                <a:cs typeface="Times New Roman" panose="02020603050405020304" pitchFamily="18" charset="0"/>
              </a:rPr>
              <a:t>no meaning </a:t>
            </a:r>
            <a:r>
              <a:rPr lang="en-US" b="0" kern="1200" dirty="0">
                <a:solidFill>
                  <a:srgbClr val="002060"/>
                </a:solidFill>
                <a:latin typeface="Modern No. 20" panose="02070704070505020303" pitchFamily="18" charset="0"/>
                <a:cs typeface="Times New Roman" panose="02020603050405020304" pitchFamily="18" charset="0"/>
              </a:rPr>
              <a:t>but </a:t>
            </a:r>
            <a:r>
              <a:rPr lang="en-US" i="1" kern="1200" dirty="0">
                <a:solidFill>
                  <a:srgbClr val="002060"/>
                </a:solidFill>
                <a:latin typeface="Modern No. 20" panose="02070704070505020303" pitchFamily="18" charset="0"/>
                <a:cs typeface="Times New Roman" panose="02020603050405020304" pitchFamily="18" charset="0"/>
              </a:rPr>
              <a:t>its meaning only within its cultural setting</a:t>
            </a:r>
            <a:r>
              <a:rPr lang="en-US" b="0" kern="1200" dirty="0">
                <a:solidFill>
                  <a:srgbClr val="002060"/>
                </a:solidFill>
                <a:latin typeface="Modern No. 20" panose="02070704070505020303" pitchFamily="18" charset="0"/>
                <a:cs typeface="Times New Roman" panose="02020603050405020304" pitchFamily="18" charset="0"/>
              </a:rPr>
              <a:t>.</a:t>
            </a:r>
          </a:p>
          <a:p>
            <a:pPr marL="568325" lvl="0" indent="-228600" algn="just" defTabSz="914400">
              <a:lnSpc>
                <a:spcPct val="130000"/>
              </a:lnSpc>
              <a:spcBef>
                <a:spcPct val="20000"/>
              </a:spcBef>
              <a:buClr>
                <a:srgbClr val="FF00FF"/>
              </a:buClr>
              <a:buSzPct val="95000"/>
              <a:buFont typeface="Wingdings" panose="05000000000000000000" pitchFamily="2" charset="2"/>
              <a:buChar char="Ø"/>
              <a:defRPr/>
            </a:pPr>
            <a:r>
              <a:rPr lang="en-US" sz="2600" b="0" kern="1200" dirty="0">
                <a:solidFill>
                  <a:srgbClr val="002060"/>
                </a:solidFill>
                <a:latin typeface="Modern No. 20" panose="02070704070505020303" pitchFamily="18" charset="0"/>
                <a:cs typeface="Times New Roman" panose="02020603050405020304" pitchFamily="18" charset="0"/>
              </a:rPr>
              <a:t>It’s understanding other people’s beliefs or practices in its own context without making value judgments. </a:t>
            </a:r>
            <a:endParaRPr lang="en-US" b="0" kern="1200" dirty="0">
              <a:solidFill>
                <a:srgbClr val="002060"/>
              </a:solidFill>
              <a:latin typeface="Modern No. 20" panose="02070704070505020303" pitchFamily="18" charset="0"/>
              <a:cs typeface="Times New Roman" panose="02020603050405020304" pitchFamily="18" charset="0"/>
            </a:endParaRPr>
          </a:p>
          <a:p>
            <a:pPr marL="273050" lvl="0" indent="-273050" algn="just" defTabSz="914400">
              <a:lnSpc>
                <a:spcPct val="130000"/>
              </a:lnSpc>
              <a:spcBef>
                <a:spcPct val="20000"/>
              </a:spcBef>
              <a:buClr>
                <a:srgbClr val="C00000"/>
              </a:buClr>
              <a:buSzPct val="95000"/>
              <a:buFont typeface="Wingdings" panose="05000000000000000000" pitchFamily="2" charset="2"/>
              <a:buChar char="v"/>
              <a:defRPr/>
            </a:pPr>
            <a:r>
              <a:rPr lang="en-US" b="0" dirty="0">
                <a:solidFill>
                  <a:srgbClr val="002060"/>
                </a:solidFill>
                <a:latin typeface="Modern No. 20" panose="02070704070505020303" pitchFamily="18" charset="0"/>
                <a:cs typeface="Times New Roman" pitchFamily="16" charset="0"/>
              </a:rPr>
              <a:t>Every society has its </a:t>
            </a:r>
            <a:r>
              <a:rPr lang="en-US" i="1" dirty="0">
                <a:solidFill>
                  <a:srgbClr val="002060"/>
                </a:solidFill>
                <a:latin typeface="Modern No. 20" panose="02070704070505020303" pitchFamily="18" charset="0"/>
                <a:cs typeface="Times New Roman" pitchFamily="16" charset="0"/>
              </a:rPr>
              <a:t>own culture</a:t>
            </a:r>
            <a:r>
              <a:rPr lang="en-US" b="0" dirty="0">
                <a:solidFill>
                  <a:srgbClr val="002060"/>
                </a:solidFill>
                <a:latin typeface="Modern No. 20" panose="02070704070505020303" pitchFamily="18" charset="0"/>
                <a:cs typeface="Times New Roman" pitchFamily="16" charset="0"/>
              </a:rPr>
              <a:t>, which is more or less </a:t>
            </a:r>
            <a:r>
              <a:rPr lang="en-US" i="1" dirty="0">
                <a:solidFill>
                  <a:srgbClr val="002060"/>
                </a:solidFill>
                <a:latin typeface="Modern No. 20" panose="02070704070505020303" pitchFamily="18" charset="0"/>
                <a:cs typeface="Times New Roman" pitchFamily="16" charset="0"/>
              </a:rPr>
              <a:t>unique</a:t>
            </a:r>
            <a:r>
              <a:rPr lang="en-US" b="0" dirty="0">
                <a:solidFill>
                  <a:srgbClr val="002060"/>
                </a:solidFill>
                <a:latin typeface="Modern No. 20" panose="02070704070505020303" pitchFamily="18" charset="0"/>
                <a:cs typeface="Times New Roman" pitchFamily="16" charset="0"/>
              </a:rPr>
              <a:t>, </a:t>
            </a:r>
            <a:r>
              <a:rPr lang="en-US" i="1" dirty="0">
                <a:solidFill>
                  <a:srgbClr val="002060"/>
                </a:solidFill>
                <a:latin typeface="Modern No. 20" panose="02070704070505020303" pitchFamily="18" charset="0"/>
                <a:cs typeface="Times New Roman" pitchFamily="16" charset="0"/>
              </a:rPr>
              <a:t>adaptive</a:t>
            </a:r>
            <a:r>
              <a:rPr lang="en-US" b="0" dirty="0">
                <a:solidFill>
                  <a:srgbClr val="002060"/>
                </a:solidFill>
                <a:latin typeface="Modern No. 20" panose="02070704070505020303" pitchFamily="18" charset="0"/>
                <a:cs typeface="Times New Roman" pitchFamily="16" charset="0"/>
              </a:rPr>
              <a:t> &amp; </a:t>
            </a:r>
            <a:r>
              <a:rPr lang="en-US" i="1" dirty="0">
                <a:solidFill>
                  <a:srgbClr val="002060"/>
                </a:solidFill>
                <a:latin typeface="Modern No. 20" panose="02070704070505020303" pitchFamily="18" charset="0"/>
                <a:cs typeface="Times New Roman" pitchFamily="16" charset="0"/>
              </a:rPr>
              <a:t>responsive</a:t>
            </a:r>
            <a:r>
              <a:rPr lang="en-US" b="0" dirty="0">
                <a:solidFill>
                  <a:srgbClr val="002060"/>
                </a:solidFill>
                <a:latin typeface="Modern No. 20" panose="02070704070505020303" pitchFamily="18" charset="0"/>
                <a:cs typeface="Times New Roman" pitchFamily="16" charset="0"/>
              </a:rPr>
              <a:t> to the d/t needs of its members and to the group relationships.   </a:t>
            </a:r>
          </a:p>
          <a:p>
            <a:pPr marL="568325" lvl="0" indent="-228600" algn="just" defTabSz="914400">
              <a:lnSpc>
                <a:spcPct val="130000"/>
              </a:lnSpc>
              <a:spcBef>
                <a:spcPct val="20000"/>
              </a:spcBef>
              <a:buClr>
                <a:srgbClr val="FF00FF"/>
              </a:buClr>
              <a:buSzPct val="95000"/>
              <a:buFont typeface="Wingdings" panose="05000000000000000000" pitchFamily="2" charset="2"/>
              <a:buChar char="Ø"/>
              <a:defRPr/>
            </a:pPr>
            <a:r>
              <a:rPr lang="en-US" b="0" dirty="0">
                <a:solidFill>
                  <a:srgbClr val="002060"/>
                </a:solidFill>
                <a:latin typeface="Modern No. 20" panose="02070704070505020303" pitchFamily="18" charset="0"/>
                <a:cs typeface="Times New Roman" pitchFamily="16" charset="0"/>
              </a:rPr>
              <a:t> </a:t>
            </a:r>
            <a:r>
              <a:rPr lang="en-US" sz="2600" b="0" kern="1200" dirty="0">
                <a:solidFill>
                  <a:srgbClr val="002060"/>
                </a:solidFill>
                <a:latin typeface="Modern No. 20" panose="02070704070505020303" pitchFamily="18" charset="0"/>
                <a:cs typeface="Times New Roman" panose="02020603050405020304" pitchFamily="18" charset="0"/>
              </a:rPr>
              <a:t>A culture must be studied/understood in terms of its own meanings &amp; values.   </a:t>
            </a:r>
          </a:p>
          <a:p>
            <a:pPr marL="568325" lvl="0" indent="-228600" algn="just" defTabSz="914400">
              <a:lnSpc>
                <a:spcPct val="130000"/>
              </a:lnSpc>
              <a:spcBef>
                <a:spcPct val="20000"/>
              </a:spcBef>
              <a:buClr>
                <a:srgbClr val="FF00FF"/>
              </a:buClr>
              <a:buSzPct val="95000"/>
              <a:buFont typeface="Wingdings" panose="05000000000000000000" pitchFamily="2" charset="2"/>
              <a:buChar char="Ø"/>
              <a:defRPr/>
            </a:pPr>
            <a:r>
              <a:rPr lang="en-US" sz="2600" b="0" kern="1200" dirty="0">
                <a:solidFill>
                  <a:srgbClr val="002060"/>
                </a:solidFill>
                <a:latin typeface="Modern No. 20" panose="02070704070505020303" pitchFamily="18" charset="0"/>
                <a:cs typeface="Times New Roman" panose="02020603050405020304" pitchFamily="18" charset="0"/>
              </a:rPr>
              <a:t>The behavior of one culture should not be judged by the standard of another culture.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457200" y="304800"/>
            <a:ext cx="8153400" cy="6400800"/>
          </a:xfrm>
        </p:spPr>
        <p:txBody>
          <a:bodyPr>
            <a:normAutofit lnSpcReduction="10000"/>
          </a:bodyPr>
          <a:lstStyle/>
          <a:p>
            <a:pPr marL="273050" indent="-273050" algn="just" defTabSz="914400">
              <a:lnSpc>
                <a:spcPct val="130000"/>
              </a:lnSpc>
              <a:spcBef>
                <a:spcPct val="20000"/>
              </a:spcBef>
              <a:buClr>
                <a:srgbClr val="FF0000"/>
              </a:buClr>
              <a:buSzPct val="95000"/>
              <a:buFont typeface="Wingdings" panose="05000000000000000000" pitchFamily="2" charset="2"/>
              <a:buChar char="v"/>
              <a:defRPr/>
            </a:pPr>
            <a:r>
              <a:rPr lang="en-US" sz="2600" b="0" kern="1200" dirty="0">
                <a:solidFill>
                  <a:srgbClr val="002060"/>
                </a:solidFill>
                <a:latin typeface="Modern No. 20" panose="02070704070505020303" pitchFamily="18" charset="0"/>
                <a:cs typeface="Times New Roman" panose="02020603050405020304" pitchFamily="18" charset="0"/>
              </a:rPr>
              <a:t>CR involves an attitude of respect for cultural differences rather than condemning other people's culture as uncivilized or backward.      </a:t>
            </a:r>
          </a:p>
          <a:p>
            <a:pPr marL="273050" lvl="0" indent="-273050" algn="just" defTabSz="914400">
              <a:lnSpc>
                <a:spcPct val="130000"/>
              </a:lnSpc>
              <a:spcBef>
                <a:spcPct val="20000"/>
              </a:spcBef>
              <a:buClr>
                <a:srgbClr val="FF0000"/>
              </a:buClr>
              <a:buSzPct val="95000"/>
              <a:buFont typeface="Wingdings" panose="05000000000000000000" pitchFamily="2" charset="2"/>
              <a:buChar char="v"/>
              <a:defRPr/>
            </a:pPr>
            <a:r>
              <a:rPr lang="en-US" sz="2600" b="0" kern="1200" dirty="0">
                <a:solidFill>
                  <a:srgbClr val="002060"/>
                </a:solidFill>
                <a:latin typeface="Modern No. 20" panose="02070704070505020303" pitchFamily="18" charset="0"/>
                <a:cs typeface="Times New Roman" panose="02020603050405020304" pitchFamily="18" charset="0"/>
              </a:rPr>
              <a:t>It is not logically possible to underestimate or overestimate others culture by one’s own standards. </a:t>
            </a:r>
          </a:p>
          <a:p>
            <a:pPr marL="273050" lvl="0" indent="-273050" algn="just" defTabSz="914400">
              <a:lnSpc>
                <a:spcPct val="130000"/>
              </a:lnSpc>
              <a:spcBef>
                <a:spcPct val="20000"/>
              </a:spcBef>
              <a:buClr>
                <a:srgbClr val="FF0000"/>
              </a:buClr>
              <a:buSzPct val="95000"/>
              <a:buFont typeface="Wingdings" panose="05000000000000000000" pitchFamily="2" charset="2"/>
              <a:buChar char="v"/>
              <a:defRPr/>
            </a:pPr>
            <a:r>
              <a:rPr lang="en-GB" sz="2600" b="0" dirty="0">
                <a:solidFill>
                  <a:srgbClr val="002060"/>
                </a:solidFill>
                <a:latin typeface="Modern No. 20" panose="02070704070505020303" pitchFamily="18" charset="0"/>
                <a:cs typeface="Times New Roman" pitchFamily="18" charset="0"/>
              </a:rPr>
              <a:t>Below are few examples of respect for cultural difference:   </a:t>
            </a:r>
          </a:p>
          <a:p>
            <a:pPr marL="568325" lvl="0" indent="-228600" algn="just" defTabSz="914400">
              <a:lnSpc>
                <a:spcPct val="130000"/>
              </a:lnSpc>
              <a:spcBef>
                <a:spcPct val="20000"/>
              </a:spcBef>
              <a:buClr>
                <a:srgbClr val="0BD0D9"/>
              </a:buClr>
              <a:buSzPct val="95000"/>
              <a:buFont typeface="Wingdings" pitchFamily="2" charset="2"/>
              <a:buChar char="ü"/>
              <a:defRPr/>
            </a:pPr>
            <a:r>
              <a:rPr lang="en-US" sz="2600" b="0" kern="1200" dirty="0">
                <a:solidFill>
                  <a:srgbClr val="002060"/>
                </a:solidFill>
                <a:latin typeface="Modern No. 20" panose="02070704070505020303" pitchFamily="18" charset="0"/>
                <a:cs typeface="Times New Roman" panose="02020603050405020304" pitchFamily="18" charset="0"/>
              </a:rPr>
              <a:t>Appreciating cultural diversity;    </a:t>
            </a:r>
          </a:p>
          <a:p>
            <a:pPr marL="568325" lvl="0" indent="-228600" algn="just" defTabSz="914400">
              <a:lnSpc>
                <a:spcPct val="130000"/>
              </a:lnSpc>
              <a:spcBef>
                <a:spcPct val="20000"/>
              </a:spcBef>
              <a:buClr>
                <a:srgbClr val="0BD0D9"/>
              </a:buClr>
              <a:buSzPct val="95000"/>
              <a:buFont typeface="Wingdings" pitchFamily="2" charset="2"/>
              <a:buChar char="ü"/>
              <a:defRPr/>
            </a:pPr>
            <a:r>
              <a:rPr lang="en-US" sz="2600" b="0" kern="1200" dirty="0">
                <a:solidFill>
                  <a:srgbClr val="002060"/>
                </a:solidFill>
                <a:latin typeface="Modern No. 20" panose="02070704070505020303" pitchFamily="18" charset="0"/>
                <a:cs typeface="Times New Roman" panose="02020603050405020304" pitchFamily="18" charset="0"/>
              </a:rPr>
              <a:t>Accepting and respecting other cultures;</a:t>
            </a:r>
          </a:p>
          <a:p>
            <a:pPr marL="568325" lvl="0" indent="-228600" algn="just" defTabSz="914400">
              <a:lnSpc>
                <a:spcPct val="130000"/>
              </a:lnSpc>
              <a:spcBef>
                <a:spcPct val="20000"/>
              </a:spcBef>
              <a:buClr>
                <a:srgbClr val="0BD0D9"/>
              </a:buClr>
              <a:buSzPct val="95000"/>
              <a:buFont typeface="Wingdings" pitchFamily="2" charset="2"/>
              <a:buChar char="ü"/>
              <a:defRPr/>
            </a:pPr>
            <a:r>
              <a:rPr lang="en-GB" sz="2600" b="0" dirty="0">
                <a:solidFill>
                  <a:srgbClr val="002060"/>
                </a:solidFill>
                <a:latin typeface="Modern No. 20" panose="02070704070505020303" pitchFamily="18" charset="0"/>
                <a:cs typeface="Times New Roman" pitchFamily="18" charset="0"/>
              </a:rPr>
              <a:t>Trying to understand every culture and its elements in terms of its own context and logic;</a:t>
            </a:r>
          </a:p>
          <a:p>
            <a:pPr marL="568325" lvl="0" indent="-228600" algn="just" defTabSz="914400">
              <a:lnSpc>
                <a:spcPct val="130000"/>
              </a:lnSpc>
              <a:spcBef>
                <a:spcPct val="20000"/>
              </a:spcBef>
              <a:buClr>
                <a:srgbClr val="0BD0D9"/>
              </a:buClr>
              <a:buSzPct val="95000"/>
              <a:buFont typeface="Wingdings" pitchFamily="2" charset="2"/>
              <a:buChar char="ü"/>
              <a:defRPr/>
            </a:pPr>
            <a:r>
              <a:rPr lang="en-GB" sz="2600" b="0" dirty="0">
                <a:solidFill>
                  <a:srgbClr val="002060"/>
                </a:solidFill>
                <a:latin typeface="Modern No. 20" panose="02070704070505020303" pitchFamily="18" charset="0"/>
                <a:cs typeface="Times New Roman" pitchFamily="18" charset="0"/>
              </a:rPr>
              <a:t>Recognizing that what is immoral, ethical, acceptable, etc, in one culture may not be so in another culture.  </a:t>
            </a:r>
            <a:endParaRPr lang="en-GB" sz="2600" b="0" dirty="0">
              <a:solidFill>
                <a:srgbClr val="002060"/>
              </a:solidFill>
              <a:latin typeface="Modern No. 20" panose="02070704070505020303" pitchFamily="18" charset="0"/>
              <a:cs typeface="Times New Roman" pitchFamily="16" charset="0"/>
            </a:endParaRPr>
          </a:p>
          <a:p>
            <a:endParaRPr lang="en-GB"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457200" y="381000"/>
            <a:ext cx="8153400" cy="6096000"/>
          </a:xfrm>
        </p:spPr>
        <p:txBody>
          <a:bodyPr>
            <a:normAutofit lnSpcReduction="10000"/>
          </a:bodyPr>
          <a:lstStyle/>
          <a:p>
            <a:pPr marL="0" indent="0" algn="just">
              <a:lnSpc>
                <a:spcPct val="130000"/>
              </a:lnSpc>
              <a:buNone/>
            </a:pPr>
            <a:r>
              <a:rPr lang="en-GB" sz="2800" b="1" dirty="0">
                <a:solidFill>
                  <a:srgbClr val="C00000"/>
                </a:solidFill>
                <a:latin typeface="Modern No. 20" panose="02070704070505020303" pitchFamily="18" charset="0"/>
                <a:cs typeface="Times New Roman" pitchFamily="16" charset="0"/>
              </a:rPr>
              <a:t>C. Human Rights: </a:t>
            </a:r>
            <a:r>
              <a:rPr lang="en-US" sz="2800" b="0" dirty="0">
                <a:solidFill>
                  <a:srgbClr val="002060"/>
                </a:solidFill>
                <a:latin typeface="Modern No. 20" panose="02070704070505020303" pitchFamily="18" charset="0"/>
                <a:cs typeface="Times New Roman" pitchFamily="16" charset="0"/>
              </a:rPr>
              <a:t>based on justice and morality beyond and superior to particular countries, cultures, and religions.  </a:t>
            </a:r>
          </a:p>
          <a:p>
            <a:pPr algn="just">
              <a:lnSpc>
                <a:spcPct val="130000"/>
              </a:lnSpc>
              <a:buClr>
                <a:srgbClr val="C00000"/>
              </a:buClr>
              <a:buFont typeface="Wingdings" panose="05000000000000000000" pitchFamily="2" charset="2"/>
              <a:buChar char="v"/>
            </a:pPr>
            <a:r>
              <a:rPr lang="en-US" sz="2800" b="0" dirty="0">
                <a:solidFill>
                  <a:srgbClr val="002060"/>
                </a:solidFill>
                <a:latin typeface="Modern No. 20" panose="02070704070505020303" pitchFamily="18" charset="0"/>
                <a:cs typeface="Times New Roman" pitchFamily="16" charset="0"/>
              </a:rPr>
              <a:t> It’s idea </a:t>
            </a:r>
            <a:r>
              <a:rPr lang="en-US" sz="2800" i="1" dirty="0">
                <a:solidFill>
                  <a:srgbClr val="002060"/>
                </a:solidFill>
                <a:latin typeface="Modern No. 20" panose="02070704070505020303" pitchFamily="18" charset="0"/>
                <a:cs typeface="Times New Roman" pitchFamily="16" charset="0"/>
              </a:rPr>
              <a:t>challenges cultural relativism </a:t>
            </a:r>
            <a:r>
              <a:rPr lang="en-US" sz="2800" b="0" dirty="0">
                <a:solidFill>
                  <a:srgbClr val="002060"/>
                </a:solidFill>
                <a:latin typeface="Modern No. 20" panose="02070704070505020303" pitchFamily="18" charset="0"/>
                <a:cs typeface="Times New Roman" pitchFamily="16" charset="0"/>
              </a:rPr>
              <a:t>by invoking a realm of justice &amp; morality beyond and superior to the laws/customs of particular countries, cultures or religions.   </a:t>
            </a:r>
          </a:p>
          <a:p>
            <a:pPr algn="just">
              <a:lnSpc>
                <a:spcPct val="130000"/>
              </a:lnSpc>
              <a:buClr>
                <a:srgbClr val="C00000"/>
              </a:buClr>
              <a:buFont typeface="Wingdings" panose="05000000000000000000" pitchFamily="2" charset="2"/>
              <a:buChar char="v"/>
            </a:pPr>
            <a:r>
              <a:rPr lang="en-US" sz="2800" b="0" i="1" kern="1200" dirty="0">
                <a:solidFill>
                  <a:srgbClr val="002060"/>
                </a:solidFill>
                <a:latin typeface="Modern No. 20" panose="02070704070505020303" pitchFamily="18" charset="0"/>
                <a:cs typeface="Times New Roman" panose="02020603050405020304" pitchFamily="18" charset="0"/>
              </a:rPr>
              <a:t>Human rights include the right to speak freely, to hold religious beliefs without persecution, and to not be murdered, injured, enslaved or imprisoned without charge.   </a:t>
            </a:r>
            <a:endParaRPr lang="en-US" sz="2800" b="0" i="1" dirty="0">
              <a:solidFill>
                <a:srgbClr val="002060"/>
              </a:solidFill>
              <a:latin typeface="Modern No. 20" panose="02070704070505020303" pitchFamily="18" charset="0"/>
              <a:cs typeface="Times New Roman" pitchFamily="16" charset="0"/>
            </a:endParaRPr>
          </a:p>
          <a:p>
            <a:pPr>
              <a:buFont typeface="Times New Roman" pitchFamily="16" charset="0"/>
              <a:buNone/>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7772400" cy="5867399"/>
          </a:xfrm>
        </p:spPr>
        <p:txBody>
          <a:bodyPr>
            <a:normAutofit/>
          </a:bodyPr>
          <a:lstStyle/>
          <a:p>
            <a:endParaRPr lang="en-US" dirty="0"/>
          </a:p>
          <a:p>
            <a:pPr algn="ctr">
              <a:lnSpc>
                <a:spcPct val="150000"/>
              </a:lnSpc>
            </a:pPr>
            <a:r>
              <a:rPr lang="en-US" sz="4000" u="sng" dirty="0">
                <a:solidFill>
                  <a:srgbClr val="FF0000"/>
                </a:solidFill>
                <a:latin typeface="Modern No. 20" panose="02070704070505020303" pitchFamily="18" charset="0"/>
              </a:rPr>
              <a:t>Reading Assignment </a:t>
            </a:r>
            <a:endParaRPr lang="en-US" sz="4000" dirty="0">
              <a:solidFill>
                <a:srgbClr val="FF0000"/>
              </a:solidFill>
              <a:latin typeface="Modern No. 20" panose="02070704070505020303"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800"/>
              </a:spcAft>
              <a:buFont typeface="Wingdings" panose="05000000000000000000" pitchFamily="2" charset="2"/>
              <a:buChar char="v"/>
            </a:pPr>
            <a:r>
              <a:rPr lang="en-US" sz="2800" b="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In your course module, go to </a:t>
            </a:r>
            <a:r>
              <a:rPr lang="en-US" sz="2800" i="1"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Page</a:t>
            </a:r>
            <a:r>
              <a:rPr lang="en-US" sz="28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t>
            </a:r>
            <a:r>
              <a:rPr lang="en-US" sz="2800" i="1"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63</a:t>
            </a:r>
            <a:r>
              <a:rPr lang="en-US" sz="28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t>
            </a:r>
            <a:r>
              <a:rPr lang="en-US" sz="2800" b="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a:t>
            </a:r>
            <a:r>
              <a:rPr lang="en-US" sz="2800" b="0" i="1"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section</a:t>
            </a:r>
            <a:r>
              <a:rPr lang="en-US" sz="2800" b="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t>
            </a:r>
            <a:r>
              <a:rPr lang="en-US" sz="2800" b="0" i="1"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3.8</a:t>
            </a:r>
            <a:r>
              <a:rPr lang="en-US" sz="2800" b="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and make a reading on </a:t>
            </a:r>
            <a:r>
              <a:rPr lang="en-US" sz="28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a:t>
            </a:r>
            <a:r>
              <a:rPr lang="en-US" sz="2800" i="1"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Culture Areas and Culture Contact</a:t>
            </a:r>
            <a:r>
              <a:rPr lang="en-US" sz="28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and </a:t>
            </a:r>
            <a:r>
              <a:rPr lang="en-US" sz="2800" b="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familiarize yourself with the </a:t>
            </a:r>
            <a:r>
              <a:rPr lang="en-US" sz="28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main culture areas identified in the context of Ethiopia in r/n to subsistence –‘Plough Culture Area’, ‘</a:t>
            </a:r>
            <a:r>
              <a:rPr lang="en-US" sz="2800" dirty="0" err="1">
                <a:solidFill>
                  <a:srgbClr val="002060"/>
                </a:solidFill>
                <a:latin typeface="Modern No. 20" panose="02070704070505020303" pitchFamily="18" charset="0"/>
                <a:ea typeface="Calibri" panose="020F0502020204030204" pitchFamily="34" charset="0"/>
                <a:cs typeface="Times New Roman" panose="02020603050405020304" pitchFamily="18" charset="0"/>
              </a:rPr>
              <a:t>Enset</a:t>
            </a:r>
            <a:r>
              <a:rPr lang="en-US" sz="28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Culture Area’, and ‘Pastoral Culture Area’.  </a:t>
            </a:r>
          </a:p>
          <a:p>
            <a:endParaRPr lang="en-US" dirty="0"/>
          </a:p>
        </p:txBody>
      </p:sp>
    </p:spTree>
    <p:extLst>
      <p:ext uri="{BB962C8B-B14F-4D97-AF65-F5344CB8AC3E}">
        <p14:creationId xmlns:p14="http://schemas.microsoft.com/office/powerpoint/2010/main" val="3477093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0813"/>
            <a:ext cx="8077200" cy="2135187"/>
          </a:xfrm>
        </p:spPr>
        <p:txBody>
          <a:bodyPr>
            <a:normAutofit fontScale="90000"/>
          </a:bodyPr>
          <a:lstStyle/>
          <a:p>
            <a:pPr algn="ctr"/>
            <a:r>
              <a:rPr lang="en-US" sz="6000" dirty="0">
                <a:solidFill>
                  <a:srgbClr val="C00000"/>
                </a:solidFill>
                <a:latin typeface="Times New Roman" pitchFamily="16" charset="0"/>
                <a:cs typeface="Times New Roman" pitchFamily="16" charset="0"/>
              </a:rPr>
              <a:t>Ties That Connect</a:t>
            </a:r>
            <a:r>
              <a:rPr lang="en-US" sz="5400" dirty="0">
                <a:solidFill>
                  <a:srgbClr val="C00000"/>
                </a:solidFill>
                <a:latin typeface="Times New Roman" pitchFamily="16" charset="0"/>
                <a:cs typeface="Times New Roman" pitchFamily="16" charset="0"/>
              </a:rPr>
              <a:t>: </a:t>
            </a:r>
            <a:r>
              <a:rPr lang="en-US" sz="5400" i="1" dirty="0">
                <a:solidFill>
                  <a:srgbClr val="C00000"/>
                </a:solidFill>
                <a:latin typeface="Times New Roman" pitchFamily="16" charset="0"/>
                <a:cs typeface="Times New Roman" pitchFamily="16" charset="0"/>
              </a:rPr>
              <a:t>Marriage, Family and Kinship</a:t>
            </a:r>
            <a:endParaRPr lang="en-US" dirty="0">
              <a:solidFill>
                <a:schemeClr val="bg1"/>
              </a:solidFill>
            </a:endParaRPr>
          </a:p>
        </p:txBody>
      </p:sp>
      <p:sp>
        <p:nvSpPr>
          <p:cNvPr id="3" name="Content Placeholder 2"/>
          <p:cNvSpPr>
            <a:spLocks noGrp="1"/>
          </p:cNvSpPr>
          <p:nvPr>
            <p:ph idx="1"/>
          </p:nvPr>
        </p:nvSpPr>
        <p:spPr>
          <a:xfrm>
            <a:off x="381000" y="1752601"/>
            <a:ext cx="8229600" cy="4954586"/>
          </a:xfrm>
        </p:spPr>
        <p:txBody>
          <a:bodyPr>
            <a:normAutofit lnSpcReduction="10000"/>
          </a:bodyPr>
          <a:lstStyle/>
          <a:p>
            <a:pPr marL="0" lvl="0" indent="0" algn="just" defTabSz="914400">
              <a:lnSpc>
                <a:spcPct val="130000"/>
              </a:lnSpc>
              <a:spcBef>
                <a:spcPts val="0"/>
              </a:spcBef>
              <a:spcAft>
                <a:spcPts val="800"/>
              </a:spcAft>
              <a:buClr>
                <a:srgbClr val="FF00FF"/>
              </a:buClr>
              <a:buSzPct val="95000"/>
              <a:buNone/>
              <a:defRPr/>
            </a:pPr>
            <a:r>
              <a:rPr lang="en-US" sz="3600" b="1" dirty="0">
                <a:solidFill>
                  <a:srgbClr val="FF0000"/>
                </a:solidFill>
                <a:latin typeface="Modern No. 20" panose="02070704070505020303" pitchFamily="18" charset="0"/>
                <a:ea typeface="Calibri" panose="020F0502020204030204" pitchFamily="34" charset="0"/>
                <a:cs typeface="Times New Roman" panose="02020603050405020304" pitchFamily="18" charset="0"/>
              </a:rPr>
              <a:t>1. Marriage </a:t>
            </a:r>
            <a:endParaRPr lang="en-US" sz="3600" b="1" kern="1200" dirty="0">
              <a:solidFill>
                <a:srgbClr val="FF0000"/>
              </a:solidFill>
              <a:latin typeface="Modern No. 20" panose="02070704070505020303" pitchFamily="18" charset="0"/>
              <a:ea typeface="Calibri" panose="020F0502020204030204" pitchFamily="34" charset="0"/>
              <a:cs typeface="Times New Roman" panose="02020603050405020304" pitchFamily="18" charset="0"/>
            </a:endParaRPr>
          </a:p>
          <a:p>
            <a:pPr lvl="0" algn="just" defTabSz="914400">
              <a:lnSpc>
                <a:spcPct val="130000"/>
              </a:lnSpc>
              <a:spcBef>
                <a:spcPts val="0"/>
              </a:spcBef>
              <a:spcAft>
                <a:spcPts val="800"/>
              </a:spcAft>
              <a:buClr>
                <a:srgbClr val="FF00FF"/>
              </a:buClr>
              <a:buSzPct val="95000"/>
              <a:buFont typeface="Wingdings" panose="05000000000000000000" pitchFamily="2" charset="2"/>
              <a:buChar char="v"/>
              <a:defRPr/>
            </a:pPr>
            <a:r>
              <a:rPr lang="en-US"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t>
            </a:r>
            <a:r>
              <a:rPr lang="en-US" sz="30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Marriage is governed by </a:t>
            </a:r>
            <a:r>
              <a:rPr lang="en-US" sz="30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rules</a:t>
            </a:r>
            <a:r>
              <a:rPr lang="en-US" sz="30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&amp; as the rules vary across society, so does the </a:t>
            </a:r>
            <a:r>
              <a:rPr lang="en-US" sz="30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ritual</a:t>
            </a:r>
            <a:r>
              <a:rPr lang="en-US" sz="30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by which society recognizes and celebrates the marriage. </a:t>
            </a:r>
          </a:p>
          <a:p>
            <a:pPr marL="184150" lvl="0" indent="-457200" algn="just" defTabSz="914400">
              <a:lnSpc>
                <a:spcPct val="130000"/>
              </a:lnSpc>
              <a:spcBef>
                <a:spcPts val="0"/>
              </a:spcBef>
              <a:spcAft>
                <a:spcPts val="800"/>
              </a:spcAft>
              <a:buClr>
                <a:srgbClr val="FF00FF"/>
              </a:buClr>
              <a:buSzPct val="95000"/>
              <a:buFont typeface="Wingdings" panose="05000000000000000000" pitchFamily="2" charset="2"/>
              <a:buChar char="v"/>
              <a:defRPr/>
            </a:pPr>
            <a:r>
              <a:rPr lang="en-US" sz="30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Despite this, anthropologists attempt to formulate a </a:t>
            </a:r>
            <a:r>
              <a:rPr lang="en-US" sz="300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universal</a:t>
            </a:r>
            <a:r>
              <a:rPr lang="en-US" sz="30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definition of marriage. </a:t>
            </a:r>
          </a:p>
          <a:p>
            <a:pPr marL="184150" lvl="0" indent="44450" algn="just" defTabSz="914400">
              <a:lnSpc>
                <a:spcPct val="130000"/>
              </a:lnSpc>
              <a:spcBef>
                <a:spcPts val="0"/>
              </a:spcBef>
              <a:spcAft>
                <a:spcPts val="800"/>
              </a:spcAft>
              <a:buClr>
                <a:srgbClr val="FF00FF"/>
              </a:buClr>
              <a:buSzPct val="95000"/>
              <a:buFont typeface="Wingdings" panose="05000000000000000000" pitchFamily="2" charset="2"/>
              <a:buChar char="Ø"/>
              <a:defRPr/>
            </a:pPr>
            <a:r>
              <a:rPr lang="en-US" sz="30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However, the term marriage is not an easy term to define</a:t>
            </a:r>
            <a:r>
              <a:rPr lang="en-US" sz="3000" b="0" kern="1200" dirty="0">
                <a:solidFill>
                  <a:prstClr val="black"/>
                </a:solidFill>
                <a:latin typeface="Modern No. 20" panose="02070704070505020303"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61575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381000" y="762000"/>
            <a:ext cx="8382000" cy="5867400"/>
          </a:xfrm>
        </p:spPr>
        <p:txBody>
          <a:bodyPr>
            <a:normAutofit fontScale="70000" lnSpcReduction="20000"/>
          </a:bodyPr>
          <a:lstStyle/>
          <a:p>
            <a:r>
              <a:rPr lang="en-US" sz="5700" b="1" dirty="0">
                <a:solidFill>
                  <a:srgbClr val="FF0000"/>
                </a:solidFill>
                <a:latin typeface="Times New Roman" pitchFamily="16" charset="0"/>
                <a:cs typeface="Times New Roman" pitchFamily="16" charset="0"/>
              </a:rPr>
              <a:t>Defining Marriage:</a:t>
            </a:r>
          </a:p>
          <a:p>
            <a:pPr>
              <a:buFont typeface="Times New Roman" pitchFamily="16" charset="0"/>
              <a:buNone/>
            </a:pPr>
            <a:endParaRPr lang="en-US" sz="1800" dirty="0">
              <a:solidFill>
                <a:schemeClr val="tx1"/>
              </a:solidFill>
              <a:latin typeface="Times New Roman" pitchFamily="16" charset="0"/>
              <a:cs typeface="Times New Roman" pitchFamily="16" charset="0"/>
            </a:endParaRPr>
          </a:p>
          <a:p>
            <a:pPr algn="just">
              <a:lnSpc>
                <a:spcPct val="130000"/>
              </a:lnSpc>
            </a:pPr>
            <a:r>
              <a:rPr lang="en-US" sz="2800" i="1" dirty="0">
                <a:solidFill>
                  <a:srgbClr val="002060"/>
                </a:solidFill>
                <a:latin typeface="Modern No. 20" panose="02070704070505020303" pitchFamily="18" charset="0"/>
                <a:cs typeface="Times New Roman" pitchFamily="16" charset="0"/>
              </a:rPr>
              <a:t>“</a:t>
            </a:r>
            <a:r>
              <a:rPr lang="en-US" sz="4300" i="1" dirty="0">
                <a:solidFill>
                  <a:srgbClr val="002060"/>
                </a:solidFill>
                <a:latin typeface="Modern No. 20" panose="02070704070505020303" pitchFamily="18" charset="0"/>
                <a:cs typeface="Times New Roman" pitchFamily="16" charset="0"/>
              </a:rPr>
              <a:t>It is </a:t>
            </a:r>
            <a:r>
              <a:rPr lang="en-US" sz="4300" i="1" dirty="0">
                <a:solidFill>
                  <a:srgbClr val="00B0F0"/>
                </a:solidFill>
                <a:latin typeface="Modern No. 20" panose="02070704070505020303" pitchFamily="18" charset="0"/>
                <a:cs typeface="Times New Roman" pitchFamily="16" charset="0"/>
              </a:rPr>
              <a:t>a socially approved union between a man and a woman</a:t>
            </a:r>
            <a:r>
              <a:rPr lang="en-US" sz="4300" i="1" dirty="0">
                <a:solidFill>
                  <a:srgbClr val="002060"/>
                </a:solidFill>
                <a:latin typeface="Modern No. 20" panose="02070704070505020303" pitchFamily="18" charset="0"/>
                <a:cs typeface="Times New Roman" pitchFamily="16" charset="0"/>
              </a:rPr>
              <a:t> that </a:t>
            </a:r>
            <a:r>
              <a:rPr lang="en-US" sz="4300" i="1" dirty="0">
                <a:solidFill>
                  <a:srgbClr val="7030A0"/>
                </a:solidFill>
                <a:latin typeface="Modern No. 20" panose="02070704070505020303" pitchFamily="18" charset="0"/>
                <a:cs typeface="Times New Roman" pitchFamily="16" charset="0"/>
              </a:rPr>
              <a:t>regulates the sexual and economic rights and obligations</a:t>
            </a:r>
            <a:r>
              <a:rPr lang="en-US" sz="4300" i="1" dirty="0">
                <a:solidFill>
                  <a:srgbClr val="002060"/>
                </a:solidFill>
                <a:latin typeface="Modern No. 20" panose="02070704070505020303" pitchFamily="18" charset="0"/>
                <a:cs typeface="Times New Roman" pitchFamily="16" charset="0"/>
              </a:rPr>
              <a:t> between them.”  </a:t>
            </a:r>
          </a:p>
          <a:p>
            <a:pPr algn="just">
              <a:lnSpc>
                <a:spcPct val="130000"/>
              </a:lnSpc>
              <a:buFont typeface="Times New Roman" pitchFamily="16" charset="0"/>
              <a:buNone/>
            </a:pPr>
            <a:endParaRPr lang="en-US" sz="4300" i="1" dirty="0">
              <a:solidFill>
                <a:srgbClr val="002060"/>
              </a:solidFill>
              <a:latin typeface="Modern No. 20" panose="02070704070505020303" pitchFamily="18" charset="0"/>
              <a:cs typeface="Times New Roman" pitchFamily="16" charset="0"/>
            </a:endParaRPr>
          </a:p>
          <a:p>
            <a:pPr algn="just">
              <a:lnSpc>
                <a:spcPct val="130000"/>
              </a:lnSpc>
            </a:pPr>
            <a:r>
              <a:rPr lang="en-US" sz="4300" b="0" dirty="0">
                <a:solidFill>
                  <a:srgbClr val="002060"/>
                </a:solidFill>
                <a:latin typeface="Modern No. 20" panose="02070704070505020303" pitchFamily="18" charset="0"/>
                <a:cs typeface="Times New Roman" pitchFamily="16" charset="0"/>
              </a:rPr>
              <a:t>But, this definition </a:t>
            </a:r>
            <a:r>
              <a:rPr lang="en-US" sz="4300" i="1" dirty="0">
                <a:solidFill>
                  <a:srgbClr val="002060"/>
                </a:solidFill>
                <a:latin typeface="Modern No. 20" panose="02070704070505020303" pitchFamily="18" charset="0"/>
                <a:cs typeface="Times New Roman" pitchFamily="16" charset="0"/>
              </a:rPr>
              <a:t>lack universal quality </a:t>
            </a:r>
            <a:r>
              <a:rPr lang="en-US" sz="4300" b="0" dirty="0">
                <a:solidFill>
                  <a:srgbClr val="002060"/>
                </a:solidFill>
                <a:latin typeface="Modern No. 20" panose="02070704070505020303" pitchFamily="18" charset="0"/>
                <a:cs typeface="Times New Roman" pitchFamily="16" charset="0"/>
              </a:rPr>
              <a:t>-there are societies, where </a:t>
            </a:r>
            <a:r>
              <a:rPr lang="en-US" sz="4300" b="0" i="1" dirty="0">
                <a:solidFill>
                  <a:srgbClr val="002060"/>
                </a:solidFill>
                <a:latin typeface="Modern No. 20" panose="02070704070505020303" pitchFamily="18" charset="0"/>
                <a:cs typeface="Times New Roman" pitchFamily="16" charset="0"/>
              </a:rPr>
              <a:t>husband &amp; wife live separately, do not have economic cooperation &amp; the spouses are permitted to have extra-marital sexual relations. </a:t>
            </a:r>
            <a:endParaRPr lang="en-US" sz="4300" b="0" dirty="0">
              <a:solidFill>
                <a:srgbClr val="002060"/>
              </a:solidFill>
              <a:latin typeface="Modern No. 20" panose="02070704070505020303" pitchFamily="18" charset="0"/>
              <a:cs typeface="Times New Roman" pitchFamily="16" charset="0"/>
            </a:endParaRPr>
          </a:p>
          <a:p>
            <a:pPr marL="0" indent="0" algn="just">
              <a:lnSpc>
                <a:spcPct val="130000"/>
              </a:lnSpc>
              <a:buNone/>
            </a:pPr>
            <a:r>
              <a:rPr lang="en-US" sz="2800" dirty="0">
                <a:solidFill>
                  <a:srgbClr val="002060"/>
                </a:solidFill>
                <a:latin typeface="Modern No. 20" panose="02070704070505020303" pitchFamily="18" charset="0"/>
              </a:rPr>
              <a:t> </a:t>
            </a:r>
            <a:endParaRPr lang="en-US" i="1" dirty="0">
              <a:solidFill>
                <a:srgbClr val="002060"/>
              </a:solidFill>
              <a:latin typeface="Modern No. 20" panose="02070704070505020303" pitchFamily="18" charset="0"/>
              <a:cs typeface="Times New Roman" pitchFamily="1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507206" y="609600"/>
            <a:ext cx="8065294" cy="5943599"/>
          </a:xfrm>
        </p:spPr>
        <p:txBody>
          <a:bodyPr>
            <a:normAutofit/>
          </a:bodyPr>
          <a:lstStyle/>
          <a:p>
            <a:pPr algn="just">
              <a:lnSpc>
                <a:spcPct val="140000"/>
              </a:lnSpc>
              <a:buFont typeface="Wingdings" panose="05000000000000000000" pitchFamily="2" charset="2"/>
              <a:buChar char="v"/>
            </a:pPr>
            <a:r>
              <a:rPr lang="en-US" sz="2800" b="0" dirty="0">
                <a:solidFill>
                  <a:srgbClr val="002060"/>
                </a:solidFill>
                <a:latin typeface="Modern No. 20" panose="02070704070505020303" pitchFamily="18" charset="0"/>
                <a:cs typeface="Times New Roman" pitchFamily="16" charset="0"/>
              </a:rPr>
              <a:t> One interesting case is the </a:t>
            </a:r>
            <a:r>
              <a:rPr lang="en-US" sz="2800" b="0" i="1" dirty="0" err="1">
                <a:solidFill>
                  <a:srgbClr val="7030A0"/>
                </a:solidFill>
                <a:latin typeface="Modern No. 20" panose="02070704070505020303" pitchFamily="18" charset="0"/>
                <a:cs typeface="Times New Roman" pitchFamily="16" charset="0"/>
              </a:rPr>
              <a:t>Nayar</a:t>
            </a:r>
            <a:r>
              <a:rPr lang="en-US" sz="2800" b="0" i="1" dirty="0">
                <a:solidFill>
                  <a:srgbClr val="7030A0"/>
                </a:solidFill>
                <a:latin typeface="Modern No. 20" panose="02070704070505020303" pitchFamily="18" charset="0"/>
                <a:cs typeface="Times New Roman" pitchFamily="16" charset="0"/>
              </a:rPr>
              <a:t> of </a:t>
            </a:r>
            <a:r>
              <a:rPr lang="en-US" sz="2800" b="0" dirty="0">
                <a:solidFill>
                  <a:srgbClr val="7030A0"/>
                </a:solidFill>
                <a:latin typeface="Modern No. 20" panose="02070704070505020303" pitchFamily="18" charset="0"/>
                <a:cs typeface="Times New Roman" pitchFamily="16" charset="0"/>
              </a:rPr>
              <a:t>Southern India</a:t>
            </a:r>
            <a:r>
              <a:rPr lang="en-US" sz="2800" b="0" dirty="0">
                <a:solidFill>
                  <a:srgbClr val="002060"/>
                </a:solidFill>
                <a:latin typeface="Modern No. 20" panose="02070704070505020303" pitchFamily="18" charset="0"/>
                <a:cs typeface="Times New Roman" pitchFamily="16" charset="0"/>
              </a:rPr>
              <a:t>. </a:t>
            </a:r>
          </a:p>
          <a:p>
            <a:pPr algn="just">
              <a:lnSpc>
                <a:spcPct val="140000"/>
              </a:lnSpc>
              <a:buFont typeface="Wingdings" panose="05000000000000000000" pitchFamily="2" charset="2"/>
              <a:buChar char="v"/>
            </a:pPr>
            <a:r>
              <a:rPr lang="en-US" sz="2800" b="0" dirty="0">
                <a:solidFill>
                  <a:srgbClr val="002060"/>
                </a:solidFill>
                <a:latin typeface="Modern No. 20" panose="02070704070505020303" pitchFamily="18" charset="0"/>
                <a:cs typeface="Times New Roman" pitchFamily="16" charset="0"/>
              </a:rPr>
              <a:t> Although teenage </a:t>
            </a:r>
            <a:r>
              <a:rPr lang="en-US" sz="2800" b="0" dirty="0" err="1">
                <a:solidFill>
                  <a:srgbClr val="002060"/>
                </a:solidFill>
                <a:latin typeface="Modern No. 20" panose="02070704070505020303" pitchFamily="18" charset="0"/>
                <a:cs typeface="Times New Roman" pitchFamily="16" charset="0"/>
              </a:rPr>
              <a:t>Nayar</a:t>
            </a:r>
            <a:r>
              <a:rPr lang="en-US" sz="2800" b="0" dirty="0">
                <a:solidFill>
                  <a:srgbClr val="002060"/>
                </a:solidFill>
                <a:latin typeface="Modern No. 20" panose="02070704070505020303" pitchFamily="18" charset="0"/>
                <a:cs typeface="Times New Roman" pitchFamily="16" charset="0"/>
              </a:rPr>
              <a:t> girls took a ritual husband in a public ceremony, the husband took no responsibility for the women after the ceremony, and frequently he never saw her again.   </a:t>
            </a:r>
          </a:p>
          <a:p>
            <a:pPr algn="just">
              <a:lnSpc>
                <a:spcPct val="140000"/>
              </a:lnSpc>
              <a:buFont typeface="Wingdings" panose="05000000000000000000" pitchFamily="2" charset="2"/>
              <a:buChar char="v"/>
            </a:pPr>
            <a:r>
              <a:rPr lang="en-US" sz="2800" dirty="0">
                <a:solidFill>
                  <a:srgbClr val="002060"/>
                </a:solidFill>
                <a:latin typeface="Modern No. 20" panose="02070704070505020303" pitchFamily="18" charset="0"/>
                <a:cs typeface="Times New Roman" pitchFamily="16" charset="0"/>
              </a:rPr>
              <a:t> </a:t>
            </a:r>
            <a:r>
              <a:rPr lang="en-US" sz="2800" b="0" dirty="0">
                <a:solidFill>
                  <a:srgbClr val="002060"/>
                </a:solidFill>
                <a:latin typeface="Modern No. 20" panose="02070704070505020303" pitchFamily="18" charset="0"/>
                <a:cs typeface="Times New Roman" pitchFamily="16" charset="0"/>
              </a:rPr>
              <a:t>Thus, the </a:t>
            </a:r>
            <a:r>
              <a:rPr lang="en-US" sz="2800" b="0" dirty="0" err="1">
                <a:solidFill>
                  <a:srgbClr val="002060"/>
                </a:solidFill>
                <a:latin typeface="Modern No. 20" panose="02070704070505020303" pitchFamily="18" charset="0"/>
                <a:cs typeface="Times New Roman" pitchFamily="16" charset="0"/>
              </a:rPr>
              <a:t>Nayar</a:t>
            </a:r>
            <a:r>
              <a:rPr lang="en-US" sz="2800" b="0" dirty="0">
                <a:solidFill>
                  <a:srgbClr val="002060"/>
                </a:solidFill>
                <a:latin typeface="Modern No. 20" panose="02070704070505020303" pitchFamily="18" charset="0"/>
                <a:cs typeface="Times New Roman" pitchFamily="16" charset="0"/>
              </a:rPr>
              <a:t> do not have marriage according to our definition in that there is </a:t>
            </a:r>
            <a:r>
              <a:rPr lang="en-US" sz="2800" i="1" dirty="0">
                <a:solidFill>
                  <a:srgbClr val="002060"/>
                </a:solidFill>
                <a:latin typeface="Modern No. 20" panose="02070704070505020303" pitchFamily="18" charset="0"/>
                <a:cs typeface="Times New Roman" pitchFamily="16" charset="0"/>
              </a:rPr>
              <a:t>no economic cooperation, regulation of sexual activity, cohabitation, or expectation of permanency</a:t>
            </a:r>
            <a:r>
              <a:rPr lang="en-US" sz="2800" b="0" dirty="0">
                <a:solidFill>
                  <a:srgbClr val="002060"/>
                </a:solidFill>
                <a:latin typeface="Modern No. 20" panose="02070704070505020303" pitchFamily="18" charset="0"/>
                <a:cs typeface="Times New Roman" pitchFamily="16" charset="0"/>
              </a:rPr>
              <a:t>.  </a:t>
            </a:r>
          </a:p>
          <a:p>
            <a:pPr>
              <a:lnSpc>
                <a:spcPct val="140000"/>
              </a:lnSpc>
              <a:buFont typeface="Wingdings" panose="05000000000000000000" pitchFamily="2" charset="2"/>
              <a:buChar char="v"/>
            </a:pPr>
            <a:endParaRPr lang="en-US" sz="2800" b="0" dirty="0">
              <a:solidFill>
                <a:srgbClr val="002060"/>
              </a:solidFill>
              <a:latin typeface="Modern No. 20" panose="02070704070505020303" pitchFamily="18" charset="0"/>
              <a:cs typeface="Times New Roman" pitchFamily="16" charset="0"/>
            </a:endParaRPr>
          </a:p>
          <a:p>
            <a:endParaRPr lang="en-US" b="0" dirty="0">
              <a:solidFill>
                <a:schemeClr val="tx1"/>
              </a:solidFill>
              <a:latin typeface="Times New Roman" pitchFamily="16" charset="0"/>
              <a:cs typeface="Times New Roman" pitchFamily="16" charset="0"/>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1"/>
            <a:ext cx="8079581" cy="914400"/>
          </a:xfrm>
        </p:spPr>
        <p:txBody>
          <a:bodyPr>
            <a:normAutofit/>
          </a:bodyPr>
          <a:lstStyle/>
          <a:p>
            <a:pPr algn="ctr"/>
            <a:r>
              <a:rPr lang="en-US" altLang="en-US" sz="4500" kern="1200" dirty="0">
                <a:solidFill>
                  <a:srgbClr val="FF0000"/>
                </a:solidFill>
                <a:latin typeface="Modern No. 20" panose="02070704070505020303" pitchFamily="18" charset="0"/>
              </a:rPr>
              <a:t>Rules of Marriage</a:t>
            </a:r>
            <a:endParaRPr lang="en-US" dirty="0">
              <a:solidFill>
                <a:srgbClr val="FF0000"/>
              </a:solidFill>
              <a:latin typeface="Modern No. 20" panose="02070704070505020303" pitchFamily="18" charset="0"/>
            </a:endParaRPr>
          </a:p>
        </p:txBody>
      </p:sp>
      <p:sp>
        <p:nvSpPr>
          <p:cNvPr id="3" name="Content Placeholder 2"/>
          <p:cNvSpPr>
            <a:spLocks noGrp="1"/>
          </p:cNvSpPr>
          <p:nvPr>
            <p:ph idx="1"/>
          </p:nvPr>
        </p:nvSpPr>
        <p:spPr>
          <a:xfrm>
            <a:off x="381000" y="990600"/>
            <a:ext cx="8270081" cy="5638799"/>
          </a:xfrm>
        </p:spPr>
        <p:txBody>
          <a:bodyPr>
            <a:normAutofit/>
          </a:bodyPr>
          <a:lstStyle/>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600" b="0" kern="1200" dirty="0">
                <a:solidFill>
                  <a:srgbClr val="002060"/>
                </a:solidFill>
                <a:latin typeface="Modern No. 20" panose="02070704070505020303" pitchFamily="18" charset="0"/>
              </a:rPr>
              <a:t>Societies have rules prescribed clearly about: </a:t>
            </a:r>
            <a:r>
              <a:rPr lang="en-US" altLang="en-US" sz="2600" b="0" i="1" kern="1200" dirty="0">
                <a:solidFill>
                  <a:srgbClr val="00B0F0"/>
                </a:solidFill>
                <a:latin typeface="Modern No. 20" panose="02070704070505020303" pitchFamily="18" charset="0"/>
              </a:rPr>
              <a:t>whom one can &amp; can not marry </a:t>
            </a:r>
            <a:r>
              <a:rPr lang="en-US" altLang="en-US" sz="2600" b="0" i="1" kern="1200" dirty="0">
                <a:solidFill>
                  <a:srgbClr val="002060"/>
                </a:solidFill>
                <a:latin typeface="Modern No. 20" panose="02070704070505020303" pitchFamily="18" charset="0"/>
              </a:rPr>
              <a:t>and </a:t>
            </a:r>
            <a:r>
              <a:rPr lang="en-US" altLang="en-US" sz="2600" b="0" i="1" kern="1200" dirty="0">
                <a:solidFill>
                  <a:srgbClr val="7030A0"/>
                </a:solidFill>
                <a:latin typeface="Modern No. 20" panose="02070704070505020303" pitchFamily="18" charset="0"/>
              </a:rPr>
              <a:t>when &amp; where one should marry</a:t>
            </a:r>
            <a:r>
              <a:rPr lang="en-US" altLang="en-US" sz="2600" b="0" kern="1200" dirty="0">
                <a:solidFill>
                  <a:srgbClr val="002060"/>
                </a:solidFill>
                <a:latin typeface="Modern No. 20" panose="02070704070505020303" pitchFamily="18" charset="0"/>
              </a:rPr>
              <a:t>… and so on.</a:t>
            </a:r>
          </a:p>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600" dirty="0">
                <a:solidFill>
                  <a:srgbClr val="002060"/>
                </a:solidFill>
                <a:latin typeface="Modern No. 20" panose="02070704070505020303" pitchFamily="18" charset="0"/>
              </a:rPr>
              <a:t> </a:t>
            </a:r>
            <a:r>
              <a:rPr lang="en-US" altLang="en-US" sz="2600" b="0" kern="1200" dirty="0">
                <a:solidFill>
                  <a:srgbClr val="002060"/>
                </a:solidFill>
                <a:latin typeface="Modern No. 20" panose="02070704070505020303" pitchFamily="18" charset="0"/>
              </a:rPr>
              <a:t>Rules which prescribe </a:t>
            </a:r>
            <a:r>
              <a:rPr lang="en-US" altLang="en-US" sz="2600" i="1" kern="1200" dirty="0">
                <a:solidFill>
                  <a:srgbClr val="002060"/>
                </a:solidFill>
                <a:latin typeface="Modern No. 20" panose="02070704070505020303" pitchFamily="18" charset="0"/>
              </a:rPr>
              <a:t>whom one can not marry </a:t>
            </a:r>
            <a:r>
              <a:rPr lang="en-US" altLang="en-US" sz="2600" b="0" kern="1200" dirty="0">
                <a:solidFill>
                  <a:srgbClr val="002060"/>
                </a:solidFill>
                <a:latin typeface="Modern No. 20" panose="02070704070505020303" pitchFamily="18" charset="0"/>
              </a:rPr>
              <a:t>are directly related to </a:t>
            </a:r>
            <a:r>
              <a:rPr lang="en-US" altLang="en-US" sz="2600" i="1" kern="1200" dirty="0">
                <a:solidFill>
                  <a:srgbClr val="C00000"/>
                </a:solidFill>
                <a:latin typeface="Modern No. 20" panose="02070704070505020303" pitchFamily="18" charset="0"/>
              </a:rPr>
              <a:t>Incest Taboo </a:t>
            </a:r>
            <a:r>
              <a:rPr lang="en-US" altLang="en-US" sz="2600" b="0" kern="1200" dirty="0">
                <a:solidFill>
                  <a:srgbClr val="002060"/>
                </a:solidFill>
                <a:latin typeface="Modern No. 20" panose="02070704070505020303" pitchFamily="18" charset="0"/>
              </a:rPr>
              <a:t>– w/h is a </a:t>
            </a:r>
            <a:r>
              <a:rPr lang="en-US" altLang="en-US" sz="2600" b="0" i="1" kern="1200" dirty="0">
                <a:solidFill>
                  <a:srgbClr val="002060"/>
                </a:solidFill>
                <a:latin typeface="Modern No. 20" panose="02070704070505020303" pitchFamily="18" charset="0"/>
              </a:rPr>
              <a:t>universal cultural practice</a:t>
            </a:r>
            <a:r>
              <a:rPr lang="en-US" altLang="en-US" sz="2600" b="0" kern="1200" dirty="0">
                <a:solidFill>
                  <a:srgbClr val="002060"/>
                </a:solidFill>
                <a:latin typeface="Modern No. 20" panose="02070704070505020303" pitchFamily="18" charset="0"/>
              </a:rPr>
              <a:t>; except limited exceptions.   </a:t>
            </a:r>
          </a:p>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600" i="1" kern="1200" dirty="0">
                <a:solidFill>
                  <a:srgbClr val="C00000"/>
                </a:solidFill>
                <a:latin typeface="Modern No. 20" panose="02070704070505020303" pitchFamily="18" charset="0"/>
              </a:rPr>
              <a:t>Incest taboo’s </a:t>
            </a:r>
            <a:r>
              <a:rPr lang="en-US" altLang="en-US" sz="2600" b="0" i="1" kern="1200" dirty="0">
                <a:solidFill>
                  <a:srgbClr val="7030A0"/>
                </a:solidFill>
                <a:latin typeface="Modern No. 20" panose="02070704070505020303" pitchFamily="18" charset="0"/>
              </a:rPr>
              <a:t>forbids sexual relations b/n certain categories of close relatives/social units &amp; so does </a:t>
            </a:r>
            <a:r>
              <a:rPr lang="en-US" altLang="en-US" sz="2600" i="1" kern="1200" dirty="0">
                <a:solidFill>
                  <a:srgbClr val="7030A0"/>
                </a:solidFill>
                <a:latin typeface="Modern No. 20" panose="02070704070505020303" pitchFamily="18" charset="0"/>
              </a:rPr>
              <a:t>marriage</a:t>
            </a:r>
            <a:r>
              <a:rPr lang="en-US" altLang="en-US" sz="2600" b="0" kern="1200" dirty="0">
                <a:solidFill>
                  <a:srgbClr val="002060"/>
                </a:solidFill>
                <a:latin typeface="Modern No. 20" panose="02070704070505020303" pitchFamily="18" charset="0"/>
              </a:rPr>
              <a:t>.       </a:t>
            </a:r>
          </a:p>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600" b="0" kern="1200" dirty="0">
                <a:solidFill>
                  <a:srgbClr val="002060"/>
                </a:solidFill>
                <a:latin typeface="Modern No. 20" panose="02070704070505020303" pitchFamily="18" charset="0"/>
              </a:rPr>
              <a:t>Almost universally forbidden categories includes – </a:t>
            </a:r>
            <a:r>
              <a:rPr lang="en-US" altLang="en-US" sz="2600" kern="1200" dirty="0">
                <a:solidFill>
                  <a:srgbClr val="00B0F0"/>
                </a:solidFill>
                <a:latin typeface="Modern No. 20" panose="02070704070505020303" pitchFamily="18" charset="0"/>
              </a:rPr>
              <a:t>mother-son, father-daughter, &amp; brother-sister</a:t>
            </a:r>
            <a:r>
              <a:rPr lang="en-US" altLang="en-US" sz="2600" b="0" kern="1200" dirty="0">
                <a:solidFill>
                  <a:srgbClr val="00B0F0"/>
                </a:solidFill>
                <a:latin typeface="Modern No. 20" panose="02070704070505020303" pitchFamily="18" charset="0"/>
              </a:rPr>
              <a:t>.    </a:t>
            </a:r>
          </a:p>
          <a:p>
            <a:endParaRPr lang="en-US" dirty="0"/>
          </a:p>
        </p:txBody>
      </p:sp>
    </p:spTree>
    <p:extLst>
      <p:ext uri="{BB962C8B-B14F-4D97-AF65-F5344CB8AC3E}">
        <p14:creationId xmlns:p14="http://schemas.microsoft.com/office/powerpoint/2010/main" val="118752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304800" y="381000"/>
            <a:ext cx="8458200" cy="6324600"/>
          </a:xfrm>
        </p:spPr>
        <p:txBody>
          <a:bodyPr/>
          <a:lstStyle/>
          <a:p>
            <a:pPr algn="just">
              <a:lnSpc>
                <a:spcPct val="130000"/>
              </a:lnSpc>
              <a:spcBef>
                <a:spcPts val="600"/>
              </a:spcBef>
              <a:buClr>
                <a:srgbClr val="C00000"/>
              </a:buClr>
              <a:buFont typeface="Wingdings" panose="05000000000000000000" pitchFamily="2" charset="2"/>
              <a:buChar char="v"/>
            </a:pPr>
            <a:r>
              <a:rPr lang="en-US" sz="2600" b="0" dirty="0">
                <a:solidFill>
                  <a:schemeClr val="tx1"/>
                </a:solidFill>
                <a:latin typeface="Modern No. 20" panose="02070704070505020303" pitchFamily="18" charset="0"/>
                <a:cs typeface="Times New Roman" pitchFamily="16" charset="0"/>
              </a:rPr>
              <a:t>We may define </a:t>
            </a:r>
            <a:r>
              <a:rPr lang="en-US" sz="2600" dirty="0">
                <a:solidFill>
                  <a:schemeClr val="accent2">
                    <a:lumMod val="75000"/>
                  </a:schemeClr>
                </a:solidFill>
                <a:latin typeface="Modern No. 20" panose="02070704070505020303" pitchFamily="18" charset="0"/>
                <a:cs typeface="Times New Roman" pitchFamily="16" charset="0"/>
              </a:rPr>
              <a:t>culture</a:t>
            </a:r>
            <a:r>
              <a:rPr lang="en-US" sz="2600" b="0" dirty="0">
                <a:solidFill>
                  <a:schemeClr val="accent2">
                    <a:lumMod val="75000"/>
                  </a:schemeClr>
                </a:solidFill>
                <a:latin typeface="Modern No. 20" panose="02070704070505020303" pitchFamily="18" charset="0"/>
                <a:cs typeface="Times New Roman" pitchFamily="16" charset="0"/>
              </a:rPr>
              <a:t> </a:t>
            </a:r>
            <a:r>
              <a:rPr lang="en-GB" sz="2600" b="0" dirty="0">
                <a:solidFill>
                  <a:schemeClr val="accent2">
                    <a:lumMod val="75000"/>
                  </a:schemeClr>
                </a:solidFill>
                <a:latin typeface="Modern No. 20" panose="02070704070505020303" pitchFamily="18" charset="0"/>
                <a:cs typeface="Times New Roman" pitchFamily="16" charset="0"/>
              </a:rPr>
              <a:t>as the </a:t>
            </a:r>
            <a:r>
              <a:rPr lang="en-GB" sz="2600" i="1" dirty="0">
                <a:solidFill>
                  <a:schemeClr val="accent2">
                    <a:lumMod val="75000"/>
                  </a:schemeClr>
                </a:solidFill>
                <a:latin typeface="Modern No. 20" panose="02070704070505020303" pitchFamily="18" charset="0"/>
                <a:cs typeface="Times New Roman" pitchFamily="16" charset="0"/>
              </a:rPr>
              <a:t>common way of life </a:t>
            </a:r>
            <a:r>
              <a:rPr lang="en-GB" sz="2600" b="0" dirty="0">
                <a:solidFill>
                  <a:schemeClr val="accent2">
                    <a:lumMod val="75000"/>
                  </a:schemeClr>
                </a:solidFill>
                <a:latin typeface="Modern No. 20" panose="02070704070505020303" pitchFamily="18" charset="0"/>
                <a:cs typeface="Times New Roman" pitchFamily="16" charset="0"/>
              </a:rPr>
              <a:t>shared by a group of people.  </a:t>
            </a:r>
          </a:p>
          <a:p>
            <a:pPr marL="573088" lvl="0" indent="-336550" algn="just" defTabSz="914400">
              <a:lnSpc>
                <a:spcPct val="130000"/>
              </a:lnSpc>
              <a:spcBef>
                <a:spcPts val="600"/>
              </a:spcBef>
              <a:buClr>
                <a:srgbClr val="FF00FF"/>
              </a:buClr>
              <a:buSzPct val="95000"/>
              <a:buFont typeface="Wingdings" pitchFamily="2" charset="2"/>
              <a:buChar char="Ø"/>
              <a:defRPr/>
            </a:pPr>
            <a:r>
              <a:rPr lang="en-US" sz="2600" b="0" kern="1200" dirty="0">
                <a:solidFill>
                  <a:srgbClr val="002060"/>
                </a:solidFill>
                <a:latin typeface="Modern No. 20" panose="02070704070505020303" pitchFamily="18" charset="0"/>
              </a:rPr>
              <a:t>It’s </a:t>
            </a:r>
            <a:r>
              <a:rPr lang="en-US" sz="2600" i="1" kern="1200" dirty="0">
                <a:solidFill>
                  <a:srgbClr val="002060"/>
                </a:solidFill>
                <a:latin typeface="Modern No. 20" panose="02070704070505020303" pitchFamily="18" charset="0"/>
              </a:rPr>
              <a:t>patterns of behavior </a:t>
            </a:r>
            <a:r>
              <a:rPr lang="en-US" sz="2600" b="0" kern="1200" dirty="0">
                <a:solidFill>
                  <a:srgbClr val="002060"/>
                </a:solidFill>
                <a:latin typeface="Modern No. 20" panose="02070704070505020303" pitchFamily="18" charset="0"/>
              </a:rPr>
              <a:t>that </a:t>
            </a:r>
            <a:r>
              <a:rPr lang="en-US" sz="2600" i="1" kern="1200" dirty="0">
                <a:solidFill>
                  <a:srgbClr val="002060"/>
                </a:solidFill>
                <a:latin typeface="Modern No. 20" panose="02070704070505020303" pitchFamily="18" charset="0"/>
              </a:rPr>
              <a:t>characterize</a:t>
            </a:r>
            <a:r>
              <a:rPr lang="en-US" sz="2600" b="0" kern="1200" dirty="0">
                <a:solidFill>
                  <a:srgbClr val="002060"/>
                </a:solidFill>
                <a:latin typeface="Modern No. 20" panose="02070704070505020303" pitchFamily="18" charset="0"/>
              </a:rPr>
              <a:t> a particular group in a given society.  </a:t>
            </a:r>
            <a:r>
              <a:rPr lang="en-GB" sz="2600" b="0" kern="1200" dirty="0">
                <a:solidFill>
                  <a:srgbClr val="002060"/>
                </a:solidFill>
                <a:latin typeface="Modern No. 20" panose="02070704070505020303" pitchFamily="18" charset="0"/>
              </a:rPr>
              <a:t> </a:t>
            </a:r>
            <a:r>
              <a:rPr lang="en-GB" sz="2600" b="0" dirty="0">
                <a:solidFill>
                  <a:srgbClr val="002060"/>
                </a:solidFill>
                <a:latin typeface="Modern No. 20" panose="02070704070505020303" pitchFamily="18" charset="0"/>
                <a:cs typeface="Times New Roman" pitchFamily="16" charset="0"/>
              </a:rPr>
              <a:t>    </a:t>
            </a:r>
          </a:p>
          <a:p>
            <a:pPr algn="just">
              <a:lnSpc>
                <a:spcPct val="130000"/>
              </a:lnSpc>
              <a:spcBef>
                <a:spcPts val="600"/>
              </a:spcBef>
              <a:buClr>
                <a:srgbClr val="C00000"/>
              </a:buClr>
              <a:buFont typeface="Wingdings" panose="05000000000000000000" pitchFamily="2" charset="2"/>
              <a:buChar char="v"/>
            </a:pPr>
            <a:r>
              <a:rPr lang="en-US" sz="2600" b="0" dirty="0">
                <a:solidFill>
                  <a:schemeClr val="tx1"/>
                </a:solidFill>
                <a:latin typeface="Modern No. 20" panose="02070704070505020303" pitchFamily="18" charset="0"/>
                <a:cs typeface="Times New Roman" pitchFamily="16" charset="0"/>
              </a:rPr>
              <a:t>Therefore, </a:t>
            </a:r>
            <a:r>
              <a:rPr lang="en-US" sz="2600" dirty="0">
                <a:solidFill>
                  <a:srgbClr val="C00000"/>
                </a:solidFill>
                <a:latin typeface="Modern No. 20" panose="02070704070505020303" pitchFamily="18" charset="0"/>
                <a:cs typeface="Times New Roman" pitchFamily="16" charset="0"/>
              </a:rPr>
              <a:t>culture</a:t>
            </a:r>
            <a:r>
              <a:rPr lang="en-US" sz="2600" b="0" dirty="0">
                <a:solidFill>
                  <a:srgbClr val="C00000"/>
                </a:solidFill>
                <a:latin typeface="Modern No. 20" panose="02070704070505020303" pitchFamily="18" charset="0"/>
                <a:cs typeface="Times New Roman" pitchFamily="16" charset="0"/>
              </a:rPr>
              <a:t> entails </a:t>
            </a:r>
            <a:r>
              <a:rPr lang="en-US" sz="2600" i="1" dirty="0">
                <a:solidFill>
                  <a:srgbClr val="C00000"/>
                </a:solidFill>
                <a:latin typeface="Modern No. 20" panose="02070704070505020303" pitchFamily="18" charset="0"/>
                <a:cs typeface="Times New Roman" pitchFamily="16" charset="0"/>
              </a:rPr>
              <a:t>moral, intellectual </a:t>
            </a:r>
            <a:r>
              <a:rPr lang="en-US" sz="2600" b="0" dirty="0">
                <a:solidFill>
                  <a:srgbClr val="C00000"/>
                </a:solidFill>
                <a:latin typeface="Modern No. 20" panose="02070704070505020303" pitchFamily="18" charset="0"/>
                <a:cs typeface="Times New Roman" pitchFamily="16" charset="0"/>
              </a:rPr>
              <a:t>and</a:t>
            </a:r>
            <a:r>
              <a:rPr lang="en-US" sz="2600" i="1" dirty="0">
                <a:solidFill>
                  <a:srgbClr val="C00000"/>
                </a:solidFill>
                <a:latin typeface="Modern No. 20" panose="02070704070505020303" pitchFamily="18" charset="0"/>
                <a:cs typeface="Times New Roman" pitchFamily="16" charset="0"/>
              </a:rPr>
              <a:t> spiritual </a:t>
            </a:r>
            <a:r>
              <a:rPr lang="en-US" sz="2600" b="0" dirty="0">
                <a:solidFill>
                  <a:srgbClr val="C00000"/>
                </a:solidFill>
                <a:latin typeface="Modern No. 20" panose="02070704070505020303" pitchFamily="18" charset="0"/>
                <a:cs typeface="Times New Roman" pitchFamily="16" charset="0"/>
              </a:rPr>
              <a:t>advancement </a:t>
            </a:r>
            <a:r>
              <a:rPr lang="en-US" sz="2600" b="0" dirty="0">
                <a:solidFill>
                  <a:schemeClr val="tx1"/>
                </a:solidFill>
                <a:latin typeface="Modern No. 20" panose="02070704070505020303" pitchFamily="18" charset="0"/>
                <a:cs typeface="Times New Roman" pitchFamily="16" charset="0"/>
              </a:rPr>
              <a:t>in accordance with the </a:t>
            </a:r>
            <a:r>
              <a:rPr lang="en-US" sz="2600" i="1" dirty="0">
                <a:solidFill>
                  <a:schemeClr val="tx1"/>
                </a:solidFill>
                <a:latin typeface="Modern No. 20" panose="02070704070505020303" pitchFamily="18" charset="0"/>
                <a:cs typeface="Times New Roman" pitchFamily="16" charset="0"/>
              </a:rPr>
              <a:t>norms</a:t>
            </a:r>
            <a:r>
              <a:rPr lang="en-US" sz="2600" b="0" dirty="0">
                <a:solidFill>
                  <a:schemeClr val="tx1"/>
                </a:solidFill>
                <a:latin typeface="Modern No. 20" panose="02070704070505020303" pitchFamily="18" charset="0"/>
                <a:cs typeface="Times New Roman" pitchFamily="16" charset="0"/>
              </a:rPr>
              <a:t> and </a:t>
            </a:r>
            <a:r>
              <a:rPr lang="en-US" sz="2600" i="1" dirty="0">
                <a:solidFill>
                  <a:schemeClr val="tx1"/>
                </a:solidFill>
                <a:latin typeface="Modern No. 20" panose="02070704070505020303" pitchFamily="18" charset="0"/>
                <a:cs typeface="Times New Roman" pitchFamily="16" charset="0"/>
              </a:rPr>
              <a:t>values</a:t>
            </a:r>
            <a:r>
              <a:rPr lang="en-US" sz="2600" b="0" dirty="0">
                <a:solidFill>
                  <a:schemeClr val="tx1"/>
                </a:solidFill>
                <a:latin typeface="Modern No. 20" panose="02070704070505020303" pitchFamily="18" charset="0"/>
                <a:cs typeface="Times New Roman" pitchFamily="16" charset="0"/>
              </a:rPr>
              <a:t> based on accumulated heritage.</a:t>
            </a:r>
          </a:p>
          <a:p>
            <a:pPr marL="573088" lvl="0" indent="-336550" algn="just" defTabSz="914400">
              <a:lnSpc>
                <a:spcPct val="130000"/>
              </a:lnSpc>
              <a:spcBef>
                <a:spcPts val="600"/>
              </a:spcBef>
              <a:buClr>
                <a:srgbClr val="FF00FF"/>
              </a:buClr>
              <a:buSzPct val="95000"/>
              <a:buFont typeface="Wingdings" pitchFamily="2" charset="2"/>
              <a:buChar char="Ø"/>
              <a:defRPr/>
            </a:pPr>
            <a:r>
              <a:rPr lang="en-GB" sz="2600" b="0" kern="1200" dirty="0">
                <a:solidFill>
                  <a:schemeClr val="accent2">
                    <a:lumMod val="75000"/>
                  </a:schemeClr>
                </a:solidFill>
                <a:latin typeface="Modern No. 20" panose="02070704070505020303" pitchFamily="18" charset="0"/>
              </a:rPr>
              <a:t>It </a:t>
            </a:r>
            <a:r>
              <a:rPr lang="en-US" sz="2600" b="0" kern="1200" dirty="0">
                <a:solidFill>
                  <a:schemeClr val="accent2">
                    <a:lumMod val="75000"/>
                  </a:schemeClr>
                </a:solidFill>
                <a:latin typeface="Modern No. 20" panose="02070704070505020303" pitchFamily="18" charset="0"/>
              </a:rPr>
              <a:t>is a </a:t>
            </a:r>
            <a:r>
              <a:rPr lang="en-US" sz="2600" i="1" kern="1200" dirty="0">
                <a:solidFill>
                  <a:schemeClr val="accent2">
                    <a:lumMod val="75000"/>
                  </a:schemeClr>
                </a:solidFill>
                <a:latin typeface="Modern No. 20" panose="02070704070505020303" pitchFamily="18" charset="0"/>
              </a:rPr>
              <a:t>collective heritage </a:t>
            </a:r>
            <a:r>
              <a:rPr lang="en-US" sz="2600" b="0" kern="1200" dirty="0">
                <a:solidFill>
                  <a:schemeClr val="accent2">
                    <a:lumMod val="75000"/>
                  </a:schemeClr>
                </a:solidFill>
                <a:latin typeface="Modern No. 20" panose="02070704070505020303" pitchFamily="18" charset="0"/>
              </a:rPr>
              <a:t>learned by individuals and passed from one generation to another</a:t>
            </a:r>
            <a:r>
              <a:rPr lang="en-US" sz="2600" b="0" kern="1200" dirty="0">
                <a:solidFill>
                  <a:prstClr val="black"/>
                </a:solidFill>
                <a:latin typeface="Modern No. 20" panose="02070704070505020303" pitchFamily="18" charset="0"/>
              </a:rPr>
              <a:t>. </a:t>
            </a:r>
            <a:r>
              <a:rPr lang="en-GB" sz="2600" b="0" dirty="0">
                <a:solidFill>
                  <a:srgbClr val="000000"/>
                </a:solidFill>
                <a:latin typeface="Modern No. 20" panose="02070704070505020303" pitchFamily="18" charset="0"/>
                <a:cs typeface="Times New Roman" pitchFamily="16" charset="0"/>
              </a:rPr>
              <a:t>    </a:t>
            </a:r>
            <a:r>
              <a:rPr lang="en-US" sz="2600" b="0" dirty="0">
                <a:solidFill>
                  <a:schemeClr val="tx1"/>
                </a:solidFill>
                <a:latin typeface="Modern No. 20" panose="02070704070505020303" pitchFamily="18" charset="0"/>
                <a:cs typeface="Times New Roman" pitchFamily="16" charset="0"/>
              </a:rPr>
              <a:t>   </a:t>
            </a:r>
          </a:p>
          <a:p>
            <a:pPr marL="273050" lvl="0" indent="-273050" algn="just" defTabSz="914400">
              <a:lnSpc>
                <a:spcPct val="130000"/>
              </a:lnSpc>
              <a:spcBef>
                <a:spcPts val="600"/>
              </a:spcBef>
              <a:buClr>
                <a:srgbClr val="FF00FF"/>
              </a:buClr>
              <a:buSzPct val="95000"/>
              <a:buFont typeface="Wingdings" pitchFamily="2" charset="2"/>
              <a:buChar char="v"/>
              <a:defRPr/>
            </a:pPr>
            <a:r>
              <a:rPr lang="en-US" sz="2600" b="0" kern="1200" dirty="0">
                <a:solidFill>
                  <a:prstClr val="black"/>
                </a:solidFill>
                <a:latin typeface="Modern No. 20" panose="02070704070505020303" pitchFamily="18" charset="0"/>
                <a:cs typeface="Times New Roman" panose="02020603050405020304" pitchFamily="18" charset="0"/>
              </a:rPr>
              <a:t>In general, </a:t>
            </a:r>
            <a:r>
              <a:rPr lang="en-US" sz="2600" kern="1200" dirty="0">
                <a:solidFill>
                  <a:srgbClr val="7030A0"/>
                </a:solidFill>
                <a:latin typeface="Modern No. 20" panose="02070704070505020303" pitchFamily="18" charset="0"/>
                <a:cs typeface="Times New Roman" panose="02020603050405020304" pitchFamily="18" charset="0"/>
              </a:rPr>
              <a:t>Culture</a:t>
            </a:r>
            <a:r>
              <a:rPr lang="en-US" sz="2600" b="0" kern="1200" dirty="0">
                <a:solidFill>
                  <a:srgbClr val="7030A0"/>
                </a:solidFill>
                <a:latin typeface="Modern No. 20" panose="02070704070505020303" pitchFamily="18" charset="0"/>
                <a:cs typeface="Times New Roman" panose="02020603050405020304" pitchFamily="18" charset="0"/>
              </a:rPr>
              <a:t> refers to the </a:t>
            </a:r>
            <a:r>
              <a:rPr lang="en-US" sz="2600" i="1" kern="1200" dirty="0">
                <a:solidFill>
                  <a:srgbClr val="7030A0"/>
                </a:solidFill>
                <a:latin typeface="Modern No. 20" panose="02070704070505020303" pitchFamily="18" charset="0"/>
                <a:cs typeface="Times New Roman" panose="02020603050405020304" pitchFamily="18" charset="0"/>
              </a:rPr>
              <a:t>acquired</a:t>
            </a:r>
            <a:r>
              <a:rPr lang="en-US" sz="2600" b="0" kern="1200" dirty="0">
                <a:solidFill>
                  <a:srgbClr val="7030A0"/>
                </a:solidFill>
                <a:latin typeface="Modern No. 20" panose="02070704070505020303" pitchFamily="18" charset="0"/>
                <a:cs typeface="Times New Roman" panose="02020603050405020304" pitchFamily="18" charset="0"/>
              </a:rPr>
              <a:t>, the </a:t>
            </a:r>
            <a:r>
              <a:rPr lang="en-US" sz="2600" i="1" kern="1200" dirty="0">
                <a:solidFill>
                  <a:srgbClr val="7030A0"/>
                </a:solidFill>
                <a:latin typeface="Modern No. 20" panose="02070704070505020303" pitchFamily="18" charset="0"/>
                <a:cs typeface="Times New Roman" panose="02020603050405020304" pitchFamily="18" charset="0"/>
              </a:rPr>
              <a:t>cognitive</a:t>
            </a:r>
            <a:r>
              <a:rPr lang="en-US" sz="2600" b="0" kern="1200" dirty="0">
                <a:solidFill>
                  <a:srgbClr val="7030A0"/>
                </a:solidFill>
                <a:latin typeface="Modern No. 20" panose="02070704070505020303" pitchFamily="18" charset="0"/>
                <a:cs typeface="Times New Roman" panose="02020603050405020304" pitchFamily="18" charset="0"/>
              </a:rPr>
              <a:t> and </a:t>
            </a:r>
            <a:r>
              <a:rPr lang="en-US" sz="2600" i="1" kern="1200" dirty="0">
                <a:solidFill>
                  <a:srgbClr val="7030A0"/>
                </a:solidFill>
                <a:latin typeface="Modern No. 20" panose="02070704070505020303" pitchFamily="18" charset="0"/>
                <a:cs typeface="Times New Roman" panose="02020603050405020304" pitchFamily="18" charset="0"/>
              </a:rPr>
              <a:t>symbolic</a:t>
            </a:r>
            <a:r>
              <a:rPr lang="en-US" sz="2600" b="0" kern="1200" dirty="0">
                <a:solidFill>
                  <a:srgbClr val="7030A0"/>
                </a:solidFill>
                <a:latin typeface="Modern No. 20" panose="02070704070505020303" pitchFamily="18" charset="0"/>
                <a:cs typeface="Times New Roman" panose="02020603050405020304" pitchFamily="18" charset="0"/>
              </a:rPr>
              <a:t> aspects of human existence</a:t>
            </a:r>
            <a:r>
              <a:rPr lang="en-US" sz="2600" b="0" kern="1200" dirty="0">
                <a:solidFill>
                  <a:prstClr val="black"/>
                </a:solidFill>
                <a:latin typeface="Modern No. 20" panose="02070704070505020303" pitchFamily="18" charset="0"/>
                <a:cs typeface="Times New Roman" panose="02020603050405020304" pitchFamily="18" charset="0"/>
              </a:rPr>
              <a:t>.       </a:t>
            </a:r>
          </a:p>
          <a:p>
            <a:pPr algn="just">
              <a:buClr>
                <a:srgbClr val="C00000"/>
              </a:buClr>
              <a:buFont typeface="Wingdings" panose="05000000000000000000" pitchFamily="2" charset="2"/>
              <a:buChar char="v"/>
            </a:pPr>
            <a:endParaRPr lang="en-US" b="0" dirty="0">
              <a:solidFill>
                <a:schemeClr val="tx1"/>
              </a:solidFill>
              <a:latin typeface="Times New Roman" pitchFamily="16" charset="0"/>
              <a:cs typeface="Times New Roman" pitchFamily="1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81000" y="0"/>
            <a:ext cx="8382000" cy="990599"/>
          </a:xfrm>
        </p:spPr>
        <p:txBody>
          <a:bodyPr>
            <a:noAutofit/>
          </a:bodyPr>
          <a:lstStyle/>
          <a:p>
            <a:r>
              <a:rPr lang="en-US" sz="4000" dirty="0">
                <a:solidFill>
                  <a:srgbClr val="FF0000"/>
                </a:solidFill>
                <a:latin typeface="Times New Roman" pitchFamily="18" charset="0"/>
                <a:cs typeface="Times New Roman" pitchFamily="18" charset="0"/>
              </a:rPr>
              <a:t>Mate Selection: </a:t>
            </a:r>
            <a:r>
              <a:rPr lang="en-US" sz="4000" i="1" dirty="0">
                <a:solidFill>
                  <a:srgbClr val="FF0000"/>
                </a:solidFill>
                <a:latin typeface="Times New Roman" pitchFamily="18" charset="0"/>
                <a:cs typeface="Times New Roman" pitchFamily="18" charset="0"/>
              </a:rPr>
              <a:t>Whom Should You Marry?</a:t>
            </a:r>
          </a:p>
        </p:txBody>
      </p:sp>
      <p:sp>
        <p:nvSpPr>
          <p:cNvPr id="37891" name="Content Placeholder 2"/>
          <p:cNvSpPr>
            <a:spLocks noGrp="1"/>
          </p:cNvSpPr>
          <p:nvPr>
            <p:ph idx="1"/>
          </p:nvPr>
        </p:nvSpPr>
        <p:spPr>
          <a:xfrm>
            <a:off x="381000" y="990599"/>
            <a:ext cx="8382000" cy="5715001"/>
          </a:xfrm>
        </p:spPr>
        <p:txBody>
          <a:bodyPr>
            <a:normAutofit fontScale="92500" lnSpcReduction="10000"/>
          </a:bodyPr>
          <a:lstStyle/>
          <a:p>
            <a:pPr marL="514350" indent="-514350" algn="just">
              <a:lnSpc>
                <a:spcPct val="140000"/>
              </a:lnSpc>
              <a:buFont typeface="+mj-lt"/>
              <a:buAutoNum type="alphaLcParenR"/>
            </a:pPr>
            <a:r>
              <a:rPr lang="en-US" sz="2800" b="1" dirty="0">
                <a:solidFill>
                  <a:srgbClr val="C00000"/>
                </a:solidFill>
                <a:latin typeface="Modern No. 20" panose="02070704070505020303" pitchFamily="18" charset="0"/>
                <a:cs typeface="Times New Roman" pitchFamily="18" charset="0"/>
              </a:rPr>
              <a:t>Exogamy: </a:t>
            </a:r>
            <a:r>
              <a:rPr lang="en-US" sz="2800" b="0" dirty="0">
                <a:solidFill>
                  <a:srgbClr val="002060"/>
                </a:solidFill>
                <a:latin typeface="Modern No. 20" panose="02070704070505020303" pitchFamily="18" charset="0"/>
                <a:cs typeface="Times New Roman" pitchFamily="18" charset="0"/>
              </a:rPr>
              <a:t>a rule that require selection of spouse from outside once own kin groups or community.</a:t>
            </a:r>
          </a:p>
          <a:p>
            <a:pPr marL="514350" lvl="0" indent="-114300" algn="just" defTabSz="914400">
              <a:lnSpc>
                <a:spcPct val="140000"/>
              </a:lnSpc>
              <a:spcBef>
                <a:spcPct val="20000"/>
              </a:spcBef>
              <a:buClr>
                <a:srgbClr val="FF0000"/>
              </a:buClr>
              <a:buSzPct val="95000"/>
              <a:buFont typeface="Wingdings" panose="05000000000000000000" pitchFamily="2" charset="2"/>
              <a:buChar char="Ø"/>
            </a:pPr>
            <a:r>
              <a:rPr lang="en-US" altLang="en-US" sz="2800" b="0" kern="1200" dirty="0">
                <a:solidFill>
                  <a:srgbClr val="002060"/>
                </a:solidFill>
                <a:latin typeface="Modern No. 20" panose="02070704070505020303" pitchFamily="18" charset="0"/>
              </a:rPr>
              <a:t>It may take many forms – it can be </a:t>
            </a:r>
            <a:r>
              <a:rPr lang="en-US" altLang="en-US" sz="2800" i="1" kern="1200" dirty="0">
                <a:solidFill>
                  <a:srgbClr val="00B0F0"/>
                </a:solidFill>
                <a:latin typeface="Modern No. 20" panose="02070704070505020303" pitchFamily="18" charset="0"/>
              </a:rPr>
              <a:t>linage exogamy, clan exogamy</a:t>
            </a:r>
            <a:r>
              <a:rPr lang="en-US" altLang="en-US" sz="2800" b="0" kern="1200" dirty="0">
                <a:solidFill>
                  <a:srgbClr val="00B0F0"/>
                </a:solidFill>
                <a:latin typeface="Modern No. 20" panose="02070704070505020303" pitchFamily="18" charset="0"/>
              </a:rPr>
              <a:t> or </a:t>
            </a:r>
            <a:r>
              <a:rPr lang="en-US" altLang="en-US" sz="2800" i="1" kern="1200" dirty="0">
                <a:solidFill>
                  <a:srgbClr val="00B0F0"/>
                </a:solidFill>
                <a:latin typeface="Modern No. 20" panose="02070704070505020303" pitchFamily="18" charset="0"/>
              </a:rPr>
              <a:t>village exogamy</a:t>
            </a:r>
            <a:r>
              <a:rPr lang="en-US" altLang="en-US" sz="2800" b="0" kern="1200" dirty="0">
                <a:solidFill>
                  <a:srgbClr val="00B0F0"/>
                </a:solidFill>
                <a:latin typeface="Modern No. 20" panose="02070704070505020303" pitchFamily="18" charset="0"/>
              </a:rPr>
              <a:t>.</a:t>
            </a:r>
            <a:r>
              <a:rPr lang="en-US" altLang="en-US" sz="2800" b="0" kern="1200" dirty="0">
                <a:solidFill>
                  <a:srgbClr val="002060"/>
                </a:solidFill>
                <a:latin typeface="Modern No. 20" panose="02070704070505020303" pitchFamily="18" charset="0"/>
              </a:rPr>
              <a:t> </a:t>
            </a:r>
          </a:p>
          <a:p>
            <a:pPr marL="514350" lvl="0" indent="-114300" algn="just" defTabSz="914400">
              <a:lnSpc>
                <a:spcPct val="140000"/>
              </a:lnSpc>
              <a:spcBef>
                <a:spcPct val="20000"/>
              </a:spcBef>
              <a:buClr>
                <a:srgbClr val="FF0000"/>
              </a:buClr>
              <a:buSzPct val="95000"/>
              <a:buFont typeface="Wingdings" panose="05000000000000000000" pitchFamily="2" charset="2"/>
              <a:buChar char="Ø"/>
            </a:pPr>
            <a:r>
              <a:rPr lang="en-US" altLang="en-US" sz="2800" b="0" kern="1200" dirty="0">
                <a:solidFill>
                  <a:srgbClr val="002060"/>
                </a:solidFill>
                <a:latin typeface="Modern No. 20" panose="02070704070505020303" pitchFamily="18" charset="0"/>
              </a:rPr>
              <a:t>It creates links b/n d/t groups – establishing </a:t>
            </a:r>
            <a:r>
              <a:rPr lang="en-US" altLang="en-US" sz="2800" b="0" i="1" kern="1200" dirty="0">
                <a:solidFill>
                  <a:srgbClr val="002060"/>
                </a:solidFill>
                <a:latin typeface="Modern No. 20" panose="02070704070505020303" pitchFamily="18" charset="0"/>
              </a:rPr>
              <a:t>fictitious relationships</a:t>
            </a:r>
            <a:r>
              <a:rPr lang="en-US" altLang="en-US" sz="2800" b="0" kern="1200" dirty="0">
                <a:solidFill>
                  <a:srgbClr val="002060"/>
                </a:solidFill>
                <a:latin typeface="Modern No. 20" panose="02070704070505020303" pitchFamily="18" charset="0"/>
              </a:rPr>
              <a:t> &amp; it has </a:t>
            </a:r>
            <a:r>
              <a:rPr lang="en-US" altLang="en-US" sz="2800" i="1" kern="1200" dirty="0">
                <a:solidFill>
                  <a:srgbClr val="002060"/>
                </a:solidFill>
                <a:latin typeface="Modern No. 20" panose="02070704070505020303" pitchFamily="18" charset="0"/>
              </a:rPr>
              <a:t>adaptive</a:t>
            </a:r>
            <a:r>
              <a:rPr lang="en-US" altLang="en-US" sz="2800" b="0" kern="1200" dirty="0">
                <a:solidFill>
                  <a:srgbClr val="002060"/>
                </a:solidFill>
                <a:latin typeface="Modern No. 20" panose="02070704070505020303" pitchFamily="18" charset="0"/>
              </a:rPr>
              <a:t> </a:t>
            </a:r>
            <a:r>
              <a:rPr lang="en-US" altLang="en-US" sz="2800" i="1" kern="1200" dirty="0">
                <a:solidFill>
                  <a:srgbClr val="002060"/>
                </a:solidFill>
                <a:latin typeface="Modern No. 20" panose="02070704070505020303" pitchFamily="18" charset="0"/>
              </a:rPr>
              <a:t>value</a:t>
            </a:r>
            <a:r>
              <a:rPr lang="en-US" altLang="en-US" sz="2800" b="0" kern="1200" dirty="0">
                <a:solidFill>
                  <a:srgbClr val="002060"/>
                </a:solidFill>
                <a:latin typeface="Modern No. 20" panose="02070704070505020303" pitchFamily="18" charset="0"/>
              </a:rPr>
              <a:t>. </a:t>
            </a:r>
            <a:endParaRPr lang="en-US" sz="2800" b="0" dirty="0">
              <a:solidFill>
                <a:srgbClr val="002060"/>
              </a:solidFill>
              <a:latin typeface="Modern No. 20" panose="02070704070505020303" pitchFamily="18" charset="0"/>
              <a:cs typeface="Times New Roman" pitchFamily="18" charset="0"/>
            </a:endParaRPr>
          </a:p>
          <a:p>
            <a:pPr marL="514350" indent="-514350" algn="just">
              <a:lnSpc>
                <a:spcPct val="140000"/>
              </a:lnSpc>
              <a:buNone/>
            </a:pPr>
            <a:r>
              <a:rPr lang="en-US" sz="2800" b="1" dirty="0">
                <a:solidFill>
                  <a:srgbClr val="C00000"/>
                </a:solidFill>
                <a:latin typeface="Modern No. 20" panose="02070704070505020303" pitchFamily="18" charset="0"/>
                <a:cs typeface="Times New Roman" pitchFamily="18" charset="0"/>
              </a:rPr>
              <a:t>b) Endogamy</a:t>
            </a:r>
            <a:r>
              <a:rPr lang="en-US" sz="2800" dirty="0">
                <a:solidFill>
                  <a:srgbClr val="002060"/>
                </a:solidFill>
                <a:latin typeface="Modern No. 20" panose="02070704070505020303" pitchFamily="18" charset="0"/>
                <a:cs typeface="Times New Roman" pitchFamily="18" charset="0"/>
              </a:rPr>
              <a:t>:</a:t>
            </a:r>
            <a:r>
              <a:rPr lang="en-US" sz="2800" b="0" dirty="0">
                <a:solidFill>
                  <a:srgbClr val="002060"/>
                </a:solidFill>
                <a:latin typeface="Modern No. 20" panose="02070704070505020303" pitchFamily="18" charset="0"/>
                <a:cs typeface="Times New Roman" pitchFamily="18" charset="0"/>
              </a:rPr>
              <a:t> a rule that allow marriage within a group &amp; forbid individuals to marry outside the group. </a:t>
            </a:r>
            <a:r>
              <a:rPr lang="it-IT" sz="2800" b="0" dirty="0">
                <a:solidFill>
                  <a:srgbClr val="002060"/>
                </a:solidFill>
                <a:latin typeface="Modern No. 20" panose="02070704070505020303" pitchFamily="18" charset="0"/>
                <a:cs typeface="Times New Roman" pitchFamily="18" charset="0"/>
              </a:rPr>
              <a:t>  </a:t>
            </a:r>
          </a:p>
          <a:p>
            <a:pPr marL="571500" lvl="0" indent="0" algn="just" defTabSz="914400">
              <a:lnSpc>
                <a:spcPct val="140000"/>
              </a:lnSpc>
              <a:spcBef>
                <a:spcPct val="20000"/>
              </a:spcBef>
              <a:buClr>
                <a:srgbClr val="0BD0D9"/>
              </a:buClr>
              <a:buSzPct val="95000"/>
              <a:buNone/>
            </a:pPr>
            <a:r>
              <a:rPr lang="it-IT" sz="2800" dirty="0">
                <a:solidFill>
                  <a:srgbClr val="002060"/>
                </a:solidFill>
                <a:latin typeface="Modern No. 20" panose="02070704070505020303" pitchFamily="18" charset="0"/>
                <a:cs typeface="Times New Roman" pitchFamily="18" charset="0"/>
              </a:rPr>
              <a:t>Example</a:t>
            </a:r>
            <a:r>
              <a:rPr lang="it-IT" sz="2800" b="0" dirty="0">
                <a:solidFill>
                  <a:srgbClr val="002060"/>
                </a:solidFill>
                <a:latin typeface="Modern No. 20" panose="02070704070505020303" pitchFamily="18" charset="0"/>
                <a:cs typeface="Times New Roman" pitchFamily="18" charset="0"/>
              </a:rPr>
              <a:t>: </a:t>
            </a:r>
            <a:r>
              <a:rPr lang="en-US" altLang="en-US" sz="2800" b="0" i="1" kern="1200" dirty="0">
                <a:solidFill>
                  <a:srgbClr val="002060"/>
                </a:solidFill>
                <a:latin typeface="Modern No. 20" panose="02070704070505020303" pitchFamily="18" charset="0"/>
              </a:rPr>
              <a:t>religious groups – Catholics and Jews, casts in India and Nepal</a:t>
            </a:r>
            <a:r>
              <a:rPr lang="it-IT" altLang="en-US" sz="2800" b="0" dirty="0">
                <a:solidFill>
                  <a:srgbClr val="002060"/>
                </a:solidFill>
                <a:latin typeface="Modern No. 20" panose="02070704070505020303" pitchFamily="18" charset="0"/>
                <a:cs typeface="Times New Roman" pitchFamily="18" charset="0"/>
              </a:rPr>
              <a:t>.  </a:t>
            </a:r>
            <a:endParaRPr lang="it-IT" sz="2800" b="0" dirty="0">
              <a:solidFill>
                <a:srgbClr val="002060"/>
              </a:solidFill>
              <a:latin typeface="Modern No. 20" panose="02070704070505020303" pitchFamily="18" charset="0"/>
              <a:cs typeface="Times New Roman" pitchFamily="18" charset="0"/>
            </a:endParaRPr>
          </a:p>
          <a:p>
            <a:pPr marL="514350" lvl="0" indent="-514350">
              <a:buFont typeface="+mj-lt"/>
              <a:buAutoNum type="alphaLcParenR"/>
            </a:pPr>
            <a:endParaRPr lang="en-US" dirty="0"/>
          </a:p>
          <a:p>
            <a:pPr marL="514350" indent="-514350">
              <a:buFont typeface="+mj-lt"/>
              <a:buAutoNum type="alphaLcParenR"/>
            </a:pPr>
            <a:endParaRPr lang="en-US" dirty="0">
              <a:latin typeface="Times New Roman" pitchFamily="18" charset="0"/>
              <a:cs typeface="Times New Roman" pitchFamily="18" charset="0"/>
            </a:endParaRPr>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457200" y="457200"/>
            <a:ext cx="8153400" cy="6400799"/>
          </a:xfrm>
        </p:spPr>
        <p:txBody>
          <a:bodyPr>
            <a:normAutofit/>
          </a:bodyPr>
          <a:lstStyle/>
          <a:p>
            <a:pPr lvl="0">
              <a:lnSpc>
                <a:spcPct val="130000"/>
              </a:lnSpc>
              <a:spcBef>
                <a:spcPts val="600"/>
              </a:spcBef>
              <a:buNone/>
            </a:pPr>
            <a:r>
              <a:rPr lang="en-US" sz="2800" b="1" dirty="0">
                <a:solidFill>
                  <a:srgbClr val="C00000"/>
                </a:solidFill>
                <a:latin typeface="Modern No. 20" panose="02070704070505020303" pitchFamily="18" charset="0"/>
                <a:cs typeface="Times New Roman" pitchFamily="18" charset="0"/>
              </a:rPr>
              <a:t>c) Preferential Cousin Marriage:</a:t>
            </a:r>
          </a:p>
          <a:p>
            <a:pPr algn="just">
              <a:lnSpc>
                <a:spcPct val="130000"/>
              </a:lnSpc>
              <a:spcBef>
                <a:spcPts val="600"/>
              </a:spcBef>
            </a:pPr>
            <a:r>
              <a:rPr lang="it-IT" b="0" dirty="0">
                <a:solidFill>
                  <a:srgbClr val="002060"/>
                </a:solidFill>
                <a:latin typeface="Modern No. 20" panose="02070704070505020303" pitchFamily="18" charset="0"/>
                <a:cs typeface="Times New Roman" pitchFamily="18" charset="0"/>
              </a:rPr>
              <a:t>In certain society indviduals can </a:t>
            </a:r>
            <a:r>
              <a:rPr lang="en-US" b="0" dirty="0">
                <a:solidFill>
                  <a:srgbClr val="002060"/>
                </a:solidFill>
                <a:latin typeface="Modern No. 20" panose="02070704070505020303" pitchFamily="18" charset="0"/>
                <a:cs typeface="Times New Roman" pitchFamily="18" charset="0"/>
              </a:rPr>
              <a:t>choose certain categories or relatives as marriage partners.</a:t>
            </a:r>
          </a:p>
          <a:p>
            <a:pPr algn="just">
              <a:lnSpc>
                <a:spcPct val="130000"/>
              </a:lnSpc>
              <a:spcBef>
                <a:spcPts val="600"/>
              </a:spcBef>
            </a:pPr>
            <a:r>
              <a:rPr lang="en-US" b="0" dirty="0">
                <a:solidFill>
                  <a:srgbClr val="002060"/>
                </a:solidFill>
                <a:latin typeface="Modern No. 20" panose="02070704070505020303" pitchFamily="18" charset="0"/>
                <a:cs typeface="Times New Roman" pitchFamily="18" charset="0"/>
              </a:rPr>
              <a:t>A common form of preferred marriage is called </a:t>
            </a:r>
            <a:r>
              <a:rPr lang="en-US" i="1" dirty="0">
                <a:solidFill>
                  <a:srgbClr val="00B0F0"/>
                </a:solidFill>
                <a:latin typeface="Modern No. 20" panose="02070704070505020303" pitchFamily="18" charset="0"/>
                <a:cs typeface="Times New Roman" pitchFamily="18" charset="0"/>
              </a:rPr>
              <a:t>preferential cousin marriage</a:t>
            </a:r>
            <a:r>
              <a:rPr lang="en-US" i="1" dirty="0">
                <a:solidFill>
                  <a:srgbClr val="002060"/>
                </a:solidFill>
                <a:latin typeface="Modern No. 20" panose="02070704070505020303" pitchFamily="18" charset="0"/>
                <a:cs typeface="Times New Roman" pitchFamily="18" charset="0"/>
              </a:rPr>
              <a:t> - c</a:t>
            </a:r>
            <a:r>
              <a:rPr lang="en-US" b="0" dirty="0">
                <a:solidFill>
                  <a:srgbClr val="002060"/>
                </a:solidFill>
                <a:latin typeface="Modern No. 20" panose="02070704070505020303" pitchFamily="18" charset="0"/>
                <a:cs typeface="Times New Roman" pitchFamily="18" charset="0"/>
              </a:rPr>
              <a:t>an be distinguished between </a:t>
            </a:r>
            <a:r>
              <a:rPr lang="en-US" dirty="0">
                <a:solidFill>
                  <a:srgbClr val="002060"/>
                </a:solidFill>
                <a:latin typeface="Modern No. 20" panose="02070704070505020303" pitchFamily="18" charset="0"/>
                <a:cs typeface="Times New Roman" pitchFamily="18" charset="0"/>
              </a:rPr>
              <a:t>two</a:t>
            </a:r>
            <a:r>
              <a:rPr lang="en-US" b="0" dirty="0">
                <a:solidFill>
                  <a:srgbClr val="002060"/>
                </a:solidFill>
                <a:latin typeface="Modern No. 20" panose="02070704070505020303" pitchFamily="18" charset="0"/>
                <a:cs typeface="Times New Roman" pitchFamily="18" charset="0"/>
              </a:rPr>
              <a:t> </a:t>
            </a:r>
            <a:r>
              <a:rPr lang="en-US" i="1" dirty="0">
                <a:solidFill>
                  <a:srgbClr val="002060"/>
                </a:solidFill>
                <a:latin typeface="Modern No. 20" panose="02070704070505020303" pitchFamily="18" charset="0"/>
                <a:cs typeface="Times New Roman" pitchFamily="18" charset="0"/>
              </a:rPr>
              <a:t>different types of first cousins</a:t>
            </a:r>
            <a:r>
              <a:rPr lang="en-US" b="0" dirty="0">
                <a:solidFill>
                  <a:srgbClr val="002060"/>
                </a:solidFill>
                <a:latin typeface="Modern No. 20" panose="02070704070505020303" pitchFamily="18" charset="0"/>
                <a:cs typeface="Times New Roman" pitchFamily="18" charset="0"/>
              </a:rPr>
              <a:t>: </a:t>
            </a:r>
          </a:p>
          <a:p>
            <a:pPr algn="just">
              <a:lnSpc>
                <a:spcPct val="130000"/>
              </a:lnSpc>
              <a:spcBef>
                <a:spcPts val="600"/>
              </a:spcBef>
              <a:buClr>
                <a:srgbClr val="FF0000"/>
              </a:buClr>
              <a:buFont typeface="Wingdings" panose="05000000000000000000" pitchFamily="2" charset="2"/>
              <a:buChar char="v"/>
            </a:pPr>
            <a:r>
              <a:rPr lang="en-US" b="1" dirty="0">
                <a:solidFill>
                  <a:srgbClr val="C00000"/>
                </a:solidFill>
                <a:latin typeface="Modern No. 20" panose="02070704070505020303" pitchFamily="18" charset="0"/>
                <a:cs typeface="Times New Roman" pitchFamily="18" charset="0"/>
              </a:rPr>
              <a:t> Cross Cousins: </a:t>
            </a:r>
            <a:r>
              <a:rPr lang="en-US" b="0" dirty="0">
                <a:solidFill>
                  <a:srgbClr val="002060"/>
                </a:solidFill>
                <a:latin typeface="Modern No. 20" panose="02070704070505020303" pitchFamily="18" charset="0"/>
                <a:cs typeface="Times New Roman" pitchFamily="18" charset="0"/>
              </a:rPr>
              <a:t>are children of siblings of the opposite sex - that is </a:t>
            </a:r>
            <a:r>
              <a:rPr lang="en-US" b="0" i="1" dirty="0">
                <a:solidFill>
                  <a:srgbClr val="00B0F0"/>
                </a:solidFill>
                <a:latin typeface="Modern No. 20" panose="02070704070505020303" pitchFamily="18" charset="0"/>
                <a:cs typeface="Times New Roman" pitchFamily="18" charset="0"/>
              </a:rPr>
              <a:t>one’s mother’s brothers’ children </a:t>
            </a:r>
            <a:r>
              <a:rPr lang="en-US" b="0" dirty="0">
                <a:solidFill>
                  <a:srgbClr val="002060"/>
                </a:solidFill>
                <a:latin typeface="Modern No. 20" panose="02070704070505020303" pitchFamily="18" charset="0"/>
                <a:cs typeface="Times New Roman" pitchFamily="18" charset="0"/>
              </a:rPr>
              <a:t>and </a:t>
            </a:r>
            <a:r>
              <a:rPr lang="en-US" b="0" i="1" dirty="0">
                <a:solidFill>
                  <a:srgbClr val="00B0F0"/>
                </a:solidFill>
                <a:latin typeface="Modern No. 20" panose="02070704070505020303" pitchFamily="18" charset="0"/>
                <a:cs typeface="Times New Roman" pitchFamily="18" charset="0"/>
              </a:rPr>
              <a:t>one’s father’s sisters’ children.</a:t>
            </a:r>
            <a:r>
              <a:rPr lang="en-US" b="0" dirty="0">
                <a:solidFill>
                  <a:srgbClr val="002060"/>
                </a:solidFill>
                <a:latin typeface="Modern No. 20" panose="02070704070505020303" pitchFamily="18" charset="0"/>
                <a:cs typeface="Times New Roman" pitchFamily="18" charset="0"/>
              </a:rPr>
              <a:t>  </a:t>
            </a:r>
          </a:p>
          <a:p>
            <a:pPr marL="628650" indent="-285750" algn="just">
              <a:lnSpc>
                <a:spcPct val="130000"/>
              </a:lnSpc>
              <a:spcBef>
                <a:spcPts val="600"/>
              </a:spcBef>
              <a:buClr>
                <a:srgbClr val="FF0000"/>
              </a:buClr>
              <a:buFont typeface="Wingdings" panose="05000000000000000000" pitchFamily="2" charset="2"/>
              <a:buChar char="Ø"/>
            </a:pPr>
            <a:r>
              <a:rPr lang="en-US" b="0" dirty="0">
                <a:solidFill>
                  <a:srgbClr val="002060"/>
                </a:solidFill>
                <a:latin typeface="Modern No. 20" panose="02070704070505020303" pitchFamily="18" charset="0"/>
                <a:cs typeface="Times New Roman" pitchFamily="18" charset="0"/>
              </a:rPr>
              <a:t>It’s the most common form of preferential cousin marriage &amp; functions to strengthen and maintain ties between kin groups</a:t>
            </a:r>
            <a:r>
              <a:rPr lang="en-US" b="0" dirty="0">
                <a:solidFill>
                  <a:srgbClr val="002060"/>
                </a:solidFill>
                <a:latin typeface="Modern No. 20" panose="02070704070505020303" pitchFamily="18" charset="0"/>
              </a:rPr>
              <a:t>.</a:t>
            </a:r>
            <a:r>
              <a:rPr lang="en-US" dirty="0">
                <a:solidFill>
                  <a:srgbClr val="002060"/>
                </a:solidFill>
                <a:latin typeface="Modern No. 20" panose="02070704070505020303" pitchFamily="18" charset="0"/>
              </a:rPr>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06" y="457200"/>
            <a:ext cx="8065294" cy="6095999"/>
          </a:xfrm>
        </p:spPr>
        <p:txBody>
          <a:bodyPr>
            <a:normAutofit/>
          </a:bodyPr>
          <a:lstStyle/>
          <a:p>
            <a:pPr algn="just">
              <a:lnSpc>
                <a:spcPct val="130000"/>
              </a:lnSpc>
              <a:buClr>
                <a:srgbClr val="FF0000"/>
              </a:buClr>
              <a:buFont typeface="Wingdings" panose="05000000000000000000" pitchFamily="2" charset="2"/>
              <a:buChar char="v"/>
            </a:pPr>
            <a:r>
              <a:rPr lang="en-US" dirty="0">
                <a:solidFill>
                  <a:schemeClr val="tx1"/>
                </a:solidFill>
                <a:latin typeface="Times New Roman" pitchFamily="18" charset="0"/>
                <a:cs typeface="Times New Roman" pitchFamily="18" charset="0"/>
              </a:rPr>
              <a:t> </a:t>
            </a:r>
            <a:r>
              <a:rPr lang="en-US" sz="2800" b="1" dirty="0">
                <a:solidFill>
                  <a:srgbClr val="C00000"/>
                </a:solidFill>
                <a:latin typeface="Modern No. 20" panose="02070704070505020303" pitchFamily="18" charset="0"/>
                <a:cs typeface="Times New Roman" pitchFamily="18" charset="0"/>
              </a:rPr>
              <a:t>Parallel Cousins</a:t>
            </a:r>
            <a:r>
              <a:rPr lang="en-US" sz="2800" b="0" dirty="0">
                <a:solidFill>
                  <a:srgbClr val="002060"/>
                </a:solidFill>
                <a:latin typeface="Modern No. 20" panose="02070704070505020303" pitchFamily="18" charset="0"/>
              </a:rPr>
              <a:t>: </a:t>
            </a:r>
            <a:r>
              <a:rPr lang="en-US" sz="2800" b="0" dirty="0">
                <a:solidFill>
                  <a:srgbClr val="002060"/>
                </a:solidFill>
                <a:latin typeface="Modern No. 20" panose="02070704070505020303" pitchFamily="18" charset="0"/>
                <a:cs typeface="Times New Roman" pitchFamily="18" charset="0"/>
              </a:rPr>
              <a:t>is when marriage takes place between children of siblings of the </a:t>
            </a:r>
            <a:r>
              <a:rPr lang="en-US" sz="2800" b="0" i="1" dirty="0">
                <a:solidFill>
                  <a:srgbClr val="002060"/>
                </a:solidFill>
                <a:latin typeface="Modern No. 20" panose="02070704070505020303" pitchFamily="18" charset="0"/>
                <a:cs typeface="Times New Roman" pitchFamily="18" charset="0"/>
              </a:rPr>
              <a:t>same sex</a:t>
            </a:r>
            <a:r>
              <a:rPr lang="en-US" sz="2800" b="0" dirty="0">
                <a:solidFill>
                  <a:srgbClr val="002060"/>
                </a:solidFill>
                <a:latin typeface="Modern No. 20" panose="02070704070505020303" pitchFamily="18" charset="0"/>
                <a:cs typeface="Times New Roman" pitchFamily="18" charset="0"/>
              </a:rPr>
              <a:t>, namely </a:t>
            </a:r>
            <a:r>
              <a:rPr lang="en-US" sz="2800" b="0" i="1" dirty="0">
                <a:solidFill>
                  <a:srgbClr val="00B0F0"/>
                </a:solidFill>
                <a:latin typeface="Modern No. 20" panose="02070704070505020303" pitchFamily="18" charset="0"/>
                <a:cs typeface="Times New Roman" pitchFamily="18" charset="0"/>
              </a:rPr>
              <a:t>the children of one’s mother’s sister </a:t>
            </a:r>
            <a:r>
              <a:rPr lang="en-US" sz="2800" b="0" dirty="0">
                <a:solidFill>
                  <a:srgbClr val="002060"/>
                </a:solidFill>
                <a:latin typeface="Modern No. 20" panose="02070704070505020303" pitchFamily="18" charset="0"/>
                <a:cs typeface="Times New Roman" pitchFamily="18" charset="0"/>
              </a:rPr>
              <a:t>and </a:t>
            </a:r>
            <a:r>
              <a:rPr lang="en-US" sz="2800" b="0" i="1" dirty="0">
                <a:solidFill>
                  <a:srgbClr val="00B0F0"/>
                </a:solidFill>
                <a:latin typeface="Modern No. 20" panose="02070704070505020303" pitchFamily="18" charset="0"/>
                <a:cs typeface="Times New Roman" pitchFamily="18" charset="0"/>
              </a:rPr>
              <a:t>one’s father brother.</a:t>
            </a:r>
          </a:p>
          <a:p>
            <a:pPr marL="571500" indent="-285750" algn="just">
              <a:lnSpc>
                <a:spcPct val="130000"/>
              </a:lnSpc>
              <a:buClr>
                <a:srgbClr val="FF0000"/>
              </a:buClr>
              <a:buFont typeface="Wingdings" panose="05000000000000000000" pitchFamily="2" charset="2"/>
              <a:buChar char="Ø"/>
            </a:pPr>
            <a:r>
              <a:rPr lang="en-US" sz="2800" b="0" dirty="0">
                <a:solidFill>
                  <a:srgbClr val="002060"/>
                </a:solidFill>
                <a:latin typeface="Modern No. 20" panose="02070704070505020303" pitchFamily="18" charset="0"/>
                <a:cs typeface="Times New Roman" pitchFamily="18" charset="0"/>
              </a:rPr>
              <a:t>It can serve to prevent the fragmentation of family property.  </a:t>
            </a:r>
          </a:p>
          <a:p>
            <a:pPr algn="just">
              <a:lnSpc>
                <a:spcPct val="130000"/>
              </a:lnSpc>
              <a:buNone/>
            </a:pPr>
            <a:r>
              <a:rPr lang="en-US" sz="3200" b="1" dirty="0">
                <a:solidFill>
                  <a:srgbClr val="C00000"/>
                </a:solidFill>
                <a:latin typeface="Modern No. 20" panose="02070704070505020303" pitchFamily="18" charset="0"/>
              </a:rPr>
              <a:t>d) </a:t>
            </a:r>
            <a:r>
              <a:rPr lang="en-US" sz="3200" b="1" dirty="0">
                <a:solidFill>
                  <a:srgbClr val="C00000"/>
                </a:solidFill>
                <a:latin typeface="Modern No. 20" panose="02070704070505020303" pitchFamily="18" charset="0"/>
                <a:cs typeface="Times New Roman" pitchFamily="18" charset="0"/>
              </a:rPr>
              <a:t>The Levirate and </a:t>
            </a:r>
            <a:r>
              <a:rPr lang="en-US" sz="3200" b="1" dirty="0" err="1">
                <a:solidFill>
                  <a:srgbClr val="C00000"/>
                </a:solidFill>
                <a:latin typeface="Modern No. 20" panose="02070704070505020303" pitchFamily="18" charset="0"/>
                <a:cs typeface="Times New Roman" pitchFamily="18" charset="0"/>
              </a:rPr>
              <a:t>Sororate</a:t>
            </a:r>
            <a:r>
              <a:rPr lang="en-US" sz="3200" b="1" dirty="0">
                <a:solidFill>
                  <a:srgbClr val="C00000"/>
                </a:solidFill>
                <a:latin typeface="Modern No. 20" panose="02070704070505020303" pitchFamily="18" charset="0"/>
                <a:cs typeface="Times New Roman" pitchFamily="18" charset="0"/>
              </a:rPr>
              <a:t>:</a:t>
            </a:r>
          </a:p>
          <a:p>
            <a:pPr algn="just">
              <a:lnSpc>
                <a:spcPct val="130000"/>
              </a:lnSpc>
              <a:buFont typeface="Wingdings" panose="05000000000000000000" pitchFamily="2" charset="2"/>
              <a:buChar char="v"/>
            </a:pPr>
            <a:r>
              <a:rPr lang="en-US" sz="2800" b="0" dirty="0">
                <a:solidFill>
                  <a:srgbClr val="002060"/>
                </a:solidFill>
                <a:latin typeface="Modern No. 20" panose="02070704070505020303" pitchFamily="18" charset="0"/>
                <a:cs typeface="Times New Roman" pitchFamily="18" charset="0"/>
              </a:rPr>
              <a:t> Rules of marriage that require a person to marry the husband or wife of a deceased kin.</a:t>
            </a:r>
            <a:endParaRPr lang="it-IT" sz="2800" b="0" dirty="0">
              <a:solidFill>
                <a:srgbClr val="002060"/>
              </a:solidFill>
              <a:latin typeface="Modern No. 20" panose="02070704070505020303"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06" y="457200"/>
            <a:ext cx="8065294" cy="6172200"/>
          </a:xfrm>
        </p:spPr>
        <p:txBody>
          <a:bodyPr>
            <a:normAutofit fontScale="92500" lnSpcReduction="10000"/>
          </a:bodyPr>
          <a:lstStyle/>
          <a:p>
            <a:pPr algn="just">
              <a:lnSpc>
                <a:spcPct val="130000"/>
              </a:lnSpc>
              <a:buClr>
                <a:srgbClr val="FF0000"/>
              </a:buClr>
              <a:buFont typeface="Wingdings" panose="05000000000000000000" pitchFamily="2" charset="2"/>
              <a:buChar char="v"/>
            </a:pPr>
            <a:r>
              <a:rPr lang="en-US" sz="2800" b="1" dirty="0">
                <a:solidFill>
                  <a:srgbClr val="C00000"/>
                </a:solidFill>
                <a:latin typeface="Modern No. 20" panose="02070704070505020303" pitchFamily="18" charset="0"/>
                <a:cs typeface="Times New Roman" pitchFamily="18" charset="0"/>
              </a:rPr>
              <a:t>The Levirate:</a:t>
            </a:r>
            <a:r>
              <a:rPr lang="en-US" sz="2800" b="1" dirty="0">
                <a:solidFill>
                  <a:srgbClr val="C00000"/>
                </a:solidFill>
                <a:latin typeface="Modern No. 20" panose="02070704070505020303" pitchFamily="18" charset="0"/>
              </a:rPr>
              <a:t> </a:t>
            </a:r>
            <a:r>
              <a:rPr lang="en-US" sz="2800" b="0" dirty="0">
                <a:solidFill>
                  <a:srgbClr val="002060"/>
                </a:solidFill>
                <a:latin typeface="Modern No. 20" panose="02070704070505020303" pitchFamily="18" charset="0"/>
                <a:cs typeface="Times New Roman" pitchFamily="18" charset="0"/>
              </a:rPr>
              <a:t>is the custom whereby </a:t>
            </a:r>
            <a:r>
              <a:rPr lang="en-US" sz="2800" b="0" i="1" dirty="0">
                <a:solidFill>
                  <a:srgbClr val="00B0F0"/>
                </a:solidFill>
                <a:latin typeface="Modern No. 20" panose="02070704070505020303" pitchFamily="18" charset="0"/>
                <a:cs typeface="Times New Roman" pitchFamily="18" charset="0"/>
              </a:rPr>
              <a:t>a widow is expected to marry the brother (or some close male relative) of her deceased husband</a:t>
            </a:r>
            <a:r>
              <a:rPr lang="en-US" sz="2800" b="0" dirty="0">
                <a:solidFill>
                  <a:srgbClr val="002060"/>
                </a:solidFill>
                <a:latin typeface="Modern No. 20" panose="02070704070505020303" pitchFamily="18" charset="0"/>
                <a:cs typeface="Times New Roman" pitchFamily="18" charset="0"/>
              </a:rPr>
              <a:t>.</a:t>
            </a:r>
          </a:p>
          <a:p>
            <a:pPr algn="just">
              <a:lnSpc>
                <a:spcPct val="130000"/>
              </a:lnSpc>
              <a:buFont typeface="Wingdings" panose="05000000000000000000" pitchFamily="2" charset="2"/>
              <a:buChar char="Ø"/>
            </a:pPr>
            <a:r>
              <a:rPr lang="en-US" sz="2800" b="0" dirty="0">
                <a:solidFill>
                  <a:srgbClr val="002060"/>
                </a:solidFill>
                <a:latin typeface="Modern No. 20" panose="02070704070505020303" pitchFamily="18" charset="0"/>
                <a:cs typeface="Times New Roman" pitchFamily="18" charset="0"/>
              </a:rPr>
              <a:t>Any children from the woman’s new husband are considered to belong legally to the deceased brother rather than to the actual genitor. </a:t>
            </a:r>
          </a:p>
          <a:p>
            <a:pPr algn="just">
              <a:lnSpc>
                <a:spcPct val="130000"/>
              </a:lnSpc>
              <a:buFont typeface="Wingdings" panose="05000000000000000000" pitchFamily="2" charset="2"/>
              <a:buChar char="Ø"/>
            </a:pPr>
            <a:r>
              <a:rPr lang="it-IT" sz="2800" b="0" dirty="0">
                <a:solidFill>
                  <a:srgbClr val="002060"/>
                </a:solidFill>
                <a:latin typeface="Modern No. 20" panose="02070704070505020303" pitchFamily="18" charset="0"/>
                <a:cs typeface="Times New Roman" pitchFamily="18" charset="0"/>
              </a:rPr>
              <a:t>The </a:t>
            </a:r>
            <a:r>
              <a:rPr lang="it-IT" sz="2800" i="1" dirty="0">
                <a:solidFill>
                  <a:srgbClr val="002060"/>
                </a:solidFill>
                <a:latin typeface="Modern No. 20" panose="02070704070505020303" pitchFamily="18" charset="0"/>
                <a:cs typeface="Times New Roman" pitchFamily="18" charset="0"/>
              </a:rPr>
              <a:t>two side benefit </a:t>
            </a:r>
            <a:r>
              <a:rPr lang="it-IT" sz="2800" b="0" dirty="0">
                <a:solidFill>
                  <a:srgbClr val="002060"/>
                </a:solidFill>
                <a:latin typeface="Modern No. 20" panose="02070704070505020303" pitchFamily="18" charset="0"/>
                <a:cs typeface="Times New Roman" pitchFamily="18" charset="0"/>
              </a:rPr>
              <a:t>of </a:t>
            </a:r>
            <a:r>
              <a:rPr lang="it-IT" sz="2800" dirty="0">
                <a:solidFill>
                  <a:srgbClr val="002060"/>
                </a:solidFill>
                <a:latin typeface="Modern No. 20" panose="02070704070505020303" pitchFamily="18" charset="0"/>
                <a:cs typeface="Times New Roman" pitchFamily="18" charset="0"/>
              </a:rPr>
              <a:t>Levirate</a:t>
            </a:r>
            <a:r>
              <a:rPr lang="it-IT" sz="2800" b="0" dirty="0">
                <a:solidFill>
                  <a:srgbClr val="002060"/>
                </a:solidFill>
                <a:latin typeface="Modern No. 20" panose="02070704070505020303" pitchFamily="18" charset="0"/>
                <a:cs typeface="Times New Roman" pitchFamily="18" charset="0"/>
              </a:rPr>
              <a:t> are: </a:t>
            </a:r>
          </a:p>
          <a:p>
            <a:pPr algn="just">
              <a:lnSpc>
                <a:spcPct val="130000"/>
              </a:lnSpc>
              <a:buFont typeface="Wingdings" pitchFamily="2" charset="2"/>
              <a:buChar char="ü"/>
            </a:pPr>
            <a:r>
              <a:rPr lang="en-US" sz="2800" i="1" dirty="0">
                <a:solidFill>
                  <a:srgbClr val="002060"/>
                </a:solidFill>
                <a:latin typeface="Modern No. 20" panose="02070704070505020303" pitchFamily="18" charset="0"/>
                <a:cs typeface="Times New Roman" pitchFamily="18" charset="0"/>
              </a:rPr>
              <a:t> S</a:t>
            </a:r>
            <a:r>
              <a:rPr lang="en-US" sz="2800" b="0" i="1" dirty="0">
                <a:solidFill>
                  <a:srgbClr val="002060"/>
                </a:solidFill>
                <a:latin typeface="Modern No. 20" panose="02070704070505020303" pitchFamily="18" charset="0"/>
                <a:cs typeface="Times New Roman" pitchFamily="18" charset="0"/>
              </a:rPr>
              <a:t>ocial security </a:t>
            </a:r>
            <a:r>
              <a:rPr lang="en-US" sz="2800" b="0" dirty="0">
                <a:solidFill>
                  <a:srgbClr val="002060"/>
                </a:solidFill>
                <a:latin typeface="Modern No. 20" panose="02070704070505020303" pitchFamily="18" charset="0"/>
                <a:cs typeface="Times New Roman" pitchFamily="18" charset="0"/>
              </a:rPr>
              <a:t>for the widow and her children,</a:t>
            </a:r>
          </a:p>
          <a:p>
            <a:pPr algn="just">
              <a:lnSpc>
                <a:spcPct val="130000"/>
              </a:lnSpc>
              <a:buFont typeface="Wingdings" pitchFamily="2" charset="2"/>
              <a:buChar char="ü"/>
            </a:pPr>
            <a:r>
              <a:rPr lang="en-US" sz="2800" b="0" dirty="0">
                <a:solidFill>
                  <a:srgbClr val="002060"/>
                </a:solidFill>
                <a:latin typeface="Modern No. 20" panose="02070704070505020303" pitchFamily="18" charset="0"/>
                <a:cs typeface="Times New Roman" pitchFamily="18" charset="0"/>
              </a:rPr>
              <a:t> Preserve the rights of her husband’s family to her sexuality, future children &amp; property. </a:t>
            </a:r>
            <a:endParaRPr lang="it-IT" sz="2800" b="0" dirty="0">
              <a:solidFill>
                <a:srgbClr val="002060"/>
              </a:solidFill>
              <a:latin typeface="Modern No. 20" panose="02070704070505020303" pitchFamily="18" charset="0"/>
              <a:cs typeface="Times New Roman" pitchFamily="18" charset="0"/>
            </a:endParaRPr>
          </a:p>
          <a:p>
            <a:pPr algn="just">
              <a:lnSpc>
                <a:spcPct val="130000"/>
              </a:lnSpc>
            </a:pPr>
            <a:r>
              <a:rPr lang="en-US" sz="2800" b="0" dirty="0">
                <a:solidFill>
                  <a:srgbClr val="002060"/>
                </a:solidFill>
                <a:latin typeface="Modern No. 20" panose="02070704070505020303" pitchFamily="18" charset="0"/>
                <a:cs typeface="Times New Roman" pitchFamily="18" charset="0"/>
              </a:rPr>
              <a:t>E.g., Orthodox Jews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077200" cy="6019799"/>
          </a:xfrm>
        </p:spPr>
        <p:txBody>
          <a:bodyPr>
            <a:normAutofit/>
          </a:bodyPr>
          <a:lstStyle/>
          <a:p>
            <a:pPr algn="just">
              <a:lnSpc>
                <a:spcPct val="140000"/>
              </a:lnSpc>
              <a:buClr>
                <a:srgbClr val="FF0000"/>
              </a:buClr>
              <a:buFont typeface="Wingdings" panose="05000000000000000000" pitchFamily="2" charset="2"/>
              <a:buChar char="v"/>
            </a:pPr>
            <a:r>
              <a:rPr lang="en-US" sz="3000" b="1" dirty="0">
                <a:solidFill>
                  <a:srgbClr val="FF0000"/>
                </a:solidFill>
                <a:latin typeface="Modern No. 20" panose="02070704070505020303" pitchFamily="18" charset="0"/>
                <a:cs typeface="Times New Roman" pitchFamily="18" charset="0"/>
              </a:rPr>
              <a:t>The Sororate</a:t>
            </a:r>
            <a:r>
              <a:rPr lang="en-US" sz="3000" b="0" dirty="0">
                <a:solidFill>
                  <a:srgbClr val="002060"/>
                </a:solidFill>
                <a:latin typeface="Modern No. 20" panose="02070704070505020303" pitchFamily="18" charset="0"/>
                <a:cs typeface="Times New Roman" pitchFamily="18" charset="0"/>
              </a:rPr>
              <a:t>: comes into play when a wife dies. </a:t>
            </a:r>
          </a:p>
          <a:p>
            <a:pPr algn="just">
              <a:lnSpc>
                <a:spcPct val="140000"/>
              </a:lnSpc>
              <a:buClr>
                <a:srgbClr val="FF0000"/>
              </a:buClr>
              <a:buFont typeface="Wingdings" panose="05000000000000000000" pitchFamily="2" charset="2"/>
              <a:buChar char="Ø"/>
            </a:pPr>
            <a:r>
              <a:rPr lang="en-US" sz="3000" b="0" dirty="0">
                <a:solidFill>
                  <a:srgbClr val="002060"/>
                </a:solidFill>
                <a:latin typeface="Modern No. 20" panose="02070704070505020303" pitchFamily="18" charset="0"/>
                <a:cs typeface="Times New Roman" pitchFamily="18" charset="0"/>
              </a:rPr>
              <a:t>It is the practice of </a:t>
            </a:r>
            <a:r>
              <a:rPr lang="en-US" sz="3000" i="1" dirty="0">
                <a:solidFill>
                  <a:srgbClr val="00B0F0"/>
                </a:solidFill>
                <a:latin typeface="Modern No. 20" panose="02070704070505020303" pitchFamily="18" charset="0"/>
                <a:cs typeface="Times New Roman" pitchFamily="18" charset="0"/>
              </a:rPr>
              <a:t>the husband</a:t>
            </a:r>
            <a:r>
              <a:rPr lang="en-US" sz="3000" b="0" i="1" dirty="0">
                <a:solidFill>
                  <a:srgbClr val="00B0F0"/>
                </a:solidFill>
                <a:latin typeface="Modern No. 20" panose="02070704070505020303" pitchFamily="18" charset="0"/>
                <a:cs typeface="Times New Roman" pitchFamily="18" charset="0"/>
              </a:rPr>
              <a:t> marry the sister (or some close female relative) of his deceased wife</a:t>
            </a:r>
            <a:r>
              <a:rPr lang="en-US" sz="3000" b="0" dirty="0">
                <a:solidFill>
                  <a:srgbClr val="002060"/>
                </a:solidFill>
                <a:latin typeface="Modern No. 20" panose="02070704070505020303" pitchFamily="18" charset="0"/>
                <a:cs typeface="Times New Roman" pitchFamily="18" charset="0"/>
              </a:rPr>
              <a:t>.</a:t>
            </a:r>
          </a:p>
          <a:p>
            <a:pPr marL="0" indent="0" algn="just">
              <a:lnSpc>
                <a:spcPct val="140000"/>
              </a:lnSpc>
              <a:buClr>
                <a:srgbClr val="FF0000"/>
              </a:buClr>
              <a:buNone/>
            </a:pPr>
            <a:r>
              <a:rPr lang="en-US" sz="3000" dirty="0">
                <a:solidFill>
                  <a:srgbClr val="002060"/>
                </a:solidFill>
                <a:latin typeface="Modern No. 20" panose="02070704070505020303" pitchFamily="18" charset="0"/>
                <a:cs typeface="Times New Roman" pitchFamily="18" charset="0"/>
              </a:rPr>
              <a:t>     E.g</a:t>
            </a:r>
            <a:r>
              <a:rPr lang="en-US" sz="3000" b="0" dirty="0">
                <a:solidFill>
                  <a:srgbClr val="002060"/>
                </a:solidFill>
                <a:latin typeface="Modern No. 20" panose="02070704070505020303" pitchFamily="18" charset="0"/>
                <a:cs typeface="Times New Roman" pitchFamily="18" charset="0"/>
              </a:rPr>
              <a:t>., </a:t>
            </a:r>
            <a:r>
              <a:rPr lang="en-US" sz="3000" b="0" dirty="0" err="1">
                <a:solidFill>
                  <a:srgbClr val="002060"/>
                </a:solidFill>
                <a:latin typeface="Modern No. 20" panose="02070704070505020303" pitchFamily="18" charset="0"/>
                <a:cs typeface="Times New Roman" pitchFamily="18" charset="0"/>
              </a:rPr>
              <a:t>Shertukpen</a:t>
            </a:r>
            <a:r>
              <a:rPr lang="en-US" sz="3000" b="0" dirty="0">
                <a:solidFill>
                  <a:srgbClr val="002060"/>
                </a:solidFill>
                <a:latin typeface="Modern No. 20" panose="02070704070505020303" pitchFamily="18" charset="0"/>
                <a:cs typeface="Times New Roman" pitchFamily="18" charset="0"/>
              </a:rPr>
              <a:t> Indian’s.  </a:t>
            </a:r>
          </a:p>
          <a:p>
            <a:pPr marL="273050" lvl="0" indent="-273050" algn="just" defTabSz="914400">
              <a:lnSpc>
                <a:spcPct val="140000"/>
              </a:lnSpc>
              <a:spcBef>
                <a:spcPct val="20000"/>
              </a:spcBef>
              <a:buClr>
                <a:srgbClr val="FF00FF"/>
              </a:buClr>
              <a:buSzPct val="95000"/>
              <a:buFont typeface="Wingdings" panose="05000000000000000000" pitchFamily="2" charset="2"/>
              <a:buChar char="v"/>
            </a:pPr>
            <a:r>
              <a:rPr lang="en-US" altLang="en-US" sz="3000" b="0" kern="1200" dirty="0">
                <a:solidFill>
                  <a:srgbClr val="002060"/>
                </a:solidFill>
                <a:latin typeface="Modern No. 20" panose="02070704070505020303" pitchFamily="18" charset="0"/>
              </a:rPr>
              <a:t>Radcliff Brown (1952), referred the two forms of marriage (</a:t>
            </a:r>
            <a:r>
              <a:rPr lang="en-US" altLang="en-US" sz="3000" b="0" i="1" kern="1200" dirty="0">
                <a:solidFill>
                  <a:srgbClr val="002060"/>
                </a:solidFill>
                <a:latin typeface="Modern No. 20" panose="02070704070505020303" pitchFamily="18" charset="0"/>
              </a:rPr>
              <a:t>Levirate &amp; </a:t>
            </a:r>
            <a:r>
              <a:rPr lang="en-US" altLang="en-US" sz="3000" b="0" i="1" kern="1200" dirty="0" err="1">
                <a:solidFill>
                  <a:srgbClr val="002060"/>
                </a:solidFill>
                <a:latin typeface="Modern No. 20" panose="02070704070505020303" pitchFamily="18" charset="0"/>
              </a:rPr>
              <a:t>Sororate</a:t>
            </a:r>
            <a:r>
              <a:rPr lang="en-US" altLang="en-US" sz="3000" b="0" kern="1200" dirty="0">
                <a:solidFill>
                  <a:srgbClr val="002060"/>
                </a:solidFill>
                <a:latin typeface="Modern No. 20" panose="02070704070505020303" pitchFamily="18" charset="0"/>
              </a:rPr>
              <a:t>) as ‘</a:t>
            </a:r>
            <a:r>
              <a:rPr lang="en-US" altLang="en-US" sz="3000" i="1" kern="1200" dirty="0">
                <a:solidFill>
                  <a:srgbClr val="002060"/>
                </a:solidFill>
                <a:latin typeface="Modern No. 20" panose="02070704070505020303" pitchFamily="18" charset="0"/>
              </a:rPr>
              <a:t>the equivalence of siblings</a:t>
            </a:r>
            <a:r>
              <a:rPr lang="en-US" altLang="en-US" sz="3000" b="0" kern="1200" dirty="0">
                <a:solidFill>
                  <a:srgbClr val="002060"/>
                </a:solidFill>
                <a:latin typeface="Modern No. 20" panose="02070704070505020303" pitchFamily="18" charset="0"/>
              </a:rPr>
              <a:t>’ in w/h one same-sex sibling can be substituted for another.    </a:t>
            </a:r>
          </a:p>
          <a:p>
            <a:pPr algn="just"/>
            <a:endParaRPr lang="en-US" b="0" dirty="0">
              <a:solidFill>
                <a:schemeClr val="tx1"/>
              </a:solidFill>
              <a:latin typeface="Times New Roman" pitchFamily="18" charset="0"/>
              <a:cs typeface="Times New Roman" pitchFamily="18" charset="0"/>
            </a:endParaRPr>
          </a:p>
          <a:p>
            <a:pPr algn="just"/>
            <a:endParaRPr lang="en-US" b="0" dirty="0">
              <a:solidFill>
                <a:schemeClr val="tx1"/>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kern="1200" dirty="0">
                <a:solidFill>
                  <a:schemeClr val="bg1"/>
                </a:solidFill>
                <a:latin typeface="Calibri"/>
              </a:rPr>
              <a:t>Forms of Marriage</a:t>
            </a:r>
            <a:endParaRPr lang="en-US" dirty="0">
              <a:solidFill>
                <a:schemeClr val="bg1"/>
              </a:solidFill>
            </a:endParaRPr>
          </a:p>
        </p:txBody>
      </p:sp>
      <p:sp>
        <p:nvSpPr>
          <p:cNvPr id="3" name="Content Placeholder 2"/>
          <p:cNvSpPr>
            <a:spLocks noGrp="1"/>
          </p:cNvSpPr>
          <p:nvPr>
            <p:ph idx="1"/>
          </p:nvPr>
        </p:nvSpPr>
        <p:spPr>
          <a:xfrm>
            <a:off x="304800" y="228600"/>
            <a:ext cx="8267700" cy="6248401"/>
          </a:xfrm>
        </p:spPr>
        <p:txBody>
          <a:bodyPr>
            <a:normAutofit/>
          </a:bodyPr>
          <a:lstStyle/>
          <a:p>
            <a:pPr marL="0" lvl="0" indent="0" algn="ctr" defTabSz="914400">
              <a:lnSpc>
                <a:spcPct val="130000"/>
              </a:lnSpc>
              <a:spcBef>
                <a:spcPct val="20000"/>
              </a:spcBef>
              <a:buClr>
                <a:srgbClr val="FF0000"/>
              </a:buClr>
              <a:buSzPct val="95000"/>
              <a:buNone/>
            </a:pPr>
            <a:r>
              <a:rPr lang="it-IT" sz="2600" b="0" dirty="0">
                <a:solidFill>
                  <a:srgbClr val="002060"/>
                </a:solidFill>
                <a:latin typeface="Modern No. 20" panose="02070704070505020303" pitchFamily="18" charset="0"/>
                <a:cs typeface="Times New Roman" pitchFamily="18" charset="0"/>
              </a:rPr>
              <a:t> </a:t>
            </a:r>
            <a:r>
              <a:rPr lang="it-IT" sz="4000" b="0" dirty="0">
                <a:solidFill>
                  <a:srgbClr val="FF0000"/>
                </a:solidFill>
                <a:latin typeface="Modern No. 20" panose="02070704070505020303" pitchFamily="18" charset="0"/>
                <a:cs typeface="Times New Roman" pitchFamily="18" charset="0"/>
              </a:rPr>
              <a:t>Types of Marriage</a:t>
            </a:r>
          </a:p>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it-IT" sz="2600" b="0" dirty="0">
                <a:solidFill>
                  <a:srgbClr val="002060"/>
                </a:solidFill>
                <a:latin typeface="Modern No. 20" panose="02070704070505020303" pitchFamily="18" charset="0"/>
                <a:cs typeface="Times New Roman" pitchFamily="18" charset="0"/>
              </a:rPr>
              <a:t> </a:t>
            </a:r>
            <a:r>
              <a:rPr lang="it-IT" sz="2800" b="0" dirty="0">
                <a:solidFill>
                  <a:srgbClr val="002060"/>
                </a:solidFill>
                <a:latin typeface="Modern No. 20" panose="02070704070505020303" pitchFamily="18" charset="0"/>
                <a:cs typeface="Times New Roman" pitchFamily="18" charset="0"/>
              </a:rPr>
              <a:t>Cultural anthropologists have identified </a:t>
            </a:r>
            <a:r>
              <a:rPr lang="it-IT" sz="2800" i="1" dirty="0">
                <a:solidFill>
                  <a:srgbClr val="002060"/>
                </a:solidFill>
                <a:latin typeface="Modern No. 20" panose="02070704070505020303" pitchFamily="18" charset="0"/>
                <a:cs typeface="Times New Roman" pitchFamily="18" charset="0"/>
              </a:rPr>
              <a:t>three</a:t>
            </a:r>
            <a:r>
              <a:rPr lang="it-IT" sz="2800" b="0" dirty="0">
                <a:solidFill>
                  <a:srgbClr val="002060"/>
                </a:solidFill>
                <a:latin typeface="Modern No. 20" panose="02070704070505020303" pitchFamily="18" charset="0"/>
                <a:cs typeface="Times New Roman" pitchFamily="18" charset="0"/>
              </a:rPr>
              <a:t> </a:t>
            </a:r>
            <a:r>
              <a:rPr lang="it-IT" sz="2800" i="1" dirty="0">
                <a:solidFill>
                  <a:srgbClr val="002060"/>
                </a:solidFill>
                <a:latin typeface="Modern No. 20" panose="02070704070505020303" pitchFamily="18" charset="0"/>
                <a:cs typeface="Times New Roman" pitchFamily="18" charset="0"/>
              </a:rPr>
              <a:t>major</a:t>
            </a:r>
            <a:r>
              <a:rPr lang="it-IT" sz="2800" b="0" dirty="0">
                <a:solidFill>
                  <a:srgbClr val="002060"/>
                </a:solidFill>
                <a:latin typeface="Modern No. 20" panose="02070704070505020303" pitchFamily="18" charset="0"/>
                <a:cs typeface="Times New Roman" pitchFamily="18" charset="0"/>
              </a:rPr>
              <a:t> </a:t>
            </a:r>
            <a:r>
              <a:rPr lang="it-IT" sz="2800" i="1" dirty="0">
                <a:solidFill>
                  <a:srgbClr val="002060"/>
                </a:solidFill>
                <a:latin typeface="Modern No. 20" panose="02070704070505020303" pitchFamily="18" charset="0"/>
                <a:cs typeface="Times New Roman" pitchFamily="18" charset="0"/>
              </a:rPr>
              <a:t>types</a:t>
            </a:r>
            <a:r>
              <a:rPr lang="it-IT" sz="2800" b="0" dirty="0">
                <a:solidFill>
                  <a:srgbClr val="002060"/>
                </a:solidFill>
                <a:latin typeface="Modern No. 20" panose="02070704070505020303" pitchFamily="18" charset="0"/>
                <a:cs typeface="Times New Roman" pitchFamily="18" charset="0"/>
              </a:rPr>
              <a:t> of </a:t>
            </a:r>
            <a:r>
              <a:rPr lang="it-IT" sz="2800" dirty="0">
                <a:solidFill>
                  <a:srgbClr val="002060"/>
                </a:solidFill>
                <a:latin typeface="Modern No. 20" panose="02070704070505020303" pitchFamily="18" charset="0"/>
                <a:cs typeface="Times New Roman" pitchFamily="18" charset="0"/>
              </a:rPr>
              <a:t>marriage</a:t>
            </a:r>
            <a:r>
              <a:rPr lang="it-IT" sz="2800" b="0" dirty="0">
                <a:solidFill>
                  <a:srgbClr val="002060"/>
                </a:solidFill>
                <a:latin typeface="Modern No. 20" panose="02070704070505020303" pitchFamily="18" charset="0"/>
                <a:cs typeface="Times New Roman" pitchFamily="18" charset="0"/>
              </a:rPr>
              <a:t> based on the </a:t>
            </a:r>
            <a:r>
              <a:rPr lang="it-IT" sz="2800" i="1" dirty="0">
                <a:solidFill>
                  <a:srgbClr val="002060"/>
                </a:solidFill>
                <a:latin typeface="Modern No. 20" panose="02070704070505020303" pitchFamily="18" charset="0"/>
                <a:cs typeface="Times New Roman" pitchFamily="18" charset="0"/>
              </a:rPr>
              <a:t>number of spouses</a:t>
            </a:r>
            <a:r>
              <a:rPr lang="it-IT" sz="2800" b="0" dirty="0">
                <a:solidFill>
                  <a:srgbClr val="002060"/>
                </a:solidFill>
                <a:latin typeface="Modern No. 20" panose="02070704070505020303" pitchFamily="18" charset="0"/>
                <a:cs typeface="Times New Roman" pitchFamily="18" charset="0"/>
              </a:rPr>
              <a:t>:</a:t>
            </a:r>
          </a:p>
          <a:p>
            <a:pPr lvl="0" algn="just">
              <a:lnSpc>
                <a:spcPct val="130000"/>
              </a:lnSpc>
              <a:buClr>
                <a:srgbClr val="C00000"/>
              </a:buClr>
              <a:buFont typeface="Wingdings" panose="05000000000000000000" pitchFamily="2" charset="2"/>
              <a:buChar char="q"/>
            </a:pPr>
            <a:r>
              <a:rPr lang="en-US" sz="2800" i="1" dirty="0">
                <a:solidFill>
                  <a:srgbClr val="FF0000"/>
                </a:solidFill>
                <a:latin typeface="Modern No. 20" panose="02070704070505020303" pitchFamily="18" charset="0"/>
                <a:cs typeface="Times New Roman" pitchFamily="18" charset="0"/>
              </a:rPr>
              <a:t>Monogamy</a:t>
            </a:r>
            <a:r>
              <a:rPr lang="en-US" sz="2800" dirty="0">
                <a:solidFill>
                  <a:srgbClr val="002060"/>
                </a:solidFill>
                <a:latin typeface="Modern No. 20" panose="02070704070505020303" pitchFamily="18" charset="0"/>
                <a:cs typeface="Times New Roman" pitchFamily="18" charset="0"/>
              </a:rPr>
              <a:t>: </a:t>
            </a:r>
            <a:r>
              <a:rPr lang="en-US" sz="2800" b="0" dirty="0">
                <a:solidFill>
                  <a:srgbClr val="002060"/>
                </a:solidFill>
                <a:latin typeface="Modern No. 20" panose="02070704070505020303" pitchFamily="18" charset="0"/>
                <a:cs typeface="Times New Roman" pitchFamily="18" charset="0"/>
              </a:rPr>
              <a:t>it’s a form of marriage in which an individual has a single spouse at any given time. </a:t>
            </a:r>
          </a:p>
          <a:p>
            <a:pPr lvl="0" algn="just">
              <a:lnSpc>
                <a:spcPct val="130000"/>
              </a:lnSpc>
              <a:buClr>
                <a:srgbClr val="C00000"/>
              </a:buClr>
              <a:buFont typeface="Wingdings" panose="05000000000000000000" pitchFamily="2" charset="2"/>
              <a:buChar char="q"/>
            </a:pPr>
            <a:r>
              <a:rPr lang="en-US" sz="2800" i="1" dirty="0">
                <a:solidFill>
                  <a:srgbClr val="FF0000"/>
                </a:solidFill>
                <a:latin typeface="Modern No. 20" panose="02070704070505020303" pitchFamily="18" charset="0"/>
                <a:cs typeface="Times New Roman" pitchFamily="18" charset="0"/>
              </a:rPr>
              <a:t>Polygyny</a:t>
            </a:r>
            <a:r>
              <a:rPr lang="en-US" sz="2800" dirty="0">
                <a:solidFill>
                  <a:srgbClr val="002060"/>
                </a:solidFill>
                <a:latin typeface="Modern No. 20" panose="02070704070505020303" pitchFamily="18" charset="0"/>
                <a:cs typeface="Times New Roman" pitchFamily="18" charset="0"/>
              </a:rPr>
              <a:t>: </a:t>
            </a:r>
            <a:r>
              <a:rPr lang="en-US" sz="2800" b="0" dirty="0">
                <a:solidFill>
                  <a:srgbClr val="002060"/>
                </a:solidFill>
                <a:latin typeface="Modern No. 20" panose="02070704070505020303" pitchFamily="18" charset="0"/>
                <a:cs typeface="Times New Roman" pitchFamily="18" charset="0"/>
              </a:rPr>
              <a:t>a form of marriage in which an individual has </a:t>
            </a:r>
            <a:r>
              <a:rPr lang="en-US" sz="2800" i="1" dirty="0">
                <a:solidFill>
                  <a:srgbClr val="002060"/>
                </a:solidFill>
                <a:latin typeface="Modern No. 20" panose="02070704070505020303" pitchFamily="18" charset="0"/>
                <a:cs typeface="Times New Roman" pitchFamily="18" charset="0"/>
              </a:rPr>
              <a:t>multiple wives </a:t>
            </a:r>
            <a:r>
              <a:rPr lang="en-US" sz="2800" b="0" dirty="0">
                <a:solidFill>
                  <a:srgbClr val="002060"/>
                </a:solidFill>
                <a:latin typeface="Modern No. 20" panose="02070704070505020303" pitchFamily="18" charset="0"/>
                <a:cs typeface="Times New Roman" pitchFamily="18" charset="0"/>
              </a:rPr>
              <a:t>at any time. </a:t>
            </a:r>
          </a:p>
          <a:p>
            <a:pPr lvl="0" algn="just">
              <a:lnSpc>
                <a:spcPct val="130000"/>
              </a:lnSpc>
              <a:buClr>
                <a:srgbClr val="C00000"/>
              </a:buClr>
              <a:buFont typeface="Wingdings" panose="05000000000000000000" pitchFamily="2" charset="2"/>
              <a:buChar char="q"/>
            </a:pPr>
            <a:r>
              <a:rPr lang="it-IT" sz="2800" i="1" dirty="0">
                <a:solidFill>
                  <a:srgbClr val="FF0000"/>
                </a:solidFill>
                <a:latin typeface="Modern No. 20" panose="02070704070505020303" pitchFamily="18" charset="0"/>
                <a:cs typeface="Times New Roman" pitchFamily="18" charset="0"/>
              </a:rPr>
              <a:t>Polyandry</a:t>
            </a:r>
            <a:r>
              <a:rPr lang="it-IT" sz="2800" i="1" dirty="0">
                <a:solidFill>
                  <a:srgbClr val="002060"/>
                </a:solidFill>
                <a:latin typeface="Modern No. 20" panose="02070704070505020303" pitchFamily="18" charset="0"/>
                <a:cs typeface="Times New Roman" pitchFamily="18" charset="0"/>
              </a:rPr>
              <a:t>:</a:t>
            </a:r>
            <a:r>
              <a:rPr lang="it-IT" sz="2800" dirty="0">
                <a:solidFill>
                  <a:srgbClr val="002060"/>
                </a:solidFill>
                <a:latin typeface="Modern No. 20" panose="02070704070505020303" pitchFamily="18" charset="0"/>
                <a:cs typeface="Times New Roman" pitchFamily="18" charset="0"/>
              </a:rPr>
              <a:t> </a:t>
            </a:r>
            <a:r>
              <a:rPr lang="it-IT" sz="2800" b="0" dirty="0">
                <a:solidFill>
                  <a:srgbClr val="002060"/>
                </a:solidFill>
                <a:latin typeface="Modern No. 20" panose="02070704070505020303" pitchFamily="18" charset="0"/>
                <a:cs typeface="Times New Roman" pitchFamily="18" charset="0"/>
              </a:rPr>
              <a:t>a form of marriage </a:t>
            </a:r>
            <a:r>
              <a:rPr lang="en-US" sz="2800" b="0" dirty="0">
                <a:solidFill>
                  <a:srgbClr val="002060"/>
                </a:solidFill>
                <a:latin typeface="Modern No. 20" panose="02070704070505020303" pitchFamily="18" charset="0"/>
                <a:cs typeface="Times New Roman" pitchFamily="18" charset="0"/>
              </a:rPr>
              <a:t>in which a women has multiple husbands at any given time.</a:t>
            </a:r>
            <a:r>
              <a:rPr lang="it-IT" sz="2800" b="0" dirty="0">
                <a:solidFill>
                  <a:srgbClr val="002060"/>
                </a:solidFill>
                <a:latin typeface="Modern No. 20" panose="02070704070505020303" pitchFamily="18" charset="0"/>
                <a:cs typeface="Times New Roman" pitchFamily="18" charset="0"/>
              </a:rPr>
              <a:t> </a:t>
            </a:r>
            <a:r>
              <a:rPr lang="it-IT" sz="2800" i="1" dirty="0">
                <a:solidFill>
                  <a:srgbClr val="002060"/>
                </a:solidFill>
                <a:latin typeface="Modern No. 20" panose="02070704070505020303" pitchFamily="18" charset="0"/>
                <a:cs typeface="Times New Roman" pitchFamily="18" charset="0"/>
              </a:rPr>
              <a:t>More rare case.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0813"/>
            <a:ext cx="7391400" cy="992187"/>
          </a:xfrm>
        </p:spPr>
        <p:txBody>
          <a:bodyPr>
            <a:normAutofit/>
          </a:bodyPr>
          <a:lstStyle/>
          <a:p>
            <a:r>
              <a:rPr lang="en-US" sz="4000" dirty="0">
                <a:solidFill>
                  <a:srgbClr val="FF0000"/>
                </a:solidFill>
                <a:latin typeface="Times New Roman" pitchFamily="18" charset="0"/>
                <a:cs typeface="Times New Roman" pitchFamily="18" charset="0"/>
              </a:rPr>
              <a:t>Economic Consideration of Marriage</a:t>
            </a:r>
          </a:p>
        </p:txBody>
      </p:sp>
      <p:sp>
        <p:nvSpPr>
          <p:cNvPr id="3" name="Content Placeholder 2"/>
          <p:cNvSpPr>
            <a:spLocks noGrp="1"/>
          </p:cNvSpPr>
          <p:nvPr>
            <p:ph idx="1"/>
          </p:nvPr>
        </p:nvSpPr>
        <p:spPr>
          <a:xfrm>
            <a:off x="304800" y="1143000"/>
            <a:ext cx="8610600" cy="5714999"/>
          </a:xfrm>
        </p:spPr>
        <p:txBody>
          <a:bodyPr>
            <a:normAutofit fontScale="92500" lnSpcReduction="20000"/>
          </a:bodyPr>
          <a:lstStyle/>
          <a:p>
            <a:pPr algn="just">
              <a:lnSpc>
                <a:spcPct val="130000"/>
              </a:lnSpc>
              <a:buClr>
                <a:srgbClr val="FF0000"/>
              </a:buClr>
              <a:buFont typeface="Wingdings" panose="05000000000000000000" pitchFamily="2" charset="2"/>
              <a:buChar char="v"/>
            </a:pPr>
            <a:r>
              <a:rPr lang="it-IT" b="0" dirty="0">
                <a:solidFill>
                  <a:srgbClr val="002060"/>
                </a:solidFill>
                <a:latin typeface="Modern No. 20" panose="02070704070505020303" pitchFamily="18" charset="0"/>
                <a:cs typeface="Times New Roman" pitchFamily="18" charset="0"/>
              </a:rPr>
              <a:t> </a:t>
            </a:r>
            <a:r>
              <a:rPr lang="it-IT" sz="3000" b="0" dirty="0">
                <a:solidFill>
                  <a:srgbClr val="002060"/>
                </a:solidFill>
                <a:latin typeface="Modern No. 20" panose="02070704070505020303" pitchFamily="18" charset="0"/>
                <a:cs typeface="Times New Roman" pitchFamily="18" charset="0"/>
              </a:rPr>
              <a:t>One aspect of marriage contract is the </a:t>
            </a:r>
            <a:r>
              <a:rPr lang="en-US" sz="3000" b="0" dirty="0">
                <a:solidFill>
                  <a:srgbClr val="002060"/>
                </a:solidFill>
                <a:latin typeface="Modern No. 20" panose="02070704070505020303" pitchFamily="18" charset="0"/>
                <a:cs typeface="Times New Roman" pitchFamily="18" charset="0"/>
              </a:rPr>
              <a:t>rights of the spouses to each other’s economic goods and services.</a:t>
            </a:r>
          </a:p>
          <a:p>
            <a:pPr algn="just">
              <a:lnSpc>
                <a:spcPct val="130000"/>
              </a:lnSpc>
              <a:buClr>
                <a:srgbClr val="FF0000"/>
              </a:buClr>
              <a:buFont typeface="Wingdings" panose="05000000000000000000" pitchFamily="2" charset="2"/>
              <a:buChar char="v"/>
            </a:pPr>
            <a:r>
              <a:rPr lang="en-US" sz="3000" b="0" dirty="0">
                <a:solidFill>
                  <a:srgbClr val="002060"/>
                </a:solidFill>
                <a:latin typeface="Modern No. 20" panose="02070704070505020303" pitchFamily="18" charset="0"/>
                <a:cs typeface="Times New Roman" pitchFamily="18" charset="0"/>
              </a:rPr>
              <a:t> These transfers taking place either before or after the marriage can be divided into </a:t>
            </a:r>
            <a:r>
              <a:rPr lang="en-US" sz="3000" i="1" dirty="0">
                <a:solidFill>
                  <a:srgbClr val="002060"/>
                </a:solidFill>
                <a:latin typeface="Modern No. 20" panose="02070704070505020303" pitchFamily="18" charset="0"/>
                <a:cs typeface="Times New Roman" pitchFamily="18" charset="0"/>
              </a:rPr>
              <a:t>three</a:t>
            </a:r>
            <a:r>
              <a:rPr lang="en-US" sz="3000" b="0" dirty="0">
                <a:solidFill>
                  <a:srgbClr val="002060"/>
                </a:solidFill>
                <a:latin typeface="Modern No. 20" panose="02070704070505020303" pitchFamily="18" charset="0"/>
                <a:cs typeface="Times New Roman" pitchFamily="18" charset="0"/>
              </a:rPr>
              <a:t> </a:t>
            </a:r>
            <a:r>
              <a:rPr lang="en-US" sz="3000" i="1" dirty="0">
                <a:solidFill>
                  <a:srgbClr val="002060"/>
                </a:solidFill>
                <a:latin typeface="Modern No. 20" panose="02070704070505020303" pitchFamily="18" charset="0"/>
                <a:cs typeface="Times New Roman" pitchFamily="18" charset="0"/>
              </a:rPr>
              <a:t>categories</a:t>
            </a:r>
            <a:r>
              <a:rPr lang="en-US" sz="3000" b="0" dirty="0">
                <a:solidFill>
                  <a:srgbClr val="002060"/>
                </a:solidFill>
                <a:latin typeface="Modern No. 20" panose="02070704070505020303" pitchFamily="18" charset="0"/>
                <a:cs typeface="Times New Roman" pitchFamily="18" charset="0"/>
              </a:rPr>
              <a:t>: </a:t>
            </a:r>
          </a:p>
          <a:p>
            <a:pPr lvl="0" algn="just">
              <a:lnSpc>
                <a:spcPct val="130000"/>
              </a:lnSpc>
              <a:buNone/>
            </a:pPr>
            <a:r>
              <a:rPr lang="en-US" sz="3000" dirty="0">
                <a:solidFill>
                  <a:srgbClr val="002060"/>
                </a:solidFill>
                <a:latin typeface="Modern No. 20" panose="02070704070505020303" pitchFamily="18" charset="0"/>
                <a:cs typeface="Times New Roman" pitchFamily="18" charset="0"/>
              </a:rPr>
              <a:t>1. </a:t>
            </a:r>
            <a:r>
              <a:rPr lang="en-US" sz="3000" b="1" dirty="0">
                <a:solidFill>
                  <a:srgbClr val="C00000"/>
                </a:solidFill>
                <a:latin typeface="Modern No. 20" panose="02070704070505020303" pitchFamily="18" charset="0"/>
                <a:cs typeface="Times New Roman" pitchFamily="18" charset="0"/>
              </a:rPr>
              <a:t>Bride Price</a:t>
            </a:r>
            <a:r>
              <a:rPr lang="en-US" sz="3000" dirty="0">
                <a:solidFill>
                  <a:srgbClr val="002060"/>
                </a:solidFill>
                <a:latin typeface="Modern No. 20" panose="02070704070505020303" pitchFamily="18" charset="0"/>
                <a:cs typeface="Times New Roman" pitchFamily="18" charset="0"/>
              </a:rPr>
              <a:t>: </a:t>
            </a:r>
            <a:r>
              <a:rPr lang="en-US" sz="3000" b="0" dirty="0">
                <a:solidFill>
                  <a:srgbClr val="002060"/>
                </a:solidFill>
                <a:latin typeface="Modern No. 20" panose="02070704070505020303" pitchFamily="18" charset="0"/>
                <a:cs typeface="Times New Roman" pitchFamily="18" charset="0"/>
              </a:rPr>
              <a:t>when payments are made by the groom and his family to the family of the bride (</a:t>
            </a:r>
            <a:r>
              <a:rPr lang="en-US" sz="3000" b="0" i="1" dirty="0">
                <a:solidFill>
                  <a:srgbClr val="002060"/>
                </a:solidFill>
                <a:latin typeface="Modern No. 20" panose="02070704070505020303" pitchFamily="18" charset="0"/>
                <a:cs typeface="Times New Roman" pitchFamily="18" charset="0"/>
              </a:rPr>
              <a:t>dominant in Africa</a:t>
            </a:r>
            <a:r>
              <a:rPr lang="en-US" sz="3000" b="0" dirty="0">
                <a:solidFill>
                  <a:srgbClr val="002060"/>
                </a:solidFill>
                <a:latin typeface="Modern No. 20" panose="02070704070505020303" pitchFamily="18" charset="0"/>
                <a:cs typeface="Times New Roman" pitchFamily="18" charset="0"/>
              </a:rPr>
              <a:t>).</a:t>
            </a:r>
          </a:p>
          <a:p>
            <a:pPr lvl="0" algn="just">
              <a:lnSpc>
                <a:spcPct val="130000"/>
              </a:lnSpc>
              <a:buNone/>
            </a:pPr>
            <a:r>
              <a:rPr lang="en-US" sz="3000" dirty="0">
                <a:solidFill>
                  <a:srgbClr val="002060"/>
                </a:solidFill>
                <a:latin typeface="Modern No. 20" panose="02070704070505020303" pitchFamily="18" charset="0"/>
                <a:cs typeface="Times New Roman" pitchFamily="18" charset="0"/>
              </a:rPr>
              <a:t>2. </a:t>
            </a:r>
            <a:r>
              <a:rPr lang="en-US" sz="3000" b="1" dirty="0">
                <a:solidFill>
                  <a:srgbClr val="C00000"/>
                </a:solidFill>
                <a:latin typeface="Modern No. 20" panose="02070704070505020303" pitchFamily="18" charset="0"/>
                <a:cs typeface="Times New Roman" pitchFamily="18" charset="0"/>
              </a:rPr>
              <a:t>Bride Service</a:t>
            </a:r>
            <a:r>
              <a:rPr lang="en-US" sz="3000" dirty="0">
                <a:solidFill>
                  <a:srgbClr val="002060"/>
                </a:solidFill>
                <a:latin typeface="Modern No. 20" panose="02070704070505020303" pitchFamily="18" charset="0"/>
                <a:cs typeface="Times New Roman" pitchFamily="18" charset="0"/>
              </a:rPr>
              <a:t>: </a:t>
            </a:r>
            <a:r>
              <a:rPr lang="en-US" sz="3000" b="0" dirty="0">
                <a:solidFill>
                  <a:srgbClr val="002060"/>
                </a:solidFill>
                <a:latin typeface="Modern No. 20" panose="02070704070505020303" pitchFamily="18" charset="0"/>
                <a:cs typeface="Times New Roman" pitchFamily="18" charset="0"/>
              </a:rPr>
              <a:t>when the groom works for his wife’s family, and   </a:t>
            </a:r>
          </a:p>
          <a:p>
            <a:pPr lvl="0" algn="just">
              <a:lnSpc>
                <a:spcPct val="130000"/>
              </a:lnSpc>
              <a:buNone/>
            </a:pPr>
            <a:r>
              <a:rPr lang="en-US" sz="3000" dirty="0">
                <a:solidFill>
                  <a:srgbClr val="002060"/>
                </a:solidFill>
                <a:latin typeface="Modern No. 20" panose="02070704070505020303" pitchFamily="18" charset="0"/>
                <a:cs typeface="Times New Roman" pitchFamily="18" charset="0"/>
              </a:rPr>
              <a:t>3. </a:t>
            </a:r>
            <a:r>
              <a:rPr lang="en-US" sz="3000" b="1" dirty="0">
                <a:solidFill>
                  <a:srgbClr val="C00000"/>
                </a:solidFill>
                <a:latin typeface="Modern No. 20" panose="02070704070505020303" pitchFamily="18" charset="0"/>
                <a:cs typeface="Times New Roman" pitchFamily="18" charset="0"/>
              </a:rPr>
              <a:t>Dowry</a:t>
            </a:r>
            <a:r>
              <a:rPr lang="en-US" sz="3000" dirty="0">
                <a:solidFill>
                  <a:srgbClr val="002060"/>
                </a:solidFill>
                <a:latin typeface="Modern No. 20" panose="02070704070505020303" pitchFamily="18" charset="0"/>
                <a:cs typeface="Times New Roman" pitchFamily="18" charset="0"/>
              </a:rPr>
              <a:t>: </a:t>
            </a:r>
            <a:r>
              <a:rPr lang="en-US" sz="3000" b="0" dirty="0">
                <a:solidFill>
                  <a:srgbClr val="002060"/>
                </a:solidFill>
                <a:latin typeface="Modern No. 20" panose="02070704070505020303" pitchFamily="18" charset="0"/>
                <a:cs typeface="Times New Roman" pitchFamily="18" charset="0"/>
              </a:rPr>
              <a:t>when a bride brings property with her at the marriage.</a:t>
            </a:r>
            <a:r>
              <a:rPr lang="en-US" sz="3000" b="0" dirty="0">
                <a:solidFill>
                  <a:schemeClr val="tx1"/>
                </a:solidFill>
                <a:latin typeface="Times New Roman" pitchFamily="18" charset="0"/>
                <a:cs typeface="Times New Roman" pitchFamily="18" charset="0"/>
              </a:rPr>
              <a:t> </a:t>
            </a:r>
          </a:p>
          <a:p>
            <a:pPr algn="just"/>
            <a:endParaRPr lang="en-US" b="0" dirty="0">
              <a:solidFill>
                <a:schemeClr val="tx1"/>
              </a:solidFill>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52401"/>
            <a:ext cx="8115300" cy="838200"/>
          </a:xfrm>
        </p:spPr>
        <p:txBody>
          <a:bodyPr>
            <a:normAutofit/>
          </a:bodyPr>
          <a:lstStyle/>
          <a:p>
            <a:pPr algn="ctr"/>
            <a:r>
              <a:rPr lang="en-US" sz="4000" dirty="0">
                <a:solidFill>
                  <a:srgbClr val="FF0000"/>
                </a:solidFill>
                <a:latin typeface="Modern No. 20" panose="02070704070505020303" pitchFamily="18" charset="0"/>
              </a:rPr>
              <a:t>Post-Marital Residence</a:t>
            </a:r>
          </a:p>
        </p:txBody>
      </p:sp>
      <p:sp>
        <p:nvSpPr>
          <p:cNvPr id="3" name="Content Placeholder 2"/>
          <p:cNvSpPr>
            <a:spLocks noGrp="1"/>
          </p:cNvSpPr>
          <p:nvPr>
            <p:ph idx="1"/>
          </p:nvPr>
        </p:nvSpPr>
        <p:spPr>
          <a:xfrm>
            <a:off x="457200" y="990601"/>
            <a:ext cx="8228013" cy="5562598"/>
          </a:xfrm>
        </p:spPr>
        <p:txBody>
          <a:bodyPr>
            <a:normAutofit/>
          </a:bodyPr>
          <a:lstStyle/>
          <a:p>
            <a:pPr lvl="0" algn="just">
              <a:lnSpc>
                <a:spcPct val="130000"/>
              </a:lnSpc>
            </a:pPr>
            <a:r>
              <a:rPr lang="en-US" b="1" dirty="0" err="1">
                <a:solidFill>
                  <a:srgbClr val="C00000"/>
                </a:solidFill>
                <a:latin typeface="Modern No. 20" panose="02070704070505020303" pitchFamily="18" charset="0"/>
                <a:cs typeface="Times New Roman" pitchFamily="18" charset="0"/>
              </a:rPr>
              <a:t>Patrilocal</a:t>
            </a:r>
            <a:r>
              <a:rPr lang="en-US" b="1" dirty="0">
                <a:solidFill>
                  <a:srgbClr val="C00000"/>
                </a:solidFill>
                <a:latin typeface="Modern No. 20" panose="02070704070505020303" pitchFamily="18" charset="0"/>
                <a:cs typeface="Times New Roman" pitchFamily="18" charset="0"/>
              </a:rPr>
              <a:t> Residence</a:t>
            </a:r>
            <a:r>
              <a:rPr lang="en-US" dirty="0">
                <a:solidFill>
                  <a:srgbClr val="002060"/>
                </a:solidFill>
                <a:latin typeface="Modern No. 20" panose="02070704070505020303" pitchFamily="18" charset="0"/>
                <a:cs typeface="Times New Roman" pitchFamily="18" charset="0"/>
              </a:rPr>
              <a:t>: </a:t>
            </a:r>
            <a:r>
              <a:rPr lang="en-US" b="0" dirty="0">
                <a:solidFill>
                  <a:srgbClr val="002060"/>
                </a:solidFill>
                <a:latin typeface="Modern No. 20" panose="02070704070505020303" pitchFamily="18" charset="0"/>
                <a:cs typeface="Times New Roman" pitchFamily="18" charset="0"/>
              </a:rPr>
              <a:t>the married couple lives with or near the relatives of the husband’s father.</a:t>
            </a:r>
          </a:p>
          <a:p>
            <a:pPr lvl="0" algn="just">
              <a:lnSpc>
                <a:spcPct val="130000"/>
              </a:lnSpc>
            </a:pPr>
            <a:r>
              <a:rPr lang="en-US" b="1" dirty="0" err="1">
                <a:solidFill>
                  <a:srgbClr val="C00000"/>
                </a:solidFill>
                <a:latin typeface="Modern No. 20" panose="02070704070505020303" pitchFamily="18" charset="0"/>
                <a:cs typeface="Times New Roman" pitchFamily="18" charset="0"/>
              </a:rPr>
              <a:t>Matrilocal</a:t>
            </a:r>
            <a:r>
              <a:rPr lang="en-US" b="1" dirty="0">
                <a:solidFill>
                  <a:srgbClr val="C00000"/>
                </a:solidFill>
                <a:latin typeface="Modern No. 20" panose="02070704070505020303" pitchFamily="18" charset="0"/>
                <a:cs typeface="Times New Roman" pitchFamily="18" charset="0"/>
              </a:rPr>
              <a:t> Residence</a:t>
            </a:r>
            <a:r>
              <a:rPr lang="en-US" b="0" dirty="0">
                <a:solidFill>
                  <a:srgbClr val="002060"/>
                </a:solidFill>
                <a:latin typeface="Modern No. 20" panose="02070704070505020303" pitchFamily="18" charset="0"/>
                <a:cs typeface="Times New Roman" pitchFamily="18" charset="0"/>
              </a:rPr>
              <a:t>: the married couple lives with or near the relatives of the wife.</a:t>
            </a:r>
          </a:p>
          <a:p>
            <a:pPr lvl="0" algn="just">
              <a:lnSpc>
                <a:spcPct val="130000"/>
              </a:lnSpc>
            </a:pPr>
            <a:r>
              <a:rPr lang="en-US" b="1" dirty="0" err="1">
                <a:solidFill>
                  <a:srgbClr val="C00000"/>
                </a:solidFill>
                <a:latin typeface="Modern No. 20" panose="02070704070505020303" pitchFamily="18" charset="0"/>
                <a:cs typeface="Times New Roman" pitchFamily="18" charset="0"/>
              </a:rPr>
              <a:t>Avunculocal</a:t>
            </a:r>
            <a:r>
              <a:rPr lang="en-US" b="1" dirty="0">
                <a:solidFill>
                  <a:srgbClr val="C00000"/>
                </a:solidFill>
                <a:latin typeface="Modern No. 20" panose="02070704070505020303" pitchFamily="18" charset="0"/>
                <a:cs typeface="Times New Roman" pitchFamily="18" charset="0"/>
              </a:rPr>
              <a:t> Residence</a:t>
            </a:r>
            <a:r>
              <a:rPr lang="en-US" b="0" dirty="0">
                <a:solidFill>
                  <a:srgbClr val="002060"/>
                </a:solidFill>
                <a:latin typeface="Modern No. 20" panose="02070704070505020303" pitchFamily="18" charset="0"/>
                <a:cs typeface="Times New Roman" pitchFamily="18" charset="0"/>
              </a:rPr>
              <a:t>: the married couple lives with or near the husband’s mother’s brother.</a:t>
            </a:r>
          </a:p>
          <a:p>
            <a:pPr lvl="0" algn="just">
              <a:lnSpc>
                <a:spcPct val="130000"/>
              </a:lnSpc>
            </a:pPr>
            <a:r>
              <a:rPr lang="en-US" b="1" dirty="0" err="1">
                <a:solidFill>
                  <a:srgbClr val="C00000"/>
                </a:solidFill>
                <a:latin typeface="Modern No. 20" panose="02070704070505020303" pitchFamily="18" charset="0"/>
                <a:cs typeface="Times New Roman" pitchFamily="18" charset="0"/>
              </a:rPr>
              <a:t>Ambilocal</a:t>
            </a:r>
            <a:r>
              <a:rPr lang="en-US" b="1" dirty="0">
                <a:solidFill>
                  <a:srgbClr val="C00000"/>
                </a:solidFill>
                <a:latin typeface="Modern No. 20" panose="02070704070505020303" pitchFamily="18" charset="0"/>
                <a:cs typeface="Times New Roman" pitchFamily="18" charset="0"/>
              </a:rPr>
              <a:t>/</a:t>
            </a:r>
            <a:r>
              <a:rPr lang="en-US" b="1" dirty="0" err="1">
                <a:solidFill>
                  <a:srgbClr val="C00000"/>
                </a:solidFill>
                <a:latin typeface="Modern No. 20" panose="02070704070505020303" pitchFamily="18" charset="0"/>
                <a:cs typeface="Times New Roman" pitchFamily="18" charset="0"/>
              </a:rPr>
              <a:t>Bilocal</a:t>
            </a:r>
            <a:r>
              <a:rPr lang="en-US" b="1" dirty="0">
                <a:solidFill>
                  <a:srgbClr val="C00000"/>
                </a:solidFill>
                <a:latin typeface="Modern No. 20" panose="02070704070505020303" pitchFamily="18" charset="0"/>
                <a:cs typeface="Times New Roman" pitchFamily="18" charset="0"/>
              </a:rPr>
              <a:t> Residence: </a:t>
            </a:r>
            <a:r>
              <a:rPr lang="en-US" b="0" dirty="0">
                <a:solidFill>
                  <a:srgbClr val="002060"/>
                </a:solidFill>
                <a:latin typeface="Modern No. 20" panose="02070704070505020303" pitchFamily="18" charset="0"/>
                <a:cs typeface="Times New Roman" pitchFamily="18" charset="0"/>
              </a:rPr>
              <a:t>the married couple has a choice of living with relatives of the wife or relatives of the husband</a:t>
            </a:r>
          </a:p>
          <a:p>
            <a:pPr lvl="0" algn="just">
              <a:lnSpc>
                <a:spcPct val="130000"/>
              </a:lnSpc>
            </a:pPr>
            <a:r>
              <a:rPr lang="en-US" b="1" dirty="0" err="1">
                <a:solidFill>
                  <a:srgbClr val="C00000"/>
                </a:solidFill>
                <a:latin typeface="Modern No. 20" panose="02070704070505020303" pitchFamily="18" charset="0"/>
                <a:cs typeface="Times New Roman" pitchFamily="18" charset="0"/>
              </a:rPr>
              <a:t>Neolocal</a:t>
            </a:r>
            <a:r>
              <a:rPr lang="en-US" b="1" dirty="0">
                <a:solidFill>
                  <a:srgbClr val="C00000"/>
                </a:solidFill>
                <a:latin typeface="Modern No. 20" panose="02070704070505020303" pitchFamily="18" charset="0"/>
                <a:cs typeface="Times New Roman" pitchFamily="18" charset="0"/>
              </a:rPr>
              <a:t> Residence</a:t>
            </a:r>
            <a:r>
              <a:rPr lang="en-US" dirty="0">
                <a:solidFill>
                  <a:srgbClr val="002060"/>
                </a:solidFill>
                <a:latin typeface="Modern No. 20" panose="02070704070505020303" pitchFamily="18" charset="0"/>
                <a:cs typeface="Times New Roman" pitchFamily="18" charset="0"/>
              </a:rPr>
              <a:t>: </a:t>
            </a:r>
            <a:r>
              <a:rPr lang="en-US" b="0" dirty="0">
                <a:solidFill>
                  <a:srgbClr val="002060"/>
                </a:solidFill>
                <a:latin typeface="Modern No. 20" panose="02070704070505020303" pitchFamily="18" charset="0"/>
                <a:cs typeface="Times New Roman" pitchFamily="18" charset="0"/>
              </a:rPr>
              <a:t>the Married couple forms an independent place of residence away from the relatives of either spouse.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161213" cy="685800"/>
          </a:xfrm>
        </p:spPr>
        <p:txBody>
          <a:bodyPr>
            <a:normAutofit fontScale="90000"/>
          </a:bodyPr>
          <a:lstStyle/>
          <a:p>
            <a:r>
              <a:rPr lang="en-US" sz="4400" dirty="0">
                <a:solidFill>
                  <a:srgbClr val="FF0000"/>
                </a:solidFill>
                <a:latin typeface="Modern No. 20" panose="02070704070505020303" pitchFamily="18" charset="0"/>
                <a:cs typeface="Calibri" panose="020F0502020204030204" pitchFamily="34" charset="0"/>
              </a:rPr>
              <a:t>2. Family</a:t>
            </a:r>
          </a:p>
        </p:txBody>
      </p:sp>
      <p:sp>
        <p:nvSpPr>
          <p:cNvPr id="3" name="Content Placeholder 2"/>
          <p:cNvSpPr>
            <a:spLocks noGrp="1"/>
          </p:cNvSpPr>
          <p:nvPr>
            <p:ph idx="1"/>
          </p:nvPr>
        </p:nvSpPr>
        <p:spPr>
          <a:xfrm>
            <a:off x="381000" y="838200"/>
            <a:ext cx="8305800" cy="6019799"/>
          </a:xfrm>
        </p:spPr>
        <p:txBody>
          <a:bodyPr>
            <a:normAutofit fontScale="92500" lnSpcReduction="20000"/>
          </a:bodyPr>
          <a:lstStyle/>
          <a:p>
            <a:pPr marL="273050" lvl="0" indent="-273050" algn="just" defTabSz="914400">
              <a:lnSpc>
                <a:spcPct val="130000"/>
              </a:lnSpc>
              <a:spcBef>
                <a:spcPct val="20000"/>
              </a:spcBef>
              <a:buClr>
                <a:srgbClr val="FF00FF"/>
              </a:buClr>
              <a:buSzPct val="95000"/>
              <a:buFont typeface="Wingdings" panose="05000000000000000000" pitchFamily="2" charset="2"/>
              <a:buChar char="v"/>
            </a:pPr>
            <a:r>
              <a:rPr lang="en-US" altLang="en-US" sz="2600" b="0" kern="1200" dirty="0">
                <a:solidFill>
                  <a:srgbClr val="002060"/>
                </a:solidFill>
                <a:latin typeface="Modern No. 20" panose="02070704070505020303" pitchFamily="18" charset="0"/>
              </a:rPr>
              <a:t>Family is a primary social group, universally recognized to be a basis of all human society. </a:t>
            </a:r>
          </a:p>
          <a:p>
            <a:pPr marL="273050" lvl="0" indent="-273050" algn="just" defTabSz="914400">
              <a:lnSpc>
                <a:spcPct val="130000"/>
              </a:lnSpc>
              <a:spcBef>
                <a:spcPct val="20000"/>
              </a:spcBef>
              <a:buClr>
                <a:srgbClr val="FF00FF"/>
              </a:buClr>
              <a:buSzPct val="95000"/>
              <a:buFont typeface="Wingdings" panose="05000000000000000000" pitchFamily="2" charset="2"/>
              <a:buChar char="v"/>
            </a:pPr>
            <a:r>
              <a:rPr lang="en-US" altLang="en-US" sz="2600" b="0" kern="1200" dirty="0">
                <a:solidFill>
                  <a:srgbClr val="002060"/>
                </a:solidFill>
                <a:latin typeface="Modern No. 20" panose="02070704070505020303" pitchFamily="18" charset="0"/>
              </a:rPr>
              <a:t>It is the most permanent and most pervasive of all social institutions. </a:t>
            </a:r>
          </a:p>
          <a:p>
            <a:pPr marL="273050" lvl="0" indent="-273050" algn="just" defTabSz="914400">
              <a:lnSpc>
                <a:spcPct val="130000"/>
              </a:lnSpc>
              <a:spcBef>
                <a:spcPct val="20000"/>
              </a:spcBef>
              <a:buClr>
                <a:srgbClr val="0BD0D9"/>
              </a:buClr>
              <a:buSzPct val="95000"/>
              <a:buFont typeface="Wingdings" panose="05000000000000000000" pitchFamily="2" charset="2"/>
              <a:buChar char="Ø"/>
            </a:pPr>
            <a:r>
              <a:rPr lang="en-US" altLang="en-US" sz="2600" b="0" kern="1200" dirty="0">
                <a:solidFill>
                  <a:srgbClr val="002060"/>
                </a:solidFill>
                <a:latin typeface="Modern No. 20" panose="02070704070505020303" pitchFamily="18" charset="0"/>
              </a:rPr>
              <a:t>It integrates its members in best possible manner, where </a:t>
            </a:r>
            <a:r>
              <a:rPr lang="en-US" altLang="en-US" sz="2600" i="1" kern="1200" dirty="0">
                <a:solidFill>
                  <a:srgbClr val="002060"/>
                </a:solidFill>
                <a:latin typeface="Modern No. 20" panose="02070704070505020303" pitchFamily="18" charset="0"/>
              </a:rPr>
              <a:t>affection, mutual trust </a:t>
            </a:r>
            <a:r>
              <a:rPr lang="en-US" altLang="en-US" sz="2600" b="0" kern="1200" dirty="0">
                <a:solidFill>
                  <a:srgbClr val="002060"/>
                </a:solidFill>
                <a:latin typeface="Modern No. 20" panose="02070704070505020303" pitchFamily="18" charset="0"/>
              </a:rPr>
              <a:t>and</a:t>
            </a:r>
            <a:r>
              <a:rPr lang="en-US" altLang="en-US" sz="2600" i="1" kern="1200" dirty="0">
                <a:solidFill>
                  <a:srgbClr val="002060"/>
                </a:solidFill>
                <a:latin typeface="Modern No. 20" panose="02070704070505020303" pitchFamily="18" charset="0"/>
              </a:rPr>
              <a:t> blood ties </a:t>
            </a:r>
            <a:r>
              <a:rPr lang="en-US" altLang="en-US" sz="2600" b="0" kern="1200" dirty="0">
                <a:solidFill>
                  <a:srgbClr val="002060"/>
                </a:solidFill>
                <a:latin typeface="Modern No. 20" panose="02070704070505020303" pitchFamily="18" charset="0"/>
              </a:rPr>
              <a:t>are the integrating bonds of a family.     </a:t>
            </a:r>
            <a:endParaRPr lang="en-US" b="0" dirty="0">
              <a:solidFill>
                <a:srgbClr val="002060"/>
              </a:solidFill>
              <a:latin typeface="Modern No. 20" panose="02070704070505020303" pitchFamily="18" charset="0"/>
              <a:cs typeface="Times New Roman" pitchFamily="18" charset="0"/>
            </a:endParaRPr>
          </a:p>
          <a:p>
            <a:pPr algn="just">
              <a:lnSpc>
                <a:spcPct val="130000"/>
              </a:lnSpc>
              <a:buClr>
                <a:srgbClr val="FF0000"/>
              </a:buClr>
              <a:buFont typeface="Wingdings" panose="05000000000000000000" pitchFamily="2" charset="2"/>
              <a:buChar char="v"/>
            </a:pPr>
            <a:r>
              <a:rPr lang="en-US" b="0" dirty="0">
                <a:solidFill>
                  <a:srgbClr val="002060"/>
                </a:solidFill>
                <a:latin typeface="Modern No. 20" panose="02070704070505020303" pitchFamily="18" charset="0"/>
                <a:cs typeface="Times New Roman" pitchFamily="18" charset="0"/>
              </a:rPr>
              <a:t>Cultural anthropologists have identified </a:t>
            </a:r>
            <a:r>
              <a:rPr lang="en-US" dirty="0">
                <a:solidFill>
                  <a:srgbClr val="002060"/>
                </a:solidFill>
                <a:latin typeface="Modern No. 20" panose="02070704070505020303" pitchFamily="18" charset="0"/>
                <a:cs typeface="Times New Roman" pitchFamily="18" charset="0"/>
              </a:rPr>
              <a:t>two</a:t>
            </a:r>
            <a:r>
              <a:rPr lang="en-US" b="0" dirty="0">
                <a:solidFill>
                  <a:srgbClr val="002060"/>
                </a:solidFill>
                <a:latin typeface="Modern No. 20" panose="02070704070505020303" pitchFamily="18" charset="0"/>
                <a:cs typeface="Times New Roman" pitchFamily="18" charset="0"/>
              </a:rPr>
              <a:t> fundamentally different </a:t>
            </a:r>
            <a:r>
              <a:rPr lang="en-US" i="1" dirty="0">
                <a:solidFill>
                  <a:srgbClr val="002060"/>
                </a:solidFill>
                <a:latin typeface="Modern No. 20" panose="02070704070505020303" pitchFamily="18" charset="0"/>
                <a:cs typeface="Times New Roman" pitchFamily="18" charset="0"/>
              </a:rPr>
              <a:t>types of family structure</a:t>
            </a:r>
            <a:r>
              <a:rPr lang="en-US" b="0" dirty="0">
                <a:solidFill>
                  <a:srgbClr val="002060"/>
                </a:solidFill>
                <a:latin typeface="Modern No. 20" panose="02070704070505020303" pitchFamily="18" charset="0"/>
                <a:cs typeface="Times New Roman" pitchFamily="18" charset="0"/>
              </a:rPr>
              <a:t>:</a:t>
            </a:r>
          </a:p>
          <a:p>
            <a:pPr marL="514350" indent="-514350" algn="just">
              <a:lnSpc>
                <a:spcPct val="130000"/>
              </a:lnSpc>
              <a:buAutoNum type="arabicPeriod"/>
            </a:pPr>
            <a:r>
              <a:rPr lang="en-US" b="1" dirty="0">
                <a:solidFill>
                  <a:srgbClr val="C00000"/>
                </a:solidFill>
                <a:latin typeface="Modern No. 20" panose="02070704070505020303" pitchFamily="18" charset="0"/>
                <a:cs typeface="Times New Roman" pitchFamily="18" charset="0"/>
              </a:rPr>
              <a:t>The Nuclear Family: </a:t>
            </a:r>
            <a:r>
              <a:rPr lang="en-US" b="0" dirty="0">
                <a:solidFill>
                  <a:srgbClr val="002060"/>
                </a:solidFill>
                <a:latin typeface="Modern No. 20" panose="02070704070505020303" pitchFamily="18" charset="0"/>
                <a:cs typeface="Times New Roman" pitchFamily="18" charset="0"/>
              </a:rPr>
              <a:t>the family unit of husband, wife, and children live in separate households.</a:t>
            </a:r>
          </a:p>
          <a:p>
            <a:pPr marL="273050" lvl="0" indent="-273050" algn="just" defTabSz="914400">
              <a:lnSpc>
                <a:spcPct val="130000"/>
              </a:lnSpc>
              <a:spcBef>
                <a:spcPct val="20000"/>
              </a:spcBef>
              <a:buClr>
                <a:srgbClr val="7030A0"/>
              </a:buClr>
              <a:buSzPct val="95000"/>
              <a:buFont typeface="Wingdings" panose="05000000000000000000" pitchFamily="2" charset="2"/>
              <a:buChar char="Ø"/>
            </a:pPr>
            <a:r>
              <a:rPr lang="en-US" altLang="en-US" sz="2600" b="0" kern="1200" dirty="0">
                <a:solidFill>
                  <a:srgbClr val="002060"/>
                </a:solidFill>
                <a:latin typeface="Modern No. 20" panose="02070704070505020303" pitchFamily="18" charset="0"/>
              </a:rPr>
              <a:t>it’s related to </a:t>
            </a:r>
            <a:r>
              <a:rPr lang="en-US" altLang="en-US" sz="2600" i="1" kern="1200" dirty="0">
                <a:solidFill>
                  <a:srgbClr val="002060"/>
                </a:solidFill>
                <a:latin typeface="Modern No. 20" panose="02070704070505020303" pitchFamily="18" charset="0"/>
              </a:rPr>
              <a:t>monogamous</a:t>
            </a:r>
            <a:r>
              <a:rPr lang="en-US" altLang="en-US" sz="2600" b="0" kern="1200" dirty="0">
                <a:solidFill>
                  <a:srgbClr val="002060"/>
                </a:solidFill>
                <a:latin typeface="Modern No. 20" panose="02070704070505020303" pitchFamily="18" charset="0"/>
              </a:rPr>
              <a:t> forms of marriage &amp; </a:t>
            </a:r>
            <a:r>
              <a:rPr lang="en-US" altLang="en-US" sz="2600" i="1" kern="1200" dirty="0">
                <a:solidFill>
                  <a:srgbClr val="002060"/>
                </a:solidFill>
                <a:latin typeface="Modern No. 20" panose="02070704070505020303" pitchFamily="18" charset="0"/>
              </a:rPr>
              <a:t>Neo-local residence</a:t>
            </a:r>
            <a:r>
              <a:rPr lang="en-US" altLang="en-US" sz="2600" b="0" kern="1200" dirty="0">
                <a:solidFill>
                  <a:srgbClr val="002060"/>
                </a:solidFill>
                <a:latin typeface="Modern No. 20" panose="02070704070505020303" pitchFamily="18" charset="0"/>
              </a:rPr>
              <a:t>, (</a:t>
            </a:r>
            <a:r>
              <a:rPr lang="en-US" altLang="en-US" sz="2600" b="0" i="1" kern="1200" dirty="0">
                <a:solidFill>
                  <a:srgbClr val="002060"/>
                </a:solidFill>
                <a:latin typeface="Modern No. 20" panose="02070704070505020303" pitchFamily="18" charset="0"/>
              </a:rPr>
              <a:t>the spouses form an independent </a:t>
            </a:r>
            <a:r>
              <a:rPr lang="en-US" altLang="en-US" sz="2600" b="0" i="1" kern="1200" dirty="0" err="1">
                <a:solidFill>
                  <a:srgbClr val="002060"/>
                </a:solidFill>
                <a:latin typeface="Modern No. 20" panose="02070704070505020303" pitchFamily="18" charset="0"/>
              </a:rPr>
              <a:t>HH</a:t>
            </a:r>
            <a:r>
              <a:rPr lang="en-US" altLang="en-US" sz="2600" b="0" kern="1200" dirty="0">
                <a:solidFill>
                  <a:srgbClr val="002060"/>
                </a:solidFill>
                <a:latin typeface="Modern No. 20" panose="02070704070505020303" pitchFamily="18" charset="0"/>
              </a:rPr>
              <a:t>). </a:t>
            </a:r>
            <a:endParaRPr lang="en-US" b="0" dirty="0">
              <a:solidFill>
                <a:srgbClr val="002060"/>
              </a:solidFill>
              <a:latin typeface="Modern No. 20" panose="02070704070505020303"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6095999"/>
          </a:xfrm>
        </p:spPr>
        <p:txBody>
          <a:bodyPr>
            <a:normAutofit lnSpcReduction="10000"/>
          </a:bodyPr>
          <a:lstStyle/>
          <a:p>
            <a:pPr lvl="0" algn="just">
              <a:lnSpc>
                <a:spcPct val="130000"/>
              </a:lnSpc>
              <a:buNone/>
            </a:pPr>
            <a:r>
              <a:rPr lang="en-US" b="1" dirty="0">
                <a:solidFill>
                  <a:srgbClr val="C00000"/>
                </a:solidFill>
                <a:latin typeface="Times New Roman" pitchFamily="18" charset="0"/>
                <a:cs typeface="Times New Roman" pitchFamily="18" charset="0"/>
              </a:rPr>
              <a:t>2</a:t>
            </a:r>
            <a:r>
              <a:rPr lang="en-US" b="1" dirty="0">
                <a:solidFill>
                  <a:srgbClr val="C00000"/>
                </a:solidFill>
              </a:rPr>
              <a:t>. </a:t>
            </a:r>
            <a:r>
              <a:rPr lang="en-US" b="1" dirty="0">
                <a:solidFill>
                  <a:srgbClr val="C00000"/>
                </a:solidFill>
                <a:latin typeface="Modern No. 20" panose="02070704070505020303" pitchFamily="18" charset="0"/>
                <a:cs typeface="Times New Roman" pitchFamily="18" charset="0"/>
              </a:rPr>
              <a:t>The Extended Family</a:t>
            </a:r>
            <a:r>
              <a:rPr lang="en-US" dirty="0">
                <a:solidFill>
                  <a:srgbClr val="002060"/>
                </a:solidFill>
                <a:latin typeface="Modern No. 20" panose="02070704070505020303" pitchFamily="18" charset="0"/>
                <a:cs typeface="Times New Roman" pitchFamily="18" charset="0"/>
              </a:rPr>
              <a:t>: </a:t>
            </a:r>
            <a:r>
              <a:rPr lang="en-US" b="0" dirty="0">
                <a:solidFill>
                  <a:srgbClr val="002060"/>
                </a:solidFill>
                <a:latin typeface="Modern No. 20" panose="02070704070505020303" pitchFamily="18" charset="0"/>
                <a:cs typeface="Times New Roman" pitchFamily="18" charset="0"/>
              </a:rPr>
              <a:t>consists of two or more nuclear families, affiliated through an extension of the parent-child relationships (blood ties).  </a:t>
            </a:r>
          </a:p>
          <a:p>
            <a:pPr lvl="0" algn="just">
              <a:lnSpc>
                <a:spcPct val="130000"/>
              </a:lnSpc>
              <a:buClr>
                <a:srgbClr val="FF0000"/>
              </a:buClr>
              <a:buFont typeface="Wingdings" panose="05000000000000000000" pitchFamily="2" charset="2"/>
              <a:buChar char="Ø"/>
            </a:pPr>
            <a:r>
              <a:rPr lang="en-US" b="0" dirty="0">
                <a:solidFill>
                  <a:srgbClr val="002060"/>
                </a:solidFill>
                <a:latin typeface="Modern No. 20" panose="02070704070505020303" pitchFamily="18" charset="0"/>
                <a:cs typeface="Times New Roman" pitchFamily="18" charset="0"/>
              </a:rPr>
              <a:t>This takes the form of a married couple living with one or more of their married children in a single household and under the authority of a family head.</a:t>
            </a:r>
          </a:p>
          <a:p>
            <a:pPr lvl="0" algn="just">
              <a:lnSpc>
                <a:spcPct val="130000"/>
              </a:lnSpc>
              <a:buClr>
                <a:srgbClr val="FF0000"/>
              </a:buClr>
              <a:buFont typeface="Wingdings" panose="05000000000000000000" pitchFamily="2" charset="2"/>
              <a:buChar char="Ø"/>
            </a:pPr>
            <a:r>
              <a:rPr lang="en-US" b="0" dirty="0">
                <a:solidFill>
                  <a:srgbClr val="002060"/>
                </a:solidFill>
                <a:latin typeface="Modern No. 20" panose="02070704070505020303" pitchFamily="18" charset="0"/>
                <a:cs typeface="Times New Roman" pitchFamily="18" charset="0"/>
              </a:rPr>
              <a:t>In such societies blood ties are more important than ties of marriage. </a:t>
            </a:r>
          </a:p>
          <a:p>
            <a:pPr lvl="0" algn="just">
              <a:lnSpc>
                <a:spcPct val="130000"/>
              </a:lnSpc>
              <a:buClr>
                <a:srgbClr val="FF0000"/>
              </a:buClr>
              <a:buFont typeface="Wingdings" panose="05000000000000000000" pitchFamily="2" charset="2"/>
              <a:buChar char="v"/>
            </a:pPr>
            <a:r>
              <a:rPr lang="en-US" b="0" dirty="0">
                <a:solidFill>
                  <a:srgbClr val="002060"/>
                </a:solidFill>
                <a:latin typeface="Modern No. 20" panose="02070704070505020303" pitchFamily="18" charset="0"/>
                <a:cs typeface="Times New Roman" pitchFamily="18" charset="0"/>
              </a:rPr>
              <a:t>Indeed, </a:t>
            </a:r>
            <a:r>
              <a:rPr lang="en-US" dirty="0">
                <a:solidFill>
                  <a:srgbClr val="002060"/>
                </a:solidFill>
                <a:latin typeface="Modern No. 20" panose="02070704070505020303" pitchFamily="18" charset="0"/>
                <a:cs typeface="Times New Roman" pitchFamily="18" charset="0"/>
              </a:rPr>
              <a:t>Family</a:t>
            </a:r>
            <a:r>
              <a:rPr lang="en-US" b="0" dirty="0">
                <a:solidFill>
                  <a:srgbClr val="002060"/>
                </a:solidFill>
                <a:latin typeface="Modern No. 20" panose="02070704070505020303" pitchFamily="18" charset="0"/>
                <a:cs typeface="Times New Roman" pitchFamily="18" charset="0"/>
              </a:rPr>
              <a:t> is a social group based on marriage &amp; marriage contract, including </a:t>
            </a:r>
            <a:r>
              <a:rPr lang="en-US" i="1" dirty="0">
                <a:solidFill>
                  <a:srgbClr val="002060"/>
                </a:solidFill>
                <a:latin typeface="Modern No. 20" panose="02070704070505020303" pitchFamily="18" charset="0"/>
                <a:cs typeface="Times New Roman" pitchFamily="18" charset="0"/>
              </a:rPr>
              <a:t>recognition of the rights of &amp; duties of parenthood, common residence &amp; reciprocal economic obligation/ cooperation</a:t>
            </a:r>
            <a:r>
              <a:rPr lang="en-US" b="0" dirty="0">
                <a:solidFill>
                  <a:srgbClr val="002060"/>
                </a:solidFill>
                <a:latin typeface="Modern No. 20" panose="02070704070505020303" pitchFamily="18" charset="0"/>
                <a:cs typeface="Times New Roman" pitchFamily="18" charset="0"/>
              </a:rPr>
              <a:t>.  </a:t>
            </a:r>
          </a:p>
          <a:p>
            <a:pPr lvl="0" algn="just"/>
            <a:endParaRPr lang="en-US" b="0" dirty="0">
              <a:solidFill>
                <a:srgbClr val="00000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28923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C935-49CF-4968-A1BB-7435658B8BED}"/>
              </a:ext>
            </a:extLst>
          </p:cNvPr>
          <p:cNvSpPr>
            <a:spLocks noGrp="1"/>
          </p:cNvSpPr>
          <p:nvPr>
            <p:ph type="title"/>
          </p:nvPr>
        </p:nvSpPr>
        <p:spPr>
          <a:xfrm>
            <a:off x="492919" y="152401"/>
            <a:ext cx="8079581" cy="838199"/>
          </a:xfrm>
        </p:spPr>
        <p:txBody>
          <a:bodyPr>
            <a:normAutofit/>
          </a:bodyPr>
          <a:lstStyle/>
          <a:p>
            <a:pPr algn="ctr"/>
            <a:r>
              <a:rPr lang="en-US" sz="4000" dirty="0">
                <a:solidFill>
                  <a:srgbClr val="00B050"/>
                </a:solidFill>
                <a:latin typeface="Modern No. 20" panose="02070704070505020303" pitchFamily="18" charset="0"/>
              </a:rPr>
              <a:t>Characteristic Features of Culture</a:t>
            </a:r>
          </a:p>
        </p:txBody>
      </p:sp>
      <p:sp>
        <p:nvSpPr>
          <p:cNvPr id="3" name="Content Placeholder 2">
            <a:extLst>
              <a:ext uri="{FF2B5EF4-FFF2-40B4-BE49-F238E27FC236}">
                <a16:creationId xmlns:a16="http://schemas.microsoft.com/office/drawing/2014/main" id="{0203C1A4-AD9F-49F1-829C-2A052E844930}"/>
              </a:ext>
            </a:extLst>
          </p:cNvPr>
          <p:cNvSpPr>
            <a:spLocks noGrp="1"/>
          </p:cNvSpPr>
          <p:nvPr>
            <p:ph idx="1"/>
          </p:nvPr>
        </p:nvSpPr>
        <p:spPr>
          <a:xfrm>
            <a:off x="304800" y="838200"/>
            <a:ext cx="8458200" cy="5867399"/>
          </a:xfrm>
        </p:spPr>
        <p:txBody>
          <a:bodyPr/>
          <a:lstStyle/>
          <a:p>
            <a:pPr marL="514350" indent="-514350">
              <a:lnSpc>
                <a:spcPct val="130000"/>
              </a:lnSpc>
              <a:buFont typeface="Times New Roman" pitchFamily="16" charset="0"/>
              <a:buAutoNum type="arabicPeriod"/>
            </a:pPr>
            <a:r>
              <a:rPr lang="it-IT" sz="2600" b="1" dirty="0">
                <a:solidFill>
                  <a:srgbClr val="FF0000"/>
                </a:solidFill>
                <a:latin typeface="Times New Roman" pitchFamily="16" charset="0"/>
                <a:cs typeface="Times New Roman" pitchFamily="16" charset="0"/>
              </a:rPr>
              <a:t>Culture Is Learned፡  </a:t>
            </a:r>
          </a:p>
          <a:p>
            <a:pPr algn="just">
              <a:lnSpc>
                <a:spcPct val="130000"/>
              </a:lnSpc>
              <a:buClr>
                <a:srgbClr val="C00000"/>
              </a:buClr>
              <a:buFont typeface="Wingdings" panose="05000000000000000000" pitchFamily="2" charset="2"/>
              <a:buChar char="v"/>
            </a:pPr>
            <a:r>
              <a:rPr lang="en-US" sz="2600" b="0" dirty="0">
                <a:solidFill>
                  <a:schemeClr val="tx1"/>
                </a:solidFill>
                <a:latin typeface="Times New Roman" pitchFamily="16" charset="0"/>
                <a:cs typeface="Times New Roman" pitchFamily="16" charset="0"/>
              </a:rPr>
              <a:t> </a:t>
            </a:r>
            <a:r>
              <a:rPr lang="en-US" sz="2600" b="0" dirty="0">
                <a:solidFill>
                  <a:srgbClr val="00B0F0"/>
                </a:solidFill>
                <a:latin typeface="Times New Roman" pitchFamily="16" charset="0"/>
                <a:cs typeface="Times New Roman" pitchFamily="16" charset="0"/>
              </a:rPr>
              <a:t>Culture is </a:t>
            </a:r>
            <a:r>
              <a:rPr lang="en-US" sz="2600" i="1" dirty="0">
                <a:solidFill>
                  <a:srgbClr val="00B0F0"/>
                </a:solidFill>
                <a:latin typeface="Times New Roman" pitchFamily="16" charset="0"/>
                <a:cs typeface="Times New Roman" pitchFamily="16" charset="0"/>
              </a:rPr>
              <a:t>not transmitted genetically </a:t>
            </a:r>
            <a:r>
              <a:rPr lang="en-US" sz="2600" b="0" dirty="0">
                <a:solidFill>
                  <a:srgbClr val="002060"/>
                </a:solidFill>
                <a:latin typeface="Times New Roman" pitchFamily="16" charset="0"/>
                <a:cs typeface="Times New Roman" pitchFamily="16" charset="0"/>
              </a:rPr>
              <a:t>rather; it is </a:t>
            </a:r>
            <a:r>
              <a:rPr lang="en-US" sz="2600" i="1" dirty="0">
                <a:solidFill>
                  <a:srgbClr val="002060"/>
                </a:solidFill>
                <a:latin typeface="Times New Roman" pitchFamily="16" charset="0"/>
                <a:cs typeface="Times New Roman" pitchFamily="16" charset="0"/>
              </a:rPr>
              <a:t>acquired</a:t>
            </a:r>
            <a:r>
              <a:rPr lang="en-US" sz="2600" b="0" dirty="0">
                <a:solidFill>
                  <a:srgbClr val="002060"/>
                </a:solidFill>
                <a:latin typeface="Times New Roman" pitchFamily="16" charset="0"/>
                <a:cs typeface="Times New Roman" pitchFamily="16" charset="0"/>
              </a:rPr>
              <a:t> through </a:t>
            </a:r>
            <a:r>
              <a:rPr lang="en-US" sz="2600" b="0" i="1" dirty="0">
                <a:solidFill>
                  <a:srgbClr val="002060"/>
                </a:solidFill>
                <a:latin typeface="Times New Roman" pitchFamily="16" charset="0"/>
                <a:cs typeface="Times New Roman" pitchFamily="16" charset="0"/>
              </a:rPr>
              <a:t>the process of learning </a:t>
            </a:r>
            <a:r>
              <a:rPr lang="en-US" sz="2600" b="0" dirty="0">
                <a:solidFill>
                  <a:srgbClr val="002060"/>
                </a:solidFill>
                <a:latin typeface="Times New Roman" pitchFamily="16" charset="0"/>
                <a:cs typeface="Times New Roman" pitchFamily="16" charset="0"/>
              </a:rPr>
              <a:t>or interacting with one’s environment.  </a:t>
            </a:r>
          </a:p>
          <a:p>
            <a:pPr marL="573088" lvl="0" indent="-336550" algn="just" defTabSz="914400">
              <a:lnSpc>
                <a:spcPct val="130000"/>
              </a:lnSpc>
              <a:spcBef>
                <a:spcPct val="20000"/>
              </a:spcBef>
              <a:buClr>
                <a:srgbClr val="FF00FF"/>
              </a:buClr>
              <a:buSzPct val="95000"/>
              <a:buFont typeface="Wingdings" pitchFamily="2" charset="2"/>
              <a:buChar char="Ø"/>
              <a:defRPr/>
            </a:pPr>
            <a:r>
              <a:rPr lang="en-US" sz="2600" b="0" kern="1200" dirty="0">
                <a:solidFill>
                  <a:srgbClr val="002060"/>
                </a:solidFill>
                <a:latin typeface="Times New Roman" panose="02020603050405020304" pitchFamily="18" charset="0"/>
                <a:cs typeface="Times New Roman" panose="02020603050405020304" pitchFamily="18" charset="0"/>
              </a:rPr>
              <a:t>Unlike other animals, humans depend on </a:t>
            </a:r>
            <a:r>
              <a:rPr lang="en-US" sz="2600" i="1" kern="1200" dirty="0">
                <a:solidFill>
                  <a:srgbClr val="002060"/>
                </a:solidFill>
                <a:latin typeface="Times New Roman" panose="02020603050405020304" pitchFamily="18" charset="0"/>
                <a:cs typeface="Times New Roman" panose="02020603050405020304" pitchFamily="18" charset="0"/>
              </a:rPr>
              <a:t>culture</a:t>
            </a:r>
            <a:r>
              <a:rPr lang="en-US" sz="2600" b="0" kern="1200" dirty="0">
                <a:solidFill>
                  <a:srgbClr val="002060"/>
                </a:solidFill>
                <a:latin typeface="Times New Roman" panose="02020603050405020304" pitchFamily="18" charset="0"/>
                <a:cs typeface="Times New Roman" panose="02020603050405020304" pitchFamily="18" charset="0"/>
              </a:rPr>
              <a:t> rather than </a:t>
            </a:r>
            <a:r>
              <a:rPr lang="en-US" sz="2600" i="1" kern="1200" dirty="0">
                <a:solidFill>
                  <a:srgbClr val="002060"/>
                </a:solidFill>
                <a:latin typeface="Times New Roman" panose="02020603050405020304" pitchFamily="18" charset="0"/>
                <a:cs typeface="Times New Roman" panose="02020603050405020304" pitchFamily="18" charset="0"/>
              </a:rPr>
              <a:t>instincts</a:t>
            </a:r>
            <a:r>
              <a:rPr lang="en-US" sz="2600" b="0" kern="1200" dirty="0">
                <a:solidFill>
                  <a:srgbClr val="002060"/>
                </a:solidFill>
                <a:latin typeface="Times New Roman" panose="02020603050405020304" pitchFamily="18" charset="0"/>
                <a:cs typeface="Times New Roman" panose="02020603050405020304" pitchFamily="18" charset="0"/>
              </a:rPr>
              <a:t> to  ensure the </a:t>
            </a:r>
            <a:r>
              <a:rPr lang="en-US" sz="2600" i="1" kern="1200" dirty="0">
                <a:solidFill>
                  <a:srgbClr val="002060"/>
                </a:solidFill>
                <a:latin typeface="Times New Roman" panose="02020603050405020304" pitchFamily="18" charset="0"/>
                <a:cs typeface="Times New Roman" panose="02020603050405020304" pitchFamily="18" charset="0"/>
              </a:rPr>
              <a:t>survival</a:t>
            </a:r>
            <a:r>
              <a:rPr lang="en-US" sz="2600" b="0" kern="1200" dirty="0">
                <a:solidFill>
                  <a:srgbClr val="002060"/>
                </a:solidFill>
                <a:latin typeface="Times New Roman" panose="02020603050405020304" pitchFamily="18" charset="0"/>
                <a:cs typeface="Times New Roman" panose="02020603050405020304" pitchFamily="18" charset="0"/>
              </a:rPr>
              <a:t> of their kind.  </a:t>
            </a:r>
            <a:r>
              <a:rPr lang="en-GB" sz="2600" b="0" dirty="0">
                <a:solidFill>
                  <a:srgbClr val="002060"/>
                </a:solidFill>
                <a:latin typeface="Times New Roman" panose="02020603050405020304" pitchFamily="18" charset="0"/>
                <a:cs typeface="Times New Roman" panose="02020603050405020304" pitchFamily="18" charset="0"/>
              </a:rPr>
              <a:t>    </a:t>
            </a:r>
            <a:r>
              <a:rPr lang="en-US" sz="2600" b="0" dirty="0">
                <a:solidFill>
                  <a:srgbClr val="002060"/>
                </a:solidFill>
                <a:latin typeface="Times New Roman" panose="02020603050405020304" pitchFamily="18" charset="0"/>
                <a:cs typeface="Times New Roman" panose="02020603050405020304" pitchFamily="18" charset="0"/>
              </a:rPr>
              <a:t>   </a:t>
            </a:r>
          </a:p>
          <a:p>
            <a:pPr algn="just">
              <a:lnSpc>
                <a:spcPct val="130000"/>
              </a:lnSpc>
              <a:buClr>
                <a:srgbClr val="C00000"/>
              </a:buClr>
              <a:buFont typeface="Wingdings" panose="05000000000000000000" pitchFamily="2" charset="2"/>
              <a:buChar char="v"/>
            </a:pPr>
            <a:r>
              <a:rPr lang="en-US" sz="2600" b="0" dirty="0">
                <a:solidFill>
                  <a:srgbClr val="002060"/>
                </a:solidFill>
                <a:latin typeface="Times New Roman" pitchFamily="16" charset="0"/>
                <a:cs typeface="Times New Roman" pitchFamily="16" charset="0"/>
              </a:rPr>
              <a:t>Culture</a:t>
            </a:r>
            <a:r>
              <a:rPr lang="en-US" sz="2600" dirty="0">
                <a:solidFill>
                  <a:srgbClr val="002060"/>
                </a:solidFill>
                <a:latin typeface="Times New Roman" pitchFamily="16" charset="0"/>
                <a:cs typeface="Times New Roman" pitchFamily="16" charset="0"/>
              </a:rPr>
              <a:t> </a:t>
            </a:r>
            <a:r>
              <a:rPr lang="en-US" sz="2600" b="0" dirty="0">
                <a:solidFill>
                  <a:srgbClr val="002060"/>
                </a:solidFill>
                <a:latin typeface="Times New Roman" pitchFamily="16" charset="0"/>
                <a:cs typeface="Times New Roman" pitchFamily="16" charset="0"/>
              </a:rPr>
              <a:t>is</a:t>
            </a:r>
            <a:r>
              <a:rPr lang="en-US" sz="2600" dirty="0">
                <a:solidFill>
                  <a:srgbClr val="002060"/>
                </a:solidFill>
                <a:latin typeface="Times New Roman" pitchFamily="16" charset="0"/>
                <a:cs typeface="Times New Roman" pitchFamily="16" charset="0"/>
              </a:rPr>
              <a:t> learned </a:t>
            </a:r>
            <a:r>
              <a:rPr lang="en-US" sz="2600" b="0" dirty="0">
                <a:solidFill>
                  <a:srgbClr val="002060"/>
                </a:solidFill>
                <a:latin typeface="Times New Roman" pitchFamily="16" charset="0"/>
                <a:cs typeface="Times New Roman" pitchFamily="16" charset="0"/>
              </a:rPr>
              <a:t>in the course of </a:t>
            </a:r>
            <a:r>
              <a:rPr lang="en-US" sz="2600" dirty="0">
                <a:solidFill>
                  <a:srgbClr val="002060"/>
                </a:solidFill>
                <a:latin typeface="Times New Roman" pitchFamily="16" charset="0"/>
                <a:cs typeface="Times New Roman" pitchFamily="16" charset="0"/>
              </a:rPr>
              <a:t>social interaction</a:t>
            </a:r>
            <a:r>
              <a:rPr lang="en-US" sz="2600" b="0" dirty="0">
                <a:solidFill>
                  <a:srgbClr val="002060"/>
                </a:solidFill>
                <a:latin typeface="Times New Roman" pitchFamily="16" charset="0"/>
                <a:cs typeface="Times New Roman" pitchFamily="16" charset="0"/>
              </a:rPr>
              <a:t>, through the process of </a:t>
            </a:r>
            <a:r>
              <a:rPr lang="en-US" sz="2600" dirty="0">
                <a:solidFill>
                  <a:srgbClr val="002060"/>
                </a:solidFill>
                <a:latin typeface="Times New Roman" pitchFamily="16" charset="0"/>
                <a:cs typeface="Times New Roman" pitchFamily="16" charset="0"/>
              </a:rPr>
              <a:t>enculturation.  </a:t>
            </a:r>
          </a:p>
          <a:p>
            <a:pPr marL="573088" lvl="0" indent="-336550" algn="just" defTabSz="914400">
              <a:lnSpc>
                <a:spcPct val="130000"/>
              </a:lnSpc>
              <a:spcBef>
                <a:spcPct val="20000"/>
              </a:spcBef>
              <a:buClr>
                <a:srgbClr val="FF00FF"/>
              </a:buClr>
              <a:buSzPct val="95000"/>
              <a:buFont typeface="Wingdings" pitchFamily="2" charset="2"/>
              <a:buChar char="Ø"/>
              <a:defRPr/>
            </a:pPr>
            <a:r>
              <a:rPr lang="en-US" sz="2600" b="1" kern="1200" dirty="0">
                <a:solidFill>
                  <a:srgbClr val="FF0000"/>
                </a:solidFill>
                <a:latin typeface="Times New Roman" panose="02020603050405020304" pitchFamily="18" charset="0"/>
                <a:cs typeface="Times New Roman" panose="02020603050405020304" pitchFamily="18" charset="0"/>
              </a:rPr>
              <a:t>Enculturation</a:t>
            </a:r>
            <a:r>
              <a:rPr lang="en-US" sz="2600" b="0" kern="1200" dirty="0">
                <a:solidFill>
                  <a:srgbClr val="002060"/>
                </a:solidFill>
                <a:latin typeface="Times New Roman" panose="02020603050405020304" pitchFamily="18" charset="0"/>
                <a:cs typeface="Times New Roman" panose="02020603050405020304" pitchFamily="18" charset="0"/>
              </a:rPr>
              <a:t> is </a:t>
            </a:r>
            <a:r>
              <a:rPr lang="en-US" sz="2600" b="0" i="1" kern="1200" dirty="0">
                <a:solidFill>
                  <a:srgbClr val="7030A0"/>
                </a:solidFill>
                <a:latin typeface="Times New Roman" panose="02020603050405020304" pitchFamily="18" charset="0"/>
                <a:cs typeface="Times New Roman" panose="02020603050405020304" pitchFamily="18" charset="0"/>
              </a:rPr>
              <a:t>the process by which an individual learns the rules and values of one’s culture.  </a:t>
            </a:r>
            <a:r>
              <a:rPr lang="en-GB" sz="2600" b="0" i="1" dirty="0">
                <a:solidFill>
                  <a:srgbClr val="7030A0"/>
                </a:solidFill>
                <a:latin typeface="Times New Roman" panose="02020603050405020304" pitchFamily="18" charset="0"/>
                <a:cs typeface="Times New Roman" panose="02020603050405020304" pitchFamily="18" charset="0"/>
              </a:rPr>
              <a:t>    </a:t>
            </a:r>
            <a:r>
              <a:rPr lang="en-US" sz="2600" b="0" i="1" dirty="0">
                <a:solidFill>
                  <a:srgbClr val="7030A0"/>
                </a:solidFill>
                <a:latin typeface="Times New Roman" panose="02020603050405020304" pitchFamily="18" charset="0"/>
                <a:cs typeface="Times New Roman" panose="02020603050405020304" pitchFamily="18" charset="0"/>
              </a:rPr>
              <a:t>   </a:t>
            </a:r>
            <a:endParaRPr lang="en-US" sz="2600" i="1" dirty="0">
              <a:solidFill>
                <a:srgbClr val="7030A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02486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0813"/>
            <a:ext cx="6934200" cy="561975"/>
          </a:xfrm>
        </p:spPr>
        <p:txBody>
          <a:bodyPr>
            <a:normAutofit/>
          </a:bodyPr>
          <a:lstStyle/>
          <a:p>
            <a:r>
              <a:rPr lang="en-US" sz="3000" dirty="0">
                <a:solidFill>
                  <a:schemeClr val="bg1"/>
                </a:solidFill>
              </a:rPr>
              <a:t>Functions of Marriage and Family</a:t>
            </a:r>
          </a:p>
        </p:txBody>
      </p:sp>
      <p:sp>
        <p:nvSpPr>
          <p:cNvPr id="3" name="Content Placeholder 2"/>
          <p:cNvSpPr>
            <a:spLocks noGrp="1"/>
          </p:cNvSpPr>
          <p:nvPr>
            <p:ph idx="1"/>
          </p:nvPr>
        </p:nvSpPr>
        <p:spPr>
          <a:xfrm>
            <a:off x="457200" y="304800"/>
            <a:ext cx="8228013" cy="6402387"/>
          </a:xfrm>
        </p:spPr>
        <p:txBody>
          <a:bodyPr>
            <a:normAutofit fontScale="85000" lnSpcReduction="20000"/>
          </a:bodyPr>
          <a:lstStyle/>
          <a:p>
            <a:pPr algn="just">
              <a:lnSpc>
                <a:spcPct val="140000"/>
              </a:lnSpc>
              <a:buClr>
                <a:srgbClr val="FF0000"/>
              </a:buClr>
              <a:buFont typeface="Wingdings" panose="05000000000000000000" pitchFamily="2" charset="2"/>
              <a:buChar char="v"/>
            </a:pPr>
            <a:r>
              <a:rPr lang="en-US" sz="3300" b="0" dirty="0">
                <a:solidFill>
                  <a:srgbClr val="002060"/>
                </a:solidFill>
                <a:latin typeface="Modern No. 20" panose="02070704070505020303" pitchFamily="18" charset="0"/>
                <a:cs typeface="Times New Roman" pitchFamily="18" charset="0"/>
              </a:rPr>
              <a:t>Family performs certain specific functions including:</a:t>
            </a:r>
          </a:p>
          <a:p>
            <a:pPr marL="514350" indent="-514350" algn="just">
              <a:lnSpc>
                <a:spcPct val="140000"/>
              </a:lnSpc>
              <a:buAutoNum type="arabicPeriod"/>
            </a:pPr>
            <a:r>
              <a:rPr lang="en-US" sz="3300" dirty="0">
                <a:solidFill>
                  <a:srgbClr val="FF0000"/>
                </a:solidFill>
                <a:latin typeface="Modern No. 20" panose="02070704070505020303" pitchFamily="18" charset="0"/>
                <a:cs typeface="Times New Roman" pitchFamily="18" charset="0"/>
              </a:rPr>
              <a:t>Biological Function</a:t>
            </a:r>
            <a:r>
              <a:rPr lang="en-US" sz="3300" b="0" dirty="0">
                <a:solidFill>
                  <a:srgbClr val="002060"/>
                </a:solidFill>
                <a:latin typeface="Modern No. 20" panose="02070704070505020303" pitchFamily="18" charset="0"/>
                <a:cs typeface="Times New Roman" pitchFamily="18" charset="0"/>
              </a:rPr>
              <a:t>: sexual and reproductive function – so that a society perpetuate itself.  </a:t>
            </a:r>
          </a:p>
          <a:p>
            <a:pPr marL="514350" indent="-514350" algn="just">
              <a:lnSpc>
                <a:spcPct val="140000"/>
              </a:lnSpc>
              <a:buAutoNum type="arabicPeriod"/>
            </a:pPr>
            <a:r>
              <a:rPr lang="en-US" sz="3300" dirty="0">
                <a:solidFill>
                  <a:srgbClr val="FF0000"/>
                </a:solidFill>
                <a:latin typeface="Modern No. 20" panose="02070704070505020303" pitchFamily="18" charset="0"/>
                <a:cs typeface="Times New Roman" pitchFamily="18" charset="0"/>
              </a:rPr>
              <a:t>Economic Function</a:t>
            </a:r>
            <a:r>
              <a:rPr lang="en-US" sz="3300" b="0" dirty="0">
                <a:solidFill>
                  <a:srgbClr val="002060"/>
                </a:solidFill>
                <a:latin typeface="Modern No. 20" panose="02070704070505020303" pitchFamily="18" charset="0"/>
                <a:cs typeface="Times New Roman" pitchFamily="18" charset="0"/>
              </a:rPr>
              <a:t>: economic co-operation between men and women and ensure survival of individuals in a society.</a:t>
            </a:r>
          </a:p>
          <a:p>
            <a:pPr marL="514350" lvl="0" indent="-514350" algn="just">
              <a:lnSpc>
                <a:spcPct val="140000"/>
              </a:lnSpc>
              <a:buFont typeface="Wingdings"/>
              <a:buAutoNum type="arabicPeriod"/>
            </a:pPr>
            <a:r>
              <a:rPr lang="en-US" sz="3300" dirty="0">
                <a:solidFill>
                  <a:srgbClr val="FF0000"/>
                </a:solidFill>
                <a:latin typeface="Modern No. 20" panose="02070704070505020303" pitchFamily="18" charset="0"/>
                <a:cs typeface="Times New Roman" pitchFamily="18" charset="0"/>
              </a:rPr>
              <a:t>Social Function</a:t>
            </a:r>
            <a:r>
              <a:rPr lang="en-US" sz="3300" b="0" dirty="0">
                <a:solidFill>
                  <a:srgbClr val="002060"/>
                </a:solidFill>
                <a:latin typeface="Modern No. 20" panose="02070704070505020303" pitchFamily="18" charset="0"/>
                <a:cs typeface="Times New Roman" pitchFamily="18" charset="0"/>
              </a:rPr>
              <a:t>: linking once kin group to another kin group.</a:t>
            </a:r>
          </a:p>
          <a:p>
            <a:pPr marL="514350" indent="-514350" algn="just">
              <a:lnSpc>
                <a:spcPct val="140000"/>
              </a:lnSpc>
              <a:buAutoNum type="arabicPeriod"/>
            </a:pPr>
            <a:r>
              <a:rPr lang="en-US" sz="3300" dirty="0">
                <a:solidFill>
                  <a:srgbClr val="FF0000"/>
                </a:solidFill>
                <a:latin typeface="Modern No. 20" panose="02070704070505020303" pitchFamily="18" charset="0"/>
                <a:cs typeface="Times New Roman" pitchFamily="18" charset="0"/>
              </a:rPr>
              <a:t>Educational Function</a:t>
            </a:r>
            <a:r>
              <a:rPr lang="en-US" sz="3300" b="0" dirty="0">
                <a:solidFill>
                  <a:srgbClr val="002060"/>
                </a:solidFill>
                <a:latin typeface="Modern No. 20" panose="02070704070505020303" pitchFamily="18" charset="0"/>
                <a:cs typeface="Times New Roman" pitchFamily="18" charset="0"/>
              </a:rPr>
              <a:t>: the burden of enculturation and education of new born infants falls primarily upon the family – agent of socialization. </a:t>
            </a:r>
            <a:endParaRPr lang="it-IT" sz="3300" b="0" dirty="0">
              <a:solidFill>
                <a:srgbClr val="002060"/>
              </a:solidFill>
              <a:latin typeface="Modern No. 20" panose="02070704070505020303" pitchFamily="18" charset="0"/>
              <a:cs typeface="Times New Roman" pitchFamily="18" charset="0"/>
            </a:endParaRPr>
          </a:p>
          <a:p>
            <a:endParaRPr lang="en-US"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152401"/>
            <a:ext cx="8079581" cy="990600"/>
          </a:xfrm>
        </p:spPr>
        <p:txBody>
          <a:bodyPr>
            <a:normAutofit/>
          </a:bodyPr>
          <a:lstStyle/>
          <a:p>
            <a:r>
              <a:rPr lang="en-US" altLang="en-US" kern="1200" dirty="0">
                <a:solidFill>
                  <a:srgbClr val="FF0000"/>
                </a:solidFill>
                <a:latin typeface="Modern No. 20" panose="02070704070505020303" pitchFamily="18" charset="0"/>
                <a:ea typeface="Calibri" panose="020F0502020204030204" pitchFamily="34" charset="0"/>
                <a:cs typeface="Times New Roman" panose="02020603050405020304" pitchFamily="18" charset="0"/>
              </a:rPr>
              <a:t>3. Kinship</a:t>
            </a:r>
            <a:endParaRPr lang="en-US" sz="4400" dirty="0">
              <a:solidFill>
                <a:srgbClr val="FF0000"/>
              </a:solidFill>
              <a:latin typeface="Modern No. 20" panose="02070704070505020303" pitchFamily="18" charset="0"/>
            </a:endParaRPr>
          </a:p>
        </p:txBody>
      </p:sp>
      <p:sp>
        <p:nvSpPr>
          <p:cNvPr id="3" name="Content Placeholder 2"/>
          <p:cNvSpPr>
            <a:spLocks noGrp="1"/>
          </p:cNvSpPr>
          <p:nvPr>
            <p:ph idx="1"/>
          </p:nvPr>
        </p:nvSpPr>
        <p:spPr>
          <a:xfrm>
            <a:off x="492919" y="1143001"/>
            <a:ext cx="8079581" cy="5562598"/>
          </a:xfrm>
        </p:spPr>
        <p:txBody>
          <a:bodyPr>
            <a:normAutofit/>
          </a:bodyPr>
          <a:lstStyle/>
          <a:p>
            <a:pPr marL="273050" lvl="0" indent="-273050" algn="just" defTabSz="914400">
              <a:lnSpc>
                <a:spcPct val="107000"/>
              </a:lnSpc>
              <a:spcBef>
                <a:spcPct val="0"/>
              </a:spcBef>
              <a:spcAft>
                <a:spcPts val="800"/>
              </a:spcAft>
              <a:buClr>
                <a:srgbClr val="002060"/>
              </a:buClr>
              <a:buSzPct val="95000"/>
              <a:buFont typeface="Wingdings" panose="05000000000000000000" pitchFamily="2" charset="2"/>
              <a:buChar char="v"/>
            </a:pPr>
            <a:r>
              <a:rPr lang="en-US" altLang="en-US"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Kinship system is an </a:t>
            </a:r>
            <a:r>
              <a:rPr lang="en-US" altLang="en-US" b="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extension of family structure </a:t>
            </a:r>
            <a:r>
              <a:rPr lang="en-US" altLang="en-US"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into broader networks of relationships between groups based up on </a:t>
            </a:r>
            <a:r>
              <a:rPr lang="en-US" altLang="en-US"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shared descent</a:t>
            </a:r>
            <a:r>
              <a:rPr lang="en-US" altLang="en-US"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t>
            </a:r>
          </a:p>
          <a:p>
            <a:pPr marL="273050" lvl="0" indent="-273050" algn="just" defTabSz="914400">
              <a:lnSpc>
                <a:spcPct val="107000"/>
              </a:lnSpc>
              <a:spcBef>
                <a:spcPct val="0"/>
              </a:spcBef>
              <a:spcAft>
                <a:spcPts val="800"/>
              </a:spcAft>
              <a:buClr>
                <a:srgbClr val="002060"/>
              </a:buClr>
              <a:buSzPct val="95000"/>
              <a:buFont typeface="Wingdings" panose="05000000000000000000" pitchFamily="2" charset="2"/>
              <a:buChar char="v"/>
            </a:pPr>
            <a:r>
              <a:rPr lang="en-US" altLang="en-US"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It is not a social group, but is a </a:t>
            </a:r>
            <a:r>
              <a:rPr lang="en-US" altLang="en-US"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structured system of relationships</a:t>
            </a:r>
            <a:r>
              <a:rPr lang="en-US" altLang="en-US"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 method of reckoning relationship).   </a:t>
            </a:r>
          </a:p>
          <a:p>
            <a:pPr marL="273050" lvl="0" indent="-273050" algn="just" defTabSz="914400">
              <a:lnSpc>
                <a:spcPct val="107000"/>
              </a:lnSpc>
              <a:spcBef>
                <a:spcPct val="0"/>
              </a:spcBef>
              <a:spcAft>
                <a:spcPts val="800"/>
              </a:spcAft>
              <a:buClr>
                <a:srgbClr val="002060"/>
              </a:buClr>
              <a:buSzPct val="95000"/>
              <a:buFont typeface="Wingdings" panose="05000000000000000000" pitchFamily="2" charset="2"/>
              <a:buChar char="v"/>
            </a:pPr>
            <a:r>
              <a:rPr lang="en-US" altLang="en-US"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It’s the relationship between persons, either by </a:t>
            </a:r>
            <a:r>
              <a:rPr lang="en-US" altLang="en-US" i="1" kern="1200" dirty="0">
                <a:solidFill>
                  <a:srgbClr val="C00000"/>
                </a:solidFill>
                <a:latin typeface="Modern No. 20" panose="02070704070505020303" pitchFamily="18" charset="0"/>
                <a:ea typeface="Calibri" panose="020F0502020204030204" pitchFamily="34" charset="0"/>
                <a:cs typeface="Times New Roman" panose="02020603050405020304" pitchFamily="18" charset="0"/>
              </a:rPr>
              <a:t>blood</a:t>
            </a:r>
            <a:r>
              <a:rPr lang="en-US" altLang="en-US" b="0" kern="1200" dirty="0">
                <a:solidFill>
                  <a:srgbClr val="C00000"/>
                </a:solidFill>
                <a:latin typeface="Modern No. 20" panose="02070704070505020303" pitchFamily="18" charset="0"/>
                <a:ea typeface="Calibri" panose="020F0502020204030204" pitchFamily="34" charset="0"/>
                <a:cs typeface="Times New Roman" panose="02020603050405020304" pitchFamily="18" charset="0"/>
              </a:rPr>
              <a:t> or </a:t>
            </a:r>
            <a:r>
              <a:rPr lang="en-US" altLang="en-US" i="1" kern="1200" dirty="0">
                <a:solidFill>
                  <a:srgbClr val="C00000"/>
                </a:solidFill>
                <a:latin typeface="Modern No. 20" panose="02070704070505020303" pitchFamily="18" charset="0"/>
                <a:ea typeface="Calibri" panose="020F0502020204030204" pitchFamily="34" charset="0"/>
                <a:cs typeface="Times New Roman" panose="02020603050405020304" pitchFamily="18" charset="0"/>
              </a:rPr>
              <a:t>marriage</a:t>
            </a:r>
            <a:r>
              <a:rPr lang="en-US" altLang="en-US" b="0" kern="1200" dirty="0">
                <a:solidFill>
                  <a:srgbClr val="C00000"/>
                </a:solidFill>
                <a:latin typeface="Modern No. 20" panose="02070704070505020303" pitchFamily="18" charset="0"/>
                <a:ea typeface="Calibri" panose="020F0502020204030204" pitchFamily="34" charset="0"/>
                <a:cs typeface="Times New Roman" panose="02020603050405020304" pitchFamily="18" charset="0"/>
              </a:rPr>
              <a:t>: </a:t>
            </a:r>
          </a:p>
          <a:p>
            <a:pPr marL="273050" lvl="0" indent="-273050" algn="just" defTabSz="914400">
              <a:lnSpc>
                <a:spcPct val="107000"/>
              </a:lnSpc>
              <a:spcBef>
                <a:spcPct val="0"/>
              </a:spcBef>
              <a:spcAft>
                <a:spcPts val="800"/>
              </a:spcAft>
              <a:buClr>
                <a:srgbClr val="002060"/>
              </a:buClr>
              <a:buSzPct val="95000"/>
              <a:buFont typeface="Wingdings" panose="05000000000000000000" pitchFamily="2" charset="2"/>
              <a:buChar char="v"/>
            </a:pP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If the kin is related by </a:t>
            </a:r>
            <a:r>
              <a:rPr lang="en-US" altLang="en-US" sz="260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blood</a:t>
            </a: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 it forms </a:t>
            </a:r>
            <a:r>
              <a:rPr lang="en-US" altLang="en-US" sz="2600" i="1" kern="1200" dirty="0">
                <a:solidFill>
                  <a:srgbClr val="00B0F0"/>
                </a:solidFill>
                <a:latin typeface="Modern No. 20" panose="02070704070505020303" pitchFamily="18" charset="0"/>
                <a:ea typeface="Calibri" panose="020F0502020204030204" pitchFamily="34" charset="0"/>
                <a:cs typeface="Times New Roman" panose="02020603050405020304" pitchFamily="18" charset="0"/>
              </a:rPr>
              <a:t>Consanguineal kinship relation</a:t>
            </a: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whereas it is related by </a:t>
            </a:r>
            <a:r>
              <a:rPr lang="en-US" altLang="en-US" sz="260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marriage</a:t>
            </a: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it forms </a:t>
            </a:r>
            <a:r>
              <a:rPr lang="en-US" altLang="en-US" sz="2600" i="1" kern="1200" dirty="0">
                <a:solidFill>
                  <a:srgbClr val="00B0F0"/>
                </a:solidFill>
                <a:latin typeface="Modern No. 20" panose="02070704070505020303" pitchFamily="18" charset="0"/>
                <a:ea typeface="Calibri" panose="020F0502020204030204" pitchFamily="34" charset="0"/>
                <a:cs typeface="Times New Roman" panose="02020603050405020304" pitchFamily="18" charset="0"/>
              </a:rPr>
              <a:t>Affinal kinship relation</a:t>
            </a: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t>
            </a:r>
          </a:p>
          <a:p>
            <a:pPr marL="273050" lvl="0" indent="-273050" algn="just" defTabSz="914400">
              <a:lnSpc>
                <a:spcPct val="107000"/>
              </a:lnSpc>
              <a:spcBef>
                <a:spcPct val="0"/>
              </a:spcBef>
              <a:spcAft>
                <a:spcPts val="800"/>
              </a:spcAft>
              <a:buClr>
                <a:srgbClr val="002060"/>
              </a:buClr>
              <a:buSzPct val="95000"/>
              <a:buFont typeface="Wingdings" panose="05000000000000000000" pitchFamily="2" charset="2"/>
              <a:buChar char="v"/>
            </a:pP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All societies recognize these kinship relation, but with different </a:t>
            </a:r>
            <a:r>
              <a:rPr lang="en-US" altLang="en-US" sz="26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kin system/descent rule</a:t>
            </a:r>
            <a:r>
              <a:rPr lang="en-US" altLang="en-US" sz="26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007101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0813"/>
            <a:ext cx="6856413" cy="687387"/>
          </a:xfrm>
        </p:spPr>
        <p:txBody>
          <a:bodyPr>
            <a:normAutofit fontScale="90000"/>
          </a:bodyPr>
          <a:lstStyle/>
          <a:p>
            <a:r>
              <a:rPr lang="en-US" sz="4400" b="1" dirty="0">
                <a:solidFill>
                  <a:srgbClr val="FF0000"/>
                </a:solidFill>
                <a:latin typeface="Modern No. 20" panose="02070704070505020303" pitchFamily="18" charset="0"/>
              </a:rPr>
              <a:t>4. Descent</a:t>
            </a:r>
          </a:p>
        </p:txBody>
      </p:sp>
      <p:sp>
        <p:nvSpPr>
          <p:cNvPr id="3" name="Content Placeholder 2"/>
          <p:cNvSpPr>
            <a:spLocks noGrp="1"/>
          </p:cNvSpPr>
          <p:nvPr>
            <p:ph idx="1"/>
          </p:nvPr>
        </p:nvSpPr>
        <p:spPr>
          <a:xfrm>
            <a:off x="533400" y="1066800"/>
            <a:ext cx="8077200" cy="5486400"/>
          </a:xfrm>
        </p:spPr>
        <p:txBody>
          <a:bodyPr>
            <a:normAutofit lnSpcReduction="10000"/>
          </a:bodyPr>
          <a:lstStyle/>
          <a:p>
            <a:pPr algn="just">
              <a:lnSpc>
                <a:spcPct val="130000"/>
              </a:lnSpc>
              <a:buClr>
                <a:srgbClr val="FF0000"/>
              </a:buClr>
              <a:buFont typeface="Wingdings" panose="05000000000000000000" pitchFamily="2" charset="2"/>
              <a:buChar char="v"/>
            </a:pPr>
            <a:r>
              <a:rPr lang="en-US" sz="2800" b="0" dirty="0">
                <a:solidFill>
                  <a:srgbClr val="002060"/>
                </a:solidFill>
                <a:latin typeface="Modern No. 20" panose="02070704070505020303" pitchFamily="18" charset="0"/>
                <a:cs typeface="Times New Roman" pitchFamily="18" charset="0"/>
              </a:rPr>
              <a:t>Descent refers to the social recognition of the biological relationship that exists between the individuals.     </a:t>
            </a:r>
          </a:p>
          <a:p>
            <a:pPr marL="273050" lvl="0" indent="-273050" algn="just" defTabSz="914400">
              <a:lnSpc>
                <a:spcPct val="130000"/>
              </a:lnSpc>
              <a:spcBef>
                <a:spcPct val="0"/>
              </a:spcBef>
              <a:spcAft>
                <a:spcPts val="800"/>
              </a:spcAft>
              <a:buClr>
                <a:srgbClr val="FF0000"/>
              </a:buClr>
              <a:buSzPct val="95000"/>
              <a:buFont typeface="Wingdings" panose="05000000000000000000" pitchFamily="2" charset="2"/>
              <a:buChar char="v"/>
            </a:pPr>
            <a:r>
              <a:rPr lang="en-US" altLang="en-US" sz="28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Rules of descent </a:t>
            </a: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refers to a set of principles by which an individual traces his descent.</a:t>
            </a:r>
          </a:p>
          <a:p>
            <a:pPr lvl="0" algn="just" defTabSz="914400">
              <a:lnSpc>
                <a:spcPct val="130000"/>
              </a:lnSpc>
              <a:spcBef>
                <a:spcPct val="0"/>
              </a:spcBef>
              <a:spcAft>
                <a:spcPts val="800"/>
              </a:spcAft>
              <a:buClr>
                <a:srgbClr val="FF0000"/>
              </a:buClr>
              <a:buSzPct val="95000"/>
              <a:buFont typeface="Wingdings" panose="05000000000000000000" pitchFamily="2" charset="2"/>
              <a:buChar char="Ø"/>
            </a:pP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It define </a:t>
            </a:r>
            <a:r>
              <a:rPr lang="en-US" altLang="en-US" sz="2800" b="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the kinship system of a group </a:t>
            </a: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and it provides the foundation for the formation of descent groups. </a:t>
            </a:r>
          </a:p>
          <a:p>
            <a:pPr marL="273050" lvl="0" indent="-273050" algn="just" defTabSz="914400">
              <a:lnSpc>
                <a:spcPct val="130000"/>
              </a:lnSpc>
              <a:spcBef>
                <a:spcPct val="0"/>
              </a:spcBef>
              <a:spcAft>
                <a:spcPts val="800"/>
              </a:spcAft>
              <a:buClr>
                <a:srgbClr val="FF0000"/>
              </a:buClr>
              <a:buSzPct val="95000"/>
              <a:buFont typeface="Wingdings" panose="05000000000000000000" pitchFamily="2" charset="2"/>
              <a:buChar char="v"/>
            </a:pP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Descent determine </a:t>
            </a:r>
            <a:r>
              <a:rPr lang="en-US" altLang="en-US" sz="28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group membership </a:t>
            </a: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as well as </a:t>
            </a:r>
            <a:r>
              <a:rPr lang="en-US" altLang="en-US" sz="28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rights to property </a:t>
            </a: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&amp;</a:t>
            </a:r>
            <a:r>
              <a:rPr lang="en-US" altLang="en-US" sz="28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inheritance</a:t>
            </a: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324599"/>
          </a:xfrm>
        </p:spPr>
        <p:txBody>
          <a:bodyPr>
            <a:normAutofit fontScale="92500" lnSpcReduction="20000"/>
          </a:bodyPr>
          <a:lstStyle/>
          <a:p>
            <a:pPr marL="273050" lvl="0" indent="-273050" algn="just" defTabSz="914400">
              <a:lnSpc>
                <a:spcPct val="130000"/>
              </a:lnSpc>
              <a:spcBef>
                <a:spcPct val="0"/>
              </a:spcBef>
              <a:spcAft>
                <a:spcPts val="800"/>
              </a:spcAft>
              <a:buClr>
                <a:srgbClr val="FF0000"/>
              </a:buClr>
              <a:buSzPct val="95000"/>
              <a:buFont typeface="Wingdings" panose="05000000000000000000" pitchFamily="2" charset="2"/>
              <a:buChar char="v"/>
            </a:pP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Anthropologists identify </a:t>
            </a:r>
            <a:r>
              <a:rPr lang="en-US" altLang="en-US" sz="280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three</a:t>
            </a: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 important </a:t>
            </a:r>
            <a:r>
              <a:rPr lang="en-US" altLang="en-US" sz="2800" i="1"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rules of descent</a:t>
            </a:r>
            <a:r>
              <a:rPr lang="en-US" altLang="en-US" sz="2800" b="0" kern="1200" dirty="0">
                <a:solidFill>
                  <a:srgbClr val="002060"/>
                </a:solidFill>
                <a:latin typeface="Modern No. 20" panose="02070704070505020303" pitchFamily="18" charset="0"/>
                <a:ea typeface="Calibri" panose="020F0502020204030204" pitchFamily="34" charset="0"/>
                <a:cs typeface="Times New Roman" panose="02020603050405020304" pitchFamily="18" charset="0"/>
              </a:rPr>
              <a:t>:</a:t>
            </a:r>
          </a:p>
          <a:p>
            <a:pPr marL="273050" lvl="0" indent="-273050" algn="just" defTabSz="914400">
              <a:lnSpc>
                <a:spcPct val="130000"/>
              </a:lnSpc>
              <a:spcBef>
                <a:spcPct val="20000"/>
              </a:spcBef>
              <a:buClr>
                <a:srgbClr val="FF0000"/>
              </a:buClr>
              <a:buSzPct val="95000"/>
              <a:buFont typeface="Wingdings" panose="05000000000000000000" pitchFamily="2" charset="2"/>
              <a:buChar char="q"/>
            </a:pPr>
            <a:r>
              <a:rPr lang="en-US" altLang="en-US" sz="2800" b="1" u="sng" kern="1200" dirty="0">
                <a:solidFill>
                  <a:srgbClr val="C00000"/>
                </a:solidFill>
                <a:latin typeface="Modern No. 20" panose="02070704070505020303" pitchFamily="18" charset="0"/>
              </a:rPr>
              <a:t>Patrilineal Descent </a:t>
            </a:r>
            <a:r>
              <a:rPr lang="en-US" altLang="en-US" sz="2800" b="0" kern="1200" dirty="0">
                <a:solidFill>
                  <a:srgbClr val="002060"/>
                </a:solidFill>
                <a:latin typeface="Modern No. 20" panose="02070704070505020303" pitchFamily="18" charset="0"/>
              </a:rPr>
              <a:t>– is when descent is traced solely through the male line.   </a:t>
            </a:r>
          </a:p>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800" b="0" kern="1200" dirty="0">
                <a:solidFill>
                  <a:srgbClr val="002060"/>
                </a:solidFill>
                <a:latin typeface="Modern No. 20" panose="02070704070505020303" pitchFamily="18" charset="0"/>
              </a:rPr>
              <a:t>It affiliates an individual with a Consanguineous kin group through the male or </a:t>
            </a:r>
            <a:r>
              <a:rPr lang="en-US" altLang="en-US" sz="2800" i="1" kern="1200" dirty="0">
                <a:solidFill>
                  <a:srgbClr val="002060"/>
                </a:solidFill>
                <a:latin typeface="Modern No. 20" panose="02070704070505020303" pitchFamily="18" charset="0"/>
              </a:rPr>
              <a:t>agnatic line </a:t>
            </a:r>
            <a:r>
              <a:rPr lang="en-US" altLang="en-US" sz="2800" b="0" kern="1200" dirty="0">
                <a:solidFill>
                  <a:srgbClr val="002060"/>
                </a:solidFill>
                <a:latin typeface="Modern No. 20" panose="02070704070505020303" pitchFamily="18" charset="0"/>
              </a:rPr>
              <a:t>&amp; the rules of descent is called </a:t>
            </a:r>
            <a:r>
              <a:rPr lang="en-US" altLang="en-US" sz="2800" i="1" kern="1200" dirty="0">
                <a:solidFill>
                  <a:srgbClr val="002060"/>
                </a:solidFill>
                <a:latin typeface="Modern No. 20" panose="02070704070505020303" pitchFamily="18" charset="0"/>
              </a:rPr>
              <a:t>patrilineal rules of descent</a:t>
            </a:r>
            <a:r>
              <a:rPr lang="en-US" altLang="en-US" sz="2800" b="0" kern="1200" dirty="0">
                <a:solidFill>
                  <a:srgbClr val="002060"/>
                </a:solidFill>
                <a:latin typeface="Modern No. 20" panose="02070704070505020303" pitchFamily="18" charset="0"/>
              </a:rPr>
              <a:t>.    </a:t>
            </a:r>
          </a:p>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800" b="0" kern="1200" dirty="0">
                <a:solidFill>
                  <a:srgbClr val="002060"/>
                </a:solidFill>
                <a:latin typeface="Modern No. 20" panose="02070704070505020303" pitchFamily="18" charset="0"/>
              </a:rPr>
              <a:t>A man’s children all belong to the same descent group by birth, but it only the sons who continue the affiliation.  </a:t>
            </a:r>
          </a:p>
          <a:p>
            <a:pPr marL="273050" lvl="0" indent="-273050" algn="just" defTabSz="914400">
              <a:lnSpc>
                <a:spcPct val="130000"/>
              </a:lnSpc>
              <a:spcBef>
                <a:spcPct val="20000"/>
              </a:spcBef>
              <a:buClr>
                <a:srgbClr val="FF0000"/>
              </a:buClr>
              <a:buSzPct val="95000"/>
              <a:buFont typeface="Wingdings" panose="05000000000000000000" pitchFamily="2" charset="2"/>
              <a:buChar char="q"/>
            </a:pPr>
            <a:r>
              <a:rPr lang="en-US" altLang="en-US" sz="3000" b="1" u="sng" kern="1200" dirty="0">
                <a:solidFill>
                  <a:srgbClr val="C00000"/>
                </a:solidFill>
                <a:latin typeface="Modern No. 20" panose="02070704070505020303" pitchFamily="18" charset="0"/>
              </a:rPr>
              <a:t>Matrilineal Descent </a:t>
            </a:r>
            <a:r>
              <a:rPr lang="en-US" altLang="en-US" sz="2800" b="0" kern="1200" dirty="0">
                <a:solidFill>
                  <a:srgbClr val="002060"/>
                </a:solidFill>
                <a:latin typeface="Modern No. 20" panose="02070704070505020303" pitchFamily="18" charset="0"/>
              </a:rPr>
              <a:t>- it reckons descent through the mother line.    </a:t>
            </a:r>
          </a:p>
          <a:p>
            <a:pPr marL="273050" lvl="0" indent="-273050" algn="just" defTabSz="914400">
              <a:lnSpc>
                <a:spcPct val="130000"/>
              </a:lnSpc>
              <a:spcBef>
                <a:spcPct val="20000"/>
              </a:spcBef>
              <a:buClr>
                <a:srgbClr val="FF0000"/>
              </a:buClr>
              <a:buSzPct val="95000"/>
              <a:buFont typeface="Wingdings" panose="05000000000000000000" pitchFamily="2" charset="2"/>
              <a:buChar char="v"/>
            </a:pPr>
            <a:r>
              <a:rPr lang="en-US" altLang="en-US" sz="2800" b="0" kern="1200" dirty="0">
                <a:solidFill>
                  <a:srgbClr val="002060"/>
                </a:solidFill>
                <a:latin typeface="Modern No. 20" panose="02070704070505020303" pitchFamily="18" charset="0"/>
              </a:rPr>
              <a:t>It affiliates an individual with a </a:t>
            </a:r>
            <a:r>
              <a:rPr lang="en-US" altLang="en-US" sz="2800" b="0" i="1" kern="1200" dirty="0">
                <a:solidFill>
                  <a:srgbClr val="002060"/>
                </a:solidFill>
                <a:latin typeface="Modern No. 20" panose="02070704070505020303" pitchFamily="18" charset="0"/>
              </a:rPr>
              <a:t>Consanguineous kin group </a:t>
            </a:r>
            <a:r>
              <a:rPr lang="en-US" altLang="en-US" sz="2800" b="0" kern="1200" dirty="0">
                <a:solidFill>
                  <a:srgbClr val="002060"/>
                </a:solidFill>
                <a:latin typeface="Modern No. 20" panose="02070704070505020303" pitchFamily="18" charset="0"/>
              </a:rPr>
              <a:t>through the female or </a:t>
            </a:r>
            <a:r>
              <a:rPr lang="en-US" altLang="en-US" sz="2800" i="1" kern="1200" dirty="0">
                <a:solidFill>
                  <a:srgbClr val="002060"/>
                </a:solidFill>
                <a:latin typeface="Modern No. 20" panose="02070704070505020303" pitchFamily="18" charset="0"/>
              </a:rPr>
              <a:t>uterine</a:t>
            </a:r>
            <a:r>
              <a:rPr lang="en-US" altLang="en-US" sz="2800" b="0" kern="1200" dirty="0">
                <a:solidFill>
                  <a:srgbClr val="002060"/>
                </a:solidFill>
                <a:latin typeface="Modern No. 20" panose="02070704070505020303" pitchFamily="18" charset="0"/>
              </a:rPr>
              <a:t> line &amp; the rules of descent is called </a:t>
            </a:r>
            <a:r>
              <a:rPr lang="en-US" altLang="en-US" sz="2800" i="1" kern="1200" dirty="0">
                <a:solidFill>
                  <a:srgbClr val="002060"/>
                </a:solidFill>
                <a:latin typeface="Modern No. 20" panose="02070704070505020303" pitchFamily="18" charset="0"/>
              </a:rPr>
              <a:t>matrilineal rules of descent</a:t>
            </a:r>
            <a:r>
              <a:rPr lang="en-US" altLang="en-US" sz="2800" b="0" kern="1200" dirty="0">
                <a:solidFill>
                  <a:srgbClr val="002060"/>
                </a:solidFill>
                <a:latin typeface="Modern No. 20" panose="02070704070505020303" pitchFamily="18" charset="0"/>
              </a:rPr>
              <a:t>.     </a:t>
            </a:r>
          </a:p>
          <a:p>
            <a:pPr marL="273050" lvl="0" indent="-273050" algn="just" defTabSz="914400">
              <a:lnSpc>
                <a:spcPct val="107000"/>
              </a:lnSpc>
              <a:spcBef>
                <a:spcPct val="0"/>
              </a:spcBef>
              <a:spcAft>
                <a:spcPts val="800"/>
              </a:spcAft>
              <a:buClr>
                <a:srgbClr val="FF0000"/>
              </a:buClr>
              <a:buSzPct val="95000"/>
              <a:buFont typeface="Wingdings" panose="05000000000000000000" pitchFamily="2" charset="2"/>
              <a:buChar char="v"/>
            </a:pPr>
            <a:endParaRPr lang="en-US" b="0" dirty="0">
              <a:solidFill>
                <a:srgbClr val="00000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650424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06" y="228600"/>
            <a:ext cx="8065294" cy="6477000"/>
          </a:xfrm>
        </p:spPr>
        <p:txBody>
          <a:bodyPr>
            <a:normAutofit fontScale="85000" lnSpcReduction="20000"/>
          </a:bodyPr>
          <a:lstStyle/>
          <a:p>
            <a:pPr>
              <a:lnSpc>
                <a:spcPct val="140000"/>
              </a:lnSpc>
              <a:buClr>
                <a:srgbClr val="FF0000"/>
              </a:buClr>
              <a:buFont typeface="Wingdings" panose="05000000000000000000" pitchFamily="2" charset="2"/>
              <a:buChar char="q"/>
            </a:pPr>
            <a:r>
              <a:rPr lang="en-US" sz="3800" b="1" dirty="0" err="1">
                <a:solidFill>
                  <a:srgbClr val="C00000"/>
                </a:solidFill>
                <a:latin typeface="Modern No. 20" panose="02070704070505020303" pitchFamily="18" charset="0"/>
                <a:cs typeface="Times New Roman" pitchFamily="18" charset="0"/>
              </a:rPr>
              <a:t>Cognatic</a:t>
            </a:r>
            <a:r>
              <a:rPr lang="en-US" sz="3800" b="1" dirty="0">
                <a:solidFill>
                  <a:srgbClr val="C00000"/>
                </a:solidFill>
                <a:latin typeface="Modern No. 20" panose="02070704070505020303" pitchFamily="18" charset="0"/>
                <a:cs typeface="Times New Roman" pitchFamily="18" charset="0"/>
              </a:rPr>
              <a:t> Descent:</a:t>
            </a:r>
          </a:p>
          <a:p>
            <a:pPr algn="just">
              <a:lnSpc>
                <a:spcPct val="140000"/>
              </a:lnSpc>
              <a:buFont typeface="Wingdings" panose="05000000000000000000" pitchFamily="2" charset="2"/>
              <a:buChar char="v"/>
            </a:pPr>
            <a:r>
              <a:rPr lang="en-US" sz="3300" b="0" dirty="0">
                <a:solidFill>
                  <a:srgbClr val="002060"/>
                </a:solidFill>
                <a:latin typeface="Modern No. 20" panose="02070704070505020303" pitchFamily="18" charset="0"/>
                <a:cs typeface="Times New Roman" pitchFamily="18" charset="0"/>
              </a:rPr>
              <a:t>In some society’s individuals are free to show their genealogical links either through men or women. </a:t>
            </a:r>
          </a:p>
          <a:p>
            <a:pPr algn="just">
              <a:lnSpc>
                <a:spcPct val="140000"/>
              </a:lnSpc>
              <a:buFont typeface="Wingdings" panose="05000000000000000000" pitchFamily="2" charset="2"/>
              <a:buChar char="v"/>
            </a:pPr>
            <a:r>
              <a:rPr lang="en-US" sz="3300" b="0" dirty="0">
                <a:solidFill>
                  <a:srgbClr val="002060"/>
                </a:solidFill>
                <a:latin typeface="Modern No. 20" panose="02070704070505020303" pitchFamily="18" charset="0"/>
                <a:cs typeface="Times New Roman" pitchFamily="18" charset="0"/>
              </a:rPr>
              <a:t>Some people of such society are therefore connected with the kin-group of father and others with the kin group of mothers.</a:t>
            </a:r>
          </a:p>
          <a:p>
            <a:pPr algn="just">
              <a:lnSpc>
                <a:spcPct val="140000"/>
              </a:lnSpc>
              <a:buFont typeface="Wingdings" panose="05000000000000000000" pitchFamily="2" charset="2"/>
              <a:buChar char="v"/>
            </a:pPr>
            <a:r>
              <a:rPr lang="en-US" sz="3300" b="0" dirty="0">
                <a:solidFill>
                  <a:srgbClr val="002060"/>
                </a:solidFill>
                <a:latin typeface="Modern No. 20" panose="02070704070505020303" pitchFamily="18" charset="0"/>
                <a:cs typeface="Times New Roman" pitchFamily="18" charset="0"/>
              </a:rPr>
              <a:t>There </a:t>
            </a:r>
            <a:r>
              <a:rPr lang="en-US" sz="3300" i="1" dirty="0">
                <a:solidFill>
                  <a:srgbClr val="002060"/>
                </a:solidFill>
                <a:latin typeface="Modern No. 20" panose="02070704070505020303" pitchFamily="18" charset="0"/>
                <a:cs typeface="Times New Roman" pitchFamily="18" charset="0"/>
              </a:rPr>
              <a:t>is no fixed rule </a:t>
            </a:r>
            <a:r>
              <a:rPr lang="en-US" sz="3300" b="0" dirty="0">
                <a:solidFill>
                  <a:srgbClr val="002060"/>
                </a:solidFill>
                <a:latin typeface="Modern No. 20" panose="02070704070505020303" pitchFamily="18" charset="0"/>
                <a:cs typeface="Times New Roman" pitchFamily="18" charset="0"/>
              </a:rPr>
              <a:t>to trace the succession and inheritance; any combination of </a:t>
            </a:r>
            <a:r>
              <a:rPr lang="en-US" sz="3300" i="1" dirty="0">
                <a:solidFill>
                  <a:srgbClr val="002060"/>
                </a:solidFill>
                <a:latin typeface="Modern No. 20" panose="02070704070505020303" pitchFamily="18" charset="0"/>
                <a:cs typeface="Times New Roman" pitchFamily="18" charset="0"/>
              </a:rPr>
              <a:t>lineal</a:t>
            </a:r>
            <a:r>
              <a:rPr lang="en-US" sz="3300" b="0" dirty="0">
                <a:solidFill>
                  <a:srgbClr val="002060"/>
                </a:solidFill>
                <a:latin typeface="Modern No. 20" panose="02070704070505020303" pitchFamily="18" charset="0"/>
                <a:cs typeface="Times New Roman" pitchFamily="18" charset="0"/>
              </a:rPr>
              <a:t> </a:t>
            </a:r>
            <a:r>
              <a:rPr lang="en-US" sz="3300" i="1" dirty="0">
                <a:solidFill>
                  <a:srgbClr val="002060"/>
                </a:solidFill>
                <a:latin typeface="Modern No. 20" panose="02070704070505020303" pitchFamily="18" charset="0"/>
                <a:cs typeface="Times New Roman" pitchFamily="18" charset="0"/>
              </a:rPr>
              <a:t>link</a:t>
            </a:r>
            <a:r>
              <a:rPr lang="en-US" sz="3300" b="0" dirty="0">
                <a:solidFill>
                  <a:srgbClr val="002060"/>
                </a:solidFill>
                <a:latin typeface="Modern No. 20" panose="02070704070505020303" pitchFamily="18" charset="0"/>
                <a:cs typeface="Times New Roman" pitchFamily="18" charset="0"/>
              </a:rPr>
              <a:t> is possible in such societies. </a:t>
            </a:r>
          </a:p>
          <a:p>
            <a:pPr marL="273050" lvl="0" indent="-273050" algn="just" defTabSz="914400">
              <a:lnSpc>
                <a:spcPct val="140000"/>
              </a:lnSpc>
              <a:spcBef>
                <a:spcPct val="20000"/>
              </a:spcBef>
              <a:buClr>
                <a:srgbClr val="FF00FF"/>
              </a:buClr>
              <a:buSzPct val="95000"/>
              <a:buFont typeface="Wingdings" panose="05000000000000000000" pitchFamily="2" charset="2"/>
              <a:buChar char="Ø"/>
            </a:pPr>
            <a:r>
              <a:rPr lang="en-US" altLang="en-US" sz="3300" i="1" kern="1200" dirty="0">
                <a:solidFill>
                  <a:srgbClr val="002060"/>
                </a:solidFill>
                <a:latin typeface="Modern No. 20" panose="02070704070505020303" pitchFamily="18" charset="0"/>
              </a:rPr>
              <a:t>Lineal kin </a:t>
            </a:r>
            <a:r>
              <a:rPr lang="en-US" altLang="en-US" sz="3300" b="0" kern="1200" dirty="0">
                <a:solidFill>
                  <a:srgbClr val="002060"/>
                </a:solidFill>
                <a:latin typeface="Modern No. 20" panose="02070704070505020303" pitchFamily="18" charset="0"/>
              </a:rPr>
              <a:t>– kin who are related to each other directly through same descent.   </a:t>
            </a:r>
          </a:p>
          <a:p>
            <a:pPr algn="just"/>
            <a:endParaRPr lang="en-US" b="0" dirty="0">
              <a:solidFill>
                <a:schemeClr val="tx1"/>
              </a:solidFill>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B1F56-5082-43DC-9222-FC92184EF5BB}"/>
              </a:ext>
            </a:extLst>
          </p:cNvPr>
          <p:cNvSpPr>
            <a:spLocks noGrp="1"/>
          </p:cNvSpPr>
          <p:nvPr>
            <p:ph idx="1"/>
          </p:nvPr>
        </p:nvSpPr>
        <p:spPr>
          <a:xfrm>
            <a:off x="381000" y="457200"/>
            <a:ext cx="8382000" cy="6172199"/>
          </a:xfrm>
        </p:spPr>
        <p:txBody>
          <a:bodyPr>
            <a:normAutofit lnSpcReduction="10000"/>
          </a:bodyPr>
          <a:lstStyle/>
          <a:p>
            <a:pPr>
              <a:buFont typeface="Times New Roman" pitchFamily="16" charset="0"/>
              <a:buNone/>
            </a:pPr>
            <a:r>
              <a:rPr lang="en-US" sz="2800" b="1" dirty="0">
                <a:solidFill>
                  <a:srgbClr val="FF0000"/>
                </a:solidFill>
                <a:latin typeface="Times New Roman" pitchFamily="18" charset="0"/>
                <a:cs typeface="Times New Roman" pitchFamily="18" charset="0"/>
              </a:rPr>
              <a:t>2</a:t>
            </a:r>
            <a:r>
              <a:rPr lang="en-US" sz="2800" b="1" dirty="0">
                <a:solidFill>
                  <a:srgbClr val="FF0000"/>
                </a:solidFill>
              </a:rPr>
              <a:t>. </a:t>
            </a:r>
            <a:r>
              <a:rPr lang="en-US" sz="2800" b="1" dirty="0">
                <a:solidFill>
                  <a:srgbClr val="FF0000"/>
                </a:solidFill>
                <a:latin typeface="Times New Roman" pitchFamily="16" charset="0"/>
                <a:cs typeface="Times New Roman" pitchFamily="16" charset="0"/>
              </a:rPr>
              <a:t>Culture Is Shared: </a:t>
            </a:r>
          </a:p>
          <a:p>
            <a:pPr algn="just">
              <a:lnSpc>
                <a:spcPct val="120000"/>
              </a:lnSpc>
              <a:buClr>
                <a:srgbClr val="FF0000"/>
              </a:buClr>
              <a:buFont typeface="Wingdings" panose="05000000000000000000" pitchFamily="2" charset="2"/>
              <a:buChar char="v"/>
            </a:pPr>
            <a:r>
              <a:rPr lang="en-US" b="0" dirty="0">
                <a:solidFill>
                  <a:srgbClr val="002060"/>
                </a:solidFill>
                <a:latin typeface="Times New Roman" pitchFamily="16" charset="0"/>
                <a:cs typeface="Times New Roman" pitchFamily="16" charset="0"/>
              </a:rPr>
              <a:t>For a </a:t>
            </a:r>
            <a:r>
              <a:rPr lang="en-US" i="1" dirty="0">
                <a:solidFill>
                  <a:srgbClr val="002060"/>
                </a:solidFill>
                <a:latin typeface="Times New Roman" pitchFamily="16" charset="0"/>
                <a:cs typeface="Times New Roman" pitchFamily="16" charset="0"/>
              </a:rPr>
              <a:t>thing</a:t>
            </a:r>
            <a:r>
              <a:rPr lang="en-US" b="0" dirty="0">
                <a:solidFill>
                  <a:srgbClr val="002060"/>
                </a:solidFill>
                <a:latin typeface="Times New Roman" pitchFamily="16" charset="0"/>
                <a:cs typeface="Times New Roman" pitchFamily="16" charset="0"/>
              </a:rPr>
              <a:t>, </a:t>
            </a:r>
            <a:r>
              <a:rPr lang="en-US" i="1" dirty="0">
                <a:solidFill>
                  <a:srgbClr val="002060"/>
                </a:solidFill>
                <a:latin typeface="Times New Roman" pitchFamily="16" charset="0"/>
                <a:cs typeface="Times New Roman" pitchFamily="16" charset="0"/>
              </a:rPr>
              <a:t>idea</a:t>
            </a:r>
            <a:r>
              <a:rPr lang="en-US" b="0" dirty="0">
                <a:solidFill>
                  <a:srgbClr val="002060"/>
                </a:solidFill>
                <a:latin typeface="Times New Roman" pitchFamily="16" charset="0"/>
                <a:cs typeface="Times New Roman" pitchFamily="16" charset="0"/>
              </a:rPr>
              <a:t>, </a:t>
            </a:r>
            <a:r>
              <a:rPr lang="en-US" i="1" dirty="0">
                <a:solidFill>
                  <a:srgbClr val="002060"/>
                </a:solidFill>
                <a:latin typeface="Times New Roman" pitchFamily="16" charset="0"/>
                <a:cs typeface="Times New Roman" pitchFamily="16" charset="0"/>
              </a:rPr>
              <a:t>belief</a:t>
            </a:r>
            <a:r>
              <a:rPr lang="en-US" b="0" dirty="0">
                <a:solidFill>
                  <a:srgbClr val="002060"/>
                </a:solidFill>
                <a:latin typeface="Times New Roman" pitchFamily="16" charset="0"/>
                <a:cs typeface="Times New Roman" pitchFamily="16" charset="0"/>
              </a:rPr>
              <a:t>, </a:t>
            </a:r>
            <a:r>
              <a:rPr lang="en-US" i="1" dirty="0">
                <a:solidFill>
                  <a:srgbClr val="002060"/>
                </a:solidFill>
                <a:latin typeface="Times New Roman" pitchFamily="16" charset="0"/>
                <a:cs typeface="Times New Roman" pitchFamily="16" charset="0"/>
              </a:rPr>
              <a:t>practice</a:t>
            </a:r>
            <a:r>
              <a:rPr lang="en-US" b="0" dirty="0">
                <a:solidFill>
                  <a:srgbClr val="002060"/>
                </a:solidFill>
                <a:latin typeface="Times New Roman" pitchFamily="16" charset="0"/>
                <a:cs typeface="Times New Roman" pitchFamily="16" charset="0"/>
              </a:rPr>
              <a:t> or </a:t>
            </a:r>
            <a:r>
              <a:rPr lang="en-US" i="1" dirty="0">
                <a:solidFill>
                  <a:srgbClr val="002060"/>
                </a:solidFill>
                <a:latin typeface="Times New Roman" pitchFamily="16" charset="0"/>
                <a:cs typeface="Times New Roman" pitchFamily="16" charset="0"/>
              </a:rPr>
              <a:t>behavior pattern </a:t>
            </a:r>
            <a:r>
              <a:rPr lang="en-US" b="0" dirty="0">
                <a:solidFill>
                  <a:srgbClr val="002060"/>
                </a:solidFill>
                <a:latin typeface="Times New Roman" pitchFamily="16" charset="0"/>
                <a:cs typeface="Times New Roman" pitchFamily="16" charset="0"/>
              </a:rPr>
              <a:t>to </a:t>
            </a:r>
            <a:r>
              <a:rPr lang="en-US" b="0" i="1" dirty="0">
                <a:solidFill>
                  <a:srgbClr val="002060"/>
                </a:solidFill>
                <a:latin typeface="Times New Roman" pitchFamily="16" charset="0"/>
                <a:cs typeface="Times New Roman" pitchFamily="16" charset="0"/>
              </a:rPr>
              <a:t>qualify</a:t>
            </a:r>
            <a:r>
              <a:rPr lang="en-US" b="0" dirty="0">
                <a:solidFill>
                  <a:srgbClr val="002060"/>
                </a:solidFill>
                <a:latin typeface="Times New Roman" pitchFamily="16" charset="0"/>
                <a:cs typeface="Times New Roman" pitchFamily="16" charset="0"/>
              </a:rPr>
              <a:t> as being “</a:t>
            </a:r>
            <a:r>
              <a:rPr lang="en-US" dirty="0">
                <a:solidFill>
                  <a:srgbClr val="002060"/>
                </a:solidFill>
                <a:latin typeface="Times New Roman" pitchFamily="16" charset="0"/>
                <a:cs typeface="Times New Roman" pitchFamily="16" charset="0"/>
              </a:rPr>
              <a:t>cultural</a:t>
            </a:r>
            <a:r>
              <a:rPr lang="en-US" b="0" dirty="0">
                <a:solidFill>
                  <a:srgbClr val="002060"/>
                </a:solidFill>
                <a:latin typeface="Times New Roman" pitchFamily="16" charset="0"/>
                <a:cs typeface="Times New Roman" pitchFamily="16" charset="0"/>
              </a:rPr>
              <a:t>” it must have a </a:t>
            </a:r>
            <a:r>
              <a:rPr lang="en-US" i="1" dirty="0">
                <a:solidFill>
                  <a:srgbClr val="002060"/>
                </a:solidFill>
                <a:latin typeface="Times New Roman" pitchFamily="16" charset="0"/>
                <a:cs typeface="Times New Roman" pitchFamily="16" charset="0"/>
              </a:rPr>
              <a:t>shared meaning</a:t>
            </a:r>
            <a:r>
              <a:rPr lang="en-US" b="0" dirty="0">
                <a:solidFill>
                  <a:srgbClr val="002060"/>
                </a:solidFill>
                <a:latin typeface="Times New Roman" pitchFamily="16" charset="0"/>
                <a:cs typeface="Times New Roman" pitchFamily="16" charset="0"/>
              </a:rPr>
              <a:t> among </a:t>
            </a:r>
            <a:r>
              <a:rPr lang="en-US" b="0" i="1" dirty="0">
                <a:solidFill>
                  <a:srgbClr val="002060"/>
                </a:solidFill>
                <a:latin typeface="Times New Roman" pitchFamily="16" charset="0"/>
                <a:cs typeface="Times New Roman" pitchFamily="16" charset="0"/>
              </a:rPr>
              <a:t>a group of people </a:t>
            </a:r>
            <a:r>
              <a:rPr lang="en-US" b="0" dirty="0">
                <a:solidFill>
                  <a:srgbClr val="002060"/>
                </a:solidFill>
                <a:latin typeface="Times New Roman" pitchFamily="16" charset="0"/>
                <a:cs typeface="Times New Roman" pitchFamily="16" charset="0"/>
              </a:rPr>
              <a:t>in a society.    </a:t>
            </a:r>
          </a:p>
          <a:p>
            <a:pPr marL="573088" lvl="0" indent="-336550" algn="just" defTabSz="914400">
              <a:lnSpc>
                <a:spcPct val="120000"/>
              </a:lnSpc>
              <a:spcBef>
                <a:spcPct val="20000"/>
              </a:spcBef>
              <a:buClr>
                <a:srgbClr val="FF00FF"/>
              </a:buClr>
              <a:buSzPct val="95000"/>
              <a:buFont typeface="Wingdings" pitchFamily="2" charset="2"/>
              <a:buChar char="Ø"/>
              <a:defRPr/>
            </a:pPr>
            <a:r>
              <a:rPr lang="en-US" sz="2600" b="0" kern="1200" dirty="0">
                <a:solidFill>
                  <a:srgbClr val="002060"/>
                </a:solidFill>
                <a:latin typeface="Times New Roman" panose="02020603050405020304" pitchFamily="18" charset="0"/>
                <a:cs typeface="Times New Roman" panose="02020603050405020304" pitchFamily="18" charset="0"/>
              </a:rPr>
              <a:t>Clifford Geertz (1983), regarded </a:t>
            </a:r>
            <a:r>
              <a:rPr lang="en-US" sz="2600" b="0" kern="1200" dirty="0">
                <a:solidFill>
                  <a:srgbClr val="00B0F0"/>
                </a:solidFill>
                <a:latin typeface="Times New Roman" panose="02020603050405020304" pitchFamily="18" charset="0"/>
                <a:cs typeface="Times New Roman" panose="02020603050405020304" pitchFamily="18" charset="0"/>
              </a:rPr>
              <a:t>Culture as a </a:t>
            </a:r>
            <a:r>
              <a:rPr lang="en-US" sz="2600" i="1" kern="1200" dirty="0">
                <a:solidFill>
                  <a:srgbClr val="00B0F0"/>
                </a:solidFill>
                <a:latin typeface="Times New Roman" panose="02020603050405020304" pitchFamily="18" charset="0"/>
                <a:cs typeface="Times New Roman" panose="02020603050405020304" pitchFamily="18" charset="0"/>
              </a:rPr>
              <a:t>system of meanings </a:t>
            </a:r>
            <a:r>
              <a:rPr lang="en-US" sz="2600" b="0" kern="1200" dirty="0">
                <a:solidFill>
                  <a:srgbClr val="00B0F0"/>
                </a:solidFill>
                <a:latin typeface="Times New Roman" panose="02020603050405020304" pitchFamily="18" charset="0"/>
                <a:cs typeface="Times New Roman" panose="02020603050405020304" pitchFamily="18" charset="0"/>
              </a:rPr>
              <a:t>that was </a:t>
            </a:r>
            <a:r>
              <a:rPr lang="en-US" sz="2600" i="1" kern="1200" dirty="0">
                <a:solidFill>
                  <a:srgbClr val="00B0F0"/>
                </a:solidFill>
                <a:latin typeface="Times New Roman" panose="02020603050405020304" pitchFamily="18" charset="0"/>
                <a:cs typeface="Times New Roman" panose="02020603050405020304" pitchFamily="18" charset="0"/>
              </a:rPr>
              <a:t>largely shared </a:t>
            </a:r>
            <a:r>
              <a:rPr lang="en-US" sz="2600" b="0" kern="1200" dirty="0">
                <a:solidFill>
                  <a:srgbClr val="00B0F0"/>
                </a:solidFill>
                <a:latin typeface="Times New Roman" panose="02020603050405020304" pitchFamily="18" charset="0"/>
                <a:cs typeface="Times New Roman" panose="02020603050405020304" pitchFamily="18" charset="0"/>
              </a:rPr>
              <a:t>by a population</a:t>
            </a:r>
            <a:r>
              <a:rPr lang="en-US" sz="2600" b="0" kern="1200" dirty="0">
                <a:solidFill>
                  <a:srgbClr val="002060"/>
                </a:solidFill>
                <a:latin typeface="Times New Roman" panose="02020603050405020304" pitchFamily="18" charset="0"/>
                <a:cs typeface="Times New Roman" panose="02020603050405020304" pitchFamily="18" charset="0"/>
              </a:rPr>
              <a:t>.    </a:t>
            </a:r>
            <a:r>
              <a:rPr lang="en-GB" sz="2600" b="0" dirty="0">
                <a:solidFill>
                  <a:srgbClr val="002060"/>
                </a:solidFill>
                <a:latin typeface="Times New Roman" panose="02020603050405020304" pitchFamily="18" charset="0"/>
                <a:cs typeface="Times New Roman" panose="02020603050405020304" pitchFamily="18" charset="0"/>
              </a:rPr>
              <a:t>    </a:t>
            </a:r>
            <a:r>
              <a:rPr lang="en-US" sz="2600" b="0" dirty="0">
                <a:solidFill>
                  <a:srgbClr val="002060"/>
                </a:solidFill>
                <a:latin typeface="Times New Roman" panose="02020603050405020304" pitchFamily="18" charset="0"/>
                <a:cs typeface="Times New Roman" panose="02020603050405020304" pitchFamily="18" charset="0"/>
              </a:rPr>
              <a:t>   </a:t>
            </a:r>
            <a:endParaRPr lang="en-US" b="0" dirty="0">
              <a:solidFill>
                <a:srgbClr val="002060"/>
              </a:solidFill>
              <a:latin typeface="Times New Roman" pitchFamily="16" charset="0"/>
              <a:cs typeface="Times New Roman" pitchFamily="16" charset="0"/>
            </a:endParaRPr>
          </a:p>
          <a:p>
            <a:pPr algn="just">
              <a:lnSpc>
                <a:spcPct val="120000"/>
              </a:lnSpc>
              <a:buClr>
                <a:srgbClr val="FF0000"/>
              </a:buClr>
              <a:buFont typeface="Wingdings" panose="05000000000000000000" pitchFamily="2" charset="2"/>
              <a:buChar char="v"/>
            </a:pPr>
            <a:r>
              <a:rPr lang="en-US" b="0" dirty="0">
                <a:solidFill>
                  <a:srgbClr val="002060"/>
                </a:solidFill>
                <a:latin typeface="Times New Roman" pitchFamily="16" charset="0"/>
                <a:cs typeface="Times New Roman" pitchFamily="16" charset="0"/>
              </a:rPr>
              <a:t>Without </a:t>
            </a:r>
            <a:r>
              <a:rPr lang="en-US" i="1" dirty="0">
                <a:solidFill>
                  <a:srgbClr val="002060"/>
                </a:solidFill>
                <a:latin typeface="Times New Roman" pitchFamily="16" charset="0"/>
                <a:cs typeface="Times New Roman" pitchFamily="16" charset="0"/>
              </a:rPr>
              <a:t>shared culture</a:t>
            </a:r>
            <a:r>
              <a:rPr lang="en-US" b="0" dirty="0">
                <a:solidFill>
                  <a:srgbClr val="002060"/>
                </a:solidFill>
                <a:latin typeface="Times New Roman" pitchFamily="16" charset="0"/>
                <a:cs typeface="Times New Roman" pitchFamily="16" charset="0"/>
              </a:rPr>
              <a:t>, members of a society may </a:t>
            </a:r>
            <a:r>
              <a:rPr lang="en-US" b="0" i="1" dirty="0">
                <a:solidFill>
                  <a:srgbClr val="002060"/>
                </a:solidFill>
                <a:latin typeface="Times New Roman" pitchFamily="16" charset="0"/>
                <a:cs typeface="Times New Roman" pitchFamily="16" charset="0"/>
              </a:rPr>
              <a:t>not  be able to communicate </a:t>
            </a:r>
            <a:r>
              <a:rPr lang="en-US" b="0" dirty="0">
                <a:solidFill>
                  <a:srgbClr val="002060"/>
                </a:solidFill>
                <a:latin typeface="Times New Roman" pitchFamily="16" charset="0"/>
                <a:cs typeface="Times New Roman" pitchFamily="16" charset="0"/>
              </a:rPr>
              <a:t>and</a:t>
            </a:r>
            <a:r>
              <a:rPr lang="en-US" b="0" i="1" dirty="0">
                <a:solidFill>
                  <a:srgbClr val="002060"/>
                </a:solidFill>
                <a:latin typeface="Times New Roman" pitchFamily="16" charset="0"/>
                <a:cs typeface="Times New Roman" pitchFamily="16" charset="0"/>
              </a:rPr>
              <a:t> cooperate </a:t>
            </a:r>
            <a:r>
              <a:rPr lang="en-US" b="0" dirty="0">
                <a:solidFill>
                  <a:srgbClr val="002060"/>
                </a:solidFill>
                <a:latin typeface="Times New Roman" pitchFamily="16" charset="0"/>
                <a:cs typeface="Times New Roman" pitchFamily="16" charset="0"/>
              </a:rPr>
              <a:t>with each other; and may end up with confusion and disorder. </a:t>
            </a:r>
          </a:p>
          <a:p>
            <a:pPr marL="573088" lvl="0" indent="-336550" algn="just" defTabSz="914400">
              <a:lnSpc>
                <a:spcPct val="120000"/>
              </a:lnSpc>
              <a:spcBef>
                <a:spcPct val="20000"/>
              </a:spcBef>
              <a:buClr>
                <a:srgbClr val="FF00FF"/>
              </a:buClr>
              <a:buSzPct val="95000"/>
              <a:buFont typeface="Wingdings" pitchFamily="2" charset="2"/>
              <a:buChar char="Ø"/>
              <a:defRPr/>
            </a:pPr>
            <a:r>
              <a:rPr lang="en-US" sz="2600" b="0" kern="1200" dirty="0">
                <a:solidFill>
                  <a:srgbClr val="002060"/>
                </a:solidFill>
                <a:latin typeface="Times New Roman" panose="02020603050405020304" pitchFamily="18" charset="0"/>
                <a:cs typeface="Times New Roman" panose="02020603050405020304" pitchFamily="18" charset="0"/>
              </a:rPr>
              <a:t>Shared culture is fundamental for the functioning of a social system; </a:t>
            </a:r>
          </a:p>
          <a:p>
            <a:pPr marL="573088" lvl="0" indent="-336550" algn="just" defTabSz="914400">
              <a:lnSpc>
                <a:spcPct val="120000"/>
              </a:lnSpc>
              <a:spcBef>
                <a:spcPct val="20000"/>
              </a:spcBef>
              <a:buClr>
                <a:srgbClr val="FF00FF"/>
              </a:buClr>
              <a:buSzPct val="95000"/>
              <a:buFont typeface="Wingdings" pitchFamily="2" charset="2"/>
              <a:buChar char="Ø"/>
              <a:defRPr/>
            </a:pPr>
            <a:r>
              <a:rPr lang="en-US" sz="2600" b="0" kern="1200" dirty="0">
                <a:solidFill>
                  <a:srgbClr val="002060"/>
                </a:solidFill>
                <a:latin typeface="Times New Roman" panose="02020603050405020304" pitchFamily="18" charset="0"/>
                <a:cs typeface="Times New Roman" panose="02020603050405020304" pitchFamily="18" charset="0"/>
              </a:rPr>
              <a:t>Shared culture gives people common experiences &amp; used as a marker of group identity</a:t>
            </a:r>
            <a:r>
              <a:rPr lang="en-US" sz="2600" b="0" kern="1200" dirty="0">
                <a:solidFill>
                  <a:prstClr val="black"/>
                </a:solidFill>
                <a:latin typeface="Times New Roman" panose="02020603050405020304" pitchFamily="18" charset="0"/>
                <a:cs typeface="Times New Roman" panose="02020603050405020304" pitchFamily="18" charset="0"/>
              </a:rPr>
              <a:t>. </a:t>
            </a:r>
            <a:endParaRPr lang="en-US" b="0" dirty="0">
              <a:solidFill>
                <a:srgbClr val="000000"/>
              </a:solidFill>
              <a:latin typeface="Times New Roman" pitchFamily="16" charset="0"/>
              <a:cs typeface="Times New Roman" pitchFamily="16" charset="0"/>
            </a:endParaRPr>
          </a:p>
          <a:p>
            <a:endParaRPr lang="en-US" dirty="0"/>
          </a:p>
        </p:txBody>
      </p:sp>
    </p:spTree>
    <p:extLst>
      <p:ext uri="{BB962C8B-B14F-4D97-AF65-F5344CB8AC3E}">
        <p14:creationId xmlns:p14="http://schemas.microsoft.com/office/powerpoint/2010/main" val="38919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1ED46-0E3E-46C8-A41A-707870DC9209}"/>
              </a:ext>
            </a:extLst>
          </p:cNvPr>
          <p:cNvSpPr>
            <a:spLocks noGrp="1"/>
          </p:cNvSpPr>
          <p:nvPr>
            <p:ph idx="1"/>
          </p:nvPr>
        </p:nvSpPr>
        <p:spPr>
          <a:xfrm>
            <a:off x="381000" y="381000"/>
            <a:ext cx="8382000" cy="6248399"/>
          </a:xfrm>
        </p:spPr>
        <p:txBody>
          <a:bodyPr>
            <a:normAutofit lnSpcReduction="10000"/>
          </a:bodyPr>
          <a:lstStyle/>
          <a:p>
            <a:pPr>
              <a:lnSpc>
                <a:spcPct val="130000"/>
              </a:lnSpc>
              <a:buFont typeface="Times New Roman" pitchFamily="16" charset="0"/>
              <a:buNone/>
            </a:pPr>
            <a:r>
              <a:rPr lang="en-US" sz="3000" b="1" dirty="0">
                <a:solidFill>
                  <a:srgbClr val="FF0000"/>
                </a:solidFill>
                <a:latin typeface="Times New Roman" pitchFamily="16" charset="0"/>
                <a:cs typeface="Times New Roman" pitchFamily="16" charset="0"/>
              </a:rPr>
              <a:t>3. Culture Is Symbolic: </a:t>
            </a:r>
          </a:p>
          <a:p>
            <a:pPr algn="just">
              <a:lnSpc>
                <a:spcPct val="130000"/>
              </a:lnSpc>
              <a:buClr>
                <a:srgbClr val="C00000"/>
              </a:buClr>
              <a:buFont typeface="Wingdings" panose="05000000000000000000" pitchFamily="2" charset="2"/>
              <a:buChar char="v"/>
            </a:pPr>
            <a:r>
              <a:rPr lang="en-US" sz="2600" b="0" dirty="0">
                <a:solidFill>
                  <a:srgbClr val="002060"/>
                </a:solidFill>
                <a:latin typeface="Times New Roman" pitchFamily="16" charset="0"/>
                <a:cs typeface="Times New Roman" pitchFamily="16" charset="0"/>
              </a:rPr>
              <a:t>Culture is represented by </a:t>
            </a:r>
            <a:r>
              <a:rPr lang="en-US" sz="2600" b="0" i="1" dirty="0">
                <a:solidFill>
                  <a:srgbClr val="C00000"/>
                </a:solidFill>
                <a:latin typeface="Times New Roman" pitchFamily="16" charset="0"/>
                <a:cs typeface="Times New Roman" pitchFamily="16" charset="0"/>
              </a:rPr>
              <a:t>verbal and non-verbal symbols</a:t>
            </a:r>
            <a:r>
              <a:rPr lang="en-US" sz="2600" b="0" dirty="0">
                <a:solidFill>
                  <a:srgbClr val="002060"/>
                </a:solidFill>
                <a:latin typeface="Times New Roman" pitchFamily="16" charset="0"/>
                <a:cs typeface="Times New Roman" pitchFamily="16" charset="0"/>
              </a:rPr>
              <a:t>.</a:t>
            </a:r>
          </a:p>
          <a:p>
            <a:pPr algn="just">
              <a:lnSpc>
                <a:spcPct val="130000"/>
              </a:lnSpc>
              <a:buClr>
                <a:srgbClr val="C00000"/>
              </a:buClr>
              <a:buFont typeface="Wingdings" panose="05000000000000000000" pitchFamily="2" charset="2"/>
              <a:buChar char="v"/>
            </a:pPr>
            <a:r>
              <a:rPr lang="en-US" sz="2600" b="0" dirty="0">
                <a:solidFill>
                  <a:srgbClr val="002060"/>
                </a:solidFill>
                <a:latin typeface="Times New Roman" pitchFamily="16" charset="0"/>
                <a:cs typeface="Times New Roman" pitchFamily="16" charset="0"/>
              </a:rPr>
              <a:t>Symbols are </a:t>
            </a:r>
            <a:r>
              <a:rPr lang="en-US" sz="2600" dirty="0">
                <a:solidFill>
                  <a:srgbClr val="002060"/>
                </a:solidFill>
                <a:latin typeface="Times New Roman" pitchFamily="16" charset="0"/>
                <a:cs typeface="Times New Roman" pitchFamily="16" charset="0"/>
              </a:rPr>
              <a:t>central</a:t>
            </a:r>
            <a:r>
              <a:rPr lang="en-US" sz="2600" b="0" dirty="0">
                <a:solidFill>
                  <a:srgbClr val="002060"/>
                </a:solidFill>
                <a:latin typeface="Times New Roman" pitchFamily="16" charset="0"/>
                <a:cs typeface="Times New Roman" pitchFamily="16" charset="0"/>
              </a:rPr>
              <a:t> components of culture: </a:t>
            </a:r>
          </a:p>
          <a:p>
            <a:pPr marL="573088" indent="-336550" algn="just" defTabSz="914400">
              <a:lnSpc>
                <a:spcPct val="130000"/>
              </a:lnSpc>
              <a:spcBef>
                <a:spcPct val="20000"/>
              </a:spcBef>
              <a:buClr>
                <a:srgbClr val="FF00FF"/>
              </a:buClr>
              <a:buSzPct val="95000"/>
              <a:buFont typeface="Wingdings" pitchFamily="2" charset="2"/>
              <a:buChar char="Ø"/>
              <a:defRPr/>
            </a:pPr>
            <a:r>
              <a:rPr lang="en-US" sz="2600" kern="1200" dirty="0">
                <a:solidFill>
                  <a:srgbClr val="002060"/>
                </a:solidFill>
                <a:latin typeface="Times New Roman" panose="02020603050405020304" pitchFamily="18" charset="0"/>
                <a:cs typeface="Times New Roman" panose="02020603050405020304" pitchFamily="18" charset="0"/>
              </a:rPr>
              <a:t>Symbols</a:t>
            </a:r>
            <a:r>
              <a:rPr lang="en-US" sz="2600" b="0" kern="1200" dirty="0">
                <a:solidFill>
                  <a:srgbClr val="002060"/>
                </a:solidFill>
                <a:latin typeface="Times New Roman" panose="02020603050405020304" pitchFamily="18" charset="0"/>
                <a:cs typeface="Times New Roman" panose="02020603050405020304" pitchFamily="18" charset="0"/>
              </a:rPr>
              <a:t> can be </a:t>
            </a:r>
            <a:r>
              <a:rPr lang="en-US" sz="2600" i="1" kern="1200" dirty="0">
                <a:solidFill>
                  <a:srgbClr val="002060"/>
                </a:solidFill>
                <a:latin typeface="Times New Roman" panose="02020603050405020304" pitchFamily="18" charset="0"/>
                <a:cs typeface="Times New Roman" panose="02020603050405020304" pitchFamily="18" charset="0"/>
              </a:rPr>
              <a:t>anything</a:t>
            </a:r>
            <a:r>
              <a:rPr lang="en-US" sz="2600" b="0" kern="1200" dirty="0">
                <a:solidFill>
                  <a:srgbClr val="002060"/>
                </a:solidFill>
                <a:latin typeface="Times New Roman" panose="02020603050405020304" pitchFamily="18" charset="0"/>
                <a:cs typeface="Times New Roman" panose="02020603050405020304" pitchFamily="18" charset="0"/>
              </a:rPr>
              <a:t> to which </a:t>
            </a:r>
            <a:r>
              <a:rPr lang="en-US" sz="2600" i="1" kern="1200" dirty="0">
                <a:solidFill>
                  <a:srgbClr val="002060"/>
                </a:solidFill>
                <a:latin typeface="Times New Roman" panose="02020603050405020304" pitchFamily="18" charset="0"/>
                <a:cs typeface="Times New Roman" panose="02020603050405020304" pitchFamily="18" charset="0"/>
              </a:rPr>
              <a:t>people attach meanings</a:t>
            </a:r>
            <a:r>
              <a:rPr lang="en-US" sz="2600" b="0" kern="1200" dirty="0">
                <a:solidFill>
                  <a:srgbClr val="002060"/>
                </a:solidFill>
                <a:latin typeface="Times New Roman" panose="02020603050405020304" pitchFamily="18" charset="0"/>
                <a:cs typeface="Times New Roman" panose="02020603050405020304" pitchFamily="18" charset="0"/>
              </a:rPr>
              <a:t> and by which they </a:t>
            </a:r>
            <a:r>
              <a:rPr lang="en-US" sz="2600" i="1" kern="1200" dirty="0">
                <a:solidFill>
                  <a:srgbClr val="002060"/>
                </a:solidFill>
                <a:latin typeface="Times New Roman" panose="02020603050405020304" pitchFamily="18" charset="0"/>
                <a:cs typeface="Times New Roman" panose="02020603050405020304" pitchFamily="18" charset="0"/>
              </a:rPr>
              <a:t>use to communicate </a:t>
            </a:r>
            <a:r>
              <a:rPr lang="en-US" sz="2600" b="0" kern="1200" dirty="0">
                <a:solidFill>
                  <a:srgbClr val="002060"/>
                </a:solidFill>
                <a:latin typeface="Times New Roman" panose="02020603050405020304" pitchFamily="18" charset="0"/>
                <a:cs typeface="Times New Roman" panose="02020603050405020304" pitchFamily="18" charset="0"/>
              </a:rPr>
              <a:t>with each other;   </a:t>
            </a:r>
          </a:p>
          <a:p>
            <a:pPr marL="573088" lvl="0" indent="-336550" algn="just" defTabSz="914400">
              <a:lnSpc>
                <a:spcPct val="130000"/>
              </a:lnSpc>
              <a:spcBef>
                <a:spcPct val="20000"/>
              </a:spcBef>
              <a:buClr>
                <a:srgbClr val="FF00FF"/>
              </a:buClr>
              <a:buSzPct val="95000"/>
              <a:buFont typeface="Wingdings" pitchFamily="2" charset="2"/>
              <a:buChar char="Ø"/>
              <a:defRPr/>
            </a:pPr>
            <a:r>
              <a:rPr lang="en-US" sz="2600" b="0" kern="1200" dirty="0">
                <a:solidFill>
                  <a:srgbClr val="002060"/>
                </a:solidFill>
                <a:latin typeface="Times New Roman" panose="02020603050405020304" pitchFamily="18" charset="0"/>
                <a:cs typeface="Times New Roman" panose="02020603050405020304" pitchFamily="18" charset="0"/>
              </a:rPr>
              <a:t>There need be </a:t>
            </a:r>
            <a:r>
              <a:rPr lang="en-US" sz="2600" kern="1200" dirty="0">
                <a:solidFill>
                  <a:srgbClr val="002060"/>
                </a:solidFill>
                <a:latin typeface="Times New Roman" panose="02020603050405020304" pitchFamily="18" charset="0"/>
                <a:cs typeface="Times New Roman" panose="02020603050405020304" pitchFamily="18" charset="0"/>
              </a:rPr>
              <a:t>no</a:t>
            </a:r>
            <a:r>
              <a:rPr lang="en-US" sz="2600" b="0" kern="1200" dirty="0">
                <a:solidFill>
                  <a:srgbClr val="002060"/>
                </a:solidFill>
                <a:latin typeface="Times New Roman" panose="02020603050405020304" pitchFamily="18" charset="0"/>
                <a:cs typeface="Times New Roman" panose="02020603050405020304" pitchFamily="18" charset="0"/>
              </a:rPr>
              <a:t> obvious, natural, or necessary connection between a </a:t>
            </a:r>
            <a:r>
              <a:rPr lang="en-US" sz="2600" i="1" kern="1200" dirty="0">
                <a:solidFill>
                  <a:srgbClr val="002060"/>
                </a:solidFill>
                <a:latin typeface="Times New Roman" panose="02020603050405020304" pitchFamily="18" charset="0"/>
                <a:cs typeface="Times New Roman" panose="02020603050405020304" pitchFamily="18" charset="0"/>
              </a:rPr>
              <a:t>symbol</a:t>
            </a:r>
            <a:r>
              <a:rPr lang="en-US" sz="2600" b="0" kern="1200" dirty="0">
                <a:solidFill>
                  <a:srgbClr val="002060"/>
                </a:solidFill>
                <a:latin typeface="Times New Roman" panose="02020603050405020304" pitchFamily="18" charset="0"/>
                <a:cs typeface="Times New Roman" panose="02020603050405020304" pitchFamily="18" charset="0"/>
              </a:rPr>
              <a:t> and </a:t>
            </a:r>
            <a:r>
              <a:rPr lang="en-US" sz="2600" i="1" kern="1200" dirty="0">
                <a:solidFill>
                  <a:srgbClr val="002060"/>
                </a:solidFill>
                <a:latin typeface="Times New Roman" panose="02020603050405020304" pitchFamily="18" charset="0"/>
                <a:cs typeface="Times New Roman" panose="02020603050405020304" pitchFamily="18" charset="0"/>
              </a:rPr>
              <a:t>what it symbolizes</a:t>
            </a:r>
            <a:r>
              <a:rPr lang="en-US" sz="2600" b="0" kern="1200" dirty="0">
                <a:solidFill>
                  <a:srgbClr val="002060"/>
                </a:solidFill>
                <a:latin typeface="Times New Roman" panose="02020603050405020304" pitchFamily="18" charset="0"/>
                <a:cs typeface="Times New Roman" panose="02020603050405020304" pitchFamily="18" charset="0"/>
              </a:rPr>
              <a:t>. </a:t>
            </a:r>
          </a:p>
          <a:p>
            <a:pPr algn="just">
              <a:lnSpc>
                <a:spcPct val="130000"/>
              </a:lnSpc>
              <a:buClr>
                <a:srgbClr val="C00000"/>
              </a:buClr>
              <a:buFont typeface="Wingdings" panose="05000000000000000000" pitchFamily="2" charset="2"/>
              <a:buChar char="v"/>
            </a:pPr>
            <a:r>
              <a:rPr lang="en-US" sz="2600" b="0" dirty="0">
                <a:solidFill>
                  <a:srgbClr val="002060"/>
                </a:solidFill>
                <a:latin typeface="Times New Roman" pitchFamily="16" charset="0"/>
                <a:cs typeface="Times New Roman" pitchFamily="16" charset="0"/>
              </a:rPr>
              <a:t> Many symbols are powerful and often trigger behaviors or emotional states.  </a:t>
            </a:r>
          </a:p>
          <a:p>
            <a:pPr marL="573088" lvl="0" indent="-336550" algn="just" defTabSz="914400">
              <a:lnSpc>
                <a:spcPct val="130000"/>
              </a:lnSpc>
              <a:spcBef>
                <a:spcPct val="20000"/>
              </a:spcBef>
              <a:buClr>
                <a:srgbClr val="FF00FF"/>
              </a:buClr>
              <a:buSzPct val="95000"/>
              <a:buFont typeface="Wingdings" pitchFamily="2" charset="2"/>
              <a:buChar char="Ø"/>
              <a:defRPr/>
            </a:pPr>
            <a:r>
              <a:rPr lang="en-US" sz="2600" kern="1200" dirty="0">
                <a:solidFill>
                  <a:srgbClr val="002060"/>
                </a:solidFill>
                <a:latin typeface="Times New Roman" panose="02020603050405020304" pitchFamily="18" charset="0"/>
                <a:cs typeface="Times New Roman" panose="02020603050405020304" pitchFamily="18" charset="0"/>
              </a:rPr>
              <a:t>For example</a:t>
            </a:r>
            <a:r>
              <a:rPr lang="en-US" sz="2600" b="0" kern="1200" dirty="0">
                <a:solidFill>
                  <a:srgbClr val="002060"/>
                </a:solidFill>
                <a:latin typeface="Times New Roman" panose="02020603050405020304" pitchFamily="18" charset="0"/>
                <a:cs typeface="Times New Roman" panose="02020603050405020304" pitchFamily="18" charset="0"/>
              </a:rPr>
              <a:t>:- design and color of flags.  </a:t>
            </a:r>
            <a:endParaRPr lang="en-US" sz="2600" b="0" dirty="0">
              <a:solidFill>
                <a:srgbClr val="002060"/>
              </a:solidFill>
              <a:latin typeface="Times New Roman" pitchFamily="16" charset="0"/>
              <a:cs typeface="Times New Roman" pitchFamily="16" charset="0"/>
            </a:endParaRPr>
          </a:p>
          <a:p>
            <a:endParaRPr lang="en-US" dirty="0"/>
          </a:p>
        </p:txBody>
      </p:sp>
    </p:spTree>
    <p:extLst>
      <p:ext uri="{BB962C8B-B14F-4D97-AF65-F5344CB8AC3E}">
        <p14:creationId xmlns:p14="http://schemas.microsoft.com/office/powerpoint/2010/main" val="392950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30521-9951-4D8E-B9F9-8B719685BBB7}"/>
              </a:ext>
            </a:extLst>
          </p:cNvPr>
          <p:cNvSpPr>
            <a:spLocks noGrp="1"/>
          </p:cNvSpPr>
          <p:nvPr>
            <p:ph idx="1"/>
          </p:nvPr>
        </p:nvSpPr>
        <p:spPr>
          <a:xfrm>
            <a:off x="507206" y="304800"/>
            <a:ext cx="8065294" cy="6324599"/>
          </a:xfrm>
        </p:spPr>
        <p:txBody>
          <a:bodyPr/>
          <a:lstStyle/>
          <a:p>
            <a:pPr>
              <a:lnSpc>
                <a:spcPct val="130000"/>
              </a:lnSpc>
              <a:buFont typeface="Times New Roman" pitchFamily="16" charset="0"/>
              <a:buNone/>
            </a:pPr>
            <a:r>
              <a:rPr lang="en-US" sz="2800" b="1" dirty="0">
                <a:solidFill>
                  <a:srgbClr val="FF0000"/>
                </a:solidFill>
                <a:latin typeface="Times New Roman" pitchFamily="16" charset="0"/>
                <a:cs typeface="Times New Roman" pitchFamily="16" charset="0"/>
              </a:rPr>
              <a:t>4. Culture Is All-Encompassing: </a:t>
            </a:r>
          </a:p>
          <a:p>
            <a:pPr algn="just">
              <a:lnSpc>
                <a:spcPct val="130000"/>
              </a:lnSpc>
              <a:buClr>
                <a:srgbClr val="C00000"/>
              </a:buClr>
              <a:buFont typeface="Wingdings" panose="05000000000000000000" pitchFamily="2" charset="2"/>
              <a:buChar char="v"/>
            </a:pPr>
            <a:r>
              <a:rPr lang="en-GB" sz="2600" b="0" dirty="0">
                <a:solidFill>
                  <a:srgbClr val="002060"/>
                </a:solidFill>
                <a:latin typeface="Times New Roman" pitchFamily="16" charset="0"/>
                <a:cs typeface="Times New Roman" pitchFamily="16" charset="0"/>
              </a:rPr>
              <a:t>Culture is the </a:t>
            </a:r>
            <a:r>
              <a:rPr lang="en-GB" sz="2600" i="1" dirty="0">
                <a:solidFill>
                  <a:srgbClr val="002060"/>
                </a:solidFill>
                <a:latin typeface="Times New Roman" pitchFamily="16" charset="0"/>
                <a:cs typeface="Times New Roman" pitchFamily="16" charset="0"/>
              </a:rPr>
              <a:t>sum total of human creation </a:t>
            </a:r>
            <a:r>
              <a:rPr lang="en-GB" sz="2600" b="0" dirty="0">
                <a:solidFill>
                  <a:srgbClr val="002060"/>
                </a:solidFill>
                <a:latin typeface="Times New Roman" pitchFamily="16" charset="0"/>
                <a:cs typeface="Times New Roman" pitchFamily="16" charset="0"/>
              </a:rPr>
              <a:t>- comprising </a:t>
            </a:r>
            <a:r>
              <a:rPr lang="en-GB" sz="2600" i="1" dirty="0">
                <a:solidFill>
                  <a:srgbClr val="002060"/>
                </a:solidFill>
                <a:latin typeface="Times New Roman" pitchFamily="16" charset="0"/>
                <a:cs typeface="Times New Roman" pitchFamily="16" charset="0"/>
              </a:rPr>
              <a:t>intellectual, technical, artistic, physical, </a:t>
            </a:r>
            <a:r>
              <a:rPr lang="en-GB" sz="2600" b="0" dirty="0">
                <a:solidFill>
                  <a:srgbClr val="002060"/>
                </a:solidFill>
                <a:latin typeface="Times New Roman" pitchFamily="16" charset="0"/>
                <a:cs typeface="Times New Roman" pitchFamily="16" charset="0"/>
              </a:rPr>
              <a:t>and</a:t>
            </a:r>
            <a:r>
              <a:rPr lang="en-GB" sz="2600" i="1" dirty="0">
                <a:solidFill>
                  <a:srgbClr val="002060"/>
                </a:solidFill>
                <a:latin typeface="Times New Roman" pitchFamily="16" charset="0"/>
                <a:cs typeface="Times New Roman" pitchFamily="16" charset="0"/>
              </a:rPr>
              <a:t> moral values</a:t>
            </a:r>
            <a:r>
              <a:rPr lang="en-GB" sz="2600" b="0" dirty="0">
                <a:solidFill>
                  <a:srgbClr val="002060"/>
                </a:solidFill>
                <a:latin typeface="Times New Roman" pitchFamily="16" charset="0"/>
                <a:cs typeface="Times New Roman" pitchFamily="16" charset="0"/>
              </a:rPr>
              <a:t>. </a:t>
            </a:r>
          </a:p>
          <a:p>
            <a:pPr marL="573088" lvl="0" indent="-336550" algn="just" defTabSz="914400">
              <a:lnSpc>
                <a:spcPct val="130000"/>
              </a:lnSpc>
              <a:spcBef>
                <a:spcPct val="20000"/>
              </a:spcBef>
              <a:buClr>
                <a:srgbClr val="FF00FF"/>
              </a:buClr>
              <a:buSzPct val="95000"/>
              <a:buFont typeface="Wingdings" pitchFamily="2" charset="2"/>
              <a:buChar char="Ø"/>
              <a:defRPr/>
            </a:pPr>
            <a:r>
              <a:rPr lang="en-US" sz="2600" b="0" kern="1200" dirty="0">
                <a:solidFill>
                  <a:srgbClr val="002060"/>
                </a:solidFill>
                <a:latin typeface="Times New Roman" panose="02020603050405020304" pitchFamily="18" charset="0"/>
                <a:cs typeface="Times New Roman" panose="02020603050405020304" pitchFamily="18" charset="0"/>
              </a:rPr>
              <a:t>It encompass not only the </a:t>
            </a:r>
            <a:r>
              <a:rPr lang="en-US" sz="2600" i="1" kern="1200" dirty="0">
                <a:solidFill>
                  <a:srgbClr val="002060"/>
                </a:solidFill>
                <a:latin typeface="Times New Roman" panose="02020603050405020304" pitchFamily="18" charset="0"/>
                <a:cs typeface="Times New Roman" panose="02020603050405020304" pitchFamily="18" charset="0"/>
              </a:rPr>
              <a:t>whole tangible lifestyles </a:t>
            </a:r>
            <a:r>
              <a:rPr lang="en-US" sz="2600" b="0" kern="1200" dirty="0">
                <a:solidFill>
                  <a:srgbClr val="002060"/>
                </a:solidFill>
                <a:latin typeface="Times New Roman" panose="02020603050405020304" pitchFamily="18" charset="0"/>
                <a:cs typeface="Times New Roman" panose="02020603050405020304" pitchFamily="18" charset="0"/>
              </a:rPr>
              <a:t>of people, but also the </a:t>
            </a:r>
            <a:r>
              <a:rPr lang="en-US" sz="2600" i="1" kern="1200" dirty="0">
                <a:solidFill>
                  <a:srgbClr val="002060"/>
                </a:solidFill>
                <a:latin typeface="Times New Roman" panose="02020603050405020304" pitchFamily="18" charset="0"/>
                <a:cs typeface="Times New Roman" panose="02020603050405020304" pitchFamily="18" charset="0"/>
              </a:rPr>
              <a:t>prevailing values </a:t>
            </a:r>
            <a:r>
              <a:rPr lang="en-US" sz="2600" b="0" kern="1200" dirty="0">
                <a:solidFill>
                  <a:srgbClr val="002060"/>
                </a:solidFill>
                <a:latin typeface="Times New Roman" panose="02020603050405020304" pitchFamily="18" charset="0"/>
                <a:cs typeface="Times New Roman" panose="02020603050405020304" pitchFamily="18" charset="0"/>
              </a:rPr>
              <a:t>and</a:t>
            </a:r>
            <a:r>
              <a:rPr lang="en-US" sz="2600" i="1" kern="1200" dirty="0">
                <a:solidFill>
                  <a:srgbClr val="002060"/>
                </a:solidFill>
                <a:latin typeface="Times New Roman" panose="02020603050405020304" pitchFamily="18" charset="0"/>
                <a:cs typeface="Times New Roman" panose="02020603050405020304" pitchFamily="18" charset="0"/>
              </a:rPr>
              <a:t> beliefs</a:t>
            </a:r>
            <a:r>
              <a:rPr lang="en-US" sz="2600" b="0" kern="1200" dirty="0">
                <a:solidFill>
                  <a:srgbClr val="002060"/>
                </a:solidFill>
                <a:latin typeface="Times New Roman" panose="02020603050405020304" pitchFamily="18" charset="0"/>
                <a:cs typeface="Times New Roman" panose="02020603050405020304" pitchFamily="18" charset="0"/>
              </a:rPr>
              <a:t>, which </a:t>
            </a:r>
            <a:r>
              <a:rPr lang="en-US" sz="2600" i="1" kern="1200" dirty="0">
                <a:solidFill>
                  <a:srgbClr val="002060"/>
                </a:solidFill>
                <a:latin typeface="Times New Roman" panose="02020603050405020304" pitchFamily="18" charset="0"/>
                <a:cs typeface="Times New Roman" panose="02020603050405020304" pitchFamily="18" charset="0"/>
              </a:rPr>
              <a:t>dictate</a:t>
            </a:r>
            <a:r>
              <a:rPr lang="en-US" sz="2600" b="0" kern="1200" dirty="0">
                <a:solidFill>
                  <a:srgbClr val="002060"/>
                </a:solidFill>
                <a:latin typeface="Times New Roman" panose="02020603050405020304" pitchFamily="18" charset="0"/>
                <a:cs typeface="Times New Roman" panose="02020603050405020304" pitchFamily="18" charset="0"/>
              </a:rPr>
              <a:t> their </a:t>
            </a:r>
            <a:r>
              <a:rPr lang="en-US" sz="2600" i="1" kern="1200" dirty="0">
                <a:solidFill>
                  <a:srgbClr val="002060"/>
                </a:solidFill>
                <a:latin typeface="Times New Roman" panose="02020603050405020304" pitchFamily="18" charset="0"/>
                <a:cs typeface="Times New Roman" panose="02020603050405020304" pitchFamily="18" charset="0"/>
              </a:rPr>
              <a:t>everyday lives</a:t>
            </a:r>
            <a:r>
              <a:rPr lang="en-US" sz="2600" b="0" kern="1200" dirty="0">
                <a:solidFill>
                  <a:srgbClr val="002060"/>
                </a:solidFill>
                <a:latin typeface="Times New Roman" panose="02020603050405020304" pitchFamily="18" charset="0"/>
                <a:cs typeface="Times New Roman" panose="02020603050405020304" pitchFamily="18" charset="0"/>
              </a:rPr>
              <a:t>;   </a:t>
            </a:r>
            <a:endParaRPr lang="en-GB" sz="2600" b="0" dirty="0">
              <a:solidFill>
                <a:srgbClr val="002060"/>
              </a:solidFill>
              <a:latin typeface="Times New Roman" pitchFamily="16" charset="0"/>
              <a:cs typeface="Times New Roman" pitchFamily="16" charset="0"/>
            </a:endParaRPr>
          </a:p>
          <a:p>
            <a:pPr algn="just">
              <a:lnSpc>
                <a:spcPct val="130000"/>
              </a:lnSpc>
              <a:buClr>
                <a:srgbClr val="C00000"/>
              </a:buClr>
              <a:buFont typeface="Wingdings" panose="05000000000000000000" pitchFamily="2" charset="2"/>
              <a:buChar char="v"/>
            </a:pPr>
            <a:r>
              <a:rPr lang="en-GB" sz="2600" b="0" dirty="0">
                <a:solidFill>
                  <a:srgbClr val="002060"/>
                </a:solidFill>
                <a:latin typeface="Times New Roman" pitchFamily="16" charset="0"/>
                <a:cs typeface="Times New Roman" pitchFamily="16" charset="0"/>
              </a:rPr>
              <a:t>Thus, culture </a:t>
            </a:r>
            <a:r>
              <a:rPr lang="en-GB" sz="2600" dirty="0">
                <a:solidFill>
                  <a:srgbClr val="002060"/>
                </a:solidFill>
                <a:latin typeface="Times New Roman" pitchFamily="16" charset="0"/>
                <a:cs typeface="Times New Roman" pitchFamily="16" charset="0"/>
              </a:rPr>
              <a:t>includes both </a:t>
            </a:r>
            <a:r>
              <a:rPr lang="en-GB" sz="2600" i="1" dirty="0">
                <a:solidFill>
                  <a:srgbClr val="C00000"/>
                </a:solidFill>
                <a:latin typeface="Times New Roman" pitchFamily="16" charset="0"/>
                <a:cs typeface="Times New Roman" pitchFamily="16" charset="0"/>
              </a:rPr>
              <a:t>material and non-material products</a:t>
            </a:r>
            <a:r>
              <a:rPr lang="en-GB" sz="2600" dirty="0">
                <a:solidFill>
                  <a:srgbClr val="002060"/>
                </a:solidFill>
                <a:latin typeface="Times New Roman" pitchFamily="16" charset="0"/>
                <a:cs typeface="Times New Roman" pitchFamily="16" charset="0"/>
              </a:rPr>
              <a:t> of human beings. </a:t>
            </a:r>
            <a:endParaRPr lang="en-GB" sz="2600" b="0" dirty="0">
              <a:solidFill>
                <a:srgbClr val="002060"/>
              </a:solidFill>
              <a:latin typeface="Times New Roman" pitchFamily="16" charset="0"/>
              <a:cs typeface="Times New Roman" pitchFamily="16" charset="0"/>
            </a:endParaRPr>
          </a:p>
          <a:p>
            <a:pPr marL="573088" lvl="0" indent="-336550" algn="just" defTabSz="914400">
              <a:lnSpc>
                <a:spcPct val="130000"/>
              </a:lnSpc>
              <a:spcBef>
                <a:spcPct val="20000"/>
              </a:spcBef>
              <a:buClr>
                <a:srgbClr val="FF00FF"/>
              </a:buClr>
              <a:buSzPct val="95000"/>
              <a:buFont typeface="Wingdings" pitchFamily="2" charset="2"/>
              <a:buChar char="Ø"/>
              <a:defRPr/>
            </a:pPr>
            <a:r>
              <a:rPr lang="en-US" sz="2600" b="0" kern="1200" dirty="0">
                <a:solidFill>
                  <a:srgbClr val="002060"/>
                </a:solidFill>
                <a:latin typeface="Times New Roman" panose="02020603050405020304" pitchFamily="18" charset="0"/>
                <a:cs typeface="Times New Roman" panose="02020603050405020304" pitchFamily="18" charset="0"/>
              </a:rPr>
              <a:t>each new generation </a:t>
            </a:r>
            <a:r>
              <a:rPr lang="en-US" sz="2600" i="1" kern="1200" dirty="0">
                <a:solidFill>
                  <a:srgbClr val="002060"/>
                </a:solidFill>
                <a:latin typeface="Times New Roman" panose="02020603050405020304" pitchFamily="18" charset="0"/>
                <a:cs typeface="Times New Roman" panose="02020603050405020304" pitchFamily="18" charset="0"/>
              </a:rPr>
              <a:t>not only learn culture</a:t>
            </a:r>
            <a:r>
              <a:rPr lang="en-US" sz="2600" b="0" kern="1200" dirty="0">
                <a:solidFill>
                  <a:srgbClr val="002060"/>
                </a:solidFill>
                <a:latin typeface="Times New Roman" panose="02020603050405020304" pitchFamily="18" charset="0"/>
                <a:cs typeface="Times New Roman" panose="02020603050405020304" pitchFamily="18" charset="0"/>
              </a:rPr>
              <a:t>, but </a:t>
            </a:r>
            <a:r>
              <a:rPr lang="en-US" sz="2600" i="1" kern="1200" dirty="0">
                <a:solidFill>
                  <a:srgbClr val="002060"/>
                </a:solidFill>
                <a:latin typeface="Times New Roman" panose="02020603050405020304" pitchFamily="18" charset="0"/>
                <a:cs typeface="Times New Roman" panose="02020603050405020304" pitchFamily="18" charset="0"/>
              </a:rPr>
              <a:t>eventually add </a:t>
            </a:r>
            <a:r>
              <a:rPr lang="en-US" sz="2600" b="0" kern="1200" dirty="0">
                <a:solidFill>
                  <a:srgbClr val="002060"/>
                </a:solidFill>
                <a:latin typeface="Times New Roman" panose="02020603050405020304" pitchFamily="18" charset="0"/>
                <a:cs typeface="Times New Roman" panose="02020603050405020304" pitchFamily="18" charset="0"/>
              </a:rPr>
              <a:t>with the dynamics of the social &amp; the physical world.  </a:t>
            </a:r>
            <a:endParaRPr lang="en-GB" sz="2600" b="0" dirty="0">
              <a:solidFill>
                <a:srgbClr val="002060"/>
              </a:solidFill>
              <a:latin typeface="Times New Roman" pitchFamily="16" charset="0"/>
              <a:cs typeface="Times New Roman" pitchFamily="16" charset="0"/>
            </a:endParaRPr>
          </a:p>
          <a:p>
            <a:endParaRPr lang="en-US" dirty="0"/>
          </a:p>
        </p:txBody>
      </p:sp>
    </p:spTree>
    <p:extLst>
      <p:ext uri="{BB962C8B-B14F-4D97-AF65-F5344CB8AC3E}">
        <p14:creationId xmlns:p14="http://schemas.microsoft.com/office/powerpoint/2010/main" val="313685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C1D76-AC2D-48A1-A424-DD602747C12B}"/>
              </a:ext>
            </a:extLst>
          </p:cNvPr>
          <p:cNvSpPr>
            <a:spLocks noGrp="1"/>
          </p:cNvSpPr>
          <p:nvPr>
            <p:ph idx="1"/>
          </p:nvPr>
        </p:nvSpPr>
        <p:spPr>
          <a:xfrm>
            <a:off x="507206" y="381000"/>
            <a:ext cx="8065294" cy="6172199"/>
          </a:xfrm>
        </p:spPr>
        <p:txBody>
          <a:bodyPr>
            <a:normAutofit lnSpcReduction="10000"/>
          </a:bodyPr>
          <a:lstStyle/>
          <a:p>
            <a:pPr>
              <a:lnSpc>
                <a:spcPct val="130000"/>
              </a:lnSpc>
              <a:buFont typeface="Times New Roman" pitchFamily="16" charset="0"/>
              <a:buNone/>
            </a:pPr>
            <a:r>
              <a:rPr lang="en-US" sz="3200" b="1" dirty="0">
                <a:solidFill>
                  <a:srgbClr val="FF0000"/>
                </a:solidFill>
                <a:latin typeface="Times New Roman" pitchFamily="16" charset="0"/>
                <a:cs typeface="Times New Roman" pitchFamily="16" charset="0"/>
              </a:rPr>
              <a:t>5. Culture Is Integrated:</a:t>
            </a:r>
          </a:p>
          <a:p>
            <a:pPr algn="just">
              <a:lnSpc>
                <a:spcPct val="150000"/>
              </a:lnSpc>
              <a:buClr>
                <a:srgbClr val="C00000"/>
              </a:buClr>
              <a:buFont typeface="Wingdings" panose="05000000000000000000" pitchFamily="2" charset="2"/>
              <a:buChar char="v"/>
            </a:pPr>
            <a:r>
              <a:rPr lang="en-US" sz="2600" b="0" dirty="0">
                <a:solidFill>
                  <a:srgbClr val="002060"/>
                </a:solidFill>
                <a:latin typeface="Times New Roman" pitchFamily="16" charset="0"/>
                <a:cs typeface="Times New Roman" pitchFamily="16" charset="0"/>
              </a:rPr>
              <a:t> </a:t>
            </a:r>
            <a:r>
              <a:rPr lang="en-US" sz="2800" b="0" dirty="0">
                <a:solidFill>
                  <a:srgbClr val="002060"/>
                </a:solidFill>
                <a:latin typeface="Times New Roman" pitchFamily="16" charset="0"/>
                <a:cs typeface="Times New Roman" pitchFamily="16" charset="0"/>
              </a:rPr>
              <a:t>Culture is an </a:t>
            </a:r>
            <a:r>
              <a:rPr lang="en-US" sz="2800" i="1" dirty="0">
                <a:solidFill>
                  <a:srgbClr val="002060"/>
                </a:solidFill>
                <a:latin typeface="Times New Roman" pitchFamily="16" charset="0"/>
                <a:cs typeface="Times New Roman" pitchFamily="16" charset="0"/>
              </a:rPr>
              <a:t>integrated whole</a:t>
            </a:r>
            <a:r>
              <a:rPr lang="en-US" sz="2800" b="0" dirty="0">
                <a:solidFill>
                  <a:srgbClr val="002060"/>
                </a:solidFill>
                <a:latin typeface="Times New Roman" pitchFamily="16" charset="0"/>
                <a:cs typeface="Times New Roman" pitchFamily="16" charset="0"/>
              </a:rPr>
              <a:t>, the parts of which are </a:t>
            </a:r>
            <a:r>
              <a:rPr lang="en-US" sz="2800" i="1" dirty="0">
                <a:solidFill>
                  <a:srgbClr val="002060"/>
                </a:solidFill>
                <a:latin typeface="Times New Roman" pitchFamily="16" charset="0"/>
                <a:cs typeface="Times New Roman" pitchFamily="16" charset="0"/>
              </a:rPr>
              <a:t>functionally interconnected</a:t>
            </a:r>
            <a:r>
              <a:rPr lang="en-US" sz="2800" b="0" dirty="0">
                <a:solidFill>
                  <a:srgbClr val="002060"/>
                </a:solidFill>
                <a:latin typeface="Times New Roman" pitchFamily="16" charset="0"/>
                <a:cs typeface="Times New Roman" pitchFamily="16" charset="0"/>
              </a:rPr>
              <a:t> with one another:    </a:t>
            </a:r>
          </a:p>
          <a:p>
            <a:pPr marL="574675" lvl="0" indent="-293688" algn="just" defTabSz="914400">
              <a:lnSpc>
                <a:spcPct val="150000"/>
              </a:lnSpc>
              <a:spcBef>
                <a:spcPct val="20000"/>
              </a:spcBef>
              <a:buClr>
                <a:srgbClr val="0BD0D9"/>
              </a:buClr>
              <a:buSzPct val="95000"/>
              <a:buBlip>
                <a:blip r:embed="rId2"/>
              </a:buBlip>
              <a:defRPr/>
            </a:pPr>
            <a:r>
              <a:rPr lang="en-US" altLang="en-US" sz="2800" b="0" kern="1200" dirty="0">
                <a:solidFill>
                  <a:srgbClr val="002060"/>
                </a:solidFill>
                <a:latin typeface="Constantia"/>
              </a:rPr>
              <a:t> a culture is a </a:t>
            </a:r>
            <a:r>
              <a:rPr lang="en-US" altLang="en-US" sz="2800" kern="1200" dirty="0">
                <a:solidFill>
                  <a:srgbClr val="002060"/>
                </a:solidFill>
                <a:latin typeface="Constantia"/>
              </a:rPr>
              <a:t>system</a:t>
            </a:r>
            <a:r>
              <a:rPr lang="en-US" altLang="en-US" sz="2800" b="0" kern="1200" dirty="0">
                <a:solidFill>
                  <a:srgbClr val="002060"/>
                </a:solidFill>
                <a:latin typeface="Constantia"/>
              </a:rPr>
              <a:t>, </a:t>
            </a:r>
            <a:r>
              <a:rPr lang="en-US" altLang="en-US" sz="2800" i="1" kern="1200" dirty="0">
                <a:solidFill>
                  <a:srgbClr val="002060"/>
                </a:solidFill>
                <a:latin typeface="Constantia"/>
              </a:rPr>
              <a:t>change in one aspect </a:t>
            </a:r>
            <a:r>
              <a:rPr lang="en-US" altLang="en-US" sz="2800" b="0" kern="1200" dirty="0">
                <a:solidFill>
                  <a:srgbClr val="002060"/>
                </a:solidFill>
                <a:latin typeface="Constantia"/>
              </a:rPr>
              <a:t>will likely </a:t>
            </a:r>
            <a:r>
              <a:rPr lang="en-US" altLang="en-US" sz="2800" i="1" kern="1200" dirty="0">
                <a:solidFill>
                  <a:srgbClr val="002060"/>
                </a:solidFill>
                <a:latin typeface="Constantia"/>
              </a:rPr>
              <a:t>generate changes in other aspects</a:t>
            </a:r>
            <a:r>
              <a:rPr lang="en-US" altLang="en-US" sz="2800" b="0" kern="1200" dirty="0">
                <a:solidFill>
                  <a:srgbClr val="002060"/>
                </a:solidFill>
                <a:latin typeface="Constantia"/>
              </a:rPr>
              <a:t>;  </a:t>
            </a:r>
          </a:p>
          <a:p>
            <a:pPr marL="574675" lvl="0" indent="-293688" algn="just" defTabSz="914400">
              <a:lnSpc>
                <a:spcPct val="150000"/>
              </a:lnSpc>
              <a:spcBef>
                <a:spcPct val="20000"/>
              </a:spcBef>
              <a:buClr>
                <a:srgbClr val="0BD0D9"/>
              </a:buClr>
              <a:buSzPct val="95000"/>
              <a:buBlip>
                <a:blip r:embed="rId2"/>
              </a:buBlip>
              <a:defRPr/>
            </a:pPr>
            <a:r>
              <a:rPr lang="en-US" altLang="en-US" sz="2800" b="0" kern="1200" dirty="0">
                <a:solidFill>
                  <a:srgbClr val="002060"/>
                </a:solidFill>
                <a:latin typeface="Constantia"/>
              </a:rPr>
              <a:t>a </a:t>
            </a:r>
            <a:r>
              <a:rPr lang="en-US" altLang="en-US" sz="2800" i="1" kern="1200" dirty="0">
                <a:solidFill>
                  <a:srgbClr val="002060"/>
                </a:solidFill>
                <a:latin typeface="Constantia"/>
              </a:rPr>
              <a:t>single cultural trait </a:t>
            </a:r>
            <a:r>
              <a:rPr lang="en-US" altLang="en-US" sz="2800" b="0" kern="1200" dirty="0">
                <a:solidFill>
                  <a:srgbClr val="002060"/>
                </a:solidFill>
                <a:latin typeface="Constantia"/>
              </a:rPr>
              <a:t>may lose its meaning outside its integrated context.   </a:t>
            </a:r>
            <a:endParaRPr lang="en-US" sz="2800" b="0" dirty="0">
              <a:solidFill>
                <a:srgbClr val="002060"/>
              </a:solidFill>
              <a:latin typeface="Times New Roman" pitchFamily="16" charset="0"/>
              <a:cs typeface="Times New Roman" pitchFamily="16" charset="0"/>
            </a:endParaRPr>
          </a:p>
          <a:p>
            <a:pPr algn="just">
              <a:lnSpc>
                <a:spcPct val="150000"/>
              </a:lnSpc>
              <a:buClr>
                <a:srgbClr val="C00000"/>
              </a:buClr>
              <a:buFont typeface="Wingdings" panose="05000000000000000000" pitchFamily="2" charset="2"/>
              <a:buChar char="v"/>
            </a:pPr>
            <a:r>
              <a:rPr lang="en-US" sz="2800" b="0" dirty="0">
                <a:solidFill>
                  <a:srgbClr val="002060"/>
                </a:solidFill>
                <a:latin typeface="Times New Roman" pitchFamily="16" charset="0"/>
                <a:cs typeface="Times New Roman" pitchFamily="16" charset="0"/>
              </a:rPr>
              <a:t> A Good example is organic analogy between a culture and a living organism such as the human body.</a:t>
            </a:r>
          </a:p>
          <a:p>
            <a:endParaRPr lang="en-US" dirty="0"/>
          </a:p>
        </p:txBody>
      </p:sp>
    </p:spTree>
    <p:extLst>
      <p:ext uri="{BB962C8B-B14F-4D97-AF65-F5344CB8AC3E}">
        <p14:creationId xmlns:p14="http://schemas.microsoft.com/office/powerpoint/2010/main" val="195673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7F9DC-A9CF-4DB2-AF6A-47FADA95CDB4}"/>
              </a:ext>
            </a:extLst>
          </p:cNvPr>
          <p:cNvSpPr>
            <a:spLocks noGrp="1"/>
          </p:cNvSpPr>
          <p:nvPr>
            <p:ph idx="1"/>
          </p:nvPr>
        </p:nvSpPr>
        <p:spPr>
          <a:xfrm>
            <a:off x="457200" y="381000"/>
            <a:ext cx="8229600" cy="6324600"/>
          </a:xfrm>
        </p:spPr>
        <p:txBody>
          <a:bodyPr>
            <a:normAutofit/>
          </a:bodyPr>
          <a:lstStyle/>
          <a:p>
            <a:pPr>
              <a:lnSpc>
                <a:spcPct val="130000"/>
              </a:lnSpc>
              <a:buFont typeface="Times New Roman" pitchFamily="16" charset="0"/>
              <a:buNone/>
            </a:pPr>
            <a:r>
              <a:rPr lang="en-US" sz="3200" b="1" dirty="0">
                <a:solidFill>
                  <a:srgbClr val="FF0000"/>
                </a:solidFill>
                <a:latin typeface="Times New Roman" pitchFamily="16" charset="0"/>
                <a:cs typeface="Times New Roman" pitchFamily="16" charset="0"/>
              </a:rPr>
              <a:t>6</a:t>
            </a:r>
            <a:r>
              <a:rPr lang="en-US" sz="3200" b="1" dirty="0">
                <a:solidFill>
                  <a:srgbClr val="FF0000"/>
                </a:solidFill>
              </a:rPr>
              <a:t>. </a:t>
            </a:r>
            <a:r>
              <a:rPr lang="en-US" sz="3200" b="1" dirty="0">
                <a:solidFill>
                  <a:srgbClr val="FF0000"/>
                </a:solidFill>
                <a:latin typeface="Times New Roman" pitchFamily="16" charset="0"/>
                <a:cs typeface="Times New Roman" pitchFamily="16" charset="0"/>
              </a:rPr>
              <a:t>Culture Can Be Adaptive &amp; Maladaptive:</a:t>
            </a:r>
          </a:p>
          <a:p>
            <a:pPr marL="273050" lvl="0" indent="-273050" algn="just" defTabSz="914400">
              <a:lnSpc>
                <a:spcPct val="130000"/>
              </a:lnSpc>
              <a:spcBef>
                <a:spcPct val="20000"/>
              </a:spcBef>
              <a:buClr>
                <a:srgbClr val="FF00FF"/>
              </a:buClr>
              <a:buSzPct val="95000"/>
              <a:buFont typeface="Wingdings" panose="05000000000000000000" pitchFamily="2" charset="2"/>
              <a:buChar char="v"/>
              <a:defRPr/>
            </a:pPr>
            <a:r>
              <a:rPr lang="en-US" sz="2600" u="sng" kern="1200" dirty="0">
                <a:solidFill>
                  <a:srgbClr val="C00000"/>
                </a:solidFill>
                <a:latin typeface="Constantia"/>
              </a:rPr>
              <a:t>Culture is adaptive</a:t>
            </a:r>
            <a:r>
              <a:rPr lang="en-US" sz="2600" b="0" kern="1200" dirty="0">
                <a:solidFill>
                  <a:srgbClr val="C00000"/>
                </a:solidFill>
                <a:latin typeface="Constantia"/>
              </a:rPr>
              <a:t>:- </a:t>
            </a:r>
            <a:r>
              <a:rPr lang="en-US" sz="2600" b="0" kern="1200" dirty="0">
                <a:solidFill>
                  <a:srgbClr val="002060"/>
                </a:solidFill>
                <a:latin typeface="Constantia"/>
              </a:rPr>
              <a:t>it serve as </a:t>
            </a:r>
            <a:r>
              <a:rPr lang="en-US" sz="2600" i="1" kern="1200" dirty="0">
                <a:solidFill>
                  <a:srgbClr val="002060"/>
                </a:solidFill>
                <a:latin typeface="Constantia"/>
              </a:rPr>
              <a:t>coping mechanism</a:t>
            </a:r>
            <a:r>
              <a:rPr lang="en-US" sz="2600" b="0" kern="1200" dirty="0">
                <a:solidFill>
                  <a:srgbClr val="002060"/>
                </a:solidFill>
                <a:latin typeface="Constantia"/>
              </a:rPr>
              <a:t> against </a:t>
            </a:r>
            <a:r>
              <a:rPr lang="en-US" sz="2600" i="1" kern="1200" dirty="0">
                <a:solidFill>
                  <a:srgbClr val="002060"/>
                </a:solidFill>
                <a:latin typeface="Constantia"/>
              </a:rPr>
              <a:t>environmental stresses </a:t>
            </a:r>
            <a:r>
              <a:rPr lang="en-US" sz="2600" b="0" kern="1200" dirty="0">
                <a:solidFill>
                  <a:srgbClr val="002060"/>
                </a:solidFill>
                <a:latin typeface="Constantia"/>
              </a:rPr>
              <a:t>and help humans to </a:t>
            </a:r>
            <a:r>
              <a:rPr lang="en-US" sz="2600" i="1" kern="1200" dirty="0">
                <a:solidFill>
                  <a:srgbClr val="002060"/>
                </a:solidFill>
                <a:latin typeface="Constantia"/>
              </a:rPr>
              <a:t>adapt</a:t>
            </a:r>
            <a:r>
              <a:rPr lang="en-US" sz="2600" b="0" kern="1200" dirty="0">
                <a:solidFill>
                  <a:srgbClr val="002060"/>
                </a:solidFill>
                <a:latin typeface="Constantia"/>
              </a:rPr>
              <a:t> practically to </a:t>
            </a:r>
            <a:r>
              <a:rPr lang="en-US" sz="2600" i="1" kern="1200" dirty="0">
                <a:solidFill>
                  <a:srgbClr val="002060"/>
                </a:solidFill>
                <a:latin typeface="Constantia"/>
              </a:rPr>
              <a:t>any ecological condition. </a:t>
            </a:r>
            <a:r>
              <a:rPr lang="en-US" sz="2600" b="0" kern="1200" dirty="0">
                <a:solidFill>
                  <a:srgbClr val="002060"/>
                </a:solidFill>
                <a:latin typeface="Constantia"/>
              </a:rPr>
              <a:t>     </a:t>
            </a:r>
            <a:endParaRPr lang="en-US" altLang="en-US" sz="2600" b="0" kern="1200" dirty="0">
              <a:solidFill>
                <a:srgbClr val="002060"/>
              </a:solidFill>
              <a:latin typeface="Constantia"/>
            </a:endParaRPr>
          </a:p>
          <a:p>
            <a:pPr marL="574675" lvl="0" indent="-293688" algn="just" defTabSz="914400">
              <a:lnSpc>
                <a:spcPct val="130000"/>
              </a:lnSpc>
              <a:spcBef>
                <a:spcPct val="20000"/>
              </a:spcBef>
              <a:buClr>
                <a:srgbClr val="0BD0D9"/>
              </a:buClr>
              <a:buSzPct val="95000"/>
              <a:buBlip>
                <a:blip r:embed="rId2"/>
              </a:buBlip>
              <a:defRPr/>
            </a:pPr>
            <a:r>
              <a:rPr lang="en-US" altLang="en-US" sz="2600" i="1" kern="1200" dirty="0">
                <a:solidFill>
                  <a:srgbClr val="002060"/>
                </a:solidFill>
                <a:latin typeface="Constantia"/>
              </a:rPr>
              <a:t>Culture</a:t>
            </a:r>
            <a:r>
              <a:rPr lang="en-US" altLang="en-US" sz="2600" b="0" i="1" kern="1200" dirty="0">
                <a:solidFill>
                  <a:srgbClr val="002060"/>
                </a:solidFill>
                <a:latin typeface="Constantia"/>
              </a:rPr>
              <a:t> is an integral whole, encompassing ideas, crafts &amp; beliefs...a vast apparatus, partly material, partly non-material &amp; spiritual</a:t>
            </a:r>
            <a:r>
              <a:rPr lang="en-US" altLang="en-US" sz="2600" b="0" kern="1200" dirty="0">
                <a:solidFill>
                  <a:srgbClr val="002060"/>
                </a:solidFill>
                <a:latin typeface="Constantia"/>
              </a:rPr>
              <a:t>; </a:t>
            </a:r>
            <a:r>
              <a:rPr lang="en-US" altLang="en-US" sz="2600" i="1" kern="1200" dirty="0">
                <a:solidFill>
                  <a:srgbClr val="002060"/>
                </a:solidFill>
                <a:latin typeface="Constantia"/>
              </a:rPr>
              <a:t>by which man is able to cope with the concrete specific problems that face him </a:t>
            </a:r>
            <a:r>
              <a:rPr lang="en-US" altLang="en-US" sz="2600" b="0" kern="1200" dirty="0">
                <a:solidFill>
                  <a:srgbClr val="002060"/>
                </a:solidFill>
                <a:latin typeface="Constantia"/>
              </a:rPr>
              <a:t>(Bronislaw Malinowski, 1944).      </a:t>
            </a:r>
          </a:p>
          <a:p>
            <a:pPr marL="273050" lvl="0" indent="-273050" algn="just" defTabSz="914400">
              <a:lnSpc>
                <a:spcPct val="130000"/>
              </a:lnSpc>
              <a:spcBef>
                <a:spcPct val="20000"/>
              </a:spcBef>
              <a:buClr>
                <a:srgbClr val="FF00FF"/>
              </a:buClr>
              <a:buSzPct val="95000"/>
              <a:buFont typeface="Wingdings" panose="05000000000000000000" pitchFamily="2" charset="2"/>
              <a:buChar char="v"/>
              <a:defRPr/>
            </a:pPr>
            <a:r>
              <a:rPr lang="en-GB" sz="2600" b="0" dirty="0">
                <a:solidFill>
                  <a:srgbClr val="002060"/>
                </a:solidFill>
                <a:latin typeface="Times New Roman" pitchFamily="16" charset="0"/>
                <a:cs typeface="Times New Roman" pitchFamily="16" charset="0"/>
              </a:rPr>
              <a:t>The ability to adapt themselves to practically any ecological condition, makes humans unique.  </a:t>
            </a:r>
          </a:p>
          <a:p>
            <a:endParaRPr lang="en-US" dirty="0"/>
          </a:p>
        </p:txBody>
      </p:sp>
    </p:spTree>
    <p:extLst>
      <p:ext uri="{BB962C8B-B14F-4D97-AF65-F5344CB8AC3E}">
        <p14:creationId xmlns:p14="http://schemas.microsoft.com/office/powerpoint/2010/main" val="376402731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3480</TotalTime>
  <Words>4686</Words>
  <Application>Microsoft Office PowerPoint</Application>
  <PresentationFormat>On-screen Show (4:3)</PresentationFormat>
  <Paragraphs>256</Paragraphs>
  <Slides>44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Constantia</vt:lpstr>
      <vt:lpstr>Modern No. 20</vt:lpstr>
      <vt:lpstr>Times New Roman</vt:lpstr>
      <vt:lpstr>Wingdings</vt:lpstr>
      <vt:lpstr>Metropolitan</vt:lpstr>
      <vt:lpstr>PowerPoint Presentation</vt:lpstr>
      <vt:lpstr> Conceptualizing Culture: What is it?  </vt:lpstr>
      <vt:lpstr>PowerPoint Presentation</vt:lpstr>
      <vt:lpstr>Characteristic Features of Culture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Mechanisms of Culture Change</vt:lpstr>
      <vt:lpstr>PowerPoint Presentation</vt:lpstr>
      <vt:lpstr>PowerPoint Presentation</vt:lpstr>
      <vt:lpstr>PowerPoint Presentation</vt:lpstr>
      <vt:lpstr>Aspects/Elements of Culture </vt:lpstr>
      <vt:lpstr>PowerPoint Presentation</vt:lpstr>
      <vt:lpstr>PowerPoint Presentation</vt:lpstr>
      <vt:lpstr>Cultural Unity and Variations</vt:lpstr>
      <vt:lpstr>Evaluating Cultural Differences</vt:lpstr>
      <vt:lpstr>PowerPoint Presentation</vt:lpstr>
      <vt:lpstr>PowerPoint Presentation</vt:lpstr>
      <vt:lpstr>PowerPoint Presentation</vt:lpstr>
      <vt:lpstr>PowerPoint Presentation</vt:lpstr>
      <vt:lpstr>PowerPoint Presentation</vt:lpstr>
      <vt:lpstr>Ties That Connect: Marriage, Family and Kinship</vt:lpstr>
      <vt:lpstr>PowerPoint Presentation</vt:lpstr>
      <vt:lpstr>PowerPoint Presentation</vt:lpstr>
      <vt:lpstr>Rules of Marriage</vt:lpstr>
      <vt:lpstr>Mate Selection: Whom Should You Marry?</vt:lpstr>
      <vt:lpstr>PowerPoint Presentation</vt:lpstr>
      <vt:lpstr>PowerPoint Presentation</vt:lpstr>
      <vt:lpstr>PowerPoint Presentation</vt:lpstr>
      <vt:lpstr>PowerPoint Presentation</vt:lpstr>
      <vt:lpstr>Forms of Marriage</vt:lpstr>
      <vt:lpstr>Economic Consideration of Marriage</vt:lpstr>
      <vt:lpstr>Post-Marital Residence</vt:lpstr>
      <vt:lpstr>2. Family</vt:lpstr>
      <vt:lpstr>PowerPoint Presentation</vt:lpstr>
      <vt:lpstr>Functions of Marriage and Family</vt:lpstr>
      <vt:lpstr>3. Kinship</vt:lpstr>
      <vt:lpstr>4. Descent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debelag@hu.edu.et</dc:creator>
  <cp:lastModifiedBy>Mule</cp:lastModifiedBy>
  <cp:revision>159</cp:revision>
  <cp:lastPrinted>2021-08-05T12:19:08Z</cp:lastPrinted>
  <dcterms:created xsi:type="dcterms:W3CDTF">2021-01-10T19:31:28Z</dcterms:created>
  <dcterms:modified xsi:type="dcterms:W3CDTF">2021-08-09T13:00:08Z</dcterms:modified>
  <cp:contentStatus/>
</cp:coreProperties>
</file>