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78"/>
  </p:notesMasterIdLst>
  <p:sldIdLst>
    <p:sldId id="318" r:id="rId2"/>
    <p:sldId id="356" r:id="rId3"/>
    <p:sldId id="357" r:id="rId4"/>
    <p:sldId id="319" r:id="rId5"/>
    <p:sldId id="358" r:id="rId6"/>
    <p:sldId id="365" r:id="rId7"/>
    <p:sldId id="364" r:id="rId8"/>
    <p:sldId id="321" r:id="rId9"/>
    <p:sldId id="320" r:id="rId10"/>
    <p:sldId id="322" r:id="rId11"/>
    <p:sldId id="323" r:id="rId12"/>
    <p:sldId id="324" r:id="rId13"/>
    <p:sldId id="325" r:id="rId14"/>
    <p:sldId id="381" r:id="rId15"/>
    <p:sldId id="326" r:id="rId16"/>
    <p:sldId id="366" r:id="rId17"/>
    <p:sldId id="377" r:id="rId18"/>
    <p:sldId id="327" r:id="rId19"/>
    <p:sldId id="329" r:id="rId20"/>
    <p:sldId id="367" r:id="rId21"/>
    <p:sldId id="397" r:id="rId22"/>
    <p:sldId id="369" r:id="rId23"/>
    <p:sldId id="330" r:id="rId24"/>
    <p:sldId id="398" r:id="rId25"/>
    <p:sldId id="378" r:id="rId26"/>
    <p:sldId id="331" r:id="rId27"/>
    <p:sldId id="332" r:id="rId28"/>
    <p:sldId id="333" r:id="rId29"/>
    <p:sldId id="379" r:id="rId30"/>
    <p:sldId id="361" r:id="rId31"/>
    <p:sldId id="334" r:id="rId32"/>
    <p:sldId id="335" r:id="rId33"/>
    <p:sldId id="336" r:id="rId34"/>
    <p:sldId id="380" r:id="rId35"/>
    <p:sldId id="337" r:id="rId36"/>
    <p:sldId id="338" r:id="rId37"/>
    <p:sldId id="376" r:id="rId38"/>
    <p:sldId id="382" r:id="rId39"/>
    <p:sldId id="362" r:id="rId40"/>
    <p:sldId id="372" r:id="rId41"/>
    <p:sldId id="340" r:id="rId42"/>
    <p:sldId id="375" r:id="rId43"/>
    <p:sldId id="341" r:id="rId44"/>
    <p:sldId id="363" r:id="rId45"/>
    <p:sldId id="370" r:id="rId46"/>
    <p:sldId id="373" r:id="rId47"/>
    <p:sldId id="359" r:id="rId48"/>
    <p:sldId id="342" r:id="rId49"/>
    <p:sldId id="343" r:id="rId50"/>
    <p:sldId id="344" r:id="rId51"/>
    <p:sldId id="384" r:id="rId52"/>
    <p:sldId id="383" r:id="rId53"/>
    <p:sldId id="345" r:id="rId54"/>
    <p:sldId id="386" r:id="rId55"/>
    <p:sldId id="385" r:id="rId56"/>
    <p:sldId id="346" r:id="rId57"/>
    <p:sldId id="347" r:id="rId58"/>
    <p:sldId id="399" r:id="rId59"/>
    <p:sldId id="400" r:id="rId60"/>
    <p:sldId id="387" r:id="rId61"/>
    <p:sldId id="388" r:id="rId62"/>
    <p:sldId id="390" r:id="rId63"/>
    <p:sldId id="389" r:id="rId64"/>
    <p:sldId id="348" r:id="rId65"/>
    <p:sldId id="392" r:id="rId66"/>
    <p:sldId id="394" r:id="rId67"/>
    <p:sldId id="393" r:id="rId68"/>
    <p:sldId id="395" r:id="rId69"/>
    <p:sldId id="391" r:id="rId70"/>
    <p:sldId id="349" r:id="rId71"/>
    <p:sldId id="350" r:id="rId72"/>
    <p:sldId id="351" r:id="rId73"/>
    <p:sldId id="352" r:id="rId74"/>
    <p:sldId id="354" r:id="rId75"/>
    <p:sldId id="396" r:id="rId76"/>
    <p:sldId id="355"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SHIBA"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CDD533-CE98-4D95-A791-FD379D70DD9C}" type="datetimeFigureOut">
              <a:rPr lang="en-US" smtClean="0"/>
              <a:t>11/29/2021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51395-C75E-4F91-AC2A-7FE59EC2453A}" type="slidenum">
              <a:rPr lang="en-US" smtClean="0"/>
              <a:t>‹#›</a:t>
            </a:fld>
            <a:endParaRPr lang="en-US"/>
          </a:p>
        </p:txBody>
      </p:sp>
    </p:spTree>
    <p:extLst>
      <p:ext uri="{BB962C8B-B14F-4D97-AF65-F5344CB8AC3E}">
        <p14:creationId xmlns:p14="http://schemas.microsoft.com/office/powerpoint/2010/main" val="39846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51395-C75E-4F91-AC2A-7FE59EC2453A}" type="slidenum">
              <a:rPr lang="en-US" smtClean="0"/>
              <a:t>1</a:t>
            </a:fld>
            <a:endParaRPr lang="en-US"/>
          </a:p>
        </p:txBody>
      </p:sp>
    </p:spTree>
    <p:extLst>
      <p:ext uri="{BB962C8B-B14F-4D97-AF65-F5344CB8AC3E}">
        <p14:creationId xmlns:p14="http://schemas.microsoft.com/office/powerpoint/2010/main" val="49405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2"/>
          </p:nvPr>
        </p:nvSpPr>
        <p:spPr/>
        <p:txBody>
          <a:bodyPr/>
          <a:lstStyle/>
          <a:p>
            <a:pPr marL="215900" lvl="0" indent="-215900" algn="r" defTabSz="457200" eaLnBrk="1" hangingPunct="1">
              <a:buClr>
                <a:srgbClr val="000000"/>
              </a:buClr>
              <a:buSzPct val="45000"/>
              <a:buFont typeface="Wingdings" panose="05000000000000000000" pitchFamily="2" charset="2"/>
              <a:buNone/>
              <a:tabLst>
                <a:tab pos="457200" algn="l"/>
                <a:tab pos="914400" algn="l"/>
                <a:tab pos="1371600" algn="l"/>
                <a:tab pos="1828800" algn="l"/>
                <a:tab pos="2286000" algn="l"/>
                <a:tab pos="2743200" algn="l"/>
              </a:tabLst>
            </a:pPr>
            <a:fld id="{9A0DB2DC-4C9A-4742-B13C-FB6460FD3503}" type="slidenum">
              <a:rPr lang="en-US" altLang="x-none" sz="1200" dirty="0" err="1">
                <a:solidFill>
                  <a:srgbClr val="000000"/>
                </a:solidFill>
                <a:latin typeface="Times New Roman" panose="02020603050405020304" pitchFamily="16" charset="0"/>
                <a:cs typeface="DejaVu Sans" charset="0"/>
              </a:rPr>
              <a:t>17</a:t>
            </a:fld>
            <a:endParaRPr lang="en-US" altLang="x-none" sz="1200" dirty="0" err="1">
              <a:solidFill>
                <a:srgbClr val="000000"/>
              </a:solidFill>
              <a:latin typeface="Times New Roman" panose="02020603050405020304" pitchFamily="16" charset="0"/>
              <a:ea typeface="DejaVu Sans" charset="0"/>
              <a:cs typeface="DejaVu Sans" charset="0"/>
            </a:endParaRPr>
          </a:p>
        </p:txBody>
      </p:sp>
      <p:sp>
        <p:nvSpPr>
          <p:cNvPr id="169985" name="Slide Image Placeholder 169984"/>
          <p:cNvSpPr txBox="1">
            <a:spLocks noGrp="1" noRot="1" noChangeAspect="1"/>
          </p:cNvSpPr>
          <p:nvPr>
            <p:ph type="sldImg"/>
          </p:nvPr>
        </p:nvSpPr>
        <p:spPr>
          <a:xfrm>
            <a:off x="1147763" y="687388"/>
            <a:ext cx="4581525" cy="3435350"/>
          </a:xfrm>
          <a:prstGeom prst="rect">
            <a:avLst/>
          </a:prstGeom>
          <a:solidFill>
            <a:srgbClr val="FFFFFF"/>
          </a:solidFill>
          <a:ln w="9525" cap="flat" cmpd="sng">
            <a:solidFill>
              <a:srgbClr val="000000"/>
            </a:solidFill>
            <a:prstDash val="solid"/>
            <a:miter/>
            <a:headEnd type="none" w="med" len="med"/>
            <a:tailEnd type="none" w="med" len="med"/>
          </a:ln>
        </p:spPr>
      </p:sp>
      <p:sp>
        <p:nvSpPr>
          <p:cNvPr id="169986" name="Text Placeholder 169985"/>
          <p:cNvSpPr txBox="1">
            <a:spLocks noGrp="1"/>
          </p:cNvSpPr>
          <p:nvPr>
            <p:ph type="body" idx="1"/>
          </p:nvPr>
        </p:nvSpPr>
        <p:spPr>
          <a:xfrm>
            <a:off x="687388" y="4352925"/>
            <a:ext cx="5502275" cy="4122738"/>
          </a:xfrm>
          <a:prstGeom prst="rect">
            <a:avLst/>
          </a:prstGeom>
          <a:noFill/>
          <a:ln w="9525">
            <a:noFill/>
          </a:ln>
        </p:spPr>
        <p:txBody>
          <a:bodyPr wrap="none" anchor="ctr" anchorCtr="0"/>
          <a:lstStyle/>
          <a:p>
            <a:pPr lvl="0"/>
            <a:endParaRPr/>
          </a:p>
        </p:txBody>
      </p:sp>
    </p:spTree>
    <p:extLst>
      <p:ext uri="{BB962C8B-B14F-4D97-AF65-F5344CB8AC3E}">
        <p14:creationId xmlns:p14="http://schemas.microsoft.com/office/powerpoint/2010/main" val="234579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B51395-C75E-4F91-AC2A-7FE59EC2453A}" type="slidenum">
              <a:rPr lang="en-US" smtClean="0"/>
              <a:t>30</a:t>
            </a:fld>
            <a:endParaRPr lang="en-US"/>
          </a:p>
        </p:txBody>
      </p:sp>
    </p:spTree>
    <p:extLst>
      <p:ext uri="{BB962C8B-B14F-4D97-AF65-F5344CB8AC3E}">
        <p14:creationId xmlns:p14="http://schemas.microsoft.com/office/powerpoint/2010/main" val="6523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919F8E-3802-450B-B29E-6168F1751269}"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1740626984"/>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E5C33-5174-4546-B001-918FFC4C48DD}"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1862210953"/>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180835-7CAC-47A8-97F7-13037ED656A3}"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264276465"/>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A7D80B-8B6A-4026-84F1-BD33521AE42F}"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2893726166"/>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31161E-0547-4E91-AF55-D9FBF06B62DF}" type="datetime1">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2982723855"/>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CED9BD-A48E-4670-9062-8DBD75A50763}" type="datetime1">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2503959727"/>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37BBF6-5556-48BB-BCD1-C8C7BB81E90C}" type="datetime1">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2589944361"/>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946424-9701-4E23-B8F9-B3DA51CF21C1}" type="datetime1">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1529751782"/>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4F17C-EF10-4116-9498-05777D162D12}" type="datetime1">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3046705264"/>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B677F8-F2FB-4FBB-BDB6-F6FA3078DC05}" type="datetime1">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537000031"/>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4A9FF8-A097-45BF-9AFD-646061AA12D5}" type="datetime1">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E5D1F-AD71-4468-8BAF-9C079CEC6AC7}" type="slidenum">
              <a:rPr lang="en-US" smtClean="0"/>
              <a:t>‹#›</a:t>
            </a:fld>
            <a:endParaRPr lang="en-US"/>
          </a:p>
        </p:txBody>
      </p:sp>
    </p:spTree>
    <p:extLst>
      <p:ext uri="{BB962C8B-B14F-4D97-AF65-F5344CB8AC3E}">
        <p14:creationId xmlns:p14="http://schemas.microsoft.com/office/powerpoint/2010/main" val="1595578647"/>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4D4E9-632C-46D4-AE1F-9A02A47B2751}" type="datetime1">
              <a:rPr lang="en-US" smtClean="0"/>
              <a:t>11/29/2021</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E5D1F-AD71-4468-8BAF-9C079CEC6AC7}" type="slidenum">
              <a:rPr lang="en-US" smtClean="0"/>
              <a:t>‹#›</a:t>
            </a:fld>
            <a:endParaRPr lang="en-US"/>
          </a:p>
        </p:txBody>
      </p:sp>
    </p:spTree>
    <p:extLst>
      <p:ext uri="{BB962C8B-B14F-4D97-AF65-F5344CB8AC3E}">
        <p14:creationId xmlns:p14="http://schemas.microsoft.com/office/powerpoint/2010/main" val="1631327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r"/>
  </p:transition>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ciencedirect.com/topics/medicine-and-dentistry/enzyme-binding"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file:///C:\Users\TOSHIBA\Downloads\The%20Electron%20Transport%20Chain%20Explained%20(Aerobic%20Respiration).mp4" TargetMode="External"/><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C:\Users\TOSHIBA\Downloads\Photosynthesis_%20Light%20Reaction,%20Calvin%20Cycle,%20and%20Electron%20Transport.mp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72182"/>
            <a:ext cx="6705600" cy="792163"/>
          </a:xfrm>
        </p:spPr>
        <p:txBody>
          <a:bodyPr>
            <a:noAutofit/>
          </a:bodyPr>
          <a:lstStyle/>
          <a:p>
            <a:pPr algn="ctr"/>
            <a:r>
              <a:rPr lang="en-US" sz="5400" b="1" dirty="0">
                <a:solidFill>
                  <a:srgbClr val="0070C0"/>
                </a:solidFill>
                <a:cs typeface="Times New Roman" panose="02020603050405020304" pitchFamily="18" charset="0"/>
              </a:rPr>
              <a:t>Chapter </a:t>
            </a:r>
            <a:r>
              <a:rPr lang="en-US" sz="5400" b="1" dirty="0" smtClean="0">
                <a:solidFill>
                  <a:srgbClr val="0070C0"/>
                </a:solidFill>
                <a:cs typeface="Times New Roman" panose="02020603050405020304" pitchFamily="18" charset="0"/>
              </a:rPr>
              <a:t>4</a:t>
            </a:r>
            <a:endParaRPr lang="en-US" sz="5400" dirty="0">
              <a:solidFill>
                <a:srgbClr val="0070C0"/>
              </a:solidFill>
              <a:cs typeface="Times New Roman" panose="02020603050405020304" pitchFamily="18" charset="0"/>
            </a:endParaRPr>
          </a:p>
        </p:txBody>
      </p:sp>
      <p:sp>
        <p:nvSpPr>
          <p:cNvPr id="3" name="Content Placeholder 2"/>
          <p:cNvSpPr>
            <a:spLocks noGrp="1"/>
          </p:cNvSpPr>
          <p:nvPr>
            <p:ph idx="1"/>
          </p:nvPr>
        </p:nvSpPr>
        <p:spPr>
          <a:xfrm>
            <a:off x="457200" y="2209810"/>
            <a:ext cx="7543800" cy="3916363"/>
          </a:xfrm>
        </p:spPr>
        <p:txBody>
          <a:bodyPr>
            <a:normAutofit/>
          </a:bodyPr>
          <a:lstStyle/>
          <a:p>
            <a:pPr algn="ctr">
              <a:lnSpc>
                <a:spcPct val="150000"/>
              </a:lnSpc>
              <a:buNone/>
            </a:pPr>
            <a:r>
              <a:rPr lang="en-US" sz="4000" b="1" dirty="0">
                <a:solidFill>
                  <a:srgbClr val="0070C0"/>
                </a:solidFill>
              </a:rPr>
              <a:t> </a:t>
            </a:r>
            <a:r>
              <a:rPr lang="en-US" sz="4000" b="1" dirty="0">
                <a:solidFill>
                  <a:srgbClr val="0070C0"/>
                </a:solidFill>
                <a:cs typeface="Times New Roman" panose="02020603050405020304" pitchFamily="18" charset="0"/>
              </a:rPr>
              <a:t>Cellular Metabolism and Metabolic </a:t>
            </a:r>
            <a:r>
              <a:rPr lang="en-US" sz="4000" b="1" dirty="0" smtClean="0">
                <a:solidFill>
                  <a:srgbClr val="0070C0"/>
                </a:solidFill>
                <a:cs typeface="Times New Roman" panose="02020603050405020304" pitchFamily="18" charset="0"/>
              </a:rPr>
              <a:t>Disorders</a:t>
            </a:r>
            <a:endParaRPr lang="en-US" dirty="0" smtClean="0">
              <a:solidFill>
                <a:srgbClr val="0070C0"/>
              </a:solidFill>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1</a:t>
            </a:fld>
            <a:endParaRPr lang="en-US"/>
          </a:p>
        </p:txBody>
      </p:sp>
      <p:sp>
        <p:nvSpPr>
          <p:cNvPr id="4" name="Rectangles 3"/>
          <p:cNvSpPr/>
          <p:nvPr/>
        </p:nvSpPr>
        <p:spPr>
          <a:xfrm>
            <a:off x="114300" y="215902"/>
            <a:ext cx="880110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70" y="215902"/>
            <a:ext cx="5086350" cy="762006"/>
          </a:xfrm>
        </p:spPr>
        <p:txBody>
          <a:bodyPr>
            <a:normAutofit/>
          </a:bodyPr>
          <a:lstStyle/>
          <a:p>
            <a:r>
              <a:rPr lang="en-US" sz="2800" b="1" dirty="0" smtClean="0">
                <a:solidFill>
                  <a:srgbClr val="7030A0"/>
                </a:solidFill>
                <a:cs typeface="Times New Roman" panose="02020603050405020304" pitchFamily="18" charset="0"/>
              </a:rPr>
              <a:t>Cont’d</a:t>
            </a:r>
            <a:endParaRPr lang="en-US" sz="2800" dirty="0">
              <a:solidFill>
                <a:srgbClr val="7030A0"/>
              </a:solidFill>
            </a:endParaRPr>
          </a:p>
        </p:txBody>
      </p:sp>
      <p:sp>
        <p:nvSpPr>
          <p:cNvPr id="3" name="Content Placeholder 2"/>
          <p:cNvSpPr>
            <a:spLocks noGrp="1"/>
          </p:cNvSpPr>
          <p:nvPr>
            <p:ph idx="1"/>
          </p:nvPr>
        </p:nvSpPr>
        <p:spPr>
          <a:xfrm>
            <a:off x="304800" y="762000"/>
            <a:ext cx="8610600" cy="5867402"/>
          </a:xfrm>
        </p:spPr>
        <p:txBody>
          <a:bodyPr>
            <a:normAutofit/>
          </a:bodyPr>
          <a:lstStyle/>
          <a:p>
            <a:pPr>
              <a:lnSpc>
                <a:spcPct val="150000"/>
              </a:lnSpc>
              <a:buFont typeface="Wingdings" panose="05000000000000000000" pitchFamily="2" charset="2"/>
              <a:buChar char="§"/>
            </a:pPr>
            <a:r>
              <a:rPr lang="en-US" sz="2600" b="1" dirty="0" smtClean="0">
                <a:solidFill>
                  <a:srgbClr val="C00000"/>
                </a:solidFill>
                <a:cs typeface="Times New Roman" panose="02020603050405020304" pitchFamily="18" charset="0"/>
              </a:rPr>
              <a:t>Based on differences in chemical nature, they classified as:</a:t>
            </a:r>
          </a:p>
          <a:p>
            <a:pPr>
              <a:lnSpc>
                <a:spcPct val="150000"/>
              </a:lnSpc>
              <a:buNone/>
            </a:pPr>
            <a:r>
              <a:rPr lang="en-US" sz="2600" b="1" dirty="0" smtClean="0">
                <a:solidFill>
                  <a:srgbClr val="00B0F0"/>
                </a:solidFill>
                <a:cs typeface="Times New Roman" panose="02020603050405020304" pitchFamily="18" charset="0"/>
              </a:rPr>
              <a:t>1</a:t>
            </a:r>
            <a:r>
              <a:rPr lang="en-US" sz="2600" b="1" dirty="0">
                <a:solidFill>
                  <a:srgbClr val="00B0F0"/>
                </a:solidFill>
                <a:cs typeface="Times New Roman" panose="02020603050405020304" pitchFamily="18" charset="0"/>
              </a:rPr>
              <a:t>. Simple enzymes:  </a:t>
            </a:r>
            <a:r>
              <a:rPr lang="en-US" sz="2400" dirty="0">
                <a:cs typeface="Times New Roman" panose="02020603050405020304" pitchFamily="18" charset="0"/>
              </a:rPr>
              <a:t>are </a:t>
            </a:r>
            <a:r>
              <a:rPr lang="en-US" sz="2400" b="1" dirty="0">
                <a:cs typeface="Times New Roman" panose="02020603050405020304" pitchFamily="18" charset="0"/>
              </a:rPr>
              <a:t>made up of only protein </a:t>
            </a:r>
            <a:r>
              <a:rPr lang="en-US" sz="2400" dirty="0">
                <a:cs typeface="Times New Roman" panose="02020603050405020304" pitchFamily="18" charset="0"/>
              </a:rPr>
              <a:t>(polypeptide). They contain </a:t>
            </a:r>
            <a:r>
              <a:rPr lang="en-US" sz="2400" b="1" dirty="0">
                <a:cs typeface="Times New Roman" panose="02020603050405020304" pitchFamily="18" charset="0"/>
              </a:rPr>
              <a:t>no chemical groups </a:t>
            </a:r>
            <a:r>
              <a:rPr lang="en-US" sz="2400" dirty="0">
                <a:cs typeface="Times New Roman" panose="02020603050405020304" pitchFamily="18" charset="0"/>
              </a:rPr>
              <a:t>other than amino acid residues. Digestive enzymes such as pepsin and </a:t>
            </a:r>
            <a:r>
              <a:rPr lang="en-US" sz="2400" dirty="0" err="1">
                <a:cs typeface="Times New Roman" panose="02020603050405020304" pitchFamily="18" charset="0"/>
              </a:rPr>
              <a:t>trypsin</a:t>
            </a:r>
            <a:r>
              <a:rPr lang="en-US" sz="2400" dirty="0">
                <a:cs typeface="Times New Roman" panose="02020603050405020304" pitchFamily="18" charset="0"/>
              </a:rPr>
              <a:t> are of this nature. </a:t>
            </a:r>
          </a:p>
          <a:p>
            <a:pPr>
              <a:lnSpc>
                <a:spcPct val="150000"/>
              </a:lnSpc>
              <a:buNone/>
            </a:pPr>
            <a:r>
              <a:rPr lang="en-US" sz="2600" b="1" dirty="0">
                <a:solidFill>
                  <a:srgbClr val="00B0F0"/>
                </a:solidFill>
                <a:cs typeface="Times New Roman" panose="02020603050405020304" pitchFamily="18" charset="0"/>
              </a:rPr>
              <a:t>2. Conjugate Enzymes: </a:t>
            </a:r>
            <a:r>
              <a:rPr lang="en-US" sz="2400" dirty="0">
                <a:cs typeface="Times New Roman" panose="02020603050405020304" pitchFamily="18" charset="0"/>
              </a:rPr>
              <a:t>It is an enzyme which is </a:t>
            </a:r>
            <a:r>
              <a:rPr lang="en-US" sz="2400" b="1" dirty="0">
                <a:cs typeface="Times New Roman" panose="02020603050405020304" pitchFamily="18" charset="0"/>
              </a:rPr>
              <a:t>formed of two parts </a:t>
            </a:r>
            <a:r>
              <a:rPr lang="en-US" sz="2400" dirty="0">
                <a:cs typeface="Times New Roman" panose="02020603050405020304" pitchFamily="18" charset="0"/>
              </a:rPr>
              <a:t>– a protein part </a:t>
            </a:r>
            <a:r>
              <a:rPr lang="en-US" sz="2400" dirty="0" smtClean="0">
                <a:cs typeface="Times New Roman" panose="02020603050405020304" pitchFamily="18" charset="0"/>
              </a:rPr>
              <a:t>(</a:t>
            </a:r>
            <a:r>
              <a:rPr lang="en-US" sz="2400" b="1" dirty="0" err="1" smtClean="0">
                <a:solidFill>
                  <a:srgbClr val="0070C0"/>
                </a:solidFill>
                <a:cs typeface="Times New Roman" panose="02020603050405020304" pitchFamily="18" charset="0"/>
              </a:rPr>
              <a:t>apoenzyme</a:t>
            </a:r>
            <a:r>
              <a:rPr lang="en-US" sz="2400" dirty="0" smtClean="0">
                <a:cs typeface="Times New Roman" panose="02020603050405020304" pitchFamily="18" charset="0"/>
              </a:rPr>
              <a:t> </a:t>
            </a:r>
            <a:r>
              <a:rPr lang="en-US" sz="2400" dirty="0">
                <a:cs typeface="Times New Roman" panose="02020603050405020304" pitchFamily="18" charset="0"/>
              </a:rPr>
              <a:t>(e.g., </a:t>
            </a:r>
            <a:r>
              <a:rPr lang="en-US" sz="2400" dirty="0" err="1">
                <a:cs typeface="Times New Roman" panose="02020603050405020304" pitchFamily="18" charset="0"/>
              </a:rPr>
              <a:t>flavoprotein</a:t>
            </a:r>
            <a:r>
              <a:rPr lang="en-US" sz="2400" dirty="0" smtClean="0">
                <a:cs typeface="Times New Roman" panose="02020603050405020304" pitchFamily="18" charset="0"/>
              </a:rPr>
              <a:t>)) </a:t>
            </a:r>
            <a:r>
              <a:rPr lang="en-US" sz="2400" dirty="0">
                <a:cs typeface="Times New Roman" panose="02020603050405020304" pitchFamily="18" charset="0"/>
              </a:rPr>
              <a:t>and a </a:t>
            </a:r>
            <a:r>
              <a:rPr lang="en-US" sz="2400" b="1" dirty="0">
                <a:cs typeface="Times New Roman" panose="02020603050405020304" pitchFamily="18" charset="0"/>
              </a:rPr>
              <a:t>non-protein part </a:t>
            </a:r>
            <a:r>
              <a:rPr lang="en-US" sz="2400" dirty="0" smtClean="0">
                <a:cs typeface="Times New Roman" panose="02020603050405020304" pitchFamily="18" charset="0"/>
              </a:rPr>
              <a:t>(</a:t>
            </a:r>
            <a:r>
              <a:rPr lang="en-US" sz="2400" b="1" dirty="0" smtClean="0">
                <a:solidFill>
                  <a:srgbClr val="0070C0"/>
                </a:solidFill>
                <a:cs typeface="Times New Roman" panose="02020603050405020304" pitchFamily="18" charset="0"/>
              </a:rPr>
              <a:t>cofactor</a:t>
            </a:r>
            <a:r>
              <a:rPr lang="en-US" sz="2400" dirty="0" smtClean="0">
                <a:solidFill>
                  <a:srgbClr val="0070C0"/>
                </a:solidFill>
                <a:cs typeface="Times New Roman" panose="02020603050405020304" pitchFamily="18" charset="0"/>
              </a:rPr>
              <a:t>)</a:t>
            </a:r>
            <a:r>
              <a:rPr lang="en-US" sz="2400" b="1" dirty="0" smtClean="0">
                <a:solidFill>
                  <a:srgbClr val="0070C0"/>
                </a:solidFill>
                <a:cs typeface="Times New Roman" panose="02020603050405020304" pitchFamily="18" charset="0"/>
              </a:rPr>
              <a:t>. </a:t>
            </a:r>
          </a:p>
          <a:p>
            <a:pPr>
              <a:lnSpc>
                <a:spcPct val="150000"/>
              </a:lnSpc>
              <a:buFont typeface="Wingdings" panose="05000000000000000000" pitchFamily="2" charset="2"/>
              <a:buChar char="§"/>
            </a:pPr>
            <a:r>
              <a:rPr lang="en-US" sz="2400" dirty="0" smtClean="0">
                <a:cs typeface="Times New Roman" panose="02020603050405020304" pitchFamily="18" charset="0"/>
              </a:rPr>
              <a:t>The </a:t>
            </a:r>
            <a:r>
              <a:rPr lang="en-US" sz="2400" dirty="0">
                <a:cs typeface="Times New Roman" panose="02020603050405020304" pitchFamily="18" charset="0"/>
              </a:rPr>
              <a:t>complete conjugate enzyme, consisting of an </a:t>
            </a:r>
            <a:r>
              <a:rPr lang="en-US" sz="2400" b="1" dirty="0" err="1">
                <a:cs typeface="Times New Roman" panose="02020603050405020304" pitchFamily="18" charset="0"/>
              </a:rPr>
              <a:t>apoenzyme</a:t>
            </a:r>
            <a:r>
              <a:rPr lang="en-US" sz="2400" dirty="0">
                <a:cs typeface="Times New Roman" panose="02020603050405020304" pitchFamily="18" charset="0"/>
              </a:rPr>
              <a:t> and a </a:t>
            </a:r>
            <a:r>
              <a:rPr lang="en-US" sz="2400" b="1" dirty="0">
                <a:cs typeface="Times New Roman" panose="02020603050405020304" pitchFamily="18" charset="0"/>
              </a:rPr>
              <a:t>cofactor</a:t>
            </a:r>
            <a:r>
              <a:rPr lang="en-US" sz="2400" dirty="0">
                <a:cs typeface="Times New Roman" panose="02020603050405020304" pitchFamily="18" charset="0"/>
              </a:rPr>
              <a:t>, is called </a:t>
            </a:r>
            <a:r>
              <a:rPr lang="en-US" sz="2400" b="1" dirty="0">
                <a:solidFill>
                  <a:srgbClr val="FF0000"/>
                </a:solidFill>
                <a:cs typeface="Times New Roman" panose="02020603050405020304" pitchFamily="18" charset="0"/>
              </a:rPr>
              <a:t>holoenzyme</a:t>
            </a:r>
            <a:r>
              <a:rPr lang="en-US" sz="2400" dirty="0">
                <a:cs typeface="Times New Roman" panose="02020603050405020304" pitchFamily="18" charset="0"/>
              </a:rPr>
              <a:t>. </a:t>
            </a:r>
            <a:endParaRPr lang="en-US" sz="2400" dirty="0" smtClean="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10</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622" y="457210"/>
            <a:ext cx="8933180" cy="6172192"/>
          </a:xfrm>
        </p:spPr>
        <p:txBody>
          <a:bodyPr>
            <a:normAutofit lnSpcReduction="10000"/>
          </a:bodyPr>
          <a:lstStyle/>
          <a:p>
            <a:pPr>
              <a:lnSpc>
                <a:spcPct val="150000"/>
              </a:lnSpc>
              <a:buNone/>
            </a:pPr>
            <a:r>
              <a:rPr lang="en-US" sz="2400" b="1" dirty="0">
                <a:solidFill>
                  <a:srgbClr val="00B0F0"/>
                </a:solidFill>
                <a:cs typeface="Times New Roman" panose="02020603050405020304" pitchFamily="18" charset="0"/>
              </a:rPr>
              <a:t>3. </a:t>
            </a:r>
            <a:r>
              <a:rPr lang="en-US" sz="2400" b="1" dirty="0" err="1">
                <a:solidFill>
                  <a:srgbClr val="00B0F0"/>
                </a:solidFill>
                <a:cs typeface="Times New Roman" panose="02020603050405020304" pitchFamily="18" charset="0"/>
              </a:rPr>
              <a:t>Metallo</a:t>
            </a:r>
            <a:r>
              <a:rPr lang="en-US" sz="2400" b="1" dirty="0">
                <a:solidFill>
                  <a:srgbClr val="00B0F0"/>
                </a:solidFill>
                <a:cs typeface="Times New Roman" panose="02020603050405020304" pitchFamily="18" charset="0"/>
              </a:rPr>
              <a:t>-enzymes: </a:t>
            </a:r>
            <a:r>
              <a:rPr lang="en-US" sz="2400" dirty="0">
                <a:cs typeface="Times New Roman" panose="02020603050405020304" pitchFamily="18" charset="0"/>
              </a:rPr>
              <a:t>The metal cofactors involved in </a:t>
            </a:r>
            <a:r>
              <a:rPr lang="en-US" sz="2400" dirty="0" smtClean="0">
                <a:cs typeface="Times New Roman" panose="02020603050405020304" pitchFamily="18" charset="0"/>
              </a:rPr>
              <a:t>enzymatic </a:t>
            </a:r>
            <a:r>
              <a:rPr lang="en-US" sz="2400" dirty="0">
                <a:cs typeface="Times New Roman" panose="02020603050405020304" pitchFamily="18" charset="0"/>
              </a:rPr>
              <a:t>reactions are monovalent (K</a:t>
            </a:r>
            <a:r>
              <a:rPr lang="en-US" sz="2400" baseline="30000" dirty="0">
                <a:cs typeface="Times New Roman" panose="02020603050405020304" pitchFamily="18" charset="0"/>
              </a:rPr>
              <a:t>+</a:t>
            </a:r>
            <a:r>
              <a:rPr lang="en-US" sz="2400" dirty="0">
                <a:cs typeface="Times New Roman" panose="02020603050405020304" pitchFamily="18" charset="0"/>
              </a:rPr>
              <a:t>) and divalent cations (Mg</a:t>
            </a:r>
            <a:r>
              <a:rPr lang="en-US" sz="2400" baseline="30000" dirty="0">
                <a:cs typeface="Times New Roman" panose="02020603050405020304" pitchFamily="18" charset="0"/>
              </a:rPr>
              <a:t>++</a:t>
            </a:r>
            <a:r>
              <a:rPr lang="en-US" sz="2400" dirty="0">
                <a:cs typeface="Times New Roman" panose="02020603050405020304" pitchFamily="18" charset="0"/>
              </a:rPr>
              <a:t>, </a:t>
            </a:r>
            <a:r>
              <a:rPr lang="en-US" sz="2400" dirty="0" err="1">
                <a:cs typeface="Times New Roman" panose="02020603050405020304" pitchFamily="18" charset="0"/>
              </a:rPr>
              <a:t>Mn</a:t>
            </a:r>
            <a:r>
              <a:rPr lang="en-US" sz="2400" baseline="30000" dirty="0">
                <a:cs typeface="Times New Roman" panose="02020603050405020304" pitchFamily="18" charset="0"/>
              </a:rPr>
              <a:t>++</a:t>
            </a:r>
            <a:r>
              <a:rPr lang="en-US" sz="2400" dirty="0">
                <a:cs typeface="Times New Roman" panose="02020603050405020304" pitchFamily="18" charset="0"/>
              </a:rPr>
              <a:t> and Cu</a:t>
            </a:r>
            <a:r>
              <a:rPr lang="en-US" sz="2400" baseline="30000" dirty="0">
                <a:cs typeface="Times New Roman" panose="02020603050405020304" pitchFamily="18" charset="0"/>
              </a:rPr>
              <a:t>++</a:t>
            </a:r>
            <a:r>
              <a:rPr lang="en-US" sz="2400" dirty="0">
                <a:cs typeface="Times New Roman" panose="02020603050405020304" pitchFamily="18" charset="0"/>
              </a:rPr>
              <a:t>). </a:t>
            </a:r>
            <a:endParaRPr lang="en-US" sz="2400" dirty="0" smtClean="0">
              <a:cs typeface="Times New Roman" panose="02020603050405020304" pitchFamily="18" charset="0"/>
            </a:endParaRPr>
          </a:p>
          <a:p>
            <a:pPr marL="515938" indent="-279400">
              <a:lnSpc>
                <a:spcPct val="150000"/>
              </a:lnSpc>
              <a:buFont typeface="Wingdings" panose="05000000000000000000" pitchFamily="2" charset="2"/>
              <a:buChar char="Ø"/>
            </a:pPr>
            <a:r>
              <a:rPr lang="en-US" sz="2400" dirty="0" smtClean="0">
                <a:cs typeface="Times New Roman" panose="02020603050405020304" pitchFamily="18" charset="0"/>
              </a:rPr>
              <a:t>If </a:t>
            </a:r>
            <a:r>
              <a:rPr lang="en-US" sz="2400" dirty="0">
                <a:cs typeface="Times New Roman" panose="02020603050405020304" pitchFamily="18" charset="0"/>
              </a:rPr>
              <a:t>the metal forms part of the molecule, as iron of </a:t>
            </a:r>
            <a:r>
              <a:rPr lang="en-US" sz="2400" dirty="0" err="1">
                <a:cs typeface="Times New Roman" panose="02020603050405020304" pitchFamily="18" charset="0"/>
              </a:rPr>
              <a:t>haemoglobin</a:t>
            </a:r>
            <a:r>
              <a:rPr lang="en-US" sz="2400" dirty="0">
                <a:cs typeface="Times New Roman" panose="02020603050405020304" pitchFamily="18" charset="0"/>
              </a:rPr>
              <a:t> or cytochrome is, the enzymes are called </a:t>
            </a:r>
            <a:r>
              <a:rPr lang="en-US" sz="2400" b="1" dirty="0" err="1">
                <a:cs typeface="Times New Roman" panose="02020603050405020304" pitchFamily="18" charset="0"/>
              </a:rPr>
              <a:t>metallo</a:t>
            </a:r>
            <a:r>
              <a:rPr lang="en-US" sz="2400" b="1" dirty="0">
                <a:cs typeface="Times New Roman" panose="02020603050405020304" pitchFamily="18" charset="0"/>
              </a:rPr>
              <a:t>-enzymes</a:t>
            </a:r>
            <a:r>
              <a:rPr lang="en-US" sz="2400" dirty="0">
                <a:cs typeface="Times New Roman" panose="02020603050405020304" pitchFamily="18" charset="0"/>
              </a:rPr>
              <a:t>. </a:t>
            </a:r>
          </a:p>
          <a:p>
            <a:pPr>
              <a:lnSpc>
                <a:spcPct val="150000"/>
              </a:lnSpc>
              <a:buNone/>
            </a:pPr>
            <a:r>
              <a:rPr lang="en-US" sz="2400" b="1" dirty="0">
                <a:solidFill>
                  <a:srgbClr val="00B0F0"/>
                </a:solidFill>
                <a:cs typeface="Times New Roman" panose="02020603050405020304" pitchFamily="18" charset="0"/>
              </a:rPr>
              <a:t>4. </a:t>
            </a:r>
            <a:r>
              <a:rPr lang="en-US" sz="2400" b="1" dirty="0" err="1">
                <a:solidFill>
                  <a:srgbClr val="00B0F0"/>
                </a:solidFill>
                <a:cs typeface="Times New Roman" panose="02020603050405020304" pitchFamily="18" charset="0"/>
              </a:rPr>
              <a:t>Isoenzymes</a:t>
            </a:r>
            <a:r>
              <a:rPr lang="en-US" sz="2400" b="1" dirty="0">
                <a:solidFill>
                  <a:srgbClr val="00B0F0"/>
                </a:solidFill>
                <a:cs typeface="Times New Roman" panose="02020603050405020304" pitchFamily="18" charset="0"/>
              </a:rPr>
              <a:t> (Isozymes): </a:t>
            </a:r>
            <a:r>
              <a:rPr lang="en-US" sz="2400" dirty="0" smtClean="0">
                <a:cs typeface="Times New Roman" panose="02020603050405020304" pitchFamily="18" charset="0"/>
              </a:rPr>
              <a:t>multiple forms of same enzyme </a:t>
            </a:r>
            <a:r>
              <a:rPr lang="en-US" sz="2400" b="1" dirty="0" smtClean="0">
                <a:solidFill>
                  <a:srgbClr val="00B0F0"/>
                </a:solidFill>
                <a:cs typeface="Times New Roman" panose="02020603050405020304" pitchFamily="18" charset="0"/>
              </a:rPr>
              <a:t> </a:t>
            </a:r>
            <a:r>
              <a:rPr lang="en-US" sz="2400" dirty="0" smtClean="0">
                <a:cs typeface="Times New Roman" panose="02020603050405020304" pitchFamily="18" charset="0"/>
              </a:rPr>
              <a:t>that</a:t>
            </a:r>
            <a:r>
              <a:rPr lang="en-US" sz="2400" b="1" dirty="0" smtClean="0">
                <a:solidFill>
                  <a:srgbClr val="00B0F0"/>
                </a:solidFill>
                <a:cs typeface="Times New Roman" panose="02020603050405020304" pitchFamily="18" charset="0"/>
              </a:rPr>
              <a:t> </a:t>
            </a:r>
            <a:r>
              <a:rPr lang="en-US" sz="2400" dirty="0" smtClean="0">
                <a:cs typeface="Times New Roman" panose="02020603050405020304" pitchFamily="18" charset="0"/>
              </a:rPr>
              <a:t>differ in physical and chemical catalyze the same chemical </a:t>
            </a:r>
            <a:r>
              <a:rPr lang="en-US" sz="2400" dirty="0" err="1" smtClean="0">
                <a:cs typeface="Times New Roman" panose="02020603050405020304" pitchFamily="18" charset="0"/>
              </a:rPr>
              <a:t>rxn</a:t>
            </a:r>
            <a:r>
              <a:rPr lang="en-US" sz="2400" dirty="0" smtClean="0">
                <a:cs typeface="Times New Roman" panose="02020603050405020304" pitchFamily="18" charset="0"/>
              </a:rPr>
              <a:t>.</a:t>
            </a:r>
            <a:r>
              <a:rPr lang="en-US" sz="2400" b="1" dirty="0" smtClean="0">
                <a:solidFill>
                  <a:srgbClr val="00B0F0"/>
                </a:solidFill>
                <a:cs typeface="Times New Roman" panose="02020603050405020304" pitchFamily="18" charset="0"/>
              </a:rPr>
              <a:t> </a:t>
            </a:r>
          </a:p>
          <a:p>
            <a:pPr>
              <a:lnSpc>
                <a:spcPct val="150000"/>
              </a:lnSpc>
              <a:buFont typeface="Wingdings" panose="05000000000000000000" pitchFamily="2" charset="2"/>
              <a:buChar char="ü"/>
            </a:pPr>
            <a:r>
              <a:rPr lang="en-US" sz="2400" dirty="0" smtClean="0">
                <a:cs typeface="Times New Roman" panose="02020603050405020304" pitchFamily="18" charset="0"/>
              </a:rPr>
              <a:t>At </a:t>
            </a:r>
            <a:r>
              <a:rPr lang="en-US" sz="2400" dirty="0">
                <a:cs typeface="Times New Roman" panose="02020603050405020304" pitchFamily="18" charset="0"/>
              </a:rPr>
              <a:t>one time it was believed that an organism has only a single enzyme for a given step of a metabolic reaction. It was later discovered that a substrate may be acted upon by a number of variants of an enzyme producing the same product. </a:t>
            </a:r>
          </a:p>
          <a:p>
            <a:endParaRPr lang="en-US" dirty="0"/>
          </a:p>
        </p:txBody>
      </p:sp>
      <p:sp>
        <p:nvSpPr>
          <p:cNvPr id="5" name="Slide Number Placeholder 4"/>
          <p:cNvSpPr>
            <a:spLocks noGrp="1"/>
          </p:cNvSpPr>
          <p:nvPr>
            <p:ph type="sldNum" sz="quarter" idx="12"/>
          </p:nvPr>
        </p:nvSpPr>
        <p:spPr/>
        <p:txBody>
          <a:bodyPr/>
          <a:lstStyle/>
          <a:p>
            <a:fld id="{796E5D1F-AD71-4468-8BAF-9C079CEC6AC7}" type="slidenum">
              <a:rPr lang="en-US" smtClean="0"/>
              <a:t>11</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8"/>
            <a:ext cx="8763002" cy="1325563"/>
          </a:xfrm>
        </p:spPr>
        <p:txBody>
          <a:bodyPr>
            <a:normAutofit/>
          </a:bodyPr>
          <a:lstStyle/>
          <a:p>
            <a:r>
              <a:rPr lang="en-US" sz="2800" b="1" dirty="0">
                <a:solidFill>
                  <a:srgbClr val="C00000"/>
                </a:solidFill>
                <a:latin typeface="+mn-lt"/>
                <a:cs typeface="Times New Roman" panose="02020603050405020304" pitchFamily="18" charset="0"/>
              </a:rPr>
              <a:t>Classes of enzymes based on the substrate they act up on </a:t>
            </a:r>
            <a:r>
              <a:rPr lang="en-US" sz="2800" b="1" dirty="0" smtClean="0">
                <a:solidFill>
                  <a:srgbClr val="C00000"/>
                </a:solidFill>
                <a:latin typeface="+mn-lt"/>
              </a:rPr>
              <a:t/>
            </a:r>
            <a:br>
              <a:rPr lang="en-US" sz="2800" b="1" dirty="0" smtClean="0">
                <a:solidFill>
                  <a:srgbClr val="C00000"/>
                </a:solidFill>
                <a:latin typeface="+mn-lt"/>
              </a:rPr>
            </a:br>
            <a:endParaRPr lang="en-US" sz="2800" dirty="0">
              <a:solidFill>
                <a:srgbClr val="C00000"/>
              </a:solidFill>
              <a:latin typeface="+mn-lt"/>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12</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60778" y="1143000"/>
            <a:ext cx="8680868" cy="5334000"/>
          </a:xfrm>
          <a:prstGeom prst="rect">
            <a:avLst/>
          </a:prstGeom>
          <a:noFill/>
          <a:ln w="9525">
            <a:noFill/>
            <a:miter lim="800000"/>
            <a:headEnd/>
            <a:tailEnd/>
          </a:ln>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62" y="514354"/>
            <a:ext cx="7886700" cy="579443"/>
          </a:xfrm>
        </p:spPr>
        <p:txBody>
          <a:bodyPr>
            <a:normAutofit/>
          </a:bodyPr>
          <a:lstStyle/>
          <a:p>
            <a:r>
              <a:rPr lang="en-US" sz="3200" b="1" dirty="0">
                <a:solidFill>
                  <a:srgbClr val="C00000"/>
                </a:solidFill>
                <a:cs typeface="Times New Roman" panose="02020603050405020304" pitchFamily="18" charset="0"/>
              </a:rPr>
              <a:t>Mechanisms of enzyme action </a:t>
            </a:r>
            <a:endParaRPr lang="en-US" sz="3200" dirty="0">
              <a:solidFill>
                <a:srgbClr val="C00000"/>
              </a:solidFill>
            </a:endParaRPr>
          </a:p>
        </p:txBody>
      </p:sp>
      <p:sp>
        <p:nvSpPr>
          <p:cNvPr id="3" name="Content Placeholder 2"/>
          <p:cNvSpPr>
            <a:spLocks noGrp="1"/>
          </p:cNvSpPr>
          <p:nvPr>
            <p:ph idx="1"/>
          </p:nvPr>
        </p:nvSpPr>
        <p:spPr>
          <a:xfrm>
            <a:off x="149370" y="1093797"/>
            <a:ext cx="8918432" cy="4830774"/>
          </a:xfrm>
        </p:spPr>
        <p:txBody>
          <a:bodyPr>
            <a:noAutofit/>
          </a:bodyPr>
          <a:lstStyle/>
          <a:p>
            <a:pPr>
              <a:lnSpc>
                <a:spcPct val="150000"/>
              </a:lnSpc>
              <a:buFont typeface="Wingdings" panose="05000000000000000000" pitchFamily="2" charset="2"/>
              <a:buChar char="Ø"/>
            </a:pPr>
            <a:r>
              <a:rPr lang="en-US" sz="2600" dirty="0">
                <a:cs typeface="Times New Roman" panose="02020603050405020304" pitchFamily="18" charset="0"/>
              </a:rPr>
              <a:t>Mechanisms of enzyme catalysis vary, but are all similar in principle to other types of chemical catalysis.</a:t>
            </a:r>
          </a:p>
          <a:p>
            <a:pPr>
              <a:lnSpc>
                <a:spcPct val="150000"/>
              </a:lnSpc>
              <a:buFont typeface="Wingdings" panose="05000000000000000000" pitchFamily="2" charset="2"/>
              <a:buChar char="Ø"/>
            </a:pPr>
            <a:r>
              <a:rPr lang="en-US" sz="2600" dirty="0">
                <a:cs typeface="Times New Roman" panose="02020603050405020304" pitchFamily="18" charset="0"/>
              </a:rPr>
              <a:t>An </a:t>
            </a:r>
            <a:r>
              <a:rPr lang="en-US" sz="2600" b="1" dirty="0">
                <a:cs typeface="Times New Roman" panose="02020603050405020304" pitchFamily="18" charset="0"/>
              </a:rPr>
              <a:t>enzyme</a:t>
            </a:r>
            <a:r>
              <a:rPr lang="en-US" sz="2600" dirty="0">
                <a:cs typeface="Times New Roman" panose="02020603050405020304" pitchFamily="18" charset="0"/>
              </a:rPr>
              <a:t> </a:t>
            </a:r>
            <a:r>
              <a:rPr lang="en-US" sz="2600" b="1" dirty="0">
                <a:solidFill>
                  <a:srgbClr val="0070C0"/>
                </a:solidFill>
                <a:cs typeface="Times New Roman" panose="02020603050405020304" pitchFamily="18" charset="0"/>
              </a:rPr>
              <a:t>attracts substrates to its active site</a:t>
            </a:r>
            <a:r>
              <a:rPr lang="en-US" sz="2600" dirty="0">
                <a:cs typeface="Times New Roman" panose="02020603050405020304" pitchFamily="18" charset="0"/>
              </a:rPr>
              <a:t>, catalyzes the chemical reaction by which products are formed.</a:t>
            </a:r>
          </a:p>
          <a:p>
            <a:pPr>
              <a:lnSpc>
                <a:spcPct val="150000"/>
              </a:lnSpc>
              <a:buFont typeface="Wingdings" panose="05000000000000000000" pitchFamily="2" charset="2"/>
              <a:buChar char="Ø"/>
            </a:pPr>
            <a:r>
              <a:rPr lang="en-US" sz="2600" dirty="0">
                <a:cs typeface="Times New Roman" panose="02020603050405020304" pitchFamily="18" charset="0"/>
              </a:rPr>
              <a:t>The combination formed by an enzyme and its substrates is </a:t>
            </a:r>
            <a:r>
              <a:rPr lang="en-US" sz="2600" b="1" dirty="0" smtClean="0">
                <a:solidFill>
                  <a:srgbClr val="0070C0"/>
                </a:solidFill>
                <a:cs typeface="Times New Roman" panose="02020603050405020304" pitchFamily="18" charset="0"/>
              </a:rPr>
              <a:t>enzyme–substrate </a:t>
            </a:r>
            <a:r>
              <a:rPr lang="en-US" sz="2600" b="1" dirty="0">
                <a:solidFill>
                  <a:srgbClr val="0070C0"/>
                </a:solidFill>
                <a:cs typeface="Times New Roman" panose="02020603050405020304" pitchFamily="18" charset="0"/>
              </a:rPr>
              <a:t>complex. </a:t>
            </a:r>
          </a:p>
          <a:p>
            <a:pPr>
              <a:lnSpc>
                <a:spcPct val="150000"/>
              </a:lnSpc>
              <a:buFont typeface="Wingdings" panose="05000000000000000000" pitchFamily="2" charset="2"/>
              <a:buChar char="Ø"/>
            </a:pPr>
            <a:r>
              <a:rPr lang="en-US" sz="2600" dirty="0">
                <a:cs typeface="Times New Roman" panose="02020603050405020304" pitchFamily="18" charset="0"/>
              </a:rPr>
              <a:t>The substrates are attracted to the active site by </a:t>
            </a:r>
            <a:r>
              <a:rPr lang="en-US" sz="2600" b="1" dirty="0">
                <a:cs typeface="Times New Roman" panose="02020603050405020304" pitchFamily="18" charset="0"/>
              </a:rPr>
              <a:t>electrostatic</a:t>
            </a:r>
            <a:r>
              <a:rPr lang="en-US" sz="2600" dirty="0">
                <a:cs typeface="Times New Roman" panose="02020603050405020304" pitchFamily="18" charset="0"/>
              </a:rPr>
              <a:t> and </a:t>
            </a:r>
            <a:r>
              <a:rPr lang="en-US" sz="2600" b="1" dirty="0">
                <a:cs typeface="Times New Roman" panose="02020603050405020304" pitchFamily="18" charset="0"/>
              </a:rPr>
              <a:t>hydrophobic</a:t>
            </a:r>
            <a:r>
              <a:rPr lang="en-US" sz="2600" dirty="0">
                <a:cs typeface="Times New Roman" panose="02020603050405020304" pitchFamily="18" charset="0"/>
              </a:rPr>
              <a:t> forces, which are called </a:t>
            </a:r>
            <a:r>
              <a:rPr lang="en-US" sz="2600" b="1" dirty="0" smtClean="0">
                <a:cs typeface="Times New Roman" panose="02020603050405020304" pitchFamily="18" charset="0"/>
              </a:rPr>
              <a:t>non-covalent</a:t>
            </a:r>
            <a:r>
              <a:rPr lang="en-US" sz="2600" dirty="0" smtClean="0">
                <a:cs typeface="Times New Roman" panose="02020603050405020304" pitchFamily="18" charset="0"/>
              </a:rPr>
              <a:t> </a:t>
            </a:r>
            <a:r>
              <a:rPr lang="en-US" sz="2600" dirty="0">
                <a:cs typeface="Times New Roman" panose="02020603050405020304" pitchFamily="18" charset="0"/>
              </a:rPr>
              <a:t>bonds.</a:t>
            </a:r>
          </a:p>
        </p:txBody>
      </p:sp>
      <p:sp>
        <p:nvSpPr>
          <p:cNvPr id="6" name="Slide Number Placeholder 5"/>
          <p:cNvSpPr>
            <a:spLocks noGrp="1"/>
          </p:cNvSpPr>
          <p:nvPr>
            <p:ph type="sldNum" sz="quarter" idx="12"/>
          </p:nvPr>
        </p:nvSpPr>
        <p:spPr/>
        <p:txBody>
          <a:bodyPr/>
          <a:lstStyle/>
          <a:p>
            <a:fld id="{796E5D1F-AD71-4468-8BAF-9C079CEC6AC7}" type="slidenum">
              <a:rPr lang="en-US" smtClean="0"/>
              <a:t>13</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05" y="298463"/>
            <a:ext cx="7886700" cy="579443"/>
          </a:xfrm>
        </p:spPr>
        <p:txBody>
          <a:bodyPr>
            <a:normAutofit/>
          </a:bodyPr>
          <a:lstStyle/>
          <a:p>
            <a:r>
              <a:rPr lang="en-US" sz="2800" b="1" dirty="0" smtClean="0">
                <a:solidFill>
                  <a:srgbClr val="C00000"/>
                </a:solidFill>
                <a:cs typeface="Times New Roman" panose="02020603050405020304" pitchFamily="18" charset="0"/>
              </a:rPr>
              <a:t>Cont’d</a:t>
            </a:r>
            <a:endParaRPr lang="en-US" sz="2800" dirty="0">
              <a:solidFill>
                <a:srgbClr val="C00000"/>
              </a:solidFill>
            </a:endParaRPr>
          </a:p>
        </p:txBody>
      </p:sp>
      <p:sp>
        <p:nvSpPr>
          <p:cNvPr id="3" name="Content Placeholder 2"/>
          <p:cNvSpPr>
            <a:spLocks noGrp="1"/>
          </p:cNvSpPr>
          <p:nvPr>
            <p:ph idx="1"/>
          </p:nvPr>
        </p:nvSpPr>
        <p:spPr>
          <a:xfrm>
            <a:off x="124789" y="762000"/>
            <a:ext cx="8918432" cy="5502276"/>
          </a:xfrm>
        </p:spPr>
        <p:txBody>
          <a:bodyPr>
            <a:noAutofit/>
          </a:bodyPr>
          <a:lstStyle/>
          <a:p>
            <a:pPr>
              <a:lnSpc>
                <a:spcPct val="150000"/>
              </a:lnSpc>
              <a:buFont typeface="Wingdings" panose="05000000000000000000" pitchFamily="2" charset="2"/>
              <a:buChar char="q"/>
            </a:pPr>
            <a:r>
              <a:rPr lang="en-US" sz="2400" b="1" dirty="0" smtClean="0">
                <a:cs typeface="Times New Roman" panose="02020603050405020304" pitchFamily="18" charset="0"/>
              </a:rPr>
              <a:t>Model of enzyme action</a:t>
            </a:r>
          </a:p>
          <a:p>
            <a:pPr>
              <a:lnSpc>
                <a:spcPct val="150000"/>
              </a:lnSpc>
              <a:buFont typeface="Wingdings" panose="05000000000000000000" pitchFamily="2" charset="2"/>
              <a:buChar char="v"/>
            </a:pPr>
            <a:r>
              <a:rPr lang="en-US" sz="2400" b="1" dirty="0">
                <a:cs typeface="Times New Roman" panose="02020603050405020304" pitchFamily="18" charset="0"/>
              </a:rPr>
              <a:t> </a:t>
            </a:r>
            <a:r>
              <a:rPr lang="en-US" altLang="x-none" sz="2400" b="1" dirty="0">
                <a:solidFill>
                  <a:srgbClr val="C00000"/>
                </a:solidFill>
              </a:rPr>
              <a:t>Lock and Key Enzyme </a:t>
            </a:r>
            <a:r>
              <a:rPr lang="en-US" altLang="x-none" sz="2400" b="1" dirty="0" smtClean="0">
                <a:solidFill>
                  <a:srgbClr val="C00000"/>
                </a:solidFill>
              </a:rPr>
              <a:t>Model:</a:t>
            </a:r>
            <a:r>
              <a:rPr lang="en-US" altLang="x-none" sz="2400" dirty="0" smtClean="0"/>
              <a:t> an enzyme is </a:t>
            </a:r>
            <a:r>
              <a:rPr lang="en-US" altLang="x-none" sz="2400" dirty="0"/>
              <a:t>assumed to be the </a:t>
            </a:r>
            <a:r>
              <a:rPr lang="en-US" altLang="x-none" sz="2400" b="1" dirty="0"/>
              <a:t>lock</a:t>
            </a:r>
            <a:r>
              <a:rPr lang="en-US" altLang="x-none" sz="2400" dirty="0"/>
              <a:t> and the </a:t>
            </a:r>
            <a:r>
              <a:rPr lang="en-US" altLang="x-none" sz="2400" b="1" dirty="0"/>
              <a:t>substrate</a:t>
            </a:r>
            <a:r>
              <a:rPr lang="en-US" altLang="x-none" sz="2400" dirty="0"/>
              <a:t> the </a:t>
            </a:r>
            <a:r>
              <a:rPr lang="en-US" altLang="x-none" sz="2400" b="1" dirty="0"/>
              <a:t>key</a:t>
            </a:r>
          </a:p>
          <a:p>
            <a:pPr marL="741680" lvl="1" indent="-284480" defTabSz="457200">
              <a:lnSpc>
                <a:spcPct val="150000"/>
              </a:lnSpc>
              <a:spcBef>
                <a:spcPct val="0"/>
              </a:spcBef>
              <a:spcAft>
                <a:spcPts val="600"/>
              </a:spcAft>
              <a:buClr>
                <a:srgbClr val="80BA64"/>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dirty="0"/>
              <a:t>The enzyme and substrate are made to fit exactly</a:t>
            </a:r>
          </a:p>
          <a:p>
            <a:pPr marL="741680" lvl="1" indent="-284480" defTabSz="457200">
              <a:lnSpc>
                <a:spcPct val="150000"/>
              </a:lnSpc>
              <a:spcBef>
                <a:spcPct val="0"/>
              </a:spcBef>
              <a:spcAft>
                <a:spcPts val="600"/>
              </a:spcAft>
              <a:buClr>
                <a:srgbClr val="80BA64"/>
              </a:buClr>
              <a:buSzPct val="7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dirty="0"/>
              <a:t>This model fails to take into account proteins conformational changes to accommodate a substrate </a:t>
            </a:r>
            <a:r>
              <a:rPr lang="en-US" altLang="x-none" dirty="0" smtClean="0"/>
              <a:t>molecule</a:t>
            </a:r>
          </a:p>
          <a:p>
            <a:pPr marL="339725" lvl="1" indent="-339725" defTabSz="457200">
              <a:lnSpc>
                <a:spcPct val="150000"/>
              </a:lnSpc>
              <a:spcBef>
                <a:spcPct val="0"/>
              </a:spcBef>
              <a:spcAft>
                <a:spcPts val="600"/>
              </a:spcAft>
              <a:buClr>
                <a:srgbClr val="80BA64"/>
              </a:buClr>
              <a:buSzPct val="75000"/>
              <a:buFont typeface="Wingdings" panose="05000000000000000000" pitchFamily="2" charset="2"/>
              <a:buChar char="v"/>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b="1" dirty="0">
                <a:solidFill>
                  <a:srgbClr val="C00000"/>
                </a:solidFill>
              </a:rPr>
              <a:t>The induced-fit model </a:t>
            </a:r>
            <a:r>
              <a:rPr lang="en-US" altLang="x-none" dirty="0"/>
              <a:t>of enzyme action assumes that the enzyme active site is more a flexible pocket whose conformation changes to accommodate the substrate molecule </a:t>
            </a:r>
            <a:r>
              <a:rPr lang="en-US" altLang="x-none" dirty="0" smtClean="0"/>
              <a:t>.</a:t>
            </a:r>
            <a:endParaRPr lang="en-US" altLang="x-none" dirty="0"/>
          </a:p>
          <a:p>
            <a:pPr marL="0" lvl="1" indent="0" defTabSz="457200">
              <a:lnSpc>
                <a:spcPct val="150000"/>
              </a:lnSpc>
              <a:spcBef>
                <a:spcPct val="0"/>
              </a:spcBef>
              <a:spcAft>
                <a:spcPts val="600"/>
              </a:spcAft>
              <a:buClr>
                <a:srgbClr val="80BA64"/>
              </a:buClr>
              <a:buSzPct val="7500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dirty="0"/>
          </a:p>
          <a:p>
            <a:pPr marL="855663" indent="-339725">
              <a:lnSpc>
                <a:spcPct val="150000"/>
              </a:lnSpc>
              <a:buFont typeface="Wingdings" panose="05000000000000000000" pitchFamily="2" charset="2"/>
              <a:buChar char="ü"/>
            </a:pPr>
            <a:endParaRPr lang="en-US" sz="2400" b="1"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14</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38783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2"/>
            <a:ext cx="8229600" cy="792163"/>
          </a:xfrm>
        </p:spPr>
        <p:txBody>
          <a:bodyPr>
            <a:normAutofit/>
          </a:bodyPr>
          <a:lstStyle/>
          <a:p>
            <a:r>
              <a:rPr lang="en-US" sz="3200" b="1" dirty="0">
                <a:solidFill>
                  <a:srgbClr val="C00000"/>
                </a:solidFill>
                <a:cs typeface="Times New Roman" panose="02020603050405020304" pitchFamily="18" charset="0"/>
              </a:rPr>
              <a:t>Factors affecting enzymatic </a:t>
            </a:r>
            <a:r>
              <a:rPr lang="en-US" sz="3200" b="1" dirty="0" smtClean="0">
                <a:solidFill>
                  <a:srgbClr val="C00000"/>
                </a:solidFill>
                <a:cs typeface="Times New Roman" panose="02020603050405020304" pitchFamily="18" charset="0"/>
              </a:rPr>
              <a:t>activities  </a:t>
            </a:r>
            <a:endParaRPr lang="en-US" sz="3200" dirty="0">
              <a:solidFill>
                <a:srgbClr val="C00000"/>
              </a:solidFill>
              <a:cs typeface="Times New Roman" panose="02020603050405020304" pitchFamily="18" charset="0"/>
            </a:endParaRPr>
          </a:p>
        </p:txBody>
      </p:sp>
      <p:sp>
        <p:nvSpPr>
          <p:cNvPr id="3" name="Content Placeholder 2"/>
          <p:cNvSpPr>
            <a:spLocks noGrp="1"/>
          </p:cNvSpPr>
          <p:nvPr>
            <p:ph idx="1"/>
          </p:nvPr>
        </p:nvSpPr>
        <p:spPr>
          <a:xfrm>
            <a:off x="228600" y="838200"/>
            <a:ext cx="8839200" cy="5791202"/>
          </a:xfrm>
        </p:spPr>
        <p:txBody>
          <a:bodyPr>
            <a:normAutofit fontScale="92500"/>
          </a:bodyPr>
          <a:lstStyle/>
          <a:p>
            <a:pPr marL="339725" indent="-339725">
              <a:lnSpc>
                <a:spcPct val="150000"/>
              </a:lnSpc>
              <a:buFont typeface="Wingdings" panose="05000000000000000000" pitchFamily="2" charset="2"/>
              <a:buChar char="v"/>
            </a:pPr>
            <a:r>
              <a:rPr lang="en-US" sz="2400" dirty="0" smtClean="0">
                <a:cs typeface="Times New Roman" panose="02020603050405020304" pitchFamily="18" charset="0"/>
              </a:rPr>
              <a:t>The </a:t>
            </a:r>
            <a:r>
              <a:rPr lang="en-US" sz="2400" dirty="0">
                <a:cs typeface="Times New Roman" panose="02020603050405020304" pitchFamily="18" charset="0"/>
              </a:rPr>
              <a:t>activity of an enzyme is affected by its </a:t>
            </a:r>
            <a:r>
              <a:rPr lang="en-US" sz="2400" dirty="0" smtClean="0">
                <a:cs typeface="Times New Roman" panose="02020603050405020304" pitchFamily="18" charset="0"/>
              </a:rPr>
              <a:t>environmental conditions </a:t>
            </a:r>
            <a:endParaRPr lang="en-US" sz="2400" dirty="0">
              <a:cs typeface="Times New Roman" panose="02020603050405020304" pitchFamily="18" charset="0"/>
            </a:endParaRPr>
          </a:p>
          <a:p>
            <a:pPr>
              <a:buFont typeface="Wingdings" panose="05000000000000000000" pitchFamily="2" charset="2"/>
              <a:buChar char="q"/>
            </a:pPr>
            <a:r>
              <a:rPr lang="en-US" b="1" dirty="0" smtClean="0">
                <a:solidFill>
                  <a:srgbClr val="7030A0"/>
                </a:solidFill>
                <a:latin typeface="+mj-lt"/>
                <a:cs typeface="Times New Roman" panose="02020603050405020304" pitchFamily="18" charset="0"/>
              </a:rPr>
              <a:t> Temperature </a:t>
            </a:r>
            <a:endParaRPr lang="en-US" b="1" dirty="0">
              <a:solidFill>
                <a:srgbClr val="7030A0"/>
              </a:solidFill>
              <a:latin typeface="+mj-lt"/>
              <a:cs typeface="Times New Roman" panose="02020603050405020304" pitchFamily="18" charset="0"/>
            </a:endParaRPr>
          </a:p>
          <a:p>
            <a:pPr marL="855663" lvl="2" indent="-339725">
              <a:lnSpc>
                <a:spcPct val="150000"/>
              </a:lnSpc>
              <a:buFont typeface="Wingdings" panose="05000000000000000000" pitchFamily="2" charset="2"/>
              <a:buChar char="ü"/>
            </a:pPr>
            <a:r>
              <a:rPr lang="en-US" altLang="x-none" sz="2600" dirty="0">
                <a:ea typeface="SimSun" panose="02010600030101010101" pitchFamily="2" charset="-122"/>
              </a:rPr>
              <a:t>Optimal temperature </a:t>
            </a:r>
            <a:r>
              <a:rPr lang="en-US" altLang="x-none" sz="2600" dirty="0" smtClean="0">
                <a:ea typeface="SimSun" panose="02010600030101010101" pitchFamily="2" charset="-122"/>
              </a:rPr>
              <a:t> </a:t>
            </a:r>
            <a:r>
              <a:rPr lang="en-US" altLang="x-none" sz="2600" dirty="0">
                <a:ea typeface="SimSun" panose="02010600030101010101" pitchFamily="2" charset="-122"/>
              </a:rPr>
              <a:t>is the characteristic </a:t>
            </a:r>
            <a:r>
              <a:rPr lang="en-US" altLang="x-none" sz="2600" b="1" dirty="0" smtClean="0">
                <a:ea typeface="SimSun" panose="02010600030101010101" pitchFamily="2" charset="-122"/>
              </a:rPr>
              <a:t>T</a:t>
            </a:r>
            <a:r>
              <a:rPr lang="en-US" altLang="x-none" sz="2600" b="1" baseline="30000" dirty="0" smtClean="0">
                <a:ea typeface="SimSun" panose="02010600030101010101" pitchFamily="2" charset="-122"/>
              </a:rPr>
              <a:t>0</a:t>
            </a:r>
            <a:r>
              <a:rPr lang="en-US" altLang="x-none" sz="2600" dirty="0" smtClean="0">
                <a:ea typeface="SimSun" panose="02010600030101010101" pitchFamily="2" charset="-122"/>
              </a:rPr>
              <a:t> </a:t>
            </a:r>
            <a:r>
              <a:rPr lang="en-US" altLang="x-none" sz="2600" dirty="0">
                <a:ea typeface="SimSun" panose="02010600030101010101" pitchFamily="2" charset="-122"/>
              </a:rPr>
              <a:t>at which an enzyme has the maximal catalytic power</a:t>
            </a:r>
            <a:endParaRPr lang="en-US" sz="2600" b="1" dirty="0" smtClean="0">
              <a:cs typeface="Times New Roman" panose="02020603050405020304" pitchFamily="18" charset="0"/>
            </a:endParaRPr>
          </a:p>
          <a:p>
            <a:pPr marL="855663" lvl="2" indent="-339725">
              <a:lnSpc>
                <a:spcPct val="150000"/>
              </a:lnSpc>
              <a:buFont typeface="Wingdings" panose="05000000000000000000" pitchFamily="2" charset="2"/>
              <a:buChar char="ü"/>
            </a:pPr>
            <a:r>
              <a:rPr lang="en-US" sz="2600" b="1" dirty="0" smtClean="0">
                <a:latin typeface="+mj-lt"/>
                <a:cs typeface="Times New Roman" panose="02020603050405020304" pitchFamily="18" charset="0"/>
              </a:rPr>
              <a:t> </a:t>
            </a:r>
            <a:r>
              <a:rPr lang="en-US" sz="2600" dirty="0" smtClean="0">
                <a:latin typeface="+mj-lt"/>
                <a:cs typeface="Times New Roman" panose="02020603050405020304" pitchFamily="18" charset="0"/>
              </a:rPr>
              <a:t>Increasing temperature increases the </a:t>
            </a:r>
            <a:r>
              <a:rPr lang="en-US" sz="2600" b="1" dirty="0" smtClean="0">
                <a:latin typeface="+mj-lt"/>
                <a:cs typeface="Times New Roman" panose="02020603050405020304" pitchFamily="18" charset="0"/>
              </a:rPr>
              <a:t>kinetic energy that molecules possess. </a:t>
            </a:r>
          </a:p>
          <a:p>
            <a:pPr marL="855663" lvl="2" indent="-339725">
              <a:lnSpc>
                <a:spcPct val="150000"/>
              </a:lnSpc>
              <a:buFont typeface="Wingdings" panose="05000000000000000000" pitchFamily="2" charset="2"/>
              <a:buChar char="ü"/>
            </a:pPr>
            <a:r>
              <a:rPr lang="en-US" sz="2600" b="1" dirty="0" smtClean="0">
                <a:latin typeface="+mj-lt"/>
                <a:cs typeface="Times New Roman" panose="02020603050405020304" pitchFamily="18" charset="0"/>
              </a:rPr>
              <a:t>Increasing temperature increases the rate of reaction, forming more product. </a:t>
            </a:r>
          </a:p>
          <a:p>
            <a:pPr marL="855663" lvl="2" indent="-339725">
              <a:lnSpc>
                <a:spcPct val="150000"/>
              </a:lnSpc>
              <a:buFont typeface="Wingdings" panose="05000000000000000000" pitchFamily="2" charset="2"/>
              <a:buChar char="ü"/>
            </a:pPr>
            <a:r>
              <a:rPr lang="en-US" sz="2600" dirty="0" smtClean="0">
                <a:latin typeface="+mj-lt"/>
                <a:cs typeface="Times New Roman" panose="02020603050405020304" pitchFamily="18" charset="0"/>
              </a:rPr>
              <a:t>However, increasing temperature also increases the </a:t>
            </a:r>
            <a:r>
              <a:rPr lang="en-US" sz="2600" b="1" dirty="0" smtClean="0">
                <a:latin typeface="+mj-lt"/>
                <a:cs typeface="Times New Roman" panose="02020603050405020304" pitchFamily="18" charset="0"/>
              </a:rPr>
              <a:t>vibrational energy that molecules have and denature the enzyme</a:t>
            </a:r>
            <a:endParaRPr lang="en-US" sz="2600" b="1" dirty="0">
              <a:latin typeface="+mj-lt"/>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15</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6248400"/>
          </a:xfrm>
        </p:spPr>
        <p:txBody>
          <a:bodyPr>
            <a:normAutofit lnSpcReduction="10000"/>
          </a:bodyPr>
          <a:lstStyle/>
          <a:p>
            <a:pPr>
              <a:lnSpc>
                <a:spcPct val="150000"/>
              </a:lnSpc>
              <a:buFont typeface="Wingdings" panose="05000000000000000000" pitchFamily="2" charset="2"/>
              <a:buChar char="q"/>
            </a:pPr>
            <a:r>
              <a:rPr lang="en-US" b="1" dirty="0" smtClean="0">
                <a:solidFill>
                  <a:srgbClr val="7030A0"/>
                </a:solidFill>
                <a:cs typeface="Times New Roman" panose="02020603050405020304" pitchFamily="18" charset="0"/>
              </a:rPr>
              <a:t> pH </a:t>
            </a:r>
            <a:r>
              <a:rPr lang="en-US" b="1" dirty="0">
                <a:solidFill>
                  <a:srgbClr val="7030A0"/>
                </a:solidFill>
                <a:cs typeface="Times New Roman" panose="02020603050405020304" pitchFamily="18" charset="0"/>
              </a:rPr>
              <a:t>- Acidity and Basicity </a:t>
            </a:r>
          </a:p>
          <a:p>
            <a:pPr marL="738188" indent="-339725" defTabSz="457200">
              <a:lnSpc>
                <a:spcPct val="150000"/>
              </a:lnSpc>
              <a:spcBef>
                <a:spcPts val="2000"/>
              </a:spcBef>
              <a:buClr>
                <a:srgbClr val="FF3300"/>
              </a:buClr>
              <a:buSzPct val="10000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pPr>
            <a:r>
              <a:rPr lang="en-US" sz="2600" dirty="0" smtClean="0">
                <a:cs typeface="Times New Roman" panose="02020603050405020304" pitchFamily="18" charset="0"/>
              </a:rPr>
              <a:t> </a:t>
            </a:r>
            <a:r>
              <a:rPr lang="en-US" altLang="x-none" sz="2600" dirty="0">
                <a:ea typeface="SimSun" panose="02010600030101010101" pitchFamily="2" charset="-122"/>
              </a:rPr>
              <a:t>Optimal pH is the characteristic pH at which the enzyme has the maximal catalytic power  </a:t>
            </a:r>
            <a:endParaRPr lang="en-US" altLang="x-none" sz="2600" dirty="0" smtClean="0">
              <a:ea typeface="SimSun" panose="02010600030101010101" pitchFamily="2" charset="-122"/>
            </a:endParaRPr>
          </a:p>
          <a:p>
            <a:pPr marL="738188" indent="-339725" defTabSz="457200">
              <a:lnSpc>
                <a:spcPct val="150000"/>
              </a:lnSpc>
              <a:spcBef>
                <a:spcPts val="2000"/>
              </a:spcBef>
              <a:buClr>
                <a:srgbClr val="FF3300"/>
              </a:buClr>
              <a:buSzPct val="10000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pPr>
            <a:r>
              <a:rPr lang="en-US" altLang="x-none" sz="2600" dirty="0" smtClean="0">
                <a:ea typeface="SimSun" panose="02010600030101010101" pitchFamily="2" charset="-122"/>
              </a:rPr>
              <a:t>pH7.0 </a:t>
            </a:r>
            <a:r>
              <a:rPr lang="en-US" altLang="x-none" sz="2600" dirty="0">
                <a:ea typeface="SimSun" panose="02010600030101010101" pitchFamily="2" charset="-122"/>
              </a:rPr>
              <a:t>is suitable for most </a:t>
            </a:r>
            <a:r>
              <a:rPr lang="en-US" altLang="x-none" sz="2600" dirty="0" smtClean="0">
                <a:ea typeface="SimSun" panose="02010600030101010101" pitchFamily="2" charset="-122"/>
              </a:rPr>
              <a:t>enzymes</a:t>
            </a:r>
            <a:endParaRPr lang="en-US" altLang="x-none" sz="2600" dirty="0" smtClean="0">
              <a:cs typeface="Times New Roman" panose="02020603050405020304" pitchFamily="18" charset="0"/>
            </a:endParaRPr>
          </a:p>
          <a:p>
            <a:pPr marL="738188" indent="-339725" defTabSz="457200">
              <a:lnSpc>
                <a:spcPct val="150000"/>
              </a:lnSpc>
              <a:spcBef>
                <a:spcPts val="2000"/>
              </a:spcBef>
              <a:buClr>
                <a:srgbClr val="FF3300"/>
              </a:buClr>
              <a:buSzPct val="10000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pPr>
            <a:r>
              <a:rPr lang="en-US" sz="2600" dirty="0" smtClean="0">
                <a:cs typeface="Times New Roman" panose="02020603050405020304" pitchFamily="18" charset="0"/>
              </a:rPr>
              <a:t>pH </a:t>
            </a:r>
            <a:r>
              <a:rPr lang="en-US" sz="2600" dirty="0">
                <a:cs typeface="Times New Roman" panose="02020603050405020304" pitchFamily="18" charset="0"/>
              </a:rPr>
              <a:t>is a measure of the hydrogen ion (H</a:t>
            </a:r>
            <a:r>
              <a:rPr lang="en-US" sz="2600" baseline="30000" dirty="0">
                <a:cs typeface="Times New Roman" panose="02020603050405020304" pitchFamily="18" charset="0"/>
              </a:rPr>
              <a:t>+</a:t>
            </a:r>
            <a:r>
              <a:rPr lang="en-US" sz="2600" dirty="0">
                <a:cs typeface="Times New Roman" panose="02020603050405020304" pitchFamily="18" charset="0"/>
              </a:rPr>
              <a:t>) </a:t>
            </a:r>
            <a:r>
              <a:rPr lang="en-US" sz="2600" dirty="0" smtClean="0">
                <a:cs typeface="Times New Roman" panose="02020603050405020304" pitchFamily="18" charset="0"/>
              </a:rPr>
              <a:t>concentration therefore </a:t>
            </a:r>
            <a:r>
              <a:rPr lang="en-US" sz="2600" dirty="0">
                <a:cs typeface="Times New Roman" panose="02020603050405020304" pitchFamily="18" charset="0"/>
              </a:rPr>
              <a:t>a good indicator of the hydroxide ion (OH</a:t>
            </a:r>
            <a:r>
              <a:rPr lang="en-US" sz="2600" baseline="30000" dirty="0">
                <a:cs typeface="Times New Roman" panose="02020603050405020304" pitchFamily="18" charset="0"/>
              </a:rPr>
              <a:t>-</a:t>
            </a:r>
            <a:r>
              <a:rPr lang="en-US" sz="2600" dirty="0">
                <a:cs typeface="Times New Roman" panose="02020603050405020304" pitchFamily="18" charset="0"/>
              </a:rPr>
              <a:t>) </a:t>
            </a:r>
            <a:r>
              <a:rPr lang="en-US" sz="2600" dirty="0" smtClean="0">
                <a:cs typeface="Times New Roman" panose="02020603050405020304" pitchFamily="18" charset="0"/>
              </a:rPr>
              <a:t>concentration.</a:t>
            </a:r>
          </a:p>
          <a:p>
            <a:pPr marL="738188" indent="-339725" defTabSz="457200">
              <a:lnSpc>
                <a:spcPct val="150000"/>
              </a:lnSpc>
              <a:spcBef>
                <a:spcPts val="2000"/>
              </a:spcBef>
              <a:buClr>
                <a:srgbClr val="FF3300"/>
              </a:buClr>
              <a:buSzPct val="100000"/>
              <a:tabLst>
                <a:tab pos="346075" algn="l"/>
                <a:tab pos="1260475" algn="l"/>
                <a:tab pos="2174875" algn="l"/>
                <a:tab pos="3089275" algn="l"/>
                <a:tab pos="4003675" algn="l"/>
                <a:tab pos="4918075" algn="l"/>
                <a:tab pos="5832475" algn="l"/>
                <a:tab pos="6746875" algn="l"/>
                <a:tab pos="7661275" algn="l"/>
                <a:tab pos="8575675" algn="l"/>
                <a:tab pos="9490075" algn="l"/>
                <a:tab pos="10404475" algn="l"/>
              </a:tabLst>
            </a:pPr>
            <a:r>
              <a:rPr lang="en-US" sz="2600" dirty="0" smtClean="0">
                <a:cs typeface="Times New Roman" panose="02020603050405020304" pitchFamily="18" charset="0"/>
              </a:rPr>
              <a:t>Lower </a:t>
            </a:r>
            <a:r>
              <a:rPr lang="en-US" sz="2600" dirty="0">
                <a:cs typeface="Times New Roman" panose="02020603050405020304" pitchFamily="18" charset="0"/>
              </a:rPr>
              <a:t>pH values mean higher H</a:t>
            </a:r>
            <a:r>
              <a:rPr lang="en-US" sz="2600" baseline="30000" dirty="0">
                <a:cs typeface="Times New Roman" panose="02020603050405020304" pitchFamily="18" charset="0"/>
              </a:rPr>
              <a:t>+</a:t>
            </a:r>
            <a:r>
              <a:rPr lang="en-US" sz="2600" dirty="0">
                <a:cs typeface="Times New Roman" panose="02020603050405020304" pitchFamily="18" charset="0"/>
              </a:rPr>
              <a:t> concentrations and lower OH</a:t>
            </a:r>
            <a:r>
              <a:rPr lang="en-US" sz="2600" baseline="30000" dirty="0">
                <a:cs typeface="Times New Roman" panose="02020603050405020304" pitchFamily="18" charset="0"/>
              </a:rPr>
              <a:t>-</a:t>
            </a:r>
            <a:r>
              <a:rPr lang="en-US" sz="2600" dirty="0">
                <a:cs typeface="Times New Roman" panose="02020603050405020304" pitchFamily="18" charset="0"/>
              </a:rPr>
              <a:t> concentrations. </a:t>
            </a:r>
          </a:p>
        </p:txBody>
      </p:sp>
      <p:sp>
        <p:nvSpPr>
          <p:cNvPr id="5" name="Slide Number Placeholder 4"/>
          <p:cNvSpPr>
            <a:spLocks noGrp="1"/>
          </p:cNvSpPr>
          <p:nvPr>
            <p:ph type="sldNum" sz="quarter" idx="12"/>
          </p:nvPr>
        </p:nvSpPr>
        <p:spPr/>
        <p:txBody>
          <a:bodyPr/>
          <a:lstStyle/>
          <a:p>
            <a:fld id="{796E5D1F-AD71-4468-8BAF-9C079CEC6AC7}" type="slidenum">
              <a:rPr lang="en-US" smtClean="0"/>
              <a:t>16</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723020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s 75777"/>
          <p:cNvSpPr/>
          <p:nvPr/>
        </p:nvSpPr>
        <p:spPr>
          <a:xfrm>
            <a:off x="0" y="6172200"/>
            <a:ext cx="3505200" cy="533400"/>
          </a:xfrm>
          <a:prstGeom prst="rect">
            <a:avLst/>
          </a:prstGeom>
          <a:solidFill>
            <a:srgbClr val="FFFFFF"/>
          </a:solidFill>
          <a:ln w="12600" cap="sq" cmpd="sng">
            <a:solidFill>
              <a:srgbClr val="FFFFFF">
                <a:alpha val="100000"/>
              </a:srgbClr>
            </a:solidFill>
            <a:prstDash val="solid"/>
            <a:round/>
            <a:headEnd type="none" w="med" len="med"/>
            <a:tailEnd type="none" w="med" len="med"/>
          </a:ln>
        </p:spPr>
        <p:txBody>
          <a:bodyPr/>
          <a:lstStyle/>
          <a:p>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34622" y="1332268"/>
            <a:ext cx="8927246" cy="4852222"/>
          </a:xfrm>
          <a:prstGeom prst="rect">
            <a:avLst/>
          </a:prstGeom>
        </p:spPr>
      </p:pic>
      <p:sp>
        <p:nvSpPr>
          <p:cNvPr id="3" name="TextBox 2"/>
          <p:cNvSpPr txBox="1"/>
          <p:nvPr/>
        </p:nvSpPr>
        <p:spPr>
          <a:xfrm>
            <a:off x="609600" y="194858"/>
            <a:ext cx="7772399" cy="954107"/>
          </a:xfrm>
          <a:prstGeom prst="rect">
            <a:avLst/>
          </a:prstGeom>
          <a:noFill/>
        </p:spPr>
        <p:txBody>
          <a:bodyPr wrap="square" rtlCol="0">
            <a:spAutoFit/>
          </a:bodyPr>
          <a:lstStyle/>
          <a:p>
            <a:r>
              <a:rPr lang="en-US" sz="2800" b="1" dirty="0" smtClean="0">
                <a:solidFill>
                  <a:srgbClr val="FF0000"/>
                </a:solidFill>
              </a:rPr>
              <a:t>Note</a:t>
            </a:r>
            <a:r>
              <a:rPr lang="en-US" sz="2800" b="1" dirty="0" smtClean="0">
                <a:solidFill>
                  <a:schemeClr val="accent2"/>
                </a:solidFill>
              </a:rPr>
              <a:t>: Read Enzyme kinetics to understand more about factors affect enzyme activity</a:t>
            </a:r>
            <a:endParaRPr lang="en-US" sz="2800" b="1" dirty="0">
              <a:solidFill>
                <a:schemeClr val="accent2"/>
              </a:solidFill>
            </a:endParaRPr>
          </a:p>
        </p:txBody>
      </p:sp>
    </p:spTree>
    <p:extLst>
      <p:ext uri="{BB962C8B-B14F-4D97-AF65-F5344CB8AC3E}">
        <p14:creationId xmlns:p14="http://schemas.microsoft.com/office/powerpoint/2010/main" val="203069021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6248400"/>
          </a:xfrm>
        </p:spPr>
        <p:txBody>
          <a:bodyPr>
            <a:normAutofit/>
          </a:bodyPr>
          <a:lstStyle/>
          <a:p>
            <a:pPr>
              <a:lnSpc>
                <a:spcPct val="150000"/>
              </a:lnSpc>
              <a:buFont typeface="Wingdings" panose="05000000000000000000" pitchFamily="2" charset="2"/>
              <a:buChar char="q"/>
            </a:pPr>
            <a:r>
              <a:rPr lang="en-US" b="1" dirty="0" smtClean="0">
                <a:solidFill>
                  <a:srgbClr val="7030A0"/>
                </a:solidFill>
                <a:cs typeface="Times New Roman" panose="02020603050405020304" pitchFamily="18" charset="0"/>
              </a:rPr>
              <a:t> Substrate </a:t>
            </a:r>
            <a:r>
              <a:rPr lang="en-US" b="1" dirty="0">
                <a:solidFill>
                  <a:srgbClr val="7030A0"/>
                </a:solidFill>
                <a:cs typeface="Times New Roman" panose="02020603050405020304" pitchFamily="18" charset="0"/>
              </a:rPr>
              <a:t>concentration </a:t>
            </a:r>
          </a:p>
          <a:p>
            <a:pPr marL="914400" lvl="3" indent="-339725">
              <a:lnSpc>
                <a:spcPct val="150000"/>
              </a:lnSpc>
              <a:buFont typeface="Wingdings" panose="05000000000000000000" pitchFamily="2" charset="2"/>
              <a:buChar char="ü"/>
            </a:pPr>
            <a:r>
              <a:rPr lang="en-US" sz="2400" dirty="0">
                <a:cs typeface="Times New Roman" panose="02020603050405020304" pitchFamily="18" charset="0"/>
              </a:rPr>
              <a:t>Increasing substrate concentration increases the rate of reaction. </a:t>
            </a:r>
          </a:p>
          <a:p>
            <a:pPr marL="914400" lvl="3" indent="-339725">
              <a:lnSpc>
                <a:spcPct val="150000"/>
              </a:lnSpc>
              <a:buFont typeface="Wingdings" panose="05000000000000000000" pitchFamily="2" charset="2"/>
              <a:buChar char="ü"/>
            </a:pPr>
            <a:r>
              <a:rPr lang="en-US" sz="2400" dirty="0">
                <a:cs typeface="Times New Roman" panose="02020603050405020304" pitchFamily="18" charset="0"/>
              </a:rPr>
              <a:t>This is because more substrate molecules will be colliding with enzyme molecules </a:t>
            </a:r>
          </a:p>
          <a:p>
            <a:pPr marL="914400" lvl="3" indent="-339725">
              <a:lnSpc>
                <a:spcPct val="150000"/>
              </a:lnSpc>
              <a:buFont typeface="Wingdings" panose="05000000000000000000" pitchFamily="2" charset="2"/>
              <a:buChar char="ü"/>
            </a:pPr>
            <a:r>
              <a:rPr lang="en-US" sz="2400" dirty="0" smtClean="0">
                <a:cs typeface="Times New Roman" panose="02020603050405020304" pitchFamily="18" charset="0"/>
              </a:rPr>
              <a:t>So </a:t>
            </a:r>
            <a:r>
              <a:rPr lang="en-US" sz="2400" dirty="0">
                <a:cs typeface="Times New Roman" panose="02020603050405020304" pitchFamily="18" charset="0"/>
              </a:rPr>
              <a:t>more product will be formed. </a:t>
            </a:r>
            <a:endParaRPr lang="en-US" sz="2400" dirty="0" smtClean="0">
              <a:cs typeface="Times New Roman" panose="02020603050405020304" pitchFamily="18" charset="0"/>
            </a:endParaRPr>
          </a:p>
          <a:p>
            <a:pPr>
              <a:lnSpc>
                <a:spcPct val="150000"/>
              </a:lnSpc>
              <a:buFont typeface="Wingdings" panose="05000000000000000000" pitchFamily="2" charset="2"/>
              <a:buChar char="q"/>
            </a:pPr>
            <a:r>
              <a:rPr lang="en-US" b="1" dirty="0">
                <a:solidFill>
                  <a:srgbClr val="7030A0"/>
                </a:solidFill>
                <a:cs typeface="Times New Roman" panose="02020603050405020304" pitchFamily="18" charset="0"/>
              </a:rPr>
              <a:t>Enzyme concentration </a:t>
            </a:r>
          </a:p>
          <a:p>
            <a:pPr marL="914400" lvl="3" indent="-398463">
              <a:lnSpc>
                <a:spcPct val="150000"/>
              </a:lnSpc>
              <a:buFont typeface="Wingdings" panose="05000000000000000000" pitchFamily="2" charset="2"/>
              <a:buChar char="ü"/>
            </a:pPr>
            <a:r>
              <a:rPr lang="en-US" sz="2400" dirty="0">
                <a:cs typeface="Times New Roman" panose="02020603050405020304" pitchFamily="18" charset="0"/>
              </a:rPr>
              <a:t>Increasing enzyme concentration will increase the rate of reaction </a:t>
            </a:r>
          </a:p>
          <a:p>
            <a:pPr marL="914400" lvl="3" indent="-398463">
              <a:lnSpc>
                <a:spcPct val="150000"/>
              </a:lnSpc>
              <a:buFont typeface="Wingdings" panose="05000000000000000000" pitchFamily="2" charset="2"/>
              <a:buChar char="ü"/>
            </a:pPr>
            <a:r>
              <a:rPr lang="en-US" sz="2400" dirty="0">
                <a:cs typeface="Times New Roman" panose="02020603050405020304" pitchFamily="18" charset="0"/>
              </a:rPr>
              <a:t>as more enzymes will be colliding with substrate molecules</a:t>
            </a:r>
            <a:r>
              <a:rPr lang="en-US" dirty="0"/>
              <a:t>. </a:t>
            </a:r>
          </a:p>
          <a:p>
            <a:pPr marL="574675" lvl="3" indent="0">
              <a:lnSpc>
                <a:spcPct val="150000"/>
              </a:lnSpc>
              <a:buNone/>
            </a:pPr>
            <a:endParaRPr lang="en-US" sz="2400"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96E5D1F-AD71-4468-8BAF-9C079CEC6AC7}" type="slidenum">
              <a:rPr lang="en-US" smtClean="0"/>
              <a:t>18</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799" cy="6248402"/>
          </a:xfrm>
        </p:spPr>
        <p:txBody>
          <a:bodyPr>
            <a:noAutofit/>
          </a:bodyPr>
          <a:lstStyle/>
          <a:p>
            <a:pPr>
              <a:lnSpc>
                <a:spcPct val="100000"/>
              </a:lnSpc>
              <a:buNone/>
            </a:pPr>
            <a:r>
              <a:rPr lang="en-US" b="1" dirty="0" smtClean="0">
                <a:solidFill>
                  <a:srgbClr val="7030A0"/>
                </a:solidFill>
                <a:cs typeface="Times New Roman" panose="02020603050405020304" pitchFamily="18" charset="0"/>
              </a:rPr>
              <a:t>	Enzyme </a:t>
            </a:r>
            <a:r>
              <a:rPr lang="en-US" b="1" dirty="0">
                <a:solidFill>
                  <a:srgbClr val="7030A0"/>
                </a:solidFill>
                <a:cs typeface="Times New Roman" panose="02020603050405020304" pitchFamily="18" charset="0"/>
              </a:rPr>
              <a:t>inhibitors </a:t>
            </a:r>
          </a:p>
          <a:p>
            <a:pPr defTabSz="457200">
              <a:lnSpc>
                <a:spcPct val="150000"/>
              </a:lnSpc>
              <a:spcBef>
                <a:spcPts val="1400"/>
              </a:spcBef>
              <a:spcAft>
                <a:spcPts val="700"/>
              </a:spcAft>
              <a:buClr>
                <a:srgbClr val="0070C0"/>
              </a:buClr>
              <a:buSzPct val="75000"/>
              <a:buFont typeface="Wingdings" panose="05000000000000000000" pitchFamily="2" charset="2"/>
              <a:buChar char="§"/>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altLang="x-none" sz="2600" b="1" dirty="0" smtClean="0">
                <a:ea typeface="SimSun" panose="02010600030101010101" pitchFamily="2" charset="-122"/>
              </a:rPr>
              <a:t>Inhibitors</a:t>
            </a:r>
            <a:r>
              <a:rPr lang="en-US" altLang="x-none" sz="2600" dirty="0" smtClean="0">
                <a:ea typeface="SimSun" panose="02010600030101010101" pitchFamily="2" charset="-122"/>
              </a:rPr>
              <a:t> </a:t>
            </a:r>
            <a:r>
              <a:rPr lang="en-US" altLang="x-none" sz="2600" dirty="0">
                <a:ea typeface="SimSun" panose="02010600030101010101" pitchFamily="2" charset="-122"/>
              </a:rPr>
              <a:t>are certain </a:t>
            </a:r>
            <a:r>
              <a:rPr lang="en-US" altLang="x-none" sz="2600" b="1" dirty="0">
                <a:ea typeface="SimSun" panose="02010600030101010101" pitchFamily="2" charset="-122"/>
              </a:rPr>
              <a:t>molecules that can </a:t>
            </a:r>
            <a:r>
              <a:rPr lang="en-US" altLang="x-none" sz="2600" b="1" dirty="0">
                <a:solidFill>
                  <a:srgbClr val="C00000"/>
                </a:solidFill>
                <a:ea typeface="SimSun" panose="02010600030101010101" pitchFamily="2" charset="-122"/>
              </a:rPr>
              <a:t>decrease</a:t>
            </a:r>
            <a:r>
              <a:rPr lang="en-US" altLang="x-none" sz="2600" b="1" dirty="0">
                <a:ea typeface="SimSun" panose="02010600030101010101" pitchFamily="2" charset="-122"/>
              </a:rPr>
              <a:t> the catalytic rate of an enzyme-catalyzed reaction </a:t>
            </a:r>
            <a:endParaRPr lang="en-US" altLang="x-none" sz="2600" b="1" dirty="0" smtClean="0">
              <a:ea typeface="SimSun" panose="02010600030101010101" pitchFamily="2" charset="-122"/>
            </a:endParaRPr>
          </a:p>
          <a:p>
            <a:pPr defTabSz="457200">
              <a:lnSpc>
                <a:spcPct val="150000"/>
              </a:lnSpc>
              <a:spcBef>
                <a:spcPts val="1400"/>
              </a:spcBef>
              <a:spcAft>
                <a:spcPts val="700"/>
              </a:spcAft>
              <a:buClr>
                <a:srgbClr val="0070C0"/>
              </a:buClr>
              <a:buSzPct val="75000"/>
              <a:buFont typeface="Wingdings" panose="05000000000000000000" pitchFamily="2" charset="2"/>
              <a:buChar char="§"/>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altLang="x-none" sz="2600" dirty="0" smtClean="0">
                <a:ea typeface="SimSun" panose="02010600030101010101" pitchFamily="2" charset="-122"/>
              </a:rPr>
              <a:t>Inhibitors </a:t>
            </a:r>
            <a:r>
              <a:rPr lang="en-US" altLang="x-none" sz="2600" dirty="0">
                <a:ea typeface="SimSun" panose="02010600030101010101" pitchFamily="2" charset="-122"/>
              </a:rPr>
              <a:t>can be normal body metabolites or foreign substances (drugs and </a:t>
            </a:r>
            <a:r>
              <a:rPr lang="en-US" altLang="x-none" sz="2600" dirty="0" smtClean="0">
                <a:ea typeface="SimSun" panose="02010600030101010101" pitchFamily="2" charset="-122"/>
              </a:rPr>
              <a:t>toxins)</a:t>
            </a:r>
          </a:p>
          <a:p>
            <a:pPr defTabSz="457200">
              <a:lnSpc>
                <a:spcPct val="100000"/>
              </a:lnSpc>
              <a:spcBef>
                <a:spcPts val="1400"/>
              </a:spcBef>
              <a:spcAft>
                <a:spcPts val="700"/>
              </a:spcAft>
              <a:buClr>
                <a:srgbClr val="0070C0"/>
              </a:buClr>
              <a:buSzPct val="75000"/>
              <a:buFont typeface="Wingdings" panose="05000000000000000000" pitchFamily="2" charset="2"/>
              <a:buChar char="§"/>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altLang="x-none" sz="2600" dirty="0" smtClean="0">
                <a:ea typeface="SimSun" panose="02010600030101010101" pitchFamily="2" charset="-122"/>
              </a:rPr>
              <a:t>The </a:t>
            </a:r>
            <a:r>
              <a:rPr lang="en-US" altLang="x-none" sz="2600" dirty="0">
                <a:ea typeface="SimSun" panose="02010600030101010101" pitchFamily="2" charset="-122"/>
              </a:rPr>
              <a:t>inhibition process can be either </a:t>
            </a:r>
            <a:r>
              <a:rPr lang="en-US" altLang="x-none" sz="2600" b="1" dirty="0" smtClean="0">
                <a:solidFill>
                  <a:srgbClr val="0070C0"/>
                </a:solidFill>
                <a:ea typeface="SimSun" panose="02010600030101010101" pitchFamily="2" charset="-122"/>
              </a:rPr>
              <a:t>reversible </a:t>
            </a:r>
            <a:r>
              <a:rPr lang="en-US" altLang="x-none" sz="2600" dirty="0">
                <a:ea typeface="SimSun" panose="02010600030101010101" pitchFamily="2" charset="-122"/>
              </a:rPr>
              <a:t>or</a:t>
            </a:r>
            <a:r>
              <a:rPr lang="en-US" altLang="x-none" sz="2600" b="1" dirty="0" smtClean="0">
                <a:solidFill>
                  <a:srgbClr val="0070C0"/>
                </a:solidFill>
                <a:ea typeface="SimSun" panose="02010600030101010101" pitchFamily="2" charset="-122"/>
              </a:rPr>
              <a:t> irreversible</a:t>
            </a:r>
          </a:p>
          <a:p>
            <a:pPr defTabSz="457200">
              <a:lnSpc>
                <a:spcPct val="100000"/>
              </a:lnSpc>
              <a:spcBef>
                <a:spcPts val="1400"/>
              </a:spcBef>
              <a:spcAft>
                <a:spcPts val="700"/>
              </a:spcAft>
              <a:buClr>
                <a:srgbClr val="0070C0"/>
              </a:buClr>
              <a:buSzPct val="75000"/>
              <a:buFont typeface="Wingdings" panose="05000000000000000000" pitchFamily="2" charset="2"/>
              <a:buChar char="v"/>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altLang="x-none" sz="2600" b="1" dirty="0" smtClean="0">
                <a:solidFill>
                  <a:srgbClr val="0070C0"/>
                </a:solidFill>
                <a:ea typeface="SimSun" panose="02010600030101010101" pitchFamily="2" charset="-122"/>
              </a:rPr>
              <a:t> </a:t>
            </a:r>
            <a:r>
              <a:rPr lang="en-US" altLang="x-none" sz="2600" b="1" dirty="0">
                <a:solidFill>
                  <a:schemeClr val="accent2"/>
                </a:solidFill>
                <a:cs typeface="Times New Roman" panose="02020603050405020304" pitchFamily="18" charset="0"/>
              </a:rPr>
              <a:t>Reversible inhibitors </a:t>
            </a:r>
            <a:r>
              <a:rPr lang="en-US" altLang="x-none" sz="2600" dirty="0">
                <a:ea typeface="SimSun" panose="02010600030101010101" pitchFamily="2" charset="-122"/>
              </a:rPr>
              <a:t>are bound to enzymes </a:t>
            </a:r>
            <a:r>
              <a:rPr lang="en-US" altLang="x-none" sz="2600" b="1" dirty="0">
                <a:ea typeface="SimSun" panose="02010600030101010101" pitchFamily="2" charset="-122"/>
              </a:rPr>
              <a:t>non-covalently </a:t>
            </a:r>
            <a:r>
              <a:rPr lang="en-US" altLang="x-none" sz="2600" dirty="0">
                <a:ea typeface="SimSun" panose="02010600030101010101" pitchFamily="2" charset="-122"/>
              </a:rPr>
              <a:t> </a:t>
            </a:r>
            <a:endParaRPr lang="en-US" altLang="x-none" sz="2600" dirty="0" smtClean="0">
              <a:ea typeface="SimSun" panose="02010600030101010101" pitchFamily="2" charset="-122"/>
            </a:endParaRPr>
          </a:p>
          <a:p>
            <a:pPr defTabSz="457200">
              <a:lnSpc>
                <a:spcPct val="150000"/>
              </a:lnSpc>
              <a:spcBef>
                <a:spcPts val="1400"/>
              </a:spcBef>
              <a:spcAft>
                <a:spcPts val="700"/>
              </a:spcAft>
              <a:buClr>
                <a:srgbClr val="0070C0"/>
              </a:buClr>
              <a:buSzPct val="75000"/>
              <a:buFont typeface="Wingdings" panose="05000000000000000000" pitchFamily="2" charset="2"/>
              <a:buChar char="v"/>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altLang="x-none" sz="2600" b="1" dirty="0" smtClean="0">
                <a:solidFill>
                  <a:schemeClr val="accent2"/>
                </a:solidFill>
                <a:ea typeface="SimSun" panose="02010600030101010101" pitchFamily="2" charset="-122"/>
              </a:rPr>
              <a:t>Irreversible</a:t>
            </a:r>
            <a:r>
              <a:rPr lang="en-US" sz="2600" b="1" dirty="0" smtClean="0">
                <a:solidFill>
                  <a:schemeClr val="accent2"/>
                </a:solidFill>
                <a:cs typeface="Times New Roman" panose="02020603050405020304" pitchFamily="18" charset="0"/>
              </a:rPr>
              <a:t> </a:t>
            </a:r>
            <a:r>
              <a:rPr lang="en-US" altLang="x-none" sz="2600" b="1" dirty="0">
                <a:solidFill>
                  <a:schemeClr val="accent2"/>
                </a:solidFill>
              </a:rPr>
              <a:t>Inhibitors </a:t>
            </a:r>
            <a:r>
              <a:rPr lang="en-US" altLang="x-none" sz="2600" dirty="0"/>
              <a:t>are </a:t>
            </a:r>
            <a:r>
              <a:rPr lang="en-US" altLang="x-none" sz="2600" b="1" dirty="0"/>
              <a:t>covalently</a:t>
            </a:r>
            <a:r>
              <a:rPr lang="en-US" altLang="x-none" sz="2600" dirty="0"/>
              <a:t> bound to the essential groups of enzymes</a:t>
            </a:r>
          </a:p>
          <a:p>
            <a:pPr defTabSz="457200">
              <a:lnSpc>
                <a:spcPct val="150000"/>
              </a:lnSpc>
              <a:spcBef>
                <a:spcPts val="1400"/>
              </a:spcBef>
              <a:spcAft>
                <a:spcPts val="700"/>
              </a:spcAft>
              <a:buClr>
                <a:srgbClr val="0070C0"/>
              </a:buClr>
              <a:buSzPct val="75000"/>
              <a:buFont typeface="Wingdings" panose="05000000000000000000" pitchFamily="2" charset="2"/>
              <a:buChar char="§"/>
              <a:tabLst>
                <a:tab pos="923925" algn="l"/>
                <a:tab pos="1838325" algn="l"/>
                <a:tab pos="2752725" algn="l"/>
                <a:tab pos="3667125" algn="l"/>
                <a:tab pos="4581525" algn="l"/>
                <a:tab pos="5495925" algn="l"/>
                <a:tab pos="6410325" algn="l"/>
                <a:tab pos="7324725" algn="l"/>
                <a:tab pos="8239125" algn="l"/>
                <a:tab pos="9153525" algn="l"/>
                <a:tab pos="10067925" algn="l"/>
              </a:tabLst>
            </a:pPr>
            <a:endParaRPr lang="en-US" altLang="x-none" sz="2600" b="1" dirty="0" smtClean="0">
              <a:solidFill>
                <a:srgbClr val="0070C0"/>
              </a:solidFill>
              <a:ea typeface="SimSun" panose="02010600030101010101" pitchFamily="2" charset="-122"/>
            </a:endParaRPr>
          </a:p>
          <a:p>
            <a:pPr marL="0" indent="0" defTabSz="457200">
              <a:lnSpc>
                <a:spcPct val="150000"/>
              </a:lnSpc>
              <a:spcBef>
                <a:spcPts val="1750"/>
              </a:spcBef>
              <a:spcAft>
                <a:spcPts val="700"/>
              </a:spcAft>
              <a:buClr>
                <a:srgbClr val="EAB200"/>
              </a:buClr>
              <a:buSzPct val="75000"/>
              <a:buNone/>
              <a:tabLst>
                <a:tab pos="923925" algn="l"/>
                <a:tab pos="1838325" algn="l"/>
                <a:tab pos="2752725" algn="l"/>
                <a:tab pos="3667125" algn="l"/>
                <a:tab pos="4581525" algn="l"/>
                <a:tab pos="5495925" algn="l"/>
                <a:tab pos="6410325" algn="l"/>
                <a:tab pos="7324725" algn="l"/>
                <a:tab pos="8239125" algn="l"/>
                <a:tab pos="9153525" algn="l"/>
                <a:tab pos="10067925" algn="l"/>
              </a:tabLst>
            </a:pPr>
            <a:endParaRPr lang="en-US" sz="2600"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96E5D1F-AD71-4468-8BAF-9C079CEC6AC7}" type="slidenum">
              <a:rPr lang="en-US" smtClean="0"/>
              <a:t>19</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2"/>
            <a:ext cx="8229600" cy="792163"/>
          </a:xfrm>
        </p:spPr>
        <p:txBody>
          <a:bodyPr>
            <a:normAutofit/>
          </a:bodyPr>
          <a:lstStyle/>
          <a:p>
            <a:r>
              <a:rPr lang="en-US" sz="3200" b="1" dirty="0">
                <a:solidFill>
                  <a:srgbClr val="FF0000"/>
                </a:solidFill>
                <a:effectLst>
                  <a:outerShdw blurRad="38100" dist="38100" dir="2700000" algn="tl">
                    <a:srgbClr val="000000">
                      <a:alpha val="43137"/>
                    </a:srgbClr>
                  </a:outerShdw>
                </a:effectLst>
                <a:cs typeface="Times New Roman" panose="02020603050405020304" pitchFamily="18" charset="0"/>
              </a:rPr>
              <a:t>Outlines</a:t>
            </a:r>
            <a:endParaRPr lang="en-US" sz="3200" dirty="0">
              <a:solidFill>
                <a:srgbClr val="FF0000"/>
              </a:solidFill>
              <a:effectLst>
                <a:outerShdw blurRad="38100" dist="38100" dir="2700000" algn="tl">
                  <a:srgbClr val="000000">
                    <a:alpha val="43137"/>
                  </a:srgbClr>
                </a:outerShdw>
              </a:effectLst>
              <a:cs typeface="Times New Roman" panose="02020603050405020304" pitchFamily="18" charset="0"/>
            </a:endParaRPr>
          </a:p>
        </p:txBody>
      </p:sp>
      <p:sp>
        <p:nvSpPr>
          <p:cNvPr id="3" name="Content Placeholder 2"/>
          <p:cNvSpPr>
            <a:spLocks noGrp="1"/>
          </p:cNvSpPr>
          <p:nvPr>
            <p:ph idx="1"/>
          </p:nvPr>
        </p:nvSpPr>
        <p:spPr>
          <a:xfrm>
            <a:off x="228600" y="1295400"/>
            <a:ext cx="8686800" cy="5257800"/>
          </a:xfrm>
        </p:spPr>
        <p:txBody>
          <a:bodyPr>
            <a:noAutofit/>
          </a:bodyPr>
          <a:lstStyle/>
          <a:p>
            <a:pPr>
              <a:lnSpc>
                <a:spcPct val="150000"/>
              </a:lnSpc>
              <a:buFont typeface="Wingdings" panose="05000000000000000000" pitchFamily="2" charset="2"/>
              <a:buChar char="§"/>
            </a:pPr>
            <a:r>
              <a:rPr lang="en-US" b="1" dirty="0">
                <a:cs typeface="Times New Roman" panose="02020603050405020304" pitchFamily="18" charset="0"/>
              </a:rPr>
              <a:t>Metabolism </a:t>
            </a:r>
          </a:p>
          <a:p>
            <a:pPr>
              <a:lnSpc>
                <a:spcPct val="150000"/>
              </a:lnSpc>
              <a:buFont typeface="Wingdings" panose="05000000000000000000" pitchFamily="2" charset="2"/>
              <a:buChar char="§"/>
            </a:pPr>
            <a:r>
              <a:rPr lang="en-US" b="1" dirty="0">
                <a:cs typeface="Times New Roman" panose="02020603050405020304" pitchFamily="18" charset="0"/>
              </a:rPr>
              <a:t>Central metabolic pathways </a:t>
            </a:r>
            <a:r>
              <a:rPr lang="en-US" b="1" dirty="0">
                <a:solidFill>
                  <a:srgbClr val="C00000"/>
                </a:solidFill>
                <a:cs typeface="Times New Roman" panose="02020603050405020304" pitchFamily="18" charset="0"/>
              </a:rPr>
              <a:t>(</a:t>
            </a:r>
            <a:r>
              <a:rPr lang="en-US" b="1" dirty="0">
                <a:solidFill>
                  <a:srgbClr val="C00000"/>
                </a:solidFill>
              </a:rPr>
              <a:t>glycolysis</a:t>
            </a:r>
            <a:r>
              <a:rPr lang="en-US" dirty="0"/>
              <a:t>, </a:t>
            </a:r>
            <a:r>
              <a:rPr lang="en-US" b="1" dirty="0" err="1">
                <a:solidFill>
                  <a:srgbClr val="C00000"/>
                </a:solidFill>
              </a:rPr>
              <a:t>kreb‘s</a:t>
            </a:r>
            <a:r>
              <a:rPr lang="en-US" b="1" dirty="0">
                <a:solidFill>
                  <a:srgbClr val="C00000"/>
                </a:solidFill>
              </a:rPr>
              <a:t> cycle </a:t>
            </a:r>
            <a:r>
              <a:rPr lang="en-US" dirty="0"/>
              <a:t>and </a:t>
            </a:r>
            <a:r>
              <a:rPr lang="en-US" b="1" dirty="0">
                <a:solidFill>
                  <a:srgbClr val="C00000"/>
                </a:solidFill>
              </a:rPr>
              <a:t>electron transport chain)</a:t>
            </a:r>
          </a:p>
          <a:p>
            <a:pPr>
              <a:lnSpc>
                <a:spcPct val="150000"/>
              </a:lnSpc>
              <a:buFont typeface="Wingdings" panose="05000000000000000000" pitchFamily="2" charset="2"/>
              <a:buChar char="§"/>
            </a:pPr>
            <a:r>
              <a:rPr lang="en-US" b="1" dirty="0" smtClean="0">
                <a:solidFill>
                  <a:srgbClr val="C00000"/>
                </a:solidFill>
                <a:cs typeface="Times New Roman" panose="02020603050405020304" pitchFamily="18" charset="0"/>
              </a:rPr>
              <a:t>Nature </a:t>
            </a:r>
            <a:r>
              <a:rPr lang="en-US" b="1" dirty="0">
                <a:solidFill>
                  <a:srgbClr val="C00000"/>
                </a:solidFill>
                <a:cs typeface="Times New Roman" panose="02020603050405020304" pitchFamily="18" charset="0"/>
              </a:rPr>
              <a:t>and role of enzymes involved in metabolism</a:t>
            </a:r>
          </a:p>
          <a:p>
            <a:pPr>
              <a:lnSpc>
                <a:spcPct val="150000"/>
              </a:lnSpc>
              <a:buFont typeface="Wingdings" panose="05000000000000000000" pitchFamily="2" charset="2"/>
              <a:buChar char="§"/>
            </a:pPr>
            <a:r>
              <a:rPr lang="en-US" dirty="0">
                <a:cs typeface="Times New Roman" panose="02020603050405020304" pitchFamily="18" charset="0"/>
              </a:rPr>
              <a:t> Photosynthesis</a:t>
            </a:r>
          </a:p>
          <a:p>
            <a:pPr>
              <a:lnSpc>
                <a:spcPct val="150000"/>
              </a:lnSpc>
              <a:buFont typeface="Wingdings" panose="05000000000000000000" pitchFamily="2" charset="2"/>
              <a:buChar char="§"/>
            </a:pPr>
            <a:r>
              <a:rPr lang="en-US" dirty="0" smtClean="0">
                <a:cs typeface="Times New Roman" panose="02020603050405020304" pitchFamily="18" charset="0"/>
              </a:rPr>
              <a:t>Metabolic </a:t>
            </a:r>
            <a:r>
              <a:rPr lang="en-US" dirty="0">
                <a:cs typeface="Times New Roman" panose="02020603050405020304" pitchFamily="18" charset="0"/>
              </a:rPr>
              <a:t>disorders</a:t>
            </a:r>
          </a:p>
        </p:txBody>
      </p:sp>
      <p:sp>
        <p:nvSpPr>
          <p:cNvPr id="6" name="Slide Number Placeholder 5"/>
          <p:cNvSpPr>
            <a:spLocks noGrp="1"/>
          </p:cNvSpPr>
          <p:nvPr>
            <p:ph type="sldNum" sz="quarter" idx="12"/>
          </p:nvPr>
        </p:nvSpPr>
        <p:spPr/>
        <p:txBody>
          <a:bodyPr/>
          <a:lstStyle/>
          <a:p>
            <a:fld id="{796E5D1F-AD71-4468-8BAF-9C079CEC6AC7}" type="slidenum">
              <a:rPr lang="en-US" smtClean="0"/>
              <a:t>2</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039519"/>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5902"/>
            <a:ext cx="8763002" cy="6505576"/>
          </a:xfrm>
        </p:spPr>
        <p:txBody>
          <a:bodyPr>
            <a:normAutofit fontScale="92500" lnSpcReduction="20000"/>
          </a:bodyPr>
          <a:lstStyle/>
          <a:p>
            <a:pPr marL="0" indent="0" defTabSz="457200">
              <a:lnSpc>
                <a:spcPct val="150000"/>
              </a:lnSpc>
              <a:spcBef>
                <a:spcPts val="1400"/>
              </a:spcBef>
              <a:spcAft>
                <a:spcPts val="700"/>
              </a:spcAft>
              <a:buClr>
                <a:srgbClr val="EAB200"/>
              </a:buClr>
              <a:buSzPct val="75000"/>
              <a:buNone/>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sz="3200" b="1" dirty="0" smtClean="0">
                <a:solidFill>
                  <a:srgbClr val="0070C0"/>
                </a:solidFill>
                <a:cs typeface="Times New Roman" panose="02020603050405020304" pitchFamily="18" charset="0"/>
              </a:rPr>
              <a:t>1. Reversible </a:t>
            </a:r>
            <a:r>
              <a:rPr lang="en-US" sz="3200" b="1" dirty="0">
                <a:solidFill>
                  <a:srgbClr val="0070C0"/>
                </a:solidFill>
                <a:cs typeface="Times New Roman" panose="02020603050405020304" pitchFamily="18" charset="0"/>
              </a:rPr>
              <a:t>inhibition </a:t>
            </a:r>
          </a:p>
          <a:p>
            <a:pPr marL="0" indent="0" defTabSz="457200">
              <a:lnSpc>
                <a:spcPct val="150000"/>
              </a:lnSpc>
              <a:spcBef>
                <a:spcPts val="1400"/>
              </a:spcBef>
              <a:spcAft>
                <a:spcPts val="700"/>
              </a:spcAft>
              <a:buClr>
                <a:srgbClr val="EAB200"/>
              </a:buClr>
              <a:buSzPct val="75000"/>
              <a:buNone/>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b="1" dirty="0" smtClean="0">
                <a:solidFill>
                  <a:srgbClr val="FF0000"/>
                </a:solidFill>
                <a:cs typeface="Times New Roman" panose="02020603050405020304" pitchFamily="18" charset="0"/>
              </a:rPr>
              <a:t>1.1</a:t>
            </a:r>
            <a:r>
              <a:rPr lang="en-US" b="1" dirty="0">
                <a:solidFill>
                  <a:srgbClr val="FF0000"/>
                </a:solidFill>
                <a:cs typeface="Times New Roman" panose="02020603050405020304" pitchFamily="18" charset="0"/>
              </a:rPr>
              <a:t>. Competitive inhibition:- </a:t>
            </a:r>
            <a:r>
              <a:rPr lang="en-US" dirty="0">
                <a:cs typeface="Times New Roman" panose="02020603050405020304" pitchFamily="18" charset="0"/>
              </a:rPr>
              <a:t>occurs when molecules very similar to the substrate molecules bind to the active site and prevent binding of the actual substrate</a:t>
            </a:r>
            <a:r>
              <a:rPr lang="en-US" dirty="0" smtClean="0">
                <a:cs typeface="Times New Roman" panose="02020603050405020304" pitchFamily="18" charset="0"/>
              </a:rPr>
              <a:t>.</a:t>
            </a:r>
          </a:p>
          <a:p>
            <a:pPr marL="738188" indent="-222250" defTabSz="457200">
              <a:lnSpc>
                <a:spcPct val="150000"/>
              </a:lnSpc>
              <a:spcBef>
                <a:spcPts val="1400"/>
              </a:spcBef>
              <a:spcAft>
                <a:spcPts val="700"/>
              </a:spcAft>
              <a:buClr>
                <a:srgbClr val="EAB200"/>
              </a:buClr>
              <a:buSzPct val="75000"/>
              <a:buFont typeface="Wingdings" panose="05000000000000000000" pitchFamily="2" charset="2"/>
              <a:buChar char="ü"/>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dirty="0">
                <a:solidFill>
                  <a:srgbClr val="0070C0"/>
                </a:solidFill>
                <a:cs typeface="Times New Roman" panose="02020603050405020304" pitchFamily="18" charset="0"/>
              </a:rPr>
              <a:t>share the structural similarities with that of substrates </a:t>
            </a:r>
            <a:endParaRPr lang="en-US" dirty="0" smtClean="0">
              <a:solidFill>
                <a:srgbClr val="0070C0"/>
              </a:solidFill>
              <a:cs typeface="Times New Roman" panose="02020603050405020304" pitchFamily="18" charset="0"/>
            </a:endParaRPr>
          </a:p>
          <a:p>
            <a:pPr marL="738188" indent="-222250" defTabSz="457200">
              <a:lnSpc>
                <a:spcPct val="150000"/>
              </a:lnSpc>
              <a:spcBef>
                <a:spcPts val="1400"/>
              </a:spcBef>
              <a:spcAft>
                <a:spcPts val="700"/>
              </a:spcAft>
              <a:buClr>
                <a:srgbClr val="EAB200"/>
              </a:buClr>
              <a:buSzPct val="75000"/>
              <a:buFont typeface="Wingdings" panose="05000000000000000000" pitchFamily="2" charset="2"/>
              <a:buChar char="ü"/>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dirty="0" smtClean="0">
                <a:solidFill>
                  <a:srgbClr val="0070C0"/>
                </a:solidFill>
                <a:cs typeface="Times New Roman" panose="02020603050405020304" pitchFamily="18" charset="0"/>
              </a:rPr>
              <a:t>compete </a:t>
            </a:r>
            <a:r>
              <a:rPr lang="en-US" dirty="0">
                <a:solidFill>
                  <a:srgbClr val="0070C0"/>
                </a:solidFill>
                <a:cs typeface="Times New Roman" panose="02020603050405020304" pitchFamily="18" charset="0"/>
              </a:rPr>
              <a:t>for the active sites with the normal substrates </a:t>
            </a:r>
          </a:p>
          <a:p>
            <a:pPr marL="0" indent="0" defTabSz="457200">
              <a:lnSpc>
                <a:spcPct val="150000"/>
              </a:lnSpc>
              <a:spcBef>
                <a:spcPts val="1400"/>
              </a:spcBef>
              <a:spcAft>
                <a:spcPts val="700"/>
              </a:spcAft>
              <a:buClr>
                <a:srgbClr val="EAB200"/>
              </a:buClr>
              <a:buSzPct val="75000"/>
              <a:buNone/>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dirty="0" smtClean="0">
                <a:cs typeface="Times New Roman" panose="02020603050405020304" pitchFamily="18" charset="0"/>
              </a:rPr>
              <a:t> E.g. </a:t>
            </a:r>
            <a:r>
              <a:rPr lang="en-US" dirty="0">
                <a:cs typeface="Times New Roman" panose="02020603050405020304" pitchFamily="18" charset="0"/>
              </a:rPr>
              <a:t>Penicillin </a:t>
            </a:r>
            <a:r>
              <a:rPr lang="en-US" dirty="0"/>
              <a:t>for example, is </a:t>
            </a:r>
            <a:r>
              <a:rPr lang="en-US" dirty="0" smtClean="0"/>
              <a:t>a competitive </a:t>
            </a:r>
            <a:r>
              <a:rPr lang="en-US" dirty="0"/>
              <a:t>inhibitor that blocks the active site of an enzyme that many bacteria use to</a:t>
            </a:r>
            <a:br>
              <a:rPr lang="en-US" dirty="0"/>
            </a:br>
            <a:r>
              <a:rPr lang="en-US" dirty="0"/>
              <a:t>construct their cell walls. </a:t>
            </a:r>
            <a:br>
              <a:rPr lang="en-US" dirty="0"/>
            </a:br>
            <a:endParaRPr lang="en-US" dirty="0" smtClean="0">
              <a:cs typeface="Times New Roman" panose="02020603050405020304" pitchFamily="18" charset="0"/>
            </a:endParaRPr>
          </a:p>
          <a:p>
            <a:pPr marL="0" indent="0">
              <a:lnSpc>
                <a:spcPct val="150000"/>
              </a:lnSpc>
              <a:buNone/>
            </a:pPr>
            <a:endParaRPr lang="en-US" sz="2400" dirty="0">
              <a:solidFill>
                <a:srgbClr val="0070C0"/>
              </a:solidFill>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96E5D1F-AD71-4468-8BAF-9C079CEC6AC7}" type="slidenum">
              <a:rPr lang="en-US" smtClean="0"/>
              <a:t>20</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19951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21</a:t>
            </a:fld>
            <a:endParaRPr lang="en-US"/>
          </a:p>
        </p:txBody>
      </p:sp>
      <p:pic>
        <p:nvPicPr>
          <p:cNvPr id="3" name="Picture 2"/>
          <p:cNvPicPr>
            <a:picLocks noChangeAspect="1"/>
          </p:cNvPicPr>
          <p:nvPr/>
        </p:nvPicPr>
        <p:blipFill>
          <a:blip r:embed="rId2"/>
          <a:stretch>
            <a:fillRect/>
          </a:stretch>
        </p:blipFill>
        <p:spPr>
          <a:xfrm>
            <a:off x="381524" y="1219476"/>
            <a:ext cx="8380952" cy="4419048"/>
          </a:xfrm>
          <a:prstGeom prst="rect">
            <a:avLst/>
          </a:prstGeom>
        </p:spPr>
      </p:pic>
      <p:sp>
        <p:nvSpPr>
          <p:cNvPr id="5"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6180469"/>
            <a:ext cx="3049040" cy="461665"/>
          </a:xfrm>
          <a:prstGeom prst="rect">
            <a:avLst/>
          </a:prstGeom>
        </p:spPr>
        <p:txBody>
          <a:bodyPr wrap="none">
            <a:spAutoFit/>
          </a:bodyPr>
          <a:lstStyle/>
          <a:p>
            <a:r>
              <a:rPr lang="en-US" sz="2400" b="1" dirty="0">
                <a:solidFill>
                  <a:srgbClr val="FF0000"/>
                </a:solidFill>
                <a:cs typeface="Times New Roman" panose="02020603050405020304" pitchFamily="18" charset="0"/>
              </a:rPr>
              <a:t>Competitive inhibition</a:t>
            </a:r>
            <a:endParaRPr lang="en-US" sz="2400" dirty="0"/>
          </a:p>
        </p:txBody>
      </p:sp>
    </p:spTree>
    <p:extLst>
      <p:ext uri="{BB962C8B-B14F-4D97-AF65-F5344CB8AC3E}">
        <p14:creationId xmlns:p14="http://schemas.microsoft.com/office/powerpoint/2010/main" val="3992767645"/>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763002" cy="6324602"/>
          </a:xfrm>
        </p:spPr>
        <p:txBody>
          <a:bodyPr>
            <a:normAutofit fontScale="92500"/>
          </a:bodyPr>
          <a:lstStyle/>
          <a:p>
            <a:pPr marL="0" indent="0" defTabSz="457200">
              <a:lnSpc>
                <a:spcPct val="150000"/>
              </a:lnSpc>
              <a:spcBef>
                <a:spcPts val="1400"/>
              </a:spcBef>
              <a:spcAft>
                <a:spcPts val="700"/>
              </a:spcAft>
              <a:buClr>
                <a:srgbClr val="EAB200"/>
              </a:buClr>
              <a:buSzPct val="75000"/>
              <a:buNone/>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sz="2600" b="1" dirty="0" smtClean="0">
                <a:solidFill>
                  <a:srgbClr val="0070C0"/>
                </a:solidFill>
                <a:cs typeface="Times New Roman" panose="02020603050405020304" pitchFamily="18" charset="0"/>
              </a:rPr>
              <a:t>Reversible </a:t>
            </a:r>
            <a:r>
              <a:rPr lang="en-US" sz="2600" b="1" dirty="0">
                <a:solidFill>
                  <a:srgbClr val="0070C0"/>
                </a:solidFill>
                <a:cs typeface="Times New Roman" panose="02020603050405020304" pitchFamily="18" charset="0"/>
              </a:rPr>
              <a:t>inhibition </a:t>
            </a:r>
            <a:r>
              <a:rPr lang="en-US" sz="2600" b="1" dirty="0" smtClean="0">
                <a:solidFill>
                  <a:srgbClr val="0070C0"/>
                </a:solidFill>
                <a:cs typeface="Times New Roman" panose="02020603050405020304" pitchFamily="18" charset="0"/>
              </a:rPr>
              <a:t>cont’d</a:t>
            </a:r>
            <a:endParaRPr lang="en-US" sz="2600" b="1" dirty="0">
              <a:solidFill>
                <a:srgbClr val="0070C0"/>
              </a:solidFill>
              <a:cs typeface="Times New Roman" panose="02020603050405020304" pitchFamily="18" charset="0"/>
            </a:endParaRPr>
          </a:p>
          <a:p>
            <a:pPr marL="0" indent="0" defTabSz="457200">
              <a:lnSpc>
                <a:spcPct val="150000"/>
              </a:lnSpc>
              <a:spcBef>
                <a:spcPts val="1400"/>
              </a:spcBef>
              <a:spcAft>
                <a:spcPts val="700"/>
              </a:spcAft>
              <a:buClr>
                <a:srgbClr val="EAB200"/>
              </a:buClr>
              <a:buSzPct val="75000"/>
              <a:buNone/>
              <a:tabLst>
                <a:tab pos="923925" algn="l"/>
                <a:tab pos="1838325" algn="l"/>
                <a:tab pos="2752725" algn="l"/>
                <a:tab pos="3667125" algn="l"/>
                <a:tab pos="4581525" algn="l"/>
                <a:tab pos="5495925" algn="l"/>
                <a:tab pos="6410325" algn="l"/>
                <a:tab pos="7324725" algn="l"/>
                <a:tab pos="8239125" algn="l"/>
                <a:tab pos="9153525" algn="l"/>
                <a:tab pos="10067925" algn="l"/>
              </a:tabLst>
            </a:pPr>
            <a:r>
              <a:rPr lang="en-US" sz="2600" b="1" dirty="0" smtClean="0">
                <a:solidFill>
                  <a:srgbClr val="FF0000"/>
                </a:solidFill>
                <a:cs typeface="Times New Roman" panose="02020603050405020304" pitchFamily="18" charset="0"/>
              </a:rPr>
              <a:t>1.2. Noncompetitive </a:t>
            </a:r>
            <a:r>
              <a:rPr lang="en-US" sz="2600" b="1" dirty="0">
                <a:solidFill>
                  <a:srgbClr val="FF0000"/>
                </a:solidFill>
                <a:cs typeface="Times New Roman" panose="02020603050405020304" pitchFamily="18" charset="0"/>
              </a:rPr>
              <a:t>inhibition:- </a:t>
            </a:r>
            <a:r>
              <a:rPr lang="en-US" sz="2600" dirty="0">
                <a:cs typeface="Times New Roman" panose="02020603050405020304" pitchFamily="18" charset="0"/>
              </a:rPr>
              <a:t>occurs when an inhibitor binds to the enzyme at a location other than the active </a:t>
            </a:r>
            <a:r>
              <a:rPr lang="en-US" sz="2600" dirty="0" smtClean="0">
                <a:cs typeface="Times New Roman" panose="02020603050405020304" pitchFamily="18" charset="0"/>
              </a:rPr>
              <a:t>site </a:t>
            </a:r>
            <a:r>
              <a:rPr lang="en-US" sz="2600" dirty="0">
                <a:solidFill>
                  <a:srgbClr val="0070C0"/>
                </a:solidFill>
                <a:cs typeface="Times New Roman" panose="02020603050405020304" pitchFamily="18" charset="0"/>
              </a:rPr>
              <a:t> on the free enzymes or the E-S complexes.</a:t>
            </a:r>
            <a:r>
              <a:rPr lang="en-US" sz="2600" dirty="0" smtClean="0">
                <a:cs typeface="Times New Roman" panose="02020603050405020304" pitchFamily="18" charset="0"/>
              </a:rPr>
              <a:t>. </a:t>
            </a:r>
            <a:endParaRPr lang="en-US" sz="2600" dirty="0">
              <a:cs typeface="Times New Roman" panose="02020603050405020304" pitchFamily="18" charset="0"/>
            </a:endParaRPr>
          </a:p>
          <a:p>
            <a:pPr>
              <a:lnSpc>
                <a:spcPct val="150000"/>
              </a:lnSpc>
              <a:buFont typeface="Wingdings" panose="05000000000000000000" pitchFamily="2" charset="2"/>
              <a:buChar char="§"/>
            </a:pPr>
            <a:r>
              <a:rPr lang="en-US" sz="2600" dirty="0" smtClean="0">
                <a:cs typeface="Times New Roman" panose="02020603050405020304" pitchFamily="18" charset="0"/>
              </a:rPr>
              <a:t>It prevent from </a:t>
            </a:r>
            <a:r>
              <a:rPr lang="en-US" sz="2600" dirty="0">
                <a:cs typeface="Times New Roman" panose="02020603050405020304" pitchFamily="18" charset="0"/>
              </a:rPr>
              <a:t>reacting with its substrate. </a:t>
            </a:r>
            <a:endParaRPr lang="en-US" sz="2600" dirty="0" smtClean="0">
              <a:cs typeface="Times New Roman" panose="02020603050405020304" pitchFamily="18" charset="0"/>
            </a:endParaRPr>
          </a:p>
          <a:p>
            <a:pPr>
              <a:lnSpc>
                <a:spcPct val="150000"/>
              </a:lnSpc>
              <a:buFont typeface="Wingdings" panose="05000000000000000000" pitchFamily="2" charset="2"/>
              <a:buChar char="§"/>
            </a:pPr>
            <a:r>
              <a:rPr lang="en-US" sz="2600" dirty="0" smtClean="0">
                <a:solidFill>
                  <a:srgbClr val="0070C0"/>
                </a:solidFill>
                <a:cs typeface="Times New Roman" panose="02020603050405020304" pitchFamily="18" charset="0"/>
              </a:rPr>
              <a:t>The </a:t>
            </a:r>
            <a:r>
              <a:rPr lang="en-US" sz="2600" dirty="0">
                <a:solidFill>
                  <a:srgbClr val="0070C0"/>
                </a:solidFill>
                <a:cs typeface="Times New Roman" panose="02020603050405020304" pitchFamily="18" charset="0"/>
              </a:rPr>
              <a:t>E-I complex formation does not affect the binding of substrates</a:t>
            </a:r>
          </a:p>
          <a:p>
            <a:pPr>
              <a:lnSpc>
                <a:spcPct val="150000"/>
              </a:lnSpc>
              <a:buFont typeface="Wingdings" panose="05000000000000000000" pitchFamily="2" charset="2"/>
              <a:buChar char="§"/>
            </a:pPr>
            <a:r>
              <a:rPr lang="en-US" sz="2600" dirty="0">
                <a:solidFill>
                  <a:srgbClr val="0070C0"/>
                </a:solidFill>
                <a:cs typeface="Times New Roman" panose="02020603050405020304" pitchFamily="18" charset="0"/>
              </a:rPr>
              <a:t>The E-I-S complexes do not proceed to form </a:t>
            </a:r>
            <a:r>
              <a:rPr lang="en-US" sz="2600" dirty="0" smtClean="0">
                <a:solidFill>
                  <a:srgbClr val="0070C0"/>
                </a:solidFill>
                <a:cs typeface="Times New Roman" panose="02020603050405020304" pitchFamily="18" charset="0"/>
              </a:rPr>
              <a:t>products</a:t>
            </a:r>
          </a:p>
          <a:p>
            <a:pPr>
              <a:lnSpc>
                <a:spcPct val="150000"/>
              </a:lnSpc>
              <a:buFont typeface="Wingdings" panose="05000000000000000000" pitchFamily="2" charset="2"/>
              <a:buChar char="§"/>
            </a:pPr>
            <a:r>
              <a:rPr lang="en-US" dirty="0">
                <a:cs typeface="Times New Roman" panose="02020603050405020304" pitchFamily="18" charset="0"/>
              </a:rPr>
              <a:t>type of noncompetitive inhibition is called </a:t>
            </a:r>
            <a:r>
              <a:rPr lang="en-US" b="1" dirty="0">
                <a:cs typeface="Times New Roman" panose="02020603050405020304" pitchFamily="18" charset="0"/>
              </a:rPr>
              <a:t>allosteric inhibition </a:t>
            </a:r>
          </a:p>
          <a:p>
            <a:pPr>
              <a:lnSpc>
                <a:spcPct val="150000"/>
              </a:lnSpc>
              <a:buFont typeface="Wingdings" panose="05000000000000000000" pitchFamily="2" charset="2"/>
              <a:buChar char="§"/>
            </a:pPr>
            <a:endParaRPr lang="en-US" sz="2600" dirty="0">
              <a:solidFill>
                <a:srgbClr val="0070C0"/>
              </a:solidFill>
              <a:cs typeface="Times New Roman" panose="02020603050405020304" pitchFamily="18" charset="0"/>
            </a:endParaRPr>
          </a:p>
          <a:p>
            <a:pPr>
              <a:lnSpc>
                <a:spcPct val="150000"/>
              </a:lnSpc>
              <a:buFont typeface="Wingdings" panose="05000000000000000000" pitchFamily="2" charset="2"/>
              <a:buChar char="§"/>
            </a:pPr>
            <a:endParaRPr lang="en-US" sz="2600" dirty="0">
              <a:solidFill>
                <a:srgbClr val="0070C0"/>
              </a:solidFill>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96E5D1F-AD71-4468-8BAF-9C079CEC6AC7}" type="slidenum">
              <a:rPr lang="en-US" smtClean="0"/>
              <a:t>22</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67678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763002" cy="5975353"/>
          </a:xfrm>
        </p:spPr>
        <p:txBody>
          <a:bodyPr>
            <a:noAutofit/>
          </a:bodyPr>
          <a:lstStyle/>
          <a:p>
            <a:pPr>
              <a:lnSpc>
                <a:spcPct val="150000"/>
              </a:lnSpc>
              <a:buFont typeface="Wingdings" panose="05000000000000000000" pitchFamily="2" charset="2"/>
              <a:buChar char="Ø"/>
            </a:pPr>
            <a:r>
              <a:rPr lang="en-US" sz="2400" dirty="0" smtClean="0">
                <a:cs typeface="Times New Roman" panose="02020603050405020304" pitchFamily="18" charset="0"/>
              </a:rPr>
              <a:t>the </a:t>
            </a:r>
            <a:r>
              <a:rPr lang="en-US" sz="2400" dirty="0">
                <a:cs typeface="Times New Roman" panose="02020603050405020304" pitchFamily="18" charset="0"/>
              </a:rPr>
              <a:t>place where the inhibitor binds to the enzyme is called the </a:t>
            </a:r>
            <a:r>
              <a:rPr lang="en-US" sz="2400" b="1" dirty="0">
                <a:cs typeface="Times New Roman" panose="02020603050405020304" pitchFamily="18" charset="0"/>
              </a:rPr>
              <a:t>allosteric</a:t>
            </a:r>
            <a:r>
              <a:rPr lang="en-US" sz="2400" b="1" i="1" dirty="0">
                <a:cs typeface="Times New Roman" panose="02020603050405020304" pitchFamily="18" charset="0"/>
              </a:rPr>
              <a:t> </a:t>
            </a:r>
            <a:r>
              <a:rPr lang="en-US" sz="2400" b="1" dirty="0">
                <a:cs typeface="Times New Roman" panose="02020603050405020304" pitchFamily="18" charset="0"/>
              </a:rPr>
              <a:t>site</a:t>
            </a:r>
            <a:r>
              <a:rPr lang="en-US" sz="2400" b="1" i="1" dirty="0">
                <a:cs typeface="Times New Roman" panose="02020603050405020304" pitchFamily="18" charset="0"/>
              </a:rPr>
              <a:t>. </a:t>
            </a:r>
          </a:p>
          <a:p>
            <a:pPr>
              <a:lnSpc>
                <a:spcPct val="150000"/>
              </a:lnSpc>
              <a:buFont typeface="Wingdings" panose="05000000000000000000" pitchFamily="2" charset="2"/>
              <a:buChar char="v"/>
            </a:pPr>
            <a:r>
              <a:rPr lang="en-US" sz="2400" b="1" dirty="0">
                <a:solidFill>
                  <a:srgbClr val="0070C0"/>
                </a:solidFill>
                <a:cs typeface="Times New Roman" panose="02020603050405020304" pitchFamily="18" charset="0"/>
              </a:rPr>
              <a:t>Activators:- </a:t>
            </a:r>
            <a:r>
              <a:rPr lang="en-US" altLang="x-none" sz="2400" dirty="0">
                <a:solidFill>
                  <a:srgbClr val="0070C0"/>
                </a:solidFill>
                <a:ea typeface="SimSun" panose="02010600030101010101" pitchFamily="2" charset="-122"/>
              </a:rPr>
              <a:t>Activators are the compounds which bind to an enzyme or an enzyme-substrate complex to enhance the enzymatic activity without being modified by the enzymes</a:t>
            </a:r>
          </a:p>
          <a:p>
            <a:pPr>
              <a:lnSpc>
                <a:spcPct val="150000"/>
              </a:lnSpc>
              <a:buFont typeface="Wingdings" panose="05000000000000000000" pitchFamily="2" charset="2"/>
              <a:buChar char="Ø"/>
            </a:pPr>
            <a:r>
              <a:rPr lang="en-US" sz="2400" dirty="0" smtClean="0">
                <a:cs typeface="Times New Roman" panose="02020603050405020304" pitchFamily="18" charset="0"/>
              </a:rPr>
              <a:t>Allosteric </a:t>
            </a:r>
            <a:r>
              <a:rPr lang="en-US" sz="2400" dirty="0">
                <a:cs typeface="Times New Roman" panose="02020603050405020304" pitchFamily="18" charset="0"/>
              </a:rPr>
              <a:t>control can involve stimulation of enzyme action as well as inhibition. </a:t>
            </a:r>
          </a:p>
          <a:p>
            <a:pPr>
              <a:lnSpc>
                <a:spcPct val="150000"/>
              </a:lnSpc>
              <a:buFont typeface="Wingdings" panose="05000000000000000000" pitchFamily="2" charset="2"/>
              <a:buChar char="Ø"/>
            </a:pPr>
            <a:r>
              <a:rPr lang="en-US" sz="2400" dirty="0">
                <a:cs typeface="Times New Roman" panose="02020603050405020304" pitchFamily="18" charset="0"/>
              </a:rPr>
              <a:t>An activator molecule can be bound to an </a:t>
            </a:r>
            <a:r>
              <a:rPr lang="en-US" sz="2400" dirty="0" err="1">
                <a:cs typeface="Times New Roman" panose="02020603050405020304" pitchFamily="18" charset="0"/>
              </a:rPr>
              <a:t>allosteric</a:t>
            </a:r>
            <a:r>
              <a:rPr lang="en-US" sz="2400" dirty="0">
                <a:cs typeface="Times New Roman" panose="02020603050405020304" pitchFamily="18" charset="0"/>
              </a:rPr>
              <a:t> site and induce a reaction at the active site by changing its shape to fit a substrate </a:t>
            </a:r>
          </a:p>
        </p:txBody>
      </p:sp>
      <p:sp>
        <p:nvSpPr>
          <p:cNvPr id="5" name="Slide Number Placeholder 4"/>
          <p:cNvSpPr>
            <a:spLocks noGrp="1"/>
          </p:cNvSpPr>
          <p:nvPr>
            <p:ph type="sldNum" sz="quarter" idx="12"/>
          </p:nvPr>
        </p:nvSpPr>
        <p:spPr/>
        <p:txBody>
          <a:bodyPr/>
          <a:lstStyle/>
          <a:p>
            <a:fld id="{796E5D1F-AD71-4468-8BAF-9C079CEC6AC7}" type="slidenum">
              <a:rPr lang="en-US" smtClean="0"/>
              <a:t>23</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24</a:t>
            </a:fld>
            <a:endParaRPr lang="en-US"/>
          </a:p>
        </p:txBody>
      </p:sp>
      <p:pic>
        <p:nvPicPr>
          <p:cNvPr id="3" name="Picture 2"/>
          <p:cNvPicPr>
            <a:picLocks noChangeAspect="1"/>
          </p:cNvPicPr>
          <p:nvPr/>
        </p:nvPicPr>
        <p:blipFill>
          <a:blip r:embed="rId2"/>
          <a:stretch>
            <a:fillRect/>
          </a:stretch>
        </p:blipFill>
        <p:spPr>
          <a:xfrm>
            <a:off x="134622" y="381000"/>
            <a:ext cx="8933180" cy="4723809"/>
          </a:xfrm>
          <a:prstGeom prst="rect">
            <a:avLst/>
          </a:prstGeom>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09800" y="5684546"/>
            <a:ext cx="3544496" cy="461665"/>
          </a:xfrm>
          <a:prstGeom prst="rect">
            <a:avLst/>
          </a:prstGeom>
        </p:spPr>
        <p:txBody>
          <a:bodyPr wrap="none">
            <a:spAutoFit/>
          </a:bodyPr>
          <a:lstStyle/>
          <a:p>
            <a:r>
              <a:rPr lang="en-US" sz="2400" b="1" dirty="0">
                <a:solidFill>
                  <a:srgbClr val="FF0000"/>
                </a:solidFill>
                <a:cs typeface="Times New Roman" panose="02020603050405020304" pitchFamily="18" charset="0"/>
              </a:rPr>
              <a:t>Noncompetitive inhibition</a:t>
            </a:r>
            <a:endParaRPr lang="en-US" sz="2400" dirty="0"/>
          </a:p>
        </p:txBody>
      </p:sp>
    </p:spTree>
    <p:extLst>
      <p:ext uri="{BB962C8B-B14F-4D97-AF65-F5344CB8AC3E}">
        <p14:creationId xmlns:p14="http://schemas.microsoft.com/office/powerpoint/2010/main" val="2066137162"/>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25</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457200"/>
            <a:ext cx="8610600" cy="2323713"/>
          </a:xfrm>
          <a:prstGeom prst="rect">
            <a:avLst/>
          </a:prstGeom>
        </p:spPr>
        <p:txBody>
          <a:bodyPr wrap="square">
            <a:spAutoFit/>
          </a:bodyPr>
          <a:lstStyle/>
          <a:p>
            <a:r>
              <a:rPr lang="en-US" sz="2800" dirty="0" smtClean="0">
                <a:solidFill>
                  <a:srgbClr val="FF0000"/>
                </a:solidFill>
              </a:rPr>
              <a:t>1.3. Uncompetitive </a:t>
            </a:r>
            <a:r>
              <a:rPr lang="en-US" sz="2800" dirty="0">
                <a:solidFill>
                  <a:srgbClr val="FF0000"/>
                </a:solidFill>
              </a:rPr>
              <a:t>inhibitors </a:t>
            </a:r>
            <a:endParaRPr lang="en-US" sz="2800" dirty="0" smtClean="0">
              <a:solidFill>
                <a:srgbClr val="FF0000"/>
              </a:solidFill>
            </a:endParaRPr>
          </a:p>
          <a:p>
            <a:pPr marL="285750" indent="-285750">
              <a:lnSpc>
                <a:spcPct val="150000"/>
              </a:lnSpc>
              <a:buFont typeface="Wingdings" panose="05000000000000000000" pitchFamily="2" charset="2"/>
              <a:buChar char="ü"/>
            </a:pPr>
            <a:r>
              <a:rPr lang="en-US" sz="2600" dirty="0" smtClean="0">
                <a:solidFill>
                  <a:srgbClr val="2E2E2E"/>
                </a:solidFill>
              </a:rPr>
              <a:t>only </a:t>
            </a:r>
            <a:r>
              <a:rPr lang="en-US" sz="2600" dirty="0">
                <a:solidFill>
                  <a:srgbClr val="2E2E2E"/>
                </a:solidFill>
              </a:rPr>
              <a:t>recognize and interact with </a:t>
            </a:r>
            <a:r>
              <a:rPr lang="en-US" sz="2600" dirty="0" smtClean="0">
                <a:solidFill>
                  <a:srgbClr val="2E2E2E"/>
                </a:solidFill>
              </a:rPr>
              <a:t>ES</a:t>
            </a:r>
          </a:p>
          <a:p>
            <a:pPr marL="285750" indent="-285750">
              <a:lnSpc>
                <a:spcPct val="150000"/>
              </a:lnSpc>
              <a:buFont typeface="Wingdings" panose="05000000000000000000" pitchFamily="2" charset="2"/>
              <a:buChar char="ü"/>
            </a:pPr>
            <a:r>
              <a:rPr lang="en-US" sz="2600" dirty="0"/>
              <a:t>Thus to exhibit </a:t>
            </a:r>
            <a:r>
              <a:rPr lang="en-US" sz="2600" dirty="0">
                <a:hlinkClick r:id="rId2" tooltip="Learn more about Enzyme Binding from ScienceDirect's AI-generated Topic Pages"/>
              </a:rPr>
              <a:t>enzyme </a:t>
            </a:r>
            <a:r>
              <a:rPr lang="en-US" sz="2600" dirty="0" smtClean="0">
                <a:hlinkClick r:id="rId2" tooltip="Learn more about Enzyme Binding from ScienceDirect's AI-generated Topic Pages"/>
              </a:rPr>
              <a:t>binding</a:t>
            </a:r>
            <a:r>
              <a:rPr lang="en-US" sz="2600" dirty="0"/>
              <a:t>, </a:t>
            </a:r>
            <a:r>
              <a:rPr lang="en-US" sz="2600" dirty="0" smtClean="0"/>
              <a:t>uncompetitive inhibitors</a:t>
            </a:r>
            <a:r>
              <a:rPr lang="en-US" sz="2600" dirty="0"/>
              <a:t> require formation of ES </a:t>
            </a:r>
          </a:p>
        </p:txBody>
      </p:sp>
      <p:pic>
        <p:nvPicPr>
          <p:cNvPr id="6" name="Picture 5"/>
          <p:cNvPicPr>
            <a:picLocks noChangeAspect="1"/>
          </p:cNvPicPr>
          <p:nvPr/>
        </p:nvPicPr>
        <p:blipFill>
          <a:blip r:embed="rId3"/>
          <a:stretch>
            <a:fillRect/>
          </a:stretch>
        </p:blipFill>
        <p:spPr>
          <a:xfrm>
            <a:off x="1066800" y="2692329"/>
            <a:ext cx="6756972" cy="3887158"/>
          </a:xfrm>
          <a:prstGeom prst="rect">
            <a:avLst/>
          </a:prstGeom>
        </p:spPr>
      </p:pic>
    </p:spTree>
    <p:extLst>
      <p:ext uri="{BB962C8B-B14F-4D97-AF65-F5344CB8AC3E}">
        <p14:creationId xmlns:p14="http://schemas.microsoft.com/office/powerpoint/2010/main" val="426672826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5746753"/>
          </a:xfrm>
        </p:spPr>
        <p:txBody>
          <a:bodyPr>
            <a:normAutofit/>
          </a:bodyPr>
          <a:lstStyle/>
          <a:p>
            <a:pPr>
              <a:buNone/>
            </a:pPr>
            <a:r>
              <a:rPr lang="en-US" sz="3200" b="1" dirty="0">
                <a:solidFill>
                  <a:srgbClr val="0070C0"/>
                </a:solidFill>
                <a:cs typeface="Times New Roman" panose="02020603050405020304" pitchFamily="18" charset="0"/>
              </a:rPr>
              <a:t>2. Irreversible inhibition </a:t>
            </a:r>
          </a:p>
          <a:p>
            <a:pPr>
              <a:lnSpc>
                <a:spcPct val="150000"/>
              </a:lnSpc>
              <a:buFont typeface="Wingdings" panose="05000000000000000000" pitchFamily="2" charset="2"/>
              <a:buChar char="v"/>
            </a:pPr>
            <a:r>
              <a:rPr lang="en-US" sz="2400" dirty="0">
                <a:cs typeface="Times New Roman" panose="02020603050405020304" pitchFamily="18" charset="0"/>
              </a:rPr>
              <a:t>Irreversible inhibitors usually covalently modify an </a:t>
            </a:r>
            <a:r>
              <a:rPr lang="en-US" sz="2400" dirty="0" smtClean="0">
                <a:cs typeface="Times New Roman" panose="02020603050405020304" pitchFamily="18" charset="0"/>
              </a:rPr>
              <a:t>enzyme and </a:t>
            </a:r>
            <a:r>
              <a:rPr lang="en-US" sz="2400" dirty="0">
                <a:cs typeface="Times New Roman" panose="02020603050405020304" pitchFamily="18" charset="0"/>
              </a:rPr>
              <a:t>can therefore not be reversed. </a:t>
            </a:r>
          </a:p>
          <a:p>
            <a:pPr>
              <a:lnSpc>
                <a:spcPct val="150000"/>
              </a:lnSpc>
              <a:buFont typeface="Wingdings" panose="05000000000000000000" pitchFamily="2" charset="2"/>
              <a:buChar char="v"/>
            </a:pPr>
            <a:r>
              <a:rPr lang="en-US" sz="2400" dirty="0">
                <a:cs typeface="Times New Roman" panose="02020603050405020304" pitchFamily="18" charset="0"/>
              </a:rPr>
              <a:t>It often contain reactive functional groups. </a:t>
            </a:r>
          </a:p>
          <a:p>
            <a:pPr>
              <a:lnSpc>
                <a:spcPct val="150000"/>
              </a:lnSpc>
              <a:buFont typeface="Wingdings" panose="05000000000000000000" pitchFamily="2" charset="2"/>
              <a:buChar char="v"/>
            </a:pPr>
            <a:r>
              <a:rPr lang="en-US" sz="2400" dirty="0" smtClean="0">
                <a:cs typeface="Times New Roman" panose="02020603050405020304" pitchFamily="18" charset="0"/>
              </a:rPr>
              <a:t> Specific </a:t>
            </a:r>
            <a:r>
              <a:rPr lang="en-US" sz="2400" dirty="0">
                <a:cs typeface="Times New Roman" panose="02020603050405020304" pitchFamily="18" charset="0"/>
              </a:rPr>
              <a:t>for one class of enzyme and do not inactivate all proteins</a:t>
            </a:r>
          </a:p>
          <a:p>
            <a:pPr>
              <a:lnSpc>
                <a:spcPct val="150000"/>
              </a:lnSpc>
              <a:buFont typeface="Wingdings" panose="05000000000000000000" pitchFamily="2" charset="2"/>
              <a:buChar char="v"/>
            </a:pPr>
            <a:r>
              <a:rPr lang="en-US" sz="2400" dirty="0">
                <a:cs typeface="Times New Roman" panose="02020603050405020304" pitchFamily="18" charset="0"/>
              </a:rPr>
              <a:t> </a:t>
            </a:r>
            <a:r>
              <a:rPr lang="en-US" sz="2400" dirty="0" smtClean="0">
                <a:cs typeface="Times New Roman" panose="02020603050405020304" pitchFamily="18" charset="0"/>
              </a:rPr>
              <a:t>They </a:t>
            </a:r>
            <a:r>
              <a:rPr lang="en-US" sz="2400" dirty="0">
                <a:cs typeface="Times New Roman" panose="02020603050405020304" pitchFamily="18" charset="0"/>
              </a:rPr>
              <a:t>do not function by destroying protein structure but by </a:t>
            </a:r>
            <a:r>
              <a:rPr lang="en-US" sz="2400" b="1" dirty="0">
                <a:solidFill>
                  <a:srgbClr val="0070C0"/>
                </a:solidFill>
                <a:cs typeface="Times New Roman" panose="02020603050405020304" pitchFamily="18" charset="0"/>
              </a:rPr>
              <a:t>specifically altering the active site of their target </a:t>
            </a:r>
          </a:p>
          <a:p>
            <a:pPr>
              <a:lnSpc>
                <a:spcPct val="150000"/>
              </a:lnSpc>
              <a:buFont typeface="Wingdings" panose="05000000000000000000" pitchFamily="2" charset="2"/>
              <a:buChar char="v"/>
            </a:pPr>
            <a:r>
              <a:rPr lang="en-US" altLang="x-none" sz="2400" dirty="0" smtClean="0"/>
              <a:t>Cannot </a:t>
            </a:r>
            <a:r>
              <a:rPr lang="en-US" altLang="x-none" sz="2400" dirty="0"/>
              <a:t>be removed with simple dialysis or </a:t>
            </a:r>
            <a:r>
              <a:rPr lang="en-US" altLang="x-none" sz="2400" dirty="0" smtClean="0"/>
              <a:t>super-filtration</a:t>
            </a:r>
          </a:p>
          <a:p>
            <a:pPr marL="0" indent="0">
              <a:lnSpc>
                <a:spcPct val="150000"/>
              </a:lnSpc>
              <a:buNone/>
            </a:pPr>
            <a:endParaRPr lang="en-US" sz="2400" b="1" dirty="0">
              <a:solidFill>
                <a:srgbClr val="0070C0"/>
              </a:solidFill>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96E5D1F-AD71-4468-8BAF-9C079CEC6AC7}" type="slidenum">
              <a:rPr lang="en-US" smtClean="0"/>
              <a:t>26</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575"/>
            <a:ext cx="8229600" cy="932542"/>
          </a:xfrm>
        </p:spPr>
        <p:txBody>
          <a:bodyPr>
            <a:noAutofit/>
          </a:bodyPr>
          <a:lstStyle/>
          <a:p>
            <a:pPr algn="ctr">
              <a:lnSpc>
                <a:spcPct val="100000"/>
              </a:lnSpc>
            </a:pPr>
            <a:r>
              <a:rPr lang="en-US" sz="2800" b="1" dirty="0">
                <a:solidFill>
                  <a:srgbClr val="C00000"/>
                </a:solidFill>
                <a:cs typeface="Times New Roman" panose="02020603050405020304" pitchFamily="18" charset="0"/>
              </a:rPr>
              <a:t/>
            </a:r>
            <a:br>
              <a:rPr lang="en-US" sz="2800" b="1" dirty="0">
                <a:solidFill>
                  <a:srgbClr val="C00000"/>
                </a:solidFill>
                <a:cs typeface="Times New Roman" panose="02020603050405020304" pitchFamily="18" charset="0"/>
              </a:rPr>
            </a:br>
            <a:r>
              <a:rPr lang="en-US" sz="3200" b="1" dirty="0" smtClean="0">
                <a:solidFill>
                  <a:srgbClr val="C00000"/>
                </a:solidFill>
                <a:cs typeface="Times New Roman" panose="02020603050405020304" pitchFamily="18" charset="0"/>
              </a:rPr>
              <a:t>Bioenergetics </a:t>
            </a:r>
            <a:r>
              <a:rPr lang="en-US" sz="3200" b="1" dirty="0">
                <a:solidFill>
                  <a:srgbClr val="C00000"/>
                </a:solidFill>
                <a:cs typeface="Times New Roman" panose="02020603050405020304" pitchFamily="18" charset="0"/>
              </a:rPr>
              <a:t>and biosynthesis              </a:t>
            </a:r>
            <a:br>
              <a:rPr lang="en-US" sz="3200" b="1" dirty="0">
                <a:solidFill>
                  <a:srgbClr val="C00000"/>
                </a:solidFill>
                <a:cs typeface="Times New Roman" panose="02020603050405020304" pitchFamily="18" charset="0"/>
              </a:rPr>
            </a:br>
            <a:r>
              <a:rPr lang="en-US" sz="3200" b="1" dirty="0">
                <a:solidFill>
                  <a:srgbClr val="C00000"/>
                </a:solidFill>
                <a:cs typeface="Times New Roman" panose="02020603050405020304" pitchFamily="18" charset="0"/>
              </a:rPr>
              <a:t> Cellular respiration </a:t>
            </a:r>
            <a:r>
              <a:rPr lang="en-US" sz="2800" b="1" dirty="0" smtClean="0">
                <a:solidFill>
                  <a:srgbClr val="C00000"/>
                </a:solidFill>
              </a:rPr>
              <a:t/>
            </a:r>
            <a:br>
              <a:rPr lang="en-US" sz="2800" b="1" dirty="0" smtClean="0">
                <a:solidFill>
                  <a:srgbClr val="C00000"/>
                </a:solidFill>
              </a:rPr>
            </a:br>
            <a:endParaRPr lang="en-US" sz="2800" dirty="0">
              <a:solidFill>
                <a:srgbClr val="C00000"/>
              </a:solidFill>
            </a:endParaRPr>
          </a:p>
        </p:txBody>
      </p:sp>
      <p:sp>
        <p:nvSpPr>
          <p:cNvPr id="3" name="Content Placeholder 2"/>
          <p:cNvSpPr>
            <a:spLocks noGrp="1"/>
          </p:cNvSpPr>
          <p:nvPr>
            <p:ph idx="1"/>
          </p:nvPr>
        </p:nvSpPr>
        <p:spPr>
          <a:xfrm>
            <a:off x="304800" y="1148444"/>
            <a:ext cx="8686800" cy="5557156"/>
          </a:xfrm>
        </p:spPr>
        <p:txBody>
          <a:bodyPr>
            <a:noAutofit/>
          </a:bodyPr>
          <a:lstStyle/>
          <a:p>
            <a:pPr>
              <a:lnSpc>
                <a:spcPct val="150000"/>
              </a:lnSpc>
              <a:buFont typeface="Wingdings" panose="05000000000000000000" pitchFamily="2" charset="2"/>
              <a:buChar char="Ø"/>
            </a:pPr>
            <a:r>
              <a:rPr lang="en-US" sz="2400" dirty="0">
                <a:cs typeface="Times New Roman" panose="02020603050405020304" pitchFamily="18" charset="0"/>
              </a:rPr>
              <a:t>Most living organisms obtain energy by breaking down organic molecules (</a:t>
            </a:r>
            <a:r>
              <a:rPr lang="en-US" sz="2400" b="1" dirty="0">
                <a:solidFill>
                  <a:srgbClr val="FF0000"/>
                </a:solidFill>
                <a:cs typeface="Times New Roman" panose="02020603050405020304" pitchFamily="18" charset="0"/>
              </a:rPr>
              <a:t>catabolism</a:t>
            </a:r>
            <a:r>
              <a:rPr lang="en-US" sz="2400" dirty="0">
                <a:cs typeface="Times New Roman" panose="02020603050405020304" pitchFamily="18" charset="0"/>
              </a:rPr>
              <a:t>) during cellular respiration.</a:t>
            </a:r>
          </a:p>
          <a:p>
            <a:pPr>
              <a:lnSpc>
                <a:spcPct val="150000"/>
              </a:lnSpc>
              <a:buFont typeface="Wingdings" panose="05000000000000000000" pitchFamily="2" charset="2"/>
              <a:buChar char="Ø"/>
            </a:pPr>
            <a:r>
              <a:rPr lang="en-US" sz="2400" dirty="0">
                <a:cs typeface="Times New Roman" panose="02020603050405020304" pitchFamily="18" charset="0"/>
              </a:rPr>
              <a:t> The function of cellular respiration is to harvest electrons from carbon compounds, such as glucose and to make Adenosine Tri-phosphate (ATP). </a:t>
            </a:r>
          </a:p>
          <a:p>
            <a:pPr>
              <a:lnSpc>
                <a:spcPct val="100000"/>
              </a:lnSpc>
              <a:buFont typeface="Wingdings" panose="05000000000000000000" pitchFamily="2" charset="2"/>
              <a:buChar char="Ø"/>
            </a:pPr>
            <a:r>
              <a:rPr lang="en-US" sz="2400" dirty="0">
                <a:cs typeface="Times New Roman" panose="02020603050405020304" pitchFamily="18" charset="0"/>
              </a:rPr>
              <a:t>Cellular respiration occurs in </a:t>
            </a:r>
            <a:r>
              <a:rPr lang="en-US" sz="2400" b="1" dirty="0">
                <a:cs typeface="Times New Roman" panose="02020603050405020304" pitchFamily="18" charset="0"/>
              </a:rPr>
              <a:t>two</a:t>
            </a:r>
            <a:r>
              <a:rPr lang="en-US" sz="2400" dirty="0">
                <a:cs typeface="Times New Roman" panose="02020603050405020304" pitchFamily="18" charset="0"/>
              </a:rPr>
              <a:t> main parts: </a:t>
            </a:r>
          </a:p>
          <a:p>
            <a:pPr marL="457178" indent="-457178">
              <a:lnSpc>
                <a:spcPct val="150000"/>
              </a:lnSpc>
              <a:buAutoNum type="arabicPeriod"/>
            </a:pPr>
            <a:r>
              <a:rPr lang="en-US" sz="2400" b="1" dirty="0">
                <a:cs typeface="Times New Roman" panose="02020603050405020304" pitchFamily="18" charset="0"/>
              </a:rPr>
              <a:t>Glycolysis </a:t>
            </a:r>
            <a:r>
              <a:rPr lang="en-US" sz="2400" dirty="0">
                <a:cs typeface="Times New Roman" panose="02020603050405020304" pitchFamily="18" charset="0"/>
              </a:rPr>
              <a:t>:- is an anaerobic process.</a:t>
            </a:r>
          </a:p>
          <a:p>
            <a:pPr marL="457178" indent="-457178">
              <a:lnSpc>
                <a:spcPct val="100000"/>
              </a:lnSpc>
              <a:buNone/>
            </a:pPr>
            <a:r>
              <a:rPr lang="en-US" sz="2400" dirty="0">
                <a:cs typeface="Times New Roman" panose="02020603050405020304" pitchFamily="18" charset="0"/>
              </a:rPr>
              <a:t>                           - </a:t>
            </a:r>
            <a:r>
              <a:rPr lang="en-US" sz="2400" dirty="0" smtClean="0">
                <a:cs typeface="Times New Roman" panose="02020603050405020304" pitchFamily="18" charset="0"/>
              </a:rPr>
              <a:t>do </a:t>
            </a:r>
            <a:r>
              <a:rPr lang="en-US" sz="2400" dirty="0">
                <a:cs typeface="Times New Roman" panose="02020603050405020304" pitchFamily="18" charset="0"/>
              </a:rPr>
              <a:t>not require oxygen. </a:t>
            </a:r>
          </a:p>
          <a:p>
            <a:pPr marL="457178" indent="-457178">
              <a:lnSpc>
                <a:spcPct val="100000"/>
              </a:lnSpc>
              <a:buNone/>
            </a:pPr>
            <a:r>
              <a:rPr lang="en-US" sz="2400" b="1" dirty="0">
                <a:cs typeface="Times New Roman" panose="02020603050405020304" pitchFamily="18" charset="0"/>
              </a:rPr>
              <a:t>2</a:t>
            </a:r>
            <a:r>
              <a:rPr lang="en-US" sz="2400" dirty="0">
                <a:cs typeface="Times New Roman" panose="02020603050405020304" pitchFamily="18" charset="0"/>
              </a:rPr>
              <a:t>. </a:t>
            </a:r>
            <a:r>
              <a:rPr lang="en-US" sz="2400" b="1" dirty="0">
                <a:cs typeface="Times New Roman" panose="02020603050405020304" pitchFamily="18" charset="0"/>
              </a:rPr>
              <a:t>Aerobic</a:t>
            </a:r>
            <a:r>
              <a:rPr lang="en-US" sz="2400" dirty="0">
                <a:cs typeface="Times New Roman" panose="02020603050405020304" pitchFamily="18" charset="0"/>
              </a:rPr>
              <a:t> </a:t>
            </a:r>
            <a:r>
              <a:rPr lang="en-US" sz="2400" b="1" dirty="0">
                <a:cs typeface="Times New Roman" panose="02020603050405020304" pitchFamily="18" charset="0"/>
              </a:rPr>
              <a:t>respiration</a:t>
            </a:r>
            <a:r>
              <a:rPr lang="en-US" sz="2400" dirty="0">
                <a:cs typeface="Times New Roman" panose="02020603050405020304" pitchFamily="18" charset="0"/>
              </a:rPr>
              <a:t>:- it includes the </a:t>
            </a:r>
            <a:r>
              <a:rPr lang="en-US" sz="2400" b="1" dirty="0">
                <a:cs typeface="Times New Roman" panose="02020603050405020304" pitchFamily="18" charset="0"/>
              </a:rPr>
              <a:t>Krebs cycle </a:t>
            </a:r>
            <a:r>
              <a:rPr lang="en-US" sz="2400" dirty="0">
                <a:cs typeface="Times New Roman" panose="02020603050405020304" pitchFamily="18" charset="0"/>
              </a:rPr>
              <a:t>and </a:t>
            </a:r>
            <a:r>
              <a:rPr lang="en-US" sz="2400" b="1" dirty="0">
                <a:cs typeface="Times New Roman" panose="02020603050405020304" pitchFamily="18" charset="0"/>
              </a:rPr>
              <a:t>electron transport chain </a:t>
            </a:r>
            <a:r>
              <a:rPr lang="en-US" sz="2400" dirty="0" smtClean="0">
                <a:cs typeface="Times New Roman" panose="02020603050405020304" pitchFamily="18" charset="0"/>
              </a:rPr>
              <a:t>which </a:t>
            </a:r>
            <a:r>
              <a:rPr lang="en-US" sz="2400" dirty="0">
                <a:cs typeface="Times New Roman" panose="02020603050405020304" pitchFamily="18" charset="0"/>
              </a:rPr>
              <a:t>require oxygen. </a:t>
            </a:r>
          </a:p>
        </p:txBody>
      </p:sp>
      <p:sp>
        <p:nvSpPr>
          <p:cNvPr id="6" name="Slide Number Placeholder 5"/>
          <p:cNvSpPr>
            <a:spLocks noGrp="1"/>
          </p:cNvSpPr>
          <p:nvPr>
            <p:ph type="sldNum" sz="quarter" idx="12"/>
          </p:nvPr>
        </p:nvSpPr>
        <p:spPr/>
        <p:txBody>
          <a:bodyPr/>
          <a:lstStyle/>
          <a:p>
            <a:fld id="{796E5D1F-AD71-4468-8BAF-9C079CEC6AC7}" type="slidenum">
              <a:rPr lang="en-US" smtClean="0"/>
              <a:t>27</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5902"/>
            <a:ext cx="8686800" cy="6413500"/>
          </a:xfrm>
        </p:spPr>
        <p:txBody>
          <a:bodyPr>
            <a:normAutofit fontScale="92500" lnSpcReduction="10000"/>
          </a:bodyPr>
          <a:lstStyle/>
          <a:p>
            <a:pPr>
              <a:lnSpc>
                <a:spcPct val="160000"/>
              </a:lnSpc>
              <a:buNone/>
            </a:pPr>
            <a:r>
              <a:rPr lang="en-US" sz="3500" b="1" dirty="0" smtClean="0">
                <a:solidFill>
                  <a:srgbClr val="0070C0"/>
                </a:solidFill>
                <a:cs typeface="Times New Roman" panose="02020603050405020304" pitchFamily="18" charset="0"/>
              </a:rPr>
              <a:t>1. Glycolysis</a:t>
            </a:r>
          </a:p>
          <a:p>
            <a:pPr>
              <a:lnSpc>
                <a:spcPct val="150000"/>
              </a:lnSpc>
              <a:buFont typeface="Wingdings" panose="05000000000000000000" pitchFamily="2" charset="2"/>
              <a:buChar char="§"/>
            </a:pPr>
            <a:r>
              <a:rPr lang="en-US" sz="2400" dirty="0">
                <a:cs typeface="Times New Roman" panose="02020603050405020304" pitchFamily="18" charset="0"/>
              </a:rPr>
              <a:t> </a:t>
            </a:r>
            <a:r>
              <a:rPr lang="en-US" sz="2600" dirty="0">
                <a:cs typeface="Times New Roman" panose="02020603050405020304" pitchFamily="18" charset="0"/>
              </a:rPr>
              <a:t>Is the process of </a:t>
            </a:r>
            <a:r>
              <a:rPr lang="en-US" sz="2600" b="1" dirty="0">
                <a:cs typeface="Times New Roman" panose="02020603050405020304" pitchFamily="18" charset="0"/>
              </a:rPr>
              <a:t>degradation of </a:t>
            </a:r>
            <a:r>
              <a:rPr lang="en-US" sz="2600" b="1" dirty="0" smtClean="0">
                <a:cs typeface="Times New Roman" panose="02020603050405020304" pitchFamily="18" charset="0"/>
              </a:rPr>
              <a:t>glucose</a:t>
            </a:r>
            <a:r>
              <a:rPr lang="en-US" sz="2600" dirty="0" smtClean="0">
                <a:cs typeface="Times New Roman" panose="02020603050405020304" pitchFamily="18" charset="0"/>
              </a:rPr>
              <a:t>, </a:t>
            </a:r>
            <a:r>
              <a:rPr lang="en-US" sz="2600" dirty="0">
                <a:cs typeface="Times New Roman" panose="02020603050405020304" pitchFamily="18" charset="0"/>
              </a:rPr>
              <a:t>which breaks down glucose to </a:t>
            </a:r>
            <a:r>
              <a:rPr lang="en-US" sz="2600" b="1" dirty="0">
                <a:cs typeface="Times New Roman" panose="02020603050405020304" pitchFamily="18" charset="0"/>
              </a:rPr>
              <a:t>pyruvate</a:t>
            </a:r>
            <a:r>
              <a:rPr lang="en-US" sz="2600" dirty="0">
                <a:cs typeface="Times New Roman" panose="02020603050405020304" pitchFamily="18" charset="0"/>
              </a:rPr>
              <a:t>. </a:t>
            </a:r>
          </a:p>
          <a:p>
            <a:pPr>
              <a:lnSpc>
                <a:spcPct val="150000"/>
              </a:lnSpc>
              <a:buFont typeface="Wingdings" panose="05000000000000000000" pitchFamily="2" charset="2"/>
              <a:buChar char="§"/>
            </a:pPr>
            <a:r>
              <a:rPr lang="en-US" sz="2600" dirty="0">
                <a:cs typeface="Times New Roman" panose="02020603050405020304" pitchFamily="18" charset="0"/>
              </a:rPr>
              <a:t>The main purpose of glycolysis is the </a:t>
            </a:r>
            <a:r>
              <a:rPr lang="en-US" sz="2600" b="1" dirty="0">
                <a:cs typeface="Times New Roman" panose="02020603050405020304" pitchFamily="18" charset="0"/>
              </a:rPr>
              <a:t>generation of energy </a:t>
            </a:r>
            <a:r>
              <a:rPr lang="en-US" sz="2600" dirty="0">
                <a:cs typeface="Times New Roman" panose="02020603050405020304" pitchFamily="18" charset="0"/>
              </a:rPr>
              <a:t>(</a:t>
            </a:r>
            <a:r>
              <a:rPr lang="en-US" sz="2600" b="1" dirty="0">
                <a:cs typeface="Times New Roman" panose="02020603050405020304" pitchFamily="18" charset="0"/>
              </a:rPr>
              <a:t>ATP</a:t>
            </a:r>
            <a:r>
              <a:rPr lang="en-US" sz="2600" dirty="0">
                <a:cs typeface="Times New Roman" panose="02020603050405020304" pitchFamily="18" charset="0"/>
              </a:rPr>
              <a:t>). </a:t>
            </a:r>
          </a:p>
          <a:p>
            <a:pPr marL="914400" indent="-347663">
              <a:lnSpc>
                <a:spcPct val="150000"/>
              </a:lnSpc>
              <a:buFont typeface="Wingdings" panose="05000000000000000000" pitchFamily="2" charset="2"/>
              <a:buChar char="ü"/>
            </a:pPr>
            <a:r>
              <a:rPr lang="en-US" sz="2600" dirty="0">
                <a:cs typeface="Times New Roman" panose="02020603050405020304" pitchFamily="18" charset="0"/>
              </a:rPr>
              <a:t>but much more ATP is formed downstream of glycolysis </a:t>
            </a:r>
            <a:r>
              <a:rPr lang="en-US" sz="2600" b="1" dirty="0">
                <a:cs typeface="Times New Roman" panose="02020603050405020304" pitchFamily="18" charset="0"/>
              </a:rPr>
              <a:t>through the complete oxidation of pyruvate. </a:t>
            </a:r>
          </a:p>
          <a:p>
            <a:pPr>
              <a:lnSpc>
                <a:spcPct val="150000"/>
              </a:lnSpc>
              <a:buFont typeface="Wingdings" panose="05000000000000000000" pitchFamily="2" charset="2"/>
              <a:buChar char="§"/>
            </a:pPr>
            <a:r>
              <a:rPr lang="en-US" sz="2600" dirty="0" smtClean="0">
                <a:cs typeface="Times New Roman" panose="02020603050405020304" pitchFamily="18" charset="0"/>
              </a:rPr>
              <a:t>Found </a:t>
            </a:r>
            <a:r>
              <a:rPr lang="en-US" sz="2600" dirty="0">
                <a:cs typeface="Times New Roman" panose="02020603050405020304" pitchFamily="18" charset="0"/>
              </a:rPr>
              <a:t>in animals, plants and </a:t>
            </a:r>
            <a:r>
              <a:rPr lang="en-US" sz="2600" dirty="0" smtClean="0">
                <a:cs typeface="Times New Roman" panose="02020603050405020304" pitchFamily="18" charset="0"/>
              </a:rPr>
              <a:t>microorganisms. </a:t>
            </a:r>
            <a:endParaRPr lang="en-US" sz="2600" dirty="0">
              <a:cs typeface="Times New Roman" panose="02020603050405020304" pitchFamily="18" charset="0"/>
            </a:endParaRPr>
          </a:p>
          <a:p>
            <a:pPr>
              <a:lnSpc>
                <a:spcPct val="150000"/>
              </a:lnSpc>
              <a:buFont typeface="Wingdings" panose="05000000000000000000" pitchFamily="2" charset="2"/>
              <a:buChar char="§"/>
            </a:pPr>
            <a:r>
              <a:rPr lang="en-US" sz="2600" b="1" dirty="0" smtClean="0">
                <a:cs typeface="Times New Roman" panose="02020603050405020304" pitchFamily="18" charset="0"/>
              </a:rPr>
              <a:t>Used </a:t>
            </a:r>
            <a:r>
              <a:rPr lang="en-US" sz="2600" b="1" dirty="0">
                <a:cs typeface="Times New Roman" panose="02020603050405020304" pitchFamily="18" charset="0"/>
              </a:rPr>
              <a:t>by anaerobic </a:t>
            </a:r>
            <a:r>
              <a:rPr lang="en-US" sz="2600" dirty="0">
                <a:cs typeface="Times New Roman" panose="02020603050405020304" pitchFamily="18" charset="0"/>
              </a:rPr>
              <a:t>as well </a:t>
            </a:r>
            <a:r>
              <a:rPr lang="en-US" sz="2600" b="1" dirty="0">
                <a:cs typeface="Times New Roman" panose="02020603050405020304" pitchFamily="18" charset="0"/>
              </a:rPr>
              <a:t>as aerobic organisms</a:t>
            </a:r>
            <a:r>
              <a:rPr lang="en-US" sz="2600" dirty="0">
                <a:cs typeface="Times New Roman" panose="02020603050405020304" pitchFamily="18" charset="0"/>
              </a:rPr>
              <a:t>.</a:t>
            </a:r>
          </a:p>
          <a:p>
            <a:pPr>
              <a:lnSpc>
                <a:spcPct val="150000"/>
              </a:lnSpc>
              <a:buFont typeface="Wingdings" panose="05000000000000000000" pitchFamily="2" charset="2"/>
              <a:buChar char="§"/>
            </a:pPr>
            <a:r>
              <a:rPr lang="en-US" sz="2600" dirty="0">
                <a:cs typeface="Times New Roman" panose="02020603050405020304" pitchFamily="18" charset="0"/>
              </a:rPr>
              <a:t>The process takes place in the </a:t>
            </a:r>
            <a:r>
              <a:rPr lang="en-US" sz="2600" b="1" dirty="0">
                <a:solidFill>
                  <a:srgbClr val="0070C0"/>
                </a:solidFill>
                <a:cs typeface="Times New Roman" panose="02020603050405020304" pitchFamily="18" charset="0"/>
              </a:rPr>
              <a:t>cytoplasm</a:t>
            </a:r>
            <a:r>
              <a:rPr lang="en-US" sz="2600" dirty="0">
                <a:cs typeface="Times New Roman" panose="02020603050405020304" pitchFamily="18" charset="0"/>
              </a:rPr>
              <a:t> of </a:t>
            </a:r>
            <a:r>
              <a:rPr lang="en-US" sz="2600" u="sng" dirty="0">
                <a:cs typeface="Times New Roman" panose="02020603050405020304" pitchFamily="18" charset="0"/>
              </a:rPr>
              <a:t>prokaryotes</a:t>
            </a:r>
            <a:r>
              <a:rPr lang="en-US" sz="2600" dirty="0">
                <a:cs typeface="Times New Roman" panose="02020603050405020304" pitchFamily="18" charset="0"/>
              </a:rPr>
              <a:t> and </a:t>
            </a:r>
            <a:r>
              <a:rPr lang="en-US" sz="2600" u="sng" dirty="0">
                <a:cs typeface="Times New Roman" panose="02020603050405020304" pitchFamily="18" charset="0"/>
              </a:rPr>
              <a:t>eukaryotes</a:t>
            </a:r>
            <a:r>
              <a:rPr lang="en-US" sz="2600" dirty="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796E5D1F-AD71-4468-8BAF-9C079CEC6AC7}" type="slidenum">
              <a:rPr lang="en-US" smtClean="0"/>
              <a:t>28</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29</a:t>
            </a:fld>
            <a:endParaRPr lang="en-US"/>
          </a:p>
        </p:txBody>
      </p:sp>
      <p:pic>
        <p:nvPicPr>
          <p:cNvPr id="3" name="Picture 2"/>
          <p:cNvPicPr>
            <a:picLocks noChangeAspect="1"/>
          </p:cNvPicPr>
          <p:nvPr/>
        </p:nvPicPr>
        <p:blipFill>
          <a:blip r:embed="rId2"/>
          <a:stretch>
            <a:fillRect/>
          </a:stretch>
        </p:blipFill>
        <p:spPr>
          <a:xfrm>
            <a:off x="1295400" y="53867"/>
            <a:ext cx="6019800" cy="6575535"/>
          </a:xfrm>
          <a:prstGeom prst="rect">
            <a:avLst/>
          </a:prstGeom>
        </p:spPr>
      </p:pic>
      <p:sp>
        <p:nvSpPr>
          <p:cNvPr id="4" name="Rectangles 3"/>
          <p:cNvSpPr/>
          <p:nvPr/>
        </p:nvSpPr>
        <p:spPr>
          <a:xfrm>
            <a:off x="134622" y="152400"/>
            <a:ext cx="8933180" cy="6477002"/>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49573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03242"/>
            <a:ext cx="7315200" cy="639763"/>
          </a:xfrm>
        </p:spPr>
        <p:txBody>
          <a:bodyPr>
            <a:noAutofit/>
          </a:bodyPr>
          <a:lstStyle/>
          <a:p>
            <a:r>
              <a:rPr lang="en-US" sz="3600" b="1" dirty="0">
                <a:solidFill>
                  <a:srgbClr val="C00000"/>
                </a:solidFill>
                <a:cs typeface="Times New Roman" panose="02020603050405020304" pitchFamily="18" charset="0"/>
              </a:rPr>
              <a:t>Cellular Metabolism</a:t>
            </a:r>
            <a:endParaRPr lang="en-US" sz="3600" dirty="0">
              <a:solidFill>
                <a:srgbClr val="C00000"/>
              </a:solidFill>
              <a:cs typeface="Times New Roman" panose="02020603050405020304" pitchFamily="18" charset="0"/>
            </a:endParaRPr>
          </a:p>
        </p:txBody>
      </p:sp>
      <p:sp>
        <p:nvSpPr>
          <p:cNvPr id="3" name="Content Placeholder 2"/>
          <p:cNvSpPr>
            <a:spLocks noGrp="1"/>
          </p:cNvSpPr>
          <p:nvPr>
            <p:ph idx="1"/>
          </p:nvPr>
        </p:nvSpPr>
        <p:spPr>
          <a:xfrm>
            <a:off x="228600" y="1430344"/>
            <a:ext cx="8686800" cy="5122863"/>
          </a:xfrm>
        </p:spPr>
        <p:txBody>
          <a:bodyPr>
            <a:noAutofit/>
          </a:bodyPr>
          <a:lstStyle/>
          <a:p>
            <a:pPr>
              <a:lnSpc>
                <a:spcPct val="150000"/>
              </a:lnSpc>
              <a:buFont typeface="Wingdings" panose="05000000000000000000" pitchFamily="2" charset="2"/>
              <a:buChar char="v"/>
            </a:pPr>
            <a:r>
              <a:rPr lang="en-US" dirty="0">
                <a:cs typeface="Times New Roman" panose="02020603050405020304" pitchFamily="18" charset="0"/>
              </a:rPr>
              <a:t>Living cells are in a constant activity</a:t>
            </a:r>
          </a:p>
          <a:p>
            <a:pPr>
              <a:lnSpc>
                <a:spcPct val="150000"/>
              </a:lnSpc>
              <a:buFont typeface="Wingdings" panose="05000000000000000000" pitchFamily="2" charset="2"/>
              <a:buChar char="v"/>
            </a:pPr>
            <a:r>
              <a:rPr lang="en-US" dirty="0"/>
              <a:t>How living organisms or their cells extract energy from their environments? </a:t>
            </a:r>
            <a:r>
              <a:rPr lang="en-US" dirty="0">
                <a:solidFill>
                  <a:srgbClr val="C00000"/>
                </a:solidFill>
              </a:rPr>
              <a:t>Through</a:t>
            </a:r>
            <a:r>
              <a:rPr lang="en-US" b="1" dirty="0">
                <a:solidFill>
                  <a:srgbClr val="C00000"/>
                </a:solidFill>
              </a:rPr>
              <a:t> metabolism</a:t>
            </a:r>
            <a:endParaRPr lang="en-US" b="1" dirty="0">
              <a:solidFill>
                <a:srgbClr val="C00000"/>
              </a:solidFill>
              <a:cs typeface="Times New Roman" panose="02020603050405020304" pitchFamily="18" charset="0"/>
            </a:endParaRPr>
          </a:p>
          <a:p>
            <a:pPr>
              <a:lnSpc>
                <a:spcPct val="150000"/>
              </a:lnSpc>
              <a:buFont typeface="Wingdings" panose="05000000000000000000" pitchFamily="2" charset="2"/>
              <a:buChar char="v"/>
            </a:pPr>
            <a:r>
              <a:rPr lang="en-US" b="1" dirty="0">
                <a:cs typeface="Times New Roman" panose="02020603050405020304" pitchFamily="18" charset="0"/>
              </a:rPr>
              <a:t>Metabolism </a:t>
            </a:r>
            <a:r>
              <a:rPr lang="en-US" dirty="0">
                <a:cs typeface="Times New Roman" panose="02020603050405020304" pitchFamily="18" charset="0"/>
              </a:rPr>
              <a:t>is the sum of chemical reactions that takes place within each cell of a living </a:t>
            </a:r>
            <a:r>
              <a:rPr lang="en-US" dirty="0" smtClean="0">
                <a:cs typeface="Times New Roman" panose="02020603050405020304" pitchFamily="18" charset="0"/>
              </a:rPr>
              <a:t>organisms.</a:t>
            </a:r>
            <a:endParaRPr lang="en-US" dirty="0">
              <a:cs typeface="Times New Roman" panose="02020603050405020304" pitchFamily="18" charset="0"/>
            </a:endParaRPr>
          </a:p>
          <a:p>
            <a:pPr>
              <a:lnSpc>
                <a:spcPct val="150000"/>
              </a:lnSpc>
              <a:buFont typeface="Wingdings" panose="05000000000000000000" pitchFamily="2" charset="2"/>
              <a:buChar char="v"/>
            </a:pPr>
            <a:r>
              <a:rPr lang="en-US" dirty="0">
                <a:cs typeface="Times New Roman" panose="02020603050405020304" pitchFamily="18" charset="0"/>
              </a:rPr>
              <a:t>It </a:t>
            </a:r>
            <a:r>
              <a:rPr lang="en-US" b="1" dirty="0">
                <a:solidFill>
                  <a:srgbClr val="0070C0"/>
                </a:solidFill>
                <a:cs typeface="Times New Roman" panose="02020603050405020304" pitchFamily="18" charset="0"/>
              </a:rPr>
              <a:t>provides energy </a:t>
            </a:r>
            <a:r>
              <a:rPr lang="en-US" dirty="0">
                <a:cs typeface="Times New Roman" panose="02020603050405020304" pitchFamily="18" charset="0"/>
              </a:rPr>
              <a:t>for vital processes and </a:t>
            </a:r>
            <a:r>
              <a:rPr lang="en-US" b="1" dirty="0">
                <a:solidFill>
                  <a:srgbClr val="0070C0"/>
                </a:solidFill>
                <a:cs typeface="Times New Roman" panose="02020603050405020304" pitchFamily="18" charset="0"/>
              </a:rPr>
              <a:t>synthesizing</a:t>
            </a:r>
            <a:r>
              <a:rPr lang="en-US" b="1" dirty="0">
                <a:cs typeface="Times New Roman" panose="02020603050405020304" pitchFamily="18" charset="0"/>
              </a:rPr>
              <a:t> of new organic materials</a:t>
            </a:r>
            <a:r>
              <a:rPr lang="en-US" dirty="0">
                <a:cs typeface="Times New Roman" panose="02020603050405020304" pitchFamily="18" charset="0"/>
              </a:rPr>
              <a:t>. </a:t>
            </a:r>
          </a:p>
        </p:txBody>
      </p:sp>
      <p:sp>
        <p:nvSpPr>
          <p:cNvPr id="6" name="Slide Number Placeholder 5"/>
          <p:cNvSpPr>
            <a:spLocks noGrp="1"/>
          </p:cNvSpPr>
          <p:nvPr>
            <p:ph type="sldNum" sz="quarter" idx="12"/>
          </p:nvPr>
        </p:nvSpPr>
        <p:spPr/>
        <p:txBody>
          <a:bodyPr/>
          <a:lstStyle/>
          <a:p>
            <a:fld id="{796E5D1F-AD71-4468-8BAF-9C079CEC6AC7}" type="slidenum">
              <a:rPr lang="en-US" smtClean="0"/>
              <a:t>3</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68665"/>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pPr/>
              <a:t>30</a:t>
            </a:fld>
            <a:endParaRPr lang="en-US"/>
          </a:p>
        </p:txBody>
      </p:sp>
      <p:pic>
        <p:nvPicPr>
          <p:cNvPr id="3" name="Picture 2"/>
          <p:cNvPicPr>
            <a:picLocks noChangeAspect="1"/>
          </p:cNvPicPr>
          <p:nvPr/>
        </p:nvPicPr>
        <p:blipFill>
          <a:blip r:embed="rId3"/>
          <a:stretch>
            <a:fillRect/>
          </a:stretch>
        </p:blipFill>
        <p:spPr>
          <a:xfrm>
            <a:off x="88247" y="76206"/>
            <a:ext cx="8933180" cy="3361225"/>
          </a:xfrm>
          <a:prstGeom prst="rect">
            <a:avLst/>
          </a:prstGeom>
        </p:spPr>
      </p:pic>
      <p:sp>
        <p:nvSpPr>
          <p:cNvPr id="4" name="Rectangles 3"/>
          <p:cNvSpPr/>
          <p:nvPr/>
        </p:nvSpPr>
        <p:spPr>
          <a:xfrm>
            <a:off x="0" y="76200"/>
            <a:ext cx="9067800" cy="67818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113683" y="3380890"/>
            <a:ext cx="8907744" cy="3477110"/>
          </a:xfrm>
          <a:prstGeom prst="rect">
            <a:avLst/>
          </a:prstGeom>
        </p:spPr>
      </p:pic>
    </p:spTree>
    <p:extLst>
      <p:ext uri="{BB962C8B-B14F-4D97-AF65-F5344CB8AC3E}">
        <p14:creationId xmlns:p14="http://schemas.microsoft.com/office/powerpoint/2010/main" val="782147475"/>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096000"/>
          </a:xfrm>
        </p:spPr>
        <p:txBody>
          <a:bodyPr>
            <a:normAutofit/>
          </a:bodyPr>
          <a:lstStyle/>
          <a:p>
            <a:pPr>
              <a:lnSpc>
                <a:spcPct val="150000"/>
              </a:lnSpc>
              <a:buFont typeface="Wingdings" panose="05000000000000000000" pitchFamily="2" charset="2"/>
              <a:buChar char="v"/>
            </a:pPr>
            <a:r>
              <a:rPr lang="en-US" sz="2400" b="1" dirty="0">
                <a:cs typeface="Times New Roman" panose="02020603050405020304" pitchFamily="18" charset="0"/>
              </a:rPr>
              <a:t> It involves </a:t>
            </a:r>
            <a:r>
              <a:rPr lang="en-US" sz="2400" b="1" dirty="0">
                <a:solidFill>
                  <a:srgbClr val="C00000"/>
                </a:solidFill>
                <a:cs typeface="Times New Roman" panose="02020603050405020304" pitchFamily="18" charset="0"/>
              </a:rPr>
              <a:t>ten enzymatic reactions </a:t>
            </a:r>
            <a:r>
              <a:rPr lang="en-US" sz="2400" b="1" dirty="0">
                <a:cs typeface="Times New Roman" panose="02020603050405020304" pitchFamily="18" charset="0"/>
              </a:rPr>
              <a:t>as described below: </a:t>
            </a:r>
          </a:p>
          <a:p>
            <a:pPr marL="514326" indent="-514326">
              <a:lnSpc>
                <a:spcPct val="150000"/>
              </a:lnSpc>
              <a:buAutoNum type="arabicPeriod"/>
            </a:pPr>
            <a:r>
              <a:rPr lang="en-US" sz="2400" dirty="0">
                <a:cs typeface="Times New Roman" panose="02020603050405020304" pitchFamily="18" charset="0"/>
              </a:rPr>
              <a:t>The phosphorylation of glucose at carbon-6 by </a:t>
            </a:r>
            <a:r>
              <a:rPr lang="en-US" sz="2400" b="1" dirty="0" err="1">
                <a:solidFill>
                  <a:srgbClr val="C00000"/>
                </a:solidFill>
                <a:cs typeface="Times New Roman" panose="02020603050405020304" pitchFamily="18" charset="0"/>
              </a:rPr>
              <a:t>hexokinase</a:t>
            </a:r>
            <a:r>
              <a:rPr lang="en-US" sz="2400" b="1" dirty="0">
                <a:solidFill>
                  <a:srgbClr val="C00000"/>
                </a:solidFill>
                <a:cs typeface="Times New Roman" panose="02020603050405020304" pitchFamily="18" charset="0"/>
              </a:rPr>
              <a:t> </a:t>
            </a:r>
            <a:r>
              <a:rPr lang="en-US" sz="2400" dirty="0">
                <a:cs typeface="Times New Roman" panose="02020603050405020304" pitchFamily="18" charset="0"/>
              </a:rPr>
              <a:t>forming glucose 6-phosphate (G6P). </a:t>
            </a:r>
          </a:p>
          <a:p>
            <a:pPr marL="514326" indent="-514326">
              <a:lnSpc>
                <a:spcPct val="150000"/>
              </a:lnSpc>
              <a:buAutoNum type="arabicPeriod"/>
            </a:pPr>
            <a:r>
              <a:rPr lang="en-US" sz="2400" dirty="0">
                <a:cs typeface="Times New Roman" panose="02020603050405020304" pitchFamily="18" charset="0"/>
              </a:rPr>
              <a:t>The conversion of glucose-6-phosphate(G6P) to fructose-6-phosphate(F6P) by </a:t>
            </a:r>
            <a:r>
              <a:rPr lang="en-US" sz="2400" b="1" dirty="0" err="1">
                <a:solidFill>
                  <a:srgbClr val="C00000"/>
                </a:solidFill>
                <a:cs typeface="Times New Roman" panose="02020603050405020304" pitchFamily="18" charset="0"/>
              </a:rPr>
              <a:t>phosphohexose</a:t>
            </a:r>
            <a:r>
              <a:rPr lang="en-US" sz="2400" b="1" dirty="0">
                <a:solidFill>
                  <a:srgbClr val="C00000"/>
                </a:solidFill>
                <a:cs typeface="Times New Roman" panose="02020603050405020304" pitchFamily="18" charset="0"/>
              </a:rPr>
              <a:t> </a:t>
            </a:r>
            <a:r>
              <a:rPr lang="en-US" sz="2400" b="1" dirty="0" err="1">
                <a:solidFill>
                  <a:srgbClr val="C00000"/>
                </a:solidFill>
                <a:cs typeface="Times New Roman" panose="02020603050405020304" pitchFamily="18" charset="0"/>
              </a:rPr>
              <a:t>isomerase</a:t>
            </a:r>
            <a:endParaRPr lang="en-US" sz="2400" b="1" dirty="0">
              <a:solidFill>
                <a:srgbClr val="C00000"/>
              </a:solidFill>
              <a:cs typeface="Times New Roman" panose="02020603050405020304" pitchFamily="18" charset="0"/>
            </a:endParaRPr>
          </a:p>
          <a:p>
            <a:pPr marL="514326" indent="-514326">
              <a:lnSpc>
                <a:spcPct val="150000"/>
              </a:lnSpc>
              <a:buAutoNum type="arabicPeriod"/>
            </a:pPr>
            <a:r>
              <a:rPr lang="en-US" sz="2400" dirty="0">
                <a:cs typeface="Times New Roman" panose="02020603050405020304" pitchFamily="18" charset="0"/>
              </a:rPr>
              <a:t>The phosphorylation of fructose-6-phosphate to the 1,6-bisphosphate by </a:t>
            </a:r>
            <a:r>
              <a:rPr lang="en-US" sz="2400" b="1" dirty="0" err="1">
                <a:solidFill>
                  <a:srgbClr val="C00000"/>
                </a:solidFill>
                <a:cs typeface="Times New Roman" panose="02020603050405020304" pitchFamily="18" charset="0"/>
              </a:rPr>
              <a:t>phospho-fructokinase</a:t>
            </a:r>
            <a:r>
              <a:rPr lang="en-US" sz="2400" b="1" dirty="0">
                <a:solidFill>
                  <a:srgbClr val="C00000"/>
                </a:solidFill>
                <a:cs typeface="Times New Roman" panose="02020603050405020304" pitchFamily="18" charset="0"/>
              </a:rPr>
              <a:t> </a:t>
            </a:r>
          </a:p>
          <a:p>
            <a:pPr marL="514326" indent="-514326">
              <a:lnSpc>
                <a:spcPct val="150000"/>
              </a:lnSpc>
              <a:buAutoNum type="arabicPeriod"/>
            </a:pPr>
            <a:r>
              <a:rPr lang="en-US" sz="2400" dirty="0">
                <a:cs typeface="Times New Roman" panose="02020603050405020304" pitchFamily="18" charset="0"/>
              </a:rPr>
              <a:t>The cleavage of fructose-1,6-bisphosphate by </a:t>
            </a:r>
            <a:r>
              <a:rPr lang="en-US" sz="2400" b="1" dirty="0" err="1">
                <a:solidFill>
                  <a:srgbClr val="C00000"/>
                </a:solidFill>
                <a:cs typeface="Times New Roman" panose="02020603050405020304" pitchFamily="18" charset="0"/>
              </a:rPr>
              <a:t>aldolase</a:t>
            </a:r>
            <a:r>
              <a:rPr lang="en-US" sz="2400" dirty="0">
                <a:cs typeface="Times New Roman" panose="02020603050405020304" pitchFamily="18" charset="0"/>
              </a:rPr>
              <a:t>. This yields two different products, </a:t>
            </a:r>
            <a:r>
              <a:rPr lang="en-US" sz="2400" b="1" dirty="0" err="1">
                <a:solidFill>
                  <a:srgbClr val="0070C0"/>
                </a:solidFill>
                <a:cs typeface="Times New Roman" panose="02020603050405020304" pitchFamily="18" charset="0"/>
              </a:rPr>
              <a:t>dihydroxyacetone</a:t>
            </a:r>
            <a:r>
              <a:rPr lang="en-US" sz="2400" b="1" dirty="0">
                <a:solidFill>
                  <a:srgbClr val="0070C0"/>
                </a:solidFill>
                <a:cs typeface="Times New Roman" panose="02020603050405020304" pitchFamily="18" charset="0"/>
              </a:rPr>
              <a:t> phosphate </a:t>
            </a:r>
            <a:r>
              <a:rPr lang="en-US" sz="2400" dirty="0">
                <a:cs typeface="Times New Roman" panose="02020603050405020304" pitchFamily="18" charset="0"/>
              </a:rPr>
              <a:t>and </a:t>
            </a:r>
            <a:r>
              <a:rPr lang="en-US" sz="2400" b="1" dirty="0">
                <a:solidFill>
                  <a:srgbClr val="0070C0"/>
                </a:solidFill>
                <a:cs typeface="Times New Roman" panose="02020603050405020304" pitchFamily="18" charset="0"/>
              </a:rPr>
              <a:t>glyceraldehyde-3-phosphate</a:t>
            </a:r>
          </a:p>
          <a:p>
            <a:pPr marL="514326" indent="-514326">
              <a:buAutoNum type="arabicPeriod"/>
            </a:pPr>
            <a:endParaRPr lang="en-US" dirty="0" smtClean="0"/>
          </a:p>
          <a:p>
            <a:pPr marL="514326" indent="-514326">
              <a:buAutoNum type="arabicPeriod"/>
            </a:pPr>
            <a:endParaRPr lang="en-US" dirty="0" smtClean="0"/>
          </a:p>
          <a:p>
            <a:pPr>
              <a:buNone/>
            </a:pPr>
            <a:endParaRPr lang="en-US" dirty="0"/>
          </a:p>
        </p:txBody>
      </p:sp>
      <p:sp>
        <p:nvSpPr>
          <p:cNvPr id="5" name="Slide Number Placeholder 4"/>
          <p:cNvSpPr>
            <a:spLocks noGrp="1"/>
          </p:cNvSpPr>
          <p:nvPr>
            <p:ph type="sldNum" sz="quarter" idx="12"/>
          </p:nvPr>
        </p:nvSpPr>
        <p:spPr/>
        <p:txBody>
          <a:bodyPr/>
          <a:lstStyle/>
          <a:p>
            <a:fld id="{796E5D1F-AD71-4468-8BAF-9C079CEC6AC7}" type="slidenum">
              <a:rPr lang="en-US" smtClean="0"/>
              <a:t>31</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019800"/>
          </a:xfrm>
        </p:spPr>
        <p:txBody>
          <a:bodyPr>
            <a:noAutofit/>
          </a:bodyPr>
          <a:lstStyle/>
          <a:p>
            <a:pPr>
              <a:lnSpc>
                <a:spcPct val="150000"/>
              </a:lnSpc>
              <a:buNone/>
            </a:pPr>
            <a:r>
              <a:rPr lang="en-US" sz="2400" dirty="0">
                <a:cs typeface="Times New Roman" panose="02020603050405020304" pitchFamily="18" charset="0"/>
              </a:rPr>
              <a:t>5. The isomerization of </a:t>
            </a:r>
            <a:r>
              <a:rPr lang="en-US" sz="2400" b="1" dirty="0">
                <a:solidFill>
                  <a:srgbClr val="0070C0"/>
                </a:solidFill>
                <a:cs typeface="Times New Roman" panose="02020603050405020304" pitchFamily="18" charset="0"/>
              </a:rPr>
              <a:t>dihydroxyacetone phosphate </a:t>
            </a:r>
            <a:r>
              <a:rPr lang="en-US" sz="2400" dirty="0">
                <a:cs typeface="Times New Roman" panose="02020603050405020304" pitchFamily="18" charset="0"/>
              </a:rPr>
              <a:t>to a second molecule of </a:t>
            </a:r>
            <a:r>
              <a:rPr lang="en-US" sz="2400" b="1" dirty="0">
                <a:solidFill>
                  <a:srgbClr val="0070C0"/>
                </a:solidFill>
                <a:cs typeface="Times New Roman" panose="02020603050405020304" pitchFamily="18" charset="0"/>
              </a:rPr>
              <a:t>glyceraldehyde-3-phosphate</a:t>
            </a:r>
            <a:r>
              <a:rPr lang="en-US" sz="2400" dirty="0">
                <a:cs typeface="Times New Roman" panose="02020603050405020304" pitchFamily="18" charset="0"/>
              </a:rPr>
              <a:t> by </a:t>
            </a:r>
            <a:r>
              <a:rPr lang="en-US" sz="2400" b="1" dirty="0">
                <a:solidFill>
                  <a:srgbClr val="C00000"/>
                </a:solidFill>
                <a:cs typeface="Times New Roman" panose="02020603050405020304" pitchFamily="18" charset="0"/>
              </a:rPr>
              <a:t>triose phosphate isomerase </a:t>
            </a:r>
          </a:p>
          <a:p>
            <a:pPr>
              <a:lnSpc>
                <a:spcPct val="150000"/>
              </a:lnSpc>
              <a:buNone/>
            </a:pPr>
            <a:r>
              <a:rPr lang="en-US" sz="2400" dirty="0">
                <a:cs typeface="Times New Roman" panose="02020603050405020304" pitchFamily="18" charset="0"/>
              </a:rPr>
              <a:t>6. The dehydrogenation and concomitant phosphorylation of glyceraldehyde-3-phosphate to 1,3-bis-phosphoglycerate by </a:t>
            </a:r>
            <a:r>
              <a:rPr lang="en-US" sz="2400" b="1" dirty="0">
                <a:solidFill>
                  <a:srgbClr val="C00000"/>
                </a:solidFill>
                <a:cs typeface="Times New Roman" panose="02020603050405020304" pitchFamily="18" charset="0"/>
              </a:rPr>
              <a:t>glyceraldehyde-3-phosphate dehydrogenase </a:t>
            </a:r>
          </a:p>
          <a:p>
            <a:pPr>
              <a:lnSpc>
                <a:spcPct val="150000"/>
              </a:lnSpc>
              <a:buNone/>
            </a:pPr>
            <a:r>
              <a:rPr lang="en-US" sz="2400" dirty="0">
                <a:cs typeface="Times New Roman" panose="02020603050405020304" pitchFamily="18" charset="0"/>
              </a:rPr>
              <a:t>7. The transfer of the 1-phosphate group from 1,3-bis-phosphoglycerate to ADP by </a:t>
            </a:r>
            <a:r>
              <a:rPr lang="en-US" sz="2400" b="1" dirty="0">
                <a:solidFill>
                  <a:srgbClr val="C00000"/>
                </a:solidFill>
                <a:cs typeface="Times New Roman" panose="02020603050405020304" pitchFamily="18" charset="0"/>
              </a:rPr>
              <a:t>phosphoglycerate kinase</a:t>
            </a:r>
            <a:r>
              <a:rPr lang="en-US" sz="2400" dirty="0">
                <a:cs typeface="Times New Roman" panose="02020603050405020304" pitchFamily="18" charset="0"/>
              </a:rPr>
              <a:t>, which yields ATP and 3-phosphoglycerate </a:t>
            </a:r>
          </a:p>
          <a:p>
            <a:pPr>
              <a:lnSpc>
                <a:spcPct val="150000"/>
              </a:lnSpc>
              <a:buNone/>
            </a:pPr>
            <a:endParaRPr lang="en-US" sz="2400" dirty="0">
              <a:cs typeface="Times New Roman" panose="02020603050405020304" pitchFamily="18" charset="0"/>
            </a:endParaRPr>
          </a:p>
          <a:p>
            <a:pPr>
              <a:buNone/>
            </a:pPr>
            <a:endParaRPr lang="en-US" sz="2400" dirty="0" smtClean="0"/>
          </a:p>
          <a:p>
            <a:endParaRPr lang="en-US" sz="2400" dirty="0"/>
          </a:p>
        </p:txBody>
      </p:sp>
      <p:sp>
        <p:nvSpPr>
          <p:cNvPr id="5" name="Slide Number Placeholder 4"/>
          <p:cNvSpPr>
            <a:spLocks noGrp="1"/>
          </p:cNvSpPr>
          <p:nvPr>
            <p:ph type="sldNum" sz="quarter" idx="12"/>
          </p:nvPr>
        </p:nvSpPr>
        <p:spPr/>
        <p:txBody>
          <a:bodyPr/>
          <a:lstStyle/>
          <a:p>
            <a:fld id="{796E5D1F-AD71-4468-8BAF-9C079CEC6AC7}" type="slidenum">
              <a:rPr lang="en-US" smtClean="0"/>
              <a:t>32</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10"/>
            <a:ext cx="8229600" cy="5211763"/>
          </a:xfrm>
        </p:spPr>
        <p:txBody>
          <a:bodyPr>
            <a:normAutofit/>
          </a:bodyPr>
          <a:lstStyle/>
          <a:p>
            <a:pPr>
              <a:lnSpc>
                <a:spcPct val="150000"/>
              </a:lnSpc>
              <a:buNone/>
            </a:pPr>
            <a:r>
              <a:rPr lang="en-US" sz="2400" dirty="0">
                <a:cs typeface="Times New Roman" panose="02020603050405020304" pitchFamily="18" charset="0"/>
              </a:rPr>
              <a:t>8. The </a:t>
            </a:r>
            <a:r>
              <a:rPr lang="en-US" sz="2400" dirty="0" err="1">
                <a:cs typeface="Times New Roman" panose="02020603050405020304" pitchFamily="18" charset="0"/>
              </a:rPr>
              <a:t>isomerization</a:t>
            </a:r>
            <a:r>
              <a:rPr lang="en-US" sz="2400" dirty="0">
                <a:cs typeface="Times New Roman" panose="02020603050405020304" pitchFamily="18" charset="0"/>
              </a:rPr>
              <a:t> of 3-phosphoglycerate to 2phosphoglycerate by </a:t>
            </a:r>
            <a:r>
              <a:rPr lang="en-US" sz="2400" b="1" dirty="0" err="1">
                <a:solidFill>
                  <a:srgbClr val="C00000"/>
                </a:solidFill>
                <a:cs typeface="Times New Roman" panose="02020603050405020304" pitchFamily="18" charset="0"/>
              </a:rPr>
              <a:t>phosphoglycerate</a:t>
            </a:r>
            <a:r>
              <a:rPr lang="en-US" sz="2400" b="1" dirty="0">
                <a:solidFill>
                  <a:srgbClr val="C00000"/>
                </a:solidFill>
                <a:cs typeface="Times New Roman" panose="02020603050405020304" pitchFamily="18" charset="0"/>
              </a:rPr>
              <a:t> </a:t>
            </a:r>
            <a:r>
              <a:rPr lang="en-US" sz="2400" b="1" dirty="0" err="1">
                <a:solidFill>
                  <a:srgbClr val="C00000"/>
                </a:solidFill>
                <a:cs typeface="Times New Roman" panose="02020603050405020304" pitchFamily="18" charset="0"/>
              </a:rPr>
              <a:t>mutase</a:t>
            </a:r>
            <a:r>
              <a:rPr lang="en-US" sz="2400" dirty="0">
                <a:cs typeface="Times New Roman" panose="02020603050405020304" pitchFamily="18" charset="0"/>
              </a:rPr>
              <a:t>(PGAM) </a:t>
            </a:r>
          </a:p>
          <a:p>
            <a:pPr>
              <a:lnSpc>
                <a:spcPct val="150000"/>
              </a:lnSpc>
              <a:buNone/>
            </a:pPr>
            <a:r>
              <a:rPr lang="en-US" sz="2400" dirty="0">
                <a:cs typeface="Times New Roman" panose="02020603050405020304" pitchFamily="18" charset="0"/>
              </a:rPr>
              <a:t>9. The dehydration of 2-phosphoglycerate to </a:t>
            </a:r>
            <a:r>
              <a:rPr lang="en-US" sz="2400" dirty="0" err="1">
                <a:cs typeface="Times New Roman" panose="02020603050405020304" pitchFamily="18" charset="0"/>
              </a:rPr>
              <a:t>phosphoenol</a:t>
            </a:r>
            <a:r>
              <a:rPr lang="en-US" sz="2400" dirty="0">
                <a:cs typeface="Times New Roman" panose="02020603050405020304" pitchFamily="18" charset="0"/>
              </a:rPr>
              <a:t> </a:t>
            </a:r>
            <a:r>
              <a:rPr lang="en-US" sz="2400" dirty="0" err="1">
                <a:cs typeface="Times New Roman" panose="02020603050405020304" pitchFamily="18" charset="0"/>
              </a:rPr>
              <a:t>pyruvate</a:t>
            </a:r>
            <a:r>
              <a:rPr lang="en-US" sz="2400" dirty="0">
                <a:cs typeface="Times New Roman" panose="02020603050405020304" pitchFamily="18" charset="0"/>
              </a:rPr>
              <a:t> by </a:t>
            </a:r>
            <a:r>
              <a:rPr lang="en-US" sz="2400" b="1" dirty="0" err="1">
                <a:solidFill>
                  <a:srgbClr val="C00000"/>
                </a:solidFill>
                <a:cs typeface="Times New Roman" panose="02020603050405020304" pitchFamily="18" charset="0"/>
              </a:rPr>
              <a:t>enolase</a:t>
            </a:r>
            <a:r>
              <a:rPr lang="en-US" sz="2400" dirty="0">
                <a:cs typeface="Times New Roman" panose="02020603050405020304" pitchFamily="18" charset="0"/>
              </a:rPr>
              <a:t>. </a:t>
            </a:r>
          </a:p>
          <a:p>
            <a:pPr>
              <a:lnSpc>
                <a:spcPct val="150000"/>
              </a:lnSpc>
              <a:buNone/>
            </a:pPr>
            <a:r>
              <a:rPr lang="en-US" sz="2400" dirty="0">
                <a:cs typeface="Times New Roman" panose="02020603050405020304" pitchFamily="18" charset="0"/>
              </a:rPr>
              <a:t>10. The transfer of the phosphate group from </a:t>
            </a:r>
            <a:r>
              <a:rPr lang="en-US" sz="2400" dirty="0" err="1">
                <a:cs typeface="Times New Roman" panose="02020603050405020304" pitchFamily="18" charset="0"/>
              </a:rPr>
              <a:t>phosphoenol</a:t>
            </a:r>
            <a:r>
              <a:rPr lang="en-US" sz="2400" dirty="0">
                <a:cs typeface="Times New Roman" panose="02020603050405020304" pitchFamily="18" charset="0"/>
              </a:rPr>
              <a:t> </a:t>
            </a:r>
            <a:r>
              <a:rPr lang="en-US" sz="2400" dirty="0" err="1">
                <a:cs typeface="Times New Roman" panose="02020603050405020304" pitchFamily="18" charset="0"/>
              </a:rPr>
              <a:t>pyruvate</a:t>
            </a:r>
            <a:r>
              <a:rPr lang="en-US" sz="2400" dirty="0">
                <a:cs typeface="Times New Roman" panose="02020603050405020304" pitchFamily="18" charset="0"/>
              </a:rPr>
              <a:t> to ADP by </a:t>
            </a:r>
            <a:r>
              <a:rPr lang="en-US" sz="2400" b="1" dirty="0" err="1">
                <a:solidFill>
                  <a:srgbClr val="C00000"/>
                </a:solidFill>
                <a:cs typeface="Times New Roman" panose="02020603050405020304" pitchFamily="18" charset="0"/>
              </a:rPr>
              <a:t>pyruvate</a:t>
            </a:r>
            <a:r>
              <a:rPr lang="en-US" sz="2400" b="1" dirty="0">
                <a:solidFill>
                  <a:srgbClr val="C00000"/>
                </a:solidFill>
                <a:cs typeface="Times New Roman" panose="02020603050405020304" pitchFamily="18" charset="0"/>
              </a:rPr>
              <a:t>  </a:t>
            </a:r>
            <a:r>
              <a:rPr lang="en-US" sz="2400" b="1" dirty="0" err="1">
                <a:solidFill>
                  <a:srgbClr val="C00000"/>
                </a:solidFill>
                <a:cs typeface="Times New Roman" panose="02020603050405020304" pitchFamily="18" charset="0"/>
              </a:rPr>
              <a:t>kinase</a:t>
            </a:r>
            <a:r>
              <a:rPr lang="en-US" sz="2400" dirty="0">
                <a:cs typeface="Times New Roman" panose="02020603050405020304" pitchFamily="18" charset="0"/>
              </a:rPr>
              <a:t>, to yield a second molecule of ATP. </a:t>
            </a:r>
          </a:p>
          <a:p>
            <a:endParaRPr lang="en-US" dirty="0"/>
          </a:p>
        </p:txBody>
      </p:sp>
      <p:sp>
        <p:nvSpPr>
          <p:cNvPr id="5" name="Slide Number Placeholder 4"/>
          <p:cNvSpPr>
            <a:spLocks noGrp="1"/>
          </p:cNvSpPr>
          <p:nvPr>
            <p:ph type="sldNum" sz="quarter" idx="12"/>
          </p:nvPr>
        </p:nvSpPr>
        <p:spPr/>
        <p:txBody>
          <a:bodyPr/>
          <a:lstStyle/>
          <a:p>
            <a:fld id="{796E5D1F-AD71-4468-8BAF-9C079CEC6AC7}" type="slidenum">
              <a:rPr lang="en-US" smtClean="0"/>
              <a:t>33</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34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44" y="41690"/>
            <a:ext cx="6312312" cy="6774620"/>
          </a:xfrm>
          <a:prstGeom prst="rect">
            <a:avLst/>
          </a:prstGeom>
        </p:spPr>
      </p:pic>
      <p:sp>
        <p:nvSpPr>
          <p:cNvPr id="4" name="Rectangles 3"/>
          <p:cNvSpPr/>
          <p:nvPr/>
        </p:nvSpPr>
        <p:spPr>
          <a:xfrm>
            <a:off x="134622" y="41690"/>
            <a:ext cx="8933180" cy="6587712"/>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625395"/>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298448"/>
            <a:ext cx="7886700" cy="685806"/>
          </a:xfrm>
        </p:spPr>
        <p:txBody>
          <a:bodyPr>
            <a:normAutofit/>
          </a:bodyPr>
          <a:lstStyle/>
          <a:p>
            <a:r>
              <a:rPr lang="en-US" sz="3200" b="1" dirty="0">
                <a:solidFill>
                  <a:srgbClr val="C00000"/>
                </a:solidFill>
                <a:cs typeface="Times New Roman" panose="02020603050405020304" pitchFamily="18" charset="0"/>
              </a:rPr>
              <a:t>TCA cycle and ETC: Aerobic respiration </a:t>
            </a:r>
            <a:endParaRPr lang="en-US" sz="3200" dirty="0">
              <a:solidFill>
                <a:srgbClr val="C00000"/>
              </a:solidFill>
            </a:endParaRPr>
          </a:p>
        </p:txBody>
      </p:sp>
      <p:sp>
        <p:nvSpPr>
          <p:cNvPr id="3" name="Content Placeholder 2"/>
          <p:cNvSpPr>
            <a:spLocks noGrp="1"/>
          </p:cNvSpPr>
          <p:nvPr>
            <p:ph idx="1"/>
          </p:nvPr>
        </p:nvSpPr>
        <p:spPr>
          <a:xfrm>
            <a:off x="304800" y="1066800"/>
            <a:ext cx="8610600" cy="5562602"/>
          </a:xfrm>
        </p:spPr>
        <p:txBody>
          <a:bodyPr>
            <a:normAutofit/>
          </a:bodyPr>
          <a:lstStyle/>
          <a:p>
            <a:pPr>
              <a:lnSpc>
                <a:spcPct val="150000"/>
              </a:lnSpc>
              <a:buFont typeface="Wingdings" panose="05000000000000000000" pitchFamily="2" charset="2"/>
              <a:buChar char="Ø"/>
            </a:pPr>
            <a:r>
              <a:rPr lang="en-US" sz="2400" dirty="0" smtClean="0">
                <a:cs typeface="Times New Roman" panose="02020603050405020304" pitchFamily="18" charset="0"/>
              </a:rPr>
              <a:t>One fate of pyruvate </a:t>
            </a:r>
            <a:r>
              <a:rPr lang="en-US" sz="2400" dirty="0">
                <a:cs typeface="Times New Roman" panose="02020603050405020304" pitchFamily="18" charset="0"/>
              </a:rPr>
              <a:t>enters </a:t>
            </a:r>
            <a:r>
              <a:rPr lang="en-US" sz="2400" dirty="0" smtClean="0">
                <a:cs typeface="Times New Roman" panose="02020603050405020304" pitchFamily="18" charset="0"/>
              </a:rPr>
              <a:t>TCA </a:t>
            </a:r>
            <a:r>
              <a:rPr lang="en-US" sz="2400" dirty="0">
                <a:cs typeface="Times New Roman" panose="02020603050405020304" pitchFamily="18" charset="0"/>
              </a:rPr>
              <a:t>cycle </a:t>
            </a:r>
            <a:r>
              <a:rPr lang="en-US" sz="2400" dirty="0" smtClean="0">
                <a:cs typeface="Times New Roman" panose="02020603050405020304" pitchFamily="18" charset="0"/>
              </a:rPr>
              <a:t>is to </a:t>
            </a:r>
            <a:r>
              <a:rPr lang="en-US" sz="2400" dirty="0">
                <a:cs typeface="Times New Roman" panose="02020603050405020304" pitchFamily="18" charset="0"/>
              </a:rPr>
              <a:t>complete oxidation. </a:t>
            </a:r>
          </a:p>
          <a:p>
            <a:pPr>
              <a:lnSpc>
                <a:spcPct val="150000"/>
              </a:lnSpc>
              <a:buFont typeface="Wingdings" panose="05000000000000000000" pitchFamily="2" charset="2"/>
              <a:buChar char="Ø"/>
            </a:pPr>
            <a:r>
              <a:rPr lang="en-US" sz="2400" dirty="0">
                <a:cs typeface="Times New Roman" panose="02020603050405020304" pitchFamily="18" charset="0"/>
              </a:rPr>
              <a:t>But there are intermediate processes that convert </a:t>
            </a:r>
            <a:r>
              <a:rPr lang="en-US" sz="2400" dirty="0" err="1">
                <a:cs typeface="Times New Roman" panose="02020603050405020304" pitchFamily="18" charset="0"/>
              </a:rPr>
              <a:t>pyruvate</a:t>
            </a:r>
            <a:r>
              <a:rPr lang="en-US" sz="2400" dirty="0">
                <a:cs typeface="Times New Roman" panose="02020603050405020304" pitchFamily="18" charset="0"/>
              </a:rPr>
              <a:t> to a acetyl </a:t>
            </a:r>
            <a:r>
              <a:rPr lang="en-US" sz="2400" dirty="0" err="1">
                <a:cs typeface="Times New Roman" panose="02020603050405020304" pitchFamily="18" charset="0"/>
              </a:rPr>
              <a:t>coA</a:t>
            </a:r>
            <a:r>
              <a:rPr lang="en-US" sz="2400" dirty="0">
                <a:cs typeface="Times New Roman" panose="02020603050405020304" pitchFamily="18" charset="0"/>
              </a:rPr>
              <a:t>. </a:t>
            </a:r>
          </a:p>
          <a:p>
            <a:pPr>
              <a:lnSpc>
                <a:spcPct val="150000"/>
              </a:lnSpc>
              <a:buFont typeface="Wingdings" panose="05000000000000000000" pitchFamily="2" charset="2"/>
              <a:buChar char="Ø"/>
            </a:pPr>
            <a:r>
              <a:rPr lang="en-US" sz="2400" dirty="0">
                <a:cs typeface="Times New Roman" panose="02020603050405020304" pitchFamily="18" charset="0"/>
              </a:rPr>
              <a:t>The enzyme complex converts </a:t>
            </a:r>
            <a:r>
              <a:rPr lang="en-US" sz="2400" dirty="0" err="1">
                <a:cs typeface="Times New Roman" panose="02020603050405020304" pitchFamily="18" charset="0"/>
              </a:rPr>
              <a:t>pyruvate</a:t>
            </a:r>
            <a:r>
              <a:rPr lang="en-US" sz="2400" dirty="0">
                <a:cs typeface="Times New Roman" panose="02020603050405020304" pitchFamily="18" charset="0"/>
              </a:rPr>
              <a:t> into Acetyl-</a:t>
            </a:r>
            <a:r>
              <a:rPr lang="en-US" sz="2400" dirty="0" err="1">
                <a:cs typeface="Times New Roman" panose="02020603050405020304" pitchFamily="18" charset="0"/>
              </a:rPr>
              <a:t>CoA</a:t>
            </a:r>
            <a:r>
              <a:rPr lang="en-US" sz="2400" dirty="0">
                <a:cs typeface="Times New Roman" panose="02020603050405020304" pitchFamily="18" charset="0"/>
              </a:rPr>
              <a:t> by the following chemical changes: </a:t>
            </a:r>
          </a:p>
          <a:p>
            <a:pPr marL="1195388" lvl="3" indent="-339725">
              <a:lnSpc>
                <a:spcPct val="150000"/>
              </a:lnSpc>
              <a:buFont typeface="Wingdings" panose="05000000000000000000" pitchFamily="2" charset="2"/>
              <a:buChar char="ü"/>
            </a:pPr>
            <a:r>
              <a:rPr lang="en-US" sz="2400" b="1" dirty="0" err="1">
                <a:cs typeface="Times New Roman" panose="02020603050405020304" pitchFamily="18" charset="0"/>
              </a:rPr>
              <a:t>Decarboxylation</a:t>
            </a:r>
            <a:r>
              <a:rPr lang="en-US" sz="2400" b="1" dirty="0">
                <a:cs typeface="Times New Roman" panose="02020603050405020304" pitchFamily="18" charset="0"/>
              </a:rPr>
              <a:t> of </a:t>
            </a:r>
            <a:r>
              <a:rPr lang="en-US" sz="2400" b="1" dirty="0" err="1">
                <a:cs typeface="Times New Roman" panose="02020603050405020304" pitchFamily="18" charset="0"/>
              </a:rPr>
              <a:t>pyruvate</a:t>
            </a:r>
            <a:r>
              <a:rPr lang="en-US" sz="2400" b="1" dirty="0">
                <a:cs typeface="Times New Roman" panose="02020603050405020304" pitchFamily="18" charset="0"/>
              </a:rPr>
              <a:t> </a:t>
            </a:r>
            <a:r>
              <a:rPr lang="en-US" sz="2400" dirty="0">
                <a:cs typeface="Times New Roman" panose="02020603050405020304" pitchFamily="18" charset="0"/>
              </a:rPr>
              <a:t>(loss of CO</a:t>
            </a:r>
            <a:r>
              <a:rPr lang="en-US" sz="2400" baseline="-25000" dirty="0">
                <a:cs typeface="Times New Roman" panose="02020603050405020304" pitchFamily="18" charset="0"/>
              </a:rPr>
              <a:t>2</a:t>
            </a:r>
            <a:r>
              <a:rPr lang="en-US" sz="2400" dirty="0">
                <a:cs typeface="Times New Roman" panose="02020603050405020304" pitchFamily="18" charset="0"/>
              </a:rPr>
              <a:t>) </a:t>
            </a:r>
          </a:p>
          <a:p>
            <a:pPr marL="1195388" lvl="3" indent="-339725">
              <a:lnSpc>
                <a:spcPct val="150000"/>
              </a:lnSpc>
              <a:buFont typeface="Wingdings" panose="05000000000000000000" pitchFamily="2" charset="2"/>
              <a:buChar char="ü"/>
            </a:pPr>
            <a:r>
              <a:rPr lang="en-US" sz="2400" b="1" dirty="0">
                <a:cs typeface="Times New Roman" panose="02020603050405020304" pitchFamily="18" charset="0"/>
              </a:rPr>
              <a:t>Formation of acetyl group </a:t>
            </a:r>
          </a:p>
          <a:p>
            <a:pPr marL="1195388" lvl="3" indent="-339725">
              <a:lnSpc>
                <a:spcPct val="150000"/>
              </a:lnSpc>
              <a:buFont typeface="Wingdings" panose="05000000000000000000" pitchFamily="2" charset="2"/>
              <a:buChar char="ü"/>
            </a:pPr>
            <a:r>
              <a:rPr lang="en-US" sz="2400" b="1" dirty="0">
                <a:cs typeface="Times New Roman" panose="02020603050405020304" pitchFamily="18" charset="0"/>
              </a:rPr>
              <a:t>Linkage of acetyl group to coenzyme A forming acetyl - </a:t>
            </a:r>
            <a:r>
              <a:rPr lang="en-US" sz="2400" b="1" dirty="0" err="1">
                <a:cs typeface="Times New Roman" panose="02020603050405020304" pitchFamily="18" charset="0"/>
              </a:rPr>
              <a:t>CoA</a:t>
            </a:r>
            <a:r>
              <a:rPr lang="en-US" sz="2400" b="1" dirty="0">
                <a:cs typeface="Times New Roman" panose="02020603050405020304" pitchFamily="18" charset="0"/>
              </a:rPr>
              <a:t>. </a:t>
            </a:r>
          </a:p>
          <a:p>
            <a:endParaRPr lang="en-US" dirty="0"/>
          </a:p>
        </p:txBody>
      </p:sp>
      <p:sp>
        <p:nvSpPr>
          <p:cNvPr id="6" name="Slide Number Placeholder 5"/>
          <p:cNvSpPr>
            <a:spLocks noGrp="1"/>
          </p:cNvSpPr>
          <p:nvPr>
            <p:ph type="sldNum" sz="quarter" idx="12"/>
          </p:nvPr>
        </p:nvSpPr>
        <p:spPr/>
        <p:txBody>
          <a:bodyPr/>
          <a:lstStyle/>
          <a:p>
            <a:fld id="{796E5D1F-AD71-4468-8BAF-9C079CEC6AC7}" type="slidenum">
              <a:rPr lang="en-US" smtClean="0"/>
              <a:t>35</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603659"/>
            <a:ext cx="8229600" cy="663575"/>
          </a:xfrm>
        </p:spPr>
        <p:txBody>
          <a:bodyPr>
            <a:normAutofit/>
          </a:bodyPr>
          <a:lstStyle/>
          <a:p>
            <a:r>
              <a:rPr lang="en-US" sz="3200" b="1" dirty="0" smtClean="0">
                <a:solidFill>
                  <a:srgbClr val="0070C0"/>
                </a:solidFill>
                <a:latin typeface="+mn-lt"/>
                <a:cs typeface="Times New Roman" panose="02020603050405020304" pitchFamily="18" charset="0"/>
              </a:rPr>
              <a:t>2. The </a:t>
            </a:r>
            <a:r>
              <a:rPr lang="en-US" sz="3200" b="1" dirty="0">
                <a:solidFill>
                  <a:srgbClr val="0070C0"/>
                </a:solidFill>
                <a:latin typeface="+mn-lt"/>
                <a:cs typeface="Times New Roman" panose="02020603050405020304" pitchFamily="18" charset="0"/>
              </a:rPr>
              <a:t>Tricarboxylic Acid (TCA) Cycle  </a:t>
            </a:r>
            <a:endParaRPr lang="en-US" sz="3200" b="1" dirty="0">
              <a:solidFill>
                <a:srgbClr val="0070C0"/>
              </a:solidFill>
              <a:latin typeface="+mn-lt"/>
            </a:endParaRPr>
          </a:p>
        </p:txBody>
      </p:sp>
      <p:sp>
        <p:nvSpPr>
          <p:cNvPr id="3" name="Content Placeholder 2"/>
          <p:cNvSpPr>
            <a:spLocks noGrp="1"/>
          </p:cNvSpPr>
          <p:nvPr>
            <p:ph idx="1"/>
          </p:nvPr>
        </p:nvSpPr>
        <p:spPr>
          <a:xfrm>
            <a:off x="304800" y="1371600"/>
            <a:ext cx="8610600" cy="5181600"/>
          </a:xfrm>
        </p:spPr>
        <p:txBody>
          <a:bodyPr>
            <a:normAutofit/>
          </a:bodyPr>
          <a:lstStyle/>
          <a:p>
            <a:pPr>
              <a:lnSpc>
                <a:spcPct val="150000"/>
              </a:lnSpc>
            </a:pPr>
            <a:r>
              <a:rPr lang="en-US" sz="2600" dirty="0"/>
              <a:t>Prior to the Krebs cycle, </a:t>
            </a:r>
            <a:r>
              <a:rPr lang="en-US" sz="2600" b="1" dirty="0"/>
              <a:t>pyruvate</a:t>
            </a:r>
            <a:r>
              <a:rPr lang="en-US" sz="2600" dirty="0"/>
              <a:t> </a:t>
            </a:r>
            <a:r>
              <a:rPr lang="en-US" sz="2600" dirty="0" smtClean="0"/>
              <a:t>reacts </a:t>
            </a:r>
            <a:r>
              <a:rPr lang="en-US" sz="2600" dirty="0"/>
              <a:t>with </a:t>
            </a:r>
            <a:r>
              <a:rPr lang="en-US" sz="2600" b="1" dirty="0" smtClean="0"/>
              <a:t>coenzyme A</a:t>
            </a:r>
            <a:r>
              <a:rPr lang="en-US" sz="2600" dirty="0" smtClean="0"/>
              <a:t> </a:t>
            </a:r>
            <a:r>
              <a:rPr lang="en-US" sz="2600" dirty="0"/>
              <a:t>(CoA) to form a 2-carbon intermediate called </a:t>
            </a:r>
            <a:r>
              <a:rPr lang="en-US" sz="2600" b="1" dirty="0"/>
              <a:t>acetyl CoA</a:t>
            </a:r>
            <a:r>
              <a:rPr lang="en-US" sz="2600" dirty="0"/>
              <a:t>. </a:t>
            </a:r>
          </a:p>
          <a:p>
            <a:pPr>
              <a:lnSpc>
                <a:spcPct val="150000"/>
              </a:lnSpc>
            </a:pPr>
            <a:r>
              <a:rPr lang="en-US" sz="2600" dirty="0"/>
              <a:t>At the same time, carbon dioxide is released and </a:t>
            </a:r>
            <a:r>
              <a:rPr lang="en-US" sz="2600" b="1" dirty="0"/>
              <a:t>NAD</a:t>
            </a:r>
            <a:r>
              <a:rPr lang="en-US" sz="2600" dirty="0"/>
              <a:t> is</a:t>
            </a:r>
            <a:br>
              <a:rPr lang="en-US" sz="2600" dirty="0"/>
            </a:br>
            <a:r>
              <a:rPr lang="en-US" sz="2600" dirty="0"/>
              <a:t>converted to </a:t>
            </a:r>
            <a:r>
              <a:rPr lang="en-US" sz="2600" b="1" dirty="0"/>
              <a:t>NADH</a:t>
            </a:r>
            <a:r>
              <a:rPr lang="en-US" sz="2600" dirty="0"/>
              <a:t> </a:t>
            </a:r>
          </a:p>
          <a:p>
            <a:pPr>
              <a:lnSpc>
                <a:spcPct val="150000"/>
              </a:lnSpc>
            </a:pPr>
            <a:r>
              <a:rPr lang="en-US" sz="2600" dirty="0"/>
              <a:t>Acetyl CoA then moves to the mitochondrial matrix. The reaction results in the production of </a:t>
            </a:r>
            <a:r>
              <a:rPr lang="en-US" sz="2600" b="1" dirty="0">
                <a:solidFill>
                  <a:srgbClr val="0070C0"/>
                </a:solidFill>
              </a:rPr>
              <a:t>two carbon dioxide </a:t>
            </a:r>
            <a:r>
              <a:rPr lang="en-US" sz="2600" dirty="0"/>
              <a:t>molecules and </a:t>
            </a:r>
            <a:r>
              <a:rPr lang="en-US" sz="2600" b="1" dirty="0">
                <a:solidFill>
                  <a:srgbClr val="0070C0"/>
                </a:solidFill>
              </a:rPr>
              <a:t>two NADH</a:t>
            </a:r>
            <a:r>
              <a:rPr lang="en-US" sz="2600" dirty="0"/>
              <a:t>. </a:t>
            </a:r>
            <a:br>
              <a:rPr lang="en-US" sz="2600" dirty="0"/>
            </a:br>
            <a:endParaRPr lang="en-US" sz="2600" dirty="0"/>
          </a:p>
          <a:p>
            <a:endParaRPr lang="en-US" sz="2600" dirty="0"/>
          </a:p>
        </p:txBody>
      </p:sp>
      <p:sp>
        <p:nvSpPr>
          <p:cNvPr id="6" name="Slide Number Placeholder 5"/>
          <p:cNvSpPr>
            <a:spLocks noGrp="1"/>
          </p:cNvSpPr>
          <p:nvPr>
            <p:ph type="sldNum" sz="quarter" idx="12"/>
          </p:nvPr>
        </p:nvSpPr>
        <p:spPr/>
        <p:txBody>
          <a:bodyPr/>
          <a:lstStyle/>
          <a:p>
            <a:fld id="{796E5D1F-AD71-4468-8BAF-9C079CEC6AC7}" type="slidenum">
              <a:rPr lang="en-US" smtClean="0"/>
              <a:t>36</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11239"/>
            <a:ext cx="8610600" cy="5541961"/>
          </a:xfrm>
        </p:spPr>
        <p:txBody>
          <a:bodyPr>
            <a:normAutofit/>
          </a:bodyPr>
          <a:lstStyle/>
          <a:p>
            <a:pPr>
              <a:lnSpc>
                <a:spcPct val="150000"/>
              </a:lnSpc>
              <a:buFont typeface="Wingdings" panose="05000000000000000000" pitchFamily="2" charset="2"/>
              <a:buChar char="v"/>
            </a:pPr>
            <a:r>
              <a:rPr lang="en-US" sz="2400" dirty="0">
                <a:cs typeface="Times New Roman" panose="02020603050405020304" pitchFamily="18" charset="0"/>
              </a:rPr>
              <a:t>The TCA cycle also called </a:t>
            </a:r>
            <a:r>
              <a:rPr lang="en-US" sz="2400" b="1" dirty="0">
                <a:cs typeface="Times New Roman" panose="02020603050405020304" pitchFamily="18" charset="0"/>
              </a:rPr>
              <a:t>Krebs</a:t>
            </a:r>
            <a:r>
              <a:rPr lang="en-US" sz="2400" dirty="0">
                <a:cs typeface="Times New Roman" panose="02020603050405020304" pitchFamily="18" charset="0"/>
              </a:rPr>
              <a:t> or </a:t>
            </a:r>
            <a:r>
              <a:rPr lang="en-US" sz="2400" b="1" dirty="0">
                <a:cs typeface="Times New Roman" panose="02020603050405020304" pitchFamily="18" charset="0"/>
              </a:rPr>
              <a:t>Citric</a:t>
            </a:r>
            <a:r>
              <a:rPr lang="en-US" sz="2400" dirty="0">
                <a:cs typeface="Times New Roman" panose="02020603050405020304" pitchFamily="18" charset="0"/>
              </a:rPr>
              <a:t> </a:t>
            </a:r>
            <a:r>
              <a:rPr lang="en-US" sz="2400" b="1" dirty="0">
                <a:cs typeface="Times New Roman" panose="02020603050405020304" pitchFamily="18" charset="0"/>
              </a:rPr>
              <a:t>acid</a:t>
            </a:r>
            <a:r>
              <a:rPr lang="en-US" sz="2400" dirty="0">
                <a:cs typeface="Times New Roman" panose="02020603050405020304" pitchFamily="18" charset="0"/>
              </a:rPr>
              <a:t> </a:t>
            </a:r>
            <a:r>
              <a:rPr lang="en-US" sz="2400" b="1" dirty="0">
                <a:cs typeface="Times New Roman" panose="02020603050405020304" pitchFamily="18" charset="0"/>
              </a:rPr>
              <a:t>cycle</a:t>
            </a:r>
            <a:r>
              <a:rPr lang="en-US" sz="2400" dirty="0">
                <a:cs typeface="Times New Roman" panose="02020603050405020304" pitchFamily="18" charset="0"/>
              </a:rPr>
              <a:t>, is considered as central pathway of aerobic metabolism</a:t>
            </a:r>
          </a:p>
          <a:p>
            <a:pPr>
              <a:lnSpc>
                <a:spcPct val="150000"/>
              </a:lnSpc>
              <a:buFont typeface="Wingdings" panose="05000000000000000000" pitchFamily="2" charset="2"/>
              <a:buChar char="v"/>
            </a:pPr>
            <a:r>
              <a:rPr lang="en-US" sz="2400" dirty="0">
                <a:cs typeface="Times New Roman" panose="02020603050405020304" pitchFamily="18" charset="0"/>
              </a:rPr>
              <a:t> It serves </a:t>
            </a:r>
            <a:r>
              <a:rPr lang="en-US" sz="2400" dirty="0" smtClean="0">
                <a:cs typeface="Times New Roman" panose="02020603050405020304" pitchFamily="18" charset="0"/>
              </a:rPr>
              <a:t>for two </a:t>
            </a:r>
            <a:r>
              <a:rPr lang="en-US" sz="2400" dirty="0">
                <a:cs typeface="Times New Roman" panose="02020603050405020304" pitchFamily="18" charset="0"/>
              </a:rPr>
              <a:t>purposes-</a:t>
            </a:r>
            <a:r>
              <a:rPr lang="en-US" sz="2400" b="1" dirty="0">
                <a:cs typeface="Times New Roman" panose="02020603050405020304" pitchFamily="18" charset="0"/>
              </a:rPr>
              <a:t>bioenergetics</a:t>
            </a:r>
            <a:r>
              <a:rPr lang="en-US" sz="2400" dirty="0">
                <a:cs typeface="Times New Roman" panose="02020603050405020304" pitchFamily="18" charset="0"/>
              </a:rPr>
              <a:t> and </a:t>
            </a:r>
            <a:r>
              <a:rPr lang="en-US" sz="2400" b="1" dirty="0" smtClean="0">
                <a:cs typeface="Times New Roman" panose="02020603050405020304" pitchFamily="18" charset="0"/>
              </a:rPr>
              <a:t>biosynthesis</a:t>
            </a:r>
            <a:r>
              <a:rPr lang="en-US" sz="2400" dirty="0" smtClean="0">
                <a:cs typeface="Times New Roman" panose="02020603050405020304" pitchFamily="18" charset="0"/>
              </a:rPr>
              <a:t> </a:t>
            </a:r>
            <a:endParaRPr lang="en-US" sz="2400" dirty="0">
              <a:cs typeface="Times New Roman" panose="02020603050405020304" pitchFamily="18" charset="0"/>
            </a:endParaRPr>
          </a:p>
          <a:p>
            <a:pPr marL="457178" indent="-457178">
              <a:lnSpc>
                <a:spcPct val="150000"/>
              </a:lnSpc>
              <a:buAutoNum type="arabicPeriod"/>
            </a:pPr>
            <a:r>
              <a:rPr lang="en-US" sz="2400" b="1" dirty="0" err="1">
                <a:cs typeface="Times New Roman" panose="02020603050405020304" pitchFamily="18" charset="0"/>
              </a:rPr>
              <a:t>Bioenergetic</a:t>
            </a:r>
            <a:r>
              <a:rPr lang="en-US" sz="2400" b="1" dirty="0">
                <a:cs typeface="Times New Roman" panose="02020603050405020304" pitchFamily="18" charset="0"/>
              </a:rPr>
              <a:t>:</a:t>
            </a:r>
          </a:p>
          <a:p>
            <a:pPr marL="633413" indent="-352425">
              <a:lnSpc>
                <a:spcPct val="150000"/>
              </a:lnSpc>
              <a:buFont typeface="Wingdings" panose="05000000000000000000" pitchFamily="2" charset="2"/>
              <a:buChar char="§"/>
            </a:pPr>
            <a:r>
              <a:rPr lang="en-US" sz="2400" b="1" dirty="0">
                <a:cs typeface="Times New Roman" panose="02020603050405020304" pitchFamily="18" charset="0"/>
              </a:rPr>
              <a:t> </a:t>
            </a:r>
            <a:r>
              <a:rPr lang="en-US" sz="2400" dirty="0">
                <a:cs typeface="Times New Roman" panose="02020603050405020304" pitchFamily="18" charset="0"/>
              </a:rPr>
              <a:t>The cycle carries out complex degradation of acetyl group in acetyl - CoA to CO</a:t>
            </a:r>
            <a:r>
              <a:rPr lang="en-US" sz="2400" baseline="-25000" dirty="0">
                <a:cs typeface="Times New Roman" panose="02020603050405020304" pitchFamily="18" charset="0"/>
              </a:rPr>
              <a:t>2</a:t>
            </a:r>
            <a:r>
              <a:rPr lang="en-US" sz="2400" dirty="0">
                <a:cs typeface="Times New Roman" panose="02020603050405020304" pitchFamily="18" charset="0"/>
              </a:rPr>
              <a:t>, </a:t>
            </a:r>
            <a:r>
              <a:rPr lang="en-US" sz="2400" dirty="0" smtClean="0">
                <a:cs typeface="Times New Roman" panose="02020603050405020304" pitchFamily="18" charset="0"/>
              </a:rPr>
              <a:t>resulting </a:t>
            </a:r>
            <a:r>
              <a:rPr lang="en-US" sz="2400" dirty="0">
                <a:cs typeface="Times New Roman" panose="02020603050405020304" pitchFamily="18" charset="0"/>
              </a:rPr>
              <a:t>in release of energy (ATP or GTP) and reducing power (NADH and </a:t>
            </a:r>
            <a:r>
              <a:rPr lang="en-US" sz="2400" dirty="0" smtClean="0">
                <a:cs typeface="Times New Roman" panose="02020603050405020304" pitchFamily="18" charset="0"/>
              </a:rPr>
              <a:t>FADH</a:t>
            </a:r>
            <a:r>
              <a:rPr lang="en-US" sz="2400" baseline="-25000" dirty="0" smtClean="0">
                <a:cs typeface="Times New Roman" panose="02020603050405020304" pitchFamily="18" charset="0"/>
              </a:rPr>
              <a:t>2</a:t>
            </a:r>
            <a:r>
              <a:rPr lang="en-US" sz="2400" dirty="0" smtClean="0">
                <a:cs typeface="Times New Roman" panose="02020603050405020304" pitchFamily="18" charset="0"/>
              </a:rPr>
              <a:t>). </a:t>
            </a:r>
            <a:endParaRPr lang="en-US" sz="2400" dirty="0">
              <a:cs typeface="Times New Roman" panose="02020603050405020304" pitchFamily="18" charset="0"/>
            </a:endParaRPr>
          </a:p>
          <a:p>
            <a:pPr>
              <a:lnSpc>
                <a:spcPct val="150000"/>
              </a:lnSpc>
              <a:buNone/>
            </a:pPr>
            <a:r>
              <a:rPr lang="en-US" sz="2400" b="1" dirty="0">
                <a:cs typeface="Times New Roman" panose="02020603050405020304" pitchFamily="18" charset="0"/>
              </a:rPr>
              <a:t>2</a:t>
            </a:r>
            <a:r>
              <a:rPr lang="en-US" sz="2400" dirty="0">
                <a:cs typeface="Times New Roman" panose="02020603050405020304" pitchFamily="18" charset="0"/>
              </a:rPr>
              <a:t>. </a:t>
            </a:r>
            <a:r>
              <a:rPr lang="en-US" sz="2400" b="1" dirty="0">
                <a:cs typeface="Times New Roman" panose="02020603050405020304" pitchFamily="18" charset="0"/>
              </a:rPr>
              <a:t>Biosynthesis:</a:t>
            </a:r>
            <a:r>
              <a:rPr lang="en-US" sz="2400" dirty="0">
                <a:cs typeface="Times New Roman" panose="02020603050405020304" pitchFamily="18" charset="0"/>
              </a:rPr>
              <a:t> - It supplies precursors for several biosynthetic pathways of amino acids, pyrimidines, purines etc. </a:t>
            </a:r>
          </a:p>
          <a:p>
            <a:endParaRPr lang="en-US" dirty="0"/>
          </a:p>
        </p:txBody>
      </p:sp>
      <p:sp>
        <p:nvSpPr>
          <p:cNvPr id="6" name="Slide Number Placeholder 5"/>
          <p:cNvSpPr>
            <a:spLocks noGrp="1"/>
          </p:cNvSpPr>
          <p:nvPr>
            <p:ph type="sldNum" sz="quarter" idx="12"/>
          </p:nvPr>
        </p:nvSpPr>
        <p:spPr/>
        <p:txBody>
          <a:bodyPr/>
          <a:lstStyle/>
          <a:p>
            <a:fld id="{796E5D1F-AD71-4468-8BAF-9C079CEC6AC7}" type="slidenum">
              <a:rPr lang="en-US" smtClean="0"/>
              <a:t>37</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304800" y="347664"/>
            <a:ext cx="8229600" cy="663575"/>
          </a:xfrm>
        </p:spPr>
        <p:txBody>
          <a:bodyPr>
            <a:normAutofit/>
          </a:bodyPr>
          <a:lstStyle/>
          <a:p>
            <a:r>
              <a:rPr lang="en-US" sz="3200" b="1" dirty="0" smtClean="0">
                <a:solidFill>
                  <a:srgbClr val="0070C0"/>
                </a:solidFill>
                <a:cs typeface="Times New Roman" panose="02020603050405020304" pitchFamily="18" charset="0"/>
              </a:rPr>
              <a:t>Krebs </a:t>
            </a:r>
            <a:r>
              <a:rPr lang="en-US" sz="3200" b="1" dirty="0">
                <a:solidFill>
                  <a:srgbClr val="0070C0"/>
                </a:solidFill>
                <a:cs typeface="Times New Roman" panose="02020603050405020304" pitchFamily="18" charset="0"/>
              </a:rPr>
              <a:t>cycle  cont’d</a:t>
            </a:r>
            <a:endParaRPr lang="en-US" sz="3200" b="1" dirty="0">
              <a:solidFill>
                <a:srgbClr val="0070C0"/>
              </a:solidFill>
              <a:latin typeface="+mn-lt"/>
            </a:endParaRPr>
          </a:p>
        </p:txBody>
      </p:sp>
    </p:spTree>
    <p:extLst>
      <p:ext uri="{BB962C8B-B14F-4D97-AF65-F5344CB8AC3E}">
        <p14:creationId xmlns:p14="http://schemas.microsoft.com/office/powerpoint/2010/main" val="3961301234"/>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11239"/>
            <a:ext cx="8610600" cy="5541961"/>
          </a:xfrm>
        </p:spPr>
        <p:txBody>
          <a:bodyPr>
            <a:normAutofit fontScale="92500" lnSpcReduction="10000"/>
          </a:bodyPr>
          <a:lstStyle/>
          <a:p>
            <a:pPr>
              <a:lnSpc>
                <a:spcPct val="150000"/>
              </a:lnSpc>
            </a:pPr>
            <a:r>
              <a:rPr lang="en-US" dirty="0" smtClean="0"/>
              <a:t>The </a:t>
            </a:r>
            <a:r>
              <a:rPr lang="en-US" dirty="0"/>
              <a:t>Krebs cycle begins with </a:t>
            </a:r>
            <a:r>
              <a:rPr lang="en-US" b="1" dirty="0">
                <a:solidFill>
                  <a:srgbClr val="0070C0"/>
                </a:solidFill>
              </a:rPr>
              <a:t>acetyl CoA </a:t>
            </a:r>
            <a:r>
              <a:rPr lang="en-US" dirty="0"/>
              <a:t>combining with a </a:t>
            </a:r>
            <a:r>
              <a:rPr lang="en-US" b="1" dirty="0">
                <a:solidFill>
                  <a:srgbClr val="0070C0"/>
                </a:solidFill>
              </a:rPr>
              <a:t>4-carbon</a:t>
            </a:r>
            <a:r>
              <a:rPr lang="en-US" dirty="0"/>
              <a:t> compound </a:t>
            </a:r>
            <a:r>
              <a:rPr lang="en-US" dirty="0" smtClean="0"/>
              <a:t>to form </a:t>
            </a:r>
            <a:r>
              <a:rPr lang="en-US" dirty="0"/>
              <a:t>a 6-carbon compound known as </a:t>
            </a:r>
            <a:r>
              <a:rPr lang="en-US" b="1" dirty="0">
                <a:solidFill>
                  <a:srgbClr val="0070C0"/>
                </a:solidFill>
              </a:rPr>
              <a:t>citric </a:t>
            </a:r>
            <a:r>
              <a:rPr lang="en-US" b="1" dirty="0" smtClean="0">
                <a:solidFill>
                  <a:srgbClr val="0070C0"/>
                </a:solidFill>
              </a:rPr>
              <a:t>acid</a:t>
            </a:r>
            <a:r>
              <a:rPr lang="en-US" dirty="0" smtClean="0"/>
              <a:t>.</a:t>
            </a:r>
          </a:p>
          <a:p>
            <a:pPr>
              <a:lnSpc>
                <a:spcPct val="150000"/>
              </a:lnSpc>
            </a:pPr>
            <a:r>
              <a:rPr lang="en-US" dirty="0" smtClean="0"/>
              <a:t>Citric </a:t>
            </a:r>
            <a:r>
              <a:rPr lang="en-US" dirty="0"/>
              <a:t>acid is then broken down in the next series of steps, releasing </a:t>
            </a:r>
            <a:r>
              <a:rPr lang="en-US" b="1" dirty="0" smtClean="0">
                <a:solidFill>
                  <a:srgbClr val="C00000"/>
                </a:solidFill>
              </a:rPr>
              <a:t>2CO</a:t>
            </a:r>
            <a:r>
              <a:rPr lang="en-US" b="1" baseline="-25000" dirty="0" smtClean="0">
                <a:solidFill>
                  <a:srgbClr val="C00000"/>
                </a:solidFill>
              </a:rPr>
              <a:t>2 </a:t>
            </a:r>
            <a:r>
              <a:rPr lang="en-US" dirty="0" smtClean="0"/>
              <a:t>and </a:t>
            </a:r>
            <a:r>
              <a:rPr lang="en-US" dirty="0"/>
              <a:t>generating </a:t>
            </a:r>
            <a:r>
              <a:rPr lang="en-US" b="1" dirty="0">
                <a:solidFill>
                  <a:srgbClr val="C00000"/>
                </a:solidFill>
              </a:rPr>
              <a:t>one ATP</a:t>
            </a:r>
            <a:r>
              <a:rPr lang="en-US" dirty="0"/>
              <a:t>, </a:t>
            </a:r>
            <a:r>
              <a:rPr lang="en-US" b="1" dirty="0">
                <a:solidFill>
                  <a:srgbClr val="C00000"/>
                </a:solidFill>
              </a:rPr>
              <a:t>three NADH</a:t>
            </a:r>
            <a:r>
              <a:rPr lang="en-US" dirty="0"/>
              <a:t>, and </a:t>
            </a:r>
            <a:r>
              <a:rPr lang="en-US" b="1" dirty="0">
                <a:solidFill>
                  <a:srgbClr val="C00000"/>
                </a:solidFill>
              </a:rPr>
              <a:t>one </a:t>
            </a:r>
            <a:r>
              <a:rPr lang="en-US" b="1" dirty="0" smtClean="0">
                <a:solidFill>
                  <a:srgbClr val="C00000"/>
                </a:solidFill>
              </a:rPr>
              <a:t>FADH</a:t>
            </a:r>
            <a:r>
              <a:rPr lang="en-US" b="1" baseline="-25000" dirty="0" smtClean="0">
                <a:solidFill>
                  <a:srgbClr val="C00000"/>
                </a:solidFill>
              </a:rPr>
              <a:t>2 </a:t>
            </a:r>
            <a:r>
              <a:rPr lang="en-US" b="1" dirty="0" smtClean="0">
                <a:solidFill>
                  <a:srgbClr val="C00000"/>
                </a:solidFill>
              </a:rPr>
              <a:t>from single cycle</a:t>
            </a:r>
            <a:r>
              <a:rPr lang="en-US" dirty="0" smtClean="0"/>
              <a:t>.</a:t>
            </a:r>
          </a:p>
          <a:p>
            <a:pPr>
              <a:lnSpc>
                <a:spcPct val="150000"/>
              </a:lnSpc>
            </a:pPr>
            <a:r>
              <a:rPr lang="en-US" dirty="0" smtClean="0"/>
              <a:t>Finally</a:t>
            </a:r>
            <a:r>
              <a:rPr lang="en-US" dirty="0"/>
              <a:t>, acetyl CoA and citric acid are generated and the cycle continues. </a:t>
            </a:r>
            <a:br>
              <a:rPr lang="en-US" dirty="0"/>
            </a:br>
            <a:endParaRPr lang="en-US" dirty="0"/>
          </a:p>
        </p:txBody>
      </p:sp>
      <p:sp>
        <p:nvSpPr>
          <p:cNvPr id="6" name="Slide Number Placeholder 5"/>
          <p:cNvSpPr>
            <a:spLocks noGrp="1"/>
          </p:cNvSpPr>
          <p:nvPr>
            <p:ph type="sldNum" sz="quarter" idx="12"/>
          </p:nvPr>
        </p:nvSpPr>
        <p:spPr/>
        <p:txBody>
          <a:bodyPr/>
          <a:lstStyle/>
          <a:p>
            <a:fld id="{796E5D1F-AD71-4468-8BAF-9C079CEC6AC7}" type="slidenum">
              <a:rPr lang="en-US" smtClean="0"/>
              <a:t>38</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304800" y="347664"/>
            <a:ext cx="8229600" cy="663575"/>
          </a:xfrm>
        </p:spPr>
        <p:txBody>
          <a:bodyPr>
            <a:normAutofit/>
          </a:bodyPr>
          <a:lstStyle/>
          <a:p>
            <a:r>
              <a:rPr lang="en-US" sz="3200" b="1" dirty="0" smtClean="0">
                <a:solidFill>
                  <a:srgbClr val="0070C0"/>
                </a:solidFill>
                <a:cs typeface="Times New Roman" panose="02020603050405020304" pitchFamily="18" charset="0"/>
              </a:rPr>
              <a:t>Krebs </a:t>
            </a:r>
            <a:r>
              <a:rPr lang="en-US" sz="3200" b="1" dirty="0">
                <a:solidFill>
                  <a:srgbClr val="0070C0"/>
                </a:solidFill>
                <a:cs typeface="Times New Roman" panose="02020603050405020304" pitchFamily="18" charset="0"/>
              </a:rPr>
              <a:t>cycle  cont’d</a:t>
            </a:r>
            <a:endParaRPr lang="en-US" sz="3200" b="1" dirty="0">
              <a:solidFill>
                <a:srgbClr val="0070C0"/>
              </a:solidFill>
              <a:latin typeface="+mn-lt"/>
            </a:endParaRPr>
          </a:p>
        </p:txBody>
      </p:sp>
    </p:spTree>
    <p:extLst>
      <p:ext uri="{BB962C8B-B14F-4D97-AF65-F5344CB8AC3E}">
        <p14:creationId xmlns:p14="http://schemas.microsoft.com/office/powerpoint/2010/main" val="3805310767"/>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39</a:t>
            </a:fld>
            <a:endParaRPr lang="en-US"/>
          </a:p>
        </p:txBody>
      </p:sp>
      <p:pic>
        <p:nvPicPr>
          <p:cNvPr id="3" name="Picture 2"/>
          <p:cNvPicPr>
            <a:picLocks noChangeAspect="1"/>
          </p:cNvPicPr>
          <p:nvPr/>
        </p:nvPicPr>
        <p:blipFill>
          <a:blip r:embed="rId2"/>
          <a:stretch>
            <a:fillRect/>
          </a:stretch>
        </p:blipFill>
        <p:spPr>
          <a:xfrm>
            <a:off x="958646" y="658795"/>
            <a:ext cx="7226710" cy="6062683"/>
          </a:xfrm>
          <a:prstGeom prst="rect">
            <a:avLst/>
          </a:prstGeom>
        </p:spPr>
      </p:pic>
      <p:sp>
        <p:nvSpPr>
          <p:cNvPr id="4" name="Rectangles 3"/>
          <p:cNvSpPr/>
          <p:nvPr/>
        </p:nvSpPr>
        <p:spPr>
          <a:xfrm>
            <a:off x="76200" y="33317"/>
            <a:ext cx="8991602" cy="6688161"/>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05687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622" y="838200"/>
            <a:ext cx="8933180" cy="5791200"/>
          </a:xfrm>
        </p:spPr>
        <p:txBody>
          <a:bodyPr>
            <a:noAutofit/>
          </a:bodyPr>
          <a:lstStyle/>
          <a:p>
            <a:pPr>
              <a:lnSpc>
                <a:spcPct val="150000"/>
              </a:lnSpc>
              <a:buFont typeface="Wingdings" panose="05000000000000000000" pitchFamily="2" charset="2"/>
              <a:buChar char="v"/>
            </a:pPr>
            <a:r>
              <a:rPr lang="en-US" b="1" dirty="0">
                <a:solidFill>
                  <a:srgbClr val="C00000"/>
                </a:solidFill>
                <a:cs typeface="Times New Roman" panose="02020603050405020304" pitchFamily="18" charset="0"/>
              </a:rPr>
              <a:t>These reactions can be divided into:</a:t>
            </a:r>
          </a:p>
          <a:p>
            <a:pPr marL="800060">
              <a:lnSpc>
                <a:spcPct val="150000"/>
              </a:lnSpc>
              <a:buFont typeface="Wingdings" panose="05000000000000000000" pitchFamily="2" charset="2"/>
              <a:buChar char="§"/>
            </a:pPr>
            <a:r>
              <a:rPr lang="en-US" dirty="0">
                <a:cs typeface="Times New Roman" panose="02020603050405020304" pitchFamily="18" charset="0"/>
              </a:rPr>
              <a:t> </a:t>
            </a:r>
            <a:r>
              <a:rPr lang="en-US" b="1" dirty="0">
                <a:cs typeface="Times New Roman" panose="02020603050405020304" pitchFamily="18" charset="0"/>
              </a:rPr>
              <a:t>Catabolic</a:t>
            </a:r>
            <a:r>
              <a:rPr lang="en-US" dirty="0">
                <a:cs typeface="Times New Roman" panose="02020603050405020304" pitchFamily="18" charset="0"/>
              </a:rPr>
              <a:t> </a:t>
            </a:r>
            <a:r>
              <a:rPr lang="en-US" b="1" dirty="0">
                <a:cs typeface="Times New Roman" panose="02020603050405020304" pitchFamily="18" charset="0"/>
              </a:rPr>
              <a:t>reactions</a:t>
            </a:r>
            <a:r>
              <a:rPr lang="en-US" dirty="0">
                <a:cs typeface="Times New Roman" panose="02020603050405020304" pitchFamily="18" charset="0"/>
              </a:rPr>
              <a:t>: convert nutrients to energy</a:t>
            </a:r>
          </a:p>
          <a:p>
            <a:pPr marL="1652505" indent="-339709">
              <a:lnSpc>
                <a:spcPct val="150000"/>
              </a:lnSpc>
              <a:buFont typeface="Wingdings" panose="05000000000000000000" pitchFamily="2" charset="2"/>
              <a:buChar char="ü"/>
            </a:pPr>
            <a:r>
              <a:rPr lang="en-US" dirty="0">
                <a:solidFill>
                  <a:srgbClr val="0070C0"/>
                </a:solidFill>
                <a:cs typeface="Times New Roman" panose="02020603050405020304" pitchFamily="18" charset="0"/>
              </a:rPr>
              <a:t>release energy by breaking down larger molecules into smaller molecules</a:t>
            </a:r>
          </a:p>
          <a:p>
            <a:pPr marL="800060">
              <a:lnSpc>
                <a:spcPct val="150000"/>
              </a:lnSpc>
              <a:buFont typeface="Wingdings" panose="05000000000000000000" pitchFamily="2" charset="2"/>
              <a:buChar char="§"/>
            </a:pPr>
            <a:r>
              <a:rPr lang="en-US" dirty="0">
                <a:cs typeface="Times New Roman" panose="02020603050405020304" pitchFamily="18" charset="0"/>
              </a:rPr>
              <a:t> </a:t>
            </a:r>
            <a:r>
              <a:rPr lang="en-US" b="1" dirty="0">
                <a:cs typeface="Times New Roman" panose="02020603050405020304" pitchFamily="18" charset="0"/>
              </a:rPr>
              <a:t>Anabolic</a:t>
            </a:r>
            <a:r>
              <a:rPr lang="en-US" dirty="0">
                <a:cs typeface="Times New Roman" panose="02020603050405020304" pitchFamily="18" charset="0"/>
              </a:rPr>
              <a:t> </a:t>
            </a:r>
            <a:r>
              <a:rPr lang="en-US" b="1" dirty="0">
                <a:cs typeface="Times New Roman" panose="02020603050405020304" pitchFamily="18" charset="0"/>
              </a:rPr>
              <a:t>reactions:</a:t>
            </a:r>
            <a:r>
              <a:rPr lang="en-US" dirty="0">
                <a:cs typeface="Times New Roman" panose="02020603050405020304" pitchFamily="18" charset="0"/>
              </a:rPr>
              <a:t> </a:t>
            </a:r>
            <a:r>
              <a:rPr lang="en-US" dirty="0" smtClean="0">
                <a:cs typeface="Times New Roman" panose="02020603050405020304" pitchFamily="18" charset="0"/>
              </a:rPr>
              <a:t>lead </a:t>
            </a:r>
            <a:r>
              <a:rPr lang="en-US" dirty="0">
                <a:cs typeface="Times New Roman" panose="02020603050405020304" pitchFamily="18" charset="0"/>
              </a:rPr>
              <a:t>to the synthesis of larger biomolecules. </a:t>
            </a:r>
          </a:p>
          <a:p>
            <a:pPr marL="1652505" indent="-339709">
              <a:lnSpc>
                <a:spcPct val="150000"/>
              </a:lnSpc>
              <a:buFont typeface="Wingdings" panose="05000000000000000000" pitchFamily="2" charset="2"/>
              <a:buChar char="ü"/>
            </a:pPr>
            <a:r>
              <a:rPr lang="en-US" dirty="0">
                <a:solidFill>
                  <a:srgbClr val="0070C0"/>
                </a:solidFill>
                <a:cs typeface="Times New Roman" panose="02020603050405020304" pitchFamily="18" charset="0"/>
              </a:rPr>
              <a:t>use the energy released by catabolic pathways to build larger molecules from smaller molecules</a:t>
            </a:r>
          </a:p>
        </p:txBody>
      </p:sp>
      <p:sp>
        <p:nvSpPr>
          <p:cNvPr id="5" name="Slide Number Placeholder 4"/>
          <p:cNvSpPr>
            <a:spLocks noGrp="1"/>
          </p:cNvSpPr>
          <p:nvPr>
            <p:ph type="sldNum" sz="quarter" idx="12"/>
          </p:nvPr>
        </p:nvSpPr>
        <p:spPr/>
        <p:txBody>
          <a:bodyPr/>
          <a:lstStyle/>
          <a:p>
            <a:fld id="{796E5D1F-AD71-4468-8BAF-9C079CEC6AC7}" type="slidenum">
              <a:rPr lang="en-US" smtClean="0"/>
              <a:t>4</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1" y="342019"/>
            <a:ext cx="1153136" cy="523220"/>
          </a:xfrm>
          <a:prstGeom prst="rect">
            <a:avLst/>
          </a:prstGeom>
        </p:spPr>
        <p:txBody>
          <a:bodyPr wrap="none">
            <a:spAutoFit/>
          </a:bodyPr>
          <a:lstStyle/>
          <a:p>
            <a:r>
              <a:rPr lang="en-US" sz="2800" b="1" dirty="0">
                <a:solidFill>
                  <a:srgbClr val="0070C0"/>
                </a:solidFill>
                <a:cs typeface="Times New Roman" panose="02020603050405020304" pitchFamily="18" charset="0"/>
              </a:rPr>
              <a:t>Cont’d</a:t>
            </a:r>
            <a:endParaRPr lang="en-US" sz="2400" dirty="0">
              <a:solidFill>
                <a:srgbClr val="0070C0"/>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957" y="347665"/>
            <a:ext cx="8229600" cy="338136"/>
          </a:xfrm>
        </p:spPr>
        <p:txBody>
          <a:bodyPr>
            <a:normAutofit fontScale="90000"/>
          </a:bodyPr>
          <a:lstStyle/>
          <a:p>
            <a:r>
              <a:rPr lang="en-US" sz="2800" b="1" dirty="0" smtClean="0">
                <a:solidFill>
                  <a:srgbClr val="0070C0"/>
                </a:solidFill>
                <a:cs typeface="Times New Roman" panose="02020603050405020304" pitchFamily="18" charset="0"/>
              </a:rPr>
              <a:t>Krebs </a:t>
            </a:r>
            <a:r>
              <a:rPr lang="en-US" sz="2800" b="1" dirty="0">
                <a:solidFill>
                  <a:srgbClr val="0070C0"/>
                </a:solidFill>
                <a:cs typeface="Times New Roman" panose="02020603050405020304" pitchFamily="18" charset="0"/>
              </a:rPr>
              <a:t>cycle  cont’d</a:t>
            </a:r>
            <a:endParaRPr lang="en-US" sz="2800" b="1" dirty="0">
              <a:solidFill>
                <a:srgbClr val="0070C0"/>
              </a:solidFill>
              <a:latin typeface="+mn-lt"/>
            </a:endParaRPr>
          </a:p>
        </p:txBody>
      </p:sp>
      <p:sp>
        <p:nvSpPr>
          <p:cNvPr id="3" name="Content Placeholder 2"/>
          <p:cNvSpPr>
            <a:spLocks noGrp="1"/>
          </p:cNvSpPr>
          <p:nvPr>
            <p:ph idx="1"/>
          </p:nvPr>
        </p:nvSpPr>
        <p:spPr>
          <a:xfrm>
            <a:off x="134622" y="685801"/>
            <a:ext cx="8933180" cy="5867399"/>
          </a:xfrm>
        </p:spPr>
        <p:txBody>
          <a:bodyPr>
            <a:noAutofit/>
          </a:bodyPr>
          <a:lstStyle/>
          <a:p>
            <a:pPr>
              <a:lnSpc>
                <a:spcPct val="170000"/>
              </a:lnSpc>
              <a:buNone/>
            </a:pPr>
            <a:r>
              <a:rPr lang="en-US" sz="2400" b="1" dirty="0" smtClean="0">
                <a:cs typeface="Times New Roman" panose="02020603050405020304" pitchFamily="18" charset="0"/>
              </a:rPr>
              <a:t>2</a:t>
            </a:r>
            <a:r>
              <a:rPr lang="en-US" sz="2400" dirty="0">
                <a:cs typeface="Times New Roman" panose="02020603050405020304" pitchFamily="18" charset="0"/>
              </a:rPr>
              <a:t>. </a:t>
            </a:r>
            <a:r>
              <a:rPr lang="en-US" sz="2400" b="1" dirty="0">
                <a:cs typeface="Times New Roman" panose="02020603050405020304" pitchFamily="18" charset="0"/>
              </a:rPr>
              <a:t>Biosynthesis:</a:t>
            </a:r>
            <a:r>
              <a:rPr lang="en-US" sz="2400" dirty="0">
                <a:cs typeface="Times New Roman" panose="02020603050405020304" pitchFamily="18" charset="0"/>
              </a:rPr>
              <a:t> - It supplies precursors for several biosynthetic </a:t>
            </a:r>
            <a:r>
              <a:rPr lang="en-US" sz="2400" dirty="0" smtClean="0">
                <a:cs typeface="Times New Roman" panose="02020603050405020304" pitchFamily="18" charset="0"/>
              </a:rPr>
              <a:t>pathways. </a:t>
            </a:r>
            <a:endParaRPr lang="en-US" sz="2200" dirty="0">
              <a:cs typeface="Times New Roman" panose="02020603050405020304" pitchFamily="18" charset="0"/>
            </a:endParaRPr>
          </a:p>
          <a:p>
            <a:pPr>
              <a:lnSpc>
                <a:spcPct val="170000"/>
              </a:lnSpc>
              <a:buFont typeface="Wingdings" panose="05000000000000000000" pitchFamily="2" charset="2"/>
              <a:buChar char="§"/>
            </a:pPr>
            <a:r>
              <a:rPr lang="en-US" sz="2400" dirty="0" smtClean="0"/>
              <a:t> </a:t>
            </a:r>
            <a:r>
              <a:rPr lang="en-US" sz="2400" dirty="0"/>
              <a:t>TCA cycle is also an important source </a:t>
            </a:r>
            <a:r>
              <a:rPr lang="en-US" sz="2400" dirty="0" smtClean="0"/>
              <a:t>of biosynthetic </a:t>
            </a:r>
            <a:r>
              <a:rPr lang="en-US" sz="2400" dirty="0"/>
              <a:t>precursors </a:t>
            </a:r>
            <a:endParaRPr lang="en-US" sz="2400" dirty="0" smtClean="0"/>
          </a:p>
          <a:p>
            <a:pPr marL="457200">
              <a:lnSpc>
                <a:spcPct val="100000"/>
              </a:lnSpc>
              <a:buFont typeface="Wingdings" panose="05000000000000000000" pitchFamily="2" charset="2"/>
              <a:buChar char="ü"/>
            </a:pPr>
            <a:r>
              <a:rPr lang="en-US" sz="2400" dirty="0" smtClean="0"/>
              <a:t> </a:t>
            </a:r>
            <a:r>
              <a:rPr lang="en-US" sz="2400" dirty="0"/>
              <a:t>α-</a:t>
            </a:r>
            <a:r>
              <a:rPr lang="en-US" sz="2400" dirty="0" err="1"/>
              <a:t>ketoglutarate</a:t>
            </a:r>
            <a:r>
              <a:rPr lang="en-US" sz="2400" dirty="0"/>
              <a:t> and oxaloacetate are used for synthesis of a number </a:t>
            </a:r>
            <a:r>
              <a:rPr lang="en-US" sz="2400" dirty="0" smtClean="0"/>
              <a:t>of amino </a:t>
            </a:r>
            <a:r>
              <a:rPr lang="en-US" sz="2400" dirty="0"/>
              <a:t>acids like glutamic acid, </a:t>
            </a:r>
            <a:r>
              <a:rPr lang="en-US" sz="2400" dirty="0" err="1"/>
              <a:t>asparatic</a:t>
            </a:r>
            <a:r>
              <a:rPr lang="en-US" sz="2400" dirty="0"/>
              <a:t> acid </a:t>
            </a:r>
            <a:endParaRPr lang="en-US" sz="2400" dirty="0" smtClean="0"/>
          </a:p>
          <a:p>
            <a:pPr marL="457200">
              <a:lnSpc>
                <a:spcPct val="170000"/>
              </a:lnSpc>
              <a:buFont typeface="Wingdings" panose="05000000000000000000" pitchFamily="2" charset="2"/>
              <a:buChar char="ü"/>
            </a:pPr>
            <a:r>
              <a:rPr lang="en-US" sz="2400" dirty="0"/>
              <a:t> </a:t>
            </a:r>
            <a:r>
              <a:rPr lang="en-US" sz="2400" dirty="0" err="1"/>
              <a:t>Succinyl</a:t>
            </a:r>
            <a:r>
              <a:rPr lang="en-US" sz="2400" dirty="0"/>
              <a:t> - CoA is used to form porphyrin ring of cytochromes, chlorophyll </a:t>
            </a:r>
            <a:endParaRPr lang="en-US" sz="2400" dirty="0" smtClean="0"/>
          </a:p>
          <a:p>
            <a:pPr marL="457200">
              <a:lnSpc>
                <a:spcPct val="100000"/>
              </a:lnSpc>
              <a:buFont typeface="Wingdings" panose="05000000000000000000" pitchFamily="2" charset="2"/>
              <a:buChar char="ü"/>
            </a:pPr>
            <a:r>
              <a:rPr lang="en-US" sz="2400" dirty="0"/>
              <a:t> Oxaloacetate can also be converted to phosphoenolpyruvate, which is </a:t>
            </a:r>
            <a:r>
              <a:rPr lang="en-US" sz="2400" dirty="0" smtClean="0"/>
              <a:t>a precursor </a:t>
            </a:r>
            <a:r>
              <a:rPr lang="en-US" sz="2400" dirty="0"/>
              <a:t>of </a:t>
            </a:r>
            <a:r>
              <a:rPr lang="en-US" sz="2400" dirty="0" smtClean="0"/>
              <a:t>glucose. </a:t>
            </a:r>
          </a:p>
          <a:p>
            <a:pPr marL="457200">
              <a:lnSpc>
                <a:spcPct val="170000"/>
              </a:lnSpc>
              <a:buFont typeface="Wingdings" panose="05000000000000000000" pitchFamily="2" charset="2"/>
              <a:buChar char="ü"/>
            </a:pPr>
            <a:r>
              <a:rPr lang="en-US" sz="2400" dirty="0" smtClean="0"/>
              <a:t>Acetyl </a:t>
            </a:r>
            <a:r>
              <a:rPr lang="en-US" sz="2400" dirty="0"/>
              <a:t>- CoA is the starting material for fatty acid biosynthesis. </a:t>
            </a:r>
            <a:br>
              <a:rPr lang="en-US" sz="2400" dirty="0"/>
            </a:br>
            <a:r>
              <a:rPr lang="en-US" sz="2400" dirty="0"/>
              <a:t/>
            </a:r>
            <a:br>
              <a:rPr lang="en-US" sz="2400" dirty="0"/>
            </a:br>
            <a:endParaRPr lang="en-US" sz="2400" dirty="0"/>
          </a:p>
        </p:txBody>
      </p:sp>
      <p:sp>
        <p:nvSpPr>
          <p:cNvPr id="6" name="Slide Number Placeholder 5"/>
          <p:cNvSpPr>
            <a:spLocks noGrp="1"/>
          </p:cNvSpPr>
          <p:nvPr>
            <p:ph type="sldNum" sz="quarter" idx="12"/>
          </p:nvPr>
        </p:nvSpPr>
        <p:spPr/>
        <p:txBody>
          <a:bodyPr/>
          <a:lstStyle/>
          <a:p>
            <a:fld id="{796E5D1F-AD71-4468-8BAF-9C079CEC6AC7}" type="slidenum">
              <a:rPr lang="en-US" smtClean="0"/>
              <a:t>40</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8041796"/>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79158"/>
            <a:ext cx="6457950" cy="625471"/>
          </a:xfrm>
        </p:spPr>
        <p:txBody>
          <a:bodyPr>
            <a:normAutofit/>
          </a:bodyPr>
          <a:lstStyle/>
          <a:p>
            <a:pPr algn="ctr"/>
            <a:r>
              <a:rPr lang="en-US" sz="3600" b="1" dirty="0">
                <a:solidFill>
                  <a:srgbClr val="C00000"/>
                </a:solidFill>
                <a:cs typeface="Times New Roman" panose="02020603050405020304" pitchFamily="18" charset="0"/>
              </a:rPr>
              <a:t>Electron Transport Chain </a:t>
            </a:r>
            <a:endParaRPr lang="en-US" sz="3600" dirty="0">
              <a:solidFill>
                <a:srgbClr val="C00000"/>
              </a:solidFill>
            </a:endParaRPr>
          </a:p>
        </p:txBody>
      </p:sp>
      <p:sp>
        <p:nvSpPr>
          <p:cNvPr id="3" name="Content Placeholder 2"/>
          <p:cNvSpPr>
            <a:spLocks noGrp="1"/>
          </p:cNvSpPr>
          <p:nvPr>
            <p:ph idx="1"/>
          </p:nvPr>
        </p:nvSpPr>
        <p:spPr>
          <a:xfrm>
            <a:off x="228600" y="1004630"/>
            <a:ext cx="8686800" cy="5472370"/>
          </a:xfrm>
        </p:spPr>
        <p:txBody>
          <a:bodyPr>
            <a:normAutofit/>
          </a:bodyPr>
          <a:lstStyle/>
          <a:p>
            <a:pPr>
              <a:lnSpc>
                <a:spcPct val="150000"/>
              </a:lnSpc>
              <a:buFont typeface="Wingdings" panose="05000000000000000000" pitchFamily="2" charset="2"/>
              <a:buChar char="v"/>
            </a:pPr>
            <a:r>
              <a:rPr lang="en-US" sz="2400" dirty="0"/>
              <a:t> </a:t>
            </a:r>
            <a:r>
              <a:rPr lang="en-US" sz="2400" dirty="0">
                <a:cs typeface="Times New Roman" panose="02020603050405020304" pitchFamily="18" charset="0"/>
              </a:rPr>
              <a:t>It is the final step in the break-down of </a:t>
            </a:r>
            <a:r>
              <a:rPr lang="en-US" sz="2400" dirty="0" smtClean="0">
                <a:cs typeface="Times New Roman" panose="02020603050405020304" pitchFamily="18" charset="0"/>
              </a:rPr>
              <a:t>glucose and point </a:t>
            </a:r>
            <a:r>
              <a:rPr lang="en-US" sz="2400" dirty="0">
                <a:cs typeface="Times New Roman" panose="02020603050405020304" pitchFamily="18" charset="0"/>
              </a:rPr>
              <a:t>at which </a:t>
            </a:r>
            <a:r>
              <a:rPr lang="en-US" sz="2400" b="1" dirty="0">
                <a:cs typeface="Times New Roman" panose="02020603050405020304" pitchFamily="18" charset="0"/>
              </a:rPr>
              <a:t>most of the ATP is produced. </a:t>
            </a:r>
            <a:endParaRPr lang="en-US" sz="2400" b="1" dirty="0" smtClean="0">
              <a:cs typeface="Times New Roman" panose="02020603050405020304" pitchFamily="18" charset="0"/>
            </a:endParaRPr>
          </a:p>
          <a:p>
            <a:pPr>
              <a:lnSpc>
                <a:spcPct val="150000"/>
              </a:lnSpc>
              <a:buFont typeface="Wingdings" panose="05000000000000000000" pitchFamily="2" charset="2"/>
              <a:buChar char="v"/>
            </a:pPr>
            <a:r>
              <a:rPr lang="en-US" sz="2400" b="1" dirty="0" smtClean="0">
                <a:solidFill>
                  <a:srgbClr val="0070C0"/>
                </a:solidFill>
                <a:cs typeface="Times New Roman" panose="02020603050405020304" pitchFamily="18" charset="0"/>
              </a:rPr>
              <a:t> </a:t>
            </a:r>
            <a:r>
              <a:rPr lang="en-US" altLang="en-US" sz="2400" dirty="0">
                <a:ea typeface="Cambria" panose="02040503050406030204" pitchFamily="18" charset="0"/>
                <a:cs typeface="Calibri" panose="020F0502020204030204" pitchFamily="34" charset="0"/>
              </a:rPr>
              <a:t>Process by which </a:t>
            </a:r>
            <a:r>
              <a:rPr lang="en-US" altLang="en-US" sz="2400" b="1" dirty="0">
                <a:ea typeface="Cambria" panose="02040503050406030204" pitchFamily="18" charset="0"/>
                <a:cs typeface="Calibri" panose="020F0502020204030204" pitchFamily="34" charset="0"/>
              </a:rPr>
              <a:t>ATP synthase</a:t>
            </a:r>
            <a:r>
              <a:rPr lang="en-US" altLang="en-US" sz="2400" dirty="0">
                <a:ea typeface="Cambria" panose="02040503050406030204" pitchFamily="18" charset="0"/>
                <a:cs typeface="Calibri" panose="020F0502020204030204" pitchFamily="34" charset="0"/>
              </a:rPr>
              <a:t> </a:t>
            </a:r>
            <a:r>
              <a:rPr lang="en-US" altLang="en-US" sz="2400" u="sng" dirty="0">
                <a:ea typeface="Cambria" panose="02040503050406030204" pitchFamily="18" charset="0"/>
                <a:cs typeface="Calibri" panose="020F0502020204030204" pitchFamily="34" charset="0"/>
              </a:rPr>
              <a:t>phosphorylate</a:t>
            </a:r>
            <a:r>
              <a:rPr lang="en-US" altLang="en-US" sz="2400" dirty="0">
                <a:ea typeface="Cambria" panose="02040503050406030204" pitchFamily="18" charset="0"/>
                <a:cs typeface="Calibri" panose="020F0502020204030204" pitchFamily="34" charset="0"/>
              </a:rPr>
              <a:t> </a:t>
            </a:r>
            <a:r>
              <a:rPr lang="en-US" altLang="en-US" sz="2400" b="1" dirty="0">
                <a:ea typeface="Cambria" panose="02040503050406030204" pitchFamily="18" charset="0"/>
                <a:cs typeface="Calibri" panose="020F0502020204030204" pitchFamily="34" charset="0"/>
              </a:rPr>
              <a:t>ADP</a:t>
            </a:r>
            <a:r>
              <a:rPr lang="en-US" altLang="en-US" sz="2400" dirty="0">
                <a:ea typeface="Cambria" panose="02040503050406030204" pitchFamily="18" charset="0"/>
                <a:cs typeface="Calibri" panose="020F0502020204030204" pitchFamily="34" charset="0"/>
              </a:rPr>
              <a:t> into </a:t>
            </a:r>
            <a:r>
              <a:rPr lang="en-US" altLang="en-US" sz="2400" b="1" dirty="0">
                <a:ea typeface="Cambria" panose="02040503050406030204" pitchFamily="18" charset="0"/>
                <a:cs typeface="Calibri" panose="020F0502020204030204" pitchFamily="34" charset="0"/>
              </a:rPr>
              <a:t>ATP</a:t>
            </a:r>
            <a:r>
              <a:rPr lang="en-US" altLang="en-US" sz="2400" dirty="0">
                <a:ea typeface="Cambria" panose="02040503050406030204" pitchFamily="18" charset="0"/>
                <a:cs typeface="Calibri" panose="020F0502020204030204" pitchFamily="34" charset="0"/>
              </a:rPr>
              <a:t> in electron transport </a:t>
            </a:r>
            <a:r>
              <a:rPr lang="en-US" altLang="en-US" sz="2400" dirty="0" smtClean="0">
                <a:ea typeface="Cambria" panose="02040503050406030204" pitchFamily="18" charset="0"/>
                <a:cs typeface="Calibri" panose="020F0502020204030204" pitchFamily="34" charset="0"/>
              </a:rPr>
              <a:t>chain</a:t>
            </a:r>
            <a:r>
              <a:rPr lang="en-US" altLang="en-US" sz="2400" b="1" dirty="0" smtClean="0">
                <a:solidFill>
                  <a:srgbClr val="7030A0"/>
                </a:solidFill>
                <a:ea typeface="Cambria" panose="02040503050406030204" pitchFamily="18" charset="0"/>
                <a:cs typeface="Calibri" panose="020F0502020204030204" pitchFamily="34" charset="0"/>
              </a:rPr>
              <a:t>  </a:t>
            </a:r>
            <a:r>
              <a:rPr lang="en-US" altLang="en-US" sz="2400" dirty="0" smtClean="0">
                <a:ea typeface="Cambria" panose="02040503050406030204" pitchFamily="18" charset="0"/>
                <a:cs typeface="Calibri" panose="020F0502020204030204" pitchFamily="34" charset="0"/>
              </a:rPr>
              <a:t>is</a:t>
            </a:r>
            <a:r>
              <a:rPr lang="en-US" altLang="en-US" sz="2400" b="1" dirty="0" smtClean="0">
                <a:solidFill>
                  <a:srgbClr val="7030A0"/>
                </a:solidFill>
                <a:ea typeface="Cambria" panose="02040503050406030204" pitchFamily="18" charset="0"/>
                <a:cs typeface="Calibri" panose="020F0502020204030204" pitchFamily="34" charset="0"/>
              </a:rPr>
              <a:t> oxidative </a:t>
            </a:r>
            <a:r>
              <a:rPr lang="en-US" altLang="en-US" sz="2400" b="1" dirty="0">
                <a:solidFill>
                  <a:srgbClr val="7030A0"/>
                </a:solidFill>
                <a:ea typeface="Cambria" panose="02040503050406030204" pitchFamily="18" charset="0"/>
                <a:cs typeface="Calibri" panose="020F0502020204030204" pitchFamily="34" charset="0"/>
              </a:rPr>
              <a:t>phosphorylation</a:t>
            </a:r>
          </a:p>
          <a:p>
            <a:pPr>
              <a:lnSpc>
                <a:spcPct val="150000"/>
              </a:lnSpc>
              <a:buFont typeface="Wingdings" panose="05000000000000000000" pitchFamily="2" charset="2"/>
              <a:buChar char="v"/>
            </a:pPr>
            <a:r>
              <a:rPr lang="en-US" sz="2400" b="1" dirty="0" smtClean="0">
                <a:solidFill>
                  <a:srgbClr val="0070C0"/>
                </a:solidFill>
                <a:cs typeface="Times New Roman" panose="02020603050405020304" pitchFamily="18" charset="0"/>
              </a:rPr>
              <a:t>Oxygen </a:t>
            </a:r>
            <a:r>
              <a:rPr lang="en-US" sz="2400" b="1" dirty="0">
                <a:solidFill>
                  <a:srgbClr val="0070C0"/>
                </a:solidFill>
                <a:cs typeface="Times New Roman" panose="02020603050405020304" pitchFamily="18" charset="0"/>
              </a:rPr>
              <a:t>is the final electron acceptor </a:t>
            </a:r>
            <a:r>
              <a:rPr lang="en-US" sz="2400" dirty="0">
                <a:cs typeface="Times New Roman" panose="02020603050405020304" pitchFamily="18" charset="0"/>
              </a:rPr>
              <a:t>in </a:t>
            </a:r>
            <a:r>
              <a:rPr lang="en-US" sz="2400" b="1" dirty="0" smtClean="0">
                <a:cs typeface="Times New Roman" panose="02020603050405020304" pitchFamily="18" charset="0"/>
              </a:rPr>
              <a:t>ETC</a:t>
            </a:r>
            <a:r>
              <a:rPr lang="en-US" sz="2400" dirty="0" smtClean="0">
                <a:cs typeface="Times New Roman" panose="02020603050405020304" pitchFamily="18" charset="0"/>
              </a:rPr>
              <a:t>. </a:t>
            </a:r>
            <a:endParaRPr lang="en-US" sz="2400" dirty="0">
              <a:cs typeface="Times New Roman" panose="02020603050405020304" pitchFamily="18" charset="0"/>
            </a:endParaRPr>
          </a:p>
          <a:p>
            <a:pPr>
              <a:lnSpc>
                <a:spcPct val="150000"/>
              </a:lnSpc>
              <a:buFont typeface="Wingdings" panose="05000000000000000000" pitchFamily="2" charset="2"/>
              <a:buChar char="v"/>
            </a:pPr>
            <a:r>
              <a:rPr lang="en-US" sz="2400" b="1" dirty="0">
                <a:solidFill>
                  <a:srgbClr val="0070C0"/>
                </a:solidFill>
                <a:cs typeface="Times New Roman" panose="02020603050405020304" pitchFamily="18" charset="0"/>
              </a:rPr>
              <a:t>Protons</a:t>
            </a:r>
            <a:r>
              <a:rPr lang="en-US" sz="2400" dirty="0">
                <a:cs typeface="Times New Roman" panose="02020603050405020304" pitchFamily="18" charset="0"/>
              </a:rPr>
              <a:t> and </a:t>
            </a:r>
            <a:r>
              <a:rPr lang="en-US" sz="2400" b="1" dirty="0">
                <a:solidFill>
                  <a:srgbClr val="0070C0"/>
                </a:solidFill>
                <a:cs typeface="Times New Roman" panose="02020603050405020304" pitchFamily="18" charset="0"/>
              </a:rPr>
              <a:t>electrons</a:t>
            </a:r>
            <a:r>
              <a:rPr lang="en-US" sz="2400" dirty="0">
                <a:cs typeface="Times New Roman" panose="02020603050405020304" pitchFamily="18" charset="0"/>
              </a:rPr>
              <a:t> are </a:t>
            </a:r>
            <a:r>
              <a:rPr lang="en-US" sz="2400" b="1" dirty="0">
                <a:cs typeface="Times New Roman" panose="02020603050405020304" pitchFamily="18" charset="0"/>
              </a:rPr>
              <a:t>transferred to oxygen </a:t>
            </a:r>
            <a:r>
              <a:rPr lang="en-US" sz="2400" dirty="0">
                <a:cs typeface="Times New Roman" panose="02020603050405020304" pitchFamily="18" charset="0"/>
              </a:rPr>
              <a:t>to form </a:t>
            </a:r>
            <a:r>
              <a:rPr lang="en-US" sz="2400" b="1" dirty="0">
                <a:solidFill>
                  <a:srgbClr val="0070C0"/>
                </a:solidFill>
                <a:cs typeface="Times New Roman" panose="02020603050405020304" pitchFamily="18" charset="0"/>
              </a:rPr>
              <a:t>water</a:t>
            </a:r>
            <a:r>
              <a:rPr lang="en-US" sz="2400" dirty="0">
                <a:cs typeface="Times New Roman" panose="02020603050405020304" pitchFamily="18" charset="0"/>
              </a:rPr>
              <a:t>. </a:t>
            </a:r>
            <a:endParaRPr lang="en-US" sz="2400" dirty="0" smtClean="0">
              <a:cs typeface="Times New Roman" panose="02020603050405020304" pitchFamily="18" charset="0"/>
            </a:endParaRPr>
          </a:p>
          <a:p>
            <a:pPr>
              <a:lnSpc>
                <a:spcPct val="150000"/>
              </a:lnSpc>
              <a:buFont typeface="Wingdings" panose="05000000000000000000" pitchFamily="2" charset="2"/>
              <a:buChar char="v"/>
            </a:pPr>
            <a:r>
              <a:rPr lang="en-US" altLang="en-US" sz="2400" dirty="0" smtClean="0">
                <a:ea typeface="Cambria" panose="02040503050406030204" pitchFamily="18" charset="0"/>
                <a:cs typeface="Calibri" panose="020F0502020204030204" pitchFamily="34" charset="0"/>
              </a:rPr>
              <a:t>Occurs </a:t>
            </a:r>
            <a:r>
              <a:rPr lang="en-US" altLang="en-US" sz="2400" dirty="0">
                <a:ea typeface="Cambria" panose="02040503050406030204" pitchFamily="18" charset="0"/>
                <a:cs typeface="Calibri" panose="020F0502020204030204" pitchFamily="34" charset="0"/>
              </a:rPr>
              <a:t>within the </a:t>
            </a:r>
            <a:r>
              <a:rPr lang="en-US" altLang="en-US" sz="2400" b="1" dirty="0">
                <a:solidFill>
                  <a:srgbClr val="0070C0"/>
                </a:solidFill>
                <a:ea typeface="Cambria" panose="02040503050406030204" pitchFamily="18" charset="0"/>
                <a:cs typeface="Calibri" panose="020F0502020204030204" pitchFamily="34" charset="0"/>
              </a:rPr>
              <a:t>cell membrane of bacteria</a:t>
            </a:r>
            <a:r>
              <a:rPr lang="en-US" altLang="en-US" sz="2400" dirty="0">
                <a:ea typeface="Cambria" panose="02040503050406030204" pitchFamily="18" charset="0"/>
                <a:cs typeface="Calibri" panose="020F0502020204030204" pitchFamily="34" charset="0"/>
              </a:rPr>
              <a:t>/ in </a:t>
            </a:r>
            <a:r>
              <a:rPr lang="en-US" altLang="en-US" sz="2400" b="1" dirty="0">
                <a:solidFill>
                  <a:srgbClr val="0070C0"/>
                </a:solidFill>
                <a:ea typeface="Cambria" panose="02040503050406030204" pitchFamily="18" charset="0"/>
                <a:cs typeface="Calibri" panose="020F0502020204030204" pitchFamily="34" charset="0"/>
              </a:rPr>
              <a:t>inner  membrane of mitochondria of eukaryotic</a:t>
            </a:r>
            <a:r>
              <a:rPr lang="en-US" altLang="en-US" sz="2400" dirty="0">
                <a:ea typeface="Cambria" panose="02040503050406030204" pitchFamily="18" charset="0"/>
                <a:cs typeface="Calibri" panose="020F0502020204030204" pitchFamily="34" charset="0"/>
              </a:rPr>
              <a:t> organisms</a:t>
            </a:r>
          </a:p>
          <a:p>
            <a:pPr>
              <a:lnSpc>
                <a:spcPct val="150000"/>
              </a:lnSpc>
              <a:buFont typeface="Wingdings" panose="05000000000000000000" pitchFamily="2" charset="2"/>
              <a:buChar char="v"/>
            </a:pPr>
            <a:endParaRPr lang="en-US" altLang="en-US" sz="2400" b="1" dirty="0">
              <a:solidFill>
                <a:srgbClr val="7030A0"/>
              </a:solidFill>
              <a:ea typeface="Cambria" panose="02040503050406030204" pitchFamily="18" charset="0"/>
              <a:cs typeface="Calibri" panose="020F0502020204030204" pitchFamily="34" charset="0"/>
            </a:endParaRPr>
          </a:p>
          <a:p>
            <a:pPr marL="0" indent="0">
              <a:lnSpc>
                <a:spcPct val="150000"/>
              </a:lnSpc>
              <a:buNone/>
            </a:pPr>
            <a:endParaRPr lang="en-US" sz="24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41</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304800" y="860424"/>
            <a:ext cx="8610600" cy="5768977"/>
          </a:xfrm>
        </p:spPr>
        <p:txBody>
          <a:bodyPr>
            <a:noAutofit/>
          </a:bodyPr>
          <a:lstStyle/>
          <a:p>
            <a:pPr eaLnBrk="1" hangingPunct="1">
              <a:lnSpc>
                <a:spcPct val="150000"/>
              </a:lnSpc>
            </a:pPr>
            <a:r>
              <a:rPr lang="en-US" altLang="en-US" sz="2400" dirty="0" smtClean="0">
                <a:ea typeface="Cambria" panose="02040503050406030204" pitchFamily="18" charset="0"/>
                <a:cs typeface="Calibri" panose="020F0502020204030204" pitchFamily="34" charset="0"/>
              </a:rPr>
              <a:t>Energy in the form of electrons released in stepwise from reduced energy carrier molecules </a:t>
            </a:r>
          </a:p>
          <a:p>
            <a:pPr>
              <a:lnSpc>
                <a:spcPct val="150000"/>
              </a:lnSpc>
            </a:pPr>
            <a:r>
              <a:rPr lang="en-US" altLang="en-US" sz="2400" dirty="0">
                <a:ea typeface="Cambria" panose="02040503050406030204" pitchFamily="18" charset="0"/>
                <a:cs typeface="Calibri" panose="020F0502020204030204" pitchFamily="34" charset="0"/>
              </a:rPr>
              <a:t> </a:t>
            </a:r>
            <a:r>
              <a:rPr lang="en-US" altLang="en-US" sz="2400" dirty="0" smtClean="0">
                <a:ea typeface="Cambria" panose="02040503050406030204" pitchFamily="18" charset="0"/>
                <a:cs typeface="Calibri" panose="020F0502020204030204" pitchFamily="34" charset="0"/>
              </a:rPr>
              <a:t>The </a:t>
            </a:r>
            <a:r>
              <a:rPr lang="en-US" altLang="en-US" sz="2400" b="1" dirty="0">
                <a:solidFill>
                  <a:srgbClr val="C00000"/>
                </a:solidFill>
                <a:ea typeface="Cambria" panose="02040503050406030204" pitchFamily="18" charset="0"/>
                <a:cs typeface="Calibri" panose="020F0502020204030204" pitchFamily="34" charset="0"/>
              </a:rPr>
              <a:t>NADH</a:t>
            </a:r>
            <a:r>
              <a:rPr lang="en-US" altLang="en-US" sz="2400" dirty="0">
                <a:ea typeface="Cambria" panose="02040503050406030204" pitchFamily="18" charset="0"/>
                <a:cs typeface="Calibri" panose="020F0502020204030204" pitchFamily="34" charset="0"/>
              </a:rPr>
              <a:t> formed during </a:t>
            </a:r>
            <a:r>
              <a:rPr lang="en-US" altLang="en-US" sz="2400" b="1" dirty="0">
                <a:ea typeface="Cambria" panose="02040503050406030204" pitchFamily="18" charset="0"/>
                <a:cs typeface="Calibri" panose="020F0502020204030204" pitchFamily="34" charset="0"/>
              </a:rPr>
              <a:t>glycolysis</a:t>
            </a:r>
            <a:r>
              <a:rPr lang="en-US" altLang="en-US" sz="2400" dirty="0">
                <a:ea typeface="Cambria" panose="02040503050406030204" pitchFamily="18" charset="0"/>
                <a:cs typeface="Calibri" panose="020F0502020204030204" pitchFamily="34" charset="0"/>
              </a:rPr>
              <a:t>, and the </a:t>
            </a:r>
            <a:r>
              <a:rPr lang="en-US" altLang="en-US" sz="2400" b="1" dirty="0">
                <a:solidFill>
                  <a:srgbClr val="C00000"/>
                </a:solidFill>
                <a:ea typeface="Cambria" panose="02040503050406030204" pitchFamily="18" charset="0"/>
                <a:cs typeface="Calibri" panose="020F0502020204030204" pitchFamily="34" charset="0"/>
              </a:rPr>
              <a:t>NADH</a:t>
            </a:r>
            <a:r>
              <a:rPr lang="en-US" altLang="en-US" sz="2400" dirty="0">
                <a:ea typeface="Cambria" panose="02040503050406030204" pitchFamily="18" charset="0"/>
                <a:cs typeface="Calibri" panose="020F0502020204030204" pitchFamily="34" charset="0"/>
              </a:rPr>
              <a:t> and </a:t>
            </a:r>
            <a:r>
              <a:rPr lang="en-US" altLang="en-US" sz="2400" b="1" dirty="0">
                <a:solidFill>
                  <a:srgbClr val="C00000"/>
                </a:solidFill>
                <a:ea typeface="Cambria" panose="02040503050406030204" pitchFamily="18" charset="0"/>
                <a:cs typeface="Calibri" panose="020F0502020204030204" pitchFamily="34" charset="0"/>
              </a:rPr>
              <a:t>FADH</a:t>
            </a:r>
            <a:r>
              <a:rPr lang="en-US" altLang="en-US" sz="2400" b="1" baseline="-25000" dirty="0">
                <a:solidFill>
                  <a:srgbClr val="C00000"/>
                </a:solidFill>
                <a:ea typeface="Cambria" panose="02040503050406030204" pitchFamily="18" charset="0"/>
                <a:cs typeface="Calibri" panose="020F0502020204030204" pitchFamily="34" charset="0"/>
              </a:rPr>
              <a:t>2</a:t>
            </a:r>
            <a:r>
              <a:rPr lang="en-US" altLang="en-US" sz="2400" baseline="-25000" dirty="0">
                <a:ea typeface="Cambria" panose="02040503050406030204" pitchFamily="18" charset="0"/>
                <a:cs typeface="Calibri" panose="020F0502020204030204" pitchFamily="34" charset="0"/>
              </a:rPr>
              <a:t> </a:t>
            </a:r>
            <a:r>
              <a:rPr lang="en-US" altLang="en-US" sz="2400" dirty="0">
                <a:ea typeface="Cambria" panose="02040503050406030204" pitchFamily="18" charset="0"/>
                <a:cs typeface="Calibri" panose="020F0502020204030204" pitchFamily="34" charset="0"/>
              </a:rPr>
              <a:t>molecules formed in </a:t>
            </a:r>
            <a:r>
              <a:rPr lang="en-US" altLang="en-US" sz="2400" b="1" dirty="0">
                <a:ea typeface="Cambria" panose="02040503050406030204" pitchFamily="18" charset="0"/>
                <a:cs typeface="Calibri" panose="020F0502020204030204" pitchFamily="34" charset="0"/>
              </a:rPr>
              <a:t>Krebs cycle </a:t>
            </a:r>
            <a:r>
              <a:rPr lang="en-US" altLang="en-US" sz="2400" dirty="0">
                <a:ea typeface="Cambria" panose="02040503050406030204" pitchFamily="18" charset="0"/>
                <a:cs typeface="Calibri" panose="020F0502020204030204" pitchFamily="34" charset="0"/>
              </a:rPr>
              <a:t>are used to </a:t>
            </a:r>
            <a:r>
              <a:rPr lang="en-US" altLang="en-US" sz="2400" b="1" dirty="0">
                <a:ea typeface="Cambria" panose="02040503050406030204" pitchFamily="18" charset="0"/>
                <a:cs typeface="Calibri" panose="020F0502020204030204" pitchFamily="34" charset="0"/>
              </a:rPr>
              <a:t>reduce oxygen </a:t>
            </a:r>
            <a:r>
              <a:rPr lang="en-US" altLang="en-US" sz="2400" dirty="0">
                <a:ea typeface="Cambria" panose="02040503050406030204" pitchFamily="18" charset="0"/>
                <a:cs typeface="Calibri" panose="020F0502020204030204" pitchFamily="34" charset="0"/>
              </a:rPr>
              <a:t>and generate </a:t>
            </a:r>
            <a:r>
              <a:rPr lang="en-US" altLang="en-US" sz="2400" b="1" dirty="0">
                <a:ea typeface="Cambria" panose="02040503050406030204" pitchFamily="18" charset="0"/>
                <a:cs typeface="Calibri" panose="020F0502020204030204" pitchFamily="34" charset="0"/>
              </a:rPr>
              <a:t>high energy ATP </a:t>
            </a:r>
            <a:r>
              <a:rPr lang="en-US" altLang="en-US" sz="2400" dirty="0">
                <a:ea typeface="Cambria" panose="02040503050406030204" pitchFamily="18" charset="0"/>
                <a:cs typeface="Calibri" panose="020F0502020204030204" pitchFamily="34" charset="0"/>
              </a:rPr>
              <a:t>molecule</a:t>
            </a:r>
            <a:r>
              <a:rPr lang="en-US" altLang="en-US" sz="2400" dirty="0" smtClean="0">
                <a:ea typeface="Cambria" panose="02040503050406030204" pitchFamily="18" charset="0"/>
                <a:cs typeface="Calibri" panose="020F0502020204030204" pitchFamily="34" charset="0"/>
              </a:rPr>
              <a:t>.</a:t>
            </a:r>
          </a:p>
          <a:p>
            <a:pPr>
              <a:lnSpc>
                <a:spcPct val="150000"/>
              </a:lnSpc>
            </a:pPr>
            <a:r>
              <a:rPr lang="en-GB" altLang="en-US" sz="2400" dirty="0">
                <a:ea typeface="Cambria" panose="02040503050406030204" pitchFamily="18" charset="0"/>
                <a:cs typeface="Calibri" panose="020F0502020204030204" pitchFamily="34" charset="0"/>
              </a:rPr>
              <a:t>ATP is generated from the </a:t>
            </a:r>
            <a:r>
              <a:rPr lang="en-GB" altLang="en-US" sz="2400" b="1" dirty="0">
                <a:ea typeface="Cambria" panose="02040503050406030204" pitchFamily="18" charset="0"/>
                <a:cs typeface="Calibri" panose="020F0502020204030204" pitchFamily="34" charset="0"/>
              </a:rPr>
              <a:t>oxidation</a:t>
            </a:r>
            <a:r>
              <a:rPr lang="en-GB" altLang="en-US" sz="2400" dirty="0">
                <a:ea typeface="Cambria" panose="02040503050406030204" pitchFamily="18" charset="0"/>
                <a:cs typeface="Calibri" panose="020F0502020204030204" pitchFamily="34" charset="0"/>
              </a:rPr>
              <a:t> of</a:t>
            </a:r>
            <a:r>
              <a:rPr lang="en-GB" altLang="en-US" sz="2400" b="1" dirty="0">
                <a:ea typeface="Cambria" panose="02040503050406030204" pitchFamily="18" charset="0"/>
                <a:cs typeface="Calibri" panose="020F0502020204030204" pitchFamily="34" charset="0"/>
              </a:rPr>
              <a:t> NADH </a:t>
            </a:r>
            <a:r>
              <a:rPr lang="en-GB" altLang="en-US" sz="2400" dirty="0">
                <a:ea typeface="Cambria" panose="02040503050406030204" pitchFamily="18" charset="0"/>
                <a:cs typeface="Calibri" panose="020F0502020204030204" pitchFamily="34" charset="0"/>
              </a:rPr>
              <a:t>and</a:t>
            </a:r>
            <a:r>
              <a:rPr lang="en-GB" altLang="en-US" sz="2400" b="1" dirty="0">
                <a:ea typeface="Cambria" panose="02040503050406030204" pitchFamily="18" charset="0"/>
                <a:cs typeface="Calibri" panose="020F0502020204030204" pitchFamily="34" charset="0"/>
              </a:rPr>
              <a:t> FADH</a:t>
            </a:r>
            <a:r>
              <a:rPr lang="en-GB" altLang="en-US" sz="2400" b="1" baseline="-25000" dirty="0">
                <a:ea typeface="Cambria" panose="02040503050406030204" pitchFamily="18" charset="0"/>
                <a:cs typeface="Calibri" panose="020F0502020204030204" pitchFamily="34" charset="0"/>
              </a:rPr>
              <a:t>2</a:t>
            </a:r>
            <a:r>
              <a:rPr lang="en-GB" altLang="en-US" sz="2400" b="1" dirty="0">
                <a:ea typeface="Cambria" panose="02040503050406030204" pitchFamily="18" charset="0"/>
                <a:cs typeface="Calibri" panose="020F0502020204030204" pitchFamily="34" charset="0"/>
              </a:rPr>
              <a:t> </a:t>
            </a:r>
            <a:r>
              <a:rPr lang="en-GB" altLang="en-US" sz="2400" dirty="0">
                <a:ea typeface="Cambria" panose="02040503050406030204" pitchFamily="18" charset="0"/>
                <a:cs typeface="Calibri" panose="020F0502020204030204" pitchFamily="34" charset="0"/>
              </a:rPr>
              <a:t>and the subsequent transfer of electrons and pumping of </a:t>
            </a:r>
            <a:r>
              <a:rPr lang="en-GB" altLang="en-US" sz="2400" dirty="0" smtClean="0">
                <a:ea typeface="Cambria" panose="02040503050406030204" pitchFamily="18" charset="0"/>
                <a:cs typeface="Calibri" panose="020F0502020204030204" pitchFamily="34" charset="0"/>
              </a:rPr>
              <a:t>protons</a:t>
            </a:r>
          </a:p>
          <a:p>
            <a:pPr>
              <a:lnSpc>
                <a:spcPct val="150000"/>
              </a:lnSpc>
            </a:pPr>
            <a:r>
              <a:rPr lang="en-GB" altLang="en-US" sz="2400" dirty="0">
                <a:ea typeface="Cambria" panose="02040503050406030204" pitchFamily="18" charset="0"/>
                <a:cs typeface="Calibri" panose="020F0502020204030204" pitchFamily="34" charset="0"/>
              </a:rPr>
              <a:t> Pumping of protons powered by electron transport with </a:t>
            </a:r>
            <a:r>
              <a:rPr lang="en-US" altLang="en-US" sz="2400" dirty="0">
                <a:ea typeface="Cambria" panose="02040503050406030204" pitchFamily="18" charset="0"/>
                <a:cs typeface="Calibri" panose="020F0502020204030204" pitchFamily="34" charset="0"/>
              </a:rPr>
              <a:t>O</a:t>
            </a:r>
            <a:r>
              <a:rPr lang="en-US" altLang="en-US" sz="2400" baseline="-25000" dirty="0">
                <a:ea typeface="Cambria" panose="02040503050406030204" pitchFamily="18" charset="0"/>
                <a:cs typeface="Calibri" panose="020F0502020204030204" pitchFamily="34" charset="0"/>
              </a:rPr>
              <a:t>2</a:t>
            </a:r>
            <a:r>
              <a:rPr lang="en-GB" altLang="en-US" sz="2400" dirty="0">
                <a:ea typeface="Cambria" panose="02040503050406030204" pitchFamily="18" charset="0"/>
                <a:cs typeface="Calibri" panose="020F0502020204030204" pitchFamily="34" charset="0"/>
              </a:rPr>
              <a:t> as terminal electron acceptor yield ATP</a:t>
            </a:r>
            <a:endParaRPr lang="en-US" altLang="en-US" sz="2400" dirty="0">
              <a:ea typeface="Cambria" panose="02040503050406030204" pitchFamily="18" charset="0"/>
              <a:cs typeface="Calibri" panose="020F0502020204030204" pitchFamily="34" charset="0"/>
            </a:endParaRPr>
          </a:p>
          <a:p>
            <a:pPr>
              <a:lnSpc>
                <a:spcPct val="150000"/>
              </a:lnSpc>
            </a:pPr>
            <a:endParaRPr lang="en-GB" altLang="en-US" sz="2400" dirty="0">
              <a:ea typeface="Cambria" panose="02040503050406030204" pitchFamily="18" charset="0"/>
              <a:cs typeface="Calibri" panose="020F0502020204030204" pitchFamily="34" charset="0"/>
            </a:endParaRPr>
          </a:p>
          <a:p>
            <a:pPr>
              <a:lnSpc>
                <a:spcPct val="150000"/>
              </a:lnSpc>
            </a:pPr>
            <a:endParaRPr lang="en-US" altLang="en-US" sz="2400" dirty="0">
              <a:ea typeface="Cambria" panose="02040503050406030204" pitchFamily="18" charset="0"/>
              <a:cs typeface="Calibri" panose="020F0502020204030204" pitchFamily="34" charset="0"/>
            </a:endParaRPr>
          </a:p>
          <a:p>
            <a:pPr eaLnBrk="1" hangingPunct="1">
              <a:lnSpc>
                <a:spcPct val="150000"/>
              </a:lnSpc>
            </a:pPr>
            <a:endParaRPr lang="en-US" altLang="en-US" sz="2400" dirty="0" smtClean="0">
              <a:ea typeface="Cambria" panose="02040503050406030204" pitchFamily="18" charset="0"/>
              <a:cs typeface="Calibri" panose="020F0502020204030204" pitchFamily="34" charset="0"/>
            </a:endParaRPr>
          </a:p>
          <a:p>
            <a:pPr eaLnBrk="1" hangingPunct="1">
              <a:lnSpc>
                <a:spcPct val="150000"/>
              </a:lnSpc>
            </a:pPr>
            <a:endParaRPr lang="en-US" altLang="en-US" sz="2400" dirty="0" smtClean="0">
              <a:ea typeface="Cambria" panose="02040503050406030204" pitchFamily="18" charset="0"/>
              <a:cs typeface="Calibri" panose="020F0502020204030204" pitchFamily="34" charset="0"/>
            </a:endParaRPr>
          </a:p>
        </p:txBody>
      </p:sp>
      <p:sp>
        <p:nvSpPr>
          <p:cNvPr id="43011" name="Slide Number Placeholder 2"/>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74768A-B5A5-49F9-82DA-852E63221D45}" type="slidenum">
              <a:rPr lang="en-US" altLang="en-US"/>
              <a:pPr/>
              <a:t>42</a:t>
            </a:fld>
            <a:endParaRPr lang="en-US" altLang="en-US"/>
          </a:p>
        </p:txBody>
      </p:sp>
      <p:sp>
        <p:nvSpPr>
          <p:cNvPr id="5" name="Title 1"/>
          <p:cNvSpPr>
            <a:spLocks noGrp="1"/>
          </p:cNvSpPr>
          <p:nvPr>
            <p:ph type="title"/>
          </p:nvPr>
        </p:nvSpPr>
        <p:spPr>
          <a:xfrm>
            <a:off x="609600" y="215902"/>
            <a:ext cx="6457950" cy="625471"/>
          </a:xfrm>
        </p:spPr>
        <p:txBody>
          <a:bodyPr>
            <a:normAutofit/>
          </a:bodyPr>
          <a:lstStyle/>
          <a:p>
            <a:pPr algn="ctr"/>
            <a:r>
              <a:rPr lang="en-US" sz="2800" b="1" dirty="0" smtClean="0">
                <a:solidFill>
                  <a:srgbClr val="C00000"/>
                </a:solidFill>
                <a:cs typeface="Times New Roman" panose="02020603050405020304" pitchFamily="18" charset="0"/>
              </a:rPr>
              <a:t>ETC cont’d</a:t>
            </a:r>
            <a:endParaRPr lang="en-US" sz="2800" dirty="0">
              <a:solidFill>
                <a:srgbClr val="C00000"/>
              </a:solidFill>
            </a:endParaRPr>
          </a:p>
        </p:txBody>
      </p:sp>
      <p:sp>
        <p:nvSpPr>
          <p:cNvPr id="6"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915121"/>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609600" y="232531"/>
            <a:ext cx="8259097" cy="5711077"/>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796E5D1F-AD71-4468-8BAF-9C079CEC6AC7}" type="slidenum">
              <a:rPr lang="en-US" smtClean="0"/>
              <a:t>43</a:t>
            </a:fld>
            <a:endParaRPr lang="en-US"/>
          </a:p>
        </p:txBody>
      </p:sp>
      <p:sp>
        <p:nvSpPr>
          <p:cNvPr id="5" name="Rectangle 4"/>
          <p:cNvSpPr/>
          <p:nvPr/>
        </p:nvSpPr>
        <p:spPr>
          <a:xfrm>
            <a:off x="1676400" y="5943608"/>
            <a:ext cx="4953000" cy="461665"/>
          </a:xfrm>
          <a:prstGeom prst="rect">
            <a:avLst/>
          </a:prstGeom>
        </p:spPr>
        <p:txBody>
          <a:bodyPr wrap="square">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Fig: </a:t>
            </a:r>
            <a:r>
              <a:rPr lang="en-US" sz="2400" b="1" dirty="0">
                <a:solidFill>
                  <a:srgbClr val="C00000"/>
                </a:solidFill>
                <a:latin typeface="Times New Roman" panose="02020603050405020304" pitchFamily="18" charset="0"/>
                <a:cs typeface="Times New Roman" panose="02020603050405020304" pitchFamily="18" charset="0"/>
              </a:rPr>
              <a:t>Electron Transport Chain </a:t>
            </a:r>
          </a:p>
        </p:txBody>
      </p:sp>
      <p:sp>
        <p:nvSpPr>
          <p:cNvPr id="6"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44</a:t>
            </a:fld>
            <a:endParaRPr lang="en-US"/>
          </a:p>
        </p:txBody>
      </p:sp>
      <p:pic>
        <p:nvPicPr>
          <p:cNvPr id="3" name="Picture 2"/>
          <p:cNvPicPr>
            <a:picLocks noChangeAspect="1"/>
          </p:cNvPicPr>
          <p:nvPr/>
        </p:nvPicPr>
        <p:blipFill>
          <a:blip r:embed="rId2"/>
          <a:stretch>
            <a:fillRect/>
          </a:stretch>
        </p:blipFill>
        <p:spPr>
          <a:xfrm>
            <a:off x="609600" y="260387"/>
            <a:ext cx="6934200" cy="6337226"/>
          </a:xfrm>
          <a:prstGeom prst="rect">
            <a:avLst/>
          </a:prstGeom>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9225380"/>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45</a:t>
            </a:fld>
            <a:endParaRPr lang="en-US"/>
          </a:p>
        </p:txBody>
      </p:sp>
      <p:pic>
        <p:nvPicPr>
          <p:cNvPr id="3" name="Picture 2"/>
          <p:cNvPicPr>
            <a:picLocks noChangeAspect="1"/>
          </p:cNvPicPr>
          <p:nvPr/>
        </p:nvPicPr>
        <p:blipFill>
          <a:blip r:embed="rId2"/>
          <a:stretch>
            <a:fillRect/>
          </a:stretch>
        </p:blipFill>
        <p:spPr>
          <a:xfrm>
            <a:off x="2182760" y="215901"/>
            <a:ext cx="5018307" cy="6518178"/>
          </a:xfrm>
          <a:prstGeom prst="rect">
            <a:avLst/>
          </a:prstGeom>
        </p:spPr>
      </p:pic>
      <p:sp>
        <p:nvSpPr>
          <p:cNvPr id="4" name="Rectangles 3"/>
          <p:cNvSpPr/>
          <p:nvPr/>
        </p:nvSpPr>
        <p:spPr>
          <a:xfrm>
            <a:off x="134622" y="215901"/>
            <a:ext cx="8933180" cy="6518177"/>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224465"/>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46</a:t>
            </a:fld>
            <a:endParaRPr lang="en-US"/>
          </a:p>
        </p:txBody>
      </p:sp>
      <p:pic>
        <p:nvPicPr>
          <p:cNvPr id="3" name="Picture 2050" descr="E:\Image_Library\JPEG_IL\24_IL_jpeg\24-08_OxPhsphryltn_1.jpg"/>
          <p:cNvPicPr>
            <a:picLocks noChangeAspect="1" noChangeArrowheads="1"/>
          </p:cNvPicPr>
          <p:nvPr/>
        </p:nvPicPr>
        <p:blipFill>
          <a:blip r:embed="rId2">
            <a:extLst>
              <a:ext uri="{28A0092B-C50C-407E-A947-70E740481C1C}">
                <a14:useLocalDpi xmlns:a14="http://schemas.microsoft.com/office/drawing/2010/main" val="0"/>
              </a:ext>
            </a:extLst>
          </a:blip>
          <a:srcRect b="3993"/>
          <a:stretch>
            <a:fillRect/>
          </a:stretch>
        </p:blipFill>
        <p:spPr bwMode="auto">
          <a:xfrm>
            <a:off x="134622" y="685800"/>
            <a:ext cx="8779233" cy="472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054"/>
          <p:cNvSpPr>
            <a:spLocks noChangeArrowheads="1"/>
          </p:cNvSpPr>
          <p:nvPr/>
        </p:nvSpPr>
        <p:spPr bwMode="auto">
          <a:xfrm>
            <a:off x="409865" y="5476573"/>
            <a:ext cx="5007781"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altLang="en-US" sz="1400" b="1" dirty="0">
                <a:solidFill>
                  <a:srgbClr val="0070C0"/>
                </a:solidFill>
              </a:rPr>
              <a:t>Electrons  are transferred from complex to complex and </a:t>
            </a:r>
          </a:p>
          <a:p>
            <a:pPr>
              <a:lnSpc>
                <a:spcPct val="150000"/>
              </a:lnSpc>
            </a:pPr>
            <a:r>
              <a:rPr lang="en-US" altLang="en-US" sz="1400" b="1" dirty="0">
                <a:solidFill>
                  <a:srgbClr val="0070C0"/>
                </a:solidFill>
              </a:rPr>
              <a:t>some of their energy is used to pump protons (H</a:t>
            </a:r>
            <a:r>
              <a:rPr lang="en-US" altLang="en-US" sz="1400" b="1" baseline="30000" dirty="0">
                <a:solidFill>
                  <a:srgbClr val="0070C0"/>
                </a:solidFill>
              </a:rPr>
              <a:t>+</a:t>
            </a:r>
            <a:r>
              <a:rPr lang="en-US" altLang="en-US" sz="1400" b="1" dirty="0">
                <a:solidFill>
                  <a:srgbClr val="0070C0"/>
                </a:solidFill>
              </a:rPr>
              <a:t>) into the </a:t>
            </a:r>
            <a:endParaRPr lang="en-US" altLang="en-US" sz="3200" b="1" dirty="0">
              <a:solidFill>
                <a:srgbClr val="0070C0"/>
              </a:solidFill>
            </a:endParaRPr>
          </a:p>
          <a:p>
            <a:pPr>
              <a:lnSpc>
                <a:spcPct val="150000"/>
              </a:lnSpc>
            </a:pPr>
            <a:r>
              <a:rPr lang="en-US" altLang="en-US" sz="1400" b="1" dirty="0">
                <a:solidFill>
                  <a:srgbClr val="0070C0"/>
                </a:solidFill>
              </a:rPr>
              <a:t>intermembrane space, creating a proton gradient.</a:t>
            </a:r>
          </a:p>
        </p:txBody>
      </p:sp>
      <p:sp>
        <p:nvSpPr>
          <p:cNvPr id="6" name="Rectangle 2055"/>
          <p:cNvSpPr>
            <a:spLocks noChangeArrowheads="1"/>
          </p:cNvSpPr>
          <p:nvPr/>
        </p:nvSpPr>
        <p:spPr bwMode="auto">
          <a:xfrm>
            <a:off x="5571593" y="5644517"/>
            <a:ext cx="3342262"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solidFill>
                  <a:srgbClr val="0070C0"/>
                </a:solidFill>
              </a:rPr>
              <a:t>ATP synthesis is powered by the </a:t>
            </a:r>
          </a:p>
          <a:p>
            <a:r>
              <a:rPr lang="en-US" altLang="en-US" sz="1600" b="1" dirty="0">
                <a:solidFill>
                  <a:srgbClr val="0070C0"/>
                </a:solidFill>
              </a:rPr>
              <a:t>flow of H</a:t>
            </a:r>
            <a:r>
              <a:rPr lang="en-US" altLang="en-US" sz="1600" b="1" baseline="30000" dirty="0">
                <a:solidFill>
                  <a:srgbClr val="0070C0"/>
                </a:solidFill>
              </a:rPr>
              <a:t>+</a:t>
            </a:r>
            <a:r>
              <a:rPr lang="en-US" altLang="en-US" sz="1600" b="1" dirty="0">
                <a:solidFill>
                  <a:srgbClr val="0070C0"/>
                </a:solidFill>
              </a:rPr>
              <a:t> back across the inner </a:t>
            </a:r>
            <a:endParaRPr lang="en-US" altLang="en-US" sz="3600" b="1" dirty="0">
              <a:solidFill>
                <a:srgbClr val="0070C0"/>
              </a:solidFill>
            </a:endParaRPr>
          </a:p>
          <a:p>
            <a:r>
              <a:rPr lang="en-US" altLang="en-US" sz="1600" b="1" dirty="0">
                <a:solidFill>
                  <a:srgbClr val="0070C0"/>
                </a:solidFill>
              </a:rPr>
              <a:t>mitochondrial membrane through </a:t>
            </a:r>
            <a:endParaRPr lang="en-US" altLang="en-US" sz="3600" b="1" dirty="0">
              <a:solidFill>
                <a:srgbClr val="0070C0"/>
              </a:solidFill>
            </a:endParaRPr>
          </a:p>
          <a:p>
            <a:r>
              <a:rPr lang="en-US" altLang="en-US" sz="1600" b="1" dirty="0">
                <a:solidFill>
                  <a:srgbClr val="0070C0"/>
                </a:solidFill>
              </a:rPr>
              <a:t>ATP synthase.</a:t>
            </a:r>
            <a:endParaRPr lang="en-US" altLang="en-US" sz="3600" b="1" dirty="0">
              <a:solidFill>
                <a:srgbClr val="0070C0"/>
              </a:solidFill>
            </a:endParaRPr>
          </a:p>
        </p:txBody>
      </p:sp>
      <p:sp>
        <p:nvSpPr>
          <p:cNvPr id="7" name="Rectangle 2053"/>
          <p:cNvSpPr>
            <a:spLocks noChangeArrowheads="1"/>
          </p:cNvSpPr>
          <p:nvPr/>
        </p:nvSpPr>
        <p:spPr bwMode="auto">
          <a:xfrm>
            <a:off x="6324600" y="5321967"/>
            <a:ext cx="14587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dirty="0">
                <a:solidFill>
                  <a:srgbClr val="FF0000"/>
                </a:solidFill>
              </a:rPr>
              <a:t>Chemiosmosis</a:t>
            </a:r>
            <a:endParaRPr lang="en-US" altLang="en-US" sz="3600" b="1" dirty="0">
              <a:solidFill>
                <a:srgbClr val="FF0000"/>
              </a:solidFill>
            </a:endParaRPr>
          </a:p>
        </p:txBody>
      </p:sp>
      <p:sp>
        <p:nvSpPr>
          <p:cNvPr id="8" name="TextBox 7"/>
          <p:cNvSpPr txBox="1"/>
          <p:nvPr/>
        </p:nvSpPr>
        <p:spPr>
          <a:xfrm>
            <a:off x="285477" y="131698"/>
            <a:ext cx="8628378" cy="646331"/>
          </a:xfrm>
          <a:prstGeom prst="rect">
            <a:avLst/>
          </a:prstGeom>
          <a:noFill/>
        </p:spPr>
        <p:txBody>
          <a:bodyPr wrap="square" rtlCol="0">
            <a:spAutoFit/>
          </a:bodyPr>
          <a:lstStyle/>
          <a:p>
            <a:r>
              <a:rPr lang="en-US" dirty="0" smtClean="0"/>
              <a:t>Video link: </a:t>
            </a:r>
            <a:r>
              <a:rPr lang="en-US" dirty="0" smtClean="0">
                <a:hlinkClick r:id="rId3" action="ppaction://hlinkfile"/>
              </a:rPr>
              <a:t>C:\Users\TOSHIBA\Downloads\The Electron Transport Chain Explained (Aerobic Respiration).mp4</a:t>
            </a:r>
            <a:endParaRPr lang="en-US" dirty="0"/>
          </a:p>
        </p:txBody>
      </p:sp>
    </p:spTree>
    <p:extLst>
      <p:ext uri="{BB962C8B-B14F-4D97-AF65-F5344CB8AC3E}">
        <p14:creationId xmlns:p14="http://schemas.microsoft.com/office/powerpoint/2010/main" val="1602738639"/>
      </p:ext>
    </p:extLst>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47</a:t>
            </a:fld>
            <a:endParaRPr lang="en-US"/>
          </a:p>
        </p:txBody>
      </p:sp>
      <p:pic>
        <p:nvPicPr>
          <p:cNvPr id="3" name="Picture 2"/>
          <p:cNvPicPr>
            <a:picLocks noChangeAspect="1"/>
          </p:cNvPicPr>
          <p:nvPr/>
        </p:nvPicPr>
        <p:blipFill>
          <a:blip r:embed="rId2"/>
          <a:stretch>
            <a:fillRect/>
          </a:stretch>
        </p:blipFill>
        <p:spPr>
          <a:xfrm>
            <a:off x="134622" y="649539"/>
            <a:ext cx="8933180" cy="5558924"/>
          </a:xfrm>
          <a:prstGeom prst="rect">
            <a:avLst/>
          </a:prstGeom>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626659"/>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15902"/>
            <a:ext cx="8686800" cy="6505576"/>
          </a:xfrm>
        </p:spPr>
        <p:txBody>
          <a:bodyPr>
            <a:normAutofit fontScale="77500" lnSpcReduction="20000"/>
          </a:bodyPr>
          <a:lstStyle/>
          <a:p>
            <a:pPr marL="0" indent="0">
              <a:lnSpc>
                <a:spcPct val="150000"/>
              </a:lnSpc>
              <a:buNone/>
            </a:pPr>
            <a:r>
              <a:rPr lang="en-US" sz="4100" b="1" dirty="0">
                <a:solidFill>
                  <a:srgbClr val="0070C0"/>
                </a:solidFill>
              </a:rPr>
              <a:t>	</a:t>
            </a:r>
            <a:r>
              <a:rPr lang="en-US" sz="4100" b="1" dirty="0" smtClean="0">
                <a:solidFill>
                  <a:srgbClr val="0070C0"/>
                </a:solidFill>
                <a:cs typeface="Times New Roman" panose="02020603050405020304" pitchFamily="18" charset="0"/>
              </a:rPr>
              <a:t>Biosynthesis </a:t>
            </a:r>
            <a:endParaRPr lang="en-US" sz="4100" b="1" dirty="0">
              <a:solidFill>
                <a:srgbClr val="0070C0"/>
              </a:solidFill>
              <a:cs typeface="Times New Roman" panose="02020603050405020304" pitchFamily="18" charset="0"/>
            </a:endParaRPr>
          </a:p>
          <a:p>
            <a:pPr>
              <a:lnSpc>
                <a:spcPct val="150000"/>
              </a:lnSpc>
              <a:buFont typeface="Wingdings" panose="05000000000000000000" pitchFamily="2" charset="2"/>
              <a:buChar char="§"/>
            </a:pPr>
            <a:r>
              <a:rPr lang="en-US" sz="3200" dirty="0" smtClean="0">
                <a:cs typeface="Times New Roman" panose="02020603050405020304" pitchFamily="18" charset="0"/>
              </a:rPr>
              <a:t>It is a multi-step, enzyme-catalyzed process where </a:t>
            </a:r>
            <a:r>
              <a:rPr lang="en-US" sz="3200" b="1" dirty="0" smtClean="0">
                <a:cs typeface="Times New Roman" panose="02020603050405020304" pitchFamily="18" charset="0"/>
              </a:rPr>
              <a:t>substrates</a:t>
            </a:r>
            <a:r>
              <a:rPr lang="en-US" sz="3200" dirty="0" smtClean="0">
                <a:cs typeface="Times New Roman" panose="02020603050405020304" pitchFamily="18" charset="0"/>
              </a:rPr>
              <a:t> are </a:t>
            </a:r>
            <a:r>
              <a:rPr lang="en-US" sz="3200" b="1" dirty="0" smtClean="0">
                <a:cs typeface="Times New Roman" panose="02020603050405020304" pitchFamily="18" charset="0"/>
              </a:rPr>
              <a:t>converted</a:t>
            </a:r>
            <a:r>
              <a:rPr lang="en-US" sz="3200" dirty="0" smtClean="0">
                <a:cs typeface="Times New Roman" panose="02020603050405020304" pitchFamily="18" charset="0"/>
              </a:rPr>
              <a:t> into </a:t>
            </a:r>
            <a:r>
              <a:rPr lang="en-US" sz="3200" b="1" dirty="0" smtClean="0">
                <a:cs typeface="Times New Roman" panose="02020603050405020304" pitchFamily="18" charset="0"/>
              </a:rPr>
              <a:t>more complex products </a:t>
            </a:r>
            <a:r>
              <a:rPr lang="en-US" sz="3200" dirty="0" smtClean="0">
                <a:cs typeface="Times New Roman" panose="02020603050405020304" pitchFamily="18" charset="0"/>
              </a:rPr>
              <a:t>in living organisms.</a:t>
            </a:r>
          </a:p>
          <a:p>
            <a:pPr marL="0" indent="0">
              <a:lnSpc>
                <a:spcPct val="150000"/>
              </a:lnSpc>
              <a:buNone/>
            </a:pPr>
            <a:endParaRPr lang="en-US" sz="3200" dirty="0" smtClean="0">
              <a:cs typeface="Times New Roman" panose="02020603050405020304" pitchFamily="18" charset="0"/>
            </a:endParaRPr>
          </a:p>
          <a:p>
            <a:pPr>
              <a:lnSpc>
                <a:spcPct val="150000"/>
              </a:lnSpc>
              <a:buFont typeface="Wingdings" panose="05000000000000000000" pitchFamily="2" charset="2"/>
              <a:buChar char="§"/>
            </a:pPr>
            <a:r>
              <a:rPr lang="en-US" sz="3200" dirty="0" smtClean="0">
                <a:cs typeface="Times New Roman" panose="02020603050405020304" pitchFamily="18" charset="0"/>
              </a:rPr>
              <a:t>In biosynthesis, simple compounds are modified, converted into other compounds, or </a:t>
            </a:r>
            <a:r>
              <a:rPr lang="en-US" sz="3200" b="1" dirty="0" smtClean="0">
                <a:cs typeface="Times New Roman" panose="02020603050405020304" pitchFamily="18" charset="0"/>
              </a:rPr>
              <a:t>joined together to form macromolecules</a:t>
            </a:r>
            <a:r>
              <a:rPr lang="en-US" sz="3200" dirty="0" smtClean="0">
                <a:cs typeface="Times New Roman" panose="02020603050405020304" pitchFamily="18" charset="0"/>
              </a:rPr>
              <a:t>. </a:t>
            </a:r>
          </a:p>
          <a:p>
            <a:pPr>
              <a:lnSpc>
                <a:spcPct val="150000"/>
              </a:lnSpc>
              <a:buFont typeface="Wingdings" panose="05000000000000000000" pitchFamily="2" charset="2"/>
              <a:buChar char="§"/>
            </a:pPr>
            <a:r>
              <a:rPr lang="en-US" sz="3200" dirty="0" smtClean="0">
                <a:cs typeface="Times New Roman" panose="02020603050405020304" pitchFamily="18" charset="0"/>
              </a:rPr>
              <a:t>The prerequisite elements for biosynthesis includes:</a:t>
            </a:r>
          </a:p>
          <a:p>
            <a:pPr marL="798513" indent="-290513">
              <a:lnSpc>
                <a:spcPct val="150000"/>
              </a:lnSpc>
              <a:buFont typeface="Wingdings" panose="05000000000000000000" pitchFamily="2" charset="2"/>
              <a:buChar char="ü"/>
            </a:pPr>
            <a:r>
              <a:rPr lang="en-US" sz="3200" b="1" dirty="0" smtClean="0">
                <a:cs typeface="Times New Roman" panose="02020603050405020304" pitchFamily="18" charset="0"/>
              </a:rPr>
              <a:t>Precursor compounds</a:t>
            </a:r>
            <a:r>
              <a:rPr lang="en-US" sz="3200" dirty="0" smtClean="0">
                <a:cs typeface="Times New Roman" panose="02020603050405020304" pitchFamily="18" charset="0"/>
              </a:rPr>
              <a:t>, chemical energy (e.g. ATP), and</a:t>
            </a:r>
          </a:p>
          <a:p>
            <a:pPr marL="798513" indent="-290513">
              <a:lnSpc>
                <a:spcPct val="150000"/>
              </a:lnSpc>
              <a:buFont typeface="Wingdings" panose="05000000000000000000" pitchFamily="2" charset="2"/>
              <a:buChar char="ü"/>
            </a:pPr>
            <a:r>
              <a:rPr lang="en-US" sz="3200" b="1" dirty="0" smtClean="0">
                <a:cs typeface="Times New Roman" panose="02020603050405020304" pitchFamily="18" charset="0"/>
              </a:rPr>
              <a:t>Catalytic enzymes </a:t>
            </a:r>
            <a:r>
              <a:rPr lang="en-US" sz="3200" dirty="0" smtClean="0">
                <a:cs typeface="Times New Roman" panose="02020603050405020304" pitchFamily="18" charset="0"/>
              </a:rPr>
              <a:t>which may require coenzymes (e.g. NADH, NADPH).  </a:t>
            </a:r>
          </a:p>
        </p:txBody>
      </p:sp>
      <p:sp>
        <p:nvSpPr>
          <p:cNvPr id="5" name="Slide Number Placeholder 4"/>
          <p:cNvSpPr>
            <a:spLocks noGrp="1"/>
          </p:cNvSpPr>
          <p:nvPr>
            <p:ph type="sldNum" sz="quarter" idx="12"/>
          </p:nvPr>
        </p:nvSpPr>
        <p:spPr/>
        <p:txBody>
          <a:bodyPr/>
          <a:lstStyle/>
          <a:p>
            <a:fld id="{796E5D1F-AD71-4468-8BAF-9C079CEC6AC7}" type="slidenum">
              <a:rPr lang="en-US" smtClean="0"/>
              <a:t>48</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a:bodyPr>
          <a:lstStyle/>
          <a:p>
            <a:pPr marL="0" indent="0">
              <a:buNone/>
            </a:pPr>
            <a:r>
              <a:rPr lang="en-US" sz="3200" b="1" dirty="0" smtClean="0">
                <a:solidFill>
                  <a:srgbClr val="00B050"/>
                </a:solidFill>
                <a:cs typeface="Times New Roman" panose="02020603050405020304" pitchFamily="18" charset="0"/>
              </a:rPr>
              <a:t>Photosynthesis</a:t>
            </a:r>
          </a:p>
          <a:p>
            <a:pPr marL="0" indent="0">
              <a:buNone/>
            </a:pPr>
            <a:r>
              <a:rPr lang="en-US" sz="2400" b="1" dirty="0" smtClean="0">
                <a:cs typeface="Times New Roman" panose="02020603050405020304" pitchFamily="18" charset="0"/>
              </a:rPr>
              <a:t> </a:t>
            </a:r>
            <a:r>
              <a:rPr lang="en-US" sz="2400" b="1" dirty="0" smtClean="0">
                <a:cs typeface="Times New Roman" panose="02020603050405020304" pitchFamily="18" charset="0"/>
                <a:hlinkClick r:id="rId2" action="ppaction://hlinkfile"/>
              </a:rPr>
              <a:t>C:\Users\TOSHIBA\Downloads\Photosynthesis_ Light Reaction, Calvin Cycle, and Electron Transport.mp4</a:t>
            </a:r>
            <a:endParaRPr lang="en-US" sz="2400" b="1" dirty="0" smtClean="0">
              <a:cs typeface="Times New Roman" panose="02020603050405020304" pitchFamily="18" charset="0"/>
            </a:endParaRPr>
          </a:p>
          <a:p>
            <a:pPr marL="0" indent="0">
              <a:buNone/>
            </a:pPr>
            <a:r>
              <a:rPr lang="en-US" sz="2400" b="1" dirty="0" smtClean="0">
                <a:cs typeface="Times New Roman" panose="02020603050405020304" pitchFamily="18" charset="0"/>
              </a:rPr>
              <a:t>Video link</a:t>
            </a:r>
            <a:r>
              <a:rPr lang="en-US" sz="2400" b="1" dirty="0">
                <a:cs typeface="Times New Roman" panose="02020603050405020304" pitchFamily="18" charset="0"/>
              </a:rPr>
              <a:t>: https://youtu.be/KfvYQgT2M-k</a:t>
            </a:r>
          </a:p>
          <a:p>
            <a:pPr>
              <a:lnSpc>
                <a:spcPct val="160000"/>
              </a:lnSpc>
            </a:pPr>
            <a:r>
              <a:rPr lang="en-US" sz="2400" b="1" dirty="0">
                <a:cs typeface="Times New Roman" panose="02020603050405020304" pitchFamily="18" charset="0"/>
              </a:rPr>
              <a:t>Photosynthesis</a:t>
            </a:r>
            <a:r>
              <a:rPr lang="en-US" sz="2400" dirty="0">
                <a:cs typeface="Times New Roman" panose="02020603050405020304" pitchFamily="18" charset="0"/>
              </a:rPr>
              <a:t> </a:t>
            </a:r>
            <a:r>
              <a:rPr lang="en-US" sz="2400" dirty="0" smtClean="0">
                <a:cs typeface="Times New Roman" panose="02020603050405020304" pitchFamily="18" charset="0"/>
              </a:rPr>
              <a:t>is </a:t>
            </a:r>
            <a:r>
              <a:rPr lang="en-US" sz="2400" dirty="0">
                <a:cs typeface="Times New Roman" panose="02020603050405020304" pitchFamily="18" charset="0"/>
              </a:rPr>
              <a:t>a process by which green plants, algae and chlorophyll containing bacteria utilize the energy of sunlight to synthesize their own food (organic matters) from simple inorganic molecules.</a:t>
            </a:r>
            <a:endParaRPr lang="en-US" sz="2400" b="1" dirty="0">
              <a:cs typeface="Times New Roman" panose="02020603050405020304" pitchFamily="18" charset="0"/>
            </a:endParaRPr>
          </a:p>
          <a:p>
            <a:pPr>
              <a:buNone/>
            </a:pPr>
            <a:r>
              <a:rPr lang="en-US" sz="2400" dirty="0">
                <a:cs typeface="Times New Roman" panose="02020603050405020304" pitchFamily="18" charset="0"/>
              </a:rPr>
              <a:t>              It represented by :</a:t>
            </a:r>
          </a:p>
          <a:p>
            <a:pPr>
              <a:buNone/>
            </a:pPr>
            <a:endParaRPr lang="en-US" sz="2400" dirty="0">
              <a:cs typeface="Times New Roman" panose="02020603050405020304" pitchFamily="18" charset="0"/>
            </a:endParaRPr>
          </a:p>
          <a:p>
            <a:pPr marL="0">
              <a:spcBef>
                <a:spcPts val="0"/>
              </a:spcBef>
              <a:buNone/>
            </a:pPr>
            <a:endParaRPr lang="en-US" sz="2400" b="1" dirty="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fld id="{796E5D1F-AD71-4468-8BAF-9C079CEC6AC7}" type="slidenum">
              <a:rPr lang="en-US" smtClean="0"/>
              <a:t>49</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420914" y="5334000"/>
            <a:ext cx="8451390" cy="697198"/>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622" y="838200"/>
            <a:ext cx="8933180" cy="5791200"/>
          </a:xfrm>
        </p:spPr>
        <p:txBody>
          <a:bodyPr>
            <a:noAutofit/>
          </a:bodyPr>
          <a:lstStyle/>
          <a:p>
            <a:pPr>
              <a:lnSpc>
                <a:spcPct val="150000"/>
              </a:lnSpc>
              <a:buFont typeface="Wingdings" panose="05000000000000000000" pitchFamily="2" charset="2"/>
              <a:buChar char="v"/>
            </a:pPr>
            <a:r>
              <a:rPr lang="en-US" dirty="0">
                <a:cs typeface="Times New Roman" panose="02020603050405020304" pitchFamily="18" charset="0"/>
              </a:rPr>
              <a:t>In metabolism, a series of chemical reactions in which </a:t>
            </a:r>
            <a:r>
              <a:rPr lang="en-US" b="1" dirty="0">
                <a:cs typeface="Times New Roman" panose="02020603050405020304" pitchFamily="18" charset="0"/>
              </a:rPr>
              <a:t>the product of one reaction is the substrate for the next reaction </a:t>
            </a:r>
            <a:r>
              <a:rPr lang="en-US" dirty="0">
                <a:cs typeface="Times New Roman" panose="02020603050405020304" pitchFamily="18" charset="0"/>
              </a:rPr>
              <a:t>is a </a:t>
            </a:r>
            <a:r>
              <a:rPr lang="en-US" b="1" dirty="0">
                <a:cs typeface="Times New Roman" panose="02020603050405020304" pitchFamily="18" charset="0"/>
              </a:rPr>
              <a:t>metabolic pathway. </a:t>
            </a:r>
          </a:p>
          <a:p>
            <a:pPr>
              <a:lnSpc>
                <a:spcPct val="150000"/>
              </a:lnSpc>
              <a:buFont typeface="Wingdings" panose="05000000000000000000" pitchFamily="2" charset="2"/>
              <a:buChar char="v"/>
            </a:pPr>
            <a:r>
              <a:rPr lang="en-US" dirty="0">
                <a:cs typeface="Times New Roman" panose="02020603050405020304" pitchFamily="18" charset="0"/>
              </a:rPr>
              <a:t>The reactants and products of these chemical reactions are </a:t>
            </a:r>
            <a:r>
              <a:rPr lang="en-US" b="1" dirty="0">
                <a:cs typeface="Times New Roman" panose="02020603050405020304" pitchFamily="18" charset="0"/>
              </a:rPr>
              <a:t>metabolites. </a:t>
            </a:r>
          </a:p>
          <a:p>
            <a:pPr>
              <a:lnSpc>
                <a:spcPct val="150000"/>
              </a:lnSpc>
              <a:buFont typeface="Wingdings" panose="05000000000000000000" pitchFamily="2" charset="2"/>
              <a:buChar char="v"/>
            </a:pPr>
            <a:r>
              <a:rPr lang="en-US" dirty="0">
                <a:cs typeface="Times New Roman" panose="02020603050405020304" pitchFamily="18" charset="0"/>
              </a:rPr>
              <a:t>The major classes of metabolites include </a:t>
            </a:r>
            <a:r>
              <a:rPr lang="en-US" b="1" dirty="0">
                <a:cs typeface="Times New Roman" panose="02020603050405020304" pitchFamily="18" charset="0"/>
              </a:rPr>
              <a:t>proteins, carbohydrates, nucleotides, lipids, coenzymes, and cofactors. </a:t>
            </a:r>
            <a:endParaRPr lang="en-US"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96E5D1F-AD71-4468-8BAF-9C079CEC6AC7}" type="slidenum">
              <a:rPr lang="en-US" smtClean="0"/>
              <a:t>5</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04801" y="376535"/>
            <a:ext cx="1153136" cy="523220"/>
          </a:xfrm>
          <a:prstGeom prst="rect">
            <a:avLst/>
          </a:prstGeom>
        </p:spPr>
        <p:txBody>
          <a:bodyPr wrap="none">
            <a:spAutoFit/>
          </a:bodyPr>
          <a:lstStyle/>
          <a:p>
            <a:r>
              <a:rPr lang="en-US" sz="2800" b="1" dirty="0">
                <a:solidFill>
                  <a:srgbClr val="0070C0"/>
                </a:solidFill>
                <a:cs typeface="Times New Roman" panose="02020603050405020304" pitchFamily="18" charset="0"/>
              </a:rPr>
              <a:t>Cont’d</a:t>
            </a:r>
            <a:endParaRPr lang="en-US" sz="2800" dirty="0">
              <a:solidFill>
                <a:srgbClr val="0070C0"/>
              </a:solidFill>
            </a:endParaRPr>
          </a:p>
        </p:txBody>
      </p:sp>
    </p:spTree>
    <p:extLst>
      <p:ext uri="{BB962C8B-B14F-4D97-AF65-F5344CB8AC3E}">
        <p14:creationId xmlns:p14="http://schemas.microsoft.com/office/powerpoint/2010/main" val="12391078"/>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22" y="215902"/>
            <a:ext cx="3562350" cy="685796"/>
          </a:xfrm>
        </p:spPr>
        <p:txBody>
          <a:bodyPr>
            <a:normAutofit/>
          </a:bodyPr>
          <a:lstStyle/>
          <a:p>
            <a:r>
              <a:rPr lang="en-US" sz="2800" b="1" dirty="0" smtClean="0">
                <a:cs typeface="Times New Roman" panose="02020603050405020304" pitchFamily="18" charset="0"/>
              </a:rPr>
              <a:t>Cont’d</a:t>
            </a:r>
            <a:endParaRPr lang="en-US" sz="4000" dirty="0"/>
          </a:p>
        </p:txBody>
      </p:sp>
      <p:sp>
        <p:nvSpPr>
          <p:cNvPr id="3" name="Content Placeholder 2"/>
          <p:cNvSpPr>
            <a:spLocks noGrp="1"/>
          </p:cNvSpPr>
          <p:nvPr>
            <p:ph idx="1"/>
          </p:nvPr>
        </p:nvSpPr>
        <p:spPr>
          <a:xfrm>
            <a:off x="134622" y="609600"/>
            <a:ext cx="8933180" cy="5516573"/>
          </a:xfrm>
        </p:spPr>
        <p:txBody>
          <a:bodyPr>
            <a:noAutofit/>
          </a:bodyPr>
          <a:lstStyle/>
          <a:p>
            <a:pPr>
              <a:lnSpc>
                <a:spcPct val="150000"/>
              </a:lnSpc>
              <a:buFont typeface="Wingdings" panose="05000000000000000000" pitchFamily="2" charset="2"/>
              <a:buChar char="q"/>
            </a:pPr>
            <a:r>
              <a:rPr lang="en-US" sz="2400" dirty="0" smtClean="0">
                <a:cs typeface="Times New Roman" panose="02020603050405020304" pitchFamily="18" charset="0"/>
              </a:rPr>
              <a:t> </a:t>
            </a:r>
            <a:r>
              <a:rPr lang="en-US" sz="2400" b="1" dirty="0">
                <a:solidFill>
                  <a:srgbClr val="FF0000"/>
                </a:solidFill>
              </a:rPr>
              <a:t>During oxygenic </a:t>
            </a:r>
            <a:r>
              <a:rPr lang="en-US" sz="2400" b="1" dirty="0" smtClean="0">
                <a:solidFill>
                  <a:srgbClr val="FF0000"/>
                </a:solidFill>
              </a:rPr>
              <a:t>photosynthesis</a:t>
            </a:r>
            <a:r>
              <a:rPr lang="en-US" sz="2400" dirty="0" smtClean="0"/>
              <a:t> </a:t>
            </a:r>
            <a:r>
              <a:rPr lang="en-US" sz="2400" dirty="0"/>
              <a:t>light energy transfers electrons from water (H</a:t>
            </a:r>
            <a:r>
              <a:rPr lang="en-US" sz="2400" baseline="-25000" dirty="0"/>
              <a:t>2</a:t>
            </a:r>
            <a:r>
              <a:rPr lang="en-US" sz="2400" dirty="0"/>
              <a:t>O) to </a:t>
            </a:r>
            <a:r>
              <a:rPr lang="en-US" sz="2400" dirty="0" smtClean="0"/>
              <a:t>carbon dioxide </a:t>
            </a:r>
            <a:r>
              <a:rPr lang="en-US" sz="2400" dirty="0"/>
              <a:t>(CO</a:t>
            </a:r>
            <a:r>
              <a:rPr lang="en-US" sz="2400" baseline="-25000" dirty="0"/>
              <a:t>2</a:t>
            </a:r>
            <a:r>
              <a:rPr lang="en-US" sz="2400" dirty="0"/>
              <a:t>), to produce carbohydrates</a:t>
            </a:r>
            <a:r>
              <a:rPr lang="en-US" sz="2400" dirty="0" smtClean="0"/>
              <a:t>.</a:t>
            </a:r>
          </a:p>
          <a:p>
            <a:pPr>
              <a:lnSpc>
                <a:spcPct val="150000"/>
              </a:lnSpc>
              <a:buFont typeface="Wingdings" panose="05000000000000000000" pitchFamily="2" charset="2"/>
              <a:buChar char="q"/>
            </a:pPr>
            <a:endParaRPr lang="en-US" sz="2400" dirty="0"/>
          </a:p>
          <a:p>
            <a:pPr>
              <a:lnSpc>
                <a:spcPct val="150000"/>
              </a:lnSpc>
              <a:buFont typeface="Wingdings" panose="05000000000000000000" pitchFamily="2" charset="2"/>
              <a:buChar char="q"/>
            </a:pPr>
            <a:endParaRPr lang="en-US" sz="2400" dirty="0" smtClean="0"/>
          </a:p>
          <a:p>
            <a:pPr>
              <a:lnSpc>
                <a:spcPct val="150000"/>
              </a:lnSpc>
              <a:buFont typeface="Wingdings" panose="05000000000000000000" pitchFamily="2" charset="2"/>
              <a:buChar char="q"/>
            </a:pPr>
            <a:r>
              <a:rPr lang="en-US" sz="2400" dirty="0" smtClean="0"/>
              <a:t> </a:t>
            </a:r>
            <a:r>
              <a:rPr lang="en-US" sz="2400" b="1" dirty="0" err="1" smtClean="0">
                <a:solidFill>
                  <a:srgbClr val="FF0000"/>
                </a:solidFill>
              </a:rPr>
              <a:t>Anoxygenic</a:t>
            </a:r>
            <a:r>
              <a:rPr lang="en-US" sz="2400" b="1" dirty="0" smtClean="0">
                <a:solidFill>
                  <a:srgbClr val="FF0000"/>
                </a:solidFill>
              </a:rPr>
              <a:t> photosynthesis </a:t>
            </a:r>
            <a:r>
              <a:rPr lang="en-US" sz="2400" dirty="0" smtClean="0"/>
              <a:t>uses other electron </a:t>
            </a:r>
            <a:r>
              <a:rPr lang="en-US" sz="2400" dirty="0"/>
              <a:t>donors </a:t>
            </a:r>
            <a:r>
              <a:rPr lang="en-US" sz="2400" dirty="0" smtClean="0"/>
              <a:t>than </a:t>
            </a:r>
            <a:r>
              <a:rPr lang="en-US" sz="2400" dirty="0"/>
              <a:t>water. </a:t>
            </a:r>
            <a:r>
              <a:rPr lang="en-US" sz="2400" dirty="0" smtClean="0"/>
              <a:t>The process </a:t>
            </a:r>
            <a:r>
              <a:rPr lang="en-US" sz="2400" dirty="0"/>
              <a:t>typically occurs in bacteria such as purple bacteria and green sulfur bacteria, </a:t>
            </a:r>
            <a:r>
              <a:rPr lang="en-US" sz="2400" dirty="0" smtClean="0"/>
              <a:t>which are </a:t>
            </a:r>
            <a:r>
              <a:rPr lang="en-US" sz="2400" dirty="0"/>
              <a:t>primarily found in various aquatic habitats.</a:t>
            </a:r>
            <a:r>
              <a:rPr lang="en-US" sz="2000" dirty="0"/>
              <a:t> </a:t>
            </a:r>
            <a:br>
              <a:rPr lang="en-US" sz="2000" dirty="0"/>
            </a:br>
            <a:r>
              <a:rPr lang="en-US" sz="2400" dirty="0"/>
              <a:t/>
            </a:r>
            <a:br>
              <a:rPr lang="en-US" sz="2400" dirty="0"/>
            </a:br>
            <a:endParaRPr lang="en-US" sz="24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50</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1752600" y="5058364"/>
            <a:ext cx="5879988" cy="618946"/>
          </a:xfrm>
          <a:prstGeom prst="rect">
            <a:avLst/>
          </a:prstGeom>
        </p:spPr>
      </p:pic>
      <p:pic>
        <p:nvPicPr>
          <p:cNvPr id="7" name="Picture 6"/>
          <p:cNvPicPr>
            <a:picLocks noChangeAspect="1"/>
          </p:cNvPicPr>
          <p:nvPr/>
        </p:nvPicPr>
        <p:blipFill>
          <a:blip r:embed="rId3"/>
          <a:stretch>
            <a:fillRect/>
          </a:stretch>
        </p:blipFill>
        <p:spPr>
          <a:xfrm>
            <a:off x="2203816" y="5810634"/>
            <a:ext cx="5282834" cy="614730"/>
          </a:xfrm>
          <a:prstGeom prst="rect">
            <a:avLst/>
          </a:prstGeom>
        </p:spPr>
      </p:pic>
      <p:pic>
        <p:nvPicPr>
          <p:cNvPr id="8" name="Picture 7"/>
          <p:cNvPicPr>
            <a:picLocks noChangeAspect="1"/>
          </p:cNvPicPr>
          <p:nvPr/>
        </p:nvPicPr>
        <p:blipFill>
          <a:blip r:embed="rId4"/>
          <a:stretch>
            <a:fillRect/>
          </a:stretch>
        </p:blipFill>
        <p:spPr>
          <a:xfrm>
            <a:off x="914400" y="1856004"/>
            <a:ext cx="6961296" cy="1511882"/>
          </a:xfrm>
          <a:prstGeom prst="rect">
            <a:avLst/>
          </a:prstGeom>
        </p:spPr>
      </p:pic>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51</a:t>
            </a:fld>
            <a:endParaRPr lang="en-US"/>
          </a:p>
        </p:txBody>
      </p:sp>
      <p:pic>
        <p:nvPicPr>
          <p:cNvPr id="3" name="Picture 2"/>
          <p:cNvPicPr>
            <a:picLocks noChangeAspect="1"/>
          </p:cNvPicPr>
          <p:nvPr/>
        </p:nvPicPr>
        <p:blipFill>
          <a:blip r:embed="rId2"/>
          <a:stretch>
            <a:fillRect/>
          </a:stretch>
        </p:blipFill>
        <p:spPr>
          <a:xfrm>
            <a:off x="1430593" y="214538"/>
            <a:ext cx="6282814" cy="6428924"/>
          </a:xfrm>
          <a:prstGeom prst="rect">
            <a:avLst/>
          </a:prstGeom>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3764588"/>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7030A0"/>
                </a:solidFill>
                <a:cs typeface="Times New Roman" panose="02020603050405020304" pitchFamily="18" charset="0"/>
              </a:rPr>
              <a:t>The importance of photosynthesis </a:t>
            </a:r>
            <a:r>
              <a:rPr lang="en-US" sz="3200" dirty="0" smtClean="0">
                <a:solidFill>
                  <a:srgbClr val="7030A0"/>
                </a:solidFill>
              </a:rPr>
              <a:t/>
            </a:r>
            <a:br>
              <a:rPr lang="en-US" sz="3200" dirty="0" smtClean="0">
                <a:solidFill>
                  <a:srgbClr val="7030A0"/>
                </a:solidFill>
              </a:rPr>
            </a:br>
            <a:endParaRPr lang="en-US" sz="3200" dirty="0">
              <a:solidFill>
                <a:srgbClr val="7030A0"/>
              </a:solidFill>
            </a:endParaRPr>
          </a:p>
        </p:txBody>
      </p:sp>
      <p:sp>
        <p:nvSpPr>
          <p:cNvPr id="3" name="Content Placeholder 2"/>
          <p:cNvSpPr>
            <a:spLocks noGrp="1"/>
          </p:cNvSpPr>
          <p:nvPr>
            <p:ph idx="1"/>
          </p:nvPr>
        </p:nvSpPr>
        <p:spPr>
          <a:xfrm>
            <a:off x="304800" y="1143000"/>
            <a:ext cx="8534400" cy="4983173"/>
          </a:xfrm>
        </p:spPr>
        <p:txBody>
          <a:bodyPr>
            <a:normAutofit/>
          </a:bodyPr>
          <a:lstStyle/>
          <a:p>
            <a:pPr>
              <a:lnSpc>
                <a:spcPct val="150000"/>
              </a:lnSpc>
              <a:buFont typeface="Wingdings" panose="05000000000000000000" pitchFamily="2" charset="2"/>
              <a:buChar char="ü"/>
            </a:pPr>
            <a:r>
              <a:rPr lang="en-US" sz="2400" dirty="0" smtClean="0"/>
              <a:t> </a:t>
            </a:r>
            <a:r>
              <a:rPr lang="en-US" sz="2400" dirty="0">
                <a:cs typeface="Times New Roman" panose="02020603050405020304" pitchFamily="18" charset="0"/>
              </a:rPr>
              <a:t>It is essential to all life on earth. </a:t>
            </a:r>
          </a:p>
          <a:p>
            <a:pPr>
              <a:lnSpc>
                <a:spcPct val="150000"/>
              </a:lnSpc>
              <a:buFont typeface="Wingdings" panose="05000000000000000000" pitchFamily="2" charset="2"/>
              <a:buChar char="ü"/>
            </a:pPr>
            <a:r>
              <a:rPr lang="en-US" sz="2400" dirty="0">
                <a:cs typeface="Times New Roman" panose="02020603050405020304" pitchFamily="18" charset="0"/>
              </a:rPr>
              <a:t>It is the only biological process that captures energy from outer space </a:t>
            </a:r>
            <a:r>
              <a:rPr lang="en-US" sz="2400" b="1" dirty="0">
                <a:cs typeface="Times New Roman" panose="02020603050405020304" pitchFamily="18" charset="0"/>
              </a:rPr>
              <a:t>(sunlight) </a:t>
            </a:r>
            <a:r>
              <a:rPr lang="en-US" sz="2400" dirty="0" smtClean="0">
                <a:cs typeface="Times New Roman" panose="02020603050405020304" pitchFamily="18" charset="0"/>
              </a:rPr>
              <a:t>and </a:t>
            </a:r>
            <a:r>
              <a:rPr lang="en-US" sz="2400" dirty="0">
                <a:cs typeface="Times New Roman" panose="02020603050405020304" pitchFamily="18" charset="0"/>
              </a:rPr>
              <a:t>Converts it into </a:t>
            </a:r>
            <a:r>
              <a:rPr lang="en-US" sz="2400" b="1" dirty="0">
                <a:cs typeface="Times New Roman" panose="02020603050405020304" pitchFamily="18" charset="0"/>
              </a:rPr>
              <a:t>chemical energy </a:t>
            </a:r>
            <a:r>
              <a:rPr lang="en-US" sz="2400" dirty="0">
                <a:cs typeface="Times New Roman" panose="02020603050405020304" pitchFamily="18" charset="0"/>
              </a:rPr>
              <a:t>in the form of Glyceraldehyde3-phosphate (G3P</a:t>
            </a:r>
            <a:r>
              <a:rPr lang="en-US" sz="2400" dirty="0" smtClean="0">
                <a:cs typeface="Times New Roman" panose="02020603050405020304" pitchFamily="18" charset="0"/>
              </a:rPr>
              <a:t>)</a:t>
            </a:r>
            <a:r>
              <a:rPr lang="en-US" sz="2400" dirty="0"/>
              <a:t> which in turn can be made into sugars and other </a:t>
            </a:r>
            <a:r>
              <a:rPr lang="en-US" sz="2400" dirty="0" smtClean="0"/>
              <a:t>organic compounds </a:t>
            </a:r>
            <a:r>
              <a:rPr lang="en-US" sz="2400" dirty="0"/>
              <a:t>such as proteins, lipids, and nucleic acids </a:t>
            </a:r>
            <a:br>
              <a:rPr lang="en-US" sz="2400" dirty="0"/>
            </a:br>
            <a:endParaRPr lang="en-US" sz="2400" dirty="0">
              <a:cs typeface="Times New Roman" panose="02020603050405020304" pitchFamily="18" charset="0"/>
            </a:endParaRPr>
          </a:p>
          <a:p>
            <a:pPr>
              <a:lnSpc>
                <a:spcPct val="150000"/>
              </a:lnSpc>
              <a:buFont typeface="Wingdings" panose="05000000000000000000" pitchFamily="2" charset="2"/>
              <a:buChar char="ü"/>
            </a:pPr>
            <a:r>
              <a:rPr lang="en-US" sz="2400" dirty="0">
                <a:cs typeface="Times New Roman" panose="02020603050405020304" pitchFamily="18" charset="0"/>
              </a:rPr>
              <a:t>Therefore, photosynthesis powers 99% of Earth‘s ecosystems. </a:t>
            </a:r>
          </a:p>
        </p:txBody>
      </p:sp>
      <p:sp>
        <p:nvSpPr>
          <p:cNvPr id="6" name="Slide Number Placeholder 5"/>
          <p:cNvSpPr>
            <a:spLocks noGrp="1"/>
          </p:cNvSpPr>
          <p:nvPr>
            <p:ph type="sldNum" sz="quarter" idx="12"/>
          </p:nvPr>
        </p:nvSpPr>
        <p:spPr/>
        <p:txBody>
          <a:bodyPr/>
          <a:lstStyle/>
          <a:p>
            <a:fld id="{796E5D1F-AD71-4468-8BAF-9C079CEC6AC7}" type="slidenum">
              <a:rPr lang="en-US" smtClean="0"/>
              <a:t>52</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08222"/>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2"/>
            <a:ext cx="8229600" cy="868363"/>
          </a:xfrm>
        </p:spPr>
        <p:txBody>
          <a:bodyPr>
            <a:normAutofit/>
          </a:bodyPr>
          <a:lstStyle/>
          <a:p>
            <a:r>
              <a:rPr lang="en-US" sz="2800" b="1" dirty="0">
                <a:solidFill>
                  <a:srgbClr val="0070C0"/>
                </a:solidFill>
                <a:cs typeface="Times New Roman" panose="02020603050405020304" pitchFamily="18" charset="0"/>
              </a:rPr>
              <a:t>The photosynthetic apparatus </a:t>
            </a:r>
            <a:endParaRPr lang="en-US" sz="2800" dirty="0">
              <a:solidFill>
                <a:srgbClr val="0070C0"/>
              </a:solidFill>
              <a:cs typeface="Times New Roman" panose="02020603050405020304" pitchFamily="18" charset="0"/>
            </a:endParaRPr>
          </a:p>
        </p:txBody>
      </p:sp>
      <p:sp>
        <p:nvSpPr>
          <p:cNvPr id="3" name="Content Placeholder 2"/>
          <p:cNvSpPr>
            <a:spLocks noGrp="1"/>
          </p:cNvSpPr>
          <p:nvPr>
            <p:ph idx="1"/>
          </p:nvPr>
        </p:nvSpPr>
        <p:spPr>
          <a:xfrm>
            <a:off x="304800" y="1201744"/>
            <a:ext cx="8610600" cy="5275255"/>
          </a:xfrm>
        </p:spPr>
        <p:txBody>
          <a:bodyPr>
            <a:noAutofit/>
          </a:bodyPr>
          <a:lstStyle/>
          <a:p>
            <a:pPr>
              <a:lnSpc>
                <a:spcPct val="150000"/>
              </a:lnSpc>
              <a:buFont typeface="Wingdings" panose="05000000000000000000" pitchFamily="2" charset="2"/>
              <a:buChar char="v"/>
            </a:pPr>
            <a:r>
              <a:rPr lang="en-US" b="1" dirty="0">
                <a:solidFill>
                  <a:srgbClr val="7030A0"/>
                </a:solidFill>
                <a:cs typeface="Times New Roman" panose="02020603050405020304" pitchFamily="18" charset="0"/>
              </a:rPr>
              <a:t>Plastids</a:t>
            </a:r>
            <a:r>
              <a:rPr lang="en-US" sz="2600" b="1" dirty="0">
                <a:solidFill>
                  <a:srgbClr val="7030A0"/>
                </a:solidFill>
                <a:cs typeface="Times New Roman" panose="02020603050405020304" pitchFamily="18" charset="0"/>
              </a:rPr>
              <a:t> </a:t>
            </a:r>
          </a:p>
          <a:p>
            <a:pPr lvl="1">
              <a:lnSpc>
                <a:spcPct val="150000"/>
              </a:lnSpc>
              <a:buFont typeface="Wingdings" panose="05000000000000000000" pitchFamily="2" charset="2"/>
              <a:buChar char="ü"/>
            </a:pPr>
            <a:r>
              <a:rPr lang="en-US" sz="2600" dirty="0">
                <a:cs typeface="Times New Roman" panose="02020603050405020304" pitchFamily="18" charset="0"/>
              </a:rPr>
              <a:t>Photosynthetic eukaryotic organisms contain organelles called plastids in their cytoplasm.</a:t>
            </a:r>
          </a:p>
          <a:p>
            <a:pPr lvl="1">
              <a:lnSpc>
                <a:spcPct val="150000"/>
              </a:lnSpc>
              <a:buFont typeface="Wingdings" panose="05000000000000000000" pitchFamily="2" charset="2"/>
              <a:buChar char="ü"/>
            </a:pPr>
            <a:r>
              <a:rPr lang="en-US" sz="2600" dirty="0">
                <a:cs typeface="Times New Roman" panose="02020603050405020304" pitchFamily="18" charset="0"/>
              </a:rPr>
              <a:t> Plastids </a:t>
            </a:r>
            <a:r>
              <a:rPr lang="en-US" sz="2600" dirty="0" smtClean="0">
                <a:cs typeface="Times New Roman" panose="02020603050405020304" pitchFamily="18" charset="0"/>
              </a:rPr>
              <a:t>contain </a:t>
            </a:r>
            <a:r>
              <a:rPr lang="en-US" sz="2600" b="1" dirty="0">
                <a:solidFill>
                  <a:srgbClr val="0070C0"/>
                </a:solidFill>
                <a:cs typeface="Times New Roman" panose="02020603050405020304" pitchFamily="18" charset="0"/>
              </a:rPr>
              <a:t>pigments</a:t>
            </a:r>
            <a:r>
              <a:rPr lang="en-US" sz="2600" dirty="0">
                <a:cs typeface="Times New Roman" panose="02020603050405020304" pitchFamily="18" charset="0"/>
              </a:rPr>
              <a:t> or can store </a:t>
            </a:r>
            <a:r>
              <a:rPr lang="en-US" sz="2600" dirty="0" smtClean="0">
                <a:cs typeface="Times New Roman" panose="02020603050405020304" pitchFamily="18" charset="0"/>
              </a:rPr>
              <a:t>important chemicals (nutrients) used by the cells. </a:t>
            </a:r>
            <a:endParaRPr lang="en-US" sz="2600" dirty="0">
              <a:cs typeface="Times New Roman" panose="02020603050405020304" pitchFamily="18" charset="0"/>
            </a:endParaRPr>
          </a:p>
          <a:p>
            <a:pPr marL="0" indent="0">
              <a:lnSpc>
                <a:spcPct val="150000"/>
              </a:lnSpc>
              <a:buNone/>
            </a:pPr>
            <a:r>
              <a:rPr lang="en-US" sz="2600" dirty="0"/>
              <a:t/>
            </a:r>
            <a:br>
              <a:rPr lang="en-US" sz="2600" dirty="0"/>
            </a:br>
            <a:r>
              <a:rPr lang="en-US" sz="2600" dirty="0"/>
              <a:t/>
            </a:r>
            <a:br>
              <a:rPr lang="en-US" sz="2600" dirty="0"/>
            </a:br>
            <a:r>
              <a:rPr lang="en-US" sz="2600" dirty="0"/>
              <a:t/>
            </a:r>
            <a:br>
              <a:rPr lang="en-US" sz="2600" dirty="0"/>
            </a:br>
            <a:endParaRPr lang="en-US" sz="2600" dirty="0" smtClean="0"/>
          </a:p>
          <a:p>
            <a:endParaRPr lang="en-US" sz="2600" b="1" dirty="0" smtClean="0"/>
          </a:p>
          <a:p>
            <a:endParaRPr lang="en-US" sz="2600" dirty="0"/>
          </a:p>
        </p:txBody>
      </p:sp>
      <p:sp>
        <p:nvSpPr>
          <p:cNvPr id="6" name="Slide Number Placeholder 5"/>
          <p:cNvSpPr>
            <a:spLocks noGrp="1"/>
          </p:cNvSpPr>
          <p:nvPr>
            <p:ph type="sldNum" sz="quarter" idx="12"/>
          </p:nvPr>
        </p:nvSpPr>
        <p:spPr/>
        <p:txBody>
          <a:bodyPr/>
          <a:lstStyle/>
          <a:p>
            <a:fld id="{796E5D1F-AD71-4468-8BAF-9C079CEC6AC7}" type="slidenum">
              <a:rPr lang="en-US" smtClean="0"/>
              <a:t>53</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22" y="195704"/>
            <a:ext cx="5715000" cy="487357"/>
          </a:xfrm>
        </p:spPr>
        <p:txBody>
          <a:bodyPr>
            <a:normAutofit/>
          </a:bodyPr>
          <a:lstStyle/>
          <a:p>
            <a:r>
              <a:rPr lang="en-US" sz="2800" b="1" dirty="0" smtClean="0">
                <a:solidFill>
                  <a:srgbClr val="FFC000"/>
                </a:solidFill>
                <a:cs typeface="Times New Roman" panose="02020603050405020304" pitchFamily="18" charset="0"/>
              </a:rPr>
              <a:t>Cont’d </a:t>
            </a:r>
            <a:endParaRPr lang="en-US" sz="2800" dirty="0">
              <a:solidFill>
                <a:srgbClr val="FFC000"/>
              </a:solidFill>
              <a:cs typeface="Times New Roman" panose="02020603050405020304" pitchFamily="18" charset="0"/>
            </a:endParaRPr>
          </a:p>
        </p:txBody>
      </p:sp>
      <p:sp>
        <p:nvSpPr>
          <p:cNvPr id="3" name="Content Placeholder 2"/>
          <p:cNvSpPr>
            <a:spLocks noGrp="1"/>
          </p:cNvSpPr>
          <p:nvPr>
            <p:ph idx="1"/>
          </p:nvPr>
        </p:nvSpPr>
        <p:spPr>
          <a:xfrm>
            <a:off x="134622" y="533400"/>
            <a:ext cx="8856978" cy="6096002"/>
          </a:xfrm>
        </p:spPr>
        <p:txBody>
          <a:bodyPr>
            <a:noAutofit/>
          </a:bodyPr>
          <a:lstStyle/>
          <a:p>
            <a:pPr>
              <a:lnSpc>
                <a:spcPct val="150000"/>
              </a:lnSpc>
              <a:buFont typeface="Wingdings" panose="05000000000000000000" pitchFamily="2" charset="2"/>
              <a:buChar char="q"/>
            </a:pPr>
            <a:r>
              <a:rPr lang="en-US" sz="2600" b="1" dirty="0" smtClean="0">
                <a:cs typeface="Times New Roman" panose="02020603050405020304" pitchFamily="18" charset="0"/>
              </a:rPr>
              <a:t> </a:t>
            </a:r>
            <a:r>
              <a:rPr lang="en-US" sz="2600" b="1" dirty="0" smtClean="0">
                <a:solidFill>
                  <a:srgbClr val="0070C0"/>
                </a:solidFill>
                <a:cs typeface="Times New Roman" panose="02020603050405020304" pitchFamily="18" charset="0"/>
              </a:rPr>
              <a:t>Pigments</a:t>
            </a:r>
            <a:r>
              <a:rPr lang="en-US" sz="2600" b="1" dirty="0" smtClean="0">
                <a:cs typeface="Times New Roman" panose="02020603050405020304" pitchFamily="18" charset="0"/>
              </a:rPr>
              <a:t> </a:t>
            </a:r>
            <a:endParaRPr lang="en-US" sz="2600" b="1" dirty="0">
              <a:cs typeface="Times New Roman" panose="02020603050405020304" pitchFamily="18" charset="0"/>
            </a:endParaRPr>
          </a:p>
          <a:p>
            <a:pPr marL="508000" indent="-276225">
              <a:lnSpc>
                <a:spcPct val="150000"/>
              </a:lnSpc>
              <a:buFont typeface="Wingdings" panose="05000000000000000000" pitchFamily="2" charset="2"/>
              <a:buChar char="§"/>
            </a:pPr>
            <a:r>
              <a:rPr lang="en-US" sz="2400" dirty="0" smtClean="0">
                <a:cs typeface="Times New Roman" panose="02020603050405020304" pitchFamily="18" charset="0"/>
              </a:rPr>
              <a:t>It is a s</a:t>
            </a:r>
            <a:r>
              <a:rPr lang="en-US" sz="2400" dirty="0" smtClean="0"/>
              <a:t>ubstance </a:t>
            </a:r>
            <a:r>
              <a:rPr lang="en-US" sz="2400" dirty="0"/>
              <a:t>that absorb visible light </a:t>
            </a:r>
            <a:endParaRPr lang="en-US" sz="2400" dirty="0" smtClean="0"/>
          </a:p>
          <a:p>
            <a:pPr marL="508000" indent="-276225">
              <a:lnSpc>
                <a:spcPct val="150000"/>
              </a:lnSpc>
              <a:buFont typeface="Wingdings" panose="05000000000000000000" pitchFamily="2" charset="2"/>
              <a:buChar char="§"/>
            </a:pPr>
            <a:r>
              <a:rPr lang="en-US" sz="2400" dirty="0"/>
              <a:t>Different pigments absorb light of different wavelengths, and the wavelengths that are absorbed </a:t>
            </a:r>
            <a:r>
              <a:rPr lang="en-US" sz="2400" dirty="0" smtClean="0"/>
              <a:t>disappear. </a:t>
            </a:r>
          </a:p>
          <a:p>
            <a:pPr marL="508000" indent="-276225">
              <a:lnSpc>
                <a:spcPct val="150000"/>
              </a:lnSpc>
              <a:buFont typeface="Wingdings" panose="05000000000000000000" pitchFamily="2" charset="2"/>
              <a:buChar char="§"/>
            </a:pPr>
            <a:r>
              <a:rPr lang="en-US" sz="2400" dirty="0"/>
              <a:t>If </a:t>
            </a:r>
            <a:r>
              <a:rPr lang="en-US" sz="2400" dirty="0" smtClean="0"/>
              <a:t>a pigment </a:t>
            </a:r>
            <a:r>
              <a:rPr lang="en-US" sz="2400" dirty="0"/>
              <a:t>is illuminated with white light, the color we see is </a:t>
            </a:r>
            <a:r>
              <a:rPr lang="en-US" sz="2400" dirty="0" smtClean="0"/>
              <a:t>the color </a:t>
            </a:r>
            <a:r>
              <a:rPr lang="en-US" sz="2400" dirty="0"/>
              <a:t>most reflected or transmitted by the </a:t>
            </a:r>
            <a:r>
              <a:rPr lang="en-US" sz="2400" dirty="0" smtClean="0"/>
              <a:t>pigment</a:t>
            </a:r>
            <a:r>
              <a:rPr lang="en-US" sz="2400" dirty="0"/>
              <a:t> </a:t>
            </a:r>
            <a:r>
              <a:rPr lang="en-US" sz="2400" dirty="0" smtClean="0"/>
              <a:t>(</a:t>
            </a:r>
            <a:r>
              <a:rPr lang="en-US" sz="2400" dirty="0"/>
              <a:t>If a pigment absorbs all wavelengths, it appears </a:t>
            </a:r>
            <a:r>
              <a:rPr lang="en-US" sz="2400" dirty="0" smtClean="0"/>
              <a:t>black)</a:t>
            </a:r>
          </a:p>
          <a:p>
            <a:pPr marL="508000" indent="-276225">
              <a:lnSpc>
                <a:spcPct val="100000"/>
              </a:lnSpc>
              <a:buFont typeface="Wingdings" panose="05000000000000000000" pitchFamily="2" charset="2"/>
              <a:buChar char="§"/>
            </a:pPr>
            <a:r>
              <a:rPr lang="en-US" sz="2400" dirty="0"/>
              <a:t>We see </a:t>
            </a:r>
            <a:r>
              <a:rPr lang="en-US" sz="2400" dirty="0" smtClean="0"/>
              <a:t>green when </a:t>
            </a:r>
            <a:r>
              <a:rPr lang="en-US" sz="2400" dirty="0"/>
              <a:t>we look at a leaf because chlorophyll absorbs </a:t>
            </a:r>
            <a:r>
              <a:rPr lang="en-US" sz="2400" dirty="0" smtClean="0"/>
              <a:t>violet-blue and </a:t>
            </a:r>
            <a:r>
              <a:rPr lang="en-US" sz="2400" dirty="0"/>
              <a:t>red light while transmitting and reflecting green light </a:t>
            </a:r>
            <a:br>
              <a:rPr lang="en-US" sz="2400" dirty="0"/>
            </a:br>
            <a:r>
              <a:rPr lang="en-US" sz="2400" dirty="0"/>
              <a:t/>
            </a:r>
            <a:br>
              <a:rPr lang="en-US" sz="2400" dirty="0"/>
            </a:br>
            <a:r>
              <a:rPr lang="en-US" sz="2600" dirty="0"/>
              <a:t/>
            </a:r>
            <a:br>
              <a:rPr lang="en-US" sz="2600" dirty="0"/>
            </a:br>
            <a:endParaRPr lang="en-US" sz="2600" dirty="0" smtClean="0"/>
          </a:p>
          <a:p>
            <a:endParaRPr lang="en-US" sz="2600" b="1" dirty="0" smtClean="0"/>
          </a:p>
          <a:p>
            <a:endParaRPr lang="en-US" sz="2600" dirty="0"/>
          </a:p>
        </p:txBody>
      </p:sp>
      <p:sp>
        <p:nvSpPr>
          <p:cNvPr id="6" name="Slide Number Placeholder 5"/>
          <p:cNvSpPr>
            <a:spLocks noGrp="1"/>
          </p:cNvSpPr>
          <p:nvPr>
            <p:ph type="sldNum" sz="quarter" idx="12"/>
          </p:nvPr>
        </p:nvSpPr>
        <p:spPr/>
        <p:txBody>
          <a:bodyPr/>
          <a:lstStyle/>
          <a:p>
            <a:fld id="{796E5D1F-AD71-4468-8BAF-9C079CEC6AC7}" type="slidenum">
              <a:rPr lang="en-US" smtClean="0"/>
              <a:t>54</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981547"/>
      </p:ext>
    </p:extLst>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55</a:t>
            </a:fld>
            <a:endParaRPr lang="en-US"/>
          </a:p>
        </p:txBody>
      </p:sp>
      <p:pic>
        <p:nvPicPr>
          <p:cNvPr id="3" name="Picture 2"/>
          <p:cNvPicPr>
            <a:picLocks noChangeAspect="1"/>
          </p:cNvPicPr>
          <p:nvPr/>
        </p:nvPicPr>
        <p:blipFill>
          <a:blip r:embed="rId2"/>
          <a:stretch>
            <a:fillRect/>
          </a:stretch>
        </p:blipFill>
        <p:spPr>
          <a:xfrm>
            <a:off x="1474554" y="215902"/>
            <a:ext cx="5612046" cy="5077941"/>
          </a:xfrm>
          <a:prstGeom prst="rect">
            <a:avLst/>
          </a:prstGeom>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4800" y="5261888"/>
            <a:ext cx="8763002" cy="1477328"/>
          </a:xfrm>
          <a:prstGeom prst="rect">
            <a:avLst/>
          </a:prstGeom>
        </p:spPr>
        <p:txBody>
          <a:bodyPr wrap="square">
            <a:spAutoFit/>
          </a:bodyPr>
          <a:lstStyle/>
          <a:p>
            <a:pPr>
              <a:lnSpc>
                <a:spcPct val="150000"/>
              </a:lnSpc>
            </a:pPr>
            <a:r>
              <a:rPr lang="en-US" sz="2000" b="1" dirty="0">
                <a:solidFill>
                  <a:srgbClr val="0070C0"/>
                </a:solidFill>
                <a:latin typeface="FrutigerNeueLTCYR-Light"/>
              </a:rPr>
              <a:t>The chlorophyll molecules of </a:t>
            </a:r>
            <a:r>
              <a:rPr lang="en-US" sz="2000" b="1" dirty="0" smtClean="0">
                <a:solidFill>
                  <a:srgbClr val="0070C0"/>
                </a:solidFill>
                <a:latin typeface="FrutigerNeueLTCYR-Light"/>
              </a:rPr>
              <a:t>chloroplasts absorb </a:t>
            </a:r>
            <a:r>
              <a:rPr lang="en-US" sz="2000" b="1" dirty="0">
                <a:solidFill>
                  <a:srgbClr val="7030A0"/>
                </a:solidFill>
                <a:latin typeface="FrutigerNeueLTCYR-Light"/>
              </a:rPr>
              <a:t>violet-blue</a:t>
            </a:r>
            <a:r>
              <a:rPr lang="en-US" sz="2000" b="1" dirty="0">
                <a:solidFill>
                  <a:srgbClr val="0070C0"/>
                </a:solidFill>
                <a:latin typeface="FrutigerNeueLTCYR-Light"/>
              </a:rPr>
              <a:t> and </a:t>
            </a:r>
            <a:r>
              <a:rPr lang="en-US" sz="2000" b="1" dirty="0">
                <a:solidFill>
                  <a:srgbClr val="FF0000"/>
                </a:solidFill>
                <a:latin typeface="FrutigerNeueLTCYR-Light"/>
              </a:rPr>
              <a:t>red</a:t>
            </a:r>
            <a:r>
              <a:rPr lang="en-US" sz="2000" b="1" dirty="0">
                <a:solidFill>
                  <a:srgbClr val="0070C0"/>
                </a:solidFill>
                <a:latin typeface="FrutigerNeueLTCYR-Light"/>
              </a:rPr>
              <a:t> light (the colors most effective in </a:t>
            </a:r>
            <a:r>
              <a:rPr lang="en-US" sz="2000" b="1" dirty="0" smtClean="0">
                <a:solidFill>
                  <a:srgbClr val="0070C0"/>
                </a:solidFill>
                <a:latin typeface="FrutigerNeueLTCYR-Light"/>
              </a:rPr>
              <a:t>driving photosynthesis</a:t>
            </a:r>
            <a:r>
              <a:rPr lang="en-US" sz="2000" b="1" dirty="0">
                <a:solidFill>
                  <a:srgbClr val="0070C0"/>
                </a:solidFill>
                <a:latin typeface="FrutigerNeueLTCYR-Light"/>
              </a:rPr>
              <a:t>) and reflect or transmit </a:t>
            </a:r>
            <a:r>
              <a:rPr lang="en-US" sz="2000" b="1" dirty="0">
                <a:solidFill>
                  <a:srgbClr val="00B050"/>
                </a:solidFill>
                <a:latin typeface="FrutigerNeueLTCYR-Light"/>
              </a:rPr>
              <a:t>green</a:t>
            </a:r>
            <a:r>
              <a:rPr lang="en-US" sz="2000" b="1" dirty="0">
                <a:solidFill>
                  <a:srgbClr val="0070C0"/>
                </a:solidFill>
                <a:latin typeface="FrutigerNeueLTCYR-Light"/>
              </a:rPr>
              <a:t> light.</a:t>
            </a:r>
            <a:r>
              <a:rPr lang="en-US" sz="2000" b="1" dirty="0">
                <a:solidFill>
                  <a:srgbClr val="0070C0"/>
                </a:solidFill>
              </a:rPr>
              <a:t> </a:t>
            </a:r>
          </a:p>
        </p:txBody>
      </p:sp>
    </p:spTree>
    <p:extLst>
      <p:ext uri="{BB962C8B-B14F-4D97-AF65-F5344CB8AC3E}">
        <p14:creationId xmlns:p14="http://schemas.microsoft.com/office/powerpoint/2010/main" val="1109026496"/>
      </p:ext>
    </p:extLst>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622" y="304800"/>
            <a:ext cx="8933180" cy="6934200"/>
          </a:xfrm>
        </p:spPr>
        <p:txBody>
          <a:bodyPr>
            <a:normAutofit/>
          </a:bodyPr>
          <a:lstStyle/>
          <a:p>
            <a:pPr>
              <a:lnSpc>
                <a:spcPct val="150000"/>
              </a:lnSpc>
              <a:buNone/>
            </a:pPr>
            <a:r>
              <a:rPr lang="en-US" b="1" dirty="0">
                <a:solidFill>
                  <a:srgbClr val="C00000"/>
                </a:solidFill>
                <a:cs typeface="Times New Roman" panose="02020603050405020304" pitchFamily="18" charset="0"/>
              </a:rPr>
              <a:t>The three main groups of </a:t>
            </a:r>
            <a:r>
              <a:rPr lang="en-US" b="1" dirty="0" smtClean="0">
                <a:solidFill>
                  <a:srgbClr val="C00000"/>
                </a:solidFill>
                <a:cs typeface="Times New Roman" panose="02020603050405020304" pitchFamily="18" charset="0"/>
              </a:rPr>
              <a:t>Pigments </a:t>
            </a:r>
            <a:endParaRPr lang="en-US" b="1" dirty="0">
              <a:solidFill>
                <a:srgbClr val="C00000"/>
              </a:solidFill>
              <a:cs typeface="Times New Roman" panose="02020603050405020304" pitchFamily="18" charset="0"/>
            </a:endParaRPr>
          </a:p>
          <a:p>
            <a:pPr>
              <a:lnSpc>
                <a:spcPct val="150000"/>
              </a:lnSpc>
              <a:buNone/>
            </a:pPr>
            <a:r>
              <a:rPr lang="en-US" sz="2000" b="1" dirty="0">
                <a:solidFill>
                  <a:srgbClr val="0070C0"/>
                </a:solidFill>
                <a:cs typeface="Times New Roman" panose="02020603050405020304" pitchFamily="18" charset="0"/>
              </a:rPr>
              <a:t>1.  Chlorophylls:- </a:t>
            </a:r>
            <a:r>
              <a:rPr lang="en-US" sz="2000" dirty="0">
                <a:cs typeface="Times New Roman" panose="02020603050405020304" pitchFamily="18" charset="0"/>
              </a:rPr>
              <a:t>t</a:t>
            </a:r>
            <a:r>
              <a:rPr lang="en-US" sz="2000" dirty="0" smtClean="0">
                <a:cs typeface="Times New Roman" panose="02020603050405020304" pitchFamily="18" charset="0"/>
              </a:rPr>
              <a:t>hese </a:t>
            </a:r>
            <a:r>
              <a:rPr lang="en-US" sz="2000" b="1" dirty="0">
                <a:solidFill>
                  <a:srgbClr val="00B050"/>
                </a:solidFill>
                <a:cs typeface="Times New Roman" panose="02020603050405020304" pitchFamily="18" charset="0"/>
              </a:rPr>
              <a:t>green-colored</a:t>
            </a:r>
            <a:r>
              <a:rPr lang="en-US" sz="2000" dirty="0">
                <a:cs typeface="Times New Roman" panose="02020603050405020304" pitchFamily="18" charset="0"/>
              </a:rPr>
              <a:t> pigments are capable of trapping </a:t>
            </a:r>
            <a:r>
              <a:rPr lang="en-US" sz="2000" b="1" dirty="0">
                <a:solidFill>
                  <a:srgbClr val="0070C0"/>
                </a:solidFill>
                <a:cs typeface="Times New Roman" panose="02020603050405020304" pitchFamily="18" charset="0"/>
              </a:rPr>
              <a:t>blue</a:t>
            </a:r>
            <a:r>
              <a:rPr lang="en-US" sz="2000" dirty="0">
                <a:cs typeface="Times New Roman" panose="02020603050405020304" pitchFamily="18" charset="0"/>
              </a:rPr>
              <a:t> and </a:t>
            </a:r>
            <a:r>
              <a:rPr lang="en-US" sz="2000" b="1" dirty="0">
                <a:solidFill>
                  <a:srgbClr val="FF0000"/>
                </a:solidFill>
                <a:cs typeface="Times New Roman" panose="02020603050405020304" pitchFamily="18" charset="0"/>
              </a:rPr>
              <a:t>red</a:t>
            </a:r>
            <a:r>
              <a:rPr lang="en-US" sz="2000" dirty="0">
                <a:cs typeface="Times New Roman" panose="02020603050405020304" pitchFamily="18" charset="0"/>
              </a:rPr>
              <a:t> </a:t>
            </a:r>
            <a:r>
              <a:rPr lang="en-US" sz="2000" dirty="0" smtClean="0">
                <a:cs typeface="Times New Roman" panose="02020603050405020304" pitchFamily="18" charset="0"/>
              </a:rPr>
              <a:t>light, </a:t>
            </a:r>
            <a:r>
              <a:rPr lang="en-US" sz="2000" dirty="0"/>
              <a:t>resides in the thylakoid membranes of </a:t>
            </a:r>
            <a:r>
              <a:rPr lang="en-US" sz="2000" dirty="0" smtClean="0"/>
              <a:t>the chloroplast</a:t>
            </a:r>
            <a:r>
              <a:rPr lang="en-US" sz="2000" dirty="0" smtClean="0">
                <a:cs typeface="Times New Roman" panose="02020603050405020304" pitchFamily="18" charset="0"/>
              </a:rPr>
              <a:t>. </a:t>
            </a:r>
            <a:endParaRPr lang="en-US" sz="2000" dirty="0">
              <a:cs typeface="Times New Roman" panose="02020603050405020304" pitchFamily="18" charset="0"/>
            </a:endParaRPr>
          </a:p>
          <a:p>
            <a:pPr>
              <a:lnSpc>
                <a:spcPct val="150000"/>
              </a:lnSpc>
              <a:buFont typeface="Wingdings" panose="05000000000000000000" pitchFamily="2" charset="2"/>
              <a:buChar char="ü"/>
            </a:pPr>
            <a:r>
              <a:rPr lang="en-US" sz="2000" dirty="0">
                <a:cs typeface="Times New Roman" panose="02020603050405020304" pitchFamily="18" charset="0"/>
              </a:rPr>
              <a:t> Chlorophylls have three subtypes,  chlorophyll a, chlorophyll b and chlorophyll c. </a:t>
            </a:r>
          </a:p>
          <a:p>
            <a:pPr>
              <a:lnSpc>
                <a:spcPct val="150000"/>
              </a:lnSpc>
              <a:buNone/>
            </a:pPr>
            <a:r>
              <a:rPr lang="en-US" sz="2000" b="1" dirty="0">
                <a:solidFill>
                  <a:srgbClr val="0070C0"/>
                </a:solidFill>
                <a:cs typeface="Times New Roman" panose="02020603050405020304" pitchFamily="18" charset="0"/>
              </a:rPr>
              <a:t>2.  Carotenoids: </a:t>
            </a:r>
            <a:r>
              <a:rPr lang="en-US" sz="2000" dirty="0" smtClean="0">
                <a:cs typeface="Times New Roman" panose="02020603050405020304" pitchFamily="18" charset="0"/>
              </a:rPr>
              <a:t>these </a:t>
            </a:r>
            <a:r>
              <a:rPr lang="en-US" sz="2000" dirty="0">
                <a:cs typeface="Times New Roman" panose="02020603050405020304" pitchFamily="18" charset="0"/>
              </a:rPr>
              <a:t>red, orange or yellow-colored pigments absorb </a:t>
            </a:r>
            <a:r>
              <a:rPr lang="en-US" sz="2000" b="1" dirty="0">
                <a:cs typeface="Times New Roman" panose="02020603050405020304" pitchFamily="18" charset="0"/>
              </a:rPr>
              <a:t>bluish-green</a:t>
            </a:r>
            <a:r>
              <a:rPr lang="en-US" sz="2000" dirty="0">
                <a:cs typeface="Times New Roman" panose="02020603050405020304" pitchFamily="18" charset="0"/>
              </a:rPr>
              <a:t> light. E.g. </a:t>
            </a:r>
            <a:r>
              <a:rPr lang="en-US" sz="2000" dirty="0" err="1">
                <a:cs typeface="Times New Roman" panose="02020603050405020304" pitchFamily="18" charset="0"/>
              </a:rPr>
              <a:t>carotenoids</a:t>
            </a:r>
            <a:r>
              <a:rPr lang="en-US" sz="2000" dirty="0">
                <a:cs typeface="Times New Roman" panose="02020603050405020304" pitchFamily="18" charset="0"/>
              </a:rPr>
              <a:t> are </a:t>
            </a:r>
            <a:r>
              <a:rPr lang="en-US" sz="2000" dirty="0" err="1">
                <a:cs typeface="Times New Roman" panose="02020603050405020304" pitchFamily="18" charset="0"/>
              </a:rPr>
              <a:t>xanthophyll</a:t>
            </a:r>
            <a:r>
              <a:rPr lang="en-US" sz="2000" dirty="0">
                <a:cs typeface="Times New Roman" panose="02020603050405020304" pitchFamily="18" charset="0"/>
              </a:rPr>
              <a:t> (yellow)</a:t>
            </a:r>
          </a:p>
          <a:p>
            <a:pPr>
              <a:lnSpc>
                <a:spcPct val="150000"/>
              </a:lnSpc>
              <a:buNone/>
            </a:pPr>
            <a:r>
              <a:rPr lang="en-US" sz="2000" b="1" dirty="0">
                <a:solidFill>
                  <a:srgbClr val="0070C0"/>
                </a:solidFill>
                <a:cs typeface="Times New Roman" panose="02020603050405020304" pitchFamily="18" charset="0"/>
              </a:rPr>
              <a:t>3. </a:t>
            </a:r>
            <a:r>
              <a:rPr lang="en-US" sz="2000" b="1" dirty="0" err="1">
                <a:solidFill>
                  <a:srgbClr val="0070C0"/>
                </a:solidFill>
                <a:cs typeface="Times New Roman" panose="02020603050405020304" pitchFamily="18" charset="0"/>
              </a:rPr>
              <a:t>Phycobilins</a:t>
            </a:r>
            <a:r>
              <a:rPr lang="en-US" sz="2000" b="1" dirty="0">
                <a:solidFill>
                  <a:srgbClr val="0070C0"/>
                </a:solidFill>
                <a:cs typeface="Times New Roman" panose="02020603050405020304" pitchFamily="18" charset="0"/>
              </a:rPr>
              <a:t>: </a:t>
            </a:r>
            <a:r>
              <a:rPr lang="en-US" sz="2000" dirty="0">
                <a:cs typeface="Times New Roman" panose="02020603050405020304" pitchFamily="18" charset="0"/>
              </a:rPr>
              <a:t>These </a:t>
            </a:r>
            <a:r>
              <a:rPr lang="en-US" sz="2000" b="1" dirty="0">
                <a:solidFill>
                  <a:srgbClr val="FF0000"/>
                </a:solidFill>
                <a:cs typeface="Times New Roman" panose="02020603050405020304" pitchFamily="18" charset="0"/>
              </a:rPr>
              <a:t>red</a:t>
            </a:r>
            <a:r>
              <a:rPr lang="en-US" sz="2000" dirty="0">
                <a:cs typeface="Times New Roman" panose="02020603050405020304" pitchFamily="18" charset="0"/>
              </a:rPr>
              <a:t> or </a:t>
            </a:r>
            <a:r>
              <a:rPr lang="en-US" sz="2000" b="1" dirty="0">
                <a:solidFill>
                  <a:srgbClr val="0070C0"/>
                </a:solidFill>
                <a:cs typeface="Times New Roman" panose="02020603050405020304" pitchFamily="18" charset="0"/>
              </a:rPr>
              <a:t>blue</a:t>
            </a:r>
            <a:r>
              <a:rPr lang="en-US" sz="2000" dirty="0">
                <a:cs typeface="Times New Roman" panose="02020603050405020304" pitchFamily="18" charset="0"/>
              </a:rPr>
              <a:t> pigments absorb wavelengths of light that are not as well absorbed by chlorophylls and </a:t>
            </a:r>
            <a:r>
              <a:rPr lang="en-US" sz="2000" dirty="0" err="1">
                <a:cs typeface="Times New Roman" panose="02020603050405020304" pitchFamily="18" charset="0"/>
              </a:rPr>
              <a:t>carotenoids</a:t>
            </a:r>
            <a:r>
              <a:rPr lang="en-US" sz="2000" dirty="0">
                <a:cs typeface="Times New Roman" panose="02020603050405020304" pitchFamily="18" charset="0"/>
              </a:rPr>
              <a:t>. They are seen in </a:t>
            </a:r>
            <a:r>
              <a:rPr lang="en-US" sz="2000" dirty="0" err="1">
                <a:cs typeface="Times New Roman" panose="02020603050405020304" pitchFamily="18" charset="0"/>
              </a:rPr>
              <a:t>cyanobacteria</a:t>
            </a:r>
            <a:r>
              <a:rPr lang="en-US" sz="2000" dirty="0">
                <a:cs typeface="Times New Roman" panose="02020603050405020304" pitchFamily="18" charset="0"/>
              </a:rPr>
              <a:t> and red algae. </a:t>
            </a:r>
          </a:p>
          <a:p>
            <a:pPr>
              <a:lnSpc>
                <a:spcPct val="150000"/>
              </a:lnSpc>
              <a:buFont typeface="Wingdings" panose="05000000000000000000" pitchFamily="2" charset="2"/>
              <a:buChar char="v"/>
            </a:pPr>
            <a:r>
              <a:rPr lang="en-US" sz="2000" dirty="0" smtClean="0"/>
              <a:t> </a:t>
            </a:r>
            <a:r>
              <a:rPr lang="en-US" sz="2000" b="1" dirty="0" smtClean="0"/>
              <a:t>Reaction centers </a:t>
            </a:r>
            <a:r>
              <a:rPr lang="en-US" sz="2000" dirty="0" smtClean="0"/>
              <a:t>are pigment  and proteins which </a:t>
            </a:r>
            <a:r>
              <a:rPr lang="en-US" sz="2000" dirty="0"/>
              <a:t>convert light energy to chemical energy and begin </a:t>
            </a:r>
            <a:r>
              <a:rPr lang="en-US" sz="2000" dirty="0" smtClean="0"/>
              <a:t>the process </a:t>
            </a:r>
            <a:r>
              <a:rPr lang="en-US" sz="2000" dirty="0"/>
              <a:t>of electron transfer </a:t>
            </a:r>
          </a:p>
        </p:txBody>
      </p:sp>
      <p:sp>
        <p:nvSpPr>
          <p:cNvPr id="5" name="Slide Number Placeholder 4"/>
          <p:cNvSpPr>
            <a:spLocks noGrp="1"/>
          </p:cNvSpPr>
          <p:nvPr>
            <p:ph type="sldNum" sz="quarter" idx="12"/>
          </p:nvPr>
        </p:nvSpPr>
        <p:spPr/>
        <p:txBody>
          <a:bodyPr/>
          <a:lstStyle/>
          <a:p>
            <a:fld id="{796E5D1F-AD71-4468-8BAF-9C079CEC6AC7}" type="slidenum">
              <a:rPr lang="en-US" smtClean="0"/>
              <a:t>56</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5715000" cy="457195"/>
          </a:xfrm>
        </p:spPr>
        <p:txBody>
          <a:bodyPr>
            <a:noAutofit/>
          </a:bodyPr>
          <a:lstStyle/>
          <a:p>
            <a:r>
              <a:rPr lang="en-US" sz="3200" b="1" dirty="0">
                <a:cs typeface="Times New Roman" panose="02020603050405020304" pitchFamily="18" charset="0"/>
              </a:rPr>
              <a:t>The photosynthetic process </a:t>
            </a:r>
            <a:endParaRPr lang="en-US" dirty="0"/>
          </a:p>
        </p:txBody>
      </p:sp>
      <p:sp>
        <p:nvSpPr>
          <p:cNvPr id="3" name="Content Placeholder 2"/>
          <p:cNvSpPr>
            <a:spLocks noGrp="1"/>
          </p:cNvSpPr>
          <p:nvPr>
            <p:ph idx="1"/>
          </p:nvPr>
        </p:nvSpPr>
        <p:spPr>
          <a:xfrm>
            <a:off x="304800" y="1371600"/>
            <a:ext cx="8763002" cy="5257800"/>
          </a:xfrm>
        </p:spPr>
        <p:txBody>
          <a:bodyPr>
            <a:noAutofit/>
          </a:bodyPr>
          <a:lstStyle/>
          <a:p>
            <a:pPr>
              <a:buNone/>
            </a:pPr>
            <a:r>
              <a:rPr lang="en-US" sz="2400" b="1" dirty="0">
                <a:cs typeface="Times New Roman" panose="02020603050405020304" pitchFamily="18" charset="0"/>
              </a:rPr>
              <a:t>Are divided into two: </a:t>
            </a:r>
            <a:endParaRPr lang="en-US" sz="2400" b="1" dirty="0" smtClean="0">
              <a:cs typeface="Times New Roman" panose="02020603050405020304" pitchFamily="18" charset="0"/>
            </a:endParaRPr>
          </a:p>
          <a:p>
            <a:pPr marL="574675" indent="-234950">
              <a:lnSpc>
                <a:spcPct val="150000"/>
              </a:lnSpc>
              <a:buFont typeface="Wingdings" panose="05000000000000000000" pitchFamily="2" charset="2"/>
              <a:buChar char="ü"/>
            </a:pPr>
            <a:r>
              <a:rPr lang="en-US" sz="2600" dirty="0" smtClean="0">
                <a:cs typeface="Times New Roman" panose="02020603050405020304" pitchFamily="18" charset="0"/>
              </a:rPr>
              <a:t> Both </a:t>
            </a:r>
            <a:r>
              <a:rPr lang="en-US" sz="2600" dirty="0">
                <a:cs typeface="Times New Roman" panose="02020603050405020304" pitchFamily="18" charset="0"/>
              </a:rPr>
              <a:t>types of reactions take place in chloroplasts.</a:t>
            </a:r>
          </a:p>
          <a:p>
            <a:pPr>
              <a:lnSpc>
                <a:spcPct val="150000"/>
              </a:lnSpc>
              <a:buNone/>
            </a:pPr>
            <a:r>
              <a:rPr lang="en-US" sz="2600" b="1" dirty="0">
                <a:solidFill>
                  <a:srgbClr val="7030A0"/>
                </a:solidFill>
                <a:cs typeface="Times New Roman" panose="02020603050405020304" pitchFamily="18" charset="0"/>
              </a:rPr>
              <a:t>1. Light-dependent reactions </a:t>
            </a:r>
            <a:r>
              <a:rPr lang="en-US" sz="2600" dirty="0" smtClean="0">
                <a:cs typeface="Times New Roman" panose="02020603050405020304" pitchFamily="18" charset="0"/>
              </a:rPr>
              <a:t>(</a:t>
            </a:r>
            <a:r>
              <a:rPr lang="en-US" sz="2600" b="1" dirty="0" smtClean="0">
                <a:cs typeface="Times New Roman" panose="02020603050405020304" pitchFamily="18" charset="0"/>
              </a:rPr>
              <a:t>light </a:t>
            </a:r>
            <a:r>
              <a:rPr lang="en-US" sz="2600" b="1" dirty="0">
                <a:cs typeface="Times New Roman" panose="02020603050405020304" pitchFamily="18" charset="0"/>
              </a:rPr>
              <a:t>reactions</a:t>
            </a:r>
            <a:r>
              <a:rPr lang="en-US" sz="2600" dirty="0">
                <a:cs typeface="Times New Roman" panose="02020603050405020304" pitchFamily="18" charset="0"/>
              </a:rPr>
              <a:t>): When a photon of light hits the reaction center, a pigment molecule such as chlorophyll releases an electron. </a:t>
            </a:r>
          </a:p>
          <a:p>
            <a:pPr>
              <a:lnSpc>
                <a:spcPct val="150000"/>
              </a:lnSpc>
            </a:pPr>
            <a:r>
              <a:rPr lang="en-US" sz="2600" dirty="0">
                <a:cs typeface="Times New Roman" panose="02020603050405020304" pitchFamily="18" charset="0"/>
              </a:rPr>
              <a:t>Is takes place  in the </a:t>
            </a:r>
            <a:r>
              <a:rPr lang="en-US" sz="2600" b="1" dirty="0">
                <a:cs typeface="Times New Roman" panose="02020603050405020304" pitchFamily="18" charset="0"/>
              </a:rPr>
              <a:t>thylakoid</a:t>
            </a:r>
          </a:p>
          <a:p>
            <a:pPr>
              <a:lnSpc>
                <a:spcPct val="150000"/>
              </a:lnSpc>
            </a:pPr>
            <a:r>
              <a:rPr lang="en-US" sz="2600" dirty="0" smtClean="0"/>
              <a:t>Steps </a:t>
            </a:r>
            <a:r>
              <a:rPr lang="en-US" sz="2600" dirty="0"/>
              <a:t>of photosynthesis that convert solar energy to chemical energy. </a:t>
            </a:r>
            <a:endParaRPr lang="en-US" sz="2600" dirty="0" smtClean="0"/>
          </a:p>
          <a:p>
            <a:pPr marL="0" indent="0">
              <a:lnSpc>
                <a:spcPct val="150000"/>
              </a:lnSpc>
              <a:buNone/>
            </a:pPr>
            <a:r>
              <a:rPr lang="en-US" sz="2400" dirty="0"/>
              <a:t/>
            </a:r>
            <a:br>
              <a:rPr lang="en-US" sz="2400" dirty="0"/>
            </a:br>
            <a:endParaRPr lang="en-US" sz="2400" dirty="0" smtClean="0"/>
          </a:p>
        </p:txBody>
      </p:sp>
      <p:sp>
        <p:nvSpPr>
          <p:cNvPr id="6" name="Slide Number Placeholder 5"/>
          <p:cNvSpPr>
            <a:spLocks noGrp="1"/>
          </p:cNvSpPr>
          <p:nvPr>
            <p:ph type="sldNum" sz="quarter" idx="12"/>
          </p:nvPr>
        </p:nvSpPr>
        <p:spPr/>
        <p:txBody>
          <a:bodyPr/>
          <a:lstStyle/>
          <a:p>
            <a:fld id="{796E5D1F-AD71-4468-8BAF-9C079CEC6AC7}" type="slidenum">
              <a:rPr lang="en-US" smtClean="0"/>
              <a:t>57</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2754"/>
            <a:ext cx="7581900" cy="457195"/>
          </a:xfrm>
        </p:spPr>
        <p:txBody>
          <a:bodyPr>
            <a:noAutofit/>
          </a:bodyPr>
          <a:lstStyle/>
          <a:p>
            <a:r>
              <a:rPr lang="en-US" sz="2800" b="1" dirty="0" smtClean="0">
                <a:solidFill>
                  <a:srgbClr val="7030A0"/>
                </a:solidFill>
                <a:cs typeface="Times New Roman" panose="02020603050405020304" pitchFamily="18" charset="0"/>
              </a:rPr>
              <a:t>Light reaction cont’d</a:t>
            </a:r>
            <a:endParaRPr lang="en-US" sz="4000" dirty="0">
              <a:solidFill>
                <a:srgbClr val="7030A0"/>
              </a:solidFill>
            </a:endParaRPr>
          </a:p>
        </p:txBody>
      </p:sp>
      <p:sp>
        <p:nvSpPr>
          <p:cNvPr id="3" name="Content Placeholder 2"/>
          <p:cNvSpPr>
            <a:spLocks noGrp="1"/>
          </p:cNvSpPr>
          <p:nvPr>
            <p:ph idx="1"/>
          </p:nvPr>
        </p:nvSpPr>
        <p:spPr>
          <a:xfrm>
            <a:off x="459042" y="1016414"/>
            <a:ext cx="8077200" cy="5562600"/>
          </a:xfrm>
        </p:spPr>
        <p:txBody>
          <a:bodyPr>
            <a:noAutofit/>
          </a:bodyPr>
          <a:lstStyle/>
          <a:p>
            <a:pPr>
              <a:lnSpc>
                <a:spcPct val="150000"/>
              </a:lnSpc>
            </a:pPr>
            <a:r>
              <a:rPr lang="en-US" sz="2600" dirty="0" smtClean="0"/>
              <a:t>Water </a:t>
            </a:r>
            <a:r>
              <a:rPr lang="en-US" sz="2600" dirty="0"/>
              <a:t>is split, providing </a:t>
            </a:r>
            <a:r>
              <a:rPr lang="en-US" sz="2600" dirty="0" smtClean="0"/>
              <a:t>a source </a:t>
            </a:r>
            <a:r>
              <a:rPr lang="en-US" sz="2600" dirty="0"/>
              <a:t>of electrons and protons </a:t>
            </a:r>
            <a:r>
              <a:rPr lang="en-US" sz="2600" dirty="0" smtClean="0"/>
              <a:t>(H</a:t>
            </a:r>
            <a:r>
              <a:rPr lang="en-US" sz="2600" baseline="30000" dirty="0"/>
              <a:t>+</a:t>
            </a:r>
            <a:r>
              <a:rPr lang="en-US" sz="2600" dirty="0"/>
              <a:t>) and </a:t>
            </a:r>
            <a:r>
              <a:rPr lang="en-US" sz="2600" dirty="0" smtClean="0"/>
              <a:t>giving off </a:t>
            </a:r>
            <a:r>
              <a:rPr lang="en-US" sz="2600" dirty="0"/>
              <a:t>O</a:t>
            </a:r>
            <a:r>
              <a:rPr lang="en-US" sz="2600" baseline="-25000" dirty="0"/>
              <a:t>2</a:t>
            </a:r>
            <a:r>
              <a:rPr lang="en-US" sz="2600" dirty="0"/>
              <a:t> as a by-product. </a:t>
            </a:r>
            <a:endParaRPr lang="en-US" sz="2600" dirty="0" smtClean="0"/>
          </a:p>
          <a:p>
            <a:pPr>
              <a:lnSpc>
                <a:spcPct val="150000"/>
              </a:lnSpc>
            </a:pPr>
            <a:r>
              <a:rPr lang="en-US" sz="2600" dirty="0"/>
              <a:t>The light reactions use solar </a:t>
            </a:r>
            <a:r>
              <a:rPr lang="en-US" sz="2600" dirty="0" smtClean="0"/>
              <a:t>energy to </a:t>
            </a:r>
            <a:r>
              <a:rPr lang="en-US" sz="2600" dirty="0"/>
              <a:t>reduce NADP + to </a:t>
            </a:r>
            <a:r>
              <a:rPr lang="en-US" sz="2600" b="1" dirty="0"/>
              <a:t>NADPH </a:t>
            </a:r>
            <a:r>
              <a:rPr lang="en-US" sz="2600" dirty="0"/>
              <a:t>by adding a pair of </a:t>
            </a:r>
            <a:r>
              <a:rPr lang="en-US" sz="2600" dirty="0" smtClean="0"/>
              <a:t>electrons along </a:t>
            </a:r>
            <a:r>
              <a:rPr lang="en-US" sz="2600" dirty="0"/>
              <a:t>with an </a:t>
            </a:r>
            <a:r>
              <a:rPr lang="en-US" sz="2600" dirty="0" smtClean="0"/>
              <a:t>H</a:t>
            </a:r>
            <a:r>
              <a:rPr lang="en-US" sz="2600" baseline="30000" dirty="0" smtClean="0"/>
              <a:t>+</a:t>
            </a:r>
            <a:r>
              <a:rPr lang="en-US" sz="2600" dirty="0" smtClean="0"/>
              <a:t>. </a:t>
            </a:r>
          </a:p>
          <a:p>
            <a:pPr>
              <a:lnSpc>
                <a:spcPct val="150000"/>
              </a:lnSpc>
            </a:pPr>
            <a:r>
              <a:rPr lang="en-US" sz="2600" b="1" dirty="0" smtClean="0"/>
              <a:t>Generate ATP by photophosphorylation</a:t>
            </a:r>
            <a:r>
              <a:rPr lang="en-US" sz="2600" dirty="0" smtClean="0"/>
              <a:t> </a:t>
            </a:r>
            <a:r>
              <a:rPr lang="en-US" sz="2600" dirty="0"/>
              <a:t/>
            </a:r>
            <a:br>
              <a:rPr lang="en-US" sz="2600" dirty="0"/>
            </a:br>
            <a:r>
              <a:rPr lang="en-US" sz="2600" dirty="0"/>
              <a:t/>
            </a:r>
            <a:br>
              <a:rPr lang="en-US" sz="2600" dirty="0"/>
            </a:br>
            <a:r>
              <a:rPr lang="en-US" sz="2600" dirty="0"/>
              <a:t/>
            </a:r>
            <a:br>
              <a:rPr lang="en-US" sz="2600" dirty="0"/>
            </a:br>
            <a:endParaRPr lang="en-US" sz="2600" dirty="0" smtClean="0"/>
          </a:p>
        </p:txBody>
      </p:sp>
      <p:sp>
        <p:nvSpPr>
          <p:cNvPr id="6" name="Slide Number Placeholder 5"/>
          <p:cNvSpPr>
            <a:spLocks noGrp="1"/>
          </p:cNvSpPr>
          <p:nvPr>
            <p:ph type="sldNum" sz="quarter" idx="12"/>
          </p:nvPr>
        </p:nvSpPr>
        <p:spPr/>
        <p:txBody>
          <a:bodyPr/>
          <a:lstStyle/>
          <a:p>
            <a:fld id="{796E5D1F-AD71-4468-8BAF-9C079CEC6AC7}" type="slidenum">
              <a:rPr lang="en-US" smtClean="0"/>
              <a:t>58</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005811"/>
      </p:ext>
    </p:extLst>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59</a:t>
            </a:fld>
            <a:endParaRPr lang="en-US"/>
          </a:p>
        </p:txBody>
      </p:sp>
      <p:pic>
        <p:nvPicPr>
          <p:cNvPr id="3" name="Picture 2"/>
          <p:cNvPicPr>
            <a:picLocks noChangeAspect="1"/>
          </p:cNvPicPr>
          <p:nvPr/>
        </p:nvPicPr>
        <p:blipFill>
          <a:blip r:embed="rId2"/>
          <a:stretch>
            <a:fillRect/>
          </a:stretch>
        </p:blipFill>
        <p:spPr>
          <a:xfrm>
            <a:off x="99925" y="353961"/>
            <a:ext cx="8944150" cy="6150078"/>
          </a:xfrm>
          <a:prstGeom prst="rect">
            <a:avLst/>
          </a:prstGeom>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498057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45574"/>
            <a:ext cx="7924800" cy="792163"/>
          </a:xfrm>
        </p:spPr>
        <p:txBody>
          <a:bodyPr>
            <a:normAutofit/>
          </a:bodyPr>
          <a:lstStyle/>
          <a:p>
            <a:r>
              <a:rPr lang="en-US" sz="3200" b="1" dirty="0">
                <a:solidFill>
                  <a:srgbClr val="0070C0"/>
                </a:solidFill>
                <a:cs typeface="Times New Roman" panose="02020603050405020304" pitchFamily="18" charset="0"/>
              </a:rPr>
              <a:t>Enzymes and their role in metabolism </a:t>
            </a:r>
          </a:p>
        </p:txBody>
      </p:sp>
      <p:sp>
        <p:nvSpPr>
          <p:cNvPr id="3" name="Content Placeholder 2"/>
          <p:cNvSpPr>
            <a:spLocks noGrp="1"/>
          </p:cNvSpPr>
          <p:nvPr>
            <p:ph idx="1"/>
          </p:nvPr>
        </p:nvSpPr>
        <p:spPr>
          <a:xfrm>
            <a:off x="228600" y="1295400"/>
            <a:ext cx="8839202" cy="5181599"/>
          </a:xfrm>
        </p:spPr>
        <p:txBody>
          <a:bodyPr>
            <a:noAutofit/>
          </a:bodyPr>
          <a:lstStyle/>
          <a:p>
            <a:pPr>
              <a:lnSpc>
                <a:spcPct val="150000"/>
              </a:lnSpc>
              <a:buFont typeface="Wingdings" panose="05000000000000000000" pitchFamily="2" charset="2"/>
              <a:buChar char="Ø"/>
            </a:pPr>
            <a:r>
              <a:rPr lang="en-US" sz="2600" dirty="0" smtClean="0"/>
              <a:t>Most </a:t>
            </a:r>
            <a:r>
              <a:rPr lang="en-US" sz="2600" dirty="0"/>
              <a:t>chemical reactions within cells </a:t>
            </a:r>
            <a:r>
              <a:rPr lang="en-US" sz="2600" b="1" dirty="0">
                <a:solidFill>
                  <a:srgbClr val="FF0000"/>
                </a:solidFill>
              </a:rPr>
              <a:t>do not occur spontaneously</a:t>
            </a:r>
            <a:r>
              <a:rPr lang="en-US" sz="2600" dirty="0"/>
              <a:t>. Instead, they need a </a:t>
            </a:r>
            <a:r>
              <a:rPr lang="en-US" sz="2600" b="1" dirty="0"/>
              <a:t>catalyst to </a:t>
            </a:r>
            <a:r>
              <a:rPr lang="en-US" sz="2600" b="1" dirty="0" smtClean="0"/>
              <a:t>get </a:t>
            </a:r>
            <a:r>
              <a:rPr lang="en-US" sz="2600" b="1" dirty="0"/>
              <a:t>them started.</a:t>
            </a:r>
            <a:endParaRPr lang="en-US" sz="2600" b="1" dirty="0" smtClean="0">
              <a:cs typeface="Times New Roman" panose="02020603050405020304" pitchFamily="18" charset="0"/>
            </a:endParaRPr>
          </a:p>
          <a:p>
            <a:pPr>
              <a:lnSpc>
                <a:spcPct val="150000"/>
              </a:lnSpc>
              <a:buFont typeface="Wingdings" panose="05000000000000000000" pitchFamily="2" charset="2"/>
              <a:buChar char="Ø"/>
            </a:pPr>
            <a:r>
              <a:rPr lang="en-US" sz="2600" b="1" dirty="0" smtClean="0">
                <a:cs typeface="Times New Roman" panose="02020603050405020304" pitchFamily="18" charset="0"/>
              </a:rPr>
              <a:t>Enzymes</a:t>
            </a:r>
            <a:r>
              <a:rPr lang="en-US" sz="2600" dirty="0" smtClean="0">
                <a:cs typeface="Times New Roman" panose="02020603050405020304" pitchFamily="18" charset="0"/>
              </a:rPr>
              <a:t> </a:t>
            </a:r>
            <a:r>
              <a:rPr lang="en-US" sz="2600" dirty="0">
                <a:cs typeface="Times New Roman" panose="02020603050405020304" pitchFamily="18" charset="0"/>
              </a:rPr>
              <a:t>are protein catalysts that </a:t>
            </a:r>
            <a:r>
              <a:rPr lang="en-US" sz="2600" b="1" dirty="0" smtClean="0">
                <a:cs typeface="Times New Roman" panose="02020603050405020304" pitchFamily="18" charset="0"/>
              </a:rPr>
              <a:t>speed up </a:t>
            </a:r>
            <a:r>
              <a:rPr lang="en-US" sz="2600" b="1" dirty="0">
                <a:cs typeface="Times New Roman" panose="02020603050405020304" pitchFamily="18" charset="0"/>
              </a:rPr>
              <a:t>biochemical reactions </a:t>
            </a:r>
            <a:r>
              <a:rPr lang="en-US" sz="2600" b="1" dirty="0">
                <a:solidFill>
                  <a:srgbClr val="0070C0"/>
                </a:solidFill>
                <a:cs typeface="Times New Roman" panose="02020603050405020304" pitchFamily="18" charset="0"/>
              </a:rPr>
              <a:t>by facilitating the molecular rearrangements that support cell function</a:t>
            </a:r>
            <a:r>
              <a:rPr lang="en-US" sz="2600" dirty="0">
                <a:cs typeface="Times New Roman" panose="02020603050405020304" pitchFamily="18" charset="0"/>
              </a:rPr>
              <a:t>.</a:t>
            </a:r>
          </a:p>
          <a:p>
            <a:pPr>
              <a:lnSpc>
                <a:spcPct val="150000"/>
              </a:lnSpc>
              <a:buFont typeface="Wingdings" panose="05000000000000000000" pitchFamily="2" charset="2"/>
              <a:buChar char="Ø"/>
            </a:pPr>
            <a:r>
              <a:rPr lang="en-US" sz="2600" dirty="0" smtClean="0">
                <a:cs typeface="Times New Roman" panose="02020603050405020304" pitchFamily="18" charset="0"/>
              </a:rPr>
              <a:t>Almost </a:t>
            </a:r>
            <a:r>
              <a:rPr lang="en-US" sz="2600" dirty="0">
                <a:cs typeface="Times New Roman" panose="02020603050405020304" pitchFamily="18" charset="0"/>
              </a:rPr>
              <a:t>all metabolic processes in the cell need enzyme catalysis</a:t>
            </a:r>
            <a:r>
              <a:rPr lang="en-US" sz="2600" dirty="0" smtClean="0">
                <a:cs typeface="Times New Roman" panose="02020603050405020304" pitchFamily="18" charset="0"/>
              </a:rPr>
              <a:t>.</a:t>
            </a:r>
            <a:endParaRPr lang="en-US" sz="26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6</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586364"/>
      </p:ext>
    </p:extLst>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3116"/>
            <a:ext cx="7886700" cy="457195"/>
          </a:xfrm>
        </p:spPr>
        <p:txBody>
          <a:bodyPr>
            <a:noAutofit/>
          </a:bodyPr>
          <a:lstStyle/>
          <a:p>
            <a:r>
              <a:rPr lang="en-US" sz="2800" b="1" dirty="0">
                <a:cs typeface="Times New Roman" panose="02020603050405020304" pitchFamily="18" charset="0"/>
              </a:rPr>
              <a:t>The photosynthetic </a:t>
            </a:r>
            <a:r>
              <a:rPr lang="en-US" sz="2800" b="1" dirty="0" smtClean="0">
                <a:cs typeface="Times New Roman" panose="02020603050405020304" pitchFamily="18" charset="0"/>
              </a:rPr>
              <a:t>process cont’d </a:t>
            </a:r>
            <a:endParaRPr lang="en-US" sz="4000" dirty="0"/>
          </a:p>
        </p:txBody>
      </p:sp>
      <p:sp>
        <p:nvSpPr>
          <p:cNvPr id="3" name="Content Placeholder 2"/>
          <p:cNvSpPr>
            <a:spLocks noGrp="1"/>
          </p:cNvSpPr>
          <p:nvPr>
            <p:ph idx="1"/>
          </p:nvPr>
        </p:nvSpPr>
        <p:spPr>
          <a:xfrm>
            <a:off x="304800" y="1066800"/>
            <a:ext cx="8610600" cy="5562600"/>
          </a:xfrm>
        </p:spPr>
        <p:txBody>
          <a:bodyPr>
            <a:normAutofit fontScale="92500" lnSpcReduction="10000"/>
          </a:bodyPr>
          <a:lstStyle/>
          <a:p>
            <a:pPr>
              <a:lnSpc>
                <a:spcPct val="150000"/>
              </a:lnSpc>
              <a:buNone/>
            </a:pPr>
            <a:r>
              <a:rPr lang="en-US" sz="2400" b="1" dirty="0" smtClean="0">
                <a:solidFill>
                  <a:srgbClr val="7030A0"/>
                </a:solidFill>
                <a:cs typeface="Times New Roman" panose="02020603050405020304" pitchFamily="18" charset="0"/>
              </a:rPr>
              <a:t>2. Light-independent reactions </a:t>
            </a:r>
            <a:r>
              <a:rPr lang="en-US" sz="2400" dirty="0" smtClean="0">
                <a:cs typeface="Times New Roman" panose="02020603050405020304" pitchFamily="18" charset="0"/>
              </a:rPr>
              <a:t>(</a:t>
            </a:r>
            <a:r>
              <a:rPr lang="en-US" sz="2400" b="1" dirty="0" smtClean="0">
                <a:cs typeface="Times New Roman" panose="02020603050405020304" pitchFamily="18" charset="0"/>
              </a:rPr>
              <a:t>dark reactions/Calvin cycle</a:t>
            </a:r>
            <a:r>
              <a:rPr lang="en-US" sz="2400" dirty="0" smtClean="0">
                <a:cs typeface="Times New Roman" panose="02020603050405020304" pitchFamily="18" charset="0"/>
              </a:rPr>
              <a:t>): Light reactions produce ATP and NADPH, which are the rich energy sources that drive dark reactions. </a:t>
            </a:r>
          </a:p>
          <a:p>
            <a:pPr>
              <a:lnSpc>
                <a:spcPct val="150000"/>
              </a:lnSpc>
            </a:pPr>
            <a:r>
              <a:rPr lang="en-US" sz="2400" dirty="0" smtClean="0">
                <a:cs typeface="Times New Roman" panose="02020603050405020304" pitchFamily="18" charset="0"/>
              </a:rPr>
              <a:t>The  reactions is takes place  in the </a:t>
            </a:r>
            <a:r>
              <a:rPr lang="en-US" sz="2400" b="1" dirty="0" smtClean="0">
                <a:cs typeface="Times New Roman" panose="02020603050405020304" pitchFamily="18" charset="0"/>
              </a:rPr>
              <a:t>stroma</a:t>
            </a:r>
            <a:r>
              <a:rPr lang="en-US" sz="2400" dirty="0" smtClean="0">
                <a:cs typeface="Times New Roman" panose="02020603050405020304" pitchFamily="18" charset="0"/>
              </a:rPr>
              <a:t>.</a:t>
            </a:r>
          </a:p>
          <a:p>
            <a:pPr>
              <a:lnSpc>
                <a:spcPct val="150000"/>
              </a:lnSpc>
            </a:pPr>
            <a:r>
              <a:rPr lang="en-US" dirty="0" smtClean="0"/>
              <a:t>Although NADPH and ATP provide cells with large amounts of energy, these molecules are not stable enough to store chemical energy for long periods of time. Thus, there is a second phase of photosynthesis called the Calvin cycle in which energy is stored in organic molecules</a:t>
            </a:r>
            <a:br>
              <a:rPr lang="en-US" dirty="0" smtClean="0"/>
            </a:br>
            <a:r>
              <a:rPr lang="en-US" dirty="0" smtClean="0"/>
              <a:t>such as glucose.</a:t>
            </a:r>
            <a:r>
              <a:rPr lang="en-US" sz="2400" dirty="0" smtClean="0"/>
              <a:t> </a:t>
            </a:r>
            <a:endParaRPr lang="en-US" sz="24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60</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3128427"/>
      </p:ext>
    </p:extLst>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968" y="257178"/>
            <a:ext cx="7886700" cy="457195"/>
          </a:xfrm>
        </p:spPr>
        <p:txBody>
          <a:bodyPr>
            <a:noAutofit/>
          </a:bodyPr>
          <a:lstStyle/>
          <a:p>
            <a:r>
              <a:rPr lang="en-US" sz="2800" b="1" dirty="0" smtClean="0"/>
              <a:t>Cont’d</a:t>
            </a:r>
            <a:endParaRPr lang="en-US" sz="2800" b="1" dirty="0"/>
          </a:p>
        </p:txBody>
      </p:sp>
      <p:sp>
        <p:nvSpPr>
          <p:cNvPr id="3" name="Content Placeholder 2"/>
          <p:cNvSpPr>
            <a:spLocks noGrp="1"/>
          </p:cNvSpPr>
          <p:nvPr>
            <p:ph idx="1"/>
          </p:nvPr>
        </p:nvSpPr>
        <p:spPr>
          <a:xfrm>
            <a:off x="304800" y="755648"/>
            <a:ext cx="8610600" cy="5873751"/>
          </a:xfrm>
        </p:spPr>
        <p:txBody>
          <a:bodyPr>
            <a:normAutofit fontScale="92500"/>
          </a:bodyPr>
          <a:lstStyle/>
          <a:p>
            <a:pPr>
              <a:lnSpc>
                <a:spcPct val="150000"/>
              </a:lnSpc>
              <a:buNone/>
            </a:pPr>
            <a:r>
              <a:rPr lang="en-US" sz="2400" b="1" dirty="0" smtClean="0"/>
              <a:t>Three </a:t>
            </a:r>
            <a:r>
              <a:rPr lang="en-US" sz="2400" b="1" dirty="0"/>
              <a:t>chemical reaction steps make up the Calvin </a:t>
            </a:r>
            <a:r>
              <a:rPr lang="en-US" sz="2400" b="1" dirty="0" smtClean="0"/>
              <a:t>cycle</a:t>
            </a:r>
          </a:p>
          <a:p>
            <a:pPr>
              <a:lnSpc>
                <a:spcPct val="150000"/>
              </a:lnSpc>
              <a:buFont typeface="Wingdings" panose="05000000000000000000" pitchFamily="2" charset="2"/>
              <a:buChar char="q"/>
            </a:pPr>
            <a:r>
              <a:rPr lang="en-US" sz="2400" b="1" dirty="0"/>
              <a:t> </a:t>
            </a:r>
            <a:r>
              <a:rPr lang="en-US" sz="2400" b="1" dirty="0" smtClean="0"/>
              <a:t>Carbon fixation: </a:t>
            </a:r>
            <a:r>
              <a:rPr lang="en-US" sz="2400" dirty="0"/>
              <a:t>joining of </a:t>
            </a:r>
            <a:r>
              <a:rPr lang="en-US" sz="2400" b="1" dirty="0" smtClean="0"/>
              <a:t>CO</a:t>
            </a:r>
            <a:r>
              <a:rPr lang="en-US" sz="2400" b="1" baseline="-25000" dirty="0" smtClean="0"/>
              <a:t>2</a:t>
            </a:r>
            <a:r>
              <a:rPr lang="en-US" sz="2400" dirty="0" smtClean="0"/>
              <a:t>with </a:t>
            </a:r>
            <a:r>
              <a:rPr lang="en-US" sz="2400" dirty="0"/>
              <a:t>other organic </a:t>
            </a:r>
            <a:r>
              <a:rPr lang="en-US" sz="2400" dirty="0" smtClean="0"/>
              <a:t>molecules</a:t>
            </a:r>
          </a:p>
          <a:p>
            <a:pPr>
              <a:lnSpc>
                <a:spcPct val="150000"/>
              </a:lnSpc>
              <a:buFont typeface="Wingdings" panose="05000000000000000000" pitchFamily="2" charset="2"/>
              <a:buChar char="Ø"/>
            </a:pPr>
            <a:r>
              <a:rPr lang="en-US" sz="2400" dirty="0"/>
              <a:t> six carbon </a:t>
            </a:r>
            <a:r>
              <a:rPr lang="en-US" sz="2400" dirty="0" smtClean="0"/>
              <a:t>dioxide </a:t>
            </a:r>
            <a:r>
              <a:rPr lang="en-US" sz="2400" dirty="0"/>
              <a:t>molecules combine with six 5-carbon compounds to form twelve </a:t>
            </a:r>
            <a:r>
              <a:rPr lang="en-US" sz="2400" dirty="0" smtClean="0"/>
              <a:t>3- carbon molecules 3-phosphoglycerate (3-PGA). </a:t>
            </a:r>
          </a:p>
          <a:p>
            <a:pPr>
              <a:lnSpc>
                <a:spcPct val="150000"/>
              </a:lnSpc>
              <a:buFont typeface="Wingdings" panose="05000000000000000000" pitchFamily="2" charset="2"/>
              <a:buChar char="q"/>
            </a:pPr>
            <a:r>
              <a:rPr lang="en-US" sz="2400" b="1" dirty="0" smtClean="0"/>
              <a:t> Reduction</a:t>
            </a:r>
            <a:r>
              <a:rPr lang="en-US" sz="2400" dirty="0" smtClean="0"/>
              <a:t>: </a:t>
            </a:r>
            <a:r>
              <a:rPr lang="en-US" sz="2400" dirty="0"/>
              <a:t>the chemical energy stored in ATP and NADPH </a:t>
            </a:r>
            <a:r>
              <a:rPr lang="en-US" sz="2400" dirty="0" smtClean="0"/>
              <a:t>is transferred </a:t>
            </a:r>
            <a:r>
              <a:rPr lang="en-US" sz="2400" dirty="0"/>
              <a:t>to the 3-PGA molecules to form high-energy molecules </a:t>
            </a:r>
            <a:r>
              <a:rPr lang="en-US" sz="2400" dirty="0" smtClean="0"/>
              <a:t>called glyceraldehyde </a:t>
            </a:r>
            <a:r>
              <a:rPr lang="en-US" sz="2400" dirty="0"/>
              <a:t>3-phosphates (G3P). </a:t>
            </a:r>
            <a:endParaRPr lang="en-US" sz="2400" dirty="0" smtClean="0"/>
          </a:p>
          <a:p>
            <a:pPr marL="633413" indent="-293688">
              <a:lnSpc>
                <a:spcPct val="150000"/>
              </a:lnSpc>
              <a:buFont typeface="Wingdings" panose="05000000000000000000" pitchFamily="2" charset="2"/>
              <a:buChar char="ü"/>
            </a:pPr>
            <a:r>
              <a:rPr lang="en-US" sz="2400" dirty="0" smtClean="0"/>
              <a:t>ATP </a:t>
            </a:r>
            <a:r>
              <a:rPr lang="en-US" sz="2400" dirty="0"/>
              <a:t>supplies the phosphate groups </a:t>
            </a:r>
            <a:r>
              <a:rPr lang="en-US" sz="2400" dirty="0" smtClean="0"/>
              <a:t>for forming </a:t>
            </a:r>
            <a:r>
              <a:rPr lang="en-US" sz="2400" dirty="0"/>
              <a:t>G3P molecules, while NADPH supplies hydrogen ions and electrons </a:t>
            </a:r>
            <a:endParaRPr lang="en-US" sz="2400" dirty="0" smtClean="0"/>
          </a:p>
          <a:p>
            <a:pPr marL="633413" indent="-293688">
              <a:lnSpc>
                <a:spcPct val="150000"/>
              </a:lnSpc>
              <a:buFont typeface="Wingdings" panose="05000000000000000000" pitchFamily="2" charset="2"/>
              <a:buChar char="ü"/>
            </a:pPr>
            <a:r>
              <a:rPr lang="en-US" sz="2400" dirty="0"/>
              <a:t>The source of NADPH and ATP  for Calvin cycle is the light reactions. </a:t>
            </a:r>
          </a:p>
          <a:p>
            <a:pPr marL="339725" indent="0">
              <a:lnSpc>
                <a:spcPct val="150000"/>
              </a:lnSpc>
              <a:buNone/>
            </a:pPr>
            <a:endParaRPr lang="en-US" sz="2400" dirty="0" smtClean="0"/>
          </a:p>
          <a:p>
            <a:pPr marL="574675" indent="0">
              <a:lnSpc>
                <a:spcPct val="150000"/>
              </a:lnSpc>
              <a:buNone/>
            </a:pPr>
            <a:endParaRPr lang="en-US" sz="24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61</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252397"/>
      </p:ext>
    </p:extLst>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510" y="356422"/>
            <a:ext cx="4279490" cy="457195"/>
          </a:xfrm>
        </p:spPr>
        <p:txBody>
          <a:bodyPr>
            <a:noAutofit/>
          </a:bodyPr>
          <a:lstStyle/>
          <a:p>
            <a:r>
              <a:rPr lang="en-US" sz="2400" b="1" dirty="0" smtClean="0"/>
              <a:t>Cont’d</a:t>
            </a:r>
            <a:endParaRPr lang="en-US" sz="2800" b="1" dirty="0"/>
          </a:p>
        </p:txBody>
      </p:sp>
      <p:sp>
        <p:nvSpPr>
          <p:cNvPr id="3" name="Content Placeholder 2"/>
          <p:cNvSpPr>
            <a:spLocks noGrp="1"/>
          </p:cNvSpPr>
          <p:nvPr>
            <p:ph idx="1"/>
          </p:nvPr>
        </p:nvSpPr>
        <p:spPr>
          <a:xfrm>
            <a:off x="304800" y="838200"/>
            <a:ext cx="8610600" cy="5791200"/>
          </a:xfrm>
        </p:spPr>
        <p:txBody>
          <a:bodyPr>
            <a:normAutofit fontScale="85000" lnSpcReduction="10000"/>
          </a:bodyPr>
          <a:lstStyle/>
          <a:p>
            <a:pPr>
              <a:lnSpc>
                <a:spcPct val="150000"/>
              </a:lnSpc>
              <a:buFont typeface="Wingdings" panose="05000000000000000000" pitchFamily="2" charset="2"/>
              <a:buChar char="q"/>
            </a:pPr>
            <a:r>
              <a:rPr lang="en-US" b="1" dirty="0" smtClean="0"/>
              <a:t> Regeneration</a:t>
            </a:r>
            <a:r>
              <a:rPr lang="en-US" dirty="0" smtClean="0"/>
              <a:t>: two G3P molecules leave the cycle to be used for the production of glucose and other organic compounds. </a:t>
            </a:r>
          </a:p>
          <a:p>
            <a:pPr marL="738188" indent="-222250">
              <a:lnSpc>
                <a:spcPct val="150000"/>
              </a:lnSpc>
              <a:buFont typeface="Wingdings" panose="05000000000000000000" pitchFamily="2" charset="2"/>
              <a:buChar char="Ø"/>
            </a:pPr>
            <a:r>
              <a:rPr lang="en-US" dirty="0" smtClean="0"/>
              <a:t>In </a:t>
            </a:r>
            <a:r>
              <a:rPr lang="en-US" dirty="0"/>
              <a:t>the final step of </a:t>
            </a:r>
            <a:r>
              <a:rPr lang="en-US" dirty="0" smtClean="0"/>
              <a:t>the Calvin </a:t>
            </a:r>
            <a:r>
              <a:rPr lang="en-US" dirty="0"/>
              <a:t>cycle, an enzyme called rubisco converts the remaining ten </a:t>
            </a:r>
            <a:r>
              <a:rPr lang="en-US" dirty="0" smtClean="0"/>
              <a:t>G3P molecules </a:t>
            </a:r>
            <a:r>
              <a:rPr lang="en-US" dirty="0"/>
              <a:t>into 5-carbon molecules called ribulose 1, 5-bisphosphates (</a:t>
            </a:r>
            <a:r>
              <a:rPr lang="en-US" dirty="0" err="1"/>
              <a:t>RuBP</a:t>
            </a:r>
            <a:r>
              <a:rPr lang="en-US" dirty="0" smtClean="0"/>
              <a:t>). </a:t>
            </a:r>
          </a:p>
          <a:p>
            <a:pPr marL="738188" indent="-222250">
              <a:lnSpc>
                <a:spcPct val="150000"/>
              </a:lnSpc>
              <a:buFont typeface="Wingdings" panose="05000000000000000000" pitchFamily="2" charset="2"/>
              <a:buChar char="Ø"/>
            </a:pPr>
            <a:r>
              <a:rPr lang="en-US" dirty="0" smtClean="0"/>
              <a:t>These </a:t>
            </a:r>
            <a:r>
              <a:rPr lang="en-US" dirty="0"/>
              <a:t>molecules combine with new carbon dioxide molecules to continue </a:t>
            </a:r>
            <a:r>
              <a:rPr lang="en-US" dirty="0" smtClean="0"/>
              <a:t>the cycle</a:t>
            </a:r>
            <a:r>
              <a:rPr lang="en-US" dirty="0"/>
              <a:t>.</a:t>
            </a:r>
            <a:r>
              <a:rPr lang="en-US" sz="2400" dirty="0"/>
              <a:t> </a:t>
            </a:r>
            <a:br>
              <a:rPr lang="en-US" sz="2400" dirty="0"/>
            </a:br>
            <a:r>
              <a:rPr lang="en-US" sz="2400" dirty="0" smtClean="0"/>
              <a:t/>
            </a:r>
            <a:br>
              <a:rPr lang="en-US" sz="2400" dirty="0" smtClean="0"/>
            </a:br>
            <a:r>
              <a:rPr lang="en-US" sz="2400" b="1" dirty="0" smtClean="0"/>
              <a:t> </a:t>
            </a:r>
            <a:r>
              <a:rPr lang="en-US" sz="2400" dirty="0" smtClean="0"/>
              <a:t/>
            </a:r>
            <a:br>
              <a:rPr lang="en-US" sz="2400" dirty="0" smtClean="0"/>
            </a:br>
            <a:endParaRPr lang="en-US" sz="24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62</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0975272"/>
      </p:ext>
    </p:extLst>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63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264605"/>
            <a:ext cx="6646607" cy="6118787"/>
          </a:xfrm>
          <a:prstGeom prst="rect">
            <a:avLst/>
          </a:prstGeom>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310862"/>
      </p:ext>
    </p:extLst>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3" y="394117"/>
            <a:ext cx="8229600" cy="792163"/>
          </a:xfrm>
        </p:spPr>
        <p:txBody>
          <a:bodyPr>
            <a:noAutofit/>
          </a:bodyPr>
          <a:lstStyle/>
          <a:p>
            <a:r>
              <a:rPr lang="en-US" sz="2800" b="1" dirty="0">
                <a:solidFill>
                  <a:srgbClr val="FF0000"/>
                </a:solidFill>
                <a:latin typeface="+mn-lt"/>
              </a:rPr>
              <a:t>Alternative </a:t>
            </a:r>
            <a:r>
              <a:rPr lang="en-US" sz="2800" b="1" dirty="0" smtClean="0">
                <a:solidFill>
                  <a:srgbClr val="FF0000"/>
                </a:solidFill>
                <a:latin typeface="+mn-lt"/>
              </a:rPr>
              <a:t>Pathways photosynthesis</a:t>
            </a:r>
            <a:endParaRPr lang="en-US" sz="2800" b="1" dirty="0">
              <a:solidFill>
                <a:srgbClr val="FF0000"/>
              </a:solidFill>
              <a:latin typeface="+mn-lt"/>
              <a:cs typeface="Times New Roman" panose="02020603050405020304" pitchFamily="18" charset="0"/>
            </a:endParaRPr>
          </a:p>
        </p:txBody>
      </p:sp>
      <p:sp>
        <p:nvSpPr>
          <p:cNvPr id="3" name="Content Placeholder 2"/>
          <p:cNvSpPr>
            <a:spLocks noGrp="1"/>
          </p:cNvSpPr>
          <p:nvPr>
            <p:ph idx="1"/>
          </p:nvPr>
        </p:nvSpPr>
        <p:spPr>
          <a:xfrm>
            <a:off x="304800" y="1157501"/>
            <a:ext cx="8763002" cy="4708525"/>
          </a:xfrm>
        </p:spPr>
        <p:txBody>
          <a:bodyPr>
            <a:noAutofit/>
          </a:bodyPr>
          <a:lstStyle/>
          <a:p>
            <a:pPr>
              <a:lnSpc>
                <a:spcPct val="170000"/>
              </a:lnSpc>
              <a:buFont typeface="Wingdings" panose="05000000000000000000" pitchFamily="2" charset="2"/>
              <a:buChar char="Ø"/>
            </a:pPr>
            <a:r>
              <a:rPr lang="en-US" sz="2000" dirty="0"/>
              <a:t>The environment in which an organism lives can impact the organism‘s ability to carry </a:t>
            </a:r>
            <a:r>
              <a:rPr lang="en-US" sz="2000" dirty="0" smtClean="0"/>
              <a:t>out photosynthesis</a:t>
            </a:r>
            <a:r>
              <a:rPr lang="en-US" sz="2000" dirty="0"/>
              <a:t>.</a:t>
            </a:r>
            <a:r>
              <a:rPr lang="en-US" sz="1600" dirty="0"/>
              <a:t> </a:t>
            </a:r>
            <a:endParaRPr lang="en-US" sz="1600" dirty="0" smtClean="0"/>
          </a:p>
          <a:p>
            <a:pPr>
              <a:lnSpc>
                <a:spcPct val="170000"/>
              </a:lnSpc>
              <a:buFont typeface="Wingdings" panose="05000000000000000000" pitchFamily="2" charset="2"/>
              <a:buChar char="Ø"/>
            </a:pPr>
            <a:r>
              <a:rPr lang="en-US" sz="2000" dirty="0"/>
              <a:t>Environments in which the amount of water or carbon dioxide available </a:t>
            </a:r>
            <a:r>
              <a:rPr lang="en-US" sz="2000" dirty="0" smtClean="0"/>
              <a:t>is insufficient </a:t>
            </a:r>
            <a:r>
              <a:rPr lang="en-US" sz="2000" dirty="0"/>
              <a:t>can decrease the ability of a photosynthetic organism to convert light energy </a:t>
            </a:r>
            <a:r>
              <a:rPr lang="en-US" sz="2000" dirty="0" smtClean="0"/>
              <a:t>into chemical </a:t>
            </a:r>
            <a:r>
              <a:rPr lang="en-US" sz="2000" dirty="0"/>
              <a:t>energy. </a:t>
            </a:r>
            <a:endParaRPr lang="en-US" sz="2000" dirty="0" smtClean="0"/>
          </a:p>
          <a:p>
            <a:pPr>
              <a:lnSpc>
                <a:spcPct val="170000"/>
              </a:lnSpc>
              <a:buFont typeface="Wingdings" panose="05000000000000000000" pitchFamily="2" charset="2"/>
              <a:buChar char="Ø"/>
            </a:pPr>
            <a:r>
              <a:rPr lang="en-US" sz="1600" dirty="0"/>
              <a:t> </a:t>
            </a:r>
            <a:r>
              <a:rPr lang="en-US" sz="2000" dirty="0"/>
              <a:t>For example, plants in hot, dry environments are subject to excessive </a:t>
            </a:r>
            <a:r>
              <a:rPr lang="en-US" sz="2000" dirty="0" smtClean="0"/>
              <a:t>water loss </a:t>
            </a:r>
            <a:r>
              <a:rPr lang="en-US" sz="2000" dirty="0"/>
              <a:t>that can lead to decreased photosynthesis. Many plants in extreme climates have </a:t>
            </a:r>
            <a:r>
              <a:rPr lang="en-US" sz="2000" dirty="0" smtClean="0"/>
              <a:t>altered native </a:t>
            </a:r>
            <a:r>
              <a:rPr lang="en-US" sz="2000" dirty="0"/>
              <a:t>photosynthesis pathways to maximize energy conversion.</a:t>
            </a:r>
            <a:r>
              <a:rPr lang="en-US" sz="1600" dirty="0"/>
              <a:t> </a:t>
            </a:r>
            <a:br>
              <a:rPr lang="en-US" sz="1600" dirty="0"/>
            </a:br>
            <a:r>
              <a:rPr lang="en-US" sz="1600" dirty="0"/>
              <a:t/>
            </a:r>
            <a:br>
              <a:rPr lang="en-US" sz="1600" dirty="0"/>
            </a:br>
            <a:r>
              <a:rPr lang="en-US" sz="1600" dirty="0"/>
              <a:t/>
            </a:r>
            <a:br>
              <a:rPr lang="en-US" sz="1600" dirty="0"/>
            </a:br>
            <a:endParaRPr lang="en-US" sz="18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64</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03" y="290620"/>
            <a:ext cx="8229600" cy="623781"/>
          </a:xfrm>
        </p:spPr>
        <p:txBody>
          <a:bodyPr>
            <a:noAutofit/>
          </a:bodyPr>
          <a:lstStyle/>
          <a:p>
            <a:r>
              <a:rPr lang="en-US" sz="2800" b="1" dirty="0">
                <a:solidFill>
                  <a:srgbClr val="FF0000"/>
                </a:solidFill>
                <a:latin typeface="+mn-lt"/>
              </a:rPr>
              <a:t>Alternative </a:t>
            </a:r>
            <a:r>
              <a:rPr lang="en-US" sz="2800" b="1" dirty="0" smtClean="0">
                <a:solidFill>
                  <a:srgbClr val="FF0000"/>
                </a:solidFill>
                <a:latin typeface="+mn-lt"/>
              </a:rPr>
              <a:t>Pathways photosynthesis cont’d</a:t>
            </a:r>
            <a:endParaRPr lang="en-US" sz="2800" b="1" dirty="0">
              <a:solidFill>
                <a:srgbClr val="FF0000"/>
              </a:solidFill>
              <a:latin typeface="+mn-lt"/>
              <a:cs typeface="Times New Roman" panose="02020603050405020304" pitchFamily="18" charset="0"/>
            </a:endParaRPr>
          </a:p>
        </p:txBody>
      </p:sp>
      <p:sp>
        <p:nvSpPr>
          <p:cNvPr id="3" name="Content Placeholder 2"/>
          <p:cNvSpPr>
            <a:spLocks noGrp="1"/>
          </p:cNvSpPr>
          <p:nvPr>
            <p:ph idx="1"/>
          </p:nvPr>
        </p:nvSpPr>
        <p:spPr>
          <a:xfrm>
            <a:off x="134622" y="914401"/>
            <a:ext cx="8933180" cy="5715002"/>
          </a:xfrm>
        </p:spPr>
        <p:txBody>
          <a:bodyPr>
            <a:noAutofit/>
          </a:bodyPr>
          <a:lstStyle/>
          <a:p>
            <a:pPr>
              <a:lnSpc>
                <a:spcPct val="170000"/>
              </a:lnSpc>
              <a:buFont typeface="Wingdings" panose="05000000000000000000" pitchFamily="2" charset="2"/>
              <a:buChar char="q"/>
            </a:pPr>
            <a:r>
              <a:rPr lang="en-US" b="1" dirty="0" smtClean="0">
                <a:solidFill>
                  <a:srgbClr val="FF0000"/>
                </a:solidFill>
              </a:rPr>
              <a:t>C4 pathway</a:t>
            </a:r>
          </a:p>
          <a:p>
            <a:pPr>
              <a:lnSpc>
                <a:spcPct val="170000"/>
              </a:lnSpc>
              <a:buFont typeface="Wingdings" panose="05000000000000000000" pitchFamily="2" charset="2"/>
              <a:buChar char="ü"/>
            </a:pPr>
            <a:r>
              <a:rPr lang="en-US" sz="2400" dirty="0"/>
              <a:t>H</a:t>
            </a:r>
            <a:r>
              <a:rPr lang="en-US" sz="2400" dirty="0" smtClean="0"/>
              <a:t>elps </a:t>
            </a:r>
            <a:r>
              <a:rPr lang="en-US" sz="2400" dirty="0"/>
              <a:t>plants maintain photosynthesis while </a:t>
            </a:r>
            <a:r>
              <a:rPr lang="en-US" sz="2400" dirty="0" smtClean="0"/>
              <a:t>minimizing water loss</a:t>
            </a:r>
          </a:p>
          <a:p>
            <a:pPr>
              <a:lnSpc>
                <a:spcPct val="170000"/>
              </a:lnSpc>
              <a:buFont typeface="Wingdings" panose="05000000000000000000" pitchFamily="2" charset="2"/>
              <a:buChar char="ü"/>
            </a:pPr>
            <a:r>
              <a:rPr lang="en-US" sz="2400" dirty="0"/>
              <a:t>O</a:t>
            </a:r>
            <a:r>
              <a:rPr lang="en-US" sz="2400" dirty="0" smtClean="0"/>
              <a:t>ccurs </a:t>
            </a:r>
            <a:r>
              <a:rPr lang="en-US" sz="2400" dirty="0"/>
              <a:t>in plants such as </a:t>
            </a:r>
            <a:r>
              <a:rPr lang="en-US" sz="2400" b="1" dirty="0"/>
              <a:t>sugar cane </a:t>
            </a:r>
            <a:r>
              <a:rPr lang="en-US" sz="2400" dirty="0" smtClean="0"/>
              <a:t>and </a:t>
            </a:r>
            <a:r>
              <a:rPr lang="en-US" sz="2400" b="1" dirty="0" smtClean="0"/>
              <a:t>corn</a:t>
            </a:r>
            <a:r>
              <a:rPr lang="en-US" sz="2400" dirty="0" smtClean="0"/>
              <a:t> called </a:t>
            </a:r>
            <a:r>
              <a:rPr lang="en-US" sz="2400" b="1" dirty="0" smtClean="0"/>
              <a:t>C4</a:t>
            </a:r>
            <a:r>
              <a:rPr lang="en-US" sz="2400" dirty="0" smtClean="0"/>
              <a:t> plants b/c </a:t>
            </a:r>
            <a:r>
              <a:rPr lang="en-US" sz="2400" dirty="0"/>
              <a:t>they fix </a:t>
            </a:r>
            <a:r>
              <a:rPr lang="en-US" sz="2400" b="1" dirty="0"/>
              <a:t>carbon dioxide </a:t>
            </a:r>
            <a:r>
              <a:rPr lang="en-US" sz="2400" dirty="0"/>
              <a:t>into </a:t>
            </a:r>
            <a:r>
              <a:rPr lang="en-US" sz="2400" b="1" dirty="0" smtClean="0"/>
              <a:t>four-carbon compounds </a:t>
            </a:r>
            <a:r>
              <a:rPr lang="en-US" sz="2400" dirty="0"/>
              <a:t>instead of three-carbon molecules during the </a:t>
            </a:r>
            <a:r>
              <a:rPr lang="en-US" sz="2400" dirty="0" smtClean="0"/>
              <a:t>Calvin cycle</a:t>
            </a:r>
            <a:r>
              <a:rPr lang="en-US" sz="2400" dirty="0"/>
              <a:t>. </a:t>
            </a:r>
            <a:endParaRPr lang="en-US" sz="2400" dirty="0" smtClean="0"/>
          </a:p>
          <a:p>
            <a:pPr>
              <a:lnSpc>
                <a:spcPct val="170000"/>
              </a:lnSpc>
              <a:buFont typeface="Wingdings" panose="05000000000000000000" pitchFamily="2" charset="2"/>
              <a:buChar char="ü"/>
            </a:pPr>
            <a:r>
              <a:rPr lang="en-US" sz="2400" dirty="0" smtClean="0"/>
              <a:t>Keep </a:t>
            </a:r>
            <a:r>
              <a:rPr lang="en-US" sz="2400" dirty="0"/>
              <a:t>their </a:t>
            </a:r>
            <a:r>
              <a:rPr lang="en-US" sz="2400" b="1" dirty="0"/>
              <a:t>stomata</a:t>
            </a:r>
            <a:r>
              <a:rPr lang="en-US" sz="2400" dirty="0"/>
              <a:t> (plant cell pores) closed during hot days, while the four </a:t>
            </a:r>
            <a:r>
              <a:rPr lang="en-US" sz="2400" dirty="0" smtClean="0"/>
              <a:t>carbon compounds </a:t>
            </a:r>
            <a:r>
              <a:rPr lang="en-US" sz="2400" dirty="0"/>
              <a:t>are transferred to special cells where </a:t>
            </a:r>
            <a:r>
              <a:rPr lang="en-US" sz="2400" b="1" dirty="0"/>
              <a:t>CO</a:t>
            </a:r>
            <a:r>
              <a:rPr lang="en-US" sz="2400" b="1" baseline="-25000" dirty="0"/>
              <a:t>2</a:t>
            </a:r>
            <a:r>
              <a:rPr lang="en-US" sz="2400" dirty="0"/>
              <a:t> enters the Calvin cycle </a:t>
            </a:r>
            <a:br>
              <a:rPr lang="en-US" sz="2400" dirty="0"/>
            </a:br>
            <a:r>
              <a:rPr lang="en-US" sz="2400" dirty="0"/>
              <a:t/>
            </a:r>
            <a:br>
              <a:rPr lang="en-US" sz="2400" dirty="0"/>
            </a:br>
            <a:r>
              <a:rPr lang="en-US" sz="2400" dirty="0"/>
              <a:t/>
            </a:r>
            <a:br>
              <a:rPr lang="en-US" sz="2400" dirty="0"/>
            </a:br>
            <a:r>
              <a:rPr lang="en-US" sz="2400" b="1" dirty="0" smtClean="0">
                <a:solidFill>
                  <a:srgbClr val="FF0000"/>
                </a:solidFill>
              </a:rPr>
              <a:t> </a:t>
            </a:r>
          </a:p>
          <a:p>
            <a:pPr marL="0" indent="0">
              <a:lnSpc>
                <a:spcPct val="170000"/>
              </a:lnSpc>
              <a:buNone/>
            </a:pPr>
            <a:endParaRPr lang="en-US" sz="2400"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65</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8828246"/>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66</a:t>
            </a:fld>
            <a:endParaRPr lang="en-US"/>
          </a:p>
        </p:txBody>
      </p:sp>
      <p:pic>
        <p:nvPicPr>
          <p:cNvPr id="1026" name="Picture 2" descr="In the C4 pathway, initial carbon fixation takes place in mesophyll cells and the Calvin cycle takes place in bundle-sheath cells. PEP carboxylase attaches an incoming carbon dioxide molecul  to the three-carbon molecule PEP, producing oxaloacetate (a four-carbon molecule). The oxaloacetate is converted to malate, which travels out of the mesophyll cell and into a neighboring bundle-sheath. Inside the bundle sheath cell, malate is broken down to release CO$_2$, which then enters the Calvin cycle. Pyruvate is also produced in this step and moves back into the mesophyll cell, where it is converted into PEP (a reaction that converts ATP and Pi into AMP and PP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154894"/>
            <a:ext cx="6172200" cy="43221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34622" y="379269"/>
            <a:ext cx="8933180" cy="1938992"/>
          </a:xfrm>
          <a:prstGeom prst="rect">
            <a:avLst/>
          </a:prstGeom>
        </p:spPr>
        <p:txBody>
          <a:bodyPr wrap="square">
            <a:spAutoFit/>
          </a:bodyPr>
          <a:lstStyle/>
          <a:p>
            <a:pPr marL="342900" indent="-342900">
              <a:buFont typeface="Wingdings" panose="05000000000000000000" pitchFamily="2" charset="2"/>
              <a:buChar char="ü"/>
            </a:pPr>
            <a:r>
              <a:rPr lang="en-US" sz="2400" dirty="0"/>
              <a:t>This allows for sufficient </a:t>
            </a:r>
            <a:r>
              <a:rPr lang="en-US" sz="2400" b="1" dirty="0"/>
              <a:t>carbon dioxide </a:t>
            </a:r>
            <a:r>
              <a:rPr lang="en-US" sz="2400" dirty="0"/>
              <a:t>uptake, </a:t>
            </a:r>
            <a:r>
              <a:rPr lang="en-US" sz="2400" dirty="0" smtClean="0"/>
              <a:t>while simultaneously </a:t>
            </a:r>
            <a:r>
              <a:rPr lang="en-US" sz="2400" dirty="0"/>
              <a:t>minimizing water loss. </a:t>
            </a:r>
            <a:endParaRPr lang="en-US" sz="2400" dirty="0" smtClean="0"/>
          </a:p>
          <a:p>
            <a:pPr marL="342900" indent="-342900">
              <a:buFont typeface="Wingdings" panose="05000000000000000000" pitchFamily="2" charset="2"/>
              <a:buChar char="ü"/>
            </a:pPr>
            <a:r>
              <a:rPr lang="en-US" sz="2400" dirty="0" smtClean="0"/>
              <a:t>Most </a:t>
            </a:r>
            <a:r>
              <a:rPr lang="en-US" sz="2400" dirty="0"/>
              <a:t>efficient in conditions of low carbo dioxide concentration, high light intensity and high temperature</a:t>
            </a:r>
            <a:br>
              <a:rPr lang="en-US" sz="2400" dirty="0"/>
            </a:br>
            <a:endParaRPr lang="en-US" sz="2400" dirty="0"/>
          </a:p>
        </p:txBody>
      </p:sp>
    </p:spTree>
    <p:extLst>
      <p:ext uri="{BB962C8B-B14F-4D97-AF65-F5344CB8AC3E}">
        <p14:creationId xmlns:p14="http://schemas.microsoft.com/office/powerpoint/2010/main" val="1195825813"/>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412" y="290620"/>
            <a:ext cx="8229600" cy="792163"/>
          </a:xfrm>
        </p:spPr>
        <p:txBody>
          <a:bodyPr>
            <a:noAutofit/>
          </a:bodyPr>
          <a:lstStyle/>
          <a:p>
            <a:r>
              <a:rPr lang="en-US" sz="2800" b="1" dirty="0">
                <a:solidFill>
                  <a:srgbClr val="FF0000"/>
                </a:solidFill>
                <a:latin typeface="+mn-lt"/>
              </a:rPr>
              <a:t>Alternative </a:t>
            </a:r>
            <a:r>
              <a:rPr lang="en-US" sz="2800" b="1" dirty="0" smtClean="0">
                <a:solidFill>
                  <a:srgbClr val="FF0000"/>
                </a:solidFill>
                <a:latin typeface="+mn-lt"/>
              </a:rPr>
              <a:t>Pathways photosynthesis cont’d</a:t>
            </a:r>
            <a:endParaRPr lang="en-US" sz="2800" b="1" dirty="0">
              <a:solidFill>
                <a:srgbClr val="FF0000"/>
              </a:solidFill>
              <a:latin typeface="+mn-lt"/>
              <a:cs typeface="Times New Roman" panose="02020603050405020304" pitchFamily="18" charset="0"/>
            </a:endParaRPr>
          </a:p>
        </p:txBody>
      </p:sp>
      <p:sp>
        <p:nvSpPr>
          <p:cNvPr id="3" name="Content Placeholder 2"/>
          <p:cNvSpPr>
            <a:spLocks noGrp="1"/>
          </p:cNvSpPr>
          <p:nvPr>
            <p:ph idx="1"/>
          </p:nvPr>
        </p:nvSpPr>
        <p:spPr>
          <a:xfrm>
            <a:off x="134622" y="838201"/>
            <a:ext cx="8933180" cy="5791202"/>
          </a:xfrm>
        </p:spPr>
        <p:txBody>
          <a:bodyPr>
            <a:noAutofit/>
          </a:bodyPr>
          <a:lstStyle/>
          <a:p>
            <a:pPr>
              <a:lnSpc>
                <a:spcPct val="170000"/>
              </a:lnSpc>
              <a:buFont typeface="Wingdings" panose="05000000000000000000" pitchFamily="2" charset="2"/>
              <a:buChar char="q"/>
            </a:pPr>
            <a:r>
              <a:rPr lang="en-US" b="1" dirty="0" smtClean="0">
                <a:solidFill>
                  <a:srgbClr val="FF0000"/>
                </a:solidFill>
              </a:rPr>
              <a:t> </a:t>
            </a:r>
            <a:r>
              <a:rPr lang="en-US" b="1" dirty="0" err="1">
                <a:solidFill>
                  <a:srgbClr val="FF0000"/>
                </a:solidFill>
              </a:rPr>
              <a:t>C</a:t>
            </a:r>
            <a:r>
              <a:rPr lang="en-US" b="1" dirty="0" err="1" smtClean="0">
                <a:solidFill>
                  <a:srgbClr val="FF0000"/>
                </a:solidFill>
              </a:rPr>
              <a:t>rassulacean</a:t>
            </a:r>
            <a:r>
              <a:rPr lang="en-US" b="1" dirty="0" smtClean="0">
                <a:solidFill>
                  <a:srgbClr val="FF0000"/>
                </a:solidFill>
              </a:rPr>
              <a:t> </a:t>
            </a:r>
            <a:r>
              <a:rPr lang="en-US" b="1" dirty="0">
                <a:solidFill>
                  <a:srgbClr val="FF0000"/>
                </a:solidFill>
              </a:rPr>
              <a:t>acid </a:t>
            </a:r>
            <a:r>
              <a:rPr lang="en-US" b="1" dirty="0" smtClean="0">
                <a:solidFill>
                  <a:srgbClr val="FF0000"/>
                </a:solidFill>
              </a:rPr>
              <a:t>metabolism (CAM)</a:t>
            </a:r>
          </a:p>
          <a:p>
            <a:pPr>
              <a:lnSpc>
                <a:spcPct val="170000"/>
              </a:lnSpc>
              <a:buFont typeface="Wingdings" panose="05000000000000000000" pitchFamily="2" charset="2"/>
              <a:buChar char="ü"/>
            </a:pPr>
            <a:r>
              <a:rPr lang="en-US" sz="2400" dirty="0"/>
              <a:t>Some plants that are adapted to dry environments, such as </a:t>
            </a:r>
            <a:r>
              <a:rPr lang="en-US" sz="2400" dirty="0" smtClean="0"/>
              <a:t>cacti, </a:t>
            </a:r>
            <a:r>
              <a:rPr lang="en-US" sz="2400" dirty="0"/>
              <a:t>orchids </a:t>
            </a:r>
            <a:r>
              <a:rPr lang="en-US" sz="2400" dirty="0" smtClean="0"/>
              <a:t> and pineapples</a:t>
            </a:r>
            <a:r>
              <a:rPr lang="en-US" sz="2400" dirty="0"/>
              <a:t> </a:t>
            </a:r>
            <a:r>
              <a:rPr lang="en-US" sz="2400" dirty="0" smtClean="0"/>
              <a:t>use this pathway </a:t>
            </a:r>
            <a:r>
              <a:rPr lang="en-US" sz="2400" dirty="0"/>
              <a:t>to minimize </a:t>
            </a:r>
            <a:r>
              <a:rPr lang="en-US" sz="2400" dirty="0" smtClean="0"/>
              <a:t>photorespiration</a:t>
            </a:r>
          </a:p>
          <a:p>
            <a:pPr>
              <a:lnSpc>
                <a:spcPct val="170000"/>
              </a:lnSpc>
              <a:buFont typeface="Wingdings" panose="05000000000000000000" pitchFamily="2" charset="2"/>
              <a:buChar char="ü"/>
            </a:pPr>
            <a:r>
              <a:rPr lang="en-US" sz="2400" dirty="0" smtClean="0"/>
              <a:t>Occurs </a:t>
            </a:r>
            <a:r>
              <a:rPr lang="en-US" sz="2400" dirty="0"/>
              <a:t>in water conserving plants that live in deserts, salt marshes, and other </a:t>
            </a:r>
            <a:r>
              <a:rPr lang="en-US" sz="2400" dirty="0" smtClean="0"/>
              <a:t>environments where </a:t>
            </a:r>
            <a:r>
              <a:rPr lang="en-US" sz="2400" dirty="0"/>
              <a:t>access to water is limited. </a:t>
            </a:r>
            <a:endParaRPr lang="en-US" sz="2400" dirty="0" smtClean="0"/>
          </a:p>
          <a:p>
            <a:pPr>
              <a:lnSpc>
                <a:spcPct val="170000"/>
              </a:lnSpc>
              <a:buFont typeface="Wingdings" panose="05000000000000000000" pitchFamily="2" charset="2"/>
              <a:buChar char="ü"/>
            </a:pPr>
            <a:r>
              <a:rPr lang="en-US" sz="2400" dirty="0" smtClean="0"/>
              <a:t>Allow carbon </a:t>
            </a:r>
            <a:r>
              <a:rPr lang="en-US" sz="2400" dirty="0"/>
              <a:t>dioxide to enter the leaves only at night, when the atmosphere is cooler and </a:t>
            </a:r>
            <a:r>
              <a:rPr lang="en-US" sz="2400" dirty="0" smtClean="0"/>
              <a:t>more humid</a:t>
            </a:r>
            <a:r>
              <a:rPr lang="en-US" sz="2400" dirty="0"/>
              <a:t>. </a:t>
            </a:r>
            <a:br>
              <a:rPr lang="en-US" sz="24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b="1" dirty="0" smtClean="0">
                <a:solidFill>
                  <a:srgbClr val="FF0000"/>
                </a:solidFill>
              </a:rPr>
              <a:t> </a:t>
            </a:r>
          </a:p>
          <a:p>
            <a:pPr marL="0" indent="0">
              <a:lnSpc>
                <a:spcPct val="170000"/>
              </a:lnSpc>
              <a:buNone/>
            </a:pPr>
            <a:endParaRPr lang="en-US" sz="2000" dirty="0">
              <a:solidFill>
                <a:srgbClr val="FF0000"/>
              </a:solidFill>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67</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3603251"/>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96E5D1F-AD71-4468-8BAF-9C079CEC6AC7}" type="slidenum">
              <a:rPr lang="en-US" smtClean="0"/>
              <a:t>68</a:t>
            </a:fld>
            <a:endParaRPr lang="en-US"/>
          </a:p>
        </p:txBody>
      </p:sp>
      <p:pic>
        <p:nvPicPr>
          <p:cNvPr id="2050" name="Picture 2" descr="CAM plants temporally separate carbon fixation and the Calvin cycle. Carbon dioxide diffuses into leaves during the night (when stomata are open) and is fixed into oxaloacetate by PEP carboxylase, which attaches the carbon dioxide to the three-carbon molecule PEP. The oxaloacetate is converted to another organic acid, such as malate. The organic acid is stored until the next day and is then broken down, releasing carbon dioxide that can be fixed by rubisco and enter the Calvin cycle to make suga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116288"/>
            <a:ext cx="6205384" cy="46076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81002" y="260849"/>
            <a:ext cx="8686800" cy="2308324"/>
          </a:xfrm>
          <a:prstGeom prst="rect">
            <a:avLst/>
          </a:prstGeom>
        </p:spPr>
        <p:txBody>
          <a:bodyPr wrap="square">
            <a:spAutoFit/>
          </a:bodyPr>
          <a:lstStyle/>
          <a:p>
            <a:pPr marL="342900" indent="-342900">
              <a:buFont typeface="Wingdings" panose="05000000000000000000" pitchFamily="2" charset="2"/>
              <a:buChar char="ü"/>
            </a:pPr>
            <a:r>
              <a:rPr lang="en-US" sz="2400" dirty="0" smtClean="0"/>
              <a:t>Fix </a:t>
            </a:r>
            <a:r>
              <a:rPr lang="en-US" sz="2400" dirty="0"/>
              <a:t>carbon dioxide into organic compounds at </a:t>
            </a:r>
            <a:r>
              <a:rPr lang="en-US" sz="2400" dirty="0" smtClean="0"/>
              <a:t>night</a:t>
            </a:r>
          </a:p>
          <a:p>
            <a:pPr marL="342900" indent="-342900">
              <a:buFont typeface="Wingdings" panose="05000000000000000000" pitchFamily="2" charset="2"/>
              <a:buChar char="ü"/>
            </a:pPr>
            <a:r>
              <a:rPr lang="en-US" sz="2400" dirty="0" smtClean="0"/>
              <a:t>During </a:t>
            </a:r>
            <a:r>
              <a:rPr lang="en-US" sz="2400" dirty="0"/>
              <a:t>the day, carbon dioxide is released from these compounds and enters the Calvin cycle. </a:t>
            </a:r>
          </a:p>
          <a:p>
            <a:pPr marL="342900" indent="-342900">
              <a:buFont typeface="Wingdings" panose="05000000000000000000" pitchFamily="2" charset="2"/>
              <a:buChar char="ü"/>
            </a:pPr>
            <a:r>
              <a:rPr lang="en-US" sz="2400" dirty="0"/>
              <a:t>This pathway also allows for sufficient carbon dioxide uptake, while minimizing water loss </a:t>
            </a:r>
            <a:br>
              <a:rPr lang="en-US" sz="2400" dirty="0"/>
            </a:br>
            <a:endParaRPr lang="en-US" sz="2400" dirty="0"/>
          </a:p>
        </p:txBody>
      </p:sp>
    </p:spTree>
    <p:extLst>
      <p:ext uri="{BB962C8B-B14F-4D97-AF65-F5344CB8AC3E}">
        <p14:creationId xmlns:p14="http://schemas.microsoft.com/office/powerpoint/2010/main" val="2090176768"/>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703" y="394117"/>
            <a:ext cx="8229600" cy="792163"/>
          </a:xfrm>
        </p:spPr>
        <p:txBody>
          <a:bodyPr>
            <a:noAutofit/>
          </a:bodyPr>
          <a:lstStyle/>
          <a:p>
            <a:r>
              <a:rPr lang="en-US" sz="3200" b="1" dirty="0">
                <a:solidFill>
                  <a:srgbClr val="FF0000"/>
                </a:solidFill>
                <a:cs typeface="Times New Roman" panose="02020603050405020304" pitchFamily="18" charset="0"/>
              </a:rPr>
              <a:t>Metabolic disorders, diagnosis and treatments </a:t>
            </a:r>
          </a:p>
        </p:txBody>
      </p:sp>
      <p:sp>
        <p:nvSpPr>
          <p:cNvPr id="3" name="Content Placeholder 2"/>
          <p:cNvSpPr>
            <a:spLocks noGrp="1"/>
          </p:cNvSpPr>
          <p:nvPr>
            <p:ph idx="1"/>
          </p:nvPr>
        </p:nvSpPr>
        <p:spPr>
          <a:xfrm>
            <a:off x="304800" y="1157501"/>
            <a:ext cx="8534400" cy="4708525"/>
          </a:xfrm>
        </p:spPr>
        <p:txBody>
          <a:bodyPr>
            <a:noAutofit/>
          </a:bodyPr>
          <a:lstStyle/>
          <a:p>
            <a:pPr>
              <a:lnSpc>
                <a:spcPct val="170000"/>
              </a:lnSpc>
              <a:buFont typeface="Wingdings" panose="05000000000000000000" pitchFamily="2" charset="2"/>
              <a:buChar char="Ø"/>
            </a:pPr>
            <a:r>
              <a:rPr lang="en-US" sz="2600" dirty="0">
                <a:cs typeface="Times New Roman" panose="02020603050405020304" pitchFamily="18" charset="0"/>
              </a:rPr>
              <a:t>Metabolism is the breaking down of food to its simpler components: proteins, carbohydrates (or sugars), and fats. </a:t>
            </a:r>
          </a:p>
          <a:p>
            <a:pPr>
              <a:lnSpc>
                <a:spcPct val="170000"/>
              </a:lnSpc>
              <a:buFont typeface="Wingdings" panose="05000000000000000000" pitchFamily="2" charset="2"/>
              <a:buChar char="Ø"/>
            </a:pPr>
            <a:r>
              <a:rPr lang="en-US" sz="2600" dirty="0">
                <a:cs typeface="Times New Roman" panose="02020603050405020304" pitchFamily="18" charset="0"/>
              </a:rPr>
              <a:t>Metabolic disorders occur when these normal processes become </a:t>
            </a:r>
            <a:r>
              <a:rPr lang="en-US" sz="2600" b="1" dirty="0">
                <a:cs typeface="Times New Roman" panose="02020603050405020304" pitchFamily="18" charset="0"/>
              </a:rPr>
              <a:t>disrupted</a:t>
            </a:r>
            <a:r>
              <a:rPr lang="en-US" sz="2600" dirty="0">
                <a:cs typeface="Times New Roman" panose="02020603050405020304" pitchFamily="18" charset="0"/>
              </a:rPr>
              <a:t>. </a:t>
            </a:r>
          </a:p>
          <a:p>
            <a:pPr>
              <a:lnSpc>
                <a:spcPct val="170000"/>
              </a:lnSpc>
              <a:buFont typeface="Wingdings" panose="05000000000000000000" pitchFamily="2" charset="2"/>
              <a:buChar char="Ø"/>
            </a:pPr>
            <a:r>
              <a:rPr lang="en-US" sz="2600" dirty="0">
                <a:cs typeface="Times New Roman" panose="02020603050405020304" pitchFamily="18" charset="0"/>
              </a:rPr>
              <a:t>Disorders in metabolism can be </a:t>
            </a:r>
            <a:r>
              <a:rPr lang="en-US" sz="2600" dirty="0" smtClean="0">
                <a:cs typeface="Times New Roman" panose="02020603050405020304" pitchFamily="18" charset="0"/>
              </a:rPr>
              <a:t>inherited(</a:t>
            </a:r>
            <a:r>
              <a:rPr lang="en-US" sz="2600" dirty="0"/>
              <a:t>inborn errors of </a:t>
            </a:r>
            <a:r>
              <a:rPr lang="en-US" sz="2600" dirty="0" smtClean="0"/>
              <a:t>metabolism) or </a:t>
            </a:r>
            <a:r>
              <a:rPr lang="en-US" sz="2600" dirty="0"/>
              <a:t>may be acquired during your lifetime. </a:t>
            </a:r>
            <a:endParaRPr lang="en-US" sz="2600" dirty="0" smtClean="0"/>
          </a:p>
          <a:p>
            <a:pPr marL="0" indent="0">
              <a:lnSpc>
                <a:spcPct val="170000"/>
              </a:lnSpc>
              <a:buNone/>
            </a:pPr>
            <a:r>
              <a:rPr lang="en-US" sz="2600" dirty="0"/>
              <a:t/>
            </a:r>
            <a:br>
              <a:rPr lang="en-US" sz="2600" dirty="0"/>
            </a:br>
            <a:endParaRPr lang="en-US" sz="26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69</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36626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2"/>
            <a:ext cx="8229600" cy="792163"/>
          </a:xfrm>
        </p:spPr>
        <p:txBody>
          <a:bodyPr>
            <a:normAutofit/>
          </a:bodyPr>
          <a:lstStyle/>
          <a:p>
            <a:r>
              <a:rPr lang="en-US" sz="2800" b="1" dirty="0" smtClean="0">
                <a:latin typeface="+mn-lt"/>
                <a:cs typeface="Times New Roman" panose="02020603050405020304" pitchFamily="18" charset="0"/>
              </a:rPr>
              <a:t>Cont’d</a:t>
            </a:r>
            <a:endParaRPr lang="en-US" sz="2800" dirty="0">
              <a:latin typeface="+mn-lt"/>
              <a:cs typeface="Times New Roman" panose="02020603050405020304" pitchFamily="18" charset="0"/>
            </a:endParaRPr>
          </a:p>
        </p:txBody>
      </p:sp>
      <p:sp>
        <p:nvSpPr>
          <p:cNvPr id="3" name="Content Placeholder 2"/>
          <p:cNvSpPr>
            <a:spLocks noGrp="1"/>
          </p:cNvSpPr>
          <p:nvPr>
            <p:ph idx="1"/>
          </p:nvPr>
        </p:nvSpPr>
        <p:spPr>
          <a:xfrm>
            <a:off x="228600" y="1066806"/>
            <a:ext cx="8839202" cy="5410194"/>
          </a:xfrm>
        </p:spPr>
        <p:txBody>
          <a:bodyPr>
            <a:noAutofit/>
          </a:bodyPr>
          <a:lstStyle/>
          <a:p>
            <a:pPr>
              <a:lnSpc>
                <a:spcPct val="150000"/>
              </a:lnSpc>
              <a:buFont typeface="Wingdings" panose="05000000000000000000" pitchFamily="2" charset="2"/>
              <a:buChar char="Ø"/>
            </a:pPr>
            <a:r>
              <a:rPr lang="en-US" sz="2600" b="1" dirty="0" smtClean="0">
                <a:cs typeface="Times New Roman" panose="02020603050405020304" pitchFamily="18" charset="0"/>
              </a:rPr>
              <a:t>Enzymes </a:t>
            </a:r>
            <a:r>
              <a:rPr lang="en-US" sz="2600" b="1" dirty="0">
                <a:cs typeface="Times New Roman" panose="02020603050405020304" pitchFamily="18" charset="0"/>
              </a:rPr>
              <a:t>bind with particular reactants until the chemical reaction occurs</a:t>
            </a:r>
            <a:r>
              <a:rPr lang="en-US" sz="2600" dirty="0">
                <a:cs typeface="Times New Roman" panose="02020603050405020304" pitchFamily="18" charset="0"/>
              </a:rPr>
              <a:t>, </a:t>
            </a:r>
            <a:r>
              <a:rPr lang="en-US" sz="2600" b="1" dirty="0">
                <a:cs typeface="Times New Roman" panose="02020603050405020304" pitchFamily="18" charset="0"/>
              </a:rPr>
              <a:t>then free themselves</a:t>
            </a:r>
            <a:r>
              <a:rPr lang="en-US" sz="2600" dirty="0">
                <a:cs typeface="Times New Roman" panose="02020603050405020304" pitchFamily="18" charset="0"/>
              </a:rPr>
              <a:t>. </a:t>
            </a:r>
          </a:p>
          <a:p>
            <a:pPr>
              <a:lnSpc>
                <a:spcPct val="150000"/>
              </a:lnSpc>
              <a:buFont typeface="Wingdings" panose="05000000000000000000" pitchFamily="2" charset="2"/>
              <a:buChar char="Ø"/>
            </a:pPr>
            <a:r>
              <a:rPr lang="en-US" sz="2600" b="1" dirty="0">
                <a:solidFill>
                  <a:srgbClr val="FF0000"/>
                </a:solidFill>
                <a:cs typeface="Times New Roman" panose="02020603050405020304" pitchFamily="18" charset="0"/>
              </a:rPr>
              <a:t>Enzymes</a:t>
            </a:r>
            <a:r>
              <a:rPr lang="en-US" sz="2600" dirty="0">
                <a:cs typeface="Times New Roman" panose="02020603050405020304" pitchFamily="18" charset="0"/>
              </a:rPr>
              <a:t> </a:t>
            </a:r>
            <a:r>
              <a:rPr lang="en-US" sz="2600" b="1" dirty="0">
                <a:solidFill>
                  <a:srgbClr val="0070C0"/>
                </a:solidFill>
                <a:cs typeface="Times New Roman" panose="02020603050405020304" pitchFamily="18" charset="0"/>
              </a:rPr>
              <a:t>speed up reactions by lowering activation energy</a:t>
            </a:r>
            <a:r>
              <a:rPr lang="en-US" sz="2600" dirty="0" smtClean="0">
                <a:cs typeface="Times New Roman" panose="02020603050405020304" pitchFamily="18" charset="0"/>
              </a:rPr>
              <a:t>.</a:t>
            </a:r>
          </a:p>
          <a:p>
            <a:pPr marL="0" indent="0">
              <a:lnSpc>
                <a:spcPct val="150000"/>
              </a:lnSpc>
              <a:buNone/>
            </a:pPr>
            <a:endParaRPr lang="en-US" sz="2600" dirty="0" smtClean="0">
              <a:cs typeface="Times New Roman" panose="02020603050405020304" pitchFamily="18" charset="0"/>
            </a:endParaRPr>
          </a:p>
          <a:p>
            <a:pPr>
              <a:lnSpc>
                <a:spcPct val="150000"/>
              </a:lnSpc>
              <a:buFont typeface="Wingdings" panose="05000000000000000000" pitchFamily="2" charset="2"/>
              <a:buChar char="Ø"/>
            </a:pPr>
            <a:r>
              <a:rPr lang="en-US" sz="2600" dirty="0" smtClean="0">
                <a:cs typeface="Times New Roman" panose="02020603050405020304" pitchFamily="18" charset="0"/>
              </a:rPr>
              <a:t>Many </a:t>
            </a:r>
            <a:r>
              <a:rPr lang="en-US" sz="2600" dirty="0">
                <a:cs typeface="Times New Roman" panose="02020603050405020304" pitchFamily="18" charset="0"/>
              </a:rPr>
              <a:t>enzymes </a:t>
            </a:r>
            <a:r>
              <a:rPr lang="en-US" sz="2600" b="1" dirty="0">
                <a:cs typeface="Times New Roman" panose="02020603050405020304" pitchFamily="18" charset="0"/>
              </a:rPr>
              <a:t>change </a:t>
            </a:r>
            <a:r>
              <a:rPr lang="en-US" sz="2600" b="1" dirty="0" smtClean="0">
                <a:cs typeface="Times New Roman" panose="02020603050405020304" pitchFamily="18" charset="0"/>
              </a:rPr>
              <a:t>shape when </a:t>
            </a:r>
            <a:r>
              <a:rPr lang="en-US" sz="2600" b="1" dirty="0">
                <a:cs typeface="Times New Roman" panose="02020603050405020304" pitchFamily="18" charset="0"/>
              </a:rPr>
              <a:t>substrates bind</a:t>
            </a:r>
            <a:r>
              <a:rPr lang="en-US" sz="2600" dirty="0">
                <a:cs typeface="Times New Roman" panose="02020603050405020304" pitchFamily="18" charset="0"/>
              </a:rPr>
              <a:t>. This is termed "induced fit", meaning that the</a:t>
            </a:r>
            <a:r>
              <a:rPr lang="en-US" sz="2600" b="1" dirty="0">
                <a:solidFill>
                  <a:srgbClr val="0070C0"/>
                </a:solidFill>
                <a:cs typeface="Times New Roman" panose="02020603050405020304" pitchFamily="18" charset="0"/>
              </a:rPr>
              <a:t> precise orientation of </a:t>
            </a:r>
            <a:r>
              <a:rPr lang="en-US" sz="2600" b="1" dirty="0" smtClean="0">
                <a:solidFill>
                  <a:srgbClr val="0070C0"/>
                </a:solidFill>
                <a:cs typeface="Times New Roman" panose="02020603050405020304" pitchFamily="18" charset="0"/>
              </a:rPr>
              <a:t>an enzyme </a:t>
            </a:r>
            <a:r>
              <a:rPr lang="en-US" sz="2600" b="1" dirty="0">
                <a:solidFill>
                  <a:srgbClr val="0070C0"/>
                </a:solidFill>
                <a:cs typeface="Times New Roman" panose="02020603050405020304" pitchFamily="18" charset="0"/>
              </a:rPr>
              <a:t>required for catalytic activity can be induced by the binding of the substrate</a:t>
            </a:r>
          </a:p>
          <a:p>
            <a:pPr>
              <a:lnSpc>
                <a:spcPct val="150000"/>
              </a:lnSpc>
              <a:buFont typeface="Wingdings" panose="05000000000000000000" pitchFamily="2" charset="2"/>
              <a:buChar char="Ø"/>
            </a:pPr>
            <a:endParaRPr lang="en-US" sz="26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7</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9719496"/>
      </p:ext>
    </p:extLst>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cs typeface="Times New Roman" panose="02020603050405020304" pitchFamily="18" charset="0"/>
              </a:rPr>
              <a:t>Inherited metabolic disorders</a:t>
            </a:r>
            <a:endParaRPr lang="en-US" sz="2800" dirty="0">
              <a:cs typeface="Times New Roman" panose="02020603050405020304" pitchFamily="18" charset="0"/>
            </a:endParaRPr>
          </a:p>
        </p:txBody>
      </p:sp>
      <p:sp>
        <p:nvSpPr>
          <p:cNvPr id="3" name="Content Placeholder 2"/>
          <p:cNvSpPr>
            <a:spLocks noGrp="1"/>
          </p:cNvSpPr>
          <p:nvPr>
            <p:ph idx="1"/>
          </p:nvPr>
        </p:nvSpPr>
        <p:spPr>
          <a:xfrm>
            <a:off x="457200" y="1143010"/>
            <a:ext cx="8229600" cy="4983163"/>
          </a:xfrm>
        </p:spPr>
        <p:txBody>
          <a:bodyPr>
            <a:normAutofit/>
          </a:bodyPr>
          <a:lstStyle/>
          <a:p>
            <a:pPr>
              <a:lnSpc>
                <a:spcPct val="150000"/>
              </a:lnSpc>
              <a:buFont typeface="Wingdings" panose="05000000000000000000" pitchFamily="2" charset="2"/>
              <a:buChar char="Ø"/>
            </a:pPr>
            <a:r>
              <a:rPr lang="en-US" b="1" dirty="0" smtClean="0"/>
              <a:t> </a:t>
            </a:r>
            <a:r>
              <a:rPr lang="en-US" sz="2400" dirty="0">
                <a:cs typeface="Times New Roman" panose="02020603050405020304" pitchFamily="18" charset="0"/>
              </a:rPr>
              <a:t>Inherited metabolic disorders are one cause of metabolic disorders, and</a:t>
            </a:r>
          </a:p>
          <a:p>
            <a:pPr>
              <a:lnSpc>
                <a:spcPct val="150000"/>
              </a:lnSpc>
              <a:buFont typeface="Wingdings" panose="05000000000000000000" pitchFamily="2" charset="2"/>
              <a:buChar char="Ø"/>
            </a:pPr>
            <a:r>
              <a:rPr lang="en-US" sz="2400" dirty="0">
                <a:cs typeface="Times New Roman" panose="02020603050405020304" pitchFamily="18" charset="0"/>
              </a:rPr>
              <a:t> occur when a defective gene causes an enzyme deficiency. </a:t>
            </a:r>
          </a:p>
          <a:p>
            <a:pPr>
              <a:lnSpc>
                <a:spcPct val="150000"/>
              </a:lnSpc>
              <a:buFont typeface="Wingdings" panose="05000000000000000000" pitchFamily="2" charset="2"/>
              <a:buChar char="Ø"/>
            </a:pPr>
            <a:r>
              <a:rPr lang="en-US" sz="2400" dirty="0">
                <a:cs typeface="Times New Roman" panose="02020603050405020304" pitchFamily="18" charset="0"/>
              </a:rPr>
              <a:t>These diseases, are many subtypes, are known as inborn errors of metabolism. </a:t>
            </a:r>
          </a:p>
          <a:p>
            <a:pPr>
              <a:lnSpc>
                <a:spcPct val="150000"/>
              </a:lnSpc>
              <a:buFont typeface="Wingdings" panose="05000000000000000000" pitchFamily="2" charset="2"/>
              <a:buChar char="Ø"/>
            </a:pPr>
            <a:r>
              <a:rPr lang="en-US" sz="2400" dirty="0">
                <a:cs typeface="Times New Roman" panose="02020603050405020304" pitchFamily="18" charset="0"/>
              </a:rPr>
              <a:t>Metabolic diseases can also occur when the liver or pancreas do not function properly. </a:t>
            </a:r>
            <a:endParaRPr lang="en-US" sz="2400" dirty="0"/>
          </a:p>
        </p:txBody>
      </p:sp>
      <p:sp>
        <p:nvSpPr>
          <p:cNvPr id="6" name="Slide Number Placeholder 5"/>
          <p:cNvSpPr>
            <a:spLocks noGrp="1"/>
          </p:cNvSpPr>
          <p:nvPr>
            <p:ph type="sldNum" sz="quarter" idx="12"/>
          </p:nvPr>
        </p:nvSpPr>
        <p:spPr/>
        <p:txBody>
          <a:bodyPr/>
          <a:lstStyle/>
          <a:p>
            <a:fld id="{796E5D1F-AD71-4468-8BAF-9C079CEC6AC7}" type="slidenum">
              <a:rPr lang="en-US" smtClean="0"/>
              <a:t>70</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622" y="381000"/>
            <a:ext cx="8552178" cy="6096000"/>
          </a:xfrm>
        </p:spPr>
        <p:txBody>
          <a:bodyPr>
            <a:normAutofit fontScale="92500"/>
          </a:bodyPr>
          <a:lstStyle/>
          <a:p>
            <a:endParaRPr lang="en-US" dirty="0" smtClean="0"/>
          </a:p>
          <a:p>
            <a:pPr>
              <a:buNone/>
            </a:pPr>
            <a:r>
              <a:rPr lang="en-US" b="1" dirty="0" smtClean="0"/>
              <a:t>          </a:t>
            </a:r>
            <a:r>
              <a:rPr lang="en-US" b="1" dirty="0">
                <a:cs typeface="Times New Roman" panose="02020603050405020304" pitchFamily="18" charset="0"/>
              </a:rPr>
              <a:t>Examples of </a:t>
            </a:r>
            <a:r>
              <a:rPr lang="en-US" b="1" dirty="0"/>
              <a:t>inherited </a:t>
            </a:r>
            <a:r>
              <a:rPr lang="en-US" b="1" dirty="0" smtClean="0">
                <a:cs typeface="Times New Roman" panose="02020603050405020304" pitchFamily="18" charset="0"/>
              </a:rPr>
              <a:t>metabolic </a:t>
            </a:r>
            <a:r>
              <a:rPr lang="en-US" b="1" dirty="0">
                <a:cs typeface="Times New Roman" panose="02020603050405020304" pitchFamily="18" charset="0"/>
              </a:rPr>
              <a:t>disorders include: </a:t>
            </a:r>
            <a:endParaRPr lang="en-US" b="1" dirty="0" smtClean="0">
              <a:cs typeface="Times New Roman" panose="02020603050405020304" pitchFamily="18" charset="0"/>
            </a:endParaRPr>
          </a:p>
          <a:p>
            <a:pPr>
              <a:lnSpc>
                <a:spcPct val="150000"/>
              </a:lnSpc>
              <a:buFont typeface="Wingdings" panose="05000000000000000000" pitchFamily="2" charset="2"/>
              <a:buChar char="Ø"/>
            </a:pPr>
            <a:r>
              <a:rPr lang="en-US" b="1" dirty="0">
                <a:cs typeface="Times New Roman" panose="02020603050405020304" pitchFamily="18" charset="0"/>
              </a:rPr>
              <a:t> </a:t>
            </a:r>
            <a:r>
              <a:rPr lang="en-US" dirty="0" smtClean="0">
                <a:cs typeface="Times New Roman" panose="02020603050405020304" pitchFamily="18" charset="0"/>
              </a:rPr>
              <a:t>C</a:t>
            </a:r>
            <a:r>
              <a:rPr lang="en-US" dirty="0" smtClean="0"/>
              <a:t>an </a:t>
            </a:r>
            <a:r>
              <a:rPr lang="en-US" dirty="0"/>
              <a:t>be classified </a:t>
            </a:r>
            <a:r>
              <a:rPr lang="en-US" dirty="0" smtClean="0"/>
              <a:t>based on </a:t>
            </a:r>
            <a:r>
              <a:rPr lang="en-US" dirty="0"/>
              <a:t>the </a:t>
            </a:r>
            <a:r>
              <a:rPr lang="en-US" b="1" dirty="0"/>
              <a:t>type of food-related </a:t>
            </a:r>
            <a:r>
              <a:rPr lang="en-US" dirty="0"/>
              <a:t>building block that they affect </a:t>
            </a:r>
            <a:endParaRPr lang="en-US" dirty="0" smtClean="0"/>
          </a:p>
          <a:p>
            <a:pPr>
              <a:lnSpc>
                <a:spcPct val="150000"/>
              </a:lnSpc>
              <a:buFont typeface="Wingdings" panose="05000000000000000000" pitchFamily="2" charset="2"/>
              <a:buChar char="v"/>
            </a:pPr>
            <a:r>
              <a:rPr lang="en-US" sz="2400" b="1" dirty="0" smtClean="0">
                <a:cs typeface="Times New Roman" panose="02020603050405020304" pitchFamily="18" charset="0"/>
              </a:rPr>
              <a:t>Carbohydrate </a:t>
            </a:r>
            <a:r>
              <a:rPr lang="en-US" sz="2400" b="1" dirty="0">
                <a:cs typeface="Times New Roman" panose="02020603050405020304" pitchFamily="18" charset="0"/>
              </a:rPr>
              <a:t>disorders: </a:t>
            </a:r>
            <a:r>
              <a:rPr lang="en-US" sz="2400" dirty="0">
                <a:cs typeface="Times New Roman" panose="02020603050405020304" pitchFamily="18" charset="0"/>
              </a:rPr>
              <a:t>include </a:t>
            </a:r>
            <a:r>
              <a:rPr lang="en-US" sz="2400" i="1" dirty="0">
                <a:cs typeface="Times New Roman" panose="02020603050405020304" pitchFamily="18" charset="0"/>
              </a:rPr>
              <a:t>Diabetes insipidus, hereditary fructose intolerance, </a:t>
            </a:r>
            <a:r>
              <a:rPr lang="en-US" sz="2400" i="1" dirty="0" err="1">
                <a:cs typeface="Times New Roman" panose="02020603050405020304" pitchFamily="18" charset="0"/>
              </a:rPr>
              <a:t>galactosemia</a:t>
            </a:r>
            <a:r>
              <a:rPr lang="en-US" sz="2400" i="1" dirty="0">
                <a:cs typeface="Times New Roman" panose="02020603050405020304" pitchFamily="18" charset="0"/>
              </a:rPr>
              <a:t>, pyruvate metabolism disorders, von </a:t>
            </a:r>
            <a:r>
              <a:rPr lang="en-US" sz="2400" i="1" dirty="0" err="1">
                <a:cs typeface="Times New Roman" panose="02020603050405020304" pitchFamily="18" charset="0"/>
              </a:rPr>
              <a:t>Gierke‘s</a:t>
            </a:r>
            <a:r>
              <a:rPr lang="en-US" sz="2400" i="1" dirty="0">
                <a:cs typeface="Times New Roman" panose="02020603050405020304" pitchFamily="18" charset="0"/>
              </a:rPr>
              <a:t> disease, </a:t>
            </a:r>
            <a:r>
              <a:rPr lang="en-US" sz="2400" i="1" dirty="0" err="1">
                <a:cs typeface="Times New Roman" panose="02020603050405020304" pitchFamily="18" charset="0"/>
              </a:rPr>
              <a:t>McArdle</a:t>
            </a:r>
            <a:r>
              <a:rPr lang="en-US" sz="2400" i="1" dirty="0">
                <a:cs typeface="Times New Roman" panose="02020603050405020304" pitchFamily="18" charset="0"/>
              </a:rPr>
              <a:t> disease, </a:t>
            </a:r>
            <a:r>
              <a:rPr lang="en-US" sz="2400" i="1" dirty="0" err="1">
                <a:cs typeface="Times New Roman" panose="02020603050405020304" pitchFamily="18" charset="0"/>
              </a:rPr>
              <a:t>Pompe‘s</a:t>
            </a:r>
            <a:r>
              <a:rPr lang="en-US" sz="2400" i="1" dirty="0">
                <a:cs typeface="Times New Roman" panose="02020603050405020304" pitchFamily="18" charset="0"/>
              </a:rPr>
              <a:t> disease, and Forbes‘ disease </a:t>
            </a:r>
          </a:p>
          <a:p>
            <a:pPr>
              <a:lnSpc>
                <a:spcPct val="160000"/>
              </a:lnSpc>
              <a:buFont typeface="Wingdings" panose="05000000000000000000" pitchFamily="2" charset="2"/>
              <a:buChar char="v"/>
            </a:pPr>
            <a:r>
              <a:rPr lang="en-US" sz="2400" b="1" dirty="0">
                <a:cs typeface="Times New Roman" panose="02020603050405020304" pitchFamily="18" charset="0"/>
              </a:rPr>
              <a:t>Fatty acid oxidation defects: </a:t>
            </a:r>
            <a:r>
              <a:rPr lang="en-US" sz="2400" dirty="0">
                <a:cs typeface="Times New Roman" panose="02020603050405020304" pitchFamily="18" charset="0"/>
              </a:rPr>
              <a:t>include </a:t>
            </a:r>
            <a:r>
              <a:rPr lang="en-US" sz="2400" dirty="0" err="1">
                <a:cs typeface="Times New Roman" panose="02020603050405020304" pitchFamily="18" charset="0"/>
              </a:rPr>
              <a:t>Gaucher‘s</a:t>
            </a:r>
            <a:r>
              <a:rPr lang="en-US" sz="2400" dirty="0">
                <a:cs typeface="Times New Roman" panose="02020603050405020304" pitchFamily="18" charset="0"/>
              </a:rPr>
              <a:t> disease, </a:t>
            </a:r>
            <a:r>
              <a:rPr lang="en-US" sz="2400" dirty="0" err="1">
                <a:cs typeface="Times New Roman" panose="02020603050405020304" pitchFamily="18" charset="0"/>
              </a:rPr>
              <a:t>Niemann</a:t>
            </a:r>
            <a:r>
              <a:rPr lang="en-US" sz="2400" dirty="0">
                <a:cs typeface="Times New Roman" panose="02020603050405020304" pitchFamily="18" charset="0"/>
              </a:rPr>
              <a:t>-Pick disease, </a:t>
            </a:r>
            <a:r>
              <a:rPr lang="en-US" sz="2400" dirty="0" err="1">
                <a:cs typeface="Times New Roman" panose="02020603050405020304" pitchFamily="18" charset="0"/>
              </a:rPr>
              <a:t>Fabry‘s</a:t>
            </a:r>
            <a:r>
              <a:rPr lang="en-US" sz="2400" dirty="0">
                <a:cs typeface="Times New Roman" panose="02020603050405020304" pitchFamily="18" charset="0"/>
              </a:rPr>
              <a:t> disease, and medium-chain </a:t>
            </a:r>
            <a:r>
              <a:rPr lang="en-US" sz="2400" dirty="0" err="1">
                <a:cs typeface="Times New Roman" panose="02020603050405020304" pitchFamily="18" charset="0"/>
              </a:rPr>
              <a:t>acyl</a:t>
            </a:r>
            <a:r>
              <a:rPr lang="en-US" sz="2400" dirty="0">
                <a:cs typeface="Times New Roman" panose="02020603050405020304" pitchFamily="18" charset="0"/>
              </a:rPr>
              <a:t>-coenzyme A </a:t>
            </a:r>
            <a:r>
              <a:rPr lang="en-US" sz="2400" dirty="0" err="1">
                <a:cs typeface="Times New Roman" panose="02020603050405020304" pitchFamily="18" charset="0"/>
              </a:rPr>
              <a:t>dehydrogenase</a:t>
            </a:r>
            <a:r>
              <a:rPr lang="en-US" sz="2400" dirty="0">
                <a:cs typeface="Times New Roman" panose="02020603050405020304" pitchFamily="18" charset="0"/>
              </a:rPr>
              <a:t> (MCAD) deficiency </a:t>
            </a:r>
          </a:p>
        </p:txBody>
      </p:sp>
      <p:sp>
        <p:nvSpPr>
          <p:cNvPr id="5" name="Slide Number Placeholder 4"/>
          <p:cNvSpPr>
            <a:spLocks noGrp="1"/>
          </p:cNvSpPr>
          <p:nvPr>
            <p:ph type="sldNum" sz="quarter" idx="12"/>
          </p:nvPr>
        </p:nvSpPr>
        <p:spPr/>
        <p:txBody>
          <a:bodyPr/>
          <a:lstStyle/>
          <a:p>
            <a:fld id="{796E5D1F-AD71-4468-8BAF-9C079CEC6AC7}" type="slidenum">
              <a:rPr lang="en-US" smtClean="0"/>
              <a:t>71</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10"/>
            <a:ext cx="8229600" cy="5135563"/>
          </a:xfrm>
        </p:spPr>
        <p:txBody>
          <a:bodyPr>
            <a:normAutofit/>
          </a:bodyPr>
          <a:lstStyle/>
          <a:p>
            <a:pPr>
              <a:lnSpc>
                <a:spcPct val="150000"/>
              </a:lnSpc>
              <a:buFont typeface="Wingdings" panose="05000000000000000000" pitchFamily="2" charset="2"/>
              <a:buChar char="v"/>
            </a:pPr>
            <a:r>
              <a:rPr lang="en-US" sz="2400" b="1" dirty="0">
                <a:cs typeface="Times New Roman" panose="02020603050405020304" pitchFamily="18" charset="0"/>
              </a:rPr>
              <a:t>Amino acid disorders</a:t>
            </a:r>
            <a:r>
              <a:rPr lang="en-US" sz="2400" dirty="0">
                <a:cs typeface="Times New Roman" panose="02020603050405020304" pitchFamily="18" charset="0"/>
              </a:rPr>
              <a:t>; examples include </a:t>
            </a:r>
            <a:r>
              <a:rPr lang="en-US" sz="2400" dirty="0" err="1">
                <a:cs typeface="Times New Roman" panose="02020603050405020304" pitchFamily="18" charset="0"/>
              </a:rPr>
              <a:t>Tay</a:t>
            </a:r>
            <a:r>
              <a:rPr lang="en-US" sz="2400" dirty="0">
                <a:cs typeface="Times New Roman" panose="02020603050405020304" pitchFamily="18" charset="0"/>
              </a:rPr>
              <a:t>-Sachs disease, </a:t>
            </a:r>
            <a:r>
              <a:rPr lang="en-US" sz="2400" dirty="0" err="1">
                <a:cs typeface="Times New Roman" panose="02020603050405020304" pitchFamily="18" charset="0"/>
              </a:rPr>
              <a:t>phenylketonuria</a:t>
            </a:r>
            <a:r>
              <a:rPr lang="en-US" sz="2400" dirty="0">
                <a:cs typeface="Times New Roman" panose="02020603050405020304" pitchFamily="18" charset="0"/>
              </a:rPr>
              <a:t>, </a:t>
            </a:r>
            <a:r>
              <a:rPr lang="en-US" sz="2400" dirty="0" err="1">
                <a:cs typeface="Times New Roman" panose="02020603050405020304" pitchFamily="18" charset="0"/>
              </a:rPr>
              <a:t>tyrosinemia</a:t>
            </a:r>
            <a:r>
              <a:rPr lang="en-US" sz="2400" dirty="0">
                <a:cs typeface="Times New Roman" panose="02020603050405020304" pitchFamily="18" charset="0"/>
              </a:rPr>
              <a:t>, maple syrup urine disease, and </a:t>
            </a:r>
            <a:r>
              <a:rPr lang="en-US" sz="2400" dirty="0" err="1">
                <a:cs typeface="Times New Roman" panose="02020603050405020304" pitchFamily="18" charset="0"/>
              </a:rPr>
              <a:t>homocystinuria</a:t>
            </a:r>
            <a:r>
              <a:rPr lang="en-US" sz="2400" dirty="0">
                <a:cs typeface="Times New Roman" panose="02020603050405020304" pitchFamily="18" charset="0"/>
              </a:rPr>
              <a:t> </a:t>
            </a:r>
          </a:p>
          <a:p>
            <a:pPr>
              <a:lnSpc>
                <a:spcPct val="150000"/>
              </a:lnSpc>
              <a:buFont typeface="Wingdings" panose="05000000000000000000" pitchFamily="2" charset="2"/>
              <a:buChar char="ü"/>
            </a:pPr>
            <a:r>
              <a:rPr lang="en-US" sz="2400" dirty="0">
                <a:cs typeface="Times New Roman" panose="02020603050405020304" pitchFamily="18" charset="0"/>
              </a:rPr>
              <a:t>Acid-base imbalance, Disorders of calcium metabolism, DNA repair-deficiency disorders, Iron metabolism disorders, Mitochondrial diseases, Phosphorus metabolism disorders and etc.</a:t>
            </a:r>
          </a:p>
          <a:p>
            <a:endParaRPr lang="en-US" dirty="0"/>
          </a:p>
        </p:txBody>
      </p:sp>
      <p:sp>
        <p:nvSpPr>
          <p:cNvPr id="5" name="Slide Number Placeholder 4"/>
          <p:cNvSpPr>
            <a:spLocks noGrp="1"/>
          </p:cNvSpPr>
          <p:nvPr>
            <p:ph type="sldNum" sz="quarter" idx="12"/>
          </p:nvPr>
        </p:nvSpPr>
        <p:spPr/>
        <p:txBody>
          <a:bodyPr/>
          <a:lstStyle/>
          <a:p>
            <a:fld id="{796E5D1F-AD71-4468-8BAF-9C079CEC6AC7}" type="slidenum">
              <a:rPr lang="en-US" smtClean="0"/>
              <a:t>72</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2"/>
            <a:ext cx="8229600" cy="868363"/>
          </a:xfrm>
        </p:spPr>
        <p:txBody>
          <a:bodyPr>
            <a:normAutofit/>
          </a:bodyPr>
          <a:lstStyle/>
          <a:p>
            <a:r>
              <a:rPr lang="en-US" sz="3100" b="1" dirty="0">
                <a:cs typeface="Times New Roman" panose="02020603050405020304" pitchFamily="18" charset="0"/>
              </a:rPr>
              <a:t>Other causes of metabolic disorders </a:t>
            </a:r>
            <a:endParaRPr lang="en-US" dirty="0"/>
          </a:p>
        </p:txBody>
      </p:sp>
      <p:sp>
        <p:nvSpPr>
          <p:cNvPr id="3" name="Content Placeholder 2"/>
          <p:cNvSpPr>
            <a:spLocks noGrp="1"/>
          </p:cNvSpPr>
          <p:nvPr>
            <p:ph idx="1"/>
          </p:nvPr>
        </p:nvSpPr>
        <p:spPr>
          <a:xfrm>
            <a:off x="457200" y="1447800"/>
            <a:ext cx="8229600" cy="4953000"/>
          </a:xfrm>
        </p:spPr>
        <p:txBody>
          <a:bodyPr>
            <a:normAutofit/>
          </a:bodyPr>
          <a:lstStyle/>
          <a:p>
            <a:r>
              <a:rPr lang="en-US" sz="2400" dirty="0">
                <a:cs typeface="Times New Roman" panose="02020603050405020304" pitchFamily="18" charset="0"/>
              </a:rPr>
              <a:t>Metabolic disorders can be a combination of inherited and environmental factors. It  includes like: </a:t>
            </a:r>
          </a:p>
          <a:p>
            <a:pPr>
              <a:buFont typeface="Wingdings" panose="05000000000000000000" pitchFamily="2" charset="2"/>
              <a:buChar char="ü"/>
            </a:pPr>
            <a:r>
              <a:rPr lang="en-US" sz="2400" b="1" dirty="0">
                <a:cs typeface="Times New Roman" panose="02020603050405020304" pitchFamily="18" charset="0"/>
              </a:rPr>
              <a:t>Alcohol</a:t>
            </a:r>
            <a:r>
              <a:rPr lang="en-US" sz="2400" dirty="0">
                <a:cs typeface="Times New Roman" panose="02020603050405020304" pitchFamily="18" charset="0"/>
              </a:rPr>
              <a:t> </a:t>
            </a:r>
            <a:r>
              <a:rPr lang="en-US" sz="2400" b="1" dirty="0">
                <a:cs typeface="Times New Roman" panose="02020603050405020304" pitchFamily="18" charset="0"/>
              </a:rPr>
              <a:t>abuse</a:t>
            </a:r>
            <a:r>
              <a:rPr lang="en-US" sz="2400" dirty="0">
                <a:cs typeface="Times New Roman" panose="02020603050405020304" pitchFamily="18" charset="0"/>
              </a:rPr>
              <a:t>, Diabetes (chronic disease that affects your body‘s ability to use sugar for energy) </a:t>
            </a:r>
          </a:p>
          <a:p>
            <a:pPr>
              <a:buFont typeface="Wingdings" panose="05000000000000000000" pitchFamily="2" charset="2"/>
              <a:buChar char="ü"/>
            </a:pPr>
            <a:r>
              <a:rPr lang="en-US" sz="2400" b="1" dirty="0">
                <a:cs typeface="Times New Roman" panose="02020603050405020304" pitchFamily="18" charset="0"/>
              </a:rPr>
              <a:t>Diuretic</a:t>
            </a:r>
            <a:r>
              <a:rPr lang="en-US" sz="2400" dirty="0">
                <a:cs typeface="Times New Roman" panose="02020603050405020304" pitchFamily="18" charset="0"/>
              </a:rPr>
              <a:t> </a:t>
            </a:r>
            <a:r>
              <a:rPr lang="en-US" sz="2400" b="1" dirty="0">
                <a:cs typeface="Times New Roman" panose="02020603050405020304" pitchFamily="18" charset="0"/>
              </a:rPr>
              <a:t>abuse</a:t>
            </a:r>
            <a:r>
              <a:rPr lang="en-US" sz="2400" dirty="0">
                <a:cs typeface="Times New Roman" panose="02020603050405020304" pitchFamily="18" charset="0"/>
              </a:rPr>
              <a:t>, Gout (type of arthritis caused by a buildup of uric acid in the joints) </a:t>
            </a:r>
          </a:p>
          <a:p>
            <a:pPr>
              <a:buFont typeface="Wingdings" panose="05000000000000000000" pitchFamily="2" charset="2"/>
              <a:buChar char="ü"/>
            </a:pPr>
            <a:r>
              <a:rPr lang="en-US" sz="2400" b="1" dirty="0">
                <a:cs typeface="Times New Roman" panose="02020603050405020304" pitchFamily="18" charset="0"/>
              </a:rPr>
              <a:t>Ingestion</a:t>
            </a:r>
            <a:r>
              <a:rPr lang="en-US" sz="2400" dirty="0">
                <a:cs typeface="Times New Roman" panose="02020603050405020304" pitchFamily="18" charset="0"/>
              </a:rPr>
              <a:t> </a:t>
            </a:r>
            <a:r>
              <a:rPr lang="en-US" sz="2400" b="1" dirty="0">
                <a:cs typeface="Times New Roman" panose="02020603050405020304" pitchFamily="18" charset="0"/>
              </a:rPr>
              <a:t>of</a:t>
            </a:r>
            <a:r>
              <a:rPr lang="en-US" sz="2400" dirty="0">
                <a:cs typeface="Times New Roman" panose="02020603050405020304" pitchFamily="18" charset="0"/>
              </a:rPr>
              <a:t> </a:t>
            </a:r>
            <a:r>
              <a:rPr lang="en-US" sz="2400" b="1" dirty="0">
                <a:cs typeface="Times New Roman" panose="02020603050405020304" pitchFamily="18" charset="0"/>
              </a:rPr>
              <a:t>poison</a:t>
            </a:r>
            <a:r>
              <a:rPr lang="en-US" sz="2400" dirty="0">
                <a:cs typeface="Times New Roman" panose="02020603050405020304" pitchFamily="18" charset="0"/>
              </a:rPr>
              <a:t> or </a:t>
            </a:r>
            <a:r>
              <a:rPr lang="en-US" sz="2400" b="1" dirty="0">
                <a:cs typeface="Times New Roman" panose="02020603050405020304" pitchFamily="18" charset="0"/>
              </a:rPr>
              <a:t>toxins</a:t>
            </a:r>
            <a:r>
              <a:rPr lang="en-US" sz="2400" dirty="0">
                <a:cs typeface="Times New Roman" panose="02020603050405020304" pitchFamily="18" charset="0"/>
              </a:rPr>
              <a:t>, including excessive aspirin, bicarbonate, alkali, ethylene glycol, or methanol </a:t>
            </a:r>
          </a:p>
          <a:p>
            <a:pPr>
              <a:buFont typeface="Wingdings" panose="05000000000000000000" pitchFamily="2" charset="2"/>
              <a:buChar char="ü"/>
            </a:pPr>
            <a:r>
              <a:rPr lang="en-US" sz="2400" b="1" dirty="0">
                <a:cs typeface="Times New Roman" panose="02020603050405020304" pitchFamily="18" charset="0"/>
              </a:rPr>
              <a:t>Kidney</a:t>
            </a:r>
            <a:r>
              <a:rPr lang="en-US" sz="2400" dirty="0">
                <a:cs typeface="Times New Roman" panose="02020603050405020304" pitchFamily="18" charset="0"/>
              </a:rPr>
              <a:t> </a:t>
            </a:r>
            <a:r>
              <a:rPr lang="en-US" sz="2400" b="1" dirty="0">
                <a:cs typeface="Times New Roman" panose="02020603050405020304" pitchFamily="18" charset="0"/>
              </a:rPr>
              <a:t>failure</a:t>
            </a:r>
            <a:r>
              <a:rPr lang="en-US" sz="2400" dirty="0">
                <a:cs typeface="Times New Roman" panose="02020603050405020304" pitchFamily="18" charset="0"/>
              </a:rPr>
              <a:t>, Pneumonia, respiratory failure, or collapsed lung </a:t>
            </a:r>
          </a:p>
          <a:p>
            <a:pPr>
              <a:buFont typeface="Wingdings" panose="05000000000000000000" pitchFamily="2" charset="2"/>
              <a:buChar char="ü"/>
            </a:pPr>
            <a:r>
              <a:rPr lang="en-US" sz="2400" dirty="0">
                <a:cs typeface="Times New Roman" panose="02020603050405020304" pitchFamily="18" charset="0"/>
              </a:rPr>
              <a:t> </a:t>
            </a:r>
            <a:r>
              <a:rPr lang="en-US" sz="2400" b="1" dirty="0">
                <a:cs typeface="Times New Roman" panose="02020603050405020304" pitchFamily="18" charset="0"/>
              </a:rPr>
              <a:t>Sepsis</a:t>
            </a:r>
            <a:r>
              <a:rPr lang="en-US" sz="2400" dirty="0">
                <a:cs typeface="Times New Roman" panose="02020603050405020304" pitchFamily="18" charset="0"/>
              </a:rPr>
              <a:t> (life-threatening bacterial blood infection</a:t>
            </a:r>
            <a:r>
              <a:rPr lang="en-US" dirty="0" smtClean="0"/>
              <a:t>) </a:t>
            </a:r>
          </a:p>
          <a:p>
            <a:endParaRPr lang="en-US" dirty="0"/>
          </a:p>
        </p:txBody>
      </p:sp>
      <p:sp>
        <p:nvSpPr>
          <p:cNvPr id="6" name="Slide Number Placeholder 5"/>
          <p:cNvSpPr>
            <a:spLocks noGrp="1"/>
          </p:cNvSpPr>
          <p:nvPr>
            <p:ph type="sldNum" sz="quarter" idx="12"/>
          </p:nvPr>
        </p:nvSpPr>
        <p:spPr/>
        <p:txBody>
          <a:bodyPr/>
          <a:lstStyle/>
          <a:p>
            <a:fld id="{796E5D1F-AD71-4468-8BAF-9C079CEC6AC7}" type="slidenum">
              <a:rPr lang="en-US" smtClean="0"/>
              <a:t>73</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27" y="622761"/>
            <a:ext cx="8229600" cy="762000"/>
          </a:xfrm>
        </p:spPr>
        <p:txBody>
          <a:bodyPr>
            <a:normAutofit/>
          </a:bodyPr>
          <a:lstStyle/>
          <a:p>
            <a:r>
              <a:rPr lang="en-US" sz="3100" b="1" dirty="0">
                <a:cs typeface="Times New Roman" panose="02020603050405020304" pitchFamily="18" charset="0"/>
              </a:rPr>
              <a:t>Diagnosis of metabolic disorders </a:t>
            </a:r>
            <a:endParaRPr lang="en-US"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v"/>
            </a:pPr>
            <a:r>
              <a:rPr lang="en-US" sz="2400" dirty="0">
                <a:cs typeface="Times New Roman" panose="02020603050405020304" pitchFamily="18" charset="0"/>
              </a:rPr>
              <a:t>Metabolic syndrome is more effectively diagnosed by testing different: </a:t>
            </a:r>
          </a:p>
          <a:p>
            <a:pPr>
              <a:lnSpc>
                <a:spcPct val="150000"/>
              </a:lnSpc>
              <a:buFont typeface="Wingdings" panose="05000000000000000000" pitchFamily="2" charset="2"/>
              <a:buChar char="ü"/>
            </a:pPr>
            <a:r>
              <a:rPr lang="en-US" sz="2400" dirty="0">
                <a:cs typeface="Times New Roman" panose="02020603050405020304" pitchFamily="18" charset="0"/>
              </a:rPr>
              <a:t>Blood markers (specific markers of insulin resistance), </a:t>
            </a:r>
          </a:p>
          <a:p>
            <a:pPr>
              <a:lnSpc>
                <a:spcPct val="150000"/>
              </a:lnSpc>
              <a:buFont typeface="Wingdings" panose="05000000000000000000" pitchFamily="2" charset="2"/>
              <a:buChar char="ü"/>
            </a:pPr>
            <a:r>
              <a:rPr lang="en-US" sz="2400" dirty="0">
                <a:cs typeface="Times New Roman" panose="02020603050405020304" pitchFamily="18" charset="0"/>
              </a:rPr>
              <a:t>Obesity (especially abdominal obesity), high blood pressure, and lipid abnormalities. </a:t>
            </a:r>
          </a:p>
        </p:txBody>
      </p:sp>
      <p:sp>
        <p:nvSpPr>
          <p:cNvPr id="6" name="Slide Number Placeholder 5"/>
          <p:cNvSpPr>
            <a:spLocks noGrp="1"/>
          </p:cNvSpPr>
          <p:nvPr>
            <p:ph type="sldNum" sz="quarter" idx="12"/>
          </p:nvPr>
        </p:nvSpPr>
        <p:spPr/>
        <p:txBody>
          <a:bodyPr/>
          <a:lstStyle/>
          <a:p>
            <a:fld id="{796E5D1F-AD71-4468-8BAF-9C079CEC6AC7}" type="slidenum">
              <a:rPr lang="en-US" smtClean="0"/>
              <a:t>74</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22" y="230416"/>
            <a:ext cx="8229600" cy="762000"/>
          </a:xfrm>
        </p:spPr>
        <p:txBody>
          <a:bodyPr>
            <a:normAutofit/>
          </a:bodyPr>
          <a:lstStyle/>
          <a:p>
            <a:r>
              <a:rPr lang="en-US" sz="2800" b="1" dirty="0" smtClean="0">
                <a:cs typeface="Times New Roman" panose="02020603050405020304" pitchFamily="18" charset="0"/>
              </a:rPr>
              <a:t>Cont’d</a:t>
            </a:r>
            <a:endParaRPr lang="en-US" sz="4000" dirty="0"/>
          </a:p>
        </p:txBody>
      </p:sp>
      <p:sp>
        <p:nvSpPr>
          <p:cNvPr id="3" name="Content Placeholder 2"/>
          <p:cNvSpPr>
            <a:spLocks noGrp="1"/>
          </p:cNvSpPr>
          <p:nvPr>
            <p:ph idx="1"/>
          </p:nvPr>
        </p:nvSpPr>
        <p:spPr>
          <a:xfrm>
            <a:off x="228600" y="685800"/>
            <a:ext cx="8839202" cy="5943602"/>
          </a:xfrm>
        </p:spPr>
        <p:txBody>
          <a:bodyPr>
            <a:noAutofit/>
          </a:bodyPr>
          <a:lstStyle/>
          <a:p>
            <a:pPr>
              <a:lnSpc>
                <a:spcPct val="150000"/>
              </a:lnSpc>
              <a:buFont typeface="Wingdings" panose="05000000000000000000" pitchFamily="2" charset="2"/>
              <a:buChar char="v"/>
            </a:pPr>
            <a:r>
              <a:rPr lang="en-US" sz="2200" dirty="0" smtClean="0">
                <a:cs typeface="Times New Roman" panose="02020603050405020304" pitchFamily="18" charset="0"/>
              </a:rPr>
              <a:t> </a:t>
            </a:r>
            <a:r>
              <a:rPr lang="en-US" sz="2200" dirty="0"/>
              <a:t>Specifically, metabolic syndrome is diagnosed if </a:t>
            </a:r>
            <a:r>
              <a:rPr lang="en-US" sz="2200" b="1" dirty="0"/>
              <a:t>any three of </a:t>
            </a:r>
            <a:r>
              <a:rPr lang="en-US" sz="2200" b="1" dirty="0" smtClean="0"/>
              <a:t>the following </a:t>
            </a:r>
            <a:r>
              <a:rPr lang="en-US" sz="2200" b="1" dirty="0"/>
              <a:t>five markers </a:t>
            </a:r>
            <a:r>
              <a:rPr lang="en-US" sz="2200" dirty="0"/>
              <a:t>are present: </a:t>
            </a:r>
            <a:endParaRPr lang="en-US" sz="2200" dirty="0" smtClean="0"/>
          </a:p>
          <a:p>
            <a:pPr>
              <a:lnSpc>
                <a:spcPct val="150000"/>
              </a:lnSpc>
              <a:buFont typeface="Wingdings" panose="05000000000000000000" pitchFamily="2" charset="2"/>
              <a:buChar char="ü"/>
            </a:pPr>
            <a:r>
              <a:rPr lang="en-US" sz="2200" dirty="0"/>
              <a:t>Elevated waist circumference: 40 inches or more for men; 35 inches or more </a:t>
            </a:r>
            <a:r>
              <a:rPr lang="en-US" sz="2200" dirty="0" smtClean="0"/>
              <a:t>for women</a:t>
            </a:r>
          </a:p>
          <a:p>
            <a:pPr>
              <a:lnSpc>
                <a:spcPct val="150000"/>
              </a:lnSpc>
              <a:buFont typeface="Wingdings" panose="05000000000000000000" pitchFamily="2" charset="2"/>
              <a:buChar char="ü"/>
            </a:pPr>
            <a:r>
              <a:rPr lang="en-US" sz="2200" dirty="0" smtClean="0"/>
              <a:t>Elevated </a:t>
            </a:r>
            <a:r>
              <a:rPr lang="en-US" sz="2200" dirty="0"/>
              <a:t>triglycerides: 150 mg/</a:t>
            </a:r>
            <a:r>
              <a:rPr lang="en-US" sz="2200" dirty="0" err="1"/>
              <a:t>dL</a:t>
            </a:r>
            <a:r>
              <a:rPr lang="en-US" sz="2200" dirty="0"/>
              <a:t> or higher</a:t>
            </a:r>
          </a:p>
          <a:p>
            <a:pPr>
              <a:lnSpc>
                <a:spcPct val="150000"/>
              </a:lnSpc>
              <a:buFont typeface="Wingdings" panose="05000000000000000000" pitchFamily="2" charset="2"/>
              <a:buChar char="ü"/>
            </a:pPr>
            <a:r>
              <a:rPr lang="en-US" sz="2200" dirty="0"/>
              <a:t>Reduced high-density lipoprotein (HDL) levels (AKA ''good'' cholesterol): less </a:t>
            </a:r>
            <a:r>
              <a:rPr lang="en-US" sz="2200" dirty="0" smtClean="0"/>
              <a:t>than 40 </a:t>
            </a:r>
            <a:r>
              <a:rPr lang="en-US" sz="2200" dirty="0"/>
              <a:t>mg/</a:t>
            </a:r>
            <a:r>
              <a:rPr lang="en-US" sz="2200" dirty="0" err="1"/>
              <a:t>dL</a:t>
            </a:r>
            <a:r>
              <a:rPr lang="en-US" sz="2200" dirty="0"/>
              <a:t> in men; less than 50 mg/</a:t>
            </a:r>
            <a:r>
              <a:rPr lang="en-US" sz="2200" dirty="0" err="1"/>
              <a:t>dL</a:t>
            </a:r>
            <a:r>
              <a:rPr lang="en-US" sz="2200" dirty="0"/>
              <a:t> in </a:t>
            </a:r>
            <a:r>
              <a:rPr lang="en-US" sz="2200" dirty="0" smtClean="0"/>
              <a:t>women</a:t>
            </a:r>
          </a:p>
          <a:p>
            <a:pPr>
              <a:lnSpc>
                <a:spcPct val="150000"/>
              </a:lnSpc>
              <a:buFont typeface="Wingdings" panose="05000000000000000000" pitchFamily="2" charset="2"/>
              <a:buChar char="ü"/>
            </a:pPr>
            <a:r>
              <a:rPr lang="en-US" sz="2200" dirty="0"/>
              <a:t>Elevated blood pressure: 130/85 mm Hg or higher or are already taking blood </a:t>
            </a:r>
            <a:r>
              <a:rPr lang="en-US" sz="2200" dirty="0" smtClean="0"/>
              <a:t>pressure medications</a:t>
            </a:r>
          </a:p>
          <a:p>
            <a:pPr>
              <a:lnSpc>
                <a:spcPct val="100000"/>
              </a:lnSpc>
              <a:buFont typeface="Wingdings" panose="05000000000000000000" pitchFamily="2" charset="2"/>
              <a:buChar char="ü"/>
            </a:pPr>
            <a:r>
              <a:rPr lang="en-US" sz="2200" dirty="0"/>
              <a:t>Elevated fasting glucose: 100 mg/</a:t>
            </a:r>
            <a:r>
              <a:rPr lang="en-US" sz="2200" dirty="0" err="1"/>
              <a:t>dL</a:t>
            </a:r>
            <a:r>
              <a:rPr lang="en-US" sz="2200" dirty="0"/>
              <a:t> or higher or are already taking </a:t>
            </a:r>
            <a:r>
              <a:rPr lang="en-US" sz="2200" dirty="0" smtClean="0"/>
              <a:t>glucose-lowering medications</a:t>
            </a:r>
            <a:r>
              <a:rPr lang="en-US" sz="2200" dirty="0"/>
              <a:t/>
            </a:r>
            <a:br>
              <a:rPr lang="en-US" sz="2200" dirty="0"/>
            </a:br>
            <a:endParaRPr lang="en-US" sz="22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75</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655884"/>
      </p:ext>
    </p:extLst>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100" b="1" dirty="0">
                <a:latin typeface="Times New Roman" panose="02020603050405020304" pitchFamily="18" charset="0"/>
                <a:cs typeface="Times New Roman" panose="02020603050405020304" pitchFamily="18" charset="0"/>
              </a:rPr>
              <a:t>Treatments of metabolic disorders </a:t>
            </a:r>
            <a:r>
              <a:rPr lang="en-US" b="1" dirty="0" smtClean="0"/>
              <a:t/>
            </a:r>
            <a:br>
              <a:rPr lang="en-US" b="1" dirty="0" smtClean="0"/>
            </a:br>
            <a:endParaRPr lang="en-US" dirty="0"/>
          </a:p>
        </p:txBody>
      </p:sp>
      <p:sp>
        <p:nvSpPr>
          <p:cNvPr id="3" name="Content Placeholder 2"/>
          <p:cNvSpPr>
            <a:spLocks noGrp="1"/>
          </p:cNvSpPr>
          <p:nvPr>
            <p:ph idx="1"/>
          </p:nvPr>
        </p:nvSpPr>
        <p:spPr>
          <a:xfrm>
            <a:off x="457200" y="1295410"/>
            <a:ext cx="8229600" cy="4830763"/>
          </a:xfrm>
        </p:spPr>
        <p:txBody>
          <a:bodyPr>
            <a:normAutofit/>
          </a:bodyPr>
          <a:lstStyle/>
          <a:p>
            <a:pPr algn="just">
              <a:lnSpc>
                <a:spcPct val="150000"/>
              </a:lnSpc>
              <a:buNone/>
            </a:pPr>
            <a:r>
              <a:rPr lang="en-US" dirty="0" smtClean="0"/>
              <a:t>         </a:t>
            </a:r>
            <a:r>
              <a:rPr lang="en-US" sz="2400" dirty="0">
                <a:cs typeface="Times New Roman" panose="02020603050405020304" pitchFamily="18" charset="0"/>
              </a:rPr>
              <a:t>Inherited metabolic disorders are often treated with:</a:t>
            </a:r>
          </a:p>
          <a:p>
            <a:pPr lvl="4" algn="just">
              <a:lnSpc>
                <a:spcPct val="150000"/>
              </a:lnSpc>
              <a:buFont typeface="Wingdings" panose="05000000000000000000" pitchFamily="2" charset="2"/>
              <a:buChar char="ü"/>
            </a:pPr>
            <a:r>
              <a:rPr lang="en-US" sz="2400" dirty="0" smtClean="0">
                <a:cs typeface="Times New Roman" panose="02020603050405020304" pitchFamily="18" charset="0"/>
              </a:rPr>
              <a:t>Nutritional </a:t>
            </a:r>
            <a:r>
              <a:rPr lang="en-US" sz="2400" dirty="0">
                <a:cs typeface="Times New Roman" panose="02020603050405020304" pitchFamily="18" charset="0"/>
              </a:rPr>
              <a:t>counseling and support, </a:t>
            </a:r>
          </a:p>
          <a:p>
            <a:pPr lvl="4" algn="just">
              <a:lnSpc>
                <a:spcPct val="150000"/>
              </a:lnSpc>
              <a:buFont typeface="Wingdings" panose="05000000000000000000" pitchFamily="2" charset="2"/>
              <a:buChar char="ü"/>
            </a:pPr>
            <a:r>
              <a:rPr lang="en-US" sz="2400" dirty="0" smtClean="0">
                <a:cs typeface="Times New Roman" panose="02020603050405020304" pitchFamily="18" charset="0"/>
              </a:rPr>
              <a:t>Periodic </a:t>
            </a:r>
            <a:r>
              <a:rPr lang="en-US" sz="2400" dirty="0">
                <a:cs typeface="Times New Roman" panose="02020603050405020304" pitchFamily="18" charset="0"/>
              </a:rPr>
              <a:t>assessment, </a:t>
            </a:r>
          </a:p>
          <a:p>
            <a:pPr lvl="4" algn="just">
              <a:lnSpc>
                <a:spcPct val="150000"/>
              </a:lnSpc>
              <a:buFont typeface="Wingdings" panose="05000000000000000000" pitchFamily="2" charset="2"/>
              <a:buChar char="ü"/>
            </a:pPr>
            <a:r>
              <a:rPr lang="en-US" sz="2400" dirty="0" smtClean="0">
                <a:cs typeface="Times New Roman" panose="02020603050405020304" pitchFamily="18" charset="0"/>
              </a:rPr>
              <a:t>Physical </a:t>
            </a:r>
            <a:r>
              <a:rPr lang="en-US" sz="2400" dirty="0">
                <a:cs typeface="Times New Roman" panose="02020603050405020304" pitchFamily="18" charset="0"/>
              </a:rPr>
              <a:t>therapy, and </a:t>
            </a:r>
          </a:p>
          <a:p>
            <a:pPr lvl="4" algn="just">
              <a:lnSpc>
                <a:spcPct val="150000"/>
              </a:lnSpc>
              <a:buFont typeface="Wingdings" panose="05000000000000000000" pitchFamily="2" charset="2"/>
              <a:buChar char="ü"/>
            </a:pPr>
            <a:r>
              <a:rPr lang="en-US" sz="2400" dirty="0">
                <a:cs typeface="Times New Roman" panose="02020603050405020304" pitchFamily="18" charset="0"/>
              </a:rPr>
              <a:t>other supportive care options. </a:t>
            </a:r>
          </a:p>
        </p:txBody>
      </p:sp>
      <p:sp>
        <p:nvSpPr>
          <p:cNvPr id="6" name="Slide Number Placeholder 5"/>
          <p:cNvSpPr>
            <a:spLocks noGrp="1"/>
          </p:cNvSpPr>
          <p:nvPr>
            <p:ph type="sldNum" sz="quarter" idx="12"/>
          </p:nvPr>
        </p:nvSpPr>
        <p:spPr/>
        <p:txBody>
          <a:bodyPr/>
          <a:lstStyle/>
          <a:p>
            <a:fld id="{796E5D1F-AD71-4468-8BAF-9C079CEC6AC7}" type="slidenum">
              <a:rPr lang="en-US" smtClean="0"/>
              <a:t>76</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9"/>
            <a:ext cx="7886700" cy="854082"/>
          </a:xfrm>
        </p:spPr>
        <p:txBody>
          <a:bodyPr>
            <a:noAutofit/>
          </a:bodyPr>
          <a:lstStyle/>
          <a:p>
            <a:r>
              <a:rPr lang="en-US" sz="3200" b="1" dirty="0" smtClean="0">
                <a:solidFill>
                  <a:srgbClr val="C00000"/>
                </a:solidFill>
              </a:rPr>
              <a:t/>
            </a:r>
            <a:br>
              <a:rPr lang="en-US" sz="3200" b="1" dirty="0" smtClean="0">
                <a:solidFill>
                  <a:srgbClr val="C00000"/>
                </a:solidFill>
              </a:rPr>
            </a:br>
            <a:r>
              <a:rPr lang="en-US" sz="3200" b="1" dirty="0">
                <a:solidFill>
                  <a:srgbClr val="C00000"/>
                </a:solidFill>
                <a:cs typeface="Times New Roman" panose="02020603050405020304" pitchFamily="18" charset="0"/>
              </a:rPr>
              <a:t>Chemical nature and classification of enzymes </a:t>
            </a:r>
            <a:r>
              <a:rPr lang="en-US" sz="3200" b="1" dirty="0" smtClean="0">
                <a:solidFill>
                  <a:srgbClr val="C00000"/>
                </a:solidFill>
              </a:rPr>
              <a:t/>
            </a:r>
            <a:br>
              <a:rPr lang="en-US" sz="3200" b="1" dirty="0" smtClean="0">
                <a:solidFill>
                  <a:srgbClr val="C00000"/>
                </a:solidFill>
              </a:rPr>
            </a:br>
            <a:endParaRPr lang="en-US" sz="3200" dirty="0">
              <a:solidFill>
                <a:srgbClr val="C00000"/>
              </a:solidFill>
            </a:endParaRPr>
          </a:p>
        </p:txBody>
      </p:sp>
      <p:sp>
        <p:nvSpPr>
          <p:cNvPr id="3" name="Content Placeholder 2"/>
          <p:cNvSpPr>
            <a:spLocks noGrp="1"/>
          </p:cNvSpPr>
          <p:nvPr>
            <p:ph idx="1"/>
          </p:nvPr>
        </p:nvSpPr>
        <p:spPr>
          <a:xfrm>
            <a:off x="304800" y="1219210"/>
            <a:ext cx="8610600" cy="5410192"/>
          </a:xfrm>
        </p:spPr>
        <p:txBody>
          <a:bodyPr>
            <a:noAutofit/>
          </a:bodyPr>
          <a:lstStyle/>
          <a:p>
            <a:pPr>
              <a:lnSpc>
                <a:spcPct val="150000"/>
              </a:lnSpc>
              <a:buFont typeface="Wingdings" panose="05000000000000000000" pitchFamily="2" charset="2"/>
              <a:buChar char="v"/>
            </a:pPr>
            <a:r>
              <a:rPr lang="en-US" sz="2600" dirty="0">
                <a:cs typeface="Times New Roman" panose="02020603050405020304" pitchFamily="18" charset="0"/>
              </a:rPr>
              <a:t>All known </a:t>
            </a:r>
            <a:r>
              <a:rPr lang="en-US" sz="2600" b="1" dirty="0">
                <a:cs typeface="Times New Roman" panose="02020603050405020304" pitchFamily="18" charset="0"/>
              </a:rPr>
              <a:t>enzymes are proteins</a:t>
            </a:r>
            <a:r>
              <a:rPr lang="en-US" sz="2600" dirty="0">
                <a:cs typeface="Times New Roman" panose="02020603050405020304" pitchFamily="18" charset="0"/>
              </a:rPr>
              <a:t> with the exception of recently discovered RNA enzymes.</a:t>
            </a:r>
          </a:p>
          <a:p>
            <a:pPr>
              <a:lnSpc>
                <a:spcPct val="150000"/>
              </a:lnSpc>
              <a:buFont typeface="Wingdings" panose="05000000000000000000" pitchFamily="2" charset="2"/>
              <a:buChar char="Ø"/>
            </a:pPr>
            <a:r>
              <a:rPr lang="en-US" sz="2600" dirty="0"/>
              <a:t>Some enzymes require no chemical groups for activity</a:t>
            </a:r>
            <a:br>
              <a:rPr lang="en-US" sz="2600" dirty="0"/>
            </a:br>
            <a:r>
              <a:rPr lang="en-US" sz="2600" dirty="0"/>
              <a:t>other than their amino acid residues </a:t>
            </a:r>
          </a:p>
          <a:p>
            <a:pPr>
              <a:lnSpc>
                <a:spcPct val="150000"/>
              </a:lnSpc>
              <a:buFont typeface="Wingdings" panose="05000000000000000000" pitchFamily="2" charset="2"/>
              <a:buChar char="Ø"/>
            </a:pPr>
            <a:r>
              <a:rPr lang="en-US" sz="2600" dirty="0" smtClean="0"/>
              <a:t>Others </a:t>
            </a:r>
            <a:r>
              <a:rPr lang="en-US" sz="2600" dirty="0"/>
              <a:t>require an additional chemical component called a cofactor-either one or more </a:t>
            </a:r>
            <a:r>
              <a:rPr lang="en-US" sz="2600" b="1" dirty="0"/>
              <a:t>inorganic</a:t>
            </a:r>
            <a:r>
              <a:rPr lang="en-US" sz="2600" dirty="0"/>
              <a:t> ions, such as Fe</a:t>
            </a:r>
            <a:r>
              <a:rPr lang="en-US" sz="2600" baseline="30000" dirty="0"/>
              <a:t>2+ </a:t>
            </a:r>
            <a:r>
              <a:rPr lang="en-US" sz="2600" dirty="0"/>
              <a:t>, Mg</a:t>
            </a:r>
            <a:r>
              <a:rPr lang="en-US" sz="2600" baseline="30000" dirty="0"/>
              <a:t>2+ ,</a:t>
            </a:r>
            <a:r>
              <a:rPr lang="en-US" sz="2600" dirty="0" smtClean="0"/>
              <a:t> </a:t>
            </a:r>
            <a:r>
              <a:rPr lang="en-US" sz="2600" dirty="0"/>
              <a:t>Mn</a:t>
            </a:r>
            <a:r>
              <a:rPr lang="en-US" sz="2600" baseline="30000" dirty="0"/>
              <a:t>2+ </a:t>
            </a:r>
            <a:r>
              <a:rPr lang="en-US" sz="2600" dirty="0"/>
              <a:t> or Zn</a:t>
            </a:r>
            <a:r>
              <a:rPr lang="en-US" sz="2600" baseline="30000" dirty="0"/>
              <a:t>2+  </a:t>
            </a:r>
            <a:r>
              <a:rPr lang="en-US" sz="2600" dirty="0"/>
              <a:t>or </a:t>
            </a:r>
          </a:p>
        </p:txBody>
      </p:sp>
      <p:sp>
        <p:nvSpPr>
          <p:cNvPr id="6" name="Slide Number Placeholder 5"/>
          <p:cNvSpPr>
            <a:spLocks noGrp="1"/>
          </p:cNvSpPr>
          <p:nvPr>
            <p:ph type="sldNum" sz="quarter" idx="12"/>
          </p:nvPr>
        </p:nvSpPr>
        <p:spPr/>
        <p:txBody>
          <a:bodyPr/>
          <a:lstStyle/>
          <a:p>
            <a:fld id="{796E5D1F-AD71-4468-8BAF-9C079CEC6AC7}" type="slidenum">
              <a:rPr lang="en-US" smtClean="0"/>
              <a:t>8</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06387"/>
            <a:ext cx="8686800" cy="5357890"/>
          </a:xfrm>
        </p:spPr>
        <p:txBody>
          <a:bodyPr>
            <a:noAutofit/>
          </a:bodyPr>
          <a:lstStyle/>
          <a:p>
            <a:pPr>
              <a:lnSpc>
                <a:spcPct val="150000"/>
              </a:lnSpc>
              <a:buFont typeface="Wingdings" panose="05000000000000000000" pitchFamily="2" charset="2"/>
              <a:buChar char="Ø"/>
            </a:pPr>
            <a:r>
              <a:rPr lang="en-US" sz="2600" dirty="0"/>
              <a:t>a complex organic or </a:t>
            </a:r>
            <a:r>
              <a:rPr lang="en-US" sz="2600" dirty="0" err="1"/>
              <a:t>metallo</a:t>
            </a:r>
            <a:r>
              <a:rPr lang="en-US" sz="2600" dirty="0"/>
              <a:t>-organic molecule called  </a:t>
            </a:r>
            <a:r>
              <a:rPr lang="en-US" sz="2600" b="1" dirty="0"/>
              <a:t>coenzyme</a:t>
            </a:r>
            <a:r>
              <a:rPr lang="en-US" sz="2600" dirty="0"/>
              <a:t> which act as transient carriers of specific functional groups </a:t>
            </a:r>
          </a:p>
          <a:p>
            <a:pPr>
              <a:lnSpc>
                <a:spcPct val="150000"/>
              </a:lnSpc>
              <a:buFont typeface="Wingdings" panose="05000000000000000000" pitchFamily="2" charset="2"/>
              <a:buChar char="v"/>
            </a:pPr>
            <a:r>
              <a:rPr lang="en-US" sz="2600" dirty="0">
                <a:cs typeface="Times New Roman" panose="02020603050405020304" pitchFamily="18" charset="0"/>
              </a:rPr>
              <a:t>This </a:t>
            </a:r>
            <a:r>
              <a:rPr lang="en-US" sz="2600" b="1" dirty="0">
                <a:cs typeface="Times New Roman" panose="02020603050405020304" pitchFamily="18" charset="0"/>
              </a:rPr>
              <a:t>entire active complex </a:t>
            </a:r>
            <a:r>
              <a:rPr lang="en-US" sz="2600" dirty="0">
                <a:cs typeface="Times New Roman" panose="02020603050405020304" pitchFamily="18" charset="0"/>
              </a:rPr>
              <a:t>is referred to as </a:t>
            </a:r>
            <a:r>
              <a:rPr lang="en-US" sz="2600" b="1" dirty="0">
                <a:cs typeface="Times New Roman" panose="02020603050405020304" pitchFamily="18" charset="0"/>
              </a:rPr>
              <a:t>holoenzyme</a:t>
            </a:r>
            <a:r>
              <a:rPr lang="en-US" sz="2600" dirty="0">
                <a:cs typeface="Times New Roman" panose="02020603050405020304" pitchFamily="18" charset="0"/>
              </a:rPr>
              <a:t>; i.e., </a:t>
            </a:r>
            <a:r>
              <a:rPr lang="en-US" sz="2600" b="1" dirty="0" err="1">
                <a:solidFill>
                  <a:srgbClr val="0070C0"/>
                </a:solidFill>
                <a:cs typeface="Times New Roman" panose="02020603050405020304" pitchFamily="18" charset="0"/>
              </a:rPr>
              <a:t>apoenzyme</a:t>
            </a:r>
            <a:r>
              <a:rPr lang="en-US" sz="2600" dirty="0">
                <a:cs typeface="Times New Roman" panose="02020603050405020304" pitchFamily="18" charset="0"/>
              </a:rPr>
              <a:t> (protein portion) plus the </a:t>
            </a:r>
            <a:r>
              <a:rPr lang="en-US" sz="2600" b="1" dirty="0">
                <a:solidFill>
                  <a:srgbClr val="0070C0"/>
                </a:solidFill>
                <a:cs typeface="Times New Roman" panose="02020603050405020304" pitchFamily="18" charset="0"/>
              </a:rPr>
              <a:t>cofactor</a:t>
            </a:r>
            <a:r>
              <a:rPr lang="en-US" sz="2600" dirty="0">
                <a:cs typeface="Times New Roman" panose="02020603050405020304" pitchFamily="18" charset="0"/>
              </a:rPr>
              <a:t> </a:t>
            </a:r>
            <a:r>
              <a:rPr lang="en-US" sz="2600" b="1" dirty="0">
                <a:cs typeface="Times New Roman" panose="02020603050405020304" pitchFamily="18" charset="0"/>
              </a:rPr>
              <a:t>(coenzyme</a:t>
            </a:r>
            <a:r>
              <a:rPr lang="en-US" sz="2600" dirty="0">
                <a:cs typeface="Times New Roman" panose="02020603050405020304" pitchFamily="18" charset="0"/>
              </a:rPr>
              <a:t>, </a:t>
            </a:r>
            <a:r>
              <a:rPr lang="en-US" sz="2600" b="1" dirty="0">
                <a:cs typeface="Times New Roman" panose="02020603050405020304" pitchFamily="18" charset="0"/>
              </a:rPr>
              <a:t>prosthetic group </a:t>
            </a:r>
            <a:r>
              <a:rPr lang="en-US" sz="2600" dirty="0">
                <a:cs typeface="Times New Roman" panose="02020603050405020304" pitchFamily="18" charset="0"/>
              </a:rPr>
              <a:t>or </a:t>
            </a:r>
            <a:r>
              <a:rPr lang="en-US" sz="2600" b="1" dirty="0">
                <a:cs typeface="Times New Roman" panose="02020603050405020304" pitchFamily="18" charset="0"/>
              </a:rPr>
              <a:t>metal-ion-activator).</a:t>
            </a:r>
            <a:r>
              <a:rPr lang="en-US" sz="2600" dirty="0">
                <a:cs typeface="Times New Roman" panose="02020603050405020304" pitchFamily="18" charset="0"/>
              </a:rPr>
              <a:t> </a:t>
            </a:r>
          </a:p>
          <a:p>
            <a:pPr>
              <a:lnSpc>
                <a:spcPct val="150000"/>
              </a:lnSpc>
              <a:buFont typeface="Wingdings" panose="05000000000000000000" pitchFamily="2" charset="2"/>
              <a:buChar char="Ø"/>
            </a:pPr>
            <a:r>
              <a:rPr lang="en-US" sz="2600" dirty="0" smtClean="0"/>
              <a:t>Only </a:t>
            </a:r>
            <a:r>
              <a:rPr lang="en-US" sz="2600" dirty="0"/>
              <a:t>a restricted region of the enzyme molecule actually</a:t>
            </a:r>
            <a:br>
              <a:rPr lang="en-US" sz="2600" dirty="0"/>
            </a:br>
            <a:r>
              <a:rPr lang="en-US" sz="2600" dirty="0"/>
              <a:t>binds to the </a:t>
            </a:r>
            <a:r>
              <a:rPr lang="en-US" sz="2600" dirty="0" smtClean="0"/>
              <a:t>substrate- active site</a:t>
            </a:r>
            <a:r>
              <a:rPr lang="en-US" sz="2600" dirty="0"/>
              <a:t/>
            </a:r>
            <a:br>
              <a:rPr lang="en-US" sz="2600" dirty="0"/>
            </a:br>
            <a:endParaRPr lang="en-US" sz="26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796E5D1F-AD71-4468-8BAF-9C079CEC6AC7}" type="slidenum">
              <a:rPr lang="en-US" smtClean="0"/>
              <a:t>9</a:t>
            </a:fld>
            <a:endParaRPr lang="en-US"/>
          </a:p>
        </p:txBody>
      </p:sp>
      <p:sp>
        <p:nvSpPr>
          <p:cNvPr id="4" name="Rectangles 3"/>
          <p:cNvSpPr/>
          <p:nvPr/>
        </p:nvSpPr>
        <p:spPr>
          <a:xfrm>
            <a:off x="134622" y="215902"/>
            <a:ext cx="8933180" cy="6413500"/>
          </a:xfrm>
          <a:prstGeom prst="rect">
            <a:avLst/>
          </a:prstGeom>
          <a:noFill/>
          <a:ln w="635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228600" y="198696"/>
            <a:ext cx="5086350" cy="762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rgbClr val="7030A0"/>
                </a:solidFill>
                <a:cs typeface="Times New Roman" panose="02020603050405020304" pitchFamily="18" charset="0"/>
              </a:rPr>
              <a:t>Cont’d</a:t>
            </a:r>
            <a:endParaRPr lang="en-US" sz="2800" dirty="0">
              <a:solidFill>
                <a:srgbClr val="7030A0"/>
              </a:solidFill>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4779</TotalTime>
  <Words>4184</Words>
  <Application>Microsoft Office PowerPoint</Application>
  <PresentationFormat>On-screen Show (4:3)</PresentationFormat>
  <Paragraphs>395</Paragraphs>
  <Slides>76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SimSun</vt:lpstr>
      <vt:lpstr>Arial</vt:lpstr>
      <vt:lpstr>Calibri</vt:lpstr>
      <vt:lpstr>Calibri Light</vt:lpstr>
      <vt:lpstr>Cambria</vt:lpstr>
      <vt:lpstr>DejaVu Sans</vt:lpstr>
      <vt:lpstr>FrutigerNeueLTCYR-Light</vt:lpstr>
      <vt:lpstr>Times New Roman</vt:lpstr>
      <vt:lpstr>Wingdings</vt:lpstr>
      <vt:lpstr>Office Theme</vt:lpstr>
      <vt:lpstr>Chapter 4</vt:lpstr>
      <vt:lpstr>Outlines</vt:lpstr>
      <vt:lpstr>Cellular Metabolism</vt:lpstr>
      <vt:lpstr>PowerPoint Presentation</vt:lpstr>
      <vt:lpstr>PowerPoint Presentation</vt:lpstr>
      <vt:lpstr>Enzymes and their role in metabolism </vt:lpstr>
      <vt:lpstr>Cont’d</vt:lpstr>
      <vt:lpstr> Chemical nature and classification of enzymes  </vt:lpstr>
      <vt:lpstr>PowerPoint Presentation</vt:lpstr>
      <vt:lpstr>Cont’d</vt:lpstr>
      <vt:lpstr>PowerPoint Presentation</vt:lpstr>
      <vt:lpstr>Classes of enzymes based on the substrate they act up on  </vt:lpstr>
      <vt:lpstr>Mechanisms of enzyme action </vt:lpstr>
      <vt:lpstr>Cont’d</vt:lpstr>
      <vt:lpstr>Factors affecting enzymatic activities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Bioenergetics and biosynthesis                Cellular respiration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TCA cycle and ETC: Aerobic respiration </vt:lpstr>
      <vt:lpstr>2. The Tricarboxylic Acid (TCA) Cycle  </vt:lpstr>
      <vt:lpstr>Krebs cycle  cont’d</vt:lpstr>
      <vt:lpstr>Krebs cycle  cont’d</vt:lpstr>
      <vt:lpstr>PowerPoint Presentation</vt:lpstr>
      <vt:lpstr>Krebs cycle  cont’d</vt:lpstr>
      <vt:lpstr>Electron Transport Chain </vt:lpstr>
      <vt:lpstr>ETC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Cont’d</vt:lpstr>
      <vt:lpstr>PowerPoint Presentation</vt:lpstr>
      <vt:lpstr>The importance of photosynthesis  </vt:lpstr>
      <vt:lpstr>The photosynthetic apparatus </vt:lpstr>
      <vt:lpstr>Cont’d </vt:lpstr>
      <vt:lpstr>PowerPoint Presentation</vt:lpstr>
      <vt:lpstr>PowerPoint Presentation</vt:lpstr>
      <vt:lpstr>The photosynthetic process </vt:lpstr>
      <vt:lpstr>Light reaction cont’d</vt:lpstr>
      <vt:lpstr>PowerPoint Presentation</vt:lpstr>
      <vt:lpstr>The photosynthetic process cont’d </vt:lpstr>
      <vt:lpstr>Cont’d</vt:lpstr>
      <vt:lpstr>Cont’d</vt:lpstr>
      <vt:lpstr>PowerPoint Presentation</vt:lpstr>
      <vt:lpstr>Alternative Pathways photosynthesis</vt:lpstr>
      <vt:lpstr>Alternative Pathways photosynthesis cont’d</vt:lpstr>
      <vt:lpstr>PowerPoint Presentation</vt:lpstr>
      <vt:lpstr>Alternative Pathways photosynthesis cont’d</vt:lpstr>
      <vt:lpstr>PowerPoint Presentation</vt:lpstr>
      <vt:lpstr>Metabolic disorders, diagnosis and treatments </vt:lpstr>
      <vt:lpstr>Inherited metabolic disorders</vt:lpstr>
      <vt:lpstr>PowerPoint Presentation</vt:lpstr>
      <vt:lpstr>PowerPoint Presentation</vt:lpstr>
      <vt:lpstr>Other causes of metabolic disorders </vt:lpstr>
      <vt:lpstr>Diagnosis of metabolic disorders </vt:lpstr>
      <vt:lpstr>Cont’d</vt:lpstr>
      <vt:lpstr> Treatments of metabolic disorders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1.1 The meaning and scope of biology</dc:title>
  <dc:creator>tsega</dc:creator>
  <cp:lastModifiedBy>SAGNI BIRANU</cp:lastModifiedBy>
  <cp:revision>657</cp:revision>
  <dcterms:created xsi:type="dcterms:W3CDTF">2020-03-04T17:51:00Z</dcterms:created>
  <dcterms:modified xsi:type="dcterms:W3CDTF">2021-11-29T06:16:09Z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237C8758599B41B4A5D73A40448A6B6B</vt:lpwstr>
  </property>
  <property fmtid="{D5CDD505-2E9C-101B-9397-08002B2CF9AE}" pid="3" name="KSOProductBuildVer">
    <vt:lpwstr>1033-11.2.0.10323</vt:lpwstr>
  </property>
</Properties>
</file>