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75" r:id="rId2"/>
    <p:sldId id="664" r:id="rId3"/>
    <p:sldId id="678" r:id="rId4"/>
    <p:sldId id="674" r:id="rId5"/>
    <p:sldId id="679" r:id="rId6"/>
    <p:sldId id="590" r:id="rId7"/>
    <p:sldId id="681" r:id="rId8"/>
    <p:sldId id="675" r:id="rId9"/>
    <p:sldId id="682" r:id="rId10"/>
    <p:sldId id="680" r:id="rId11"/>
    <p:sldId id="687" r:id="rId12"/>
    <p:sldId id="591" r:id="rId13"/>
    <p:sldId id="686" r:id="rId14"/>
    <p:sldId id="592" r:id="rId15"/>
    <p:sldId id="676" r:id="rId16"/>
    <p:sldId id="663" r:id="rId17"/>
    <p:sldId id="593" r:id="rId18"/>
    <p:sldId id="677" r:id="rId19"/>
    <p:sldId id="613" r:id="rId20"/>
    <p:sldId id="595" r:id="rId21"/>
    <p:sldId id="669" r:id="rId22"/>
    <p:sldId id="666" r:id="rId23"/>
    <p:sldId id="667" r:id="rId24"/>
    <p:sldId id="670" r:id="rId25"/>
    <p:sldId id="698" r:id="rId26"/>
    <p:sldId id="706" r:id="rId27"/>
    <p:sldId id="689" r:id="rId28"/>
    <p:sldId id="685" r:id="rId29"/>
    <p:sldId id="691" r:id="rId30"/>
    <p:sldId id="597" r:id="rId31"/>
    <p:sldId id="690" r:id="rId32"/>
    <p:sldId id="692" r:id="rId33"/>
    <p:sldId id="599" r:id="rId34"/>
    <p:sldId id="699" r:id="rId35"/>
    <p:sldId id="672" r:id="rId36"/>
    <p:sldId id="600" r:id="rId37"/>
    <p:sldId id="702" r:id="rId38"/>
    <p:sldId id="703" r:id="rId39"/>
    <p:sldId id="704" r:id="rId40"/>
    <p:sldId id="650" r:id="rId41"/>
    <p:sldId id="673" r:id="rId42"/>
    <p:sldId id="700" r:id="rId43"/>
    <p:sldId id="651" r:id="rId44"/>
    <p:sldId id="693" r:id="rId45"/>
    <p:sldId id="701" r:id="rId46"/>
    <p:sldId id="653" r:id="rId47"/>
    <p:sldId id="657" r:id="rId48"/>
    <p:sldId id="705" r:id="rId49"/>
    <p:sldId id="601" r:id="rId50"/>
    <p:sldId id="694" r:id="rId51"/>
    <p:sldId id="695" r:id="rId52"/>
    <p:sldId id="602" r:id="rId53"/>
    <p:sldId id="636" r:id="rId54"/>
    <p:sldId id="696" r:id="rId55"/>
    <p:sldId id="660" r:id="rId56"/>
    <p:sldId id="603" r:id="rId57"/>
    <p:sldId id="604" r:id="rId58"/>
    <p:sldId id="605" r:id="rId59"/>
    <p:sldId id="654" r:id="rId60"/>
    <p:sldId id="606" r:id="rId61"/>
    <p:sldId id="607" r:id="rId62"/>
    <p:sldId id="608" r:id="rId63"/>
    <p:sldId id="697" r:id="rId64"/>
    <p:sldId id="576" r:id="rId65"/>
    <p:sldId id="578" r:id="rId66"/>
    <p:sldId id="579" r:id="rId67"/>
    <p:sldId id="580" r:id="rId68"/>
    <p:sldId id="581" r:id="rId69"/>
    <p:sldId id="582" r:id="rId70"/>
    <p:sldId id="583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9824" autoAdjust="0"/>
  </p:normalViewPr>
  <p:slideViewPr>
    <p:cSldViewPr>
      <p:cViewPr varScale="1">
        <p:scale>
          <a:sx n="70" d="100"/>
          <a:sy n="70" d="100"/>
        </p:scale>
        <p:origin x="15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2A3F-9A1F-466D-A2FC-91E2F6E0E49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9BC92-EF73-4AB6-86C7-5FE76F0C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8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BA83-326A-4A4D-8328-4F99C7035B1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FB0F-F637-4CA4-9A4B-54AA345C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25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385B1D-5436-4E1A-BE79-F5EA11FBA4B0}" type="datetime1">
              <a:rPr lang="en-US" altLang="en-US" smtClean="0"/>
              <a:pPr/>
              <a:t>12/24/2021</a:t>
            </a:fld>
            <a:endParaRPr lang="en-US" altLang="en-US" smtClean="0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424841B-60AA-4148-94DD-19669F8526A9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/>
              <a:t>21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h-TH" altLang="en-US" smtClean="0"/>
          </a:p>
        </p:txBody>
      </p:sp>
    </p:spTree>
    <p:extLst>
      <p:ext uri="{BB962C8B-B14F-4D97-AF65-F5344CB8AC3E}">
        <p14:creationId xmlns:p14="http://schemas.microsoft.com/office/powerpoint/2010/main" val="26100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B1186B-F659-4D99-BA77-8E06A5BC1064}" type="datetime1">
              <a:rPr lang="en-US" altLang="en-US" smtClean="0"/>
              <a:pPr/>
              <a:t>12/24/2021</a:t>
            </a:fld>
            <a:endParaRPr lang="en-US" altLang="en-US" smtClean="0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9C56ADA-0C18-4C51-9F1C-BCB5928FB8D9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/>
              <a:t>22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h-TH" altLang="en-US" smtClean="0"/>
          </a:p>
        </p:txBody>
      </p:sp>
    </p:spTree>
    <p:extLst>
      <p:ext uri="{BB962C8B-B14F-4D97-AF65-F5344CB8AC3E}">
        <p14:creationId xmlns:p14="http://schemas.microsoft.com/office/powerpoint/2010/main" val="66839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51E96-1D4D-4ACD-A491-7D42CC6B3442}" type="datetime1">
              <a:rPr lang="en-US" altLang="en-US" smtClean="0"/>
              <a:pPr/>
              <a:t>12/24/2021</a:t>
            </a:fld>
            <a:endParaRPr lang="en-US" altLang="en-US" smtClean="0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90E75F2-7EF7-40CC-8B85-E99740851F96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/>
              <a:t>23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h-TH" altLang="en-US" smtClean="0"/>
          </a:p>
        </p:txBody>
      </p:sp>
    </p:spTree>
    <p:extLst>
      <p:ext uri="{BB962C8B-B14F-4D97-AF65-F5344CB8AC3E}">
        <p14:creationId xmlns:p14="http://schemas.microsoft.com/office/powerpoint/2010/main" val="210019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8D37C-875C-41E4-80F1-8AC81AD7376C}" type="datetime1">
              <a:rPr lang="en-US" altLang="en-US" smtClean="0"/>
              <a:pPr/>
              <a:t>12/24/2021</a:t>
            </a:fld>
            <a:endParaRPr lang="en-US" altLang="en-US" smtClean="0"/>
          </a:p>
        </p:txBody>
      </p:sp>
      <p:sp>
        <p:nvSpPr>
          <p:cNvPr id="778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en-US" smtClean="0"/>
          </a:p>
        </p:txBody>
      </p:sp>
      <p:sp>
        <p:nvSpPr>
          <p:cNvPr id="77829" name="Slide Number Placeholder 3"/>
          <p:cNvSpPr txBox="1">
            <a:spLocks noGrp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34D560-E9BF-4E1E-9C6E-5F1B4DACC8BF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578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12DBA802-C8F3-4D5B-AD6B-CF2BEAF6AC54}" type="slidenum">
              <a:rPr lang="ar-SA" altLang="en-US" sz="1200"/>
              <a:pPr eaLnBrk="1" hangingPunct="1"/>
              <a:t>37</a:t>
            </a:fld>
            <a:endParaRPr lang="en-GB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In addition, before the </a:t>
            </a:r>
            <a:r>
              <a:rPr lang="en-US" altLang="en-US" b="1" smtClean="0">
                <a:solidFill>
                  <a:srgbClr val="000000"/>
                </a:solidFill>
                <a:ea typeface="宋体" panose="02010600030101010101" pitchFamily="2" charset="-122"/>
              </a:rPr>
              <a:t>primary transcript</a:t>
            </a:r>
            <a:r>
              <a:rPr lang="en-US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 can leave the nucleus it is modified in various ways during </a:t>
            </a:r>
            <a:r>
              <a:rPr lang="en-US" altLang="en-US" b="1" smtClean="0">
                <a:solidFill>
                  <a:srgbClr val="000000"/>
                </a:solidFill>
                <a:ea typeface="宋体" panose="02010600030101010101" pitchFamily="2" charset="-122"/>
              </a:rPr>
              <a:t>RNA processing</a:t>
            </a:r>
            <a:r>
              <a:rPr lang="en-US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 before the finished mRNA is exported to the cytoplasm</a:t>
            </a:r>
            <a:endParaRPr lang="en-GB" altLang="en-US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0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980C2BAC-0C3F-4E9F-9B79-701F3D55D3CE}" type="datetime1">
              <a:rPr lang="en-US" altLang="en-US" sz="1200" smtClean="0"/>
              <a:pPr eaLnBrk="1" hangingPunct="1"/>
              <a:t>12/24/2021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070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4B004BFF-8D0A-430B-9868-25E38046DB63}" type="datetime1">
              <a:rPr lang="en-US" altLang="en-US" sz="1200" smtClean="0"/>
              <a:pPr eaLnBrk="1" hangingPunct="1"/>
              <a:t>12/24/2021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979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DB47199A-C1B2-46C9-8AE4-AFC42DA940FB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4C2EB078-A5DC-4F60-BACD-83B454B70CBA}" type="datetime1">
              <a:rPr lang="en-US" altLang="en-US" sz="1200" smtClean="0"/>
              <a:pPr eaLnBrk="1" hangingPunct="1"/>
              <a:t>12/24/2021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9984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5FB0F-F637-4CA4-9A4B-54AA345C1CE6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MORE YOU READ THE BETTER YOU 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3EFB-B949-42E7-B58A-2310C5C7A932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90A-C7D8-4535-A8BE-E6E8F1455B12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2230-6210-4879-B0D7-FA837D111FD1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076906-243F-4722-985D-A0AD1C027552}" type="datetime2">
              <a:rPr lang="en-US" smtClean="0"/>
              <a:t>Friday, December 24, 2021</a:t>
            </a:fld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886CC-2B06-460D-85B7-D234EE7BC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88641"/>
      </p:ext>
    </p:extLst>
  </p:cSld>
  <p:clrMapOvr>
    <a:masterClrMapping/>
  </p:clrMapOvr>
  <p:transition>
    <p:wheel spokes="8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286F35-F03D-4DDD-8280-A27AF9FA9D0F}" type="datetime2">
              <a:rPr lang="en-US" smtClean="0"/>
              <a:t>Friday, December 24, 2021</a:t>
            </a:fld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DAED3-95B4-4A3C-9EB7-D0EFD52E2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55591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207-D2E8-4D0F-886D-1E6407098963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4E6-EB2D-4ACE-A589-F63EEB4941A1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126-A5EA-4237-900B-BE680829B738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276-3690-44F5-991C-EB04D4D09006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F5D1-88E3-4F55-851A-F24DE83C530F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6282-4D2B-4A60-9D39-8C84A6A92F2F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13D-7EBF-45A1-91F3-EB07081F92B5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7F0-DDAC-477A-8984-04B49D7E60B3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3BC1-56C1-4A19-BDAA-370462280489}" type="datetime2">
              <a:rPr lang="en-US" smtClean="0"/>
              <a:t>Friday, December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OSHIBA\Downloads\DNA%20replication%20-%203D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63" y="1600200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Chapter 5</a:t>
            </a:r>
            <a:endParaRPr lang="en-US" b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30480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cs typeface="Times New Roman" pitchFamily="18" charset="0"/>
              </a:rPr>
              <a:t>Genetics </a:t>
            </a:r>
            <a:r>
              <a:rPr lang="en-US" sz="4000" b="1" dirty="0">
                <a:solidFill>
                  <a:srgbClr val="FF0000"/>
                </a:solidFill>
                <a:cs typeface="Times New Roman" pitchFamily="18" charset="0"/>
              </a:rPr>
              <a:t>and Evolution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762001"/>
            <a:ext cx="8305800" cy="54864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2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6" y="1207681"/>
            <a:ext cx="5795321" cy="533578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" y="215902"/>
            <a:ext cx="88011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C00000"/>
                </a:solidFill>
              </a:rPr>
              <a:t>True </a:t>
            </a:r>
            <a:r>
              <a:rPr lang="en-US" sz="2600" b="1" dirty="0">
                <a:solidFill>
                  <a:srgbClr val="C00000"/>
                </a:solidFill>
              </a:rPr>
              <a:t>breeding</a:t>
            </a:r>
            <a:r>
              <a:rPr lang="en-US" sz="2600" dirty="0">
                <a:solidFill>
                  <a:srgbClr val="0070C0"/>
                </a:solidFill>
              </a:rPr>
              <a:t> is a kind of breeding wherein the parents would produce offspring that would carry the same phenotype.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037657"/>
            <a:ext cx="2948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Dominant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describes the displayed trait</a:t>
            </a:r>
            <a:r>
              <a:rPr lang="en-US" sz="2800" dirty="0" smtClean="0">
                <a:solidFill>
                  <a:srgbClr val="0070C0"/>
                </a:solidFill>
              </a:rPr>
              <a:t>,</a:t>
            </a:r>
          </a:p>
          <a:p>
            <a:pPr marL="53975"/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  <a:p>
            <a:pPr marL="511175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Recessive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describes a trait that is masked by the presence of a dominant trait 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5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" y="124691"/>
            <a:ext cx="8229600" cy="57943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cs typeface="Times New Roman" pitchFamily="18" charset="0"/>
              </a:rPr>
              <a:t>Mendel's 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4852"/>
            <a:ext cx="8686800" cy="583406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From this experiment </a:t>
            </a:r>
            <a:r>
              <a:rPr lang="en-US" sz="2400" dirty="0">
                <a:cs typeface="Times New Roman" pitchFamily="18" charset="0"/>
              </a:rPr>
              <a:t>on </a:t>
            </a:r>
            <a:r>
              <a:rPr lang="en-US" sz="2400" dirty="0" smtClean="0">
                <a:cs typeface="Times New Roman" pitchFamily="18" charset="0"/>
              </a:rPr>
              <a:t>pea Mendel establishes the following conclusions which were </a:t>
            </a:r>
            <a:r>
              <a:rPr lang="en-US" sz="2400" dirty="0" smtClean="0"/>
              <a:t>the </a:t>
            </a:r>
            <a:r>
              <a:rPr lang="en-US" sz="2400" dirty="0"/>
              <a:t>prerequisite for the establishment of his rules </a:t>
            </a:r>
            <a:endParaRPr lang="en-US" sz="2400" dirty="0" smtClean="0">
              <a:cs typeface="Times New Roman" pitchFamily="18" charset="0"/>
            </a:endParaRPr>
          </a:p>
          <a:p>
            <a:pPr marL="290513" indent="-290513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Characters are unitary. That is, they are discrete (purple vs. white, tall vs. dwarf)</a:t>
            </a:r>
          </a:p>
          <a:p>
            <a:pPr marL="290513" indent="-290513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Genetic </a:t>
            </a:r>
            <a:r>
              <a:rPr lang="en-US" sz="2400" dirty="0">
                <a:cs typeface="Times New Roman" pitchFamily="18" charset="0"/>
              </a:rPr>
              <a:t>characteristics have alternate forms, each inherited from one of two parents. Today, we call these </a:t>
            </a:r>
            <a:r>
              <a:rPr lang="en-US" sz="2400" i="1" dirty="0" smtClean="0">
                <a:cs typeface="Times New Roman" pitchFamily="18" charset="0"/>
              </a:rPr>
              <a:t>alleles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marL="290513" indent="-290513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One </a:t>
            </a:r>
            <a:r>
              <a:rPr lang="en-US" sz="2400" dirty="0">
                <a:cs typeface="Times New Roman" pitchFamily="18" charset="0"/>
              </a:rPr>
              <a:t>allele is dominant over the other. The phenotype reflects the dominant </a:t>
            </a:r>
            <a:r>
              <a:rPr lang="en-US" sz="2400" dirty="0" smtClean="0">
                <a:cs typeface="Times New Roman" pitchFamily="18" charset="0"/>
              </a:rPr>
              <a:t>allele </a:t>
            </a:r>
            <a:endParaRPr lang="en-US" sz="2400" dirty="0">
              <a:cs typeface="Times New Roman" pitchFamily="18" charset="0"/>
            </a:endParaRPr>
          </a:p>
          <a:p>
            <a:pPr marL="290513" indent="-290513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Gametes </a:t>
            </a:r>
            <a:r>
              <a:rPr lang="en-US" sz="2400" dirty="0">
                <a:cs typeface="Times New Roman" pitchFamily="18" charset="0"/>
              </a:rPr>
              <a:t>are created by random segregation. </a:t>
            </a:r>
            <a:r>
              <a:rPr lang="en-US" sz="2400" dirty="0" err="1">
                <a:cs typeface="Times New Roman" pitchFamily="18" charset="0"/>
              </a:rPr>
              <a:t>Heterozygotic</a:t>
            </a:r>
            <a:r>
              <a:rPr lang="en-US" sz="2400" dirty="0">
                <a:cs typeface="Times New Roman" pitchFamily="18" charset="0"/>
              </a:rPr>
              <a:t> individuals produce gametes with an equal frequency of the two </a:t>
            </a:r>
            <a:r>
              <a:rPr lang="en-US" sz="2400" dirty="0" smtClean="0">
                <a:cs typeface="Times New Roman" pitchFamily="18" charset="0"/>
              </a:rPr>
              <a:t>alleles</a:t>
            </a:r>
            <a:endParaRPr lang="en-US" sz="2400" dirty="0">
              <a:cs typeface="Times New Roman" pitchFamily="18" charset="0"/>
            </a:endParaRPr>
          </a:p>
          <a:p>
            <a:pPr marL="290513" indent="-290513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Different </a:t>
            </a:r>
            <a:r>
              <a:rPr lang="en-US" sz="2400" dirty="0">
                <a:cs typeface="Times New Roman" pitchFamily="18" charset="0"/>
              </a:rPr>
              <a:t>traits have independent assortment. In modern terms, genes are unlinked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3600" dirty="0"/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41991"/>
            <a:ext cx="8153400" cy="47492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Mendel's </a:t>
            </a:r>
            <a:r>
              <a:rPr lang="en-US" sz="3200" b="1" dirty="0">
                <a:solidFill>
                  <a:srgbClr val="0070C0"/>
                </a:solidFill>
              </a:rPr>
              <a:t>three laws of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56260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Law of Segregation: </a:t>
            </a:r>
            <a:r>
              <a:rPr lang="en-US" sz="2600" dirty="0">
                <a:solidFill>
                  <a:schemeClr val="tx1"/>
                </a:solidFill>
              </a:rPr>
              <a:t>states that the two alleles for a heritable character segregate </a:t>
            </a:r>
            <a:r>
              <a:rPr lang="en-US" sz="2600" dirty="0" smtClean="0">
                <a:solidFill>
                  <a:schemeClr val="tx1"/>
                </a:solidFill>
              </a:rPr>
              <a:t>(separate </a:t>
            </a:r>
            <a:r>
              <a:rPr lang="en-US" sz="2600" dirty="0">
                <a:solidFill>
                  <a:schemeClr val="tx1"/>
                </a:solidFill>
              </a:rPr>
              <a:t>from each other) during gamete formation and end up in different gametes. 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</a:rPr>
              <a:t>Law </a:t>
            </a:r>
            <a:r>
              <a:rPr lang="en-US" sz="2600" b="1" dirty="0">
                <a:solidFill>
                  <a:srgbClr val="C00000"/>
                </a:solidFill>
              </a:rPr>
              <a:t>of Independent </a:t>
            </a:r>
            <a:r>
              <a:rPr lang="en-US" sz="2600" b="1" dirty="0" smtClean="0">
                <a:solidFill>
                  <a:srgbClr val="C00000"/>
                </a:solidFill>
              </a:rPr>
              <a:t>Assortment</a:t>
            </a:r>
            <a:r>
              <a:rPr lang="en-US" sz="2600" dirty="0" smtClean="0">
                <a:solidFill>
                  <a:srgbClr val="C00000"/>
                </a:solidFill>
              </a:rPr>
              <a:t>: </a:t>
            </a:r>
            <a:r>
              <a:rPr lang="en-US" sz="2600" dirty="0">
                <a:solidFill>
                  <a:schemeClr val="tx1"/>
                </a:solidFill>
              </a:rPr>
              <a:t>genes for different traits segregate independently of each other. It means that </a:t>
            </a:r>
            <a:r>
              <a:rPr lang="en-US" sz="2600" b="1" dirty="0">
                <a:solidFill>
                  <a:schemeClr val="tx1"/>
                </a:solidFill>
              </a:rPr>
              <a:t>separate traits are separately inherited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</a:rPr>
              <a:t>Law </a:t>
            </a:r>
            <a:r>
              <a:rPr lang="en-US" sz="2600" b="1" dirty="0">
                <a:solidFill>
                  <a:srgbClr val="C00000"/>
                </a:solidFill>
              </a:rPr>
              <a:t>of </a:t>
            </a:r>
            <a:r>
              <a:rPr lang="en-US" sz="2600" b="1" dirty="0" smtClean="0">
                <a:solidFill>
                  <a:srgbClr val="C00000"/>
                </a:solidFill>
              </a:rPr>
              <a:t>Dominance: </a:t>
            </a:r>
            <a:r>
              <a:rPr lang="en-US" sz="2600" dirty="0" smtClean="0">
                <a:solidFill>
                  <a:schemeClr val="tx1"/>
                </a:solidFill>
              </a:rPr>
              <a:t>says there </a:t>
            </a:r>
            <a:r>
              <a:rPr lang="en-US" sz="2600" dirty="0">
                <a:solidFill>
                  <a:schemeClr val="tx1"/>
                </a:solidFill>
              </a:rPr>
              <a:t>are dominant and recessive traits. </a:t>
            </a:r>
            <a:r>
              <a:rPr lang="en-US" sz="2600" b="1" dirty="0" smtClean="0">
                <a:solidFill>
                  <a:schemeClr val="tx1"/>
                </a:solidFill>
              </a:rPr>
              <a:t>Dominant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traits which</a:t>
            </a:r>
            <a:r>
              <a:rPr lang="en-US" sz="2600" dirty="0">
                <a:solidFill>
                  <a:schemeClr val="tx1"/>
                </a:solidFill>
              </a:rPr>
              <a:t> </a:t>
            </a:r>
            <a:r>
              <a:rPr lang="en-US" sz="2600" dirty="0" smtClean="0">
                <a:solidFill>
                  <a:schemeClr val="tx1"/>
                </a:solidFill>
              </a:rPr>
              <a:t>phenotype</a:t>
            </a:r>
            <a:r>
              <a:rPr lang="en-US" sz="2600" dirty="0">
                <a:solidFill>
                  <a:schemeClr val="tx1"/>
                </a:solidFill>
              </a:rPr>
              <a:t> is expressed in an organism that is heterozygous for the trait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7004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Molecular </a:t>
            </a:r>
            <a:r>
              <a:rPr lang="en-US" sz="32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genetics and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b="1" dirty="0" smtClean="0"/>
              <a:t>Structure of DNA and Chromosome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dirty="0" smtClean="0">
                <a:cs typeface="Times New Roman" pitchFamily="18" charset="0"/>
              </a:rPr>
              <a:t>DNA (deoxyribonucleic acid)</a:t>
            </a:r>
          </a:p>
          <a:p>
            <a:pPr marL="855663" indent="-333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</a:rPr>
              <a:t>ontains </a:t>
            </a:r>
            <a:r>
              <a:rPr lang="en-US" sz="2800" dirty="0">
                <a:cs typeface="Times New Roman" pitchFamily="18" charset="0"/>
              </a:rPr>
              <a:t>a code that can be used by a cell to express certain genes </a:t>
            </a:r>
            <a:endParaRPr lang="en-US" sz="2800" dirty="0" smtClean="0">
              <a:cs typeface="Times New Roman" pitchFamily="18" charset="0"/>
            </a:endParaRPr>
          </a:p>
          <a:p>
            <a:pPr marL="855663" indent="-333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/>
              <a:t>DNA comes </a:t>
            </a:r>
            <a:r>
              <a:rPr lang="en-US" sz="2800" dirty="0"/>
              <a:t>in the form of a </a:t>
            </a:r>
            <a:r>
              <a:rPr lang="en-US" sz="2800" b="1" dirty="0"/>
              <a:t>long</a:t>
            </a:r>
            <a:r>
              <a:rPr lang="en-US" sz="2800" dirty="0"/>
              <a:t>, </a:t>
            </a:r>
            <a:r>
              <a:rPr lang="en-US" sz="2800" b="1" dirty="0"/>
              <a:t>linear molecule </a:t>
            </a:r>
            <a:r>
              <a:rPr lang="en-US" sz="2800" dirty="0"/>
              <a:t>referred to as a </a:t>
            </a:r>
            <a:r>
              <a:rPr lang="en-US" sz="2800" b="1" dirty="0"/>
              <a:t>strand</a:t>
            </a:r>
            <a:r>
              <a:rPr lang="en-US" sz="2800" dirty="0"/>
              <a:t>. </a:t>
            </a:r>
            <a:endParaRPr lang="en-US" sz="2800" dirty="0" smtClean="0"/>
          </a:p>
          <a:p>
            <a:pPr marL="855663" indent="-333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The basic unit of DNA strand is a nucleotide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4965"/>
            <a:ext cx="54102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  <a:cs typeface="Times New Roman" pitchFamily="18" charset="0"/>
              </a:rPr>
              <a:t>Cont’d</a:t>
            </a:r>
            <a:endParaRPr lang="en-US" sz="28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There </a:t>
            </a:r>
            <a:r>
              <a:rPr lang="en-US" sz="2800" dirty="0">
                <a:cs typeface="Times New Roman" pitchFamily="18" charset="0"/>
              </a:rPr>
              <a:t>are </a:t>
            </a:r>
            <a:r>
              <a:rPr lang="en-US" sz="2800" b="1" dirty="0">
                <a:cs typeface="Times New Roman" pitchFamily="18" charset="0"/>
              </a:rPr>
              <a:t>four</a:t>
            </a:r>
            <a:r>
              <a:rPr lang="en-US" sz="2800" dirty="0">
                <a:cs typeface="Times New Roman" pitchFamily="18" charset="0"/>
              </a:rPr>
              <a:t> types of nucleotides:-</a:t>
            </a:r>
          </a:p>
          <a:p>
            <a:pPr marL="1141413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Adenine </a:t>
            </a:r>
            <a:r>
              <a:rPr lang="en-US" sz="2800" dirty="0">
                <a:cs typeface="Times New Roman" pitchFamily="18" charset="0"/>
              </a:rPr>
              <a:t>(A) </a:t>
            </a:r>
            <a:r>
              <a:rPr lang="en-US" sz="2800" dirty="0" smtClean="0">
                <a:cs typeface="Times New Roman" pitchFamily="18" charset="0"/>
              </a:rPr>
              <a:t>containing </a:t>
            </a:r>
            <a:r>
              <a:rPr lang="en-US" sz="2800" dirty="0">
                <a:cs typeface="Times New Roman" pitchFamily="18" charset="0"/>
              </a:rPr>
              <a:t>nucleotide</a:t>
            </a:r>
          </a:p>
          <a:p>
            <a:pPr marL="1141413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Guanine </a:t>
            </a:r>
            <a:r>
              <a:rPr lang="en-US" sz="2800" dirty="0">
                <a:cs typeface="Times New Roman" pitchFamily="18" charset="0"/>
              </a:rPr>
              <a:t>(G) </a:t>
            </a:r>
            <a:r>
              <a:rPr lang="en-US" sz="2800" dirty="0" smtClean="0">
                <a:cs typeface="Times New Roman" pitchFamily="18" charset="0"/>
              </a:rPr>
              <a:t>containing </a:t>
            </a:r>
            <a:r>
              <a:rPr lang="en-US" sz="2800" dirty="0">
                <a:cs typeface="Times New Roman" pitchFamily="18" charset="0"/>
              </a:rPr>
              <a:t>nucleotide</a:t>
            </a:r>
          </a:p>
          <a:p>
            <a:pPr marL="1141413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Cytosine </a:t>
            </a:r>
            <a:r>
              <a:rPr lang="en-US" sz="2800" dirty="0">
                <a:cs typeface="Times New Roman" pitchFamily="18" charset="0"/>
              </a:rPr>
              <a:t>(C) </a:t>
            </a:r>
            <a:r>
              <a:rPr lang="en-US" sz="2800" dirty="0" smtClean="0">
                <a:cs typeface="Times New Roman" pitchFamily="18" charset="0"/>
              </a:rPr>
              <a:t>containing </a:t>
            </a:r>
            <a:r>
              <a:rPr lang="en-US" sz="2800" dirty="0">
                <a:cs typeface="Times New Roman" pitchFamily="18" charset="0"/>
              </a:rPr>
              <a:t>nucleotide</a:t>
            </a:r>
          </a:p>
          <a:p>
            <a:pPr marL="1141413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Thymine </a:t>
            </a:r>
            <a:r>
              <a:rPr lang="en-US" sz="2800" dirty="0">
                <a:cs typeface="Times New Roman" pitchFamily="18" charset="0"/>
              </a:rPr>
              <a:t>(T) </a:t>
            </a:r>
            <a:r>
              <a:rPr lang="en-US" sz="2800" dirty="0" smtClean="0">
                <a:cs typeface="Times New Roman" pitchFamily="18" charset="0"/>
              </a:rPr>
              <a:t>containing </a:t>
            </a:r>
            <a:r>
              <a:rPr lang="en-US" sz="2800" dirty="0">
                <a:cs typeface="Times New Roman" pitchFamily="18" charset="0"/>
              </a:rPr>
              <a:t>nucleotide (in DNA, or Uracil (U) nucleotide in RNA)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Nucleotides have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three units 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Pentose sugar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Phosphate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Nitrogenous base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0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basic structure of nucleot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" y="215902"/>
            <a:ext cx="8691492" cy="62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6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8132"/>
            <a:ext cx="8610600" cy="58112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Nitrogenous bases can be classified as:</a:t>
            </a:r>
            <a:endParaRPr lang="en-US" sz="2800" dirty="0">
              <a:cs typeface="Times New Roman" pitchFamily="18" charset="0"/>
            </a:endParaRPr>
          </a:p>
          <a:p>
            <a:pPr marL="968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 smtClean="0">
                <a:cs typeface="Times New Roman" pitchFamily="18" charset="0"/>
              </a:rPr>
              <a:t>Purines</a:t>
            </a:r>
            <a:r>
              <a:rPr lang="en-US" sz="2800" dirty="0">
                <a:cs typeface="Times New Roman" pitchFamily="18" charset="0"/>
              </a:rPr>
              <a:t>: adenine and guanine</a:t>
            </a:r>
          </a:p>
          <a:p>
            <a:pPr marL="968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b="1" dirty="0" smtClean="0">
                <a:cs typeface="Times New Roman" pitchFamily="18" charset="0"/>
              </a:rPr>
              <a:t>Pyrimidines</a:t>
            </a:r>
            <a:r>
              <a:rPr lang="en-US" sz="2800" dirty="0">
                <a:cs typeface="Times New Roman" pitchFamily="18" charset="0"/>
              </a:rPr>
              <a:t>: thymine, cytosine, </a:t>
            </a:r>
            <a:r>
              <a:rPr lang="en-US" sz="2800" dirty="0" smtClean="0">
                <a:cs typeface="Times New Roman" pitchFamily="18" charset="0"/>
              </a:rPr>
              <a:t>uracil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Nucleotides are connected by </a:t>
            </a:r>
            <a:r>
              <a:rPr lang="en-US" sz="2800" b="1" dirty="0" smtClean="0">
                <a:cs typeface="Times New Roman" pitchFamily="18" charset="0"/>
              </a:rPr>
              <a:t>phosphodiester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bonds</a:t>
            </a:r>
          </a:p>
          <a:p>
            <a:pPr marL="9715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linkage </a:t>
            </a:r>
            <a:r>
              <a:rPr lang="en-US" sz="2800" dirty="0">
                <a:cs typeface="Times New Roman" pitchFamily="18" charset="0"/>
              </a:rPr>
              <a:t>formed between sugar of one nucleotide and phosphate of another nucleotide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48884"/>
            <a:ext cx="1752600" cy="569249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2400" b="1" dirty="0" smtClean="0"/>
              <a:t>Cont’d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3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019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DNA is double </a:t>
            </a:r>
            <a:r>
              <a:rPr lang="en-US" sz="2800" dirty="0">
                <a:cs typeface="Times New Roman" pitchFamily="18" charset="0"/>
              </a:rPr>
              <a:t>helix: </a:t>
            </a:r>
            <a:r>
              <a:rPr lang="en-US" sz="2800" b="1" dirty="0" smtClean="0">
                <a:cs typeface="Times New Roman" pitchFamily="18" charset="0"/>
              </a:rPr>
              <a:t>two </a:t>
            </a:r>
            <a:r>
              <a:rPr lang="en-US" sz="2800" b="1" dirty="0">
                <a:cs typeface="Times New Roman" pitchFamily="18" charset="0"/>
              </a:rPr>
              <a:t>polynucleotide </a:t>
            </a:r>
            <a:r>
              <a:rPr lang="en-US" sz="2800" dirty="0">
                <a:cs typeface="Times New Roman" pitchFamily="18" charset="0"/>
              </a:rPr>
              <a:t>strands connected by </a:t>
            </a:r>
            <a:r>
              <a:rPr lang="en-US" sz="2800" b="1" dirty="0">
                <a:cs typeface="Times New Roman" pitchFamily="18" charset="0"/>
              </a:rPr>
              <a:t>hydrogen bonds</a:t>
            </a:r>
          </a:p>
          <a:p>
            <a:pPr marL="1198563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strands are </a:t>
            </a:r>
            <a:r>
              <a:rPr lang="en-US" sz="2800" b="1" dirty="0" smtClean="0">
                <a:cs typeface="Times New Roman" pitchFamily="18" charset="0"/>
              </a:rPr>
              <a:t>antiparallel</a:t>
            </a:r>
            <a:endParaRPr lang="en-US" sz="2800" b="1" dirty="0">
              <a:cs typeface="Times New Roman" pitchFamily="18" charset="0"/>
            </a:endParaRPr>
          </a:p>
          <a:p>
            <a:pPr marL="21717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 5’ end - 3’end</a:t>
            </a:r>
          </a:p>
          <a:p>
            <a:pPr marL="12001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polynucleotide strands are </a:t>
            </a:r>
            <a:r>
              <a:rPr lang="en-US" sz="2800" b="1" dirty="0">
                <a:cs typeface="Times New Roman" pitchFamily="18" charset="0"/>
              </a:rPr>
              <a:t>complementary</a:t>
            </a:r>
          </a:p>
          <a:p>
            <a:pPr marL="21717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A–T and C–G</a:t>
            </a:r>
          </a:p>
          <a:p>
            <a:pPr marL="1200150" indent="-3444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If the sequence of bases on one strand is known, the sequence of bases on its complementary strand can be intuitively </a:t>
            </a:r>
            <a:r>
              <a:rPr lang="en-US" sz="2800" dirty="0" smtClean="0">
                <a:cs typeface="Times New Roman" pitchFamily="18" charset="0"/>
              </a:rPr>
              <a:t>inferred.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304" y="156810"/>
            <a:ext cx="1752600" cy="569249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2400" b="1" dirty="0" smtClean="0"/>
              <a:t>Cont’d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12550"/>
            <a:ext cx="9029700" cy="591685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itchFamily="18" charset="0"/>
              </a:rPr>
              <a:t>In DNA, the bases </a:t>
            </a:r>
            <a:r>
              <a:rPr lang="en-US" sz="2600" dirty="0" smtClean="0">
                <a:cs typeface="Times New Roman" pitchFamily="18" charset="0"/>
              </a:rPr>
              <a:t>b/n </a:t>
            </a:r>
            <a:r>
              <a:rPr lang="en-US" sz="2600" b="1" dirty="0">
                <a:cs typeface="Times New Roman" pitchFamily="18" charset="0"/>
              </a:rPr>
              <a:t>two strands</a:t>
            </a:r>
            <a:r>
              <a:rPr lang="en-US" sz="2600" dirty="0">
                <a:cs typeface="Times New Roman" pitchFamily="18" charset="0"/>
              </a:rPr>
              <a:t> interact via </a:t>
            </a:r>
            <a:r>
              <a:rPr lang="en-US" sz="2600" b="1" dirty="0">
                <a:solidFill>
                  <a:srgbClr val="FF0000"/>
                </a:solidFill>
                <a:cs typeface="Times New Roman" pitchFamily="18" charset="0"/>
              </a:rPr>
              <a:t>hydrogen bonds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itchFamily="18" charset="0"/>
              </a:rPr>
              <a:t>The formation of base pairs follows </a:t>
            </a:r>
            <a:r>
              <a:rPr lang="en-US" sz="2600" b="1" dirty="0">
                <a:cs typeface="Times New Roman" pitchFamily="18" charset="0"/>
              </a:rPr>
              <a:t>two </a:t>
            </a:r>
            <a:r>
              <a:rPr lang="en-US" sz="2600" b="1" dirty="0" smtClean="0">
                <a:cs typeface="Times New Roman" pitchFamily="18" charset="0"/>
              </a:rPr>
              <a:t>rules</a:t>
            </a:r>
            <a:endParaRPr lang="en-US" sz="2600" b="1" dirty="0">
              <a:cs typeface="Times New Roman" pitchFamily="18" charset="0"/>
            </a:endParaRPr>
          </a:p>
          <a:p>
            <a:pPr marL="914400" indent="-290513">
              <a:spcBef>
                <a:spcPts val="1200"/>
              </a:spcBef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 A</a:t>
            </a:r>
            <a:r>
              <a:rPr lang="en-US" sz="2600" dirty="0" smtClean="0">
                <a:cs typeface="Times New Roman" pitchFamily="18" charset="0"/>
              </a:rPr>
              <a:t> &amp; </a:t>
            </a:r>
            <a:r>
              <a:rPr lang="en-US" sz="2600" b="1" dirty="0" smtClean="0">
                <a:cs typeface="Times New Roman" pitchFamily="18" charset="0"/>
              </a:rPr>
              <a:t>T</a:t>
            </a:r>
            <a:r>
              <a:rPr lang="en-US" sz="2600" dirty="0" smtClean="0">
                <a:cs typeface="Times New Roman" pitchFamily="18" charset="0"/>
              </a:rPr>
              <a:t> form </a:t>
            </a:r>
            <a:r>
              <a:rPr lang="en-US" sz="2600" b="1" dirty="0">
                <a:cs typeface="Times New Roman" pitchFamily="18" charset="0"/>
              </a:rPr>
              <a:t>two hydrogen bonds</a:t>
            </a:r>
            <a:r>
              <a:rPr lang="en-US" sz="2600" dirty="0">
                <a:cs typeface="Times New Roman" pitchFamily="18" charset="0"/>
              </a:rPr>
              <a:t> with each other</a:t>
            </a:r>
          </a:p>
          <a:p>
            <a:pPr marL="911225" indent="-287338">
              <a:spcBef>
                <a:spcPts val="1200"/>
              </a:spcBef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 C</a:t>
            </a:r>
            <a:r>
              <a:rPr lang="en-US" sz="2600" dirty="0" smtClean="0">
                <a:cs typeface="Times New Roman" pitchFamily="18" charset="0"/>
              </a:rPr>
              <a:t> &amp; </a:t>
            </a:r>
            <a:r>
              <a:rPr lang="en-US" sz="2600" b="1" dirty="0" smtClean="0">
                <a:cs typeface="Times New Roman" pitchFamily="18" charset="0"/>
              </a:rPr>
              <a:t>G</a:t>
            </a:r>
            <a:r>
              <a:rPr lang="en-US" sz="2600" dirty="0" smtClean="0">
                <a:cs typeface="Times New Roman" pitchFamily="18" charset="0"/>
              </a:rPr>
              <a:t> form </a:t>
            </a:r>
            <a:r>
              <a:rPr lang="en-US" sz="2600" b="1" dirty="0">
                <a:cs typeface="Times New Roman" pitchFamily="18" charset="0"/>
              </a:rPr>
              <a:t>three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b="1" dirty="0">
                <a:cs typeface="Times New Roman" pitchFamily="18" charset="0"/>
              </a:rPr>
              <a:t>hydrogen bonds </a:t>
            </a:r>
            <a:r>
              <a:rPr lang="en-US" sz="2600" dirty="0">
                <a:cs typeface="Times New Roman" pitchFamily="18" charset="0"/>
              </a:rPr>
              <a:t>with each other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DNA </a:t>
            </a:r>
            <a:r>
              <a:rPr lang="en-US" sz="2600" dirty="0">
                <a:cs typeface="Times New Roman" pitchFamily="18" charset="0"/>
              </a:rPr>
              <a:t>carries hereditary information between generations</a:t>
            </a:r>
          </a:p>
          <a:p>
            <a:pPr marL="102870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Determining the sequence of bases helps reveal evolutionary relationships</a:t>
            </a:r>
          </a:p>
          <a:p>
            <a:pPr marL="102870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The closest living relative of humans is the chimpanzee (share 98% DNA sequence)</a:t>
            </a:r>
          </a:p>
          <a:p>
            <a:endParaRPr lang="en-US" sz="2600" dirty="0"/>
          </a:p>
        </p:txBody>
      </p:sp>
      <p:sp>
        <p:nvSpPr>
          <p:cNvPr id="6" name="Rectangles 3"/>
          <p:cNvSpPr/>
          <p:nvPr/>
        </p:nvSpPr>
        <p:spPr>
          <a:xfrm>
            <a:off x="114300" y="152400"/>
            <a:ext cx="89535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" y="143301"/>
            <a:ext cx="1752600" cy="569249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2400" b="1" dirty="0" smtClean="0"/>
              <a:t>Cont’d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0008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cs typeface="Times New Roman" pitchFamily="18" charset="0"/>
              </a:rPr>
              <a:t>Outline</a:t>
            </a:r>
            <a:endParaRPr lang="en-US" sz="3600" b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0960"/>
            <a:ext cx="57912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Genetics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Principle of Mendelian Genetics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DNA replication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Cell division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Protein synthesis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Mutations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Genetic engineering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Evolution</a:t>
            </a:r>
            <a:endParaRPr lang="en-US" sz="26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487"/>
            <a:ext cx="75438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DNA </a:t>
            </a:r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Replication</a:t>
            </a:r>
            <a:endParaRPr lang="en-US" sz="105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8434"/>
            <a:ext cx="8610600" cy="5550968"/>
          </a:xfrm>
        </p:spPr>
        <p:txBody>
          <a:bodyPr>
            <a:normAutofit/>
          </a:bodyPr>
          <a:lstStyle/>
          <a:p>
            <a:pPr marL="682625" indent="-3921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ability of DNA to make copy of itself </a:t>
            </a:r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smtClean="0">
                <a:cs typeface="Times New Roman" pitchFamily="18" charset="0"/>
              </a:rPr>
              <a:t>basis </a:t>
            </a:r>
            <a:r>
              <a:rPr lang="en-US" sz="2400" dirty="0">
                <a:cs typeface="Times New Roman" pitchFamily="18" charset="0"/>
              </a:rPr>
              <a:t>for reproduction and </a:t>
            </a:r>
            <a:r>
              <a:rPr lang="en-US" sz="2400" dirty="0" smtClean="0">
                <a:cs typeface="Times New Roman" pitchFamily="18" charset="0"/>
              </a:rPr>
              <a:t>inheritance</a:t>
            </a:r>
          </a:p>
          <a:p>
            <a:pPr marL="682625" indent="-3921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DNA synthesis occurs </a:t>
            </a:r>
            <a:r>
              <a:rPr lang="en-US" sz="2400" dirty="0" err="1" smtClean="0">
                <a:cs typeface="Times New Roman" pitchFamily="18" charset="0"/>
              </a:rPr>
              <a:t>bidirectionally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from an origin of replication.</a:t>
            </a:r>
          </a:p>
          <a:p>
            <a:pPr marL="682625" indent="-3921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The synthesis of new DNA strands happens near each </a:t>
            </a:r>
            <a:r>
              <a:rPr lang="en-US" sz="2400" dirty="0" smtClean="0">
                <a:cs typeface="Times New Roman" pitchFamily="18" charset="0"/>
              </a:rPr>
              <a:t>replication fork</a:t>
            </a:r>
          </a:p>
          <a:p>
            <a:pPr marL="2905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DNA replicates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semi-conservatively</a:t>
            </a:r>
          </a:p>
          <a:p>
            <a:pPr marL="739775" indent="-274638">
              <a:spcBef>
                <a:spcPts val="1200"/>
              </a:spcBef>
              <a:buFont typeface="Wingdings" pitchFamily="2" charset="2"/>
              <a:buChar char="ü"/>
              <a:tabLst>
                <a:tab pos="682625" algn="l"/>
              </a:tabLst>
            </a:pPr>
            <a:r>
              <a:rPr lang="en-US" sz="2400" dirty="0" smtClean="0">
                <a:cs typeface="Times New Roman" pitchFamily="18" charset="0"/>
              </a:rPr>
              <a:t>Each new </a:t>
            </a:r>
            <a:r>
              <a:rPr lang="en-US" sz="2400" dirty="0">
                <a:cs typeface="Times New Roman" pitchFamily="18" charset="0"/>
              </a:rPr>
              <a:t>DNA molecule </a:t>
            </a:r>
            <a:r>
              <a:rPr lang="en-US" sz="2400" b="1" dirty="0">
                <a:cs typeface="Times New Roman" pitchFamily="18" charset="0"/>
              </a:rPr>
              <a:t>contains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one strand from the original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>
                <a:cs typeface="Times New Roman" pitchFamily="18" charset="0"/>
              </a:rPr>
              <a:t>old</a:t>
            </a:r>
            <a:r>
              <a:rPr lang="en-US" sz="2400" dirty="0">
                <a:cs typeface="Times New Roman" pitchFamily="18" charset="0"/>
              </a:rPr>
              <a:t>) DNA and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one new strand DNA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molecules</a:t>
            </a:r>
          </a:p>
          <a:p>
            <a:pPr marL="739775" indent="-274638">
              <a:spcBef>
                <a:spcPts val="1200"/>
              </a:spcBef>
              <a:buFont typeface="Wingdings" pitchFamily="2" charset="2"/>
              <a:buChar char="ü"/>
              <a:tabLst>
                <a:tab pos="682625" algn="l"/>
              </a:tabLst>
            </a:pPr>
            <a:r>
              <a:rPr lang="en-US" sz="2400" dirty="0" smtClean="0">
                <a:cs typeface="Times New Roman" pitchFamily="18" charset="0"/>
              </a:rPr>
              <a:t>Both </a:t>
            </a:r>
            <a:r>
              <a:rPr lang="en-US" sz="2400" dirty="0">
                <a:cs typeface="Times New Roman" pitchFamily="18" charset="0"/>
              </a:rPr>
              <a:t>new DNA molecules formed are identical to each other and to the original </a:t>
            </a:r>
            <a:r>
              <a:rPr lang="en-US" sz="2400" dirty="0" smtClean="0">
                <a:cs typeface="Times New Roman" pitchFamily="18" charset="0"/>
              </a:rPr>
              <a:t>molecule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299" y="215902"/>
            <a:ext cx="8906301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68001" y="135015"/>
            <a:ext cx="175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itchFamily="18" charset="0"/>
                <a:hlinkClick r:id="rId2" action="ppaction://hlinkfile"/>
              </a:rPr>
              <a:t>C:\Users\TOSHIBA\Downloads\DNA replication - 3D.mp4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" y="155104"/>
            <a:ext cx="1969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Video link: https://youtu.be/TNKWgcFPHqw</a:t>
            </a:r>
          </a:p>
        </p:txBody>
      </p:sp>
    </p:spTree>
    <p:extLst>
      <p:ext uri="{BB962C8B-B14F-4D97-AF65-F5344CB8AC3E}">
        <p14:creationId xmlns:p14="http://schemas.microsoft.com/office/powerpoint/2010/main" val="374808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133901" y="310153"/>
            <a:ext cx="6477000" cy="488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0">
            <a:no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C00000"/>
                </a:solidFill>
                <a:effectLst/>
              </a:rPr>
              <a:t>Enzymes Required for DNA Replication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" y="893353"/>
            <a:ext cx="8801100" cy="57360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  <a:effectLst/>
              </a:rPr>
              <a:t>Helicase:</a:t>
            </a: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 H-bonds to reveal two single strands </a:t>
            </a:r>
            <a:r>
              <a:rPr lang="en-US" altLang="en-US" sz="2400" dirty="0" smtClean="0">
                <a:effectLst/>
              </a:rPr>
              <a:t>and unwind (</a:t>
            </a:r>
            <a:r>
              <a:rPr lang="en-US" altLang="en-US" sz="2400" dirty="0" smtClean="0"/>
              <a:t>open) </a:t>
            </a:r>
            <a:r>
              <a:rPr lang="en-US" altLang="en-US" sz="2400" dirty="0" smtClean="0">
                <a:effectLst/>
              </a:rPr>
              <a:t>the DNA helix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  <a:effectLst/>
              </a:rPr>
              <a:t>DNA polymerase</a:t>
            </a:r>
            <a:r>
              <a:rPr lang="en-US" altLang="en-US" sz="2400" b="1" dirty="0" smtClean="0">
                <a:effectLst/>
              </a:rPr>
              <a:t>:</a:t>
            </a:r>
            <a:r>
              <a:rPr lang="en-US" altLang="en-US" sz="2400" dirty="0" smtClean="0">
                <a:effectLst/>
              </a:rPr>
              <a:t> multiple types, responsible for the actual synthesis of DNA</a:t>
            </a:r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Primase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Adds an RNA primer so that DNA synthesis can begin</a:t>
            </a:r>
          </a:p>
          <a:p>
            <a:pPr>
              <a:lnSpc>
                <a:spcPct val="16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Exonuclease: </a:t>
            </a:r>
            <a:r>
              <a:rPr lang="en-US" altLang="en-US" sz="2400" dirty="0"/>
              <a:t>Remove RNA primers at the 5’ ends of newly synthesized DNA so that the polymerase activity can fill in the resulting gaps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  <a:effectLst/>
              </a:rPr>
              <a:t>Ligase:</a:t>
            </a: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en-US" sz="2400" dirty="0" smtClean="0">
                <a:effectLst/>
              </a:rPr>
              <a:t>Joins together small newly synthesized pieces of DNA called </a:t>
            </a:r>
            <a:r>
              <a:rPr lang="en-US" altLang="en-US" sz="2400" b="1" dirty="0" smtClean="0">
                <a:effectLst/>
              </a:rPr>
              <a:t>Okazaki fragments</a:t>
            </a:r>
          </a:p>
        </p:txBody>
      </p:sp>
      <p:sp>
        <p:nvSpPr>
          <p:cNvPr id="7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ED3-95B4-4A3C-9EB7-D0EFD52E219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44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3"/>
          <p:cNvSpPr/>
          <p:nvPr/>
        </p:nvSpPr>
        <p:spPr>
          <a:xfrm>
            <a:off x="114300" y="215901"/>
            <a:ext cx="88011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6CC-2B06-460D-85B7-D234EE7BCC89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15902"/>
            <a:ext cx="8229600" cy="560387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Possibilities of DNA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replication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50477"/>
            <a:ext cx="3886200" cy="59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7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7"/>
          <p:cNvGrpSpPr>
            <a:grpSpLocks/>
          </p:cNvGrpSpPr>
          <p:nvPr/>
        </p:nvGrpSpPr>
        <p:grpSpPr bwMode="auto">
          <a:xfrm>
            <a:off x="5366750" y="771527"/>
            <a:ext cx="3301854" cy="5302249"/>
            <a:chOff x="1141" y="121"/>
            <a:chExt cx="3371" cy="4195"/>
          </a:xfrm>
        </p:grpSpPr>
        <p:pic>
          <p:nvPicPr>
            <p:cNvPr id="2560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" y="121"/>
              <a:ext cx="3286" cy="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 Box 3"/>
            <p:cNvSpPr txBox="1">
              <a:spLocks noChangeArrowheads="1"/>
            </p:cNvSpPr>
            <p:nvPr/>
          </p:nvSpPr>
          <p:spPr bwMode="auto">
            <a:xfrm>
              <a:off x="3208" y="2964"/>
              <a:ext cx="68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cs typeface="Arial" panose="020B0604020202020204" pitchFamily="34" charset="0"/>
                </a:rPr>
                <a:t>new</a:t>
              </a:r>
            </a:p>
          </p:txBody>
        </p:sp>
        <p:sp>
          <p:nvSpPr>
            <p:cNvPr id="25610" name="Text Box 4"/>
            <p:cNvSpPr txBox="1">
              <a:spLocks noChangeArrowheads="1"/>
            </p:cNvSpPr>
            <p:nvPr/>
          </p:nvSpPr>
          <p:spPr bwMode="auto">
            <a:xfrm>
              <a:off x="1141" y="2968"/>
              <a:ext cx="7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cs typeface="Arial" panose="020B0604020202020204" pitchFamily="34" charset="0"/>
                </a:rPr>
                <a:t>new</a:t>
              </a:r>
            </a:p>
          </p:txBody>
        </p:sp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718" y="2824"/>
              <a:ext cx="65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cs typeface="Arial" panose="020B0604020202020204" pitchFamily="34" charset="0"/>
                </a:rPr>
                <a:t>old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2539" y="3305"/>
              <a:ext cx="80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cs typeface="Arial" panose="020B0604020202020204" pitchFamily="34" charset="0"/>
                </a:rPr>
                <a:t>old</a:t>
              </a:r>
            </a:p>
          </p:txBody>
        </p:sp>
      </p:grpSp>
      <p:sp>
        <p:nvSpPr>
          <p:cNvPr id="2560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1571851" y="5943600"/>
            <a:ext cx="5604681" cy="606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effectLst/>
              </a:rPr>
              <a:t>Semi-Conservative DNA replication</a:t>
            </a:r>
          </a:p>
        </p:txBody>
      </p:sp>
      <p:sp>
        <p:nvSpPr>
          <p:cNvPr id="13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6CC-2B06-460D-85B7-D234EE7BCC89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11" name="Picture 4" descr="semiconservati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6" b="648"/>
          <a:stretch/>
        </p:blipFill>
        <p:spPr bwMode="auto">
          <a:xfrm>
            <a:off x="815035" y="1287487"/>
            <a:ext cx="3200401" cy="48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63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0">
            <a:normAutofit/>
          </a:bodyPr>
          <a:lstStyle/>
          <a:p>
            <a:pPr eaLnBrk="1" hangingPunct="1"/>
            <a:r>
              <a:rPr lang="en-US" altLang="en-US" sz="2600" b="1" dirty="0" smtClean="0">
                <a:solidFill>
                  <a:srgbClr val="0070C0"/>
                </a:solidFill>
                <a:effectLst/>
              </a:rPr>
              <a:t>How does DNA replicate or synthesized?</a:t>
            </a:r>
          </a:p>
        </p:txBody>
      </p:sp>
    </p:spTree>
    <p:extLst>
      <p:ext uri="{BB962C8B-B14F-4D97-AF65-F5344CB8AC3E}">
        <p14:creationId xmlns:p14="http://schemas.microsoft.com/office/powerpoint/2010/main" val="236153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ED3-95B4-4A3C-9EB7-D0EFD52E2198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895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4" y="304800"/>
            <a:ext cx="5407926" cy="63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 r="2409"/>
          <a:stretch/>
        </p:blipFill>
        <p:spPr>
          <a:xfrm>
            <a:off x="3762200" y="152398"/>
            <a:ext cx="5229400" cy="5404556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14300" y="152399"/>
            <a:ext cx="8877300" cy="6569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13004"/>
            <a:ext cx="4038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Condensing DNA into chromosomes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 double helix DNA molecule </a:t>
            </a:r>
            <a:r>
              <a:rPr lang="en-US" sz="2000" b="1" dirty="0" smtClean="0"/>
              <a:t>winds around protein </a:t>
            </a:r>
            <a:r>
              <a:rPr lang="en-US" sz="2000" dirty="0" smtClean="0"/>
              <a:t>called </a:t>
            </a:r>
            <a:r>
              <a:rPr lang="en-US" sz="2000" b="1" dirty="0" smtClean="0">
                <a:solidFill>
                  <a:srgbClr val="0070C0"/>
                </a:solidFill>
              </a:rPr>
              <a:t>histones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Eight of these histones  group together to form a unit </a:t>
            </a:r>
            <a:r>
              <a:rPr lang="en-US" sz="2000" b="1" dirty="0" smtClean="0">
                <a:solidFill>
                  <a:srgbClr val="0070C0"/>
                </a:solidFill>
              </a:rPr>
              <a:t>nucleosome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These nucleosome then wrap around in helical fashion to form a coil called a solenoid. The coil wraps even further to form supercoils. These supercoils form a fiber of DNA-protein called </a:t>
            </a:r>
            <a:r>
              <a:rPr lang="en-US" sz="2000" b="1" dirty="0" smtClean="0">
                <a:solidFill>
                  <a:srgbClr val="0070C0"/>
                </a:solidFill>
              </a:rPr>
              <a:t>chromatin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These chromatin fiber condenses even further into a substance called the chromosome.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9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8884"/>
            <a:ext cx="1752600" cy="569249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2400" b="1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51115"/>
            <a:ext cx="8724900" cy="57782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Chromosome</a:t>
            </a:r>
            <a:r>
              <a:rPr lang="en-US" sz="2800" dirty="0"/>
              <a:t> is a </a:t>
            </a:r>
            <a:r>
              <a:rPr lang="en-US" sz="2800" b="1" dirty="0"/>
              <a:t>thread- like structure </a:t>
            </a:r>
            <a:r>
              <a:rPr lang="en-US" sz="2800" dirty="0"/>
              <a:t>that is made up of </a:t>
            </a:r>
            <a:r>
              <a:rPr lang="en-US" sz="2800" b="1" dirty="0"/>
              <a:t>DNA </a:t>
            </a:r>
            <a:r>
              <a:rPr lang="en-US" sz="2800" dirty="0" smtClean="0"/>
              <a:t>and </a:t>
            </a:r>
            <a:r>
              <a:rPr lang="en-US" sz="2800" b="1" dirty="0" smtClean="0"/>
              <a:t>histone </a:t>
            </a:r>
            <a:r>
              <a:rPr lang="en-US" sz="2800" b="1" dirty="0"/>
              <a:t>proteins 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DNA</a:t>
            </a:r>
            <a:r>
              <a:rPr lang="en-US" sz="2800" dirty="0" smtClean="0"/>
              <a:t> </a:t>
            </a:r>
            <a:r>
              <a:rPr lang="en-US" sz="2800" dirty="0"/>
              <a:t>is the molecule that stores </a:t>
            </a:r>
            <a:r>
              <a:rPr lang="en-US" sz="2800" dirty="0" smtClean="0"/>
              <a:t>genetic information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Histone</a:t>
            </a:r>
            <a:r>
              <a:rPr lang="en-US" sz="2800" dirty="0" smtClean="0"/>
              <a:t> </a:t>
            </a:r>
            <a:r>
              <a:rPr lang="en-US" sz="2800" dirty="0"/>
              <a:t>is the core of a chromosome around which chromosome‘s </a:t>
            </a:r>
            <a:r>
              <a:rPr lang="en-US" sz="2800" dirty="0" smtClean="0"/>
              <a:t>DNA wrapped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Chromatin</a:t>
            </a:r>
            <a:r>
              <a:rPr lang="en-US" sz="2800" dirty="0"/>
              <a:t> is the loosely organized form of </a:t>
            </a:r>
            <a:r>
              <a:rPr lang="en-US" sz="2800" dirty="0" smtClean="0"/>
              <a:t>chromosome </a:t>
            </a:r>
            <a:r>
              <a:rPr lang="en-US" sz="2800" dirty="0"/>
              <a:t>throughout the nucleus in loops </a:t>
            </a:r>
            <a:r>
              <a:rPr lang="en-US" sz="2800" b="1" dirty="0" smtClean="0"/>
              <a:t>when the </a:t>
            </a:r>
            <a:r>
              <a:rPr lang="en-US" sz="2800" b="1" dirty="0"/>
              <a:t>cell is not </a:t>
            </a:r>
            <a:r>
              <a:rPr lang="en-US" sz="2800" b="1" dirty="0" smtClean="0"/>
              <a:t>dividing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400"/>
            <a:ext cx="5257800" cy="6651600"/>
          </a:xfrm>
          <a:prstGeom prst="rect">
            <a:avLst/>
          </a:prstGeom>
        </p:spPr>
      </p:pic>
      <p:sp>
        <p:nvSpPr>
          <p:cNvPr id="3" name="Rectangles 3"/>
          <p:cNvSpPr/>
          <p:nvPr/>
        </p:nvSpPr>
        <p:spPr>
          <a:xfrm>
            <a:off x="114300" y="152399"/>
            <a:ext cx="8877300" cy="6569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14300" y="152400"/>
            <a:ext cx="88011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84245"/>
            <a:ext cx="6348413" cy="685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Phases of the Cell Cycle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5562600"/>
            <a:ext cx="609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6172200"/>
            <a:ext cx="1447800" cy="18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0698" y="6264275"/>
            <a:ext cx="1611502" cy="274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685800"/>
            <a:ext cx="8686800" cy="5853112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911225" algn="l"/>
              </a:tabLst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 cycle is the duplication and division of cell</a:t>
            </a:r>
          </a:p>
          <a:p>
            <a:pPr>
              <a:lnSpc>
                <a:spcPct val="160000"/>
              </a:lnSpc>
              <a:buFont typeface="Arial" charset="0"/>
              <a:buNone/>
              <a:tabLst>
                <a:tab pos="911225" algn="l"/>
              </a:tabLs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1. Interphase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takes the longest period of time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</a:tabLst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G</a:t>
            </a:r>
            <a:r>
              <a:rPr lang="en-US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1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Gap phase (primary cell growth phase)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</a:tabLst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synthesis; DNA replicated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</a:tabLst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G</a:t>
            </a:r>
            <a:r>
              <a:rPr lang="en-US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2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Gap phase (secondary growth phase)</a:t>
            </a:r>
          </a:p>
          <a:p>
            <a:pPr marL="1201738" lvl="1" indent="-287338">
              <a:lnSpc>
                <a:spcPct val="160000"/>
              </a:lnSpc>
              <a:buFont typeface="Wingdings" pitchFamily="2" charset="2"/>
              <a:buChar char="ü"/>
              <a:tabLst>
                <a:tab pos="1092200" algn="l"/>
              </a:tabLst>
              <a:defRPr/>
            </a:pPr>
            <a:r>
              <a:rPr lang="en-US" sz="2400" dirty="0"/>
              <a:t>a cell synthesizes the proteins necessary for chromosome sorting and cell division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0"/>
              <a:buNone/>
              <a:tabLst>
                <a:tab pos="911225" algn="l"/>
              </a:tabLs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2. Mitosis – M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smtClean="0"/>
              <a:t>the shortest period</a:t>
            </a:r>
          </a:p>
          <a:p>
            <a:pPr indent="-288925">
              <a:buFont typeface="Wingdings" panose="05000000000000000000" pitchFamily="2" charset="2"/>
              <a:buChar char="ü"/>
              <a:tabLst>
                <a:tab pos="911225" algn="l"/>
              </a:tabLst>
              <a:defRPr/>
            </a:pPr>
            <a:r>
              <a:rPr lang="en-US" sz="2400" dirty="0"/>
              <a:t>divide one cell nucleus into two nuclei </a:t>
            </a:r>
            <a:endParaRPr lang="en-US" sz="2400" dirty="0" smtClean="0"/>
          </a:p>
          <a:p>
            <a:pPr>
              <a:buFont typeface="Arial" charset="0"/>
              <a:buNone/>
              <a:tabLst>
                <a:tab pos="911225" algn="l"/>
              </a:tabLs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3. Cytokinesis- </a:t>
            </a:r>
            <a:r>
              <a:rPr lang="en-US" sz="2400" dirty="0"/>
              <a:t>In most cases, mitosis is followed by </a:t>
            </a:r>
            <a:r>
              <a:rPr lang="en-US" sz="2400" b="1" dirty="0"/>
              <a:t>cytokinesis</a:t>
            </a:r>
            <a:r>
              <a:rPr lang="en-US" sz="2400" dirty="0"/>
              <a:t>, which is the division of the cytoplasm to produce two distinct daughter cells. </a:t>
            </a:r>
            <a:br>
              <a:rPr lang="en-US" sz="2400" dirty="0"/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81000"/>
            <a:ext cx="6348413" cy="685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Phases of the Cell Cycle 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5562600"/>
            <a:ext cx="609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6172200"/>
            <a:ext cx="1447800" cy="18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0698" y="6264275"/>
            <a:ext cx="1611502" cy="274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37" y="904614"/>
            <a:ext cx="6901670" cy="56342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61894"/>
            <a:ext cx="8229600" cy="7000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Genetics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5991"/>
            <a:ext cx="8801100" cy="56213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Genetics studies </a:t>
            </a:r>
            <a:r>
              <a:rPr lang="en-US" sz="2800" dirty="0">
                <a:cs typeface="Times New Roman" panose="02020603050405020304" pitchFamily="18" charset="0"/>
              </a:rPr>
              <a:t>how traits are passed from parents to their offspring 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study of </a:t>
            </a:r>
            <a:r>
              <a:rPr lang="en-US" sz="2800" dirty="0" smtClean="0">
                <a:cs typeface="Times New Roman" pitchFamily="18" charset="0"/>
              </a:rPr>
              <a:t>heredity</a:t>
            </a:r>
          </a:p>
          <a:p>
            <a:pPr marL="1255713" indent="-4508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Heredity is </a:t>
            </a:r>
            <a:r>
              <a:rPr lang="en-US" sz="2600" dirty="0" smtClean="0">
                <a:cs typeface="Times New Roman" pitchFamily="18" charset="0"/>
              </a:rPr>
              <a:t>passing of traits from parents to offspring</a:t>
            </a:r>
          </a:p>
          <a:p>
            <a:pPr marL="1255713" indent="-4508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Heredity is what makes offspring look like their parents</a:t>
            </a: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The basic components of genetics are </a:t>
            </a:r>
            <a:r>
              <a:rPr lang="en-US" sz="2800" b="1" dirty="0" smtClean="0">
                <a:cs typeface="Times New Roman" pitchFamily="18" charset="0"/>
              </a:rPr>
              <a:t>DNA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smtClean="0">
                <a:cs typeface="Times New Roman" pitchFamily="18" charset="0"/>
              </a:rPr>
              <a:t>RNA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smtClean="0">
                <a:cs typeface="Times New Roman" pitchFamily="18" charset="0"/>
              </a:rPr>
              <a:t>genes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smtClean="0">
                <a:cs typeface="Times New Roman" pitchFamily="18" charset="0"/>
              </a:rPr>
              <a:t>chromosomes</a:t>
            </a:r>
            <a:r>
              <a:rPr lang="en-US" sz="2800" dirty="0" smtClean="0">
                <a:cs typeface="Times New Roman" pitchFamily="18" charset="0"/>
              </a:rPr>
              <a:t> and genetic inheritance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519"/>
            <a:ext cx="64008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C</a:t>
            </a:r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ell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division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53281"/>
            <a:ext cx="8877300" cy="5868193"/>
          </a:xfrm>
        </p:spPr>
        <p:txBody>
          <a:bodyPr>
            <a:noAutofit/>
          </a:bodyPr>
          <a:lstStyle/>
          <a:p>
            <a:pPr marL="520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+mj-lt"/>
                <a:cs typeface="Times New Roman" pitchFamily="18" charset="0"/>
              </a:rPr>
              <a:t>Is </a:t>
            </a:r>
            <a:r>
              <a:rPr lang="en-US" sz="2600" dirty="0">
                <a:latin typeface="+mj-lt"/>
                <a:cs typeface="Times New Roman" pitchFamily="18" charset="0"/>
              </a:rPr>
              <a:t>the process by which a parent cell divides into </a:t>
            </a:r>
            <a:r>
              <a:rPr lang="en-US" sz="2600" b="1" dirty="0">
                <a:latin typeface="+mj-lt"/>
                <a:cs typeface="Times New Roman" pitchFamily="18" charset="0"/>
              </a:rPr>
              <a:t>two</a:t>
            </a:r>
            <a:r>
              <a:rPr lang="en-US" sz="2600" dirty="0">
                <a:latin typeface="+mj-lt"/>
                <a:cs typeface="Times New Roman" pitchFamily="18" charset="0"/>
              </a:rPr>
              <a:t> or </a:t>
            </a:r>
            <a:r>
              <a:rPr lang="en-US" sz="2600" b="1" dirty="0">
                <a:latin typeface="+mj-lt"/>
                <a:cs typeface="Times New Roman" pitchFamily="18" charset="0"/>
              </a:rPr>
              <a:t>more</a:t>
            </a:r>
            <a:r>
              <a:rPr lang="en-US" sz="2600" dirty="0">
                <a:latin typeface="+mj-lt"/>
                <a:cs typeface="Times New Roman" pitchFamily="18" charset="0"/>
              </a:rPr>
              <a:t> daughter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cells </a:t>
            </a: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  <a:cs typeface="Times New Roman" pitchFamily="18" charset="0"/>
              </a:rPr>
              <a:t>The primary concern of cell division is the maintenance of the original cell's genome</a:t>
            </a:r>
            <a:endParaRPr lang="en-US" sz="26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latin typeface="+mj-lt"/>
                <a:cs typeface="Times New Roman" pitchFamily="18" charset="0"/>
              </a:rPr>
              <a:t>In eukaryotes, there are two distinct types of </a:t>
            </a:r>
            <a:r>
              <a:rPr lang="en-US" sz="2600" b="1" dirty="0" smtClean="0">
                <a:latin typeface="+mj-lt"/>
                <a:cs typeface="Times New Roman" pitchFamily="18" charset="0"/>
              </a:rPr>
              <a:t>cell division</a:t>
            </a:r>
          </a:p>
          <a:p>
            <a:pPr marL="739775" indent="-220663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1. Mitosis </a:t>
            </a:r>
            <a:endParaRPr lang="en-US" sz="26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marL="1092200" indent="-4651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latin typeface="+mj-lt"/>
                <a:cs typeface="Times New Roman" pitchFamily="18" charset="0"/>
              </a:rPr>
              <a:t>V</a:t>
            </a:r>
            <a:r>
              <a:rPr lang="en-US" sz="2600" b="1" dirty="0" smtClean="0">
                <a:latin typeface="+mj-lt"/>
                <a:cs typeface="Times New Roman" pitchFamily="18" charset="0"/>
              </a:rPr>
              <a:t>egetative </a:t>
            </a:r>
            <a:r>
              <a:rPr lang="en-US" sz="2600" b="1" dirty="0">
                <a:latin typeface="+mj-lt"/>
                <a:cs typeface="Times New Roman" pitchFamily="18" charset="0"/>
              </a:rPr>
              <a:t>division, whereby each daughter cell is genetically identical to the parent cell </a:t>
            </a:r>
            <a:endParaRPr lang="en-US" sz="2600" b="1" dirty="0" smtClean="0">
              <a:latin typeface="+mj-lt"/>
              <a:cs typeface="Times New Roman" pitchFamily="18" charset="0"/>
            </a:endParaRPr>
          </a:p>
          <a:p>
            <a:pPr marL="1092200" indent="-4651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allows for continual construction and repair of the organism</a:t>
            </a:r>
          </a:p>
          <a:p>
            <a:pPr marL="973138" indent="-454025">
              <a:lnSpc>
                <a:spcPct val="150000"/>
              </a:lnSpc>
              <a:buNone/>
            </a:pPr>
            <a:r>
              <a:rPr lang="en-US" sz="2600" dirty="0">
                <a:latin typeface="+mj-lt"/>
              </a:rPr>
              <a:t/>
            </a:r>
            <a:br>
              <a:rPr lang="en-US" sz="2600" dirty="0">
                <a:latin typeface="+mj-lt"/>
              </a:rPr>
            </a:br>
            <a:endParaRPr lang="en-US" sz="2600" dirty="0" smtClean="0">
              <a:latin typeface="+mj-lt"/>
              <a:cs typeface="Times New Roman" pitchFamily="18" charset="0"/>
            </a:endParaRPr>
          </a:p>
          <a:p>
            <a:pPr marL="1314450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latin typeface="+mj-lt"/>
              <a:cs typeface="Times New Roman" pitchFamily="18" charset="0"/>
            </a:endParaRPr>
          </a:p>
          <a:p>
            <a:pPr marL="971550" indent="0">
              <a:lnSpc>
                <a:spcPct val="150000"/>
              </a:lnSpc>
              <a:buNone/>
            </a:pPr>
            <a:endParaRPr lang="en-US" sz="26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152399"/>
            <a:ext cx="8877300" cy="6569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9803"/>
            <a:ext cx="1981200" cy="45265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79858"/>
            <a:ext cx="8877300" cy="5741615"/>
          </a:xfrm>
        </p:spPr>
        <p:txBody>
          <a:bodyPr>
            <a:noAutofit/>
          </a:bodyPr>
          <a:lstStyle/>
          <a:p>
            <a:pPr marL="973138" indent="-454025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2. Meiosis</a:t>
            </a:r>
          </a:p>
          <a:p>
            <a:pPr marL="736600" indent="-3952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cs typeface="Times New Roman" pitchFamily="18" charset="0"/>
              </a:rPr>
              <a:t>Reproductive </a:t>
            </a:r>
            <a:r>
              <a:rPr lang="en-US" sz="2800" dirty="0">
                <a:latin typeface="+mj-lt"/>
                <a:cs typeface="Times New Roman" pitchFamily="18" charset="0"/>
              </a:rPr>
              <a:t>cell division, whereby the number of chromosomes in the daughter cells is </a:t>
            </a:r>
            <a:r>
              <a:rPr lang="en-US" sz="2800" b="1" dirty="0">
                <a:latin typeface="+mj-lt"/>
                <a:cs typeface="Times New Roman" pitchFamily="18" charset="0"/>
              </a:rPr>
              <a:t>reduced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by half to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produce haploid gametes </a:t>
            </a:r>
            <a:endParaRPr lang="en-US" sz="2800" b="1" dirty="0" smtClean="0">
              <a:latin typeface="+mj-lt"/>
              <a:cs typeface="Times New Roman" pitchFamily="18" charset="0"/>
            </a:endParaRPr>
          </a:p>
          <a:p>
            <a:pPr marL="341312" indent="0">
              <a:lnSpc>
                <a:spcPct val="150000"/>
              </a:lnSpc>
              <a:buNone/>
            </a:pPr>
            <a:endParaRPr lang="en-US" sz="2800" b="1" dirty="0" smtClean="0">
              <a:latin typeface="+mj-lt"/>
              <a:cs typeface="Times New Roman" pitchFamily="18" charset="0"/>
            </a:endParaRPr>
          </a:p>
          <a:p>
            <a:pPr marL="736600" indent="-3952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cs typeface="Times New Roman" pitchFamily="18" charset="0"/>
              </a:rPr>
              <a:t>Meiosis </a:t>
            </a:r>
            <a:r>
              <a:rPr lang="en-US" sz="2800" dirty="0">
                <a:latin typeface="+mj-lt"/>
                <a:cs typeface="Times New Roman" pitchFamily="18" charset="0"/>
              </a:rPr>
              <a:t>results in </a:t>
            </a: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four haploid </a:t>
            </a:r>
            <a:r>
              <a:rPr lang="en-US" sz="2800" dirty="0">
                <a:latin typeface="+mj-lt"/>
                <a:cs typeface="Times New Roman" pitchFamily="18" charset="0"/>
              </a:rPr>
              <a:t>daughter cells by undergoing one round of DNA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replication followed </a:t>
            </a:r>
            <a:r>
              <a:rPr lang="en-US" sz="2800" dirty="0">
                <a:latin typeface="+mj-lt"/>
                <a:cs typeface="Times New Roman" pitchFamily="18" charset="0"/>
              </a:rPr>
              <a:t>by two divisions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341312" indent="0">
              <a:buNone/>
            </a:pP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/>
            </a:r>
            <a:br>
              <a:rPr lang="en-US" sz="2600" dirty="0">
                <a:latin typeface="+mj-lt"/>
              </a:rPr>
            </a:br>
            <a:endParaRPr lang="en-US" sz="2600" dirty="0" smtClean="0">
              <a:latin typeface="+mj-lt"/>
              <a:cs typeface="Times New Roman" pitchFamily="18" charset="0"/>
            </a:endParaRPr>
          </a:p>
          <a:p>
            <a:pPr marL="1314450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971550" indent="0">
              <a:lnSpc>
                <a:spcPct val="150000"/>
              </a:lnSpc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152399"/>
            <a:ext cx="8877300" cy="6569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44825"/>
            <a:ext cx="4724400" cy="6430614"/>
          </a:xfrm>
          <a:prstGeom prst="rect">
            <a:avLst/>
          </a:prstGeom>
        </p:spPr>
      </p:pic>
      <p:sp>
        <p:nvSpPr>
          <p:cNvPr id="3" name="Rectangles 3"/>
          <p:cNvSpPr/>
          <p:nvPr/>
        </p:nvSpPr>
        <p:spPr>
          <a:xfrm>
            <a:off x="114300" y="215902"/>
            <a:ext cx="89535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299" y="1295400"/>
            <a:ext cx="4533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54013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Homologous chromosomes are separated in the first </a:t>
            </a:r>
            <a:r>
              <a:rPr lang="en-US" sz="2800" b="1" dirty="0" smtClean="0">
                <a:solidFill>
                  <a:srgbClr val="C00000"/>
                </a:solidFill>
              </a:rPr>
              <a:t>division</a:t>
            </a:r>
          </a:p>
          <a:p>
            <a:pPr marL="109537"/>
            <a:endParaRPr lang="en-US" sz="2800" dirty="0"/>
          </a:p>
          <a:p>
            <a:pPr marL="463550" indent="-354013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Sister chromatids are separated in the second division 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8149" y="503925"/>
            <a:ext cx="1981200" cy="452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884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Prokaryotes undergo </a:t>
            </a:r>
            <a:r>
              <a:rPr lang="en-US" sz="2800" dirty="0">
                <a:cs typeface="Times New Roman" pitchFamily="18" charset="0"/>
              </a:rPr>
              <a:t>a vegetative cell division known as </a:t>
            </a:r>
            <a:r>
              <a:rPr lang="en-US" sz="2800" b="1" dirty="0">
                <a:cs typeface="Times New Roman" pitchFamily="18" charset="0"/>
              </a:rPr>
              <a:t>binary fission</a:t>
            </a:r>
            <a:r>
              <a:rPr lang="en-US" sz="2800" dirty="0">
                <a:cs typeface="Times New Roman" pitchFamily="18" charset="0"/>
              </a:rPr>
              <a:t>, where their genetic material is segregated equally into </a:t>
            </a:r>
            <a:r>
              <a:rPr lang="en-US" sz="2800" b="1" dirty="0">
                <a:cs typeface="Times New Roman" pitchFamily="18" charset="0"/>
              </a:rPr>
              <a:t>two daughter </a:t>
            </a:r>
            <a:r>
              <a:rPr lang="en-US" sz="2800" b="1" dirty="0" smtClean="0">
                <a:cs typeface="Times New Roman" pitchFamily="18" charset="0"/>
              </a:rPr>
              <a:t>cells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800" b="1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There </a:t>
            </a:r>
            <a:r>
              <a:rPr lang="en-US" sz="2800" dirty="0">
                <a:cs typeface="Times New Roman" pitchFamily="18" charset="0"/>
              </a:rPr>
              <a:t>are </a:t>
            </a:r>
            <a:r>
              <a:rPr lang="en-US" sz="2800" dirty="0" smtClean="0">
                <a:cs typeface="Times New Roman" pitchFamily="18" charset="0"/>
              </a:rPr>
              <a:t>also alternative </a:t>
            </a:r>
            <a:r>
              <a:rPr lang="en-US" sz="2800" dirty="0">
                <a:cs typeface="Times New Roman" pitchFamily="18" charset="0"/>
              </a:rPr>
              <a:t>manners of division, such as </a:t>
            </a:r>
            <a:r>
              <a:rPr lang="en-US" sz="2800" b="1" dirty="0" smtClean="0">
                <a:cs typeface="Times New Roman" pitchFamily="18" charset="0"/>
              </a:rPr>
              <a:t>budding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For </a:t>
            </a:r>
            <a:r>
              <a:rPr lang="en-US" sz="2800" dirty="0">
                <a:cs typeface="Times New Roman" pitchFamily="18" charset="0"/>
              </a:rPr>
              <a:t>simple unicellular microorganisms such as amoeba, one cell division is equivalent to reproduction; an entire new organism is </a:t>
            </a:r>
            <a:r>
              <a:rPr lang="en-US" sz="2800" dirty="0" smtClean="0">
                <a:cs typeface="Times New Roman" pitchFamily="18" charset="0"/>
              </a:rPr>
              <a:t>created 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Mitotic </a:t>
            </a:r>
            <a:r>
              <a:rPr lang="en-US" sz="2800" dirty="0">
                <a:cs typeface="Times New Roman" pitchFamily="18" charset="0"/>
              </a:rPr>
              <a:t>cell division can create progeny from multicellular organisms, such as plants that grow from </a:t>
            </a:r>
            <a:r>
              <a:rPr lang="en-US" sz="2800" dirty="0" smtClean="0">
                <a:cs typeface="Times New Roman" pitchFamily="18" charset="0"/>
              </a:rPr>
              <a:t>cuttings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cs typeface="Times New Roman" pitchFamily="18" charset="0"/>
              </a:rPr>
              <a:t>Before division </a:t>
            </a:r>
            <a:r>
              <a:rPr lang="en-US" sz="2800" b="1" dirty="0">
                <a:cs typeface="Times New Roman" pitchFamily="18" charset="0"/>
              </a:rPr>
              <a:t>can occur, </a:t>
            </a:r>
            <a:endParaRPr lang="en-US" sz="2800" b="1" dirty="0" smtClean="0">
              <a:cs typeface="Times New Roman" pitchFamily="18" charset="0"/>
            </a:endParaRPr>
          </a:p>
          <a:p>
            <a:pPr marL="8048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the genetic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information that is stored in chromosomes must be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replicated, and </a:t>
            </a:r>
          </a:p>
          <a:p>
            <a:pPr marL="8048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duplicated genome must be separated cleanly between cells. </a:t>
            </a:r>
            <a:endParaRPr lang="en-US" sz="28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 A great deal of cellular infrastructure is involved in keeping genomic information consistent between generations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5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902"/>
            <a:ext cx="6019800" cy="632301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8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90" y="177053"/>
            <a:ext cx="8229600" cy="59372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Protein synthesis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299" y="770777"/>
            <a:ext cx="8953501" cy="57285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Code for protein synthesis is specified by DNA and has to be sent to ribosome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Gene </a:t>
            </a:r>
            <a:r>
              <a:rPr lang="en-US" sz="2400" b="1" dirty="0" smtClean="0"/>
              <a:t>expression </a:t>
            </a:r>
            <a:r>
              <a:rPr lang="en-US" sz="2400" dirty="0" smtClean="0"/>
              <a:t>is </a:t>
            </a:r>
            <a:r>
              <a:rPr lang="en-US" sz="2400" dirty="0"/>
              <a:t>the process by which DNA directs the synthesis of proteins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expression of genes that code </a:t>
            </a:r>
            <a:r>
              <a:rPr lang="en-US" sz="2400" dirty="0" smtClean="0"/>
              <a:t>for proteins </a:t>
            </a:r>
            <a:r>
              <a:rPr lang="en-US" sz="2400" dirty="0"/>
              <a:t>includes two stages: </a:t>
            </a:r>
            <a:endParaRPr lang="en-US" sz="2400" dirty="0" smtClean="0"/>
          </a:p>
          <a:p>
            <a:pPr marL="463550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b="1" dirty="0" smtClean="0">
                <a:solidFill>
                  <a:srgbClr val="0070C0"/>
                </a:solidFill>
              </a:rPr>
              <a:t> Transcription</a:t>
            </a:r>
            <a:r>
              <a:rPr lang="en-US" sz="2300" b="1" dirty="0" smtClean="0"/>
              <a:t> </a:t>
            </a:r>
            <a:r>
              <a:rPr lang="en-US" sz="2300" dirty="0"/>
              <a:t>is the synthesis of RNA using information in the DNA </a:t>
            </a:r>
            <a:endParaRPr lang="en-US" sz="2300" dirty="0" smtClean="0"/>
          </a:p>
          <a:p>
            <a:pPr marL="627063" indent="-1635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</a:rPr>
              <a:t>Translation</a:t>
            </a:r>
            <a:r>
              <a:rPr lang="en-US" sz="2300" b="1" dirty="0" smtClean="0">
                <a:solidFill>
                  <a:srgbClr val="242021"/>
                </a:solidFill>
              </a:rPr>
              <a:t> </a:t>
            </a:r>
            <a:r>
              <a:rPr lang="en-US" sz="2300" dirty="0">
                <a:solidFill>
                  <a:srgbClr val="242021"/>
                </a:solidFill>
              </a:rPr>
              <a:t>is the synthesis of a polypeptide using the information in the mRNA. </a:t>
            </a:r>
            <a:endParaRPr lang="en-US" sz="2300" dirty="0"/>
          </a:p>
          <a:p>
            <a:pPr marL="463550" indent="0">
              <a:buNone/>
            </a:pP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endParaRPr lang="en-US" sz="23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271165"/>
            <a:ext cx="5694821" cy="2489157"/>
          </a:xfrm>
          <a:prstGeom prst="rect">
            <a:avLst/>
          </a:prstGeom>
        </p:spPr>
      </p:pic>
      <p:sp>
        <p:nvSpPr>
          <p:cNvPr id="8" name="Rectangles 3"/>
          <p:cNvSpPr/>
          <p:nvPr/>
        </p:nvSpPr>
        <p:spPr>
          <a:xfrm>
            <a:off x="114300" y="215901"/>
            <a:ext cx="89535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412750"/>
            <a:ext cx="8610600" cy="5995487"/>
          </a:xfrm>
        </p:spPr>
        <p:txBody>
          <a:bodyPr>
            <a:spAutoFit/>
          </a:bodyPr>
          <a:lstStyle/>
          <a:p>
            <a:pPr eaLnBrk="1" hangingPunct="1">
              <a:buClr>
                <a:srgbClr val="339933"/>
              </a:buClr>
              <a:buFont typeface="Wingdings" panose="05000000000000000000" pitchFamily="2" charset="2"/>
              <a:buChar char="Ø"/>
              <a:tabLst>
                <a:tab pos="2743200" algn="l"/>
              </a:tabLst>
            </a:pPr>
            <a:r>
              <a:rPr lang="en-US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Eukaryotes</a:t>
            </a:r>
            <a:r>
              <a:rPr lang="en-US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have nuclear envelopes that segregate  </a:t>
            </a:r>
            <a:r>
              <a:rPr lang="en-US" altLang="en-US" sz="2800" b="1" dirty="0" smtClean="0">
                <a:solidFill>
                  <a:srgbClr val="009900"/>
                </a:solidFill>
                <a:ea typeface="宋体" panose="02010600030101010101" pitchFamily="2" charset="-122"/>
              </a:rPr>
              <a:t>transcription</a:t>
            </a:r>
            <a:r>
              <a:rPr lang="en-US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in the nucleus from </a:t>
            </a:r>
            <a:r>
              <a:rPr lang="en-US" altLang="en-US" sz="2800" b="1" dirty="0" smtClean="0">
                <a:solidFill>
                  <a:srgbClr val="009900"/>
                </a:solidFill>
                <a:ea typeface="宋体" panose="02010600030101010101" pitchFamily="2" charset="-122"/>
              </a:rPr>
              <a:t>translation</a:t>
            </a:r>
            <a:r>
              <a:rPr lang="en-US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in the cytoplasm; thus in a two step process</a:t>
            </a:r>
            <a:r>
              <a:rPr lang="en-US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2800" dirty="0"/>
              <a:t>Transcription of a eukaryotic gene results in </a:t>
            </a:r>
            <a:r>
              <a:rPr lang="en-GB" altLang="en-US" sz="2800" b="1" dirty="0">
                <a:solidFill>
                  <a:srgbClr val="009900"/>
                </a:solidFill>
              </a:rPr>
              <a:t>pre-mRNA</a:t>
            </a:r>
            <a:r>
              <a:rPr lang="en-GB" altLang="en-US" sz="2800" dirty="0"/>
              <a:t> that is  Primary transcript. </a:t>
            </a:r>
          </a:p>
          <a:p>
            <a:pPr>
              <a:spcBef>
                <a:spcPct val="50000"/>
              </a:spcBef>
            </a:pPr>
            <a:r>
              <a:rPr lang="en-GB" altLang="en-US" sz="2800" b="1" dirty="0">
                <a:solidFill>
                  <a:srgbClr val="FF0000"/>
                </a:solidFill>
              </a:rPr>
              <a:t>Primary transcript</a:t>
            </a:r>
            <a:r>
              <a:rPr lang="en-GB" altLang="en-US" sz="2800" dirty="0"/>
              <a:t>: An initial RNA (pre-RNA) transcript in eukaryotic nucleus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2800" dirty="0"/>
              <a:t>2. Pre-mRNA is </a:t>
            </a:r>
            <a:r>
              <a:rPr lang="en-GB" altLang="en-US" sz="2800" b="1" dirty="0">
                <a:solidFill>
                  <a:srgbClr val="009900"/>
                </a:solidFill>
              </a:rPr>
              <a:t>modified</a:t>
            </a:r>
            <a:r>
              <a:rPr lang="en-GB" altLang="en-US" sz="2800" dirty="0"/>
              <a:t> in the nucleus to yield the finished mRNA that moves from the nucleus to the cytoplasm where translation occurs . This RNA processing occurs only in eukaryotes. </a:t>
            </a:r>
          </a:p>
          <a:p>
            <a:pPr marL="0" indent="0" eaLnBrk="1" hangingPunct="1">
              <a:buClr>
                <a:srgbClr val="339933"/>
              </a:buClr>
              <a:buNone/>
              <a:tabLst>
                <a:tab pos="2743200" algn="l"/>
              </a:tabLst>
            </a:pPr>
            <a:endParaRPr lang="en-US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E2C36903-228C-4816-9759-52A8D787E422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4A2A0E-D6EB-4D18-8042-117FA786D0DF}" type="datetime1">
              <a:rPr lang="en-GB"/>
              <a:pPr>
                <a:defRPr/>
              </a:pPr>
              <a:t>24/12/2021</a:t>
            </a:fld>
            <a:endParaRPr lang="en-US" altLang="zh-CN"/>
          </a:p>
        </p:txBody>
      </p:sp>
      <p:sp>
        <p:nvSpPr>
          <p:cNvPr id="8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3387" y="276224"/>
            <a:ext cx="8162925" cy="584200"/>
          </a:xfrm>
        </p:spPr>
        <p:txBody>
          <a:bodyPr/>
          <a:lstStyle/>
          <a:p>
            <a:pPr eaLnBrk="1" hangingPunct="1"/>
            <a:r>
              <a:rPr lang="en-GB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mRNA Splicing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99475" cy="50450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2800" dirty="0" smtClean="0">
                <a:ea typeface="宋体" panose="02010600030101010101" pitchFamily="2" charset="-122"/>
              </a:rPr>
              <a:t>Eukaryote genes made up of </a:t>
            </a:r>
            <a:r>
              <a:rPr lang="en-GB" altLang="en-US" sz="2800" b="1" dirty="0" smtClean="0">
                <a:ea typeface="宋体" panose="02010600030101010101" pitchFamily="2" charset="-122"/>
              </a:rPr>
              <a:t>Exons</a:t>
            </a:r>
            <a:r>
              <a:rPr lang="en-GB" altLang="en-US" sz="2800" dirty="0" smtClean="0">
                <a:ea typeface="宋体" panose="02010600030101010101" pitchFamily="2" charset="-122"/>
              </a:rPr>
              <a:t> and </a:t>
            </a:r>
            <a:r>
              <a:rPr lang="en-GB" altLang="en-US" sz="2800" b="1" dirty="0" smtClean="0">
                <a:ea typeface="宋体" panose="02010600030101010101" pitchFamily="2" charset="-122"/>
              </a:rPr>
              <a:t>Introns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2800" dirty="0" smtClean="0">
                <a:ea typeface="宋体" panose="02010600030101010101" pitchFamily="2" charset="-122"/>
              </a:rPr>
              <a:t>mRNA transcripts contain both exons and introns when first synthesised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2800" dirty="0" smtClean="0">
                <a:ea typeface="宋体" panose="02010600030101010101" pitchFamily="2" charset="-122"/>
              </a:rPr>
              <a:t>Intron sequences removed from mRNA by Splicing in the nucleus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2800" dirty="0" smtClean="0">
                <a:ea typeface="宋体" panose="02010600030101010101" pitchFamily="2" charset="-122"/>
              </a:rPr>
              <a:t>Occurs in eukaryotes, but not in </a:t>
            </a:r>
            <a:r>
              <a:rPr lang="en-GB" altLang="en-US" sz="2800" dirty="0" smtClean="0">
                <a:ea typeface="宋体" panose="02010600030101010101" pitchFamily="2" charset="-122"/>
              </a:rPr>
              <a:t>prokaryotes mRNA </a:t>
            </a:r>
            <a:endParaRPr lang="en-GB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AA60CC2B-5B96-4082-A139-0E43EE6B9C47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39143E-8F32-47FB-8FCE-F6E324C96E5E}" type="datetime1">
              <a:rPr lang="en-GB"/>
              <a:pPr>
                <a:defRPr/>
              </a:pPr>
              <a:t>24/12/2021</a:t>
            </a:fld>
            <a:endParaRPr lang="en-US" altLang="zh-CN"/>
          </a:p>
        </p:txBody>
      </p:sp>
      <p:sp>
        <p:nvSpPr>
          <p:cNvPr id="7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161338" cy="8286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762000"/>
            <a:r>
              <a:rPr lang="en-US" altLang="en-US" sz="2400" b="1" smtClean="0">
                <a:latin typeface="Arial Narrow" panose="020B0606020202030204" pitchFamily="34" charset="0"/>
                <a:ea typeface="宋体" panose="02010600030101010101" pitchFamily="2" charset="-122"/>
              </a:rPr>
              <a:t>Genetic</a:t>
            </a:r>
            <a:r>
              <a:rPr lang="en-GB" altLang="en-US" sz="2400" b="1" smtClean="0">
                <a:latin typeface="Arial Narrow" panose="020B060602020203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2400" b="1" smtClean="0">
                <a:latin typeface="Arial Narrow" panose="020B0606020202030204" pitchFamily="34" charset="0"/>
                <a:ea typeface="宋体" panose="02010600030101010101" pitchFamily="2" charset="-122"/>
              </a:rPr>
              <a:t>information is transferred from genes to the proteins they encode via a “messenger” RNA intermediate</a:t>
            </a:r>
            <a:endParaRPr lang="en-US" altLang="en-US" sz="2400" b="1" dirty="0" smtClean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114" b="27572"/>
          <a:stretch/>
        </p:blipFill>
        <p:spPr>
          <a:xfrm>
            <a:off x="1197394" y="1294802"/>
            <a:ext cx="6260261" cy="1967511"/>
          </a:xfrm>
          <a:prstGeom prst="rect">
            <a:avLst/>
          </a:prstGeom>
        </p:spPr>
      </p:pic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869950" y="3143250"/>
            <a:ext cx="6750050" cy="3578225"/>
            <a:chOff x="611" y="1730"/>
            <a:chExt cx="4252" cy="2254"/>
          </a:xfrm>
        </p:grpSpPr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3861" y="3809"/>
              <a:ext cx="172" cy="18"/>
            </a:xfrm>
            <a:custGeom>
              <a:avLst/>
              <a:gdLst>
                <a:gd name="T0" fmla="*/ 0 w 193"/>
                <a:gd name="T1" fmla="*/ 0 h 18"/>
                <a:gd name="T2" fmla="*/ 11 w 193"/>
                <a:gd name="T3" fmla="*/ 17 h 18"/>
                <a:gd name="T4" fmla="*/ 25 w 193"/>
                <a:gd name="T5" fmla="*/ 17 h 18"/>
                <a:gd name="T6" fmla="*/ 34 w 193"/>
                <a:gd name="T7" fmla="*/ 17 h 18"/>
                <a:gd name="T8" fmla="*/ 43 w 193"/>
                <a:gd name="T9" fmla="*/ 0 h 18"/>
                <a:gd name="T10" fmla="*/ 43 w 193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3"/>
                <a:gd name="T19" fmla="*/ 0 h 18"/>
                <a:gd name="T20" fmla="*/ 193 w 193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3" h="18">
                  <a:moveTo>
                    <a:pt x="0" y="0"/>
                  </a:moveTo>
                  <a:lnTo>
                    <a:pt x="52" y="17"/>
                  </a:lnTo>
                  <a:lnTo>
                    <a:pt x="110" y="17"/>
                  </a:lnTo>
                  <a:lnTo>
                    <a:pt x="154" y="17"/>
                  </a:lnTo>
                  <a:lnTo>
                    <a:pt x="192" y="0"/>
                  </a:ln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611" y="3072"/>
              <a:ext cx="4039" cy="912"/>
              <a:chOff x="611" y="3072"/>
              <a:chExt cx="4039" cy="912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2368" y="3718"/>
                <a:ext cx="1519" cy="235"/>
                <a:chOff x="2664" y="3803"/>
                <a:chExt cx="1709" cy="235"/>
              </a:xfrm>
            </p:grpSpPr>
            <p:grpSp>
              <p:nvGrpSpPr>
                <p:cNvPr id="26" name="Group 8"/>
                <p:cNvGrpSpPr>
                  <a:grpSpLocks/>
                </p:cNvGrpSpPr>
                <p:nvPr/>
              </p:nvGrpSpPr>
              <p:grpSpPr bwMode="auto">
                <a:xfrm>
                  <a:off x="2664" y="3803"/>
                  <a:ext cx="557" cy="235"/>
                  <a:chOff x="2664" y="3803"/>
                  <a:chExt cx="557" cy="235"/>
                </a:xfrm>
              </p:grpSpPr>
              <p:sp>
                <p:nvSpPr>
                  <p:cNvPr id="33" name="Freeform 9"/>
                  <p:cNvSpPr>
                    <a:spLocks/>
                  </p:cNvSpPr>
                  <p:nvPr/>
                </p:nvSpPr>
                <p:spPr bwMode="auto">
                  <a:xfrm>
                    <a:off x="2664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" name="Freeform 10"/>
                  <p:cNvSpPr>
                    <a:spLocks/>
                  </p:cNvSpPr>
                  <p:nvPr/>
                </p:nvSpPr>
                <p:spPr bwMode="auto">
                  <a:xfrm>
                    <a:off x="2952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7" name="Group 11"/>
                <p:cNvGrpSpPr>
                  <a:grpSpLocks/>
                </p:cNvGrpSpPr>
                <p:nvPr/>
              </p:nvGrpSpPr>
              <p:grpSpPr bwMode="auto">
                <a:xfrm>
                  <a:off x="3240" y="3803"/>
                  <a:ext cx="557" cy="235"/>
                  <a:chOff x="3240" y="3803"/>
                  <a:chExt cx="557" cy="235"/>
                </a:xfrm>
              </p:grpSpPr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3240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3528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8" name="Group 14"/>
                <p:cNvGrpSpPr>
                  <a:grpSpLocks/>
                </p:cNvGrpSpPr>
                <p:nvPr/>
              </p:nvGrpSpPr>
              <p:grpSpPr bwMode="auto">
                <a:xfrm>
                  <a:off x="3816" y="3803"/>
                  <a:ext cx="557" cy="235"/>
                  <a:chOff x="3816" y="3803"/>
                  <a:chExt cx="557" cy="235"/>
                </a:xfrm>
              </p:grpSpPr>
              <p:sp>
                <p:nvSpPr>
                  <p:cNvPr id="29" name="Freeform 15"/>
                  <p:cNvSpPr>
                    <a:spLocks/>
                  </p:cNvSpPr>
                  <p:nvPr/>
                </p:nvSpPr>
                <p:spPr bwMode="auto">
                  <a:xfrm>
                    <a:off x="3816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" name="Freeform 16"/>
                  <p:cNvSpPr>
                    <a:spLocks/>
                  </p:cNvSpPr>
                  <p:nvPr/>
                </p:nvSpPr>
                <p:spPr bwMode="auto">
                  <a:xfrm>
                    <a:off x="4104" y="3803"/>
                    <a:ext cx="269" cy="235"/>
                  </a:xfrm>
                  <a:custGeom>
                    <a:avLst/>
                    <a:gdLst>
                      <a:gd name="T0" fmla="*/ 0 w 269"/>
                      <a:gd name="T1" fmla="*/ 85 h 235"/>
                      <a:gd name="T2" fmla="*/ 34 w 269"/>
                      <a:gd name="T3" fmla="*/ 29 h 235"/>
                      <a:gd name="T4" fmla="*/ 78 w 269"/>
                      <a:gd name="T5" fmla="*/ 0 h 235"/>
                      <a:gd name="T6" fmla="*/ 122 w 269"/>
                      <a:gd name="T7" fmla="*/ 0 h 235"/>
                      <a:gd name="T8" fmla="*/ 166 w 269"/>
                      <a:gd name="T9" fmla="*/ 0 h 235"/>
                      <a:gd name="T10" fmla="*/ 210 w 269"/>
                      <a:gd name="T11" fmla="*/ 0 h 235"/>
                      <a:gd name="T12" fmla="*/ 268 w 269"/>
                      <a:gd name="T13" fmla="*/ 29 h 235"/>
                      <a:gd name="T14" fmla="*/ 268 w 269"/>
                      <a:gd name="T15" fmla="*/ 73 h 235"/>
                      <a:gd name="T16" fmla="*/ 268 w 269"/>
                      <a:gd name="T17" fmla="*/ 117 h 235"/>
                      <a:gd name="T18" fmla="*/ 268 w 269"/>
                      <a:gd name="T19" fmla="*/ 161 h 235"/>
                      <a:gd name="T20" fmla="*/ 210 w 269"/>
                      <a:gd name="T21" fmla="*/ 204 h 235"/>
                      <a:gd name="T22" fmla="*/ 166 w 269"/>
                      <a:gd name="T23" fmla="*/ 234 h 235"/>
                      <a:gd name="T24" fmla="*/ 122 w 269"/>
                      <a:gd name="T25" fmla="*/ 234 h 235"/>
                      <a:gd name="T26" fmla="*/ 107 w 269"/>
                      <a:gd name="T27" fmla="*/ 190 h 235"/>
                      <a:gd name="T28" fmla="*/ 92 w 269"/>
                      <a:gd name="T29" fmla="*/ 146 h 235"/>
                      <a:gd name="T30" fmla="*/ 136 w 269"/>
                      <a:gd name="T31" fmla="*/ 117 h 235"/>
                      <a:gd name="T32" fmla="*/ 180 w 269"/>
                      <a:gd name="T33" fmla="*/ 102 h 235"/>
                      <a:gd name="T34" fmla="*/ 224 w 269"/>
                      <a:gd name="T35" fmla="*/ 102 h 235"/>
                      <a:gd name="T36" fmla="*/ 268 w 269"/>
                      <a:gd name="T37" fmla="*/ 87 h 235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9"/>
                      <a:gd name="T58" fmla="*/ 0 h 235"/>
                      <a:gd name="T59" fmla="*/ 269 w 269"/>
                      <a:gd name="T60" fmla="*/ 235 h 235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9" h="235">
                        <a:moveTo>
                          <a:pt x="0" y="85"/>
                        </a:moveTo>
                        <a:lnTo>
                          <a:pt x="34" y="29"/>
                        </a:lnTo>
                        <a:lnTo>
                          <a:pt x="78" y="0"/>
                        </a:lnTo>
                        <a:lnTo>
                          <a:pt x="122" y="0"/>
                        </a:lnTo>
                        <a:lnTo>
                          <a:pt x="166" y="0"/>
                        </a:lnTo>
                        <a:lnTo>
                          <a:pt x="210" y="0"/>
                        </a:lnTo>
                        <a:lnTo>
                          <a:pt x="268" y="29"/>
                        </a:lnTo>
                        <a:lnTo>
                          <a:pt x="268" y="73"/>
                        </a:lnTo>
                        <a:lnTo>
                          <a:pt x="268" y="117"/>
                        </a:lnTo>
                        <a:lnTo>
                          <a:pt x="268" y="161"/>
                        </a:lnTo>
                        <a:lnTo>
                          <a:pt x="210" y="204"/>
                        </a:lnTo>
                        <a:lnTo>
                          <a:pt x="166" y="234"/>
                        </a:lnTo>
                        <a:lnTo>
                          <a:pt x="122" y="234"/>
                        </a:lnTo>
                        <a:lnTo>
                          <a:pt x="107" y="190"/>
                        </a:lnTo>
                        <a:lnTo>
                          <a:pt x="92" y="146"/>
                        </a:lnTo>
                        <a:lnTo>
                          <a:pt x="136" y="117"/>
                        </a:lnTo>
                        <a:lnTo>
                          <a:pt x="180" y="102"/>
                        </a:lnTo>
                        <a:lnTo>
                          <a:pt x="224" y="102"/>
                        </a:lnTo>
                        <a:lnTo>
                          <a:pt x="268" y="87"/>
                        </a:lnTo>
                      </a:path>
                    </a:pathLst>
                  </a:custGeom>
                  <a:noFill/>
                  <a:ln w="50800" cap="rnd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611" y="3698"/>
                <a:ext cx="7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>
                    <a:latin typeface="Univers (W1)" charset="0"/>
                  </a:rPr>
                  <a:t>protein</a:t>
                </a:r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3136" y="3072"/>
                <a:ext cx="0" cy="4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555" y="3198"/>
                <a:ext cx="109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</a:rPr>
                  <a:t>translation</a:t>
                </a:r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653" y="2075"/>
              <a:ext cx="3205" cy="997"/>
              <a:chOff x="653" y="2075"/>
              <a:chExt cx="3205" cy="997"/>
            </a:xfrm>
          </p:grpSpPr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653" y="2786"/>
                <a:ext cx="70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>
                    <a:latin typeface="Univers (W1)" charset="0"/>
                  </a:rPr>
                  <a:t>mRNA</a:t>
                </a:r>
              </a:p>
            </p:txBody>
          </p:sp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2329" y="2895"/>
                <a:ext cx="1529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>
                <a:off x="2667" y="2075"/>
                <a:ext cx="469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 flipH="1">
                <a:off x="3136" y="2075"/>
                <a:ext cx="341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3555" y="2378"/>
              <a:ext cx="13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</a:rPr>
                <a:t>RNA splicing</a:t>
              </a: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136" y="2208"/>
              <a:ext cx="0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611" y="1730"/>
              <a:ext cx="3677" cy="430"/>
              <a:chOff x="611" y="1730"/>
              <a:chExt cx="3677" cy="430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1941" y="2027"/>
                <a:ext cx="2347" cy="0"/>
              </a:xfrm>
              <a:prstGeom prst="line">
                <a:avLst/>
              </a:prstGeom>
              <a:noFill/>
              <a:ln w="76200">
                <a:solidFill>
                  <a:srgbClr val="60C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11" y="1874"/>
                <a:ext cx="10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>
                    <a:latin typeface="Univers (W1)" charset="0"/>
                  </a:rPr>
                  <a:t>pre-mRNA</a:t>
                </a:r>
              </a:p>
            </p:txBody>
          </p:sp>
          <p:sp>
            <p:nvSpPr>
              <p:cNvPr id="15" name="Rectangle 29"/>
              <p:cNvSpPr>
                <a:spLocks noChangeArrowheads="1"/>
              </p:cNvSpPr>
              <p:nvPr/>
            </p:nvSpPr>
            <p:spPr bwMode="auto">
              <a:xfrm>
                <a:off x="1945" y="1983"/>
                <a:ext cx="718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Rectangle 30"/>
              <p:cNvSpPr>
                <a:spLocks noChangeArrowheads="1"/>
              </p:cNvSpPr>
              <p:nvPr/>
            </p:nvSpPr>
            <p:spPr bwMode="auto">
              <a:xfrm>
                <a:off x="3481" y="1983"/>
                <a:ext cx="803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38"/>
              <p:cNvSpPr>
                <a:spLocks noChangeArrowheads="1"/>
              </p:cNvSpPr>
              <p:nvPr/>
            </p:nvSpPr>
            <p:spPr bwMode="auto">
              <a:xfrm>
                <a:off x="2789" y="1730"/>
                <a:ext cx="65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>
                    <a:solidFill>
                      <a:srgbClr val="60C900"/>
                    </a:solidFill>
                    <a:latin typeface="Arial" panose="020B0604020202020204" pitchFamily="34" charset="0"/>
                  </a:rPr>
                  <a:t>intron</a:t>
                </a:r>
              </a:p>
            </p:txBody>
          </p:sp>
        </p:grpSp>
      </p:grpSp>
      <p:sp>
        <p:nvSpPr>
          <p:cNvPr id="35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5902"/>
            <a:ext cx="7886700" cy="70008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cs typeface="Times New Roman" pitchFamily="18" charset="0"/>
              </a:rPr>
              <a:t>DNA</a:t>
            </a:r>
            <a:r>
              <a:rPr lang="en-US" sz="2800" dirty="0">
                <a:cs typeface="Times New Roman" pitchFamily="18" charset="0"/>
              </a:rPr>
              <a:t> molecules hold all the genetic information for almost all organisms</a:t>
            </a:r>
          </a:p>
          <a:p>
            <a:pPr marL="9096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 It provides cells with the information they need to perform tasks that allow an organism to </a:t>
            </a:r>
            <a:r>
              <a:rPr lang="en-US" sz="2800" b="1" dirty="0">
                <a:cs typeface="Times New Roman" pitchFamily="18" charset="0"/>
              </a:rPr>
              <a:t>grow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b="1" dirty="0">
                <a:cs typeface="Times New Roman" pitchFamily="18" charset="0"/>
              </a:rPr>
              <a:t>survive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b="1" dirty="0">
                <a:cs typeface="Times New Roman" pitchFamily="18" charset="0"/>
              </a:rPr>
              <a:t>reproduce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A </a:t>
            </a:r>
            <a:r>
              <a:rPr lang="en-US" sz="2800" b="1" dirty="0">
                <a:cs typeface="Times New Roman" pitchFamily="18" charset="0"/>
              </a:rPr>
              <a:t>gene</a:t>
            </a:r>
            <a:r>
              <a:rPr lang="en-US" sz="2800" dirty="0">
                <a:cs typeface="Times New Roman" pitchFamily="18" charset="0"/>
              </a:rPr>
              <a:t> is one particular section of a DNA molecule that tells a cell to perform one specific </a:t>
            </a:r>
            <a:r>
              <a:rPr lang="en-US" sz="2800" dirty="0" smtClean="0">
                <a:cs typeface="Times New Roman" pitchFamily="18" charset="0"/>
              </a:rPr>
              <a:t>task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15246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Transcription-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 </a:t>
            </a:r>
            <a:r>
              <a:rPr lang="en-US" sz="2600" dirty="0"/>
              <a:t>DNA code for protein is rewritten in a molecule </a:t>
            </a:r>
            <a:r>
              <a:rPr lang="en-US" sz="2600" dirty="0" smtClean="0"/>
              <a:t>of mRNA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600" dirty="0"/>
              <a:t> </a:t>
            </a:r>
            <a:r>
              <a:rPr lang="en-US" sz="2600" b="1" dirty="0" smtClean="0"/>
              <a:t>mRNA</a:t>
            </a:r>
            <a:r>
              <a:rPr lang="en-US" sz="2600" dirty="0" smtClean="0"/>
              <a:t> </a:t>
            </a:r>
            <a:r>
              <a:rPr lang="en-US" sz="2600" dirty="0"/>
              <a:t>travels from nucleus to ribosome </a:t>
            </a:r>
            <a:endParaRPr lang="en-US" sz="26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600" dirty="0"/>
              <a:t>Free amino acids are transported from cytoplasm to ribosome by transfer RNA (</a:t>
            </a:r>
            <a:r>
              <a:rPr lang="en-US" sz="2600" dirty="0" err="1" smtClean="0"/>
              <a:t>tRNA</a:t>
            </a:r>
            <a:r>
              <a:rPr lang="en-US" sz="2600" dirty="0" smtClean="0"/>
              <a:t>) molecules </a:t>
            </a:r>
          </a:p>
          <a:p>
            <a:pPr marL="231775" indent="-231775">
              <a:lnSpc>
                <a:spcPct val="150000"/>
              </a:lnSpc>
              <a:buFont typeface="+mj-lt"/>
              <a:buAutoNum type="romanUcPeriod"/>
            </a:pPr>
            <a:r>
              <a:rPr lang="en-US" sz="2600" dirty="0" smtClean="0"/>
              <a:t> </a:t>
            </a:r>
            <a:r>
              <a:rPr lang="en-US" sz="2600" b="1" dirty="0" smtClean="0"/>
              <a:t>Ribosome </a:t>
            </a:r>
            <a:r>
              <a:rPr lang="en-US" sz="2600" b="1" dirty="0"/>
              <a:t>read mRNA code </a:t>
            </a:r>
            <a:r>
              <a:rPr lang="en-US" sz="2600" dirty="0"/>
              <a:t>and </a:t>
            </a:r>
            <a:r>
              <a:rPr lang="en-US" sz="2600" b="1" dirty="0"/>
              <a:t>assembles amino acids presented by </a:t>
            </a:r>
            <a:r>
              <a:rPr lang="en-US" sz="2600" b="1" dirty="0" err="1"/>
              <a:t>tRNA</a:t>
            </a:r>
            <a:r>
              <a:rPr lang="en-US" sz="2600" b="1" dirty="0"/>
              <a:t> </a:t>
            </a:r>
            <a:r>
              <a:rPr lang="en-US" sz="2600" dirty="0"/>
              <a:t>into </a:t>
            </a:r>
            <a:r>
              <a:rPr lang="en-US" sz="2600" dirty="0" smtClean="0"/>
              <a:t>a protein </a:t>
            </a:r>
            <a:r>
              <a:rPr lang="en-US" sz="2600" dirty="0"/>
              <a:t>by a </a:t>
            </a:r>
            <a:r>
              <a:rPr lang="en-US" sz="2600" dirty="0" smtClean="0"/>
              <a:t>process-</a:t>
            </a:r>
            <a:r>
              <a:rPr lang="en-US" sz="2600" b="1" dirty="0" smtClean="0">
                <a:solidFill>
                  <a:srgbClr val="C00000"/>
                </a:solidFill>
              </a:rPr>
              <a:t>translation</a:t>
            </a:r>
            <a:r>
              <a:rPr lang="en-US" sz="26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600" dirty="0" smtClean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436582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Events during protein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synthesis</a:t>
            </a:r>
            <a:endParaRPr lang="en-US" sz="3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799"/>
            <a:ext cx="8686800" cy="60356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 b="1" dirty="0" smtClean="0">
                <a:cs typeface="Times New Roman" panose="02020603050405020304" pitchFamily="18" charset="0"/>
              </a:rPr>
              <a:t>Transcription: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Process </a:t>
            </a:r>
            <a:r>
              <a:rPr lang="en-US" altLang="en-US" sz="2400" dirty="0">
                <a:cs typeface="Times New Roman" panose="02020603050405020304" pitchFamily="18" charset="0"/>
              </a:rPr>
              <a:t>of copying a specific portion of DNA (gene), producing a complimentary strand of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mRNA</a:t>
            </a:r>
          </a:p>
          <a:p>
            <a:pPr marL="1087438" indent="-11112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cs typeface="Times New Roman" panose="02020603050405020304" pitchFamily="18" charset="0"/>
              </a:rPr>
              <a:t> Occurs </a:t>
            </a:r>
            <a:r>
              <a:rPr lang="en-US" altLang="en-US" sz="2400" dirty="0">
                <a:cs typeface="Times New Roman" panose="02020603050405020304" pitchFamily="18" charset="0"/>
              </a:rPr>
              <a:t>in the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nucleus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of eukaryotic organisms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kumimoji="1" lang="en-US" sz="2400" b="1" kern="0" dirty="0" smtClean="0">
                <a:cs typeface="Times New Roman" panose="02020603050405020304" pitchFamily="18" charset="0"/>
              </a:rPr>
              <a:t>RNA </a:t>
            </a:r>
            <a:r>
              <a:rPr kumimoji="1" lang="en-US" sz="2400" b="1" kern="0" dirty="0">
                <a:cs typeface="Times New Roman" panose="02020603050405020304" pitchFamily="18" charset="0"/>
              </a:rPr>
              <a:t>polymerase </a:t>
            </a:r>
            <a:r>
              <a:rPr kumimoji="1" lang="en-US" sz="2400" kern="0" dirty="0">
                <a:cs typeface="Times New Roman" panose="02020603050405020304" pitchFamily="18" charset="0"/>
              </a:rPr>
              <a:t>attaches to a promoter site, part of the DNA strand that codes for a gene, and separates that section of the DNA </a:t>
            </a:r>
            <a:r>
              <a:rPr kumimoji="1" lang="en-US" sz="2400" kern="0" dirty="0" smtClean="0">
                <a:cs typeface="Times New Roman" panose="02020603050405020304" pitchFamily="18" charset="0"/>
              </a:rPr>
              <a:t>strand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RNA </a:t>
            </a:r>
            <a:r>
              <a:rPr lang="en-US" altLang="en-US" sz="2400" b="1" dirty="0">
                <a:cs typeface="Times New Roman" panose="02020603050405020304" pitchFamily="18" charset="0"/>
              </a:rPr>
              <a:t>polymerase </a:t>
            </a:r>
            <a:r>
              <a:rPr lang="en-US" altLang="en-US" sz="2400" dirty="0">
                <a:cs typeface="Times New Roman" panose="02020603050405020304" pitchFamily="18" charset="0"/>
              </a:rPr>
              <a:t>uses one DNA strand as a </a:t>
            </a:r>
            <a:r>
              <a:rPr lang="en-US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template</a:t>
            </a:r>
            <a:r>
              <a:rPr lang="en-US" altLang="en-US" sz="2400" dirty="0">
                <a:cs typeface="Times New Roman" panose="02020603050405020304" pitchFamily="18" charset="0"/>
              </a:rPr>
              <a:t> to assemble nucleotides into a complementary strand of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mRNA.</a:t>
            </a:r>
          </a:p>
          <a:p>
            <a:pPr marL="692150" indent="-3460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This </a:t>
            </a:r>
            <a:r>
              <a:rPr lang="en-US" altLang="en-US" sz="2400" dirty="0">
                <a:cs typeface="Times New Roman" panose="02020603050405020304" pitchFamily="18" charset="0"/>
              </a:rPr>
              <a:t>follows the base pairing rules for DNA replication except that in RNA, </a:t>
            </a:r>
            <a:r>
              <a:rPr lang="en-US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uracil</a:t>
            </a:r>
            <a:r>
              <a:rPr lang="en-US" altLang="en-US" sz="2400" dirty="0">
                <a:cs typeface="Times New Roman" panose="02020603050405020304" pitchFamily="18" charset="0"/>
              </a:rPr>
              <a:t> rather than thymine, pairs with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adenine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222726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Genetic code</a:t>
            </a:r>
            <a:endParaRPr lang="en-US" sz="3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15671"/>
            <a:ext cx="8877300" cy="5842575"/>
          </a:xfrm>
        </p:spPr>
        <p:txBody>
          <a:bodyPr>
            <a:noAutofit/>
          </a:bodyPr>
          <a:lstStyle/>
          <a:p>
            <a:pPr marL="284163" indent="-284163">
              <a:spcBef>
                <a:spcPts val="1200"/>
              </a:spcBef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3.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Once </a:t>
            </a:r>
            <a:r>
              <a:rPr lang="en-US" altLang="en-US" sz="2400" dirty="0">
                <a:cs typeface="Times New Roman" panose="02020603050405020304" pitchFamily="18" charset="0"/>
              </a:rPr>
              <a:t>polymerase reaches the terminator site (end of the gene), mRNA separates from the DNA strand &amp; leaves the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nucleus then </a:t>
            </a:r>
            <a:r>
              <a:rPr lang="en-US" altLang="en-US" sz="2400" dirty="0">
                <a:cs typeface="Times New Roman" panose="02020603050405020304" pitchFamily="18" charset="0"/>
              </a:rPr>
              <a:t>DNA strands rejoin or zip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closed</a:t>
            </a:r>
          </a:p>
          <a:p>
            <a:pPr marL="284163" indent="-284163">
              <a:spcBef>
                <a:spcPts val="1200"/>
              </a:spcBef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The strand of mRNA that is made during 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transcription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has two regions </a:t>
            </a:r>
          </a:p>
          <a:p>
            <a:pPr marL="9144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Exon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–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code for protein </a:t>
            </a:r>
          </a:p>
          <a:p>
            <a:pPr marL="9144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Intron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–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non coding section  </a:t>
            </a:r>
          </a:p>
          <a:p>
            <a:pPr marL="403225" indent="-349250"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In order for the mRNA to be used in translation the 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non-coding introns need to be removed by spliceosome </a:t>
            </a:r>
          </a:p>
          <a:p>
            <a:pPr marL="53975" indent="0">
              <a:buNone/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marL="403225" indent="-349250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Then the formed mRNA (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exon only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 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leaves the nucleus for translation in ribosome  </a:t>
            </a:r>
            <a:endParaRPr lang="en-US" alt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1"/>
            <a:ext cx="88773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0916" y="234954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Genetic code cont’d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530"/>
            <a:ext cx="1981200" cy="533400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b="1" dirty="0" smtClean="0">
                <a:latin typeface="+mn-lt"/>
                <a:cs typeface="Times New Roman" panose="02020603050405020304" pitchFamily="18" charset="0"/>
              </a:rPr>
              <a:t>Cont’d</a:t>
            </a:r>
            <a:endParaRPr lang="en-US" sz="24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7930"/>
            <a:ext cx="8686800" cy="5901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cs typeface="Times New Roman" panose="02020603050405020304" pitchFamily="18" charset="0"/>
              </a:rPr>
              <a:t>Nitrogenous bases are grouped in to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three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latter code called </a:t>
            </a:r>
            <a:r>
              <a:rPr lang="en-US" altLang="en-US" sz="28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codon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w/c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codes for specific </a:t>
            </a:r>
            <a:r>
              <a:rPr lang="en-US" altLang="en-US" sz="2400" b="1" dirty="0">
                <a:cs typeface="Times New Roman" panose="02020603050405020304" pitchFamily="18" charset="0"/>
              </a:rPr>
              <a:t>amino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acid/ 3RNA base sequences</a:t>
            </a:r>
            <a:endParaRPr lang="en-US" altLang="en-US" sz="24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cs typeface="Times New Roman" panose="02020603050405020304" pitchFamily="18" charset="0"/>
              </a:rPr>
              <a:t>genetic code consists of  64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codons</a:t>
            </a:r>
            <a:endParaRPr lang="en-US" altLang="en-US" sz="2400" b="1" dirty="0">
              <a:cs typeface="Times New Roman" panose="02020603050405020304" pitchFamily="18" charset="0"/>
            </a:endParaRPr>
          </a:p>
          <a:p>
            <a:pPr marL="9779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cs typeface="Times New Roman" panose="02020603050405020304" pitchFamily="18" charset="0"/>
              </a:rPr>
              <a:t>B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ut </a:t>
            </a:r>
            <a:r>
              <a:rPr lang="en-US" altLang="en-US" sz="2400" dirty="0"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61 code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for amino acids (</a:t>
            </a:r>
            <a:r>
              <a:rPr lang="en-US" alt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for the </a:t>
            </a:r>
            <a:r>
              <a:rPr lang="en-US" sz="2400" b="1" dirty="0" smtClean="0">
                <a:solidFill>
                  <a:srgbClr val="0070C0"/>
                </a:solidFill>
              </a:rPr>
              <a:t>20 </a:t>
            </a:r>
            <a:r>
              <a:rPr lang="en-US" sz="2400" b="1" dirty="0">
                <a:solidFill>
                  <a:srgbClr val="0070C0"/>
                </a:solidFill>
              </a:rPr>
              <a:t>amino </a:t>
            </a:r>
            <a:r>
              <a:rPr lang="en-US" sz="2400" b="1" dirty="0" smtClean="0">
                <a:solidFill>
                  <a:srgbClr val="0070C0"/>
                </a:solidFill>
              </a:rPr>
              <a:t>acids</a:t>
            </a:r>
            <a:r>
              <a:rPr lang="en-US" sz="2400" dirty="0" smtClean="0"/>
              <a:t>)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One codon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AUG</a:t>
            </a:r>
            <a:r>
              <a:rPr lang="en-US" altLang="en-US" sz="2400" dirty="0">
                <a:cs typeface="Times New Roman" panose="02020603050405020304" pitchFamily="18" charset="0"/>
              </a:rPr>
              <a:t>, codes for </a:t>
            </a:r>
            <a:r>
              <a:rPr lang="en-US" altLang="en-US" sz="2400" b="1" dirty="0">
                <a:cs typeface="Times New Roman" panose="02020603050405020304" pitchFamily="18" charset="0"/>
              </a:rPr>
              <a:t>methionine</a:t>
            </a:r>
            <a:r>
              <a:rPr lang="en-US" altLang="en-US" sz="2400" dirty="0">
                <a:cs typeface="Times New Roman" panose="02020603050405020304" pitchFamily="18" charset="0"/>
              </a:rPr>
              <a:t>, and </a:t>
            </a:r>
            <a:r>
              <a:rPr lang="en-US" sz="2400" dirty="0"/>
              <a:t>functions as a start signal for ribosomes to begin translating the mRNA at that point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Three </a:t>
            </a:r>
            <a:r>
              <a:rPr lang="en-US" altLang="en-US" sz="2400" b="1" dirty="0">
                <a:cs typeface="Times New Roman" panose="02020603050405020304" pitchFamily="18" charset="0"/>
              </a:rPr>
              <a:t>codons </a:t>
            </a:r>
            <a:r>
              <a:rPr lang="en-US" altLang="en-US" sz="2400" dirty="0">
                <a:cs typeface="Times New Roman" panose="02020603050405020304" pitchFamily="18" charset="0"/>
              </a:rPr>
              <a:t>act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as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signal </a:t>
            </a:r>
            <a:r>
              <a:rPr lang="en-US" altLang="en-US" sz="2400" b="1" dirty="0">
                <a:cs typeface="Times New Roman" panose="02020603050405020304" pitchFamily="18" charset="0"/>
              </a:rPr>
              <a:t>to stop the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process (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UGA, UAG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and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UAA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) </a:t>
            </a:r>
            <a:r>
              <a:rPr lang="en-US" sz="2400" dirty="0"/>
              <a:t>where ribosomes </a:t>
            </a:r>
            <a:r>
              <a:rPr lang="en-US" sz="2400" dirty="0" smtClean="0"/>
              <a:t>end translation</a:t>
            </a:r>
            <a:r>
              <a:rPr lang="en-US" sz="2400" dirty="0"/>
              <a:t>. </a:t>
            </a: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Most </a:t>
            </a:r>
            <a:r>
              <a:rPr lang="en-US" sz="2400" dirty="0">
                <a:cs typeface="Times New Roman" panose="02020603050405020304" pitchFamily="18" charset="0"/>
              </a:rPr>
              <a:t>amino acids</a:t>
            </a:r>
            <a:r>
              <a:rPr lang="en-US" sz="2400" b="1" dirty="0">
                <a:cs typeface="Times New Roman" panose="02020603050405020304" pitchFamily="18" charset="0"/>
              </a:rPr>
              <a:t> have more than one code,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only methionine and tryptophan have one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code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Arginine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has six 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codes</a:t>
            </a:r>
            <a:r>
              <a:rPr lang="en-US" sz="2400" b="1" dirty="0" smtClean="0">
                <a:cs typeface="Times New Roman" panose="02020603050405020304" pitchFamily="18" charset="0"/>
              </a:rPr>
              <a:t>)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7" name="Rectangles 3"/>
          <p:cNvSpPr/>
          <p:nvPr/>
        </p:nvSpPr>
        <p:spPr>
          <a:xfrm>
            <a:off x="114300" y="76199"/>
            <a:ext cx="8877300" cy="66452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44" y="257894"/>
            <a:ext cx="6240833" cy="6098455"/>
          </a:xfrm>
          <a:prstGeom prst="rect">
            <a:avLst/>
          </a:prstGeom>
        </p:spPr>
      </p:pic>
      <p:sp>
        <p:nvSpPr>
          <p:cNvPr id="5" name="Rectangles 3"/>
          <p:cNvSpPr/>
          <p:nvPr/>
        </p:nvSpPr>
        <p:spPr>
          <a:xfrm>
            <a:off x="114300" y="136525"/>
            <a:ext cx="8801100" cy="6492877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cs typeface="Times New Roman" panose="02020603050405020304" pitchFamily="18" charset="0"/>
              </a:rPr>
              <a:t>Translation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715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Process in which mRNA code is converted into a sequence of amino acids (</a:t>
            </a:r>
            <a:r>
              <a:rPr lang="nl-BE" sz="2400" dirty="0" smtClean="0">
                <a:solidFill>
                  <a:srgbClr val="990033"/>
                </a:solidFill>
                <a:cs typeface="Times New Roman" panose="02020603050405020304" pitchFamily="18" charset="0"/>
              </a:rPr>
              <a:t>f</a:t>
            </a:r>
            <a:r>
              <a:rPr lang="nl-BE" altLang="en-US" sz="2400" dirty="0" smtClean="0">
                <a:solidFill>
                  <a:srgbClr val="990033"/>
                </a:solidFill>
                <a:cs typeface="Times New Roman" panose="02020603050405020304" pitchFamily="18" charset="0"/>
              </a:rPr>
              <a:t>rom RNA to protein)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</a:t>
            </a:r>
            <a:r>
              <a:rPr lang="en-US" sz="2400" dirty="0" smtClean="0">
                <a:cs typeface="Times New Roman" panose="02020603050405020304" pitchFamily="18" charset="0"/>
              </a:rPr>
              <a:t>ccur in ribosome </a:t>
            </a:r>
          </a:p>
          <a:p>
            <a:pPr marL="284163" indent="-284163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1. Translation begins with </a:t>
            </a:r>
            <a:r>
              <a:rPr lang="en-US" sz="2400" dirty="0">
                <a:cs typeface="Times New Roman" panose="02020603050405020304" pitchFamily="18" charset="0"/>
              </a:rPr>
              <a:t>binding </a:t>
            </a:r>
            <a:r>
              <a:rPr lang="en-US" sz="2400" dirty="0" smtClean="0">
                <a:cs typeface="Times New Roman" panose="02020603050405020304" pitchFamily="18" charset="0"/>
              </a:rPr>
              <a:t>of </a:t>
            </a:r>
            <a:r>
              <a:rPr lang="en-US" sz="2400" dirty="0">
                <a:cs typeface="Times New Roman" panose="02020603050405020304" pitchFamily="18" charset="0"/>
              </a:rPr>
              <a:t>small ribosomal sub unit </a:t>
            </a:r>
            <a:r>
              <a:rPr lang="en-US" sz="2400" dirty="0" smtClean="0">
                <a:cs typeface="Times New Roman" panose="02020603050405020304" pitchFamily="18" charset="0"/>
              </a:rPr>
              <a:t>to mRNA strand  upstream of the start codon </a:t>
            </a:r>
          </a:p>
          <a:p>
            <a:pPr marL="1143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Times New Roman" panose="02020603050405020304" pitchFamily="18" charset="0"/>
              </a:rPr>
              <a:t>Each amino acid is brought to ribosome by specific </a:t>
            </a:r>
            <a:r>
              <a:rPr lang="en-US" sz="2400" b="1" dirty="0" err="1" smtClean="0">
                <a:cs typeface="Times New Roman" panose="02020603050405020304" pitchFamily="18" charset="0"/>
              </a:rPr>
              <a:t>tRNA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1143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Times New Roman" panose="02020603050405020304" pitchFamily="18" charset="0"/>
              </a:rPr>
              <a:t>The type of amino acid is determined by the anticodon sequence of the tRNA </a:t>
            </a:r>
          </a:p>
          <a:p>
            <a:pPr marL="234950" indent="-23495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2. Complementary base pairing occur between the codon of mRNA and anti-codon of tRNA (initiator tRNA)</a:t>
            </a:r>
          </a:p>
          <a:p>
            <a:pPr marL="282575" indent="-282575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Translation Cont’d 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82575" indent="-282575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3. After the initiator </a:t>
            </a:r>
            <a:r>
              <a:rPr lang="en-US" sz="2400" b="1" dirty="0" smtClean="0">
                <a:cs typeface="Times New Roman" panose="02020603050405020304" pitchFamily="18" charset="0"/>
              </a:rPr>
              <a:t>tRNA binds to the start codon</a:t>
            </a:r>
            <a:r>
              <a:rPr lang="en-US" sz="2400" dirty="0" smtClean="0">
                <a:cs typeface="Times New Roman" panose="02020603050405020304" pitchFamily="18" charset="0"/>
              </a:rPr>
              <a:t>, the large ribosomal sub unit binds to form translation complex and initiation is completed </a:t>
            </a:r>
          </a:p>
          <a:p>
            <a:pPr marL="1143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In the large ribosomal sub unit there are sections called E, P and A site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4. During elongation individual amino acids are brought to mRNA strand by tRNA molecule through complementary base pairing of codon and anti-codon  </a:t>
            </a:r>
          </a:p>
          <a:p>
            <a:pPr marL="1143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Each anticodons of tRNA molecule corresponds to a specific amino acid 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6172202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5. </a:t>
            </a:r>
            <a:r>
              <a:rPr lang="en-US" sz="2400" u="sng" dirty="0" smtClean="0">
                <a:cs typeface="Times New Roman" panose="02020603050405020304" pitchFamily="18" charset="0"/>
              </a:rPr>
              <a:t>Charged tRNA molecule binds </a:t>
            </a:r>
            <a:r>
              <a:rPr lang="en-US" sz="2400" dirty="0" smtClean="0">
                <a:cs typeface="Times New Roman" panose="02020603050405020304" pitchFamily="18" charset="0"/>
              </a:rPr>
              <a:t>to the </a:t>
            </a:r>
            <a:r>
              <a:rPr lang="en-US" sz="2400" b="1" dirty="0" smtClean="0">
                <a:cs typeface="Times New Roman" panose="02020603050405020304" pitchFamily="18" charset="0"/>
              </a:rPr>
              <a:t>A site </a:t>
            </a:r>
            <a:r>
              <a:rPr lang="en-US" sz="2400" dirty="0" smtClean="0">
                <a:cs typeface="Times New Roman" panose="02020603050405020304" pitchFamily="18" charset="0"/>
              </a:rPr>
              <a:t>and a </a:t>
            </a:r>
            <a:r>
              <a:rPr lang="en-US" sz="2400" u="sng" dirty="0" smtClean="0">
                <a:cs typeface="Times New Roman" panose="02020603050405020304" pitchFamily="18" charset="0"/>
              </a:rPr>
              <a:t>peptide bond formed between the amino acid </a:t>
            </a:r>
            <a:r>
              <a:rPr lang="en-US" sz="2400" dirty="0" smtClean="0">
                <a:cs typeface="Times New Roman" panose="02020603050405020304" pitchFamily="18" charset="0"/>
              </a:rPr>
              <a:t>and the attached tRNA molecule at the </a:t>
            </a:r>
            <a:r>
              <a:rPr lang="en-US" sz="2400" b="1" dirty="0" smtClean="0">
                <a:cs typeface="Times New Roman" panose="02020603050405020304" pitchFamily="18" charset="0"/>
              </a:rPr>
              <a:t>P site </a:t>
            </a:r>
          </a:p>
          <a:p>
            <a:pPr marL="349250" indent="-34925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6. </a:t>
            </a:r>
            <a:r>
              <a:rPr lang="en-US" sz="2400" dirty="0"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cs typeface="Times New Roman" panose="02020603050405020304" pitchFamily="18" charset="0"/>
              </a:rPr>
              <a:t>he complex slides down one codon to the right where the uncharged tRNA molecule exit from the </a:t>
            </a:r>
            <a:r>
              <a:rPr lang="en-US" sz="2400" b="1" dirty="0" smtClean="0">
                <a:cs typeface="Times New Roman" panose="02020603050405020304" pitchFamily="18" charset="0"/>
              </a:rPr>
              <a:t>E site </a:t>
            </a:r>
            <a:r>
              <a:rPr lang="en-US" sz="2400" dirty="0" smtClean="0">
                <a:cs typeface="Times New Roman" panose="02020603050405020304" pitchFamily="18" charset="0"/>
              </a:rPr>
              <a:t>and the </a:t>
            </a:r>
            <a:r>
              <a:rPr lang="en-US" sz="2400" b="1" dirty="0" smtClean="0">
                <a:cs typeface="Times New Roman" panose="02020603050405020304" pitchFamily="18" charset="0"/>
              </a:rPr>
              <a:t>A site </a:t>
            </a:r>
            <a:r>
              <a:rPr lang="en-US" sz="2400" dirty="0" smtClean="0">
                <a:cs typeface="Times New Roman" panose="02020603050405020304" pitchFamily="18" charset="0"/>
              </a:rPr>
              <a:t>is open to accept the next tRNA molecule </a:t>
            </a:r>
          </a:p>
          <a:p>
            <a:pPr marL="1035050" indent="-3492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Times New Roman" panose="02020603050405020304" pitchFamily="18" charset="0"/>
              </a:rPr>
              <a:t>Elongation will continue until stop codon is reached </a:t>
            </a:r>
          </a:p>
          <a:p>
            <a:pPr marL="349250" indent="-34925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7. When stop codon is reached, release factor binds to </a:t>
            </a:r>
            <a:r>
              <a:rPr lang="en-US" sz="2400" b="1" dirty="0" smtClean="0">
                <a:cs typeface="Times New Roman" panose="02020603050405020304" pitchFamily="18" charset="0"/>
              </a:rPr>
              <a:t>A site </a:t>
            </a:r>
            <a:r>
              <a:rPr lang="en-US" sz="2400" dirty="0" smtClean="0">
                <a:cs typeface="Times New Roman" panose="02020603050405020304" pitchFamily="18" charset="0"/>
              </a:rPr>
              <a:t>and polypeptide is released from the </a:t>
            </a:r>
            <a:r>
              <a:rPr lang="en-US" sz="2400" b="1" dirty="0" smtClean="0">
                <a:cs typeface="Times New Roman" panose="02020603050405020304" pitchFamily="18" charset="0"/>
              </a:rPr>
              <a:t>P site </a:t>
            </a:r>
            <a:r>
              <a:rPr lang="en-US" sz="2400" dirty="0" smtClean="0">
                <a:cs typeface="Times New Roman" panose="02020603050405020304" pitchFamily="18" charset="0"/>
              </a:rPr>
              <a:t>then the entire complex dissociates    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3387" y="203200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宋体" panose="02010600030101010101" pitchFamily="2" charset="-122"/>
              </a:rPr>
              <a:t>Translation summary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4419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/>
              <a:t>During translation, the cell uses information from messenger RNA to produce proteins.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Transcription occurs in nucleus.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mRNA moves to the cytoplasm then to the ribosomes.  </a:t>
            </a:r>
            <a:r>
              <a:rPr lang="en-US" sz="2800" dirty="0" err="1" smtClean="0"/>
              <a:t>tRNA</a:t>
            </a:r>
            <a:r>
              <a:rPr lang="en-US" sz="2800" dirty="0" smtClean="0"/>
              <a:t> “read” the mRNA and obtain the amino acid coded for/identifies amino acid carried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Ribosomes attach amino acids together forming a polypeptide chain.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Polypeptide chain keeps growing until a stop codon is reached.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defRPr>
            </a:lvl9pPr>
          </a:lstStyle>
          <a:p>
            <a:pPr eaLnBrk="1" hangingPunct="1"/>
            <a:fld id="{7FE8EE79-3461-4D6F-8A23-8F787E2BDE1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77F47C-843B-4AAE-91DE-33F86821DD12}" type="datetime1">
              <a:rPr lang="en-GB"/>
              <a:pPr>
                <a:defRPr/>
              </a:pPr>
              <a:t>24/12/2021</a:t>
            </a:fld>
            <a:endParaRPr lang="en-US" altLang="zh-CN"/>
          </a:p>
        </p:txBody>
      </p:sp>
      <p:sp>
        <p:nvSpPr>
          <p:cNvPr id="7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Times New Roman" pitchFamily="18" charset="0"/>
              </a:rPr>
              <a:t>Mutations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Mutation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is the </a:t>
            </a:r>
            <a:r>
              <a:rPr lang="en-US" sz="2800" dirty="0" smtClean="0">
                <a:cs typeface="Times New Roman" pitchFamily="18" charset="0"/>
              </a:rPr>
              <a:t>change in the </a:t>
            </a:r>
            <a:r>
              <a:rPr lang="en-US" sz="2800" dirty="0">
                <a:cs typeface="Times New Roman" pitchFamily="18" charset="0"/>
              </a:rPr>
              <a:t>nucleotide sequence </a:t>
            </a:r>
            <a:r>
              <a:rPr lang="en-US" sz="2800" dirty="0" smtClean="0">
                <a:cs typeface="Times New Roman" pitchFamily="18" charset="0"/>
              </a:rPr>
              <a:t>of genome of an organism </a:t>
            </a:r>
          </a:p>
          <a:p>
            <a:pPr marL="627063" indent="-285750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itchFamily="18" charset="0"/>
              </a:rPr>
              <a:t>May occur in somatic cells </a:t>
            </a:r>
            <a:r>
              <a:rPr lang="en-US" altLang="en-US" sz="2800" dirty="0" smtClean="0">
                <a:cs typeface="Times New Roman" pitchFamily="18" charset="0"/>
              </a:rPr>
              <a:t>(can’t pass to offspring)</a:t>
            </a:r>
          </a:p>
          <a:p>
            <a:pPr marL="627063" indent="-285750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cs typeface="Times New Roman" pitchFamily="18" charset="0"/>
              </a:rPr>
              <a:t>May </a:t>
            </a:r>
            <a:r>
              <a:rPr lang="en-US" altLang="en-US" sz="2800" dirty="0">
                <a:cs typeface="Times New Roman" pitchFamily="18" charset="0"/>
              </a:rPr>
              <a:t>occur in gametes (eggs </a:t>
            </a:r>
            <a:r>
              <a:rPr lang="en-US" altLang="en-US" sz="2800" dirty="0" smtClean="0">
                <a:cs typeface="Times New Roman" pitchFamily="18" charset="0"/>
              </a:rPr>
              <a:t>and </a:t>
            </a:r>
            <a:r>
              <a:rPr lang="en-US" altLang="en-US" sz="2800" dirty="0">
                <a:cs typeface="Times New Roman" pitchFamily="18" charset="0"/>
              </a:rPr>
              <a:t>sperm) and be passed to </a:t>
            </a:r>
            <a:r>
              <a:rPr lang="en-US" altLang="en-US" sz="2800" dirty="0" smtClean="0">
                <a:cs typeface="Times New Roman" pitchFamily="18" charset="0"/>
              </a:rPr>
              <a:t>offspring</a:t>
            </a:r>
            <a:endParaRPr lang="en-US" altLang="en-US" sz="2800" dirty="0">
              <a:cs typeface="Times New Roman" pitchFamily="18" charset="0"/>
            </a:endParaRPr>
          </a:p>
          <a:p>
            <a:pPr marL="627063" indent="-285750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/>
              <a:t>Mutation could occur spontaneously (accidentally) during duplication </a:t>
            </a:r>
            <a:endParaRPr lang="en-US" sz="2800" dirty="0" smtClean="0"/>
          </a:p>
          <a:p>
            <a:pPr marL="627063" indent="-285750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Rare events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0" y="68014"/>
            <a:ext cx="2400300" cy="7691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cs typeface="Times New Roman" pitchFamily="18" charset="0"/>
              </a:rPr>
              <a:t>Cont’d</a:t>
            </a:r>
            <a:endParaRPr lang="en-US" sz="28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7313"/>
            <a:ext cx="8591550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During reproduction</a:t>
            </a:r>
            <a:r>
              <a:rPr lang="en-US" sz="2800" dirty="0">
                <a:cs typeface="Times New Roman" pitchFamily="18" charset="0"/>
              </a:rPr>
              <a:t>, DNA is replicated and passed from a parent to their offspring</a:t>
            </a:r>
          </a:p>
          <a:p>
            <a:pPr marL="9683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This inheritance of genetic material by offspring influences the appearance and behavior of the offspring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environment that an organism lives in can also influence how genes are </a:t>
            </a:r>
            <a:r>
              <a:rPr lang="en-US" sz="2800" dirty="0" smtClean="0">
                <a:cs typeface="Times New Roman" pitchFamily="18" charset="0"/>
              </a:rPr>
              <a:t>expressed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Genes </a:t>
            </a:r>
            <a:r>
              <a:rPr lang="en-US" sz="2800" dirty="0" smtClean="0">
                <a:cs typeface="Times New Roman" panose="02020603050405020304" pitchFamily="18" charset="0"/>
              </a:rPr>
              <a:t>(the </a:t>
            </a:r>
            <a:r>
              <a:rPr lang="en-US" sz="2800" dirty="0">
                <a:cs typeface="Times New Roman" panose="02020603050405020304" pitchFamily="18" charset="0"/>
              </a:rPr>
              <a:t>traits they code for) are passed from </a:t>
            </a:r>
            <a:r>
              <a:rPr lang="en-US" sz="2800" b="1" dirty="0">
                <a:cs typeface="Times New Roman" panose="02020603050405020304" pitchFamily="18" charset="0"/>
              </a:rPr>
              <a:t>parent</a:t>
            </a:r>
            <a:r>
              <a:rPr lang="en-US" sz="2800" dirty="0"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cs typeface="Times New Roman" panose="02020603050405020304" pitchFamily="18" charset="0"/>
              </a:rPr>
              <a:t>offspring</a:t>
            </a:r>
            <a:r>
              <a:rPr lang="en-US" sz="2800" dirty="0">
                <a:cs typeface="Times New Roman" panose="02020603050405020304" pitchFamily="18" charset="0"/>
              </a:rPr>
              <a:t>. 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95250" y="65690"/>
            <a:ext cx="8801100" cy="665578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0352"/>
            <a:ext cx="2133600" cy="401123"/>
          </a:xfrm>
        </p:spPr>
        <p:txBody>
          <a:bodyPr/>
          <a:lstStyle/>
          <a:p>
            <a:fld id="{A13CB5EC-E102-4298-8460-B4D67C3CF687}" type="slidenum">
              <a:rPr lang="en-US" sz="1400" smtClean="0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085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Cont’d</a:t>
            </a:r>
            <a:r>
              <a:rPr lang="en-US" sz="2600" b="1" dirty="0" smtClean="0">
                <a:solidFill>
                  <a:srgbClr val="FF0000"/>
                </a:solidFill>
                <a:latin typeface="+mn-lt"/>
              </a:rPr>
              <a:t> </a:t>
            </a:r>
            <a:endParaRPr lang="en-US" sz="2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>
            <a:normAutofit/>
          </a:bodyPr>
          <a:lstStyle/>
          <a:p>
            <a:pPr marL="627063" indent="-285750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Each new cell has an average 120 mutations. But</a:t>
            </a:r>
          </a:p>
          <a:p>
            <a:pPr marL="1092200" indent="-287338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/>
              <a:t>Most mutations detected &amp; repaired</a:t>
            </a:r>
          </a:p>
          <a:p>
            <a:pPr marL="1092200" indent="-287338" defTabSz="10302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/>
              <a:t>95% of our DNA is non-coding, most mutation unlikely to affect coding gens. 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 smtClean="0">
                <a:cs typeface="Times New Roman" pitchFamily="18" charset="0"/>
              </a:rPr>
              <a:t>Causes of mutation </a:t>
            </a:r>
          </a:p>
          <a:p>
            <a:pPr marL="914400" indent="-228600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685800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Replication </a:t>
            </a:r>
            <a:r>
              <a:rPr lang="en-US" altLang="en-US" sz="2800" dirty="0">
                <a:cs typeface="Times New Roman" panose="02020603050405020304" pitchFamily="18" charset="0"/>
              </a:rPr>
              <a:t>errors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685800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Mutagens</a:t>
            </a:r>
            <a:r>
              <a:rPr lang="en-US" altLang="en-US" sz="2800" dirty="0">
                <a:cs typeface="Times New Roman" panose="02020603050405020304" pitchFamily="18" charset="0"/>
              </a:rPr>
              <a:t>, such as UV rays and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chemicals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4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02"/>
            <a:ext cx="8229600" cy="54609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Types of mutation </a:t>
            </a:r>
            <a:endParaRPr 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+mj-lt"/>
              </a:rPr>
              <a:t>The ways </a:t>
            </a:r>
            <a:r>
              <a:rPr lang="en-US" sz="2300" dirty="0">
                <a:latin typeface="+mj-lt"/>
              </a:rPr>
              <a:t>that DNA can be changed, resulting in different types </a:t>
            </a:r>
            <a:r>
              <a:rPr lang="en-US" sz="2300" dirty="0" smtClean="0">
                <a:latin typeface="+mj-lt"/>
              </a:rPr>
              <a:t>of mutation</a:t>
            </a:r>
          </a:p>
          <a:p>
            <a:pPr marL="53975" indent="-539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+mj-lt"/>
              </a:rPr>
              <a:t>Mutation can be gene or chromosomal </a:t>
            </a:r>
            <a:r>
              <a:rPr lang="en-US" sz="2300" dirty="0">
                <a:latin typeface="+mj-lt"/>
              </a:rPr>
              <a:t/>
            </a:r>
            <a:br>
              <a:rPr lang="en-US" sz="2300" dirty="0">
                <a:latin typeface="+mj-lt"/>
              </a:rPr>
            </a:b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1. Gene mutation: </a:t>
            </a:r>
            <a:r>
              <a:rPr lang="en-US" altLang="en-US" sz="2300" dirty="0">
                <a:latin typeface="+mj-lt"/>
                <a:ea typeface="宋体" panose="02010600030101010101" pitchFamily="2" charset="-122"/>
              </a:rPr>
              <a:t>result from changes in a </a:t>
            </a:r>
            <a:r>
              <a:rPr lang="en-US" altLang="en-US" sz="230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</a:rPr>
              <a:t>single gene.</a:t>
            </a:r>
          </a:p>
          <a:p>
            <a:pPr marL="57626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300" b="1" dirty="0" smtClean="0">
                <a:latin typeface="+mj-lt"/>
                <a:cs typeface="Times New Roman" pitchFamily="18" charset="0"/>
              </a:rPr>
              <a:t>Point </a:t>
            </a:r>
            <a:r>
              <a:rPr lang="en-US" sz="2300" b="1" dirty="0">
                <a:latin typeface="+mj-lt"/>
                <a:cs typeface="Times New Roman" pitchFamily="18" charset="0"/>
              </a:rPr>
              <a:t>mutations- </a:t>
            </a:r>
            <a:r>
              <a:rPr lang="en-US" sz="2300" dirty="0">
                <a:latin typeface="+mj-lt"/>
                <a:cs typeface="Times New Roman" pitchFamily="18" charset="0"/>
              </a:rPr>
              <a:t>changes that involves a single </a:t>
            </a:r>
            <a:r>
              <a:rPr lang="en-US" sz="2300" dirty="0" smtClean="0">
                <a:latin typeface="+mj-lt"/>
                <a:cs typeface="Times New Roman" pitchFamily="18" charset="0"/>
              </a:rPr>
              <a:t>base. </a:t>
            </a:r>
            <a:r>
              <a:rPr lang="en-US" altLang="en-US" sz="2300" dirty="0">
                <a:latin typeface="Arial Narrow" panose="020B0606020202030204" pitchFamily="34" charset="0"/>
                <a:ea typeface="宋体" panose="02010600030101010101" pitchFamily="2" charset="-122"/>
              </a:rPr>
              <a:t>Affect one nucleotide thus occurring at a </a:t>
            </a:r>
            <a:r>
              <a:rPr lang="en-US" altLang="en-US" sz="2300" dirty="0">
                <a:solidFill>
                  <a:srgbClr val="CC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single point on the gene</a:t>
            </a:r>
            <a:endParaRPr lang="en-US" sz="2300" dirty="0" smtClean="0">
              <a:latin typeface="+mj-lt"/>
              <a:cs typeface="Times New Roman" pitchFamily="18" charset="0"/>
            </a:endParaRPr>
          </a:p>
          <a:p>
            <a:pPr marL="682625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3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A. Substitution-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>
                <a:latin typeface="+mj-lt"/>
                <a:cs typeface="Times New Roman" pitchFamily="18" charset="0"/>
              </a:rPr>
              <a:t>one base is replaced by other </a:t>
            </a:r>
            <a:r>
              <a:rPr lang="en-US" sz="2300" dirty="0" smtClean="0">
                <a:latin typeface="+mj-lt"/>
                <a:cs typeface="Times New Roman" pitchFamily="18" charset="0"/>
              </a:rPr>
              <a:t>base</a:t>
            </a:r>
          </a:p>
          <a:p>
            <a:pPr marL="114141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>
                <a:latin typeface="+mj-lt"/>
                <a:cs typeface="Times New Roman" pitchFamily="18" charset="0"/>
              </a:rPr>
              <a:t> </a:t>
            </a:r>
            <a:r>
              <a:rPr lang="en-US" sz="23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Transversion</a:t>
            </a:r>
            <a:r>
              <a:rPr lang="en-US" sz="23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: </a:t>
            </a:r>
            <a:r>
              <a:rPr lang="en-US" sz="23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purine </a:t>
            </a:r>
            <a:r>
              <a:rPr lang="en-US" sz="23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is replaced by a </a:t>
            </a:r>
            <a:r>
              <a:rPr lang="en-US" sz="23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pyrimidine </a:t>
            </a:r>
            <a:r>
              <a:rPr lang="en-US" sz="23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or a pyrimidine is replaced by a </a:t>
            </a:r>
            <a:r>
              <a:rPr lang="en-US" sz="23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purine</a:t>
            </a:r>
          </a:p>
          <a:p>
            <a:pPr marL="114141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b="1" dirty="0" smtClean="0">
                <a:latin typeface="+mj-lt"/>
                <a:cs typeface="Times New Roman" pitchFamily="18" charset="0"/>
              </a:rPr>
              <a:t>Transition: </a:t>
            </a:r>
            <a:r>
              <a:rPr lang="en-US" sz="2300" dirty="0" smtClean="0">
                <a:latin typeface="+mj-lt"/>
                <a:cs typeface="Times New Roman" pitchFamily="18" charset="0"/>
              </a:rPr>
              <a:t>Purine </a:t>
            </a:r>
            <a:r>
              <a:rPr lang="en-US" sz="2300" dirty="0">
                <a:latin typeface="+mj-lt"/>
                <a:cs typeface="Times New Roman" pitchFamily="18" charset="0"/>
              </a:rPr>
              <a:t>is replaced with a purine </a:t>
            </a:r>
            <a:r>
              <a:rPr lang="en-US" sz="2300" dirty="0" smtClean="0">
                <a:latin typeface="+mj-lt"/>
                <a:cs typeface="Times New Roman" pitchFamily="18" charset="0"/>
              </a:rPr>
              <a:t>or pyrimidine </a:t>
            </a:r>
            <a:r>
              <a:rPr lang="en-US" sz="2300" dirty="0">
                <a:latin typeface="+mj-lt"/>
                <a:cs typeface="Times New Roman" pitchFamily="18" charset="0"/>
              </a:rPr>
              <a:t>is replaced with </a:t>
            </a:r>
            <a:r>
              <a:rPr lang="en-US" sz="2300" dirty="0" smtClean="0">
                <a:latin typeface="+mj-lt"/>
                <a:cs typeface="Times New Roman" pitchFamily="18" charset="0"/>
              </a:rPr>
              <a:t>a pyrimidine</a:t>
            </a:r>
            <a:endParaRPr lang="en-US" sz="23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73" y="121030"/>
            <a:ext cx="1981200" cy="546098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7128"/>
            <a:ext cx="8610600" cy="5886072"/>
          </a:xfrm>
        </p:spPr>
        <p:txBody>
          <a:bodyPr>
            <a:noAutofit/>
          </a:bodyPr>
          <a:lstStyle/>
          <a:p>
            <a:pPr marL="854075" indent="-800100" algn="just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chemeClr val="accent1"/>
                </a:solidFill>
                <a:cs typeface="Times New Roman" pitchFamily="18" charset="0"/>
              </a:rPr>
              <a:t>B. Addition- </a:t>
            </a:r>
            <a:r>
              <a:rPr lang="en-US" sz="2400" dirty="0" smtClean="0">
                <a:cs typeface="Times New Roman" pitchFamily="18" charset="0"/>
              </a:rPr>
              <a:t>an </a:t>
            </a:r>
            <a:r>
              <a:rPr lang="en-US" sz="2400" dirty="0">
                <a:cs typeface="Times New Roman" pitchFamily="18" charset="0"/>
              </a:rPr>
              <a:t>extra base is </a:t>
            </a:r>
            <a:r>
              <a:rPr lang="en-US" sz="2400" dirty="0" smtClean="0">
                <a:cs typeface="Times New Roman" pitchFamily="18" charset="0"/>
              </a:rPr>
              <a:t>added </a:t>
            </a:r>
            <a:endParaRPr lang="en-US" sz="2400" dirty="0">
              <a:cs typeface="Times New Roman" pitchFamily="18" charset="0"/>
            </a:endParaRPr>
          </a:p>
          <a:p>
            <a:pPr marL="854075" indent="-800100" algn="just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chemeClr val="accent1"/>
                </a:solidFill>
                <a:cs typeface="Times New Roman" pitchFamily="18" charset="0"/>
              </a:rPr>
              <a:t>C. Deletions </a:t>
            </a:r>
            <a:r>
              <a:rPr lang="en-US" sz="2400" dirty="0" smtClean="0">
                <a:cs typeface="Times New Roman" pitchFamily="18" charset="0"/>
              </a:rPr>
              <a:t>–</a:t>
            </a:r>
            <a:r>
              <a:rPr lang="en-US" sz="2400" dirty="0">
                <a:cs typeface="Times New Roman" pitchFamily="18" charset="0"/>
              </a:rPr>
              <a:t>a base is missed out during DNA </a:t>
            </a:r>
            <a:r>
              <a:rPr lang="en-US" sz="2400" dirty="0" smtClean="0">
                <a:cs typeface="Times New Roman" pitchFamily="18" charset="0"/>
              </a:rPr>
              <a:t>replication</a:t>
            </a:r>
          </a:p>
          <a:p>
            <a:pPr marL="855662" indent="0" algn="just">
              <a:lnSpc>
                <a:spcPct val="150000"/>
              </a:lnSpc>
              <a:spcBef>
                <a:spcPts val="1200"/>
              </a:spcBef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52</a:t>
            </a:fld>
            <a:endParaRPr lang="en-US"/>
          </a:p>
        </p:txBody>
      </p:sp>
      <p:pic>
        <p:nvPicPr>
          <p:cNvPr id="7" name="Content Placeholder 5" descr="figure 18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5437"/>
            <a:ext cx="7010400" cy="456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4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6096000"/>
          </a:xfrm>
        </p:spPr>
        <p:txBody>
          <a:bodyPr>
            <a:normAutofit/>
          </a:bodyPr>
          <a:lstStyle/>
          <a:p>
            <a:pPr marL="349250" indent="-295275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3000" b="1" dirty="0" smtClean="0">
                <a:solidFill>
                  <a:srgbClr val="C00000"/>
                </a:solidFill>
                <a:cs typeface="Times New Roman" pitchFamily="18" charset="0"/>
              </a:rPr>
              <a:t>2. Chromosomal </a:t>
            </a:r>
            <a:r>
              <a:rPr lang="en-US" sz="3000" b="1" dirty="0">
                <a:solidFill>
                  <a:srgbClr val="C00000"/>
                </a:solidFill>
                <a:cs typeface="Times New Roman" pitchFamily="18" charset="0"/>
              </a:rPr>
              <a:t>Mutations- </a:t>
            </a:r>
            <a:r>
              <a:rPr lang="en-US" sz="2600" dirty="0">
                <a:cs typeface="Times New Roman" pitchFamily="18" charset="0"/>
              </a:rPr>
              <a:t>situation where part of  a </a:t>
            </a:r>
            <a:r>
              <a:rPr lang="en-US" sz="2600" dirty="0" smtClean="0">
                <a:cs typeface="Times New Roman" pitchFamily="18" charset="0"/>
              </a:rPr>
              <a:t>chromosome sequence of DNA is </a:t>
            </a:r>
            <a:r>
              <a:rPr lang="en-US" sz="2600" dirty="0">
                <a:cs typeface="Times New Roman" pitchFamily="18" charset="0"/>
              </a:rPr>
              <a:t>missed/added </a:t>
            </a:r>
            <a:endParaRPr lang="en-US" sz="260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Chromosomal m</a:t>
            </a:r>
            <a:r>
              <a:rPr lang="en-US" sz="2600" dirty="0" smtClean="0">
                <a:cs typeface="Times New Roman" pitchFamily="18" charset="0"/>
              </a:rPr>
              <a:t>utations can happen in either of the following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1. Deletion</a:t>
            </a:r>
          </a:p>
          <a:p>
            <a:pPr marL="5715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600" dirty="0">
                <a:cs typeface="Times New Roman" panose="02020603050405020304" pitchFamily="18" charset="0"/>
              </a:rPr>
              <a:t>loss of an inner chromosomal fragment- or when an end of a chromosome breaks off.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2. Insertion</a:t>
            </a:r>
            <a:endParaRPr lang="en-US" altLang="en-US" sz="2600" b="1" dirty="0">
              <a:cs typeface="Times New Roman" panose="02020603050405020304" pitchFamily="18" charset="0"/>
            </a:endParaRPr>
          </a:p>
          <a:p>
            <a:pPr marL="5715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600" dirty="0">
                <a:cs typeface="Times New Roman" panose="02020603050405020304" pitchFamily="18" charset="0"/>
              </a:rPr>
              <a:t>presence of a chromosome segment more than once in the same 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chromosome</a:t>
            </a:r>
            <a:endParaRPr lang="en-US" altLang="en-US" sz="26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2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150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Inversion</a:t>
            </a:r>
          </a:p>
          <a:p>
            <a:pPr marL="5715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cs typeface="Times New Roman" panose="02020603050405020304" pitchFamily="18" charset="0"/>
              </a:rPr>
              <a:t>change of direction of a chromosomal segment when it breaks out and is re-inserted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backwards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4. Translocation </a:t>
            </a:r>
          </a:p>
          <a:p>
            <a:pPr marL="5715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cs typeface="Times New Roman" panose="02020603050405020304" pitchFamily="18" charset="0"/>
              </a:rPr>
              <a:t>movement of chromosomal segments from  one chromosome to another, non-homologous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chromosome</a:t>
            </a:r>
          </a:p>
          <a:p>
            <a:pPr indent="0">
              <a:spcBef>
                <a:spcPts val="1200"/>
              </a:spcBef>
              <a:buNone/>
            </a:pPr>
            <a:endParaRPr lang="en-US" altLang="en-US" sz="2400" dirty="0">
              <a:cs typeface="Times New Roman" pitchFamily="18" charset="0"/>
            </a:endParaRPr>
          </a:p>
          <a:p>
            <a:pPr marL="2743200" indent="-2743200">
              <a:spcBef>
                <a:spcPts val="1200"/>
              </a:spcBef>
              <a:buNone/>
            </a:pPr>
            <a:r>
              <a:rPr lang="en-US" sz="2400" u="sng" dirty="0" smtClean="0">
                <a:cs typeface="Times New Roman" pitchFamily="18" charset="0"/>
              </a:rPr>
              <a:t>NB</a:t>
            </a:r>
            <a:r>
              <a:rPr lang="en-US" sz="2400" b="1" u="sng" dirty="0" smtClean="0">
                <a:cs typeface="Times New Roman" pitchFamily="18" charset="0"/>
              </a:rPr>
              <a:t>.</a:t>
            </a:r>
            <a:r>
              <a:rPr lang="en-US" sz="2400" b="1" dirty="0" smtClean="0">
                <a:cs typeface="Times New Roman" pitchFamily="18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cs typeface="Times New Roman" pitchFamily="18" charset="0"/>
              </a:rPr>
              <a:t>Euploidy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/polyploidy</a:t>
            </a:r>
            <a:r>
              <a:rPr lang="en-US" sz="2400" dirty="0" smtClean="0">
                <a:cs typeface="Times New Roman" pitchFamily="18" charset="0"/>
              </a:rPr>
              <a:t>-is </a:t>
            </a:r>
            <a:r>
              <a:rPr lang="en-US" sz="2400" dirty="0">
                <a:cs typeface="Times New Roman" pitchFamily="18" charset="0"/>
              </a:rPr>
              <a:t>a condition where a cell has one complete set of extra chromosomes </a:t>
            </a:r>
            <a:endParaRPr lang="en-US" sz="2400" dirty="0" smtClean="0">
              <a:cs typeface="Times New Roman" pitchFamily="18" charset="0"/>
            </a:endParaRPr>
          </a:p>
          <a:p>
            <a:pPr marL="1949450" indent="-1438275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Aneuploidy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– is a condition where a cell lost or added one or more chromosomes from/to the normal set of chromosome </a:t>
            </a:r>
          </a:p>
          <a:p>
            <a:pPr marL="914400" indent="0" algn="just">
              <a:spcBef>
                <a:spcPts val="120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85548"/>
            <a:ext cx="4360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Chromosomal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Mutations cont’d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40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romosomal mut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0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8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8020"/>
            <a:ext cx="8610600" cy="5648980"/>
          </a:xfrm>
        </p:spPr>
        <p:txBody>
          <a:bodyPr>
            <a:noAutofit/>
          </a:bodyPr>
          <a:lstStyle/>
          <a:p>
            <a:pPr marL="231775" indent="-53975">
              <a:spcBef>
                <a:spcPts val="1200"/>
              </a:spcBef>
              <a:buNone/>
            </a:pPr>
            <a:r>
              <a:rPr lang="en-US" sz="2400" dirty="0"/>
              <a:t>Mutations on body cell (non- sex cell) cannot be inherited but may result in one of </a:t>
            </a:r>
            <a:r>
              <a:rPr lang="en-US" sz="2400" dirty="0" smtClean="0"/>
              <a:t>the following</a:t>
            </a:r>
            <a:r>
              <a:rPr lang="en-US" sz="2400" dirty="0"/>
              <a:t>: </a:t>
            </a:r>
            <a:endParaRPr lang="en-US" sz="2400" dirty="0" smtClean="0">
              <a:cs typeface="Times New Roman" pitchFamily="18" charset="0"/>
            </a:endParaRPr>
          </a:p>
          <a:p>
            <a:pPr marL="341313" indent="-287338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Useful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marL="736600" indent="-341313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en-US" sz="2400" dirty="0" smtClean="0">
                <a:cs typeface="Times New Roman" pitchFamily="18" charset="0"/>
              </a:rPr>
              <a:t>The fuel for evolution: c</a:t>
            </a:r>
            <a:r>
              <a:rPr lang="en-US" sz="2400" dirty="0" smtClean="0">
                <a:cs typeface="Times New Roman" pitchFamily="18" charset="0"/>
              </a:rPr>
              <a:t>an create new species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cs typeface="Times New Roman" pitchFamily="18" charset="0"/>
              </a:rPr>
              <a:t>2. Harmless</a:t>
            </a:r>
          </a:p>
          <a:p>
            <a:pPr marL="736600" indent="-3413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Silent </a:t>
            </a: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mutation</a:t>
            </a:r>
          </a:p>
          <a:p>
            <a:pPr marL="1146175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ifferent </a:t>
            </a: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codon but still encodes for same amino </a:t>
            </a: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acid</a:t>
            </a:r>
          </a:p>
          <a:p>
            <a:pPr marL="736600" indent="-3413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Neutral mutation</a:t>
            </a:r>
          </a:p>
          <a:p>
            <a:pPr marL="1146175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issense </a:t>
            </a: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mutation that changes amino acid sequence, but does not alter function of </a:t>
            </a:r>
            <a:r>
              <a:rPr lang="en-US" alt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protein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cs typeface="Times New Roman" pitchFamily="18" charset="0"/>
              </a:rPr>
              <a:t>3. Harmful</a:t>
            </a:r>
            <a:r>
              <a:rPr lang="en-US" sz="2400" dirty="0" smtClean="0">
                <a:cs typeface="Times New Roman" pitchFamily="18" charset="0"/>
              </a:rPr>
              <a:t>: cause disease, damage </a:t>
            </a:r>
            <a:r>
              <a:rPr lang="en-US" sz="2400" dirty="0">
                <a:cs typeface="Times New Roman" pitchFamily="18" charset="0"/>
              </a:rPr>
              <a:t>the cell </a:t>
            </a:r>
            <a:r>
              <a:rPr lang="en-US" sz="2400" dirty="0" smtClean="0">
                <a:cs typeface="Times New Roman" pitchFamily="18" charset="0"/>
              </a:rPr>
              <a:t>and kill </a:t>
            </a:r>
            <a:r>
              <a:rPr lang="en-US" sz="2400" dirty="0">
                <a:cs typeface="Times New Roman" pitchFamily="18" charset="0"/>
              </a:rPr>
              <a:t>the cell 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152400"/>
            <a:ext cx="88773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304800"/>
            <a:ext cx="4246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Consequence of mutations </a:t>
            </a:r>
          </a:p>
        </p:txBody>
      </p:sp>
    </p:spTree>
    <p:extLst>
      <p:ext uri="{BB962C8B-B14F-4D97-AF65-F5344CB8AC3E}">
        <p14:creationId xmlns:p14="http://schemas.microsoft.com/office/powerpoint/2010/main" val="13180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Manipulation of DNA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: Genetic </a:t>
            </a: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877300" cy="5791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  <a:cs typeface="Times New Roman" pitchFamily="18" charset="0"/>
              </a:rPr>
              <a:t>Genetic engineering is a process by which the </a:t>
            </a:r>
            <a:r>
              <a:rPr lang="en-US" sz="2400" b="1" dirty="0">
                <a:latin typeface="+mj-lt"/>
                <a:cs typeface="Times New Roman" pitchFamily="18" charset="0"/>
              </a:rPr>
              <a:t>genome of an organism is altered</a:t>
            </a:r>
            <a:r>
              <a:rPr lang="en-US" sz="2400" dirty="0">
                <a:latin typeface="+mj-lt"/>
                <a:cs typeface="Times New Roman" pitchFamily="18" charset="0"/>
              </a:rPr>
              <a:t>, usually by having extra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gene </a:t>
            </a:r>
            <a:r>
              <a:rPr lang="en-US" sz="2400" dirty="0">
                <a:latin typeface="+mj-lt"/>
                <a:cs typeface="Times New Roman" pitchFamily="18" charset="0"/>
              </a:rPr>
              <a:t>from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d/t organisms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400" dirty="0">
                <a:latin typeface="+mj-lt"/>
                <a:cs typeface="Times New Roman" pitchFamily="18" charset="0"/>
              </a:rPr>
              <a:t>organism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is termed genetically </a:t>
            </a:r>
            <a:r>
              <a:rPr lang="en-US" sz="2400" dirty="0">
                <a:latin typeface="+mj-lt"/>
                <a:cs typeface="Times New Roman" pitchFamily="18" charset="0"/>
              </a:rPr>
              <a:t>modified organism (GMO), transgenic organism or genetically engineered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organism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The immediate importance of genetic </a:t>
            </a:r>
            <a:r>
              <a:rPr lang="en-US" sz="2400" dirty="0">
                <a:latin typeface="+mj-lt"/>
                <a:cs typeface="Times New Roman" pitchFamily="18" charset="0"/>
              </a:rPr>
              <a:t>engineering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may depend on the type of organism that gates engineered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Bacteria </a:t>
            </a:r>
          </a:p>
          <a:p>
            <a:pPr marL="682625" indent="-276225">
              <a:buFont typeface="Wingdings" pitchFamily="2" charset="2"/>
              <a:buChar char="ü"/>
            </a:pPr>
            <a:r>
              <a:rPr lang="en-US" sz="2400" dirty="0" smtClean="0">
                <a:latin typeface="+mj-lt"/>
                <a:cs typeface="Times New Roman" pitchFamily="18" charset="0"/>
              </a:rPr>
              <a:t>to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produce useful products</a:t>
            </a:r>
          </a:p>
          <a:p>
            <a:pPr marL="12001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Insulin, Antibiotics, Enzyme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for food processing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industry, Human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growth hormone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and Vaccines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2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b="1" dirty="0" smtClean="0">
                <a:cs typeface="Times New Roman" pitchFamily="18" charset="0"/>
              </a:rPr>
              <a:t> Plants </a:t>
            </a:r>
            <a:r>
              <a:rPr lang="en-US" sz="2400" b="1" dirty="0">
                <a:cs typeface="Times New Roman" pitchFamily="18" charset="0"/>
              </a:rPr>
              <a:t>are also genetically </a:t>
            </a:r>
            <a:r>
              <a:rPr lang="en-US" sz="2400" b="1" dirty="0" smtClean="0">
                <a:cs typeface="Times New Roman" pitchFamily="18" charset="0"/>
              </a:rPr>
              <a:t>modified</a:t>
            </a:r>
            <a:endParaRPr lang="en-US" sz="2400" b="1" dirty="0">
              <a:cs typeface="Times New Roman" pitchFamily="18" charset="0"/>
            </a:endParaRP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To </a:t>
            </a:r>
            <a:r>
              <a:rPr lang="en-US" sz="2400" dirty="0">
                <a:cs typeface="Times New Roman" pitchFamily="18" charset="0"/>
              </a:rPr>
              <a:t>absorb more </a:t>
            </a:r>
            <a:r>
              <a:rPr lang="en-US" sz="2400" dirty="0" smtClean="0">
                <a:cs typeface="Times New Roman" pitchFamily="18" charset="0"/>
              </a:rPr>
              <a:t>CO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Disease </a:t>
            </a:r>
            <a:r>
              <a:rPr lang="en-US" sz="2400" dirty="0">
                <a:cs typeface="Times New Roman" pitchFamily="18" charset="0"/>
              </a:rPr>
              <a:t>(drought) </a:t>
            </a:r>
            <a:r>
              <a:rPr lang="en-US" sz="2400" dirty="0" smtClean="0">
                <a:cs typeface="Times New Roman" pitchFamily="18" charset="0"/>
              </a:rPr>
              <a:t>resistant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Improved yield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To </a:t>
            </a:r>
            <a:r>
              <a:rPr lang="en-US" sz="2400" dirty="0">
                <a:cs typeface="Times New Roman" pitchFamily="18" charset="0"/>
              </a:rPr>
              <a:t>produce specific </a:t>
            </a:r>
            <a:r>
              <a:rPr lang="en-US" sz="2400" dirty="0" smtClean="0">
                <a:cs typeface="Times New Roman" pitchFamily="18" charset="0"/>
              </a:rPr>
              <a:t>product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Times New Roman" pitchFamily="18" charset="0"/>
              </a:rPr>
              <a:t>Animals </a:t>
            </a:r>
            <a:r>
              <a:rPr lang="en-US" sz="2400" dirty="0">
                <a:cs typeface="Times New Roman" pitchFamily="18" charset="0"/>
              </a:rPr>
              <a:t>are genetically modified for the following purposes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High </a:t>
            </a:r>
            <a:r>
              <a:rPr lang="en-US" sz="2400" dirty="0">
                <a:cs typeface="Times New Roman" pitchFamily="18" charset="0"/>
              </a:rPr>
              <a:t>growth </a:t>
            </a:r>
            <a:r>
              <a:rPr lang="en-US" sz="2400" dirty="0" smtClean="0">
                <a:cs typeface="Times New Roman" pitchFamily="18" charset="0"/>
              </a:rPr>
              <a:t>rate 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High </a:t>
            </a:r>
            <a:r>
              <a:rPr lang="en-US" sz="2400" dirty="0">
                <a:cs typeface="Times New Roman" pitchFamily="18" charset="0"/>
              </a:rPr>
              <a:t>yield of </a:t>
            </a:r>
            <a:r>
              <a:rPr lang="en-US" sz="2400" dirty="0" smtClean="0">
                <a:cs typeface="Times New Roman" pitchFamily="18" charset="0"/>
              </a:rPr>
              <a:t>protein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Detection </a:t>
            </a:r>
            <a:r>
              <a:rPr lang="en-US" sz="2400" dirty="0">
                <a:cs typeface="Times New Roman" pitchFamily="18" charset="0"/>
              </a:rPr>
              <a:t>of water pollution </a:t>
            </a:r>
          </a:p>
          <a:p>
            <a:pPr marL="9667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Disease  resistant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6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59"/>
            <a:ext cx="8229600" cy="78465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ABO blood groups and Rh Factors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9014"/>
            <a:ext cx="8458200" cy="513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cs typeface="Times New Roman" panose="02020603050405020304" pitchFamily="18" charset="0"/>
              </a:rPr>
              <a:t>ABO </a:t>
            </a:r>
            <a:r>
              <a:rPr lang="en-US" altLang="en-US" sz="2000" dirty="0">
                <a:cs typeface="Times New Roman" panose="02020603050405020304" pitchFamily="18" charset="0"/>
              </a:rPr>
              <a:t>blood group is based on the presence ( or absence) of 2 major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antigens (A </a:t>
            </a:r>
            <a:r>
              <a:rPr lang="en-US" altLang="en-US" sz="2000" dirty="0">
                <a:cs typeface="Times New Roman" panose="02020603050405020304" pitchFamily="18" charset="0"/>
              </a:rPr>
              <a:t>and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B) on the surface of RBC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cs typeface="Times New Roman" panose="02020603050405020304" pitchFamily="18" charset="0"/>
              </a:rPr>
              <a:t>persons antigen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on the surface of RBC is </a:t>
            </a:r>
            <a:r>
              <a:rPr lang="en-US" altLang="en-US" sz="2000" dirty="0">
                <a:cs typeface="Times New Roman" panose="02020603050405020304" pitchFamily="18" charset="0"/>
              </a:rPr>
              <a:t>– </a:t>
            </a:r>
          </a:p>
          <a:p>
            <a:pPr marL="1198563" lvl="2" indent="-2841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Times New Roman" panose="02020603050405020304" pitchFamily="18" charset="0"/>
              </a:rPr>
              <a:t>Only A = A blood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type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1198563" lvl="2" indent="-2841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Only </a:t>
            </a:r>
            <a:r>
              <a:rPr lang="en-US" altLang="en-US" sz="2000" dirty="0">
                <a:cs typeface="Times New Roman" panose="02020603050405020304" pitchFamily="18" charset="0"/>
              </a:rPr>
              <a:t>B = B blood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type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1198563" lvl="2" indent="-2841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cs typeface="Times New Roman" panose="02020603050405020304" pitchFamily="18" charset="0"/>
              </a:rPr>
              <a:t>Both </a:t>
            </a:r>
            <a:r>
              <a:rPr lang="en-US" altLang="en-US" sz="2000" dirty="0">
                <a:cs typeface="Times New Roman" panose="02020603050405020304" pitchFamily="18" charset="0"/>
              </a:rPr>
              <a:t>A and B = AB blood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type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1198563" lvl="2" indent="-28416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cs typeface="Times New Roman" panose="02020603050405020304" pitchFamily="18" charset="0"/>
              </a:rPr>
              <a:t>Neither </a:t>
            </a:r>
            <a:r>
              <a:rPr lang="en-US" altLang="en-US" sz="2000" dirty="0">
                <a:cs typeface="Times New Roman" panose="02020603050405020304" pitchFamily="18" charset="0"/>
              </a:rPr>
              <a:t>A nor B = Type O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blood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endParaRPr lang="en-US" dirty="0"/>
          </a:p>
        </p:txBody>
      </p:sp>
      <p:pic>
        <p:nvPicPr>
          <p:cNvPr id="6" name="Picture 113" descr="rb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r="28470" b="66855"/>
          <a:stretch>
            <a:fillRect/>
          </a:stretch>
        </p:blipFill>
        <p:spPr bwMode="auto">
          <a:xfrm>
            <a:off x="419100" y="4419600"/>
            <a:ext cx="396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4" descr="rb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25529" b="77118"/>
          <a:stretch>
            <a:fillRect/>
          </a:stretch>
        </p:blipFill>
        <p:spPr bwMode="auto">
          <a:xfrm>
            <a:off x="4547286" y="4672872"/>
            <a:ext cx="4114800" cy="12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5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010400" cy="79374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Basic Principles of Mendelian genetics and patterns of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2246"/>
            <a:ext cx="8610600" cy="4864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err="1">
                <a:cs typeface="Times New Roman" panose="02020603050405020304" pitchFamily="18" charset="0"/>
              </a:rPr>
              <a:t>Gregor</a:t>
            </a:r>
            <a:r>
              <a:rPr lang="en-US" sz="2600" b="1" dirty="0">
                <a:cs typeface="Times New Roman" panose="02020603050405020304" pitchFamily="18" charset="0"/>
              </a:rPr>
              <a:t> Mendel: </a:t>
            </a:r>
            <a:r>
              <a:rPr lang="en-US" sz="2600" dirty="0">
                <a:cs typeface="Times New Roman" panose="02020603050405020304" pitchFamily="18" charset="0"/>
              </a:rPr>
              <a:t>Austrian monk who discovered the basic principles of heredity through experiments on </a:t>
            </a:r>
            <a:r>
              <a:rPr lang="en-US" sz="2600" b="1" dirty="0">
                <a:cs typeface="Times New Roman" panose="02020603050405020304" pitchFamily="18" charset="0"/>
              </a:rPr>
              <a:t>garden pea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anose="02020603050405020304" pitchFamily="18" charset="0"/>
              </a:rPr>
              <a:t>Mendelian inheritance </a:t>
            </a:r>
            <a:r>
              <a:rPr lang="en-US" sz="2600" b="1" dirty="0">
                <a:cs typeface="Times New Roman" panose="02020603050405020304" pitchFamily="18" charset="0"/>
              </a:rPr>
              <a:t>principles were initially controversial and even rejected by </a:t>
            </a:r>
            <a:r>
              <a:rPr lang="en-US" sz="2600" b="1" dirty="0" smtClean="0">
                <a:cs typeface="Times New Roman" panose="02020603050405020304" pitchFamily="18" charset="0"/>
              </a:rPr>
              <a:t>some scholars</a:t>
            </a:r>
            <a:r>
              <a:rPr lang="en-US" sz="2600" b="1" dirty="0">
                <a:cs typeface="Times New Roman" panose="02020603050405020304" pitchFamily="18" charset="0"/>
              </a:rPr>
              <a:t>. </a:t>
            </a:r>
            <a:endParaRPr lang="en-US" sz="2600" b="1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anose="02020603050405020304" pitchFamily="18" charset="0"/>
              </a:rPr>
              <a:t>When his </a:t>
            </a:r>
            <a:r>
              <a:rPr lang="en-US" sz="2600" dirty="0">
                <a:cs typeface="Times New Roman" panose="02020603050405020304" pitchFamily="18" charset="0"/>
              </a:rPr>
              <a:t>theories were integrated with the </a:t>
            </a:r>
            <a:r>
              <a:rPr lang="en-US" sz="2600" dirty="0" err="1">
                <a:cs typeface="Times New Roman" panose="02020603050405020304" pitchFamily="18" charset="0"/>
              </a:rPr>
              <a:t>Boveri</a:t>
            </a:r>
            <a:r>
              <a:rPr lang="en-US" sz="2600" dirty="0">
                <a:cs typeface="Times New Roman" panose="02020603050405020304" pitchFamily="18" charset="0"/>
              </a:rPr>
              <a:t>–Sutton chromosome </a:t>
            </a:r>
            <a:r>
              <a:rPr lang="en-US" sz="2600" dirty="0" smtClean="0">
                <a:cs typeface="Times New Roman" panose="02020603050405020304" pitchFamily="18" charset="0"/>
              </a:rPr>
              <a:t>theory of inheritance </a:t>
            </a:r>
            <a:r>
              <a:rPr lang="en-US" sz="2600" dirty="0">
                <a:cs typeface="Times New Roman" panose="02020603050405020304" pitchFamily="18" charset="0"/>
              </a:rPr>
              <a:t>by </a:t>
            </a:r>
            <a:r>
              <a:rPr lang="en-US" sz="2600" b="1" dirty="0">
                <a:cs typeface="Times New Roman" panose="02020603050405020304" pitchFamily="18" charset="0"/>
              </a:rPr>
              <a:t>Thomas Hunt Morgan in 1915</a:t>
            </a:r>
            <a:r>
              <a:rPr lang="en-US" sz="2600" dirty="0"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cs typeface="Times New Roman" panose="02020603050405020304" pitchFamily="18" charset="0"/>
              </a:rPr>
              <a:t>they became the core of classical genetics. </a:t>
            </a:r>
            <a:r>
              <a:rPr lang="en-US" sz="2600" dirty="0">
                <a:cs typeface="Times New Roman" panose="02020603050405020304" pitchFamily="18" charset="0"/>
              </a:rPr>
              <a:t/>
            </a:r>
            <a:br>
              <a:rPr lang="en-US" sz="2600" dirty="0">
                <a:cs typeface="Times New Roman" panose="02020603050405020304" pitchFamily="18" charset="0"/>
              </a:rPr>
            </a:br>
            <a:endParaRPr lang="en-US" sz="2600" dirty="0" smtClean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600" dirty="0" smtClean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" y="342019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lnSpc>
                <a:spcPct val="150000"/>
              </a:lnSpc>
              <a:buClr>
                <a:srgbClr val="CC0000"/>
              </a:buClr>
              <a:buSzPct val="150000"/>
            </a:pPr>
            <a:r>
              <a:rPr lang="en-US" altLang="en-US" sz="2400" dirty="0" smtClean="0"/>
              <a:t>NB. </a:t>
            </a:r>
          </a:p>
          <a:p>
            <a:pPr marL="519113" indent="-407988">
              <a:lnSpc>
                <a:spcPct val="150000"/>
              </a:lnSpc>
              <a:buClr>
                <a:srgbClr val="CC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cs typeface="Times New Roman" panose="02020603050405020304" pitchFamily="18" charset="0"/>
              </a:rPr>
              <a:t>Because of the lack of antigens on its surface an </a:t>
            </a:r>
            <a:r>
              <a:rPr lang="en-US" sz="2400" dirty="0" smtClean="0">
                <a:cs typeface="Times New Roman" pitchFamily="18" charset="0"/>
              </a:rPr>
              <a:t>Blood type O can donate to all blood types for this reason an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individual </a:t>
            </a:r>
            <a:r>
              <a:rPr lang="en-US" altLang="en-US" sz="2400" dirty="0"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cs typeface="Times New Roman" pitchFamily="18" charset="0"/>
              </a:rPr>
              <a:t>blood type O is called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Universal </a:t>
            </a:r>
            <a:r>
              <a:rPr lang="en-US" altLang="en-US" sz="2400" dirty="0">
                <a:cs typeface="Times New Roman" panose="02020603050405020304" pitchFamily="18" charset="0"/>
              </a:rPr>
              <a:t>blood donor </a:t>
            </a:r>
          </a:p>
          <a:p>
            <a:pPr marL="519113" indent="-407988">
              <a:lnSpc>
                <a:spcPct val="150000"/>
              </a:lnSpc>
              <a:buClr>
                <a:srgbClr val="CC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cs typeface="Times New Roman" panose="02020603050405020304" pitchFamily="18" charset="0"/>
              </a:rPr>
              <a:t>An individual with blood </a:t>
            </a:r>
            <a:r>
              <a:rPr lang="en-US" sz="2400" dirty="0">
                <a:cs typeface="Times New Roman" pitchFamily="18" charset="0"/>
              </a:rPr>
              <a:t>Type </a:t>
            </a:r>
            <a:r>
              <a:rPr lang="en-US" sz="2400" dirty="0" smtClean="0">
                <a:cs typeface="Times New Roman" pitchFamily="18" charset="0"/>
              </a:rPr>
              <a:t>AB is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Universal </a:t>
            </a:r>
            <a:r>
              <a:rPr lang="en-US" altLang="en-US" sz="2400" dirty="0">
                <a:cs typeface="Times New Roman" panose="02020603050405020304" pitchFamily="18" charset="0"/>
              </a:rPr>
              <a:t>blood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recipient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79533"/>
            <a:ext cx="8877300" cy="30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73" y="295364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Rh Factor (D antigen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  <a:b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</a:b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800673"/>
              </p:ext>
            </p:extLst>
          </p:nvPr>
        </p:nvGraphicFramePr>
        <p:xfrm>
          <a:off x="228600" y="4191000"/>
          <a:ext cx="863737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6092">
                <a:tc>
                  <a:txBody>
                    <a:bodyPr/>
                    <a:lstStyle/>
                    <a:p>
                      <a:r>
                        <a:rPr lang="en-US" dirty="0" smtClean="0"/>
                        <a:t>Genotype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Phenotype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 Antibodies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Donate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+/+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Rh+ or Rh-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Rh(D)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Rh+ or Rh-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rPr lang="en-US" dirty="0" smtClean="0"/>
                        <a:t>-/-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Anti-Rh(D)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Rh+ or Rh-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Rh-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599" y="838200"/>
            <a:ext cx="891540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lood type is usually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as a letter followed by either a positive (+) or negative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  <a:p>
            <a:pPr marL="803275" indent="-284163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indicates the Rh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 factor determines the presence or absence of 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antigen)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of the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RBC 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Rh factor are +/+, +/-,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-/-</a:t>
            </a:r>
          </a:p>
          <a:p>
            <a:pPr marL="803275" indent="-28416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+/+ or +/- possess the Rh(D) antigen and test as Rh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803275" indent="-28416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-/- do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Rh(D) antigen and test as Rh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ABO antigens, Rh antigens are present only on red blood cells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6689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b="1" dirty="0">
                <a:latin typeface="+mj-lt"/>
                <a:cs typeface="Times New Roman" pitchFamily="18" charset="0"/>
              </a:rPr>
              <a:t>Rh </a:t>
            </a:r>
            <a:r>
              <a:rPr lang="en-US" sz="2600" b="1" dirty="0" smtClean="0">
                <a:latin typeface="+mj-lt"/>
                <a:cs typeface="Times New Roman" pitchFamily="18" charset="0"/>
              </a:rPr>
              <a:t>Sensitization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  <a:cs typeface="Times New Roman" pitchFamily="18" charset="0"/>
              </a:rPr>
              <a:t>One </a:t>
            </a:r>
            <a:r>
              <a:rPr lang="en-US" sz="2600" dirty="0">
                <a:latin typeface="+mj-lt"/>
                <a:cs typeface="Times New Roman" pitchFamily="18" charset="0"/>
              </a:rPr>
              <a:t>interesting medical scenario involves an Rh negative mother who carries an Rh positive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baby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600" dirty="0">
                <a:latin typeface="+mj-lt"/>
                <a:cs typeface="Times New Roman" pitchFamily="18" charset="0"/>
              </a:rPr>
              <a:t>baby of an Rh positive father and an Rh negative mother can be +/- or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-/-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600" dirty="0">
                <a:latin typeface="+mj-lt"/>
                <a:cs typeface="Times New Roman" pitchFamily="18" charset="0"/>
              </a:rPr>
              <a:t>the baby is +/-, the first pregnancy causes Rh sensitization in the mother, because she is exposed to foreign proteins and builds up antibodies against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them</a:t>
            </a:r>
          </a:p>
        </p:txBody>
      </p:sp>
      <p:sp>
        <p:nvSpPr>
          <p:cNvPr id="6" name="Rectangles 3"/>
          <p:cNvSpPr/>
          <p:nvPr/>
        </p:nvSpPr>
        <p:spPr>
          <a:xfrm>
            <a:off x="152400" y="215902"/>
            <a:ext cx="87630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b="1" dirty="0">
                <a:latin typeface="+mj-lt"/>
                <a:cs typeface="Times New Roman" pitchFamily="18" charset="0"/>
              </a:rPr>
              <a:t>Rh </a:t>
            </a:r>
            <a:r>
              <a:rPr lang="en-US" sz="2600" b="1" dirty="0" smtClean="0">
                <a:latin typeface="+mj-lt"/>
                <a:cs typeface="Times New Roman" pitchFamily="18" charset="0"/>
              </a:rPr>
              <a:t>Sensitization cont’d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Future </a:t>
            </a:r>
            <a:r>
              <a:rPr lang="en-US" sz="2400" dirty="0">
                <a:cs typeface="Times New Roman" pitchFamily="18" charset="0"/>
              </a:rPr>
              <a:t>pregnancies can be increasingly difficult, as the mother's antibodies attack the </a:t>
            </a:r>
            <a:r>
              <a:rPr lang="en-US" sz="2400" dirty="0" smtClean="0">
                <a:cs typeface="Times New Roman" pitchFamily="18" charset="0"/>
              </a:rPr>
              <a:t>baby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itchFamily="18" charset="0"/>
              </a:rPr>
              <a:t>To avoid </a:t>
            </a:r>
            <a:r>
              <a:rPr lang="en-US" sz="2400" dirty="0">
                <a:cs typeface="Times New Roman" panose="02020603050405020304" pitchFamily="18" charset="0"/>
              </a:rPr>
              <a:t>develop </a:t>
            </a:r>
            <a:r>
              <a:rPr lang="en-US" sz="2400" dirty="0" smtClean="0">
                <a:cs typeface="Times New Roman" panose="02020603050405020304" pitchFamily="18" charset="0"/>
              </a:rPr>
              <a:t>antibodies against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cs typeface="Times New Roman" panose="02020603050405020304" pitchFamily="18" charset="0"/>
              </a:rPr>
              <a:t>Rh D antigen the mother should receives </a:t>
            </a:r>
            <a:r>
              <a:rPr lang="en-US" sz="2400" dirty="0">
                <a:cs typeface="Times New Roman" panose="02020603050405020304" pitchFamily="18" charset="0"/>
              </a:rPr>
              <a:t>an anti-D injection soon after first delivery or abortion</a:t>
            </a:r>
            <a:r>
              <a:rPr lang="en-US" sz="2400" dirty="0" smtClean="0">
                <a:cs typeface="Times New Roman" panose="02020603050405020304" pitchFamily="18" charset="0"/>
              </a:rPr>
              <a:t>  </a:t>
            </a:r>
          </a:p>
          <a:p>
            <a:pPr marL="852488" indent="-2222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If not In 2</a:t>
            </a:r>
            <a:r>
              <a:rPr lang="en-US" sz="2400" baseline="30000" dirty="0" smtClean="0"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cs typeface="Times New Roman" panose="02020603050405020304" pitchFamily="18" charset="0"/>
              </a:rPr>
              <a:t> child</a:t>
            </a:r>
            <a:r>
              <a:rPr lang="en-US" sz="2400" dirty="0">
                <a:cs typeface="Times New Roman" panose="02020603050405020304" pitchFamily="18" charset="0"/>
              </a:rPr>
              <a:t>, hemolytic disease of the newborn may develop causing hemolysis of the fetal RBCs → </a:t>
            </a:r>
            <a:r>
              <a:rPr lang="en-US" sz="2400" b="1" dirty="0">
                <a:cs typeface="Times New Roman" panose="02020603050405020304" pitchFamily="18" charset="0"/>
              </a:rPr>
              <a:t>anemia</a:t>
            </a:r>
            <a:r>
              <a:rPr lang="en-US" sz="2400" dirty="0"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cs typeface="Times New Roman" panose="02020603050405020304" pitchFamily="18" charset="0"/>
              </a:rPr>
              <a:t>jaundice</a:t>
            </a:r>
            <a:endParaRPr lang="en-US" sz="24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anose="02020603050405020304" pitchFamily="18" charset="0"/>
              </a:rPr>
              <a:t>Anti-D </a:t>
            </a:r>
            <a:r>
              <a:rPr lang="en-US" sz="2400" dirty="0">
                <a:cs typeface="Times New Roman" panose="02020603050405020304" pitchFamily="18" charset="0"/>
              </a:rPr>
              <a:t>binds to fetal red blood cells and remove them from body before she reacts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8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Introduction to Evolution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8686801" cy="5791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itchFamily="18" charset="0"/>
              </a:rPr>
              <a:t>Evolution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508000" indent="-3333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Gradual change of an organisms on the earth over long periods, with new forms replacing old ones.</a:t>
            </a:r>
          </a:p>
          <a:p>
            <a:pPr marL="508000" indent="-3333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As evolution has </a:t>
            </a:r>
            <a:r>
              <a:rPr lang="en-US" sz="2400" dirty="0" smtClean="0">
                <a:cs typeface="Times New Roman" pitchFamily="18" charset="0"/>
              </a:rPr>
              <a:t>progressed, </a:t>
            </a:r>
            <a:r>
              <a:rPr lang="en-US" sz="2400" dirty="0">
                <a:cs typeface="Times New Roman" pitchFamily="18" charset="0"/>
              </a:rPr>
              <a:t>new species are </a:t>
            </a:r>
            <a:r>
              <a:rPr lang="en-US" sz="2400" dirty="0" smtClean="0">
                <a:cs typeface="Times New Roman" pitchFamily="18" charset="0"/>
              </a:rPr>
              <a:t>arising, biodiversity of the planet increasing, larger and more complex organisms replaced the smaller and some species has get extinct</a:t>
            </a:r>
          </a:p>
          <a:p>
            <a:pPr marL="174625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  Theories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Evolution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Theories of evolution explains </a:t>
            </a:r>
          </a:p>
          <a:p>
            <a:pPr marL="858838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How does evolution happen? </a:t>
            </a:r>
            <a:r>
              <a:rPr lang="en-US" sz="2400" dirty="0" smtClean="0">
                <a:cs typeface="Times New Roman" pitchFamily="18" charset="0"/>
              </a:rPr>
              <a:t>and </a:t>
            </a:r>
            <a:endParaRPr lang="en-US" sz="2400" dirty="0">
              <a:cs typeface="Times New Roman" pitchFamily="18" charset="0"/>
            </a:endParaRPr>
          </a:p>
          <a:p>
            <a:pPr marL="858838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What </a:t>
            </a:r>
            <a:r>
              <a:rPr lang="en-US" sz="2400" dirty="0">
                <a:cs typeface="Times New Roman" pitchFamily="18" charset="0"/>
              </a:rPr>
              <a:t>drives the population to become a new species?</a:t>
            </a:r>
          </a:p>
          <a:p>
            <a:pPr marL="508000" indent="-333375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902"/>
            <a:ext cx="8229600" cy="69849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A. Lamarck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theory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of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90600"/>
            <a:ext cx="8801100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 </a:t>
            </a:r>
            <a:r>
              <a:rPr lang="en-US" sz="2400" dirty="0" smtClean="0"/>
              <a:t>1809, </a:t>
            </a:r>
            <a:r>
              <a:rPr lang="en-US" sz="2400" dirty="0" smtClean="0">
                <a:cs typeface="Times New Roman" pitchFamily="18" charset="0"/>
              </a:rPr>
              <a:t>Lamarck </a:t>
            </a:r>
            <a:r>
              <a:rPr lang="en-US" sz="2400" dirty="0">
                <a:cs typeface="Times New Roman" pitchFamily="18" charset="0"/>
              </a:rPr>
              <a:t>published a paper entitled Philosophic </a:t>
            </a:r>
            <a:r>
              <a:rPr lang="en-US" sz="2400" dirty="0" err="1" smtClean="0">
                <a:cs typeface="Times New Roman" pitchFamily="18" charset="0"/>
              </a:rPr>
              <a:t>Zoologique</a:t>
            </a:r>
            <a:r>
              <a:rPr lang="en-US" sz="2400" dirty="0">
                <a:cs typeface="Times New Roman" pitchFamily="18" charset="0"/>
              </a:rPr>
              <a:t>‘ </a:t>
            </a:r>
            <a:endParaRPr lang="en-US" sz="2400" dirty="0" smtClean="0">
              <a:cs typeface="Times New Roman" pitchFamily="18" charset="0"/>
            </a:endParaRPr>
          </a:p>
          <a:p>
            <a:pPr marL="747713" indent="-290513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described two-way mechanism </a:t>
            </a:r>
            <a:r>
              <a:rPr lang="en-US" sz="2400" dirty="0">
                <a:cs typeface="Times New Roman" pitchFamily="18" charset="0"/>
              </a:rPr>
              <a:t>by which change </a:t>
            </a:r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b="1" dirty="0">
                <a:cs typeface="Times New Roman" pitchFamily="18" charset="0"/>
              </a:rPr>
              <a:t>gradually introduced into the species and passed down through the </a:t>
            </a:r>
            <a:r>
              <a:rPr lang="en-US" sz="2400" b="1" dirty="0" smtClean="0">
                <a:cs typeface="Times New Roman" pitchFamily="18" charset="0"/>
              </a:rPr>
              <a:t>generations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cs typeface="Times New Roman" pitchFamily="18" charset="0"/>
              </a:rPr>
              <a:t>The </a:t>
            </a:r>
            <a:r>
              <a:rPr lang="en-US" sz="2400" b="1" dirty="0">
                <a:cs typeface="Times New Roman" pitchFamily="18" charset="0"/>
              </a:rPr>
              <a:t>two parts of Lamarck theory </a:t>
            </a:r>
            <a:r>
              <a:rPr lang="en-US" sz="2400" b="1" dirty="0" smtClean="0">
                <a:cs typeface="Times New Roman" pitchFamily="18" charset="0"/>
              </a:rPr>
              <a:t>are:</a:t>
            </a:r>
            <a:endParaRPr lang="en-US" sz="2400" b="1" dirty="0">
              <a:cs typeface="Times New Roman" pitchFamily="18" charset="0"/>
            </a:endParaRPr>
          </a:p>
          <a:p>
            <a:pPr marL="860425" indent="-236538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 Use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disuse</a:t>
            </a:r>
          </a:p>
          <a:p>
            <a:pPr marL="1204913" indent="-29051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structure </a:t>
            </a:r>
            <a:r>
              <a:rPr lang="en-US" sz="2400" dirty="0">
                <a:cs typeface="Times New Roman" pitchFamily="18" charset="0"/>
              </a:rPr>
              <a:t>or process in organism that can be used </a:t>
            </a:r>
            <a:r>
              <a:rPr lang="en-US" sz="2400" dirty="0" smtClean="0">
                <a:cs typeface="Times New Roman" pitchFamily="18" charset="0"/>
              </a:rPr>
              <a:t>continuously </a:t>
            </a:r>
            <a:r>
              <a:rPr lang="en-US" sz="2400" dirty="0">
                <a:cs typeface="Times New Roman" pitchFamily="18" charset="0"/>
              </a:rPr>
              <a:t>will become enlarged or more developed but any structure that is </a:t>
            </a:r>
            <a:r>
              <a:rPr lang="en-US" sz="2400" dirty="0" smtClean="0">
                <a:cs typeface="Times New Roman" pitchFamily="18" charset="0"/>
              </a:rPr>
              <a:t>not, will be reduced</a:t>
            </a:r>
            <a:endParaRPr lang="en-US" sz="2400" dirty="0">
              <a:cs typeface="Times New Roman" pitchFamily="18" charset="0"/>
            </a:endParaRPr>
          </a:p>
          <a:p>
            <a:pPr marL="2338387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Neck </a:t>
            </a:r>
            <a:r>
              <a:rPr lang="en-US" sz="2400" dirty="0">
                <a:cs typeface="Times New Roman" pitchFamily="18" charset="0"/>
              </a:rPr>
              <a:t>of giraffe </a:t>
            </a:r>
            <a:endParaRPr lang="en-US" sz="2400" dirty="0" smtClean="0">
              <a:cs typeface="Times New Roman" pitchFamily="18" charset="0"/>
            </a:endParaRPr>
          </a:p>
          <a:p>
            <a:pPr marL="2338387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wings </a:t>
            </a:r>
            <a:r>
              <a:rPr lang="en-US" sz="2400" dirty="0">
                <a:cs typeface="Times New Roman" pitchFamily="18" charset="0"/>
              </a:rPr>
              <a:t>of penguins 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9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457200"/>
            <a:ext cx="8877300" cy="5668963"/>
          </a:xfrm>
        </p:spPr>
        <p:txBody>
          <a:bodyPr>
            <a:normAutofit lnSpcReduction="10000"/>
          </a:bodyPr>
          <a:lstStyle/>
          <a:p>
            <a:pPr marL="858838" indent="-23495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2. Inheritance of acquired traits</a:t>
            </a:r>
          </a:p>
          <a:p>
            <a:pPr marL="1204913" indent="-290513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Lamarck believed that traits acquired during an organism‘s lifetime could be passed to its offspring</a:t>
            </a:r>
          </a:p>
          <a:p>
            <a:pPr marL="3255963" indent="-1138238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dirty="0">
                <a:cs typeface="Times New Roman" pitchFamily="18" charset="0"/>
              </a:rPr>
              <a:t>Example: - Giraffe that had acquired long necks would have </a:t>
            </a:r>
            <a:r>
              <a:rPr lang="en-US" sz="2400" dirty="0" smtClean="0">
                <a:cs typeface="Times New Roman" pitchFamily="18" charset="0"/>
              </a:rPr>
              <a:t>offspring </a:t>
            </a:r>
            <a:r>
              <a:rPr lang="en-US" sz="2400" dirty="0">
                <a:cs typeface="Times New Roman" pitchFamily="18" charset="0"/>
              </a:rPr>
              <a:t>with long neck</a:t>
            </a:r>
          </a:p>
          <a:p>
            <a:pPr marL="0" indent="0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cs typeface="Times New Roman" pitchFamily="18" charset="0"/>
              </a:rPr>
              <a:t>NB. </a:t>
            </a:r>
            <a:r>
              <a:rPr lang="en-US" sz="2400" b="1" dirty="0">
                <a:cs typeface="Times New Roman" pitchFamily="18" charset="0"/>
              </a:rPr>
              <a:t>Nowadays, Lamarck‘s theories are not accepted </a:t>
            </a:r>
            <a:endParaRPr lang="en-US" sz="2400" b="1" dirty="0" smtClean="0">
              <a:cs typeface="Times New Roman" pitchFamily="18" charset="0"/>
            </a:endParaRPr>
          </a:p>
          <a:p>
            <a:pPr marL="8001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B</a:t>
            </a:r>
            <a:r>
              <a:rPr lang="en-US" sz="2400" dirty="0" smtClean="0">
                <a:cs typeface="Times New Roman" pitchFamily="18" charset="0"/>
              </a:rPr>
              <a:t>ecause </a:t>
            </a:r>
            <a:r>
              <a:rPr lang="en-US" sz="2400" dirty="0">
                <a:cs typeface="Times New Roman" pitchFamily="18" charset="0"/>
              </a:rPr>
              <a:t>the environmental changes that were believed by Lamarck have brought about the changes in the </a:t>
            </a:r>
            <a:r>
              <a:rPr lang="en-US" sz="2400" b="1" dirty="0">
                <a:cs typeface="Times New Roman" pitchFamily="18" charset="0"/>
              </a:rPr>
              <a:t>phenotypes</a:t>
            </a:r>
            <a:r>
              <a:rPr lang="en-US" sz="2400" dirty="0">
                <a:cs typeface="Times New Roman" pitchFamily="18" charset="0"/>
              </a:rPr>
              <a:t> (Physical appearance) </a:t>
            </a:r>
            <a:r>
              <a:rPr lang="en-US" sz="2400" b="1" dirty="0">
                <a:cs typeface="Times New Roman" pitchFamily="18" charset="0"/>
              </a:rPr>
              <a:t>of the organisms have no effect on their gametes and hence their </a:t>
            </a:r>
            <a:r>
              <a:rPr lang="en-US" sz="2400" b="1" dirty="0" smtClean="0">
                <a:cs typeface="Times New Roman" pitchFamily="18" charset="0"/>
              </a:rPr>
              <a:t>heredity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9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B. Charles Darwin and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Natural  Selection</a:t>
            </a:r>
            <a:endParaRPr lang="en-US" sz="2800" b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In 1858,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Charles </a:t>
            </a:r>
            <a:r>
              <a:rPr lang="en-US" sz="2400" b="1" dirty="0">
                <a:latin typeface="+mj-lt"/>
                <a:cs typeface="Times New Roman" pitchFamily="18" charset="0"/>
              </a:rPr>
              <a:t>Darwin </a:t>
            </a:r>
            <a:r>
              <a:rPr lang="en-US" sz="2400" dirty="0">
                <a:latin typeface="+mj-lt"/>
                <a:cs typeface="Times New Roman" pitchFamily="18" charset="0"/>
              </a:rPr>
              <a:t>and </a:t>
            </a:r>
            <a:r>
              <a:rPr lang="en-US" sz="2400" b="1" dirty="0">
                <a:latin typeface="+mj-lt"/>
                <a:cs typeface="Times New Roman" pitchFamily="18" charset="0"/>
              </a:rPr>
              <a:t>Alfred Wallace </a:t>
            </a:r>
            <a:r>
              <a:rPr lang="en-US" sz="2400" dirty="0">
                <a:latin typeface="+mj-lt"/>
                <a:cs typeface="Times New Roman" pitchFamily="18" charset="0"/>
              </a:rPr>
              <a:t>jointly published a scientific paper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on:</a:t>
            </a:r>
          </a:p>
          <a:p>
            <a:pPr marL="1025525" indent="-333375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species </a:t>
            </a:r>
            <a:r>
              <a:rPr lang="en-US" sz="2400" b="1" dirty="0">
                <a:latin typeface="+mj-lt"/>
                <a:cs typeface="Times New Roman" pitchFamily="18" charset="0"/>
              </a:rPr>
              <a:t>were modified by natural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selection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Darwin </a:t>
            </a:r>
            <a:r>
              <a:rPr lang="en-US" sz="2400" dirty="0">
                <a:latin typeface="+mj-lt"/>
                <a:cs typeface="Times New Roman" pitchFamily="18" charset="0"/>
              </a:rPr>
              <a:t>studied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finches </a:t>
            </a:r>
            <a:r>
              <a:rPr lang="en-US" sz="2400" dirty="0">
                <a:latin typeface="+mj-lt"/>
                <a:cs typeface="Times New Roman" pitchFamily="18" charset="0"/>
              </a:rPr>
              <a:t>found on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five </a:t>
            </a:r>
            <a:r>
              <a:rPr lang="en-US" sz="2400" dirty="0">
                <a:latin typeface="+mj-lt"/>
                <a:cs typeface="Times New Roman" pitchFamily="18" charset="0"/>
              </a:rPr>
              <a:t>of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Galapagos Islands, </a:t>
            </a:r>
            <a:r>
              <a:rPr lang="en-US" sz="2400" dirty="0">
                <a:latin typeface="+mj-lt"/>
                <a:cs typeface="Times New Roman" pitchFamily="18" charset="0"/>
              </a:rPr>
              <a:t>made drawings, and collected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species 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He </a:t>
            </a:r>
            <a:r>
              <a:rPr lang="en-US" sz="2400" dirty="0">
                <a:latin typeface="+mj-lt"/>
                <a:cs typeface="Times New Roman" pitchFamily="18" charset="0"/>
              </a:rPr>
              <a:t>noted there were many similarities between them but have some obvious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differences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/>
              <a:t>Darwin concluded that </a:t>
            </a:r>
            <a:r>
              <a:rPr lang="en-US" sz="2400" dirty="0" smtClean="0"/>
              <a:t>an ancestral finch </a:t>
            </a:r>
            <a:r>
              <a:rPr lang="en-US" sz="2400" dirty="0"/>
              <a:t>had colonized the </a:t>
            </a:r>
            <a:r>
              <a:rPr lang="en-US" sz="2400" dirty="0" smtClean="0"/>
              <a:t>Islands from </a:t>
            </a:r>
            <a:r>
              <a:rPr lang="en-US" sz="2400" dirty="0"/>
              <a:t>mainland and been able to adapt to the different conditions on the islands and </a:t>
            </a:r>
            <a:r>
              <a:rPr lang="en-US" sz="2400" dirty="0" smtClean="0"/>
              <a:t>evolve into </a:t>
            </a:r>
            <a:r>
              <a:rPr lang="en-US" sz="2400" dirty="0"/>
              <a:t>different species. </a:t>
            </a: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E.g</a:t>
            </a:r>
            <a:r>
              <a:rPr lang="en-US" sz="2400" dirty="0">
                <a:latin typeface="+mj-lt"/>
                <a:cs typeface="Times New Roman" pitchFamily="18" charset="0"/>
              </a:rPr>
              <a:t>. He suggested that some finches had evolved into insect eaters (pointed peak), other in to seedeaters (crushing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peak)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304800"/>
            <a:ext cx="8801100" cy="6096000"/>
          </a:xfrm>
        </p:spPr>
        <p:txBody>
          <a:bodyPr>
            <a:noAutofit/>
          </a:bodyPr>
          <a:lstStyle/>
          <a:p>
            <a:pPr marL="973138" indent="-34925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b="1" dirty="0">
                <a:cs typeface="Times New Roman" pitchFamily="18" charset="0"/>
              </a:rPr>
              <a:t>Darwin summarized his observations in two main ideas</a:t>
            </a:r>
          </a:p>
          <a:p>
            <a:pPr marL="1719263" indent="-2921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All species tend to produce more offspring than can possibly survive (Fecundity)</a:t>
            </a:r>
          </a:p>
          <a:p>
            <a:pPr marL="1719263" indent="-2921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There is a variation among the </a:t>
            </a:r>
            <a:r>
              <a:rPr lang="en-US" sz="2400" dirty="0" smtClean="0">
                <a:cs typeface="Times New Roman" pitchFamily="18" charset="0"/>
              </a:rPr>
              <a:t>offspring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 smtClean="0">
                <a:cs typeface="Times New Roman" pitchFamily="18" charset="0"/>
              </a:rPr>
              <a:t>From </a:t>
            </a:r>
            <a:r>
              <a:rPr lang="en-US" sz="2400" b="1" dirty="0">
                <a:cs typeface="Times New Roman" pitchFamily="18" charset="0"/>
              </a:rPr>
              <a:t>these observation </a:t>
            </a:r>
            <a:r>
              <a:rPr lang="en-US" sz="2400" b="1" dirty="0" smtClean="0">
                <a:cs typeface="Times New Roman" pitchFamily="18" charset="0"/>
              </a:rPr>
              <a:t>Darwin concluded </a:t>
            </a:r>
            <a:r>
              <a:rPr lang="en-US" sz="2400" b="1" dirty="0">
                <a:cs typeface="Times New Roman" pitchFamily="18" charset="0"/>
              </a:rPr>
              <a:t>that:</a:t>
            </a:r>
          </a:p>
          <a:p>
            <a:pPr marL="6889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There will be a </a:t>
            </a:r>
            <a:r>
              <a:rPr lang="en-US" sz="2400" dirty="0" smtClean="0"/>
              <a:t>struggle </a:t>
            </a:r>
            <a:r>
              <a:rPr lang="en-US" sz="2400" dirty="0"/>
              <a:t>for </a:t>
            </a:r>
            <a:r>
              <a:rPr lang="en-US" sz="2400" dirty="0" smtClean="0"/>
              <a:t>existence </a:t>
            </a:r>
            <a:r>
              <a:rPr lang="en-US" sz="2400" dirty="0"/>
              <a:t>between members of a species because </a:t>
            </a:r>
            <a:r>
              <a:rPr lang="en-US" sz="2400" dirty="0" smtClean="0"/>
              <a:t>they are </a:t>
            </a:r>
            <a:r>
              <a:rPr lang="en-US" sz="2400" dirty="0"/>
              <a:t>over – reproduced and resources are limited. </a:t>
            </a:r>
            <a:endParaRPr lang="en-US" sz="2400" dirty="0" smtClean="0"/>
          </a:p>
          <a:p>
            <a:pPr marL="6889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Some </a:t>
            </a:r>
            <a:r>
              <a:rPr lang="en-US" sz="2400" dirty="0">
                <a:cs typeface="Times New Roman" pitchFamily="18" charset="0"/>
              </a:rPr>
              <a:t>members of a species will be better adapted than others to the environment because there is a variation in the </a:t>
            </a:r>
            <a:r>
              <a:rPr lang="en-US" sz="2400" dirty="0" smtClean="0">
                <a:cs typeface="Times New Roman" pitchFamily="18" charset="0"/>
              </a:rPr>
              <a:t>offspring</a:t>
            </a:r>
            <a:endParaRPr lang="en-US" sz="2400" dirty="0">
              <a:cs typeface="Times New Roman" pitchFamily="18" charset="0"/>
            </a:endParaRPr>
          </a:p>
          <a:p>
            <a:pPr marL="1025525" indent="-277813" algn="just">
              <a:spcBef>
                <a:spcPts val="1200"/>
              </a:spcBef>
              <a:buFont typeface="Wingdings" pitchFamily="2" charset="2"/>
              <a:buChar char="v"/>
              <a:tabLst>
                <a:tab pos="969963" algn="l"/>
              </a:tabLst>
            </a:pPr>
            <a:r>
              <a:rPr lang="en-US" sz="2400" b="1" dirty="0">
                <a:cs typeface="Times New Roman" pitchFamily="18" charset="0"/>
              </a:rPr>
              <a:t>Darwin </a:t>
            </a:r>
            <a:r>
              <a:rPr lang="en-US" sz="2400" b="1" dirty="0" smtClean="0">
                <a:cs typeface="Times New Roman" pitchFamily="18" charset="0"/>
              </a:rPr>
              <a:t>proposed</a:t>
            </a:r>
          </a:p>
          <a:p>
            <a:pPr marL="14922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Those </a:t>
            </a:r>
            <a:r>
              <a:rPr lang="en-US" sz="2400" dirty="0">
                <a:cs typeface="Times New Roman" pitchFamily="18" charset="0"/>
              </a:rPr>
              <a:t>members of a species, which are best adapted to their environment, will survive and reproduce in greater number than other less adapted (died out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4800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C.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Neo-Darwinism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/>
              <a:t> Charles Darwin </a:t>
            </a:r>
            <a:r>
              <a:rPr lang="en-US" sz="2400" b="1" dirty="0" smtClean="0"/>
              <a:t>did </a:t>
            </a:r>
            <a:r>
              <a:rPr lang="en-US" sz="2400" b="1" dirty="0"/>
              <a:t>not propose how a variation in </a:t>
            </a:r>
            <a:r>
              <a:rPr lang="en-US" sz="2400" b="1" dirty="0" smtClean="0"/>
              <a:t>the population </a:t>
            </a:r>
            <a:r>
              <a:rPr lang="en-US" sz="2400" b="1" dirty="0"/>
              <a:t>was passed to the next generation </a:t>
            </a:r>
            <a:endParaRPr lang="en-US" sz="2400" b="1" dirty="0" smtClean="0">
              <a:cs typeface="Times New Roman" pitchFamily="18" charset="0"/>
            </a:endParaRPr>
          </a:p>
          <a:p>
            <a:pPr marL="914400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Now </a:t>
            </a:r>
            <a:r>
              <a:rPr lang="en-US" sz="2400" dirty="0">
                <a:cs typeface="Times New Roman" pitchFamily="18" charset="0"/>
              </a:rPr>
              <a:t>day‘s </a:t>
            </a:r>
            <a:r>
              <a:rPr lang="en-US" sz="2400" b="1" dirty="0">
                <a:cs typeface="Times New Roman" pitchFamily="18" charset="0"/>
              </a:rPr>
              <a:t>genes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cs typeface="Times New Roman" pitchFamily="18" charset="0"/>
              </a:rPr>
              <a:t>gene action are the driving force of evolution in the theory of Natural </a:t>
            </a:r>
            <a:r>
              <a:rPr lang="en-US" sz="2400" b="1" dirty="0" smtClean="0">
                <a:cs typeface="Times New Roman" pitchFamily="18" charset="0"/>
              </a:rPr>
              <a:t>selection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Neo-Darwinism is a modification of Darwin‘s original theory that takes into account: - </a:t>
            </a:r>
            <a:r>
              <a:rPr lang="en-US" sz="2400" b="1" dirty="0">
                <a:cs typeface="Times New Roman" pitchFamily="18" charset="0"/>
              </a:rPr>
              <a:t>genetics and ethology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Gene pool is all the alleles in the population. </a:t>
            </a:r>
            <a:r>
              <a:rPr lang="en-US" sz="2400" dirty="0" smtClean="0">
                <a:cs typeface="Times New Roman" pitchFamily="18" charset="0"/>
              </a:rPr>
              <a:t>A population might evolve into </a:t>
            </a:r>
            <a:r>
              <a:rPr lang="en-US" sz="2400" dirty="0">
                <a:cs typeface="Times New Roman" pitchFamily="18" charset="0"/>
              </a:rPr>
              <a:t>a new </a:t>
            </a:r>
            <a:r>
              <a:rPr lang="en-US" sz="2400" dirty="0" smtClean="0">
                <a:cs typeface="Times New Roman" pitchFamily="18" charset="0"/>
              </a:rPr>
              <a:t>species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1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86144"/>
            <a:ext cx="7391400" cy="5635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9706"/>
            <a:ext cx="8534400" cy="5879696"/>
          </a:xfrm>
        </p:spPr>
        <p:txBody>
          <a:bodyPr>
            <a:noAutofit/>
          </a:bodyPr>
          <a:lstStyle/>
          <a:p>
            <a:pPr marL="738188" indent="-220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Times New Roman" panose="02020603050405020304" pitchFamily="18" charset="0"/>
              </a:rPr>
              <a:t>Father </a:t>
            </a:r>
            <a:r>
              <a:rPr lang="en-US" sz="2800" dirty="0">
                <a:cs typeface="Times New Roman" panose="02020603050405020304" pitchFamily="18" charset="0"/>
              </a:rPr>
              <a:t>of modern genetics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He </a:t>
            </a:r>
            <a:r>
              <a:rPr lang="en-US" sz="2800" dirty="0">
                <a:cs typeface="Times New Roman" panose="02020603050405020304" pitchFamily="18" charset="0"/>
              </a:rPr>
              <a:t>worked with </a:t>
            </a:r>
            <a:r>
              <a:rPr lang="en-US" sz="2800" b="1" dirty="0">
                <a:cs typeface="Times New Roman" panose="02020603050405020304" pitchFamily="18" charset="0"/>
              </a:rPr>
              <a:t>seven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b="1" dirty="0">
                <a:cs typeface="Times New Roman" panose="02020603050405020304" pitchFamily="18" charset="0"/>
              </a:rPr>
              <a:t>characteristics</a:t>
            </a:r>
            <a:r>
              <a:rPr lang="en-US" sz="2800" dirty="0">
                <a:cs typeface="Times New Roman" panose="02020603050405020304" pitchFamily="18" charset="0"/>
              </a:rPr>
              <a:t> of </a:t>
            </a:r>
            <a:r>
              <a:rPr lang="en-US" sz="2800" dirty="0" smtClean="0">
                <a:cs typeface="Times New Roman" panose="02020603050405020304" pitchFamily="18" charset="0"/>
              </a:rPr>
              <a:t>pea (</a:t>
            </a:r>
            <a:r>
              <a:rPr lang="en-US" sz="2800" b="1" i="1" dirty="0" err="1" smtClean="0">
                <a:cs typeface="Times New Roman" panose="02020603050405020304" pitchFamily="18" charset="0"/>
              </a:rPr>
              <a:t>Pisum</a:t>
            </a:r>
            <a:r>
              <a:rPr lang="en-US" sz="2800" b="1" i="1" dirty="0" smtClean="0"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cs typeface="Times New Roman" panose="02020603050405020304" pitchFamily="18" charset="0"/>
              </a:rPr>
              <a:t>sativum</a:t>
            </a:r>
            <a:r>
              <a:rPr lang="en-US" sz="2800" dirty="0" smtClean="0">
                <a:cs typeface="Times New Roman" panose="02020603050405020304" pitchFamily="18" charset="0"/>
              </a:rPr>
              <a:t>) </a:t>
            </a:r>
            <a:r>
              <a:rPr lang="en-US" sz="2800" dirty="0">
                <a:cs typeface="Times New Roman" panose="02020603050405020304" pitchFamily="18" charset="0"/>
              </a:rPr>
              <a:t>plants: 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height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pod shape </a:t>
            </a:r>
            <a:r>
              <a:rPr lang="en-US" sz="2800" dirty="0"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color, seed shape and color, and flower position and </a:t>
            </a:r>
            <a:r>
              <a:rPr 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color.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Explained the </a:t>
            </a:r>
            <a:r>
              <a:rPr lang="en-US" sz="2800" dirty="0">
                <a:cs typeface="Times New Roman" panose="02020603050405020304" pitchFamily="18" charset="0"/>
              </a:rPr>
              <a:t>way in which traits are passed from one generation to the next, and sometimes skip </a:t>
            </a:r>
            <a:r>
              <a:rPr lang="en-US" sz="2800" dirty="0" smtClean="0">
                <a:cs typeface="Times New Roman" panose="02020603050405020304" pitchFamily="18" charset="0"/>
              </a:rPr>
              <a:t>generations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Suppose an allele determines a feature that gives an organism an advantage in its environment. The following will happen</a:t>
            </a:r>
          </a:p>
          <a:p>
            <a:pPr marL="8588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tabLst>
                <a:tab pos="858838" algn="l"/>
              </a:tabLst>
            </a:pPr>
            <a:r>
              <a:rPr lang="en-US" sz="2400" dirty="0">
                <a:cs typeface="Times New Roman" pitchFamily="18" charset="0"/>
              </a:rPr>
              <a:t>Those individuals with the advantageous allele of a gene will survive to reproduce in greater number than other types</a:t>
            </a:r>
          </a:p>
          <a:p>
            <a:pPr marL="8588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tabLst>
                <a:tab pos="858838" algn="l"/>
              </a:tabLst>
            </a:pPr>
            <a:r>
              <a:rPr lang="en-US" sz="2400" dirty="0">
                <a:cs typeface="Times New Roman" pitchFamily="18" charset="0"/>
              </a:rPr>
              <a:t>Advantageous alleles pass to their offspring in greater numbers than other genes (alleles)</a:t>
            </a:r>
          </a:p>
          <a:p>
            <a:pPr marL="858838" indent="-346075">
              <a:spcBef>
                <a:spcPts val="1200"/>
              </a:spcBef>
              <a:buFont typeface="Wingdings" pitchFamily="2" charset="2"/>
              <a:buChar char="ü"/>
              <a:tabLst>
                <a:tab pos="858838" algn="l"/>
              </a:tabLst>
            </a:pPr>
            <a:r>
              <a:rPr lang="en-US" sz="2400" dirty="0">
                <a:cs typeface="Times New Roman" pitchFamily="18" charset="0"/>
              </a:rPr>
              <a:t>The frequency of the advantageous allele will be higher in the next generation of a </a:t>
            </a:r>
            <a:r>
              <a:rPr lang="en-US" sz="2400" dirty="0" smtClean="0">
                <a:cs typeface="Times New Roman" pitchFamily="18" charset="0"/>
              </a:rPr>
              <a:t>population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Mutations </a:t>
            </a:r>
            <a:r>
              <a:rPr lang="en-US" sz="2400" dirty="0">
                <a:cs typeface="Times New Roman" pitchFamily="18" charset="0"/>
              </a:rPr>
              <a:t>are important in introducing variation into </a:t>
            </a:r>
            <a:r>
              <a:rPr lang="en-US" sz="2400" dirty="0" smtClean="0">
                <a:cs typeface="Times New Roman" pitchFamily="18" charset="0"/>
              </a:rPr>
              <a:t>population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5635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801100" cy="5791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Taking </a:t>
            </a:r>
            <a:r>
              <a:rPr lang="en-US" sz="2400" b="1" dirty="0">
                <a:cs typeface="Times New Roman" panose="02020603050405020304" pitchFamily="18" charset="0"/>
              </a:rPr>
              <a:t>seed color </a:t>
            </a:r>
            <a:r>
              <a:rPr lang="en-US" sz="2400" dirty="0">
                <a:cs typeface="Times New Roman" panose="02020603050405020304" pitchFamily="18" charset="0"/>
              </a:rPr>
              <a:t>as an example, Mendel showed that when a true-breeding </a:t>
            </a:r>
            <a:r>
              <a:rPr lang="en-US" sz="2400" b="1" dirty="0">
                <a:cs typeface="Times New Roman" panose="02020603050405020304" pitchFamily="18" charset="0"/>
              </a:rPr>
              <a:t>yellow</a:t>
            </a:r>
            <a:r>
              <a:rPr lang="en-US" sz="2400" dirty="0">
                <a:cs typeface="Times New Roman" panose="02020603050405020304" pitchFamily="18" charset="0"/>
              </a:rPr>
              <a:t> pea and a true-breeding </a:t>
            </a:r>
            <a:r>
              <a:rPr lang="en-US" sz="2400" b="1" dirty="0">
                <a:cs typeface="Times New Roman" panose="02020603050405020304" pitchFamily="18" charset="0"/>
              </a:rPr>
              <a:t>green</a:t>
            </a:r>
            <a:r>
              <a:rPr lang="en-US" sz="2400" dirty="0">
                <a:cs typeface="Times New Roman" panose="02020603050405020304" pitchFamily="18" charset="0"/>
              </a:rPr>
              <a:t> pea were cross-bred their offspring always produced </a:t>
            </a:r>
            <a:r>
              <a:rPr lang="en-US" sz="2400" b="1" dirty="0">
                <a:cs typeface="Times New Roman" panose="02020603050405020304" pitchFamily="18" charset="0"/>
              </a:rPr>
              <a:t>yellow </a:t>
            </a:r>
            <a:r>
              <a:rPr lang="en-US" sz="2400" b="1" dirty="0" smtClean="0">
                <a:cs typeface="Times New Roman" panose="02020603050405020304" pitchFamily="18" charset="0"/>
              </a:rPr>
              <a:t>seeds</a:t>
            </a:r>
          </a:p>
          <a:p>
            <a:pPr marL="969963" indent="-231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However</a:t>
            </a:r>
            <a:r>
              <a:rPr lang="en-US" sz="2400" dirty="0">
                <a:cs typeface="Times New Roman" panose="02020603050405020304" pitchFamily="18" charset="0"/>
              </a:rPr>
              <a:t>, in the next generation, the green peas reappeared at a ratio of </a:t>
            </a:r>
            <a:r>
              <a:rPr lang="en-US" sz="24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1 green </a:t>
            </a:r>
            <a:r>
              <a:rPr lang="en-US" sz="2400" dirty="0"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3 </a:t>
            </a:r>
            <a:r>
              <a:rPr lang="en-US" sz="24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yellow</a:t>
            </a:r>
          </a:p>
          <a:p>
            <a:pPr marL="969963" indent="-231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To </a:t>
            </a:r>
            <a:r>
              <a:rPr lang="en-US" sz="2400" dirty="0">
                <a:cs typeface="Times New Roman" panose="02020603050405020304" pitchFamily="18" charset="0"/>
              </a:rPr>
              <a:t>explain this phenomenon, Mendel coined the terms "</a:t>
            </a:r>
            <a:r>
              <a:rPr lang="en-US" sz="24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recessive</a:t>
            </a:r>
            <a:r>
              <a:rPr lang="en-US" sz="2400" dirty="0" smtClean="0">
                <a:cs typeface="Times New Roman" panose="02020603050405020304" pitchFamily="18" charset="0"/>
              </a:rPr>
              <a:t>"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cs typeface="Times New Roman" panose="02020603050405020304" pitchFamily="18" charset="0"/>
              </a:rPr>
              <a:t>“</a:t>
            </a:r>
            <a:r>
              <a:rPr lang="en-US" sz="24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dominant</a:t>
            </a:r>
            <a:r>
              <a:rPr lang="en-US" sz="2400" dirty="0" smtClean="0">
                <a:cs typeface="Times New Roman" panose="02020603050405020304" pitchFamily="18" charset="0"/>
              </a:rPr>
              <a:t>" </a:t>
            </a:r>
            <a:r>
              <a:rPr lang="en-US" sz="2400" dirty="0">
                <a:cs typeface="Times New Roman" panose="02020603050405020304" pitchFamily="18" charset="0"/>
              </a:rPr>
              <a:t>in reference to certain </a:t>
            </a:r>
            <a:r>
              <a:rPr lang="en-US" sz="2400" dirty="0" smtClean="0">
                <a:cs typeface="Times New Roman" panose="02020603050405020304" pitchFamily="18" charset="0"/>
              </a:rPr>
              <a:t>traits </a:t>
            </a:r>
          </a:p>
          <a:p>
            <a:pPr marL="969963" indent="-231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In </a:t>
            </a:r>
            <a:r>
              <a:rPr lang="en-US" sz="2400" dirty="0">
                <a:cs typeface="Times New Roman" panose="02020603050405020304" pitchFamily="18" charset="0"/>
              </a:rPr>
              <a:t>the preceding example, the </a:t>
            </a: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green</a:t>
            </a:r>
            <a:r>
              <a:rPr lang="en-US" sz="2400" dirty="0">
                <a:cs typeface="Times New Roman" panose="02020603050405020304" pitchFamily="18" charset="0"/>
              </a:rPr>
              <a:t> trait, which seems to have vanished in the first filial generation, is recessive and the </a:t>
            </a:r>
            <a:r>
              <a:rPr lang="en-US" sz="2400" b="1" dirty="0">
                <a:solidFill>
                  <a:srgbClr val="FFC000"/>
                </a:solidFill>
                <a:cs typeface="Times New Roman" panose="02020603050405020304" pitchFamily="18" charset="0"/>
              </a:rPr>
              <a:t>yellow</a:t>
            </a:r>
            <a:r>
              <a:rPr lang="en-US" sz="2400" b="1" dirty="0">
                <a:cs typeface="Times New Roman" panose="02020603050405020304" pitchFamily="18" charset="0"/>
              </a:rPr>
              <a:t> is </a:t>
            </a:r>
            <a:r>
              <a:rPr lang="en-US" sz="2400" b="1" dirty="0" smtClean="0">
                <a:cs typeface="Times New Roman" panose="02020603050405020304" pitchFamily="18" charset="0"/>
              </a:rPr>
              <a:t>dominant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cs typeface="Times New Roman" pitchFamily="18" charset="0"/>
              </a:rPr>
              <a:t>Cont’d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801100" cy="59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Mendel's </a:t>
            </a:r>
            <a:r>
              <a:rPr lang="en-US" sz="2800" dirty="0">
                <a:cs typeface="Times New Roman" panose="02020603050405020304" pitchFamily="18" charset="0"/>
              </a:rPr>
              <a:t>findings allowed some scientists to predict the expression of traits on the basis </a:t>
            </a:r>
            <a:r>
              <a:rPr lang="en-US" sz="2800" dirty="0" smtClean="0">
                <a:cs typeface="Times New Roman" panose="02020603050405020304" pitchFamily="18" charset="0"/>
              </a:rPr>
              <a:t>of mathematical </a:t>
            </a:r>
            <a:r>
              <a:rPr lang="en-US" sz="2800" dirty="0">
                <a:cs typeface="Times New Roman" panose="02020603050405020304" pitchFamily="18" charset="0"/>
              </a:rPr>
              <a:t>probabilities. 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An </a:t>
            </a:r>
            <a:r>
              <a:rPr lang="en-US" sz="2800" dirty="0">
                <a:cs typeface="Times New Roman" panose="02020603050405020304" pitchFamily="18" charset="0"/>
              </a:rPr>
              <a:t>important aspect of Mendel's success can be traced to </a:t>
            </a:r>
            <a:r>
              <a:rPr lang="en-US" sz="2800" dirty="0" smtClean="0">
                <a:cs typeface="Times New Roman" panose="02020603050405020304" pitchFamily="18" charset="0"/>
              </a:rPr>
              <a:t>his decision </a:t>
            </a:r>
            <a:r>
              <a:rPr lang="en-US" sz="2800" dirty="0">
                <a:cs typeface="Times New Roman" panose="02020603050405020304" pitchFamily="18" charset="0"/>
              </a:rPr>
              <a:t>to start his crosses </a:t>
            </a:r>
            <a:r>
              <a:rPr lang="en-US" sz="2800" b="1" dirty="0">
                <a:cs typeface="Times New Roman" panose="02020603050405020304" pitchFamily="18" charset="0"/>
              </a:rPr>
              <a:t>only</a:t>
            </a:r>
            <a:r>
              <a:rPr lang="en-US" sz="2800" dirty="0">
                <a:cs typeface="Times New Roman" panose="02020603050405020304" pitchFamily="18" charset="0"/>
              </a:rPr>
              <a:t> with plants he demonstrated were </a:t>
            </a:r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true-breeding</a:t>
            </a:r>
            <a:r>
              <a:rPr lang="en-US" sz="2800" dirty="0">
                <a:cs typeface="Times New Roman" panose="02020603050405020304" pitchFamily="18" charset="0"/>
              </a:rPr>
              <a:t>. 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He </a:t>
            </a:r>
            <a:r>
              <a:rPr lang="en-US" sz="2800" dirty="0">
                <a:cs typeface="Times New Roman" panose="02020603050405020304" pitchFamily="18" charset="0"/>
              </a:rPr>
              <a:t>expressed his results numerically </a:t>
            </a:r>
            <a:r>
              <a:rPr lang="en-US" sz="2800" dirty="0" smtClean="0">
                <a:cs typeface="Times New Roman" panose="02020603050405020304" pitchFamily="18" charset="0"/>
              </a:rPr>
              <a:t>and subjected </a:t>
            </a:r>
            <a:r>
              <a:rPr lang="en-US" sz="2800" dirty="0">
                <a:cs typeface="Times New Roman" panose="02020603050405020304" pitchFamily="18" charset="0"/>
              </a:rPr>
              <a:t>them to statistical analysis</a:t>
            </a:r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48782</TotalTime>
  <Words>4276</Words>
  <Application>Microsoft Office PowerPoint</Application>
  <PresentationFormat>On-screen Show (4:3)</PresentationFormat>
  <Paragraphs>492</Paragraphs>
  <Slides>70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宋体</vt:lpstr>
      <vt:lpstr>Arial</vt:lpstr>
      <vt:lpstr>Arial Narrow</vt:lpstr>
      <vt:lpstr>Calibri</vt:lpstr>
      <vt:lpstr>Cordia New</vt:lpstr>
      <vt:lpstr>Symbol</vt:lpstr>
      <vt:lpstr>Times New Roman</vt:lpstr>
      <vt:lpstr>Univers (W1)</vt:lpstr>
      <vt:lpstr>Wingdings</vt:lpstr>
      <vt:lpstr>Office Theme</vt:lpstr>
      <vt:lpstr>Chapter 5</vt:lpstr>
      <vt:lpstr>Outline</vt:lpstr>
      <vt:lpstr>Genetics</vt:lpstr>
      <vt:lpstr>Cont’d</vt:lpstr>
      <vt:lpstr>Cont’d</vt:lpstr>
      <vt:lpstr>Basic Principles of Mendelian genetics and patterns of inheritance </vt:lpstr>
      <vt:lpstr>Cont’d</vt:lpstr>
      <vt:lpstr>Cont’d</vt:lpstr>
      <vt:lpstr>Cont’d</vt:lpstr>
      <vt:lpstr>PowerPoint Presentation</vt:lpstr>
      <vt:lpstr>PowerPoint Presentation</vt:lpstr>
      <vt:lpstr>Mendel's conclusions </vt:lpstr>
      <vt:lpstr>Mendel's three laws of inheritance</vt:lpstr>
      <vt:lpstr>Molecular genetics and inheritance </vt:lpstr>
      <vt:lpstr>Cont’d</vt:lpstr>
      <vt:lpstr>PowerPoint Presentation</vt:lpstr>
      <vt:lpstr>Cont’d</vt:lpstr>
      <vt:lpstr>Cont’d</vt:lpstr>
      <vt:lpstr>Cont’d</vt:lpstr>
      <vt:lpstr>DNA Replication</vt:lpstr>
      <vt:lpstr>Enzymes Required for DNA Replication</vt:lpstr>
      <vt:lpstr>Possibilities of DNA replication</vt:lpstr>
      <vt:lpstr>How does DNA replicate or synthesized?</vt:lpstr>
      <vt:lpstr>PowerPoint Presentation</vt:lpstr>
      <vt:lpstr>PowerPoint Presentation</vt:lpstr>
      <vt:lpstr>Cont’d</vt:lpstr>
      <vt:lpstr>PowerPoint Presentation</vt:lpstr>
      <vt:lpstr>PowerPoint Presentation</vt:lpstr>
      <vt:lpstr>PowerPoint Presentation</vt:lpstr>
      <vt:lpstr>Cell division</vt:lpstr>
      <vt:lpstr>Cont’d</vt:lpstr>
      <vt:lpstr>PowerPoint Presentation</vt:lpstr>
      <vt:lpstr>PowerPoint Presentation</vt:lpstr>
      <vt:lpstr>PowerPoint Presentation</vt:lpstr>
      <vt:lpstr>PowerPoint Presentation</vt:lpstr>
      <vt:lpstr>Protein synthesis</vt:lpstr>
      <vt:lpstr>PowerPoint Presentation</vt:lpstr>
      <vt:lpstr>mRNA Splicing</vt:lpstr>
      <vt:lpstr>PowerPoint Presentation</vt:lpstr>
      <vt:lpstr>PowerPoint Presentation</vt:lpstr>
      <vt:lpstr>PowerPoint Presentation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  <vt:lpstr>Translation summary</vt:lpstr>
      <vt:lpstr>Mutations </vt:lpstr>
      <vt:lpstr>Cont’d </vt:lpstr>
      <vt:lpstr>Types of mutation </vt:lpstr>
      <vt:lpstr>Cont’d</vt:lpstr>
      <vt:lpstr>PowerPoint Presentation</vt:lpstr>
      <vt:lpstr>PowerPoint Presentation</vt:lpstr>
      <vt:lpstr>PowerPoint Presentation</vt:lpstr>
      <vt:lpstr>PowerPoint Presentation</vt:lpstr>
      <vt:lpstr>Manipulation of DNA : Genetic engineering </vt:lpstr>
      <vt:lpstr>PowerPoint Presentation</vt:lpstr>
      <vt:lpstr>ABO blood groups and Rh Factors</vt:lpstr>
      <vt:lpstr>PowerPoint Presentation</vt:lpstr>
      <vt:lpstr>Rh Factor (D antigen)  </vt:lpstr>
      <vt:lpstr>PowerPoint Presentation</vt:lpstr>
      <vt:lpstr>PowerPoint Presentation</vt:lpstr>
      <vt:lpstr>Introduction to Evolution</vt:lpstr>
      <vt:lpstr>A. Lamarck theory of evolution</vt:lpstr>
      <vt:lpstr>PowerPoint Presentation</vt:lpstr>
      <vt:lpstr>B. Charles Darwin and Natural  Selection</vt:lpstr>
      <vt:lpstr>PowerPoint Presentation</vt:lpstr>
      <vt:lpstr>C. Neo-Darwinism Theory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Biology (Biol. 1012) lecture note</dc:title>
  <dc:creator>Gebre</dc:creator>
  <cp:lastModifiedBy>SAGNI BIRANU</cp:lastModifiedBy>
  <cp:revision>1392</cp:revision>
  <dcterms:created xsi:type="dcterms:W3CDTF">2020-03-06T19:53:00Z</dcterms:created>
  <dcterms:modified xsi:type="dcterms:W3CDTF">2021-12-24T18:40:09Z</dcterms:modified>
</cp:coreProperties>
</file>