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14" r:id="rId2"/>
    <p:sldId id="663" r:id="rId3"/>
    <p:sldId id="664" r:id="rId4"/>
    <p:sldId id="515" r:id="rId5"/>
    <p:sldId id="665" r:id="rId6"/>
    <p:sldId id="516" r:id="rId7"/>
    <p:sldId id="517" r:id="rId8"/>
    <p:sldId id="666" r:id="rId9"/>
    <p:sldId id="518" r:id="rId10"/>
    <p:sldId id="519" r:id="rId11"/>
    <p:sldId id="658" r:id="rId12"/>
    <p:sldId id="520" r:id="rId13"/>
    <p:sldId id="667" r:id="rId14"/>
    <p:sldId id="522" r:id="rId15"/>
    <p:sldId id="668" r:id="rId16"/>
    <p:sldId id="523" r:id="rId17"/>
    <p:sldId id="524" r:id="rId18"/>
    <p:sldId id="669" r:id="rId19"/>
    <p:sldId id="526" r:id="rId20"/>
    <p:sldId id="527" r:id="rId21"/>
    <p:sldId id="528" r:id="rId22"/>
    <p:sldId id="670" r:id="rId23"/>
    <p:sldId id="529" r:id="rId24"/>
    <p:sldId id="671" r:id="rId25"/>
    <p:sldId id="530" r:id="rId26"/>
    <p:sldId id="531" r:id="rId27"/>
    <p:sldId id="674" r:id="rId28"/>
    <p:sldId id="532" r:id="rId29"/>
    <p:sldId id="533" r:id="rId30"/>
    <p:sldId id="672" r:id="rId31"/>
    <p:sldId id="534" r:id="rId32"/>
    <p:sldId id="673" r:id="rId33"/>
    <p:sldId id="535" r:id="rId34"/>
    <p:sldId id="536" r:id="rId35"/>
    <p:sldId id="570" r:id="rId36"/>
    <p:sldId id="538" r:id="rId37"/>
    <p:sldId id="539" r:id="rId38"/>
    <p:sldId id="675" r:id="rId39"/>
    <p:sldId id="551" r:id="rId40"/>
    <p:sldId id="676" r:id="rId41"/>
    <p:sldId id="542" r:id="rId42"/>
    <p:sldId id="677" r:id="rId43"/>
    <p:sldId id="543" r:id="rId44"/>
    <p:sldId id="644" r:id="rId45"/>
    <p:sldId id="678" r:id="rId46"/>
    <p:sldId id="540" r:id="rId47"/>
    <p:sldId id="679" r:id="rId48"/>
    <p:sldId id="637" r:id="rId49"/>
    <p:sldId id="546" r:id="rId50"/>
    <p:sldId id="680" r:id="rId51"/>
    <p:sldId id="549" r:id="rId52"/>
    <p:sldId id="550" r:id="rId53"/>
    <p:sldId id="648" r:id="rId54"/>
    <p:sldId id="638" r:id="rId55"/>
    <p:sldId id="641" r:id="rId56"/>
    <p:sldId id="639" r:id="rId57"/>
    <p:sldId id="681" r:id="rId58"/>
    <p:sldId id="661" r:id="rId59"/>
    <p:sldId id="662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9824" autoAdjust="0"/>
  </p:normalViewPr>
  <p:slideViewPr>
    <p:cSldViewPr>
      <p:cViewPr varScale="1">
        <p:scale>
          <a:sx n="70" d="100"/>
          <a:sy n="70" d="100"/>
        </p:scale>
        <p:origin x="15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2A3F-9A1F-466D-A2FC-91E2F6E0E496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THE MORE YOU READ THE BETTER YOU 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9BC92-EF73-4AB6-86C7-5FE76F0CD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8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BA83-326A-4A4D-8328-4F99C7035B1E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THE MORE YOU READ THE BETTER YOU 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FB0F-F637-4CA4-9A4B-54AA345C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25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2955-B839-4BCC-B23C-E0C589A94C2C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2839-147A-4B16-83B3-95FB0809BD15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1FF5-BDDB-48AD-A6CE-4678EB558A87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0F4B-F110-4C33-900C-FB3E615453AD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5C6-B959-414C-AA52-BA517B77F6EC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CE84-4B6B-41B1-8CD9-776DB4B4558C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EACC-7CE6-4C8E-AC8F-3F55DE3DAD59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280C-C062-4F42-B72B-57EC78C24CB4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514E-081A-42D0-94C7-C2FB8BFACD33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D8F6-7FAA-434C-86F2-05FCC8BE5139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E00A-1116-4F92-869B-DF0B23654A61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0AE3-CEA7-4B7C-8630-C8A443F25B43}" type="datetime2">
              <a:rPr lang="en-US" smtClean="0"/>
              <a:t>Monday, December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CB5EC-E102-4298-8460-B4D67C3CF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879734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cs typeface="Times New Roman" pitchFamily="18" charset="0"/>
              </a:rPr>
              <a:t> Chapter 6</a:t>
            </a:r>
            <a:endParaRPr lang="en-US" sz="3600" b="1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4601"/>
            <a:ext cx="7848600" cy="152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Infectious diseases and Immunity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85" y="609600"/>
            <a:ext cx="8557715" cy="5943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itchFamily="18" charset="0"/>
              </a:rPr>
              <a:t>4. Extent of infection in the host </a:t>
            </a:r>
          </a:p>
          <a:p>
            <a:pPr marL="1146175" indent="-638175">
              <a:spcBef>
                <a:spcPts val="1200"/>
              </a:spcBef>
              <a:buNone/>
            </a:pPr>
            <a:r>
              <a:rPr lang="en-US" sz="2000" b="1" dirty="0" smtClean="0">
                <a:cs typeface="Times New Roman" pitchFamily="18" charset="0"/>
              </a:rPr>
              <a:t>1. Local infection</a:t>
            </a:r>
          </a:p>
          <a:p>
            <a:pPr marL="1146175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Pathogens </a:t>
            </a:r>
            <a:r>
              <a:rPr lang="en-US" sz="2000" dirty="0">
                <a:cs typeface="Times New Roman" pitchFamily="18" charset="0"/>
              </a:rPr>
              <a:t>are limited to a small area of the body </a:t>
            </a:r>
            <a:endParaRPr lang="en-US" sz="2000" dirty="0" smtClean="0">
              <a:cs typeface="Times New Roman" pitchFamily="18" charset="0"/>
            </a:endParaRPr>
          </a:p>
          <a:p>
            <a:pPr marL="1146175" indent="-638175">
              <a:spcBef>
                <a:spcPts val="1200"/>
              </a:spcBef>
              <a:buNone/>
            </a:pPr>
            <a:r>
              <a:rPr lang="en-US" sz="2000" b="1" dirty="0" smtClean="0">
                <a:cs typeface="Times New Roman" pitchFamily="18" charset="0"/>
              </a:rPr>
              <a:t>2. Systemic infection</a:t>
            </a:r>
          </a:p>
          <a:p>
            <a:pPr marL="1146175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An </a:t>
            </a:r>
            <a:r>
              <a:rPr lang="en-US" sz="2000" dirty="0">
                <a:cs typeface="Times New Roman" pitchFamily="18" charset="0"/>
              </a:rPr>
              <a:t>infection throughout the body by blood and/or </a:t>
            </a:r>
            <a:r>
              <a:rPr lang="en-US" sz="2000" dirty="0" smtClean="0">
                <a:cs typeface="Times New Roman" pitchFamily="18" charset="0"/>
              </a:rPr>
              <a:t>lymph</a:t>
            </a:r>
          </a:p>
          <a:p>
            <a:pPr marL="1828800" indent="-274638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1800" b="1" dirty="0" smtClean="0">
                <a:solidFill>
                  <a:srgbClr val="0070C0"/>
                </a:solidFill>
                <a:cs typeface="Times New Roman" pitchFamily="18" charset="0"/>
              </a:rPr>
              <a:t>Bacteremia</a:t>
            </a:r>
            <a:r>
              <a:rPr lang="en-US" sz="1800" dirty="0">
                <a:cs typeface="Times New Roman" pitchFamily="18" charset="0"/>
              </a:rPr>
              <a:t>: </a:t>
            </a:r>
            <a:r>
              <a:rPr lang="en-US" sz="1800" dirty="0" smtClean="0">
                <a:cs typeface="Times New Roman" pitchFamily="18" charset="0"/>
              </a:rPr>
              <a:t>presence of bacteria </a:t>
            </a:r>
            <a:r>
              <a:rPr lang="en-US" sz="1800" dirty="0">
                <a:cs typeface="Times New Roman" pitchFamily="18" charset="0"/>
              </a:rPr>
              <a:t>in the blood </a:t>
            </a:r>
            <a:endParaRPr lang="en-US" sz="1800" dirty="0" smtClean="0">
              <a:cs typeface="Times New Roman" pitchFamily="18" charset="0"/>
            </a:endParaRPr>
          </a:p>
          <a:p>
            <a:pPr marL="1828800" indent="-274638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1800" b="1" dirty="0" smtClean="0">
                <a:solidFill>
                  <a:srgbClr val="0070C0"/>
                </a:solidFill>
                <a:cs typeface="Times New Roman" pitchFamily="18" charset="0"/>
              </a:rPr>
              <a:t>Septicemia</a:t>
            </a:r>
            <a:r>
              <a:rPr lang="en-US" sz="1800" dirty="0">
                <a:cs typeface="Times New Roman" pitchFamily="18" charset="0"/>
              </a:rPr>
              <a:t>: </a:t>
            </a:r>
            <a:r>
              <a:rPr lang="en-US" sz="1800" dirty="0" smtClean="0">
                <a:cs typeface="Times New Roman" pitchFamily="18" charset="0"/>
              </a:rPr>
              <a:t>presence and growth </a:t>
            </a:r>
            <a:r>
              <a:rPr lang="en-US" sz="1800" dirty="0">
                <a:cs typeface="Times New Roman" pitchFamily="18" charset="0"/>
              </a:rPr>
              <a:t>of bacteria in the blood </a:t>
            </a:r>
            <a:endParaRPr lang="en-US" sz="1800" dirty="0" smtClean="0">
              <a:cs typeface="Times New Roman" pitchFamily="18" charset="0"/>
            </a:endParaRPr>
          </a:p>
          <a:p>
            <a:pPr marL="1828800" indent="-274638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1800" b="1" dirty="0" smtClean="0">
                <a:solidFill>
                  <a:srgbClr val="0070C0"/>
                </a:solidFill>
                <a:cs typeface="Times New Roman" pitchFamily="18" charset="0"/>
              </a:rPr>
              <a:t>Toxemia</a:t>
            </a:r>
            <a:r>
              <a:rPr lang="en-US" sz="1800" dirty="0">
                <a:cs typeface="Times New Roman" pitchFamily="18" charset="0"/>
              </a:rPr>
              <a:t>: toxins in the </a:t>
            </a:r>
            <a:r>
              <a:rPr lang="en-US" sz="1800" dirty="0" smtClean="0">
                <a:cs typeface="Times New Roman" pitchFamily="18" charset="0"/>
              </a:rPr>
              <a:t>blood</a:t>
            </a:r>
          </a:p>
          <a:p>
            <a:pPr marL="1828800" indent="-274638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1800" b="1" dirty="0" err="1" smtClean="0">
                <a:solidFill>
                  <a:srgbClr val="0070C0"/>
                </a:solidFill>
                <a:cs typeface="Times New Roman" pitchFamily="18" charset="0"/>
              </a:rPr>
              <a:t>Viremia</a:t>
            </a:r>
            <a:r>
              <a:rPr lang="en-US" sz="1800" dirty="0">
                <a:cs typeface="Times New Roman" pitchFamily="18" charset="0"/>
              </a:rPr>
              <a:t>: viruses in the blood </a:t>
            </a:r>
            <a:endParaRPr lang="en-US" sz="1800" dirty="0" smtClean="0">
              <a:cs typeface="Times New Roman" pitchFamily="18" charset="0"/>
            </a:endParaRPr>
          </a:p>
          <a:p>
            <a:pPr marL="1146175" indent="-638175">
              <a:spcBef>
                <a:spcPts val="1200"/>
              </a:spcBef>
              <a:buNone/>
            </a:pPr>
            <a:r>
              <a:rPr lang="en-US" sz="2000" b="1" dirty="0" smtClean="0">
                <a:cs typeface="Times New Roman" pitchFamily="18" charset="0"/>
              </a:rPr>
              <a:t>3. Focal infection</a:t>
            </a:r>
          </a:p>
          <a:p>
            <a:pPr marL="1146175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>
                <a:cs typeface="Times New Roman" pitchFamily="18" charset="0"/>
              </a:rPr>
              <a:t>S</a:t>
            </a:r>
            <a:r>
              <a:rPr lang="en-US" sz="2000" dirty="0" smtClean="0">
                <a:cs typeface="Times New Roman" pitchFamily="18" charset="0"/>
              </a:rPr>
              <a:t>ystemic </a:t>
            </a:r>
            <a:r>
              <a:rPr lang="en-US" sz="2000" dirty="0">
                <a:cs typeface="Times New Roman" pitchFamily="18" charset="0"/>
              </a:rPr>
              <a:t>infection that began as a local </a:t>
            </a:r>
            <a:r>
              <a:rPr lang="en-US" sz="2000" dirty="0" smtClean="0">
                <a:cs typeface="Times New Roman" pitchFamily="18" charset="0"/>
              </a:rPr>
              <a:t>infection </a:t>
            </a:r>
            <a:r>
              <a:rPr lang="en-US" sz="2000" dirty="0">
                <a:cs typeface="Times New Roman" pitchFamily="18" charset="0"/>
              </a:rPr>
              <a:t>and moves via blood or lymph to set up a new infection at another site </a:t>
            </a:r>
            <a:endParaRPr lang="en-US" sz="2000" dirty="0" smtClean="0">
              <a:cs typeface="Times New Roman" pitchFamily="18" charset="0"/>
            </a:endParaRPr>
          </a:p>
          <a:p>
            <a:pPr marL="18383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tooth infection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s 3"/>
          <p:cNvSpPr/>
          <p:nvPr/>
        </p:nvSpPr>
        <p:spPr>
          <a:xfrm>
            <a:off x="114300" y="215902"/>
            <a:ext cx="89535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085" y="92324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0" y="490678"/>
            <a:ext cx="8936440" cy="5865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itchFamily="18" charset="0"/>
              </a:rPr>
              <a:t>5. </a:t>
            </a:r>
            <a:r>
              <a:rPr lang="en-US" sz="2600" b="1" dirty="0">
                <a:solidFill>
                  <a:srgbClr val="0070C0"/>
                </a:solidFill>
                <a:cs typeface="Times New Roman" pitchFamily="18" charset="0"/>
              </a:rPr>
              <a:t>Pathogenicity</a:t>
            </a:r>
          </a:p>
          <a:p>
            <a:pPr marL="914400" indent="-347663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Primary </a:t>
            </a:r>
            <a:r>
              <a:rPr lang="en-US" sz="2600" b="1" dirty="0">
                <a:cs typeface="Times New Roman" pitchFamily="18" charset="0"/>
              </a:rPr>
              <a:t>pathogen </a:t>
            </a:r>
          </a:p>
          <a:p>
            <a:pPr marL="1320800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microbe or virus that causes disease in </a:t>
            </a:r>
            <a:r>
              <a:rPr lang="en-US" sz="2600" dirty="0" smtClean="0">
                <a:cs typeface="Times New Roman" pitchFamily="18" charset="0"/>
              </a:rPr>
              <a:t>healthy </a:t>
            </a:r>
            <a:r>
              <a:rPr lang="en-US" sz="2600" dirty="0">
                <a:cs typeface="Times New Roman" pitchFamily="18" charset="0"/>
              </a:rPr>
              <a:t>individual</a:t>
            </a:r>
          </a:p>
          <a:p>
            <a:pPr marL="914400" indent="-347663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Opportunistic </a:t>
            </a:r>
            <a:r>
              <a:rPr lang="en-US" sz="2600" b="1" dirty="0">
                <a:cs typeface="Times New Roman" pitchFamily="18" charset="0"/>
              </a:rPr>
              <a:t>pathogen (opportunist) </a:t>
            </a:r>
          </a:p>
          <a:p>
            <a:pPr marL="1320800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microbes that causes </a:t>
            </a:r>
            <a:r>
              <a:rPr lang="en-US" sz="2600" dirty="0">
                <a:cs typeface="Times New Roman" pitchFamily="18" charset="0"/>
              </a:rPr>
              <a:t>disease only when body‘s innate or adaptive defenses are compromised </a:t>
            </a: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76200"/>
            <a:ext cx="89535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360" y="100084"/>
            <a:ext cx="1600200" cy="36671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199"/>
            <a:ext cx="8610600" cy="5883275"/>
          </a:xfrm>
        </p:spPr>
        <p:txBody>
          <a:bodyPr>
            <a:noAutofit/>
          </a:bodyPr>
          <a:lstStyle/>
          <a:p>
            <a:pPr marL="1023938" indent="-1023938"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1. Incubation period</a:t>
            </a:r>
          </a:p>
          <a:p>
            <a:pPr marL="804863" indent="-341313">
              <a:lnSpc>
                <a:spcPct val="150000"/>
              </a:lnSpc>
              <a:buFont typeface="Wingdings" pitchFamily="2" charset="2"/>
              <a:buChar char="ü"/>
              <a:tabLst>
                <a:tab pos="747713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t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ime </a:t>
            </a:r>
            <a:r>
              <a:rPr lang="en-US" sz="2400" dirty="0">
                <a:latin typeface="+mj-lt"/>
                <a:cs typeface="Times New Roman" pitchFamily="18" charset="0"/>
              </a:rPr>
              <a:t>interval between initial infection and first appearance of signs and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symptoms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1023938" indent="-1023938">
              <a:lnSpc>
                <a:spcPct val="150000"/>
              </a:lnSpc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2. Prodromal period</a:t>
            </a:r>
          </a:p>
          <a:p>
            <a:pPr marL="736600" indent="-273050">
              <a:buFont typeface="Wingdings" pitchFamily="2" charset="2"/>
              <a:buChar char="ü"/>
            </a:pPr>
            <a:r>
              <a:rPr lang="en-US" sz="2400" dirty="0">
                <a:latin typeface="+mj-lt"/>
                <a:cs typeface="Times New Roman" pitchFamily="18" charset="0"/>
              </a:rPr>
              <a:t>c</a:t>
            </a:r>
            <a:r>
              <a:rPr lang="en-US" sz="2400" dirty="0" smtClean="0">
                <a:latin typeface="+mj-lt"/>
                <a:cs typeface="Times New Roman" pitchFamily="18" charset="0"/>
              </a:rPr>
              <a:t>haracterized </a:t>
            </a:r>
            <a:r>
              <a:rPr lang="en-US" sz="2400" dirty="0">
                <a:latin typeface="+mj-lt"/>
                <a:cs typeface="Times New Roman" pitchFamily="18" charset="0"/>
              </a:rPr>
              <a:t>by appearance of first mild signs and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symptoms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3. Period </a:t>
            </a:r>
            <a:r>
              <a:rPr lang="en-US" sz="2400" dirty="0">
                <a:latin typeface="+mj-lt"/>
                <a:cs typeface="Times New Roman" pitchFamily="18" charset="0"/>
              </a:rPr>
              <a:t>of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illness </a:t>
            </a:r>
          </a:p>
          <a:p>
            <a:pPr marL="747713" indent="-234950">
              <a:buFont typeface="Wingdings" pitchFamily="2" charset="2"/>
              <a:buChar char="ü"/>
            </a:pPr>
            <a:r>
              <a:rPr lang="en-US" sz="2400" dirty="0" smtClean="0">
                <a:latin typeface="+mj-lt"/>
                <a:cs typeface="Times New Roman" pitchFamily="18" charset="0"/>
              </a:rPr>
              <a:t>disease </a:t>
            </a:r>
            <a:r>
              <a:rPr lang="en-US" sz="2400" dirty="0">
                <a:latin typeface="+mj-lt"/>
                <a:cs typeface="Times New Roman" pitchFamily="18" charset="0"/>
              </a:rPr>
              <a:t>at its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height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4. Period </a:t>
            </a:r>
            <a:r>
              <a:rPr lang="en-US" sz="2400" dirty="0">
                <a:latin typeface="+mj-lt"/>
                <a:cs typeface="Times New Roman" pitchFamily="18" charset="0"/>
              </a:rPr>
              <a:t>of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decline</a:t>
            </a:r>
          </a:p>
          <a:p>
            <a:pPr marL="744538" indent="-231775">
              <a:buFont typeface="Wingdings" pitchFamily="2" charset="2"/>
              <a:buChar char="ü"/>
            </a:pPr>
            <a:r>
              <a:rPr lang="en-US" sz="2400" dirty="0" smtClean="0">
                <a:latin typeface="+mj-lt"/>
                <a:cs typeface="Times New Roman" pitchFamily="18" charset="0"/>
              </a:rPr>
              <a:t>signs </a:t>
            </a:r>
            <a:r>
              <a:rPr lang="en-US" sz="2400" dirty="0">
                <a:latin typeface="+mj-lt"/>
                <a:cs typeface="Times New Roman" pitchFamily="18" charset="0"/>
              </a:rPr>
              <a:t>and symptoms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subside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5. Period </a:t>
            </a:r>
            <a:r>
              <a:rPr lang="en-US" sz="2400" dirty="0">
                <a:latin typeface="+mj-lt"/>
                <a:cs typeface="Times New Roman" pitchFamily="18" charset="0"/>
              </a:rPr>
              <a:t>of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convalescence</a:t>
            </a:r>
          </a:p>
          <a:p>
            <a:pPr marL="744538" indent="-231775">
              <a:buFont typeface="Wingdings" pitchFamily="2" charset="2"/>
              <a:buChar char="ü"/>
            </a:pPr>
            <a:r>
              <a:rPr lang="en-US" sz="2400" dirty="0">
                <a:latin typeface="+mj-lt"/>
                <a:cs typeface="Times New Roman" pitchFamily="18" charset="0"/>
              </a:rPr>
              <a:t>b</a:t>
            </a:r>
            <a:r>
              <a:rPr lang="en-US" sz="2400" dirty="0" smtClean="0">
                <a:latin typeface="+mj-lt"/>
                <a:cs typeface="Times New Roman" pitchFamily="18" charset="0"/>
              </a:rPr>
              <a:t>ody </a:t>
            </a:r>
            <a:r>
              <a:rPr lang="en-US" sz="2400" dirty="0">
                <a:latin typeface="+mj-lt"/>
                <a:cs typeface="Times New Roman" pitchFamily="18" charset="0"/>
              </a:rPr>
              <a:t>returns to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pre diseased state</a:t>
            </a:r>
            <a:r>
              <a:rPr lang="en-US" sz="2400" dirty="0">
                <a:latin typeface="+mj-lt"/>
                <a:cs typeface="Times New Roman" pitchFamily="18" charset="0"/>
              </a:rPr>
              <a:t>, health is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restored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76200"/>
            <a:ext cx="8801100" cy="6645274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137319"/>
            <a:ext cx="6172200" cy="6397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Disease development and stages 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1" y="347763"/>
            <a:ext cx="7341358" cy="61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5635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The spread of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85800"/>
            <a:ext cx="8801100" cy="6172200"/>
          </a:xfrm>
        </p:spPr>
        <p:txBody>
          <a:bodyPr>
            <a:noAutofit/>
          </a:bodyPr>
          <a:lstStyle/>
          <a:p>
            <a:pPr marL="234950" indent="-234950">
              <a:lnSpc>
                <a:spcPct val="170000"/>
              </a:lnSpc>
              <a:spcBef>
                <a:spcPts val="1200"/>
              </a:spcBef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 Human </a:t>
            </a:r>
            <a:r>
              <a:rPr lang="en-US" sz="2600" b="1" dirty="0">
                <a:cs typeface="Times New Roman" pitchFamily="18" charset="0"/>
              </a:rPr>
              <a:t>reservoirs of infection </a:t>
            </a:r>
          </a:p>
          <a:p>
            <a:pPr marL="623888" indent="-222250">
              <a:lnSpc>
                <a:spcPct val="17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people </a:t>
            </a:r>
            <a:r>
              <a:rPr lang="en-US" sz="2600" dirty="0">
                <a:cs typeface="Times New Roman" pitchFamily="18" charset="0"/>
              </a:rPr>
              <a:t>who have a disease or </a:t>
            </a:r>
            <a:r>
              <a:rPr lang="en-US" sz="2600" dirty="0" smtClean="0">
                <a:cs typeface="Times New Roman" pitchFamily="18" charset="0"/>
              </a:rPr>
              <a:t>carriers </a:t>
            </a:r>
            <a:r>
              <a:rPr lang="en-US" sz="2600" dirty="0">
                <a:cs typeface="Times New Roman" pitchFamily="18" charset="0"/>
              </a:rPr>
              <a:t>of pathogenic </a:t>
            </a:r>
            <a:r>
              <a:rPr lang="en-US" sz="2600" dirty="0" smtClean="0">
                <a:cs typeface="Times New Roman" pitchFamily="18" charset="0"/>
              </a:rPr>
              <a:t>microorganisms</a:t>
            </a:r>
            <a:endParaRPr lang="en-US" sz="2600" dirty="0">
              <a:cs typeface="Times New Roman" pitchFamily="18" charset="0"/>
            </a:endParaRPr>
          </a:p>
          <a:p>
            <a:pPr marL="1149350" indent="-23495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600" dirty="0" smtClean="0">
                <a:cs typeface="Times New Roman" pitchFamily="18" charset="0"/>
              </a:rPr>
              <a:t>Sick people</a:t>
            </a:r>
          </a:p>
          <a:p>
            <a:pPr marL="1149350" indent="-23495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600" dirty="0" smtClean="0">
                <a:cs typeface="Times New Roman" pitchFamily="18" charset="0"/>
              </a:rPr>
              <a:t>Carriers </a:t>
            </a:r>
          </a:p>
          <a:p>
            <a:pPr marL="1149350" indent="-23495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600" dirty="0" smtClean="0">
                <a:cs typeface="Times New Roman" pitchFamily="18" charset="0"/>
              </a:rPr>
              <a:t>Latent </a:t>
            </a:r>
            <a:r>
              <a:rPr lang="en-US" sz="2600" dirty="0">
                <a:cs typeface="Times New Roman" pitchFamily="18" charset="0"/>
              </a:rPr>
              <a:t>infection carriers </a:t>
            </a: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9535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58765"/>
            <a:ext cx="6972300" cy="5635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The spread of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infection cont’d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801100" cy="5943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b="1" dirty="0" smtClean="0">
                <a:cs typeface="Times New Roman" pitchFamily="18" charset="0"/>
              </a:rPr>
              <a:t>2. Zoonosis </a:t>
            </a:r>
          </a:p>
          <a:p>
            <a:pPr marL="623888" indent="-2222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diseases </a:t>
            </a:r>
            <a:r>
              <a:rPr lang="en-US" sz="2400" dirty="0">
                <a:cs typeface="Times New Roman" pitchFamily="18" charset="0"/>
              </a:rPr>
              <a:t>that affect wild and domestic animals and can be transmitted to </a:t>
            </a:r>
            <a:r>
              <a:rPr lang="en-US" sz="2400" dirty="0" smtClean="0">
                <a:cs typeface="Times New Roman" pitchFamily="18" charset="0"/>
              </a:rPr>
              <a:t>humans</a:t>
            </a:r>
            <a:endParaRPr lang="en-US" sz="2400" dirty="0">
              <a:cs typeface="Times New Roman" pitchFamily="18" charset="0"/>
            </a:endParaRPr>
          </a:p>
          <a:p>
            <a:pPr marL="1149350" indent="-234950">
              <a:lnSpc>
                <a:spcPct val="11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</a:rPr>
              <a:t>Direct </a:t>
            </a:r>
            <a:r>
              <a:rPr lang="en-US" sz="2400" dirty="0">
                <a:cs typeface="Times New Roman" pitchFamily="18" charset="0"/>
              </a:rPr>
              <a:t>contact with animal or its </a:t>
            </a:r>
            <a:r>
              <a:rPr lang="en-US" sz="2400" dirty="0" smtClean="0">
                <a:cs typeface="Times New Roman" pitchFamily="18" charset="0"/>
              </a:rPr>
              <a:t>waste</a:t>
            </a:r>
          </a:p>
          <a:p>
            <a:pPr marL="1149350" indent="-234950">
              <a:lnSpc>
                <a:spcPct val="11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</a:rPr>
              <a:t>Eating animals</a:t>
            </a:r>
          </a:p>
          <a:p>
            <a:pPr marL="1149350" indent="-234950">
              <a:lnSpc>
                <a:spcPct val="11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</a:rPr>
              <a:t>Blood </a:t>
            </a:r>
            <a:r>
              <a:rPr lang="en-US" sz="2400" dirty="0">
                <a:cs typeface="Times New Roman" pitchFamily="18" charset="0"/>
              </a:rPr>
              <a:t>sucking arthropods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b="1" dirty="0" smtClean="0">
                <a:cs typeface="Times New Roman" pitchFamily="18" charset="0"/>
              </a:rPr>
              <a:t>3. Non-living </a:t>
            </a:r>
            <a:r>
              <a:rPr lang="en-US" sz="2400" b="1" dirty="0">
                <a:cs typeface="Times New Roman" pitchFamily="18" charset="0"/>
              </a:rPr>
              <a:t>reservoirs </a:t>
            </a:r>
          </a:p>
          <a:p>
            <a:pPr marL="623888" indent="-22225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soil</a:t>
            </a:r>
            <a:r>
              <a:rPr lang="en-US" sz="2400" dirty="0">
                <a:cs typeface="Times New Roman" pitchFamily="18" charset="0"/>
              </a:rPr>
              <a:t>, water, and food can be reservoirs of </a:t>
            </a:r>
            <a:r>
              <a:rPr lang="en-US" sz="2400" dirty="0" smtClean="0">
                <a:cs typeface="Times New Roman" pitchFamily="18" charset="0"/>
              </a:rPr>
              <a:t>infection</a:t>
            </a:r>
            <a:endParaRPr lang="en-US" sz="2400" dirty="0">
              <a:cs typeface="Times New Roman" pitchFamily="18" charset="0"/>
            </a:endParaRPr>
          </a:p>
          <a:p>
            <a:pPr marL="1146175" indent="-231775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</a:rPr>
              <a:t>Presence </a:t>
            </a:r>
            <a:r>
              <a:rPr lang="en-US" sz="2400" dirty="0">
                <a:cs typeface="Times New Roman" pitchFamily="18" charset="0"/>
              </a:rPr>
              <a:t>of microorganisms is often due to contamination by feces or </a:t>
            </a:r>
            <a:r>
              <a:rPr lang="en-US" sz="2400" dirty="0" smtClean="0">
                <a:cs typeface="Times New Roman" pitchFamily="18" charset="0"/>
              </a:rPr>
              <a:t>urine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1"/>
            <a:ext cx="8953500" cy="6505573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Types of infectious disease and their causative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76374"/>
            <a:ext cx="8801100" cy="48482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smtClean="0">
                <a:cs typeface="Times New Roman" pitchFamily="18" charset="0"/>
              </a:rPr>
              <a:t>Causative agent </a:t>
            </a:r>
            <a:r>
              <a:rPr lang="en-US" sz="2800" dirty="0" smtClean="0">
                <a:cs typeface="Times New Roman" pitchFamily="18" charset="0"/>
              </a:rPr>
              <a:t>is an agent responsible for development of disease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common pathogens known as causative agents for different types </a:t>
            </a:r>
            <a:r>
              <a:rPr lang="en-US" sz="2800" dirty="0" smtClean="0">
                <a:cs typeface="Times New Roman" pitchFamily="18" charset="0"/>
              </a:rPr>
              <a:t>of </a:t>
            </a:r>
            <a:r>
              <a:rPr lang="en-US" sz="2800" dirty="0">
                <a:cs typeface="Times New Roman" pitchFamily="18" charset="0"/>
              </a:rPr>
              <a:t>infectious diseases </a:t>
            </a:r>
            <a:r>
              <a:rPr lang="en-US" sz="2800" dirty="0" smtClean="0">
                <a:cs typeface="Times New Roman" pitchFamily="18" charset="0"/>
              </a:rPr>
              <a:t>are:</a:t>
            </a:r>
          </a:p>
          <a:p>
            <a:pPr marL="1023938" indent="-4508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cs typeface="Times New Roman" pitchFamily="18" charset="0"/>
              </a:rPr>
              <a:t>Bacteria, viruses, fungi, helminths, protozoa and prion </a:t>
            </a:r>
            <a:endParaRPr lang="en-US" sz="2800" b="1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15902"/>
            <a:ext cx="8953500" cy="6337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1. Bacteria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Are </a:t>
            </a:r>
            <a:r>
              <a:rPr lang="en-US" sz="2600" dirty="0">
                <a:cs typeface="Times New Roman" pitchFamily="18" charset="0"/>
              </a:rPr>
              <a:t>unicellular prokaryotic </a:t>
            </a:r>
            <a:r>
              <a:rPr lang="en-US" sz="2600" dirty="0" smtClean="0">
                <a:cs typeface="Times New Roman" pitchFamily="18" charset="0"/>
              </a:rPr>
              <a:t>organisms reproduce </a:t>
            </a:r>
            <a:r>
              <a:rPr lang="en-US" sz="2600" dirty="0">
                <a:cs typeface="Times New Roman" pitchFamily="18" charset="0"/>
              </a:rPr>
              <a:t>by </a:t>
            </a:r>
            <a:r>
              <a:rPr lang="en-US" sz="2600" b="1" dirty="0" smtClean="0">
                <a:cs typeface="Times New Roman" pitchFamily="18" charset="0"/>
              </a:rPr>
              <a:t>binary fission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600" b="1" dirty="0" smtClean="0">
                <a:cs typeface="Times New Roman" pitchFamily="18" charset="0"/>
              </a:rPr>
              <a:t>The three most common shapes of bacteria are:</a:t>
            </a:r>
          </a:p>
          <a:p>
            <a:pPr marL="914400" indent="-34131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600" b="1" dirty="0" smtClean="0"/>
              <a:t>bacillus</a:t>
            </a:r>
            <a:r>
              <a:rPr lang="en-US" sz="2600" dirty="0" smtClean="0"/>
              <a:t> </a:t>
            </a:r>
            <a:r>
              <a:rPr lang="en-US" sz="2600" dirty="0"/>
              <a:t>(rod-shaped</a:t>
            </a:r>
            <a:r>
              <a:rPr lang="en-US" sz="2600" dirty="0" smtClean="0"/>
              <a:t>), </a:t>
            </a:r>
            <a:r>
              <a:rPr lang="en-US" sz="2600" b="1" dirty="0" smtClean="0"/>
              <a:t>coccus</a:t>
            </a:r>
            <a:r>
              <a:rPr lang="en-US" sz="2600" dirty="0" smtClean="0"/>
              <a:t> </a:t>
            </a:r>
            <a:r>
              <a:rPr lang="en-US" sz="2600" dirty="0"/>
              <a:t>(spherical), or </a:t>
            </a:r>
            <a:r>
              <a:rPr lang="en-US" sz="2600" b="1" dirty="0" smtClean="0"/>
              <a:t>spirillum</a:t>
            </a:r>
            <a:r>
              <a:rPr lang="en-US" sz="2600" dirty="0" smtClean="0"/>
              <a:t> (helical </a:t>
            </a:r>
            <a:r>
              <a:rPr lang="en-US" sz="2600" dirty="0"/>
              <a:t>rods) </a:t>
            </a:r>
            <a:br>
              <a:rPr lang="en-US" sz="2600" dirty="0"/>
            </a:br>
            <a:endParaRPr lang="en-US" sz="2600" dirty="0" smtClean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1"/>
            <a:ext cx="8801100" cy="6505573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573" y="3352491"/>
            <a:ext cx="5274553" cy="334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28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399"/>
            <a:ext cx="8686800" cy="67056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Based on their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cell wall structures</a:t>
            </a:r>
            <a:r>
              <a:rPr lang="en-US" sz="2400" dirty="0">
                <a:cs typeface="Times New Roman" pitchFamily="18" charset="0"/>
              </a:rPr>
              <a:t>, which influences their Gram stain reaction, bacteria can be: </a:t>
            </a:r>
          </a:p>
          <a:p>
            <a:pPr marL="290513" indent="-290513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Gram-negative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747713" indent="-290513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Appear </a:t>
            </a:r>
            <a:r>
              <a:rPr lang="en-US" sz="2400" b="1" dirty="0">
                <a:solidFill>
                  <a:schemeClr val="accent2"/>
                </a:solidFill>
                <a:cs typeface="Times New Roman" pitchFamily="18" charset="0"/>
              </a:rPr>
              <a:t>pink</a:t>
            </a:r>
            <a:r>
              <a:rPr lang="en-US" sz="2400" dirty="0">
                <a:cs typeface="Times New Roman" pitchFamily="18" charset="0"/>
              </a:rPr>
              <a:t> after the staining procedure</a:t>
            </a:r>
          </a:p>
          <a:p>
            <a:pPr marL="1316038" indent="-290513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i="1" dirty="0">
                <a:cs typeface="Times New Roman" pitchFamily="18" charset="0"/>
              </a:rPr>
              <a:t>Salmonella </a:t>
            </a:r>
            <a:r>
              <a:rPr lang="en-US" sz="2400" i="1" dirty="0" err="1">
                <a:cs typeface="Times New Roman" pitchFamily="18" charset="0"/>
              </a:rPr>
              <a:t>typhi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: causes </a:t>
            </a:r>
            <a:r>
              <a:rPr lang="en-US" sz="2400" dirty="0">
                <a:cs typeface="Times New Roman" pitchFamily="18" charset="0"/>
              </a:rPr>
              <a:t>typhoid fever </a:t>
            </a:r>
          </a:p>
          <a:p>
            <a:pPr marL="1316038" indent="-290513">
              <a:lnSpc>
                <a:spcPct val="150000"/>
              </a:lnSpc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i="1" dirty="0">
                <a:cs typeface="Times New Roman" pitchFamily="18" charset="0"/>
              </a:rPr>
              <a:t>Yersinia </a:t>
            </a:r>
            <a:r>
              <a:rPr lang="en-US" sz="2400" i="1" dirty="0" err="1" smtClean="0">
                <a:cs typeface="Times New Roman" pitchFamily="18" charset="0"/>
              </a:rPr>
              <a:t>pestis</a:t>
            </a:r>
            <a:r>
              <a:rPr lang="en-US" sz="2400" i="1" dirty="0" smtClean="0">
                <a:cs typeface="Times New Roman" pitchFamily="18" charset="0"/>
              </a:rPr>
              <a:t>: </a:t>
            </a:r>
            <a:r>
              <a:rPr lang="en-US" sz="2400" dirty="0" smtClean="0">
                <a:cs typeface="Times New Roman" pitchFamily="18" charset="0"/>
              </a:rPr>
              <a:t>causes </a:t>
            </a:r>
            <a:r>
              <a:rPr lang="en-US" sz="2400" dirty="0">
                <a:cs typeface="Times New Roman" pitchFamily="18" charset="0"/>
              </a:rPr>
              <a:t>plague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2. Gram-positive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bacteria </a:t>
            </a:r>
          </a:p>
          <a:p>
            <a:pPr marL="747713" indent="-290513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Appear </a:t>
            </a:r>
            <a:r>
              <a:rPr lang="en-US" sz="2400" b="1" dirty="0">
                <a:solidFill>
                  <a:srgbClr val="7030A0"/>
                </a:solidFill>
                <a:cs typeface="Times New Roman" pitchFamily="18" charset="0"/>
              </a:rPr>
              <a:t>purple</a:t>
            </a:r>
            <a:r>
              <a:rPr lang="en-US" sz="2400" dirty="0">
                <a:cs typeface="Times New Roman" pitchFamily="18" charset="0"/>
              </a:rPr>
              <a:t> after Gram staining procedure </a:t>
            </a:r>
            <a:endParaRPr lang="en-US" sz="2400" i="1" dirty="0">
              <a:cs typeface="Times New Roman" pitchFamily="18" charset="0"/>
            </a:endParaRPr>
          </a:p>
          <a:p>
            <a:pPr marL="1316038" indent="-290513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i="1" dirty="0">
                <a:cs typeface="Times New Roman" pitchFamily="18" charset="0"/>
              </a:rPr>
              <a:t>Staphylococcus </a:t>
            </a:r>
            <a:r>
              <a:rPr lang="en-US" sz="2400" i="1" dirty="0" err="1">
                <a:cs typeface="Times New Roman" pitchFamily="18" charset="0"/>
              </a:rPr>
              <a:t>aureus</a:t>
            </a:r>
            <a:endParaRPr lang="en-US" sz="2400" dirty="0">
              <a:cs typeface="Times New Roman" pitchFamily="18" charset="0"/>
            </a:endParaRPr>
          </a:p>
          <a:p>
            <a:pPr marL="1773238" indent="-166688">
              <a:lnSpc>
                <a:spcPct val="120000"/>
              </a:lnSpc>
              <a:spcBef>
                <a:spcPts val="600"/>
              </a:spcBef>
            </a:pPr>
            <a:r>
              <a:rPr lang="en-US" sz="2400" dirty="0">
                <a:cs typeface="Times New Roman" pitchFamily="18" charset="0"/>
              </a:rPr>
              <a:t>causes skin, respiratory and wound infections</a:t>
            </a:r>
          </a:p>
          <a:p>
            <a:pPr marL="1312863" indent="-287338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400" i="1" dirty="0">
                <a:cs typeface="Times New Roman" pitchFamily="18" charset="0"/>
              </a:rPr>
              <a:t>Clostridium </a:t>
            </a:r>
            <a:r>
              <a:rPr lang="en-US" sz="2400" i="1" dirty="0" err="1">
                <a:cs typeface="Times New Roman" pitchFamily="18" charset="0"/>
              </a:rPr>
              <a:t>tetani</a:t>
            </a:r>
            <a:endParaRPr lang="en-US" sz="2400" dirty="0">
              <a:cs typeface="Times New Roman" pitchFamily="18" charset="0"/>
            </a:endParaRPr>
          </a:p>
          <a:p>
            <a:pPr marL="1773238" indent="-166688">
              <a:lnSpc>
                <a:spcPct val="150000"/>
              </a:lnSpc>
              <a:spcBef>
                <a:spcPts val="600"/>
              </a:spcBef>
            </a:pPr>
            <a:r>
              <a:rPr lang="en-US" sz="2400" dirty="0">
                <a:cs typeface="Times New Roman" pitchFamily="18" charset="0"/>
              </a:rPr>
              <a:t>produces a toxin that can be lethal for humans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360" y="111182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324602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50000"/>
              </a:lnSpc>
              <a:buNone/>
            </a:pPr>
            <a:r>
              <a:rPr lang="en-US" sz="2600" b="1" dirty="0" smtClean="0">
                <a:cs typeface="Times New Roman" pitchFamily="18" charset="0"/>
              </a:rPr>
              <a:t>Bacterial association with the host</a:t>
            </a:r>
          </a:p>
          <a:p>
            <a:pPr marL="858838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600" dirty="0" smtClean="0">
                <a:cs typeface="Times New Roman" pitchFamily="18" charset="0"/>
              </a:rPr>
              <a:t>Some </a:t>
            </a:r>
            <a:r>
              <a:rPr lang="en-US" sz="2600" dirty="0">
                <a:cs typeface="Times New Roman" pitchFamily="18" charset="0"/>
              </a:rPr>
              <a:t>of them live inside the human body </a:t>
            </a: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without causing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harm (normal flora)</a:t>
            </a:r>
          </a:p>
          <a:p>
            <a:pPr marL="858838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600" dirty="0" smtClean="0">
                <a:cs typeface="Times New Roman" pitchFamily="18" charset="0"/>
              </a:rPr>
              <a:t>Some </a:t>
            </a:r>
            <a:r>
              <a:rPr lang="en-US" sz="2600" dirty="0">
                <a:cs typeface="Times New Roman" pitchFamily="18" charset="0"/>
              </a:rPr>
              <a:t>bacteria attack other bacteria and prevent them from causing </a:t>
            </a:r>
            <a:r>
              <a:rPr lang="en-US" sz="2600" dirty="0" smtClean="0">
                <a:cs typeface="Times New Roman" pitchFamily="18" charset="0"/>
              </a:rPr>
              <a:t>sickness</a:t>
            </a:r>
            <a:endParaRPr lang="en-US" sz="2600" dirty="0">
              <a:cs typeface="Times New Roman" pitchFamily="18" charset="0"/>
            </a:endParaRPr>
          </a:p>
          <a:p>
            <a:pPr marL="858838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600" dirty="0" smtClean="0">
                <a:cs typeface="Times New Roman" pitchFamily="18" charset="0"/>
              </a:rPr>
              <a:t>Some </a:t>
            </a:r>
            <a:r>
              <a:rPr lang="en-US" sz="2600" dirty="0">
                <a:cs typeface="Times New Roman" pitchFamily="18" charset="0"/>
              </a:rPr>
              <a:t>bacterial </a:t>
            </a:r>
            <a:r>
              <a:rPr lang="en-US" sz="2600" dirty="0" smtClean="0">
                <a:cs typeface="Times New Roman" pitchFamily="18" charset="0"/>
              </a:rPr>
              <a:t>cause diseases like:</a:t>
            </a:r>
          </a:p>
          <a:p>
            <a:pPr marL="1092200" indent="-355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Cholera, </a:t>
            </a:r>
            <a:r>
              <a:rPr lang="en-US" sz="2600" dirty="0" smtClean="0">
                <a:cs typeface="Times New Roman" pitchFamily="18" charset="0"/>
              </a:rPr>
              <a:t>diphtheria</a:t>
            </a:r>
            <a:r>
              <a:rPr lang="en-US" sz="2600" dirty="0" smtClean="0">
                <a:cs typeface="Times New Roman" pitchFamily="18" charset="0"/>
              </a:rPr>
              <a:t>, Dysentery, bubonic plague, Pneumonia, Tuberculosis, Typhoid, Typhus </a:t>
            </a:r>
            <a:r>
              <a:rPr lang="en-US" sz="2600" dirty="0">
                <a:cs typeface="Times New Roman" pitchFamily="18" charset="0"/>
              </a:rPr>
              <a:t>and </a:t>
            </a:r>
            <a:r>
              <a:rPr lang="en-US" sz="2600" dirty="0" err="1" smtClean="0">
                <a:cs typeface="Times New Roman" pitchFamily="18" charset="0"/>
              </a:rPr>
              <a:t>etc</a:t>
            </a:r>
            <a:endParaRPr lang="en-US" sz="2600" dirty="0" smtClean="0">
              <a:cs typeface="Times New Roman" pitchFamily="18" charset="0"/>
            </a:endParaRPr>
          </a:p>
          <a:p>
            <a:pPr marL="803275" indent="-803275">
              <a:lnSpc>
                <a:spcPct val="150000"/>
              </a:lnSpc>
              <a:buNone/>
            </a:pPr>
            <a:r>
              <a:rPr lang="en-US" sz="2600" dirty="0" smtClean="0">
                <a:cs typeface="Times New Roman" pitchFamily="18" charset="0"/>
              </a:rPr>
              <a:t>NB. Bacterial </a:t>
            </a:r>
            <a:r>
              <a:rPr lang="en-US" sz="2600" dirty="0">
                <a:cs typeface="Times New Roman" pitchFamily="18" charset="0"/>
              </a:rPr>
              <a:t>infections can be treated with </a:t>
            </a:r>
            <a:r>
              <a:rPr lang="en-US" sz="2600" b="1" dirty="0" smtClean="0">
                <a:cs typeface="Times New Roman" pitchFamily="18" charset="0"/>
              </a:rPr>
              <a:t>antibiotics</a:t>
            </a:r>
            <a:endParaRPr lang="en-US" sz="2600" b="1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152400"/>
            <a:ext cx="8877300" cy="64770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21" y="367043"/>
            <a:ext cx="2971800" cy="7143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cs typeface="Times New Roman" pitchFamily="18" charset="0"/>
              </a:rPr>
              <a:t>Outline</a:t>
            </a:r>
            <a:endParaRPr lang="en-US" sz="36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48"/>
            <a:ext cx="7696200" cy="54292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Infectious </a:t>
            </a:r>
            <a:r>
              <a:rPr lang="en-US" sz="2600" b="1" dirty="0">
                <a:solidFill>
                  <a:srgbClr val="0070C0"/>
                </a:solidFill>
              </a:rPr>
              <a:t>diseases </a:t>
            </a:r>
            <a:endParaRPr lang="en-US" sz="26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Infection and disease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Disease development and stages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Pathogenicity (primary and opportunistic pathogen)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The spread of infection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Types of infectious diseases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Modes of transmission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Host defenses against infection diseases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304800"/>
            <a:ext cx="8801100" cy="63246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2. Viruses</a:t>
            </a:r>
          </a:p>
          <a:p>
            <a:pPr marL="623888" indent="-3333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are not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living organisms </a:t>
            </a:r>
            <a:r>
              <a:rPr lang="en-US" sz="2600" dirty="0" smtClean="0">
                <a:cs typeface="Times New Roman" pitchFamily="18" charset="0"/>
              </a:rPr>
              <a:t>because</a:t>
            </a:r>
            <a:r>
              <a:rPr lang="en-US" sz="2600" dirty="0">
                <a:cs typeface="Times New Roman" pitchFamily="18" charset="0"/>
              </a:rPr>
              <a:t>, </a:t>
            </a:r>
            <a:endParaRPr lang="en-US" sz="2600" dirty="0" smtClean="0">
              <a:cs typeface="Times New Roman" pitchFamily="18" charset="0"/>
            </a:endParaRPr>
          </a:p>
          <a:p>
            <a:pPr marL="1149350" indent="-290513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600" dirty="0" smtClean="0">
                <a:cs typeface="Times New Roman" pitchFamily="18" charset="0"/>
              </a:rPr>
              <a:t>apart </a:t>
            </a:r>
            <a:r>
              <a:rPr lang="en-US" sz="2600" dirty="0">
                <a:cs typeface="Times New Roman" pitchFamily="18" charset="0"/>
              </a:rPr>
              <a:t>from a host cell, </a:t>
            </a:r>
            <a:r>
              <a:rPr lang="en-US" sz="2600" b="1" dirty="0">
                <a:cs typeface="Times New Roman" pitchFamily="18" charset="0"/>
              </a:rPr>
              <a:t>they have no </a:t>
            </a:r>
            <a:r>
              <a:rPr lang="en-US" sz="2600" b="1" dirty="0" smtClean="0">
                <a:cs typeface="Times New Roman" pitchFamily="18" charset="0"/>
              </a:rPr>
              <a:t>metabolic capability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b="1" dirty="0">
                <a:cs typeface="Times New Roman" pitchFamily="18" charset="0"/>
              </a:rPr>
              <a:t>cannot </a:t>
            </a:r>
            <a:r>
              <a:rPr lang="en-US" sz="2600" b="1" dirty="0" smtClean="0">
                <a:cs typeface="Times New Roman" pitchFamily="18" charset="0"/>
              </a:rPr>
              <a:t>reproduce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b="1" dirty="0">
                <a:cs typeface="Times New Roman" pitchFamily="18" charset="0"/>
              </a:rPr>
              <a:t>Viruses are classified using a variety of criteria</a:t>
            </a:r>
            <a:r>
              <a:rPr lang="en-US" sz="2600" dirty="0">
                <a:cs typeface="Times New Roman" pitchFamily="18" charset="0"/>
              </a:rPr>
              <a:t>, including </a:t>
            </a: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shape, size, and type of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genome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Viral </a:t>
            </a:r>
            <a:r>
              <a:rPr lang="en-US" sz="2600" dirty="0">
                <a:cs typeface="Times New Roman" pitchFamily="18" charset="0"/>
              </a:rPr>
              <a:t>genomes may </a:t>
            </a:r>
            <a:r>
              <a:rPr lang="en-US" sz="2600" dirty="0" smtClean="0">
                <a:cs typeface="Times New Roman" pitchFamily="18" charset="0"/>
              </a:rPr>
              <a:t>be: </a:t>
            </a:r>
          </a:p>
          <a:p>
            <a:pPr marL="1149350" indent="-346075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600" dirty="0" smtClean="0">
                <a:cs typeface="Times New Roman" pitchFamily="18" charset="0"/>
              </a:rPr>
              <a:t>Double or </a:t>
            </a:r>
            <a:r>
              <a:rPr lang="en-US" sz="2600" dirty="0">
                <a:cs typeface="Times New Roman" pitchFamily="18" charset="0"/>
              </a:rPr>
              <a:t>single-stranded DNA (a DNA virus</a:t>
            </a:r>
            <a:r>
              <a:rPr lang="en-US" sz="2600" dirty="0" smtClean="0">
                <a:cs typeface="Times New Roman" pitchFamily="18" charset="0"/>
              </a:rPr>
              <a:t>) </a:t>
            </a:r>
            <a:r>
              <a:rPr lang="en-US" sz="2600" dirty="0">
                <a:cs typeface="Times New Roman" pitchFamily="18" charset="0"/>
              </a:rPr>
              <a:t>or </a:t>
            </a:r>
            <a:endParaRPr lang="en-US" sz="2600" dirty="0" smtClean="0">
              <a:cs typeface="Times New Roman" pitchFamily="18" charset="0"/>
            </a:endParaRPr>
          </a:p>
          <a:p>
            <a:pPr marL="1149350" indent="-346075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600" dirty="0" smtClean="0">
                <a:cs typeface="Times New Roman" pitchFamily="18" charset="0"/>
              </a:rPr>
              <a:t>double- </a:t>
            </a:r>
            <a:r>
              <a:rPr lang="en-US" sz="2600" dirty="0">
                <a:cs typeface="Times New Roman" pitchFamily="18" charset="0"/>
              </a:rPr>
              <a:t>or single-stranded RNA (an RNA virus</a:t>
            </a:r>
            <a:r>
              <a:rPr lang="en-US" sz="2600" dirty="0" smtClean="0">
                <a:cs typeface="Times New Roman" pitchFamily="18" charset="0"/>
              </a:rPr>
              <a:t>)</a:t>
            </a:r>
            <a:endParaRPr lang="en-US" sz="26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152399"/>
            <a:ext cx="8877300" cy="65690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629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300" b="1" dirty="0" smtClean="0">
                <a:cs typeface="Times New Roman" pitchFamily="18" charset="0"/>
              </a:rPr>
              <a:t>The </a:t>
            </a:r>
            <a:r>
              <a:rPr lang="en-US" sz="2300" b="1" dirty="0">
                <a:cs typeface="Times New Roman" pitchFamily="18" charset="0"/>
              </a:rPr>
              <a:t>general </a:t>
            </a:r>
            <a:r>
              <a:rPr lang="en-US" sz="2300" b="1" dirty="0" smtClean="0">
                <a:cs typeface="Times New Roman" pitchFamily="18" charset="0"/>
              </a:rPr>
              <a:t>viral process </a:t>
            </a:r>
            <a:r>
              <a:rPr lang="en-US" sz="2300" b="1" dirty="0">
                <a:cs typeface="Times New Roman" pitchFamily="18" charset="0"/>
              </a:rPr>
              <a:t>of infection and replication </a:t>
            </a:r>
            <a:endParaRPr lang="en-US" sz="2300" b="1" dirty="0" smtClean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 smtClean="0">
                <a:cs typeface="Times New Roman" pitchFamily="18" charset="0"/>
              </a:rPr>
              <a:t>1. DNA virus</a:t>
            </a:r>
          </a:p>
          <a:p>
            <a:pPr marL="2339975" indent="-1876425">
              <a:lnSpc>
                <a:spcPct val="150000"/>
              </a:lnSpc>
              <a:buNone/>
            </a:pPr>
            <a:r>
              <a:rPr lang="en-US" sz="2300" dirty="0" smtClean="0">
                <a:cs typeface="Times New Roman" pitchFamily="18" charset="0"/>
              </a:rPr>
              <a:t>1. Viral </a:t>
            </a:r>
            <a:r>
              <a:rPr lang="en-US" sz="2300" dirty="0">
                <a:cs typeface="Times New Roman" pitchFamily="18" charset="0"/>
              </a:rPr>
              <a:t>particle first attaches to a specific host cell </a:t>
            </a:r>
            <a:endParaRPr lang="en-US" sz="2300" dirty="0" smtClean="0">
              <a:cs typeface="Times New Roman" pitchFamily="18" charset="0"/>
            </a:endParaRPr>
          </a:p>
          <a:p>
            <a:pPr marL="2339975" indent="-1876425">
              <a:lnSpc>
                <a:spcPct val="150000"/>
              </a:lnSpc>
              <a:buNone/>
            </a:pPr>
            <a:r>
              <a:rPr lang="en-US" sz="2300" dirty="0" smtClean="0">
                <a:cs typeface="Times New Roman" pitchFamily="18" charset="0"/>
              </a:rPr>
              <a:t>2. The </a:t>
            </a:r>
            <a:r>
              <a:rPr lang="en-US" sz="2300" dirty="0">
                <a:cs typeface="Times New Roman" pitchFamily="18" charset="0"/>
              </a:rPr>
              <a:t>viral genome is then inserted into the host cell, </a:t>
            </a:r>
            <a:endParaRPr lang="en-US" sz="2300" dirty="0" smtClean="0">
              <a:cs typeface="Times New Roman" pitchFamily="18" charset="0"/>
            </a:endParaRPr>
          </a:p>
          <a:p>
            <a:pPr marL="2339975" indent="-1876425">
              <a:lnSpc>
                <a:spcPct val="150000"/>
              </a:lnSpc>
              <a:buNone/>
            </a:pPr>
            <a:r>
              <a:rPr lang="en-US" sz="2300" dirty="0" smtClean="0">
                <a:cs typeface="Times New Roman" pitchFamily="18" charset="0"/>
              </a:rPr>
              <a:t>3. Reproduce, then</a:t>
            </a:r>
          </a:p>
          <a:p>
            <a:pPr marL="2339975" indent="-1876425">
              <a:lnSpc>
                <a:spcPct val="150000"/>
              </a:lnSpc>
              <a:buNone/>
            </a:pPr>
            <a:r>
              <a:rPr lang="en-US" sz="2300" dirty="0" smtClean="0">
                <a:cs typeface="Times New Roman" pitchFamily="18" charset="0"/>
              </a:rPr>
              <a:t>4. </a:t>
            </a:r>
            <a:r>
              <a:rPr lang="en-US" sz="2300" dirty="0">
                <a:cs typeface="Times New Roman" pitchFamily="18" charset="0"/>
              </a:rPr>
              <a:t>T</a:t>
            </a:r>
            <a:r>
              <a:rPr lang="en-US" sz="2300" dirty="0" smtClean="0">
                <a:cs typeface="Times New Roman" pitchFamily="18" charset="0"/>
              </a:rPr>
              <a:t>he new </a:t>
            </a:r>
            <a:r>
              <a:rPr lang="en-US" sz="2300" dirty="0">
                <a:cs typeface="Times New Roman" pitchFamily="18" charset="0"/>
              </a:rPr>
              <a:t>viruses are released from the host </a:t>
            </a:r>
            <a:r>
              <a:rPr lang="en-US" sz="2300" dirty="0" smtClean="0">
                <a:cs typeface="Times New Roman" pitchFamily="18" charset="0"/>
              </a:rPr>
              <a:t>cell</a:t>
            </a:r>
          </a:p>
          <a:p>
            <a:pPr marL="346075" indent="-346075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300" b="1" dirty="0" smtClean="0">
                <a:cs typeface="Times New Roman" pitchFamily="18" charset="0"/>
              </a:rPr>
              <a:t>The </a:t>
            </a:r>
            <a:r>
              <a:rPr lang="en-US" sz="2300" b="1" dirty="0">
                <a:cs typeface="Times New Roman" pitchFamily="18" charset="0"/>
              </a:rPr>
              <a:t>new viruses </a:t>
            </a:r>
            <a:r>
              <a:rPr lang="en-US" sz="2300" b="1" dirty="0" smtClean="0">
                <a:cs typeface="Times New Roman" pitchFamily="18" charset="0"/>
              </a:rPr>
              <a:t>can be released through either of the two situations  </a:t>
            </a:r>
          </a:p>
          <a:p>
            <a:pPr marL="290513" indent="-290513">
              <a:buNone/>
            </a:pPr>
            <a:r>
              <a:rPr lang="en-US" sz="2300" dirty="0" smtClean="0">
                <a:cs typeface="Times New Roman" pitchFamily="18" charset="0"/>
              </a:rPr>
              <a:t>1. In </a:t>
            </a:r>
            <a:r>
              <a:rPr lang="en-US" sz="2300" dirty="0">
                <a:cs typeface="Times New Roman" pitchFamily="18" charset="0"/>
              </a:rPr>
              <a:t>some cases, virus-derived enzymes destroy the host cell membranes, </a:t>
            </a:r>
            <a:r>
              <a:rPr lang="en-US" sz="2300" b="1" dirty="0">
                <a:solidFill>
                  <a:srgbClr val="C00000"/>
                </a:solidFill>
                <a:cs typeface="Times New Roman" pitchFamily="18" charset="0"/>
              </a:rPr>
              <a:t>killing the cell and releasing the new virus </a:t>
            </a:r>
            <a:r>
              <a:rPr lang="en-US" sz="2300" b="1" dirty="0" smtClean="0">
                <a:solidFill>
                  <a:srgbClr val="C00000"/>
                </a:solidFill>
                <a:cs typeface="Times New Roman" pitchFamily="18" charset="0"/>
              </a:rPr>
              <a:t>particles</a:t>
            </a:r>
          </a:p>
          <a:p>
            <a:pPr marL="234950" indent="-234950">
              <a:lnSpc>
                <a:spcPct val="150000"/>
              </a:lnSpc>
              <a:buNone/>
            </a:pPr>
            <a:r>
              <a:rPr lang="en-US" sz="2300" dirty="0" smtClean="0">
                <a:cs typeface="Times New Roman" pitchFamily="18" charset="0"/>
              </a:rPr>
              <a:t>2. In </a:t>
            </a:r>
            <a:r>
              <a:rPr lang="en-US" sz="2300" dirty="0">
                <a:cs typeface="Times New Roman" pitchFamily="18" charset="0"/>
              </a:rPr>
              <a:t>other cases, new virus particles exit the cell by a </a:t>
            </a:r>
            <a:r>
              <a:rPr lang="en-US" sz="2300" b="1" dirty="0">
                <a:solidFill>
                  <a:srgbClr val="C00000"/>
                </a:solidFill>
                <a:cs typeface="Times New Roman" pitchFamily="18" charset="0"/>
              </a:rPr>
              <a:t>budding process</a:t>
            </a:r>
            <a:r>
              <a:rPr lang="en-US" sz="2300" dirty="0">
                <a:cs typeface="Times New Roman" pitchFamily="18" charset="0"/>
              </a:rPr>
              <a:t>, weakening but not destroying the </a:t>
            </a:r>
            <a:r>
              <a:rPr lang="en-US" sz="2300" dirty="0" smtClean="0">
                <a:cs typeface="Times New Roman" pitchFamily="18" charset="0"/>
              </a:rPr>
              <a:t>cell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3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76200"/>
            <a:ext cx="88773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7354"/>
            <a:ext cx="5760290" cy="607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s 3"/>
          <p:cNvSpPr/>
          <p:nvPr/>
        </p:nvSpPr>
        <p:spPr>
          <a:xfrm>
            <a:off x="114300" y="76200"/>
            <a:ext cx="88773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381000"/>
            <a:ext cx="8801100" cy="62484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>
                <a:latin typeface="+mj-lt"/>
                <a:cs typeface="Times New Roman" pitchFamily="18" charset="0"/>
              </a:rPr>
              <a:t>2. RNA viruses</a:t>
            </a:r>
          </a:p>
          <a:p>
            <a:pPr marL="914400" indent="-346075">
              <a:lnSpc>
                <a:spcPct val="150000"/>
              </a:lnSpc>
              <a:buAutoNum type="alphaUcPeriod"/>
            </a:pPr>
            <a:r>
              <a:rPr lang="en-US" sz="2600" dirty="0">
                <a:latin typeface="+mj-lt"/>
                <a:cs typeface="Times New Roman" pitchFamily="18" charset="0"/>
              </a:rPr>
              <a:t>G</a:t>
            </a:r>
            <a:r>
              <a:rPr lang="en-US" sz="2600" dirty="0" smtClean="0">
                <a:latin typeface="+mj-lt"/>
                <a:cs typeface="Times New Roman" pitchFamily="18" charset="0"/>
              </a:rPr>
              <a:t>enetic </a:t>
            </a:r>
            <a:r>
              <a:rPr lang="en-US" sz="2600" dirty="0">
                <a:latin typeface="+mj-lt"/>
                <a:cs typeface="Times New Roman" pitchFamily="18" charset="0"/>
              </a:rPr>
              <a:t>material can be used directly as messenger RNA to produce viral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proteins</a:t>
            </a:r>
          </a:p>
          <a:p>
            <a:pPr marL="1427163" indent="-277813" defTabSz="1371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latin typeface="+mj-lt"/>
                <a:cs typeface="Times New Roman" pitchFamily="18" charset="0"/>
              </a:rPr>
              <a:t>RNA </a:t>
            </a:r>
            <a:r>
              <a:rPr lang="en-US" sz="2600" dirty="0">
                <a:latin typeface="+mj-lt"/>
                <a:cs typeface="Times New Roman" pitchFamily="18" charset="0"/>
              </a:rPr>
              <a:t>viruses that cause human disease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include</a:t>
            </a:r>
          </a:p>
          <a:p>
            <a:pPr marL="1939925" indent="-222250" defTabSz="13716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600" dirty="0" smtClean="0">
                <a:latin typeface="+mj-lt"/>
                <a:cs typeface="Times New Roman" pitchFamily="18" charset="0"/>
              </a:rPr>
              <a:t> rhinoviruses: cause </a:t>
            </a:r>
            <a:r>
              <a:rPr lang="en-US" sz="2600" dirty="0">
                <a:latin typeface="+mj-lt"/>
                <a:cs typeface="Times New Roman" pitchFamily="18" charset="0"/>
              </a:rPr>
              <a:t>most common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colds</a:t>
            </a:r>
          </a:p>
          <a:p>
            <a:pPr marL="1995488" indent="-277813" defTabSz="1371600">
              <a:lnSpc>
                <a:spcPct val="150000"/>
              </a:lnSpc>
              <a:buFont typeface="Courier New" pitchFamily="49" charset="0"/>
              <a:buChar char="o"/>
              <a:tabLst>
                <a:tab pos="1995488" algn="l"/>
              </a:tabLst>
            </a:pPr>
            <a:r>
              <a:rPr lang="en-US" sz="2600" dirty="0" err="1" smtClean="0">
                <a:latin typeface="+mj-lt"/>
                <a:cs typeface="Times New Roman" pitchFamily="18" charset="0"/>
              </a:rPr>
              <a:t>myxoviruses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</a:t>
            </a:r>
            <a:r>
              <a:rPr lang="en-US" sz="2600" dirty="0">
                <a:latin typeface="+mj-lt"/>
                <a:cs typeface="Times New Roman" pitchFamily="18" charset="0"/>
              </a:rPr>
              <a:t>and </a:t>
            </a:r>
            <a:r>
              <a:rPr lang="en-US" sz="2600" dirty="0" err="1">
                <a:latin typeface="+mj-lt"/>
                <a:cs typeface="Times New Roman" pitchFamily="18" charset="0"/>
              </a:rPr>
              <a:t>paramyxoviruses</a:t>
            </a:r>
            <a:r>
              <a:rPr lang="en-US" sz="2600" dirty="0">
                <a:latin typeface="+mj-lt"/>
                <a:cs typeface="Times New Roman" pitchFamily="18" charset="0"/>
              </a:rPr>
              <a:t> that cause influenza, measles, and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mumps</a:t>
            </a:r>
          </a:p>
          <a:p>
            <a:pPr marL="1995488" indent="-277813" defTabSz="1371600">
              <a:lnSpc>
                <a:spcPct val="150000"/>
              </a:lnSpc>
              <a:buFont typeface="Courier New" pitchFamily="49" charset="0"/>
              <a:buChar char="o"/>
              <a:tabLst>
                <a:tab pos="1995488" algn="l"/>
              </a:tabLst>
            </a:pPr>
            <a:r>
              <a:rPr lang="en-US" sz="2600" dirty="0" smtClean="0">
                <a:latin typeface="+mj-lt"/>
                <a:cs typeface="Times New Roman" pitchFamily="18" charset="0"/>
              </a:rPr>
              <a:t>rotaviruses: cause gastroenteritis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53500" cy="5867402"/>
          </a:xfrm>
        </p:spPr>
        <p:txBody>
          <a:bodyPr>
            <a:noAutofit/>
          </a:bodyPr>
          <a:lstStyle/>
          <a:p>
            <a:pPr marL="519113" indent="-287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Retroviruses</a:t>
            </a:r>
            <a:r>
              <a:rPr lang="en-US" sz="2600" dirty="0" smtClean="0">
                <a:cs typeface="Times New Roman" pitchFamily="18" charset="0"/>
              </a:rPr>
              <a:t>, use a unique enzyme called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reverse transcriptase </a:t>
            </a:r>
            <a:r>
              <a:rPr lang="en-US" sz="2600" dirty="0" smtClean="0">
                <a:cs typeface="Times New Roman" pitchFamily="18" charset="0"/>
              </a:rPr>
              <a:t>to copy the RNA genome into DNA </a:t>
            </a:r>
          </a:p>
          <a:p>
            <a:pPr marL="1309688" indent="-395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This </a:t>
            </a:r>
            <a:r>
              <a:rPr lang="en-US" sz="2600" dirty="0">
                <a:cs typeface="Times New Roman" pitchFamily="18" charset="0"/>
              </a:rPr>
              <a:t>DNA then integrates itself into the host cell </a:t>
            </a:r>
            <a:r>
              <a:rPr lang="en-US" sz="2600" dirty="0" smtClean="0">
                <a:cs typeface="Times New Roman" pitchFamily="18" charset="0"/>
              </a:rPr>
              <a:t>genome</a:t>
            </a:r>
          </a:p>
          <a:p>
            <a:pPr marL="2576513" indent="-2349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600" dirty="0" smtClean="0">
                <a:cs typeface="Times New Roman" pitchFamily="18" charset="0"/>
              </a:rPr>
              <a:t>E.g. the </a:t>
            </a:r>
            <a:r>
              <a:rPr lang="en-US" sz="2600" dirty="0">
                <a:cs typeface="Times New Roman" pitchFamily="18" charset="0"/>
              </a:rPr>
              <a:t>human immunodeficiency virus (HIV</a:t>
            </a:r>
            <a:r>
              <a:rPr lang="en-US" sz="2600" dirty="0" smtClean="0"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b="1" dirty="0">
                <a:cs typeface="Times New Roman" pitchFamily="18" charset="0"/>
              </a:rPr>
              <a:t>Viruses cause disease by disrupting normal cell function</a:t>
            </a:r>
            <a:r>
              <a:rPr lang="en-US" sz="2600" dirty="0">
                <a:cs typeface="Times New Roman" pitchFamily="18" charset="0"/>
              </a:rPr>
              <a:t>. They do this in a variety of ways</a:t>
            </a:r>
          </a:p>
          <a:p>
            <a:pPr marL="1027113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 Some </a:t>
            </a:r>
            <a:r>
              <a:rPr lang="en-US" sz="2600" b="1" dirty="0">
                <a:cs typeface="Times New Roman" pitchFamily="18" charset="0"/>
              </a:rPr>
              <a:t>viruses make repressor proteins </a:t>
            </a:r>
            <a:r>
              <a:rPr lang="en-US" sz="2600" dirty="0">
                <a:cs typeface="Times New Roman" pitchFamily="18" charset="0"/>
              </a:rPr>
              <a:t>that stop the synthesis of the host cell's proteins, RNA and DNA</a:t>
            </a:r>
          </a:p>
          <a:p>
            <a:pPr marL="573088" indent="-395288">
              <a:lnSpc>
                <a:spcPct val="150000"/>
              </a:lnSpc>
              <a:buFont typeface="Courier New" pitchFamily="49" charset="0"/>
              <a:buChar char="o"/>
            </a:pPr>
            <a:endParaRPr lang="en-US" sz="26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360" y="111182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38200"/>
            <a:ext cx="8801100" cy="5791202"/>
          </a:xfrm>
        </p:spPr>
        <p:txBody>
          <a:bodyPr>
            <a:normAutofit/>
          </a:bodyPr>
          <a:lstStyle/>
          <a:p>
            <a:pPr marL="512763" indent="-280988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600" b="1" dirty="0" smtClean="0">
                <a:cs typeface="Times New Roman" pitchFamily="18" charset="0"/>
              </a:rPr>
              <a:t>2. Some </a:t>
            </a:r>
            <a:r>
              <a:rPr lang="en-US" sz="2600" b="1" dirty="0">
                <a:cs typeface="Times New Roman" pitchFamily="18" charset="0"/>
              </a:rPr>
              <a:t>viruses change </a:t>
            </a:r>
            <a:r>
              <a:rPr lang="en-US" sz="2600" b="1" dirty="0" smtClean="0">
                <a:cs typeface="Times New Roman" pitchFamily="18" charset="0"/>
              </a:rPr>
              <a:t>the </a:t>
            </a:r>
            <a:r>
              <a:rPr lang="en-US" sz="2600" b="1" dirty="0">
                <a:cs typeface="Times New Roman" pitchFamily="18" charset="0"/>
              </a:rPr>
              <a:t>function of </a:t>
            </a:r>
            <a:r>
              <a:rPr lang="en-US" sz="2600" b="1" dirty="0" smtClean="0">
                <a:cs typeface="Times New Roman" pitchFamily="18" charset="0"/>
              </a:rPr>
              <a:t>the host cell</a:t>
            </a:r>
          </a:p>
          <a:p>
            <a:pPr marL="1092200" indent="-3556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E.g. human </a:t>
            </a:r>
            <a:r>
              <a:rPr lang="en-US" sz="2600" dirty="0">
                <a:cs typeface="Times New Roman" pitchFamily="18" charset="0"/>
              </a:rPr>
              <a:t>papillomavirus </a:t>
            </a:r>
            <a:r>
              <a:rPr lang="en-US" sz="2600" dirty="0" smtClean="0">
                <a:cs typeface="Times New Roman" pitchFamily="18" charset="0"/>
              </a:rPr>
              <a:t>can </a:t>
            </a:r>
            <a:r>
              <a:rPr lang="en-US" sz="2600" dirty="0">
                <a:cs typeface="Times New Roman" pitchFamily="18" charset="0"/>
              </a:rPr>
              <a:t>lead to cancer by forcing </a:t>
            </a:r>
            <a:r>
              <a:rPr lang="en-US" sz="2600" dirty="0" smtClean="0">
                <a:cs typeface="Times New Roman" pitchFamily="18" charset="0"/>
              </a:rPr>
              <a:t>cells </a:t>
            </a:r>
            <a:r>
              <a:rPr lang="en-US" sz="2600" dirty="0">
                <a:cs typeface="Times New Roman" pitchFamily="18" charset="0"/>
              </a:rPr>
              <a:t>to replicate in an uncontrolled </a:t>
            </a:r>
            <a:r>
              <a:rPr lang="en-US" sz="2600" dirty="0" smtClean="0">
                <a:cs typeface="Times New Roman" pitchFamily="18" charset="0"/>
              </a:rPr>
              <a:t>way</a:t>
            </a:r>
          </a:p>
          <a:p>
            <a:pPr marL="803275" indent="-57150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600" dirty="0" smtClean="0">
                <a:cs typeface="Times New Roman" pitchFamily="18" charset="0"/>
              </a:rPr>
              <a:t>3. Viral </a:t>
            </a:r>
            <a:r>
              <a:rPr lang="en-US" sz="2600" dirty="0">
                <a:cs typeface="Times New Roman" pitchFamily="18" charset="0"/>
              </a:rPr>
              <a:t>activity may </a:t>
            </a:r>
            <a:r>
              <a:rPr lang="en-US" sz="2600" b="1" dirty="0" smtClean="0">
                <a:cs typeface="Times New Roman" pitchFamily="18" charset="0"/>
              </a:rPr>
              <a:t>weakens cell membranes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b="1" dirty="0">
                <a:cs typeface="Times New Roman" pitchFamily="18" charset="0"/>
              </a:rPr>
              <a:t>lysosomal membranes</a:t>
            </a:r>
            <a:r>
              <a:rPr lang="en-US" sz="2600" dirty="0">
                <a:cs typeface="Times New Roman" pitchFamily="18" charset="0"/>
              </a:rPr>
              <a:t>, leading to </a:t>
            </a:r>
            <a:r>
              <a:rPr lang="en-US" sz="2600" b="1" dirty="0">
                <a:cs typeface="Times New Roman" pitchFamily="18" charset="0"/>
              </a:rPr>
              <a:t>cell </a:t>
            </a:r>
            <a:r>
              <a:rPr lang="en-US" sz="2600" b="1" dirty="0" smtClean="0">
                <a:cs typeface="Times New Roman" pitchFamily="18" charset="0"/>
              </a:rPr>
              <a:t>autolysis</a:t>
            </a:r>
          </a:p>
          <a:p>
            <a:pPr marL="346075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Antiviral </a:t>
            </a:r>
            <a:r>
              <a:rPr lang="en-US" sz="2600" dirty="0">
                <a:cs typeface="Times New Roman" pitchFamily="18" charset="0"/>
              </a:rPr>
              <a:t>medications help in some </a:t>
            </a:r>
            <a:r>
              <a:rPr lang="en-US" sz="2600" dirty="0" smtClean="0">
                <a:cs typeface="Times New Roman" pitchFamily="18" charset="0"/>
              </a:rPr>
              <a:t>cases</a:t>
            </a:r>
          </a:p>
          <a:p>
            <a:pPr marL="747713" indent="-234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They </a:t>
            </a:r>
            <a:r>
              <a:rPr lang="en-US" sz="2600" dirty="0">
                <a:cs typeface="Times New Roman" pitchFamily="18" charset="0"/>
              </a:rPr>
              <a:t>can </a:t>
            </a:r>
            <a:r>
              <a:rPr lang="en-US" sz="2600" b="1" dirty="0">
                <a:cs typeface="Times New Roman" pitchFamily="18" charset="0"/>
              </a:rPr>
              <a:t>either prevent the virus from reproducing or boost the host's immune </a:t>
            </a:r>
            <a:r>
              <a:rPr lang="en-US" sz="2600" b="1" dirty="0" smtClean="0">
                <a:cs typeface="Times New Roman" pitchFamily="18" charset="0"/>
              </a:rPr>
              <a:t>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15902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3. </a:t>
            </a: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Fungi</a:t>
            </a:r>
          </a:p>
          <a:p>
            <a:pPr marL="341313" indent="-23177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Fungi </a:t>
            </a:r>
            <a:r>
              <a:rPr lang="en-US" sz="2800" dirty="0">
                <a:cs typeface="Times New Roman" pitchFamily="18" charset="0"/>
              </a:rPr>
              <a:t>are eukaryotic, heterotrophic organisms that have </a:t>
            </a:r>
            <a:r>
              <a:rPr lang="en-US" sz="2800" dirty="0" smtClean="0">
                <a:cs typeface="Times New Roman" pitchFamily="18" charset="0"/>
              </a:rPr>
              <a:t>cell  walls made from chitin</a:t>
            </a:r>
          </a:p>
          <a:p>
            <a:pPr marL="341313" indent="-231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Reproduce </a:t>
            </a:r>
            <a:r>
              <a:rPr lang="en-US" sz="2800" dirty="0">
                <a:cs typeface="Times New Roman" pitchFamily="18" charset="0"/>
              </a:rPr>
              <a:t>primarily by forming </a:t>
            </a:r>
            <a:r>
              <a:rPr lang="en-US" sz="2800" dirty="0" smtClean="0">
                <a:cs typeface="Times New Roman" pitchFamily="18" charset="0"/>
              </a:rPr>
              <a:t>spores</a:t>
            </a:r>
          </a:p>
          <a:p>
            <a:pPr marL="341313" indent="-23177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Most </a:t>
            </a:r>
            <a:r>
              <a:rPr lang="en-US" sz="2800" dirty="0">
                <a:cs typeface="Times New Roman" pitchFamily="18" charset="0"/>
              </a:rPr>
              <a:t>fungi are multicellular, although some, such as </a:t>
            </a:r>
            <a:r>
              <a:rPr lang="en-US" sz="2800" b="1" dirty="0">
                <a:cs typeface="Times New Roman" pitchFamily="18" charset="0"/>
              </a:rPr>
              <a:t>yeasts, are </a:t>
            </a:r>
            <a:r>
              <a:rPr lang="en-US" sz="2800" b="1" dirty="0" smtClean="0">
                <a:cs typeface="Times New Roman" pitchFamily="18" charset="0"/>
              </a:rPr>
              <a:t>unicellular</a:t>
            </a:r>
          </a:p>
          <a:p>
            <a:pPr marL="341313" indent="-23177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Many </a:t>
            </a:r>
            <a:r>
              <a:rPr lang="en-US" sz="2800" dirty="0">
                <a:cs typeface="Times New Roman" pitchFamily="18" charset="0"/>
              </a:rPr>
              <a:t>fungal infections </a:t>
            </a:r>
            <a:r>
              <a:rPr lang="en-US" sz="2800" dirty="0" smtClean="0">
                <a:cs typeface="Times New Roman" pitchFamily="18" charset="0"/>
              </a:rPr>
              <a:t>appear </a:t>
            </a:r>
            <a:r>
              <a:rPr lang="en-US" sz="2800" dirty="0">
                <a:cs typeface="Times New Roman" pitchFamily="18" charset="0"/>
              </a:rPr>
              <a:t>in the </a:t>
            </a:r>
            <a:r>
              <a:rPr lang="en-US" sz="2800" b="1" dirty="0">
                <a:cs typeface="Times New Roman" pitchFamily="18" charset="0"/>
              </a:rPr>
              <a:t>upper layers of the skin</a:t>
            </a:r>
            <a:r>
              <a:rPr lang="en-US" sz="2800" dirty="0">
                <a:cs typeface="Times New Roman" pitchFamily="18" charset="0"/>
              </a:rPr>
              <a:t>, and some progress to the deeper </a:t>
            </a:r>
            <a:r>
              <a:rPr lang="en-US" sz="2800" dirty="0" smtClean="0">
                <a:cs typeface="Times New Roman" pitchFamily="18" charset="0"/>
              </a:rPr>
              <a:t>layers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Autofit/>
          </a:bodyPr>
          <a:lstStyle/>
          <a:p>
            <a:pPr marL="341313" indent="-23177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Inhaled </a:t>
            </a:r>
            <a:r>
              <a:rPr lang="en-US" sz="2800" dirty="0">
                <a:cs typeface="Times New Roman" pitchFamily="18" charset="0"/>
              </a:rPr>
              <a:t>fungal spores can lead to systemic fungal </a:t>
            </a:r>
            <a:r>
              <a:rPr lang="en-US" sz="2800" dirty="0" smtClean="0">
                <a:cs typeface="Times New Roman" pitchFamily="18" charset="0"/>
              </a:rPr>
              <a:t>infections</a:t>
            </a:r>
          </a:p>
          <a:p>
            <a:pPr marL="341313" indent="-23177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Many </a:t>
            </a:r>
            <a:r>
              <a:rPr lang="en-US" sz="2800" dirty="0">
                <a:cs typeface="Times New Roman" pitchFamily="18" charset="0"/>
              </a:rPr>
              <a:t>fungi infect plants and </a:t>
            </a:r>
            <a:r>
              <a:rPr lang="en-US" sz="2800" dirty="0" smtClean="0">
                <a:cs typeface="Times New Roman" pitchFamily="18" charset="0"/>
              </a:rPr>
              <a:t>animals</a:t>
            </a:r>
          </a:p>
          <a:p>
            <a:pPr marL="341313" indent="-231775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Examples </a:t>
            </a:r>
            <a:r>
              <a:rPr lang="en-US" sz="2800" dirty="0">
                <a:cs typeface="Times New Roman" pitchFamily="18" charset="0"/>
              </a:rPr>
              <a:t>of diseases caused by fungi </a:t>
            </a:r>
            <a:r>
              <a:rPr lang="en-US" sz="2800" dirty="0" smtClean="0">
                <a:cs typeface="Times New Roman" pitchFamily="18" charset="0"/>
              </a:rPr>
              <a:t>are </a:t>
            </a:r>
            <a:r>
              <a:rPr lang="en-US" sz="2800" b="1" dirty="0" smtClean="0">
                <a:cs typeface="Times New Roman" pitchFamily="18" charset="0"/>
              </a:rPr>
              <a:t>ringworm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and </a:t>
            </a:r>
            <a:r>
              <a:rPr lang="en-US" sz="2800" b="1" dirty="0">
                <a:cs typeface="Times New Roman" pitchFamily="18" charset="0"/>
              </a:rPr>
              <a:t>histoplasmosis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08440"/>
            <a:ext cx="16002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Fungi 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4. Protozoa</a:t>
            </a:r>
          </a:p>
          <a:p>
            <a:pPr marL="5651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unicellular</a:t>
            </a:r>
            <a:r>
              <a:rPr lang="en-US" sz="2800" dirty="0">
                <a:cs typeface="Times New Roman" pitchFamily="18" charset="0"/>
              </a:rPr>
              <a:t>, heterotrophic eukaryotes that include</a:t>
            </a:r>
            <a:endParaRPr lang="en-US" sz="2800" dirty="0" smtClean="0">
              <a:cs typeface="Times New Roman" pitchFamily="18" charset="0"/>
            </a:endParaRPr>
          </a:p>
          <a:p>
            <a:pPr marL="1149350" indent="-234950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800" dirty="0" smtClean="0">
                <a:cs typeface="Times New Roman" pitchFamily="18" charset="0"/>
              </a:rPr>
              <a:t>amoeba </a:t>
            </a:r>
            <a:r>
              <a:rPr lang="en-US" sz="2800" dirty="0">
                <a:cs typeface="Times New Roman" pitchFamily="18" charset="0"/>
              </a:rPr>
              <a:t>and </a:t>
            </a:r>
            <a:r>
              <a:rPr lang="en-US" sz="2800" dirty="0" smtClean="0">
                <a:cs typeface="Times New Roman" pitchFamily="18" charset="0"/>
              </a:rPr>
              <a:t>paramecium</a:t>
            </a:r>
          </a:p>
          <a:p>
            <a:pPr marL="5651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do </a:t>
            </a:r>
            <a:r>
              <a:rPr lang="en-US" sz="2800" dirty="0">
                <a:cs typeface="Times New Roman" pitchFamily="18" charset="0"/>
              </a:rPr>
              <a:t>not have cell </a:t>
            </a:r>
            <a:r>
              <a:rPr lang="en-US" sz="2800" dirty="0" smtClean="0">
                <a:cs typeface="Times New Roman" pitchFamily="18" charset="0"/>
              </a:rPr>
              <a:t>walls</a:t>
            </a:r>
          </a:p>
          <a:p>
            <a:pPr marL="5651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protozoa </a:t>
            </a:r>
            <a:r>
              <a:rPr lang="en-US" sz="2800" dirty="0">
                <a:cs typeface="Times New Roman" pitchFamily="18" charset="0"/>
              </a:rPr>
              <a:t>can be acquired through </a:t>
            </a:r>
            <a:endParaRPr lang="en-US" sz="2800" dirty="0" smtClean="0">
              <a:cs typeface="Times New Roman" pitchFamily="18" charset="0"/>
            </a:endParaRPr>
          </a:p>
          <a:p>
            <a:pPr marL="1482725" indent="-2222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 Contaminated </a:t>
            </a:r>
            <a:r>
              <a:rPr lang="en-US" sz="2800" dirty="0">
                <a:cs typeface="Times New Roman" pitchFamily="18" charset="0"/>
              </a:rPr>
              <a:t>food or water </a:t>
            </a:r>
            <a:endParaRPr lang="en-US" sz="2800" dirty="0" smtClean="0">
              <a:cs typeface="Times New Roman" pitchFamily="18" charset="0"/>
            </a:endParaRPr>
          </a:p>
          <a:p>
            <a:pPr marL="1482725" indent="-22225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 Bite </a:t>
            </a:r>
            <a:r>
              <a:rPr lang="en-US" sz="2800" dirty="0">
                <a:cs typeface="Times New Roman" pitchFamily="18" charset="0"/>
              </a:rPr>
              <a:t>of an infected </a:t>
            </a:r>
            <a:r>
              <a:rPr lang="en-US" sz="2800" dirty="0" smtClean="0">
                <a:cs typeface="Times New Roman" pitchFamily="18" charset="0"/>
              </a:rPr>
              <a:t>arthropod</a:t>
            </a:r>
          </a:p>
          <a:p>
            <a:pPr marL="1828800" indent="0">
              <a:spcBef>
                <a:spcPts val="1200"/>
              </a:spcBef>
              <a:buNone/>
            </a:pPr>
            <a:r>
              <a:rPr lang="en-US" sz="2800" dirty="0" smtClean="0">
                <a:cs typeface="Times New Roman" pitchFamily="18" charset="0"/>
              </a:rPr>
              <a:t>E.g. Malaria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itchFamily="18" charset="0"/>
              </a:rPr>
              <a:t>5. Helminths</a:t>
            </a:r>
          </a:p>
          <a:p>
            <a:pPr marL="519113" indent="-341313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Simple</a:t>
            </a:r>
            <a:r>
              <a:rPr lang="en-US" sz="2600" dirty="0">
                <a:cs typeface="Times New Roman" pitchFamily="18" charset="0"/>
              </a:rPr>
              <a:t>, invertebrate animals, some of which are infectious </a:t>
            </a:r>
            <a:r>
              <a:rPr lang="en-US" sz="2600" dirty="0" smtClean="0">
                <a:cs typeface="Times New Roman" pitchFamily="18" charset="0"/>
              </a:rPr>
              <a:t>parasites</a:t>
            </a:r>
          </a:p>
          <a:p>
            <a:pPr marL="519113" indent="-341313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They </a:t>
            </a:r>
            <a:r>
              <a:rPr lang="en-US" sz="2600" dirty="0">
                <a:cs typeface="Times New Roman" pitchFamily="18" charset="0"/>
              </a:rPr>
              <a:t>are multicellular and have differentiated </a:t>
            </a:r>
            <a:r>
              <a:rPr lang="en-US" sz="2600" dirty="0" smtClean="0">
                <a:cs typeface="Times New Roman" pitchFamily="18" charset="0"/>
              </a:rPr>
              <a:t>tissues</a:t>
            </a:r>
          </a:p>
          <a:p>
            <a:pPr marL="519113" indent="-341313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Their </a:t>
            </a:r>
            <a:r>
              <a:rPr lang="en-US" sz="2600" dirty="0">
                <a:cs typeface="Times New Roman" pitchFamily="18" charset="0"/>
              </a:rPr>
              <a:t>physiology is similar in some ways to </a:t>
            </a:r>
            <a:r>
              <a:rPr lang="en-US" sz="2600" dirty="0" smtClean="0">
                <a:cs typeface="Times New Roman" pitchFamily="18" charset="0"/>
              </a:rPr>
              <a:t>human</a:t>
            </a:r>
          </a:p>
          <a:p>
            <a:pPr marL="1149350" indent="-2778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This </a:t>
            </a:r>
            <a:r>
              <a:rPr lang="en-US" sz="2600" dirty="0">
                <a:cs typeface="Times New Roman" pitchFamily="18" charset="0"/>
              </a:rPr>
              <a:t>makes parasitic helminth infections difficult to treat because drugs that kill helminths are frequently very toxic to human </a:t>
            </a:r>
            <a:r>
              <a:rPr lang="en-US" sz="2600" dirty="0" smtClean="0">
                <a:cs typeface="Times New Roman" pitchFamily="18" charset="0"/>
              </a:rPr>
              <a:t>cells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453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Infectious diseases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24900" cy="5849938"/>
          </a:xfrm>
        </p:spPr>
        <p:txBody>
          <a:bodyPr>
            <a:noAutofit/>
          </a:bodyPr>
          <a:lstStyle/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Diseases </a:t>
            </a:r>
            <a:r>
              <a:rPr lang="en-US" sz="2400" dirty="0">
                <a:cs typeface="Times New Roman" pitchFamily="18" charset="0"/>
              </a:rPr>
              <a:t>caused by living organisms called </a:t>
            </a:r>
            <a:r>
              <a:rPr lang="en-US" sz="2400" b="1" dirty="0">
                <a:cs typeface="Times New Roman" pitchFamily="18" charset="0"/>
              </a:rPr>
              <a:t>infectious </a:t>
            </a:r>
            <a:r>
              <a:rPr lang="en-US" sz="2400" b="1" dirty="0" smtClean="0">
                <a:cs typeface="Times New Roman" pitchFamily="18" charset="0"/>
              </a:rPr>
              <a:t>agents </a:t>
            </a:r>
            <a:r>
              <a:rPr lang="en-US" sz="2400" dirty="0" smtClean="0"/>
              <a:t>like </a:t>
            </a:r>
            <a:r>
              <a:rPr lang="en-US" sz="2400" b="1" dirty="0" smtClean="0"/>
              <a:t>bacteria</a:t>
            </a:r>
            <a:r>
              <a:rPr lang="en-US" sz="2400" b="1" dirty="0"/>
              <a:t>, viruses, fungi, protozoa, and helminthes and </a:t>
            </a:r>
            <a:r>
              <a:rPr lang="en-US" sz="2400" b="1" dirty="0" smtClean="0"/>
              <a:t>prions</a:t>
            </a:r>
            <a:r>
              <a:rPr lang="en-US" sz="2400" dirty="0" smtClean="0"/>
              <a:t>. </a:t>
            </a:r>
          </a:p>
          <a:p>
            <a:pPr marL="463550" indent="-4635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It </a:t>
            </a:r>
            <a:r>
              <a:rPr lang="en-US" sz="2400" dirty="0">
                <a:cs typeface="Times New Roman" pitchFamily="18" charset="0"/>
              </a:rPr>
              <a:t>occurs as the </a:t>
            </a:r>
            <a:r>
              <a:rPr lang="en-US" sz="2400" b="1" dirty="0">
                <a:cs typeface="Times New Roman" pitchFamily="18" charset="0"/>
              </a:rPr>
              <a:t>result of interactions between pathogenic </a:t>
            </a:r>
            <a:r>
              <a:rPr lang="en-US" sz="2400" b="1" dirty="0" smtClean="0">
                <a:cs typeface="Times New Roman" pitchFamily="18" charset="0"/>
              </a:rPr>
              <a:t>microorganisms </a:t>
            </a:r>
            <a:r>
              <a:rPr lang="en-US" sz="2400" b="1" dirty="0">
                <a:cs typeface="Times New Roman" pitchFamily="18" charset="0"/>
              </a:rPr>
              <a:t>and the host </a:t>
            </a:r>
            <a:endParaRPr lang="en-US" sz="2400" b="1" dirty="0" smtClean="0"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itchFamily="18" charset="0"/>
              </a:rPr>
              <a:t>In order to cause infectious </a:t>
            </a:r>
            <a:r>
              <a:rPr lang="en-US" sz="2400" dirty="0" smtClean="0">
                <a:cs typeface="Times New Roman" pitchFamily="18" charset="0"/>
              </a:rPr>
              <a:t>disease, </a:t>
            </a:r>
            <a:r>
              <a:rPr lang="en-US" sz="2400" dirty="0"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pathogen</a:t>
            </a:r>
            <a:r>
              <a:rPr lang="en-US" sz="2400" dirty="0">
                <a:cs typeface="Times New Roman" pitchFamily="18" charset="0"/>
              </a:rPr>
              <a:t> must accomplish the following </a:t>
            </a:r>
            <a:r>
              <a:rPr lang="en-US" sz="2400" dirty="0" smtClean="0">
                <a:cs typeface="Times New Roman" pitchFamily="18" charset="0"/>
              </a:rPr>
              <a:t>steps</a:t>
            </a:r>
          </a:p>
          <a:p>
            <a:pPr marL="969963" indent="0">
              <a:lnSpc>
                <a:spcPct val="150000"/>
              </a:lnSpc>
              <a:buNone/>
            </a:pPr>
            <a:r>
              <a:rPr lang="en-US" sz="2400" dirty="0">
                <a:cs typeface="Times New Roman" pitchFamily="18" charset="0"/>
              </a:rPr>
              <a:t>1. It must enter the </a:t>
            </a:r>
            <a:r>
              <a:rPr lang="en-US" sz="2400" dirty="0" smtClean="0">
                <a:cs typeface="Times New Roman" pitchFamily="18" charset="0"/>
              </a:rPr>
              <a:t>host</a:t>
            </a:r>
            <a:endParaRPr lang="en-US" sz="2400" dirty="0">
              <a:cs typeface="Times New Roman" pitchFamily="18" charset="0"/>
            </a:endParaRPr>
          </a:p>
          <a:p>
            <a:pPr marL="969963" indent="0">
              <a:lnSpc>
                <a:spcPct val="150000"/>
              </a:lnSpc>
              <a:buNone/>
            </a:pPr>
            <a:r>
              <a:rPr lang="en-US" sz="2400" dirty="0">
                <a:cs typeface="Times New Roman" pitchFamily="18" charset="0"/>
              </a:rPr>
              <a:t>2. It must metabolize and multiply on or in the host </a:t>
            </a:r>
            <a:r>
              <a:rPr lang="en-US" sz="2400" dirty="0" smtClean="0">
                <a:cs typeface="Times New Roman" pitchFamily="18" charset="0"/>
              </a:rPr>
              <a:t>tissue</a:t>
            </a:r>
            <a:endParaRPr lang="en-US" sz="2400" dirty="0">
              <a:cs typeface="Times New Roman" pitchFamily="18" charset="0"/>
            </a:endParaRPr>
          </a:p>
          <a:p>
            <a:pPr marL="969963" indent="0">
              <a:lnSpc>
                <a:spcPct val="150000"/>
              </a:lnSpc>
              <a:buNone/>
            </a:pPr>
            <a:r>
              <a:rPr lang="en-US" sz="2400" dirty="0">
                <a:cs typeface="Times New Roman" pitchFamily="18" charset="0"/>
              </a:rPr>
              <a:t>3. It must resist host defenses</a:t>
            </a:r>
          </a:p>
          <a:p>
            <a:pPr marL="969963" indent="0">
              <a:lnSpc>
                <a:spcPct val="150000"/>
              </a:lnSpc>
              <a:buNone/>
            </a:pPr>
            <a:r>
              <a:rPr lang="en-US" sz="2400" dirty="0">
                <a:cs typeface="Times New Roman" pitchFamily="18" charset="0"/>
              </a:rPr>
              <a:t>4. It must damage the </a:t>
            </a:r>
            <a:r>
              <a:rPr lang="en-US" sz="2400" dirty="0" smtClean="0">
                <a:cs typeface="Times New Roman" pitchFamily="18" charset="0"/>
              </a:rPr>
              <a:t>host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52488"/>
            <a:ext cx="8801100" cy="5776913"/>
          </a:xfrm>
        </p:spPr>
        <p:txBody>
          <a:bodyPr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Many </a:t>
            </a:r>
            <a:r>
              <a:rPr lang="en-US" sz="2600" dirty="0">
                <a:cs typeface="Times New Roman" pitchFamily="18" charset="0"/>
              </a:rPr>
              <a:t>helminths have complex reproductive cycles that include multiple stages, many or all of which require a </a:t>
            </a:r>
            <a:r>
              <a:rPr lang="en-US" sz="2600" dirty="0" smtClean="0">
                <a:cs typeface="Times New Roman" pitchFamily="18" charset="0"/>
              </a:rPr>
              <a:t>host</a:t>
            </a:r>
            <a:endParaRPr lang="en-US" sz="2600" dirty="0">
              <a:cs typeface="Times New Roman" pitchFamily="18" charset="0"/>
            </a:endParaRPr>
          </a:p>
          <a:p>
            <a:pPr marL="635000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The </a:t>
            </a:r>
            <a:r>
              <a:rPr lang="en-US" sz="2600" dirty="0">
                <a:cs typeface="Times New Roman" pitchFamily="18" charset="0"/>
              </a:rPr>
              <a:t>common helminthes are </a:t>
            </a:r>
            <a:endParaRPr lang="en-US" sz="2600" dirty="0" smtClean="0">
              <a:cs typeface="Times New Roman" pitchFamily="18" charset="0"/>
            </a:endParaRPr>
          </a:p>
          <a:p>
            <a:pPr marL="1371600" indent="-2222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err="1" smtClean="0">
                <a:cs typeface="Times New Roman" pitchFamily="18" charset="0"/>
              </a:rPr>
              <a:t>Ascaries</a:t>
            </a:r>
            <a:endParaRPr lang="en-US" sz="2600" dirty="0">
              <a:cs typeface="Times New Roman" pitchFamily="18" charset="0"/>
            </a:endParaRPr>
          </a:p>
          <a:p>
            <a:pPr marL="1371600" indent="-2222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Tape worm</a:t>
            </a:r>
          </a:p>
          <a:p>
            <a:pPr marL="1371600" indent="-2222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H</a:t>
            </a:r>
            <a:r>
              <a:rPr lang="en-US" sz="2600" dirty="0" smtClean="0">
                <a:cs typeface="Times New Roman" pitchFamily="18" charset="0"/>
              </a:rPr>
              <a:t>ook worm</a:t>
            </a:r>
          </a:p>
          <a:p>
            <a:pPr marL="1371600" indent="-2222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err="1" smtClean="0">
                <a:cs typeface="Times New Roman" pitchFamily="18" charset="0"/>
              </a:rPr>
              <a:t>Schistosoma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err="1" smtClean="0">
                <a:cs typeface="Times New Roman" pitchFamily="18" charset="0"/>
              </a:rPr>
              <a:t>etc</a:t>
            </a:r>
            <a:endParaRPr lang="en-US" sz="26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41148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Helminths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ont’d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4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096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6. Prions</a:t>
            </a:r>
          </a:p>
          <a:p>
            <a:pPr marL="6762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protein </a:t>
            </a:r>
            <a:r>
              <a:rPr lang="en-US" sz="2600" dirty="0">
                <a:cs typeface="Times New Roman" pitchFamily="18" charset="0"/>
              </a:rPr>
              <a:t>that contains no genetic </a:t>
            </a:r>
            <a:r>
              <a:rPr lang="en-US" sz="2600" dirty="0" smtClean="0">
                <a:cs typeface="Times New Roman" pitchFamily="18" charset="0"/>
              </a:rPr>
              <a:t>material</a:t>
            </a:r>
          </a:p>
          <a:p>
            <a:pPr marL="12017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do </a:t>
            </a:r>
            <a:r>
              <a:rPr lang="en-US" sz="2600" dirty="0">
                <a:cs typeface="Times New Roman" pitchFamily="18" charset="0"/>
              </a:rPr>
              <a:t>not replicate or feed on the host but trigger abnormal behavior in the body's cells and </a:t>
            </a:r>
            <a:r>
              <a:rPr lang="en-US" sz="2600" dirty="0" smtClean="0">
                <a:cs typeface="Times New Roman" pitchFamily="18" charset="0"/>
              </a:rPr>
              <a:t>proteins</a:t>
            </a:r>
          </a:p>
          <a:p>
            <a:pPr marL="6334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It </a:t>
            </a:r>
            <a:r>
              <a:rPr lang="en-US" sz="2600" dirty="0">
                <a:cs typeface="Times New Roman" pitchFamily="18" charset="0"/>
              </a:rPr>
              <a:t>is normally harmless, but if it folds into an abnormal shape, it can become a rogue agent and </a:t>
            </a:r>
            <a:endParaRPr lang="en-US" sz="2600" dirty="0" smtClean="0">
              <a:cs typeface="Times New Roman" pitchFamily="18" charset="0"/>
            </a:endParaRPr>
          </a:p>
          <a:p>
            <a:pPr marL="12017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affect </a:t>
            </a:r>
            <a:r>
              <a:rPr lang="en-US" sz="2600" dirty="0">
                <a:cs typeface="Times New Roman" pitchFamily="18" charset="0"/>
              </a:rPr>
              <a:t>the structure of the brain or other parts of the nervous </a:t>
            </a:r>
            <a:r>
              <a:rPr lang="en-US" sz="2600" dirty="0" smtClean="0">
                <a:cs typeface="Times New Roman" pitchFamily="18" charset="0"/>
              </a:rPr>
              <a:t>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60475" cy="6096000"/>
          </a:xfrm>
        </p:spPr>
        <p:txBody>
          <a:bodyPr>
            <a:noAutofit/>
          </a:bodyPr>
          <a:lstStyle/>
          <a:p>
            <a:pPr marL="6334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The known prion diseases include </a:t>
            </a:r>
          </a:p>
          <a:p>
            <a:pPr marL="11890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Creutzfeldt-Jakob </a:t>
            </a:r>
            <a:r>
              <a:rPr lang="en-US" sz="2400" dirty="0">
                <a:cs typeface="Times New Roman" pitchFamily="18" charset="0"/>
              </a:rPr>
              <a:t>disease (in </a:t>
            </a:r>
            <a:r>
              <a:rPr lang="en-US" sz="2400" dirty="0" smtClean="0">
                <a:cs typeface="Times New Roman" pitchFamily="18" charset="0"/>
              </a:rPr>
              <a:t>humans)</a:t>
            </a:r>
          </a:p>
          <a:p>
            <a:pPr marL="11890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 smtClean="0">
                <a:cs typeface="Times New Roman" pitchFamily="18" charset="0"/>
              </a:rPr>
              <a:t>scrapie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(in sheep</a:t>
            </a:r>
            <a:r>
              <a:rPr lang="en-US" sz="2400" dirty="0" smtClean="0">
                <a:cs typeface="Times New Roman" pitchFamily="18" charset="0"/>
              </a:rPr>
              <a:t>) </a:t>
            </a:r>
            <a:r>
              <a:rPr lang="en-US" sz="2400" dirty="0">
                <a:cs typeface="Times New Roman" pitchFamily="18" charset="0"/>
              </a:rPr>
              <a:t>and </a:t>
            </a:r>
            <a:endParaRPr lang="en-US" sz="2400" dirty="0" smtClean="0">
              <a:cs typeface="Times New Roman" pitchFamily="18" charset="0"/>
            </a:endParaRPr>
          </a:p>
          <a:p>
            <a:pPr marL="11890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bovine </a:t>
            </a:r>
            <a:r>
              <a:rPr lang="en-US" sz="2400" dirty="0">
                <a:cs typeface="Times New Roman" pitchFamily="18" charset="0"/>
              </a:rPr>
              <a:t>spongiform encephalopathy ("mad cow disease" in cattle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marL="290513" indent="-2905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M</a:t>
            </a:r>
            <a:r>
              <a:rPr lang="en-US" sz="2400" dirty="0" smtClean="0">
                <a:cs typeface="Times New Roman" pitchFamily="18" charset="0"/>
              </a:rPr>
              <a:t>ode of transmission can be:</a:t>
            </a:r>
          </a:p>
          <a:p>
            <a:pPr marL="969963" indent="-277813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inherited</a:t>
            </a:r>
          </a:p>
          <a:p>
            <a:pPr marL="969963" indent="-277813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infection from</a:t>
            </a:r>
          </a:p>
          <a:p>
            <a:pPr marL="1482725" indent="-277813">
              <a:buAutoNum type="alphaUcPeriod"/>
            </a:pPr>
            <a:r>
              <a:rPr lang="en-US" sz="2400" dirty="0" smtClean="0">
                <a:cs typeface="Times New Roman" pitchFamily="18" charset="0"/>
              </a:rPr>
              <a:t>eating </a:t>
            </a:r>
            <a:r>
              <a:rPr lang="en-US" sz="2400" dirty="0">
                <a:cs typeface="Times New Roman" pitchFamily="18" charset="0"/>
              </a:rPr>
              <a:t>infected tissue </a:t>
            </a:r>
            <a:r>
              <a:rPr lang="en-US" sz="2400" dirty="0" smtClean="0">
                <a:cs typeface="Times New Roman" pitchFamily="18" charset="0"/>
              </a:rPr>
              <a:t>or</a:t>
            </a:r>
          </a:p>
          <a:p>
            <a:pPr marL="1482725" indent="-277813">
              <a:buAutoNum type="alphaUcPeriod"/>
            </a:pPr>
            <a:r>
              <a:rPr lang="en-US" sz="2400" dirty="0" smtClean="0">
                <a:cs typeface="Times New Roman" pitchFamily="18" charset="0"/>
              </a:rPr>
              <a:t>medical </a:t>
            </a:r>
            <a:r>
              <a:rPr lang="en-US" sz="2400" dirty="0">
                <a:cs typeface="Times New Roman" pitchFamily="18" charset="0"/>
              </a:rPr>
              <a:t>procedures such as tissue </a:t>
            </a:r>
            <a:r>
              <a:rPr lang="en-US" sz="2400" dirty="0" smtClean="0">
                <a:cs typeface="Times New Roman" pitchFamily="18" charset="0"/>
              </a:rPr>
              <a:t>transplants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41148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Prions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c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ont’d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562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Modes of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Infectious agents may be transmitted through </a:t>
            </a:r>
            <a:endParaRPr lang="en-US" sz="2000" dirty="0" smtClean="0">
              <a:cs typeface="Times New Roman" pitchFamily="18" charset="0"/>
            </a:endParaRPr>
          </a:p>
          <a:p>
            <a:pPr marL="290513" indent="-290513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Horizontal transmission</a:t>
            </a:r>
          </a:p>
          <a:p>
            <a:pPr marL="803275" indent="-111125"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  infectious </a:t>
            </a:r>
            <a:r>
              <a:rPr lang="en-US" sz="2000" dirty="0">
                <a:cs typeface="Times New Roman" pitchFamily="18" charset="0"/>
              </a:rPr>
              <a:t>agent is passed from person to person in a group</a:t>
            </a:r>
            <a:endParaRPr lang="en-US" sz="2000" dirty="0" smtClean="0">
              <a:cs typeface="Times New Roman" pitchFamily="18" charset="0"/>
            </a:endParaRPr>
          </a:p>
          <a:p>
            <a:pPr marL="401637" indent="0">
              <a:buNone/>
            </a:pPr>
            <a:r>
              <a:rPr lang="en-US" sz="2000" b="1" dirty="0" smtClean="0">
                <a:cs typeface="Times New Roman" pitchFamily="18" charset="0"/>
              </a:rPr>
              <a:t>A. Direct </a:t>
            </a:r>
          </a:p>
          <a:p>
            <a:pPr marL="803275" indent="-2349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Direct </a:t>
            </a:r>
            <a:r>
              <a:rPr lang="en-US" sz="2000" dirty="0">
                <a:cs typeface="Times New Roman" pitchFamily="18" charset="0"/>
              </a:rPr>
              <a:t>contact occurs when an individual is infected by contact with the </a:t>
            </a:r>
            <a:r>
              <a:rPr lang="en-US" sz="2000" dirty="0" smtClean="0">
                <a:cs typeface="Times New Roman" pitchFamily="18" charset="0"/>
              </a:rPr>
              <a:t>reservoir by</a:t>
            </a:r>
          </a:p>
          <a:p>
            <a:pPr marL="1149350" indent="-234950" defTabSz="114935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>
                <a:cs typeface="Times New Roman" pitchFamily="18" charset="0"/>
              </a:rPr>
              <a:t>T</a:t>
            </a:r>
            <a:r>
              <a:rPr lang="en-US" sz="2000" dirty="0" smtClean="0">
                <a:cs typeface="Times New Roman" pitchFamily="18" charset="0"/>
              </a:rPr>
              <a:t>ouching </a:t>
            </a:r>
            <a:r>
              <a:rPr lang="en-US" sz="2000" dirty="0">
                <a:cs typeface="Times New Roman" pitchFamily="18" charset="0"/>
              </a:rPr>
              <a:t>an infected </a:t>
            </a:r>
            <a:r>
              <a:rPr lang="en-US" sz="2000" dirty="0" smtClean="0">
                <a:cs typeface="Times New Roman" pitchFamily="18" charset="0"/>
              </a:rPr>
              <a:t>person</a:t>
            </a:r>
          </a:p>
          <a:p>
            <a:pPr marL="1149350" indent="-234950" defTabSz="114935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ngesting </a:t>
            </a:r>
            <a:r>
              <a:rPr lang="en-US" sz="2000" dirty="0">
                <a:cs typeface="Times New Roman" pitchFamily="18" charset="0"/>
              </a:rPr>
              <a:t>infected </a:t>
            </a:r>
            <a:r>
              <a:rPr lang="en-US" sz="2000" dirty="0" smtClean="0">
                <a:cs typeface="Times New Roman" pitchFamily="18" charset="0"/>
              </a:rPr>
              <a:t>meat</a:t>
            </a:r>
          </a:p>
          <a:p>
            <a:pPr marL="1149350" indent="-234950" defTabSz="114935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>
                <a:cs typeface="Times New Roman" pitchFamily="18" charset="0"/>
              </a:rPr>
              <a:t>B</a:t>
            </a:r>
            <a:r>
              <a:rPr lang="en-US" sz="2000" dirty="0" smtClean="0">
                <a:cs typeface="Times New Roman" pitchFamily="18" charset="0"/>
              </a:rPr>
              <a:t>iting </a:t>
            </a:r>
            <a:r>
              <a:rPr lang="en-US" sz="2000" dirty="0">
                <a:cs typeface="Times New Roman" pitchFamily="18" charset="0"/>
              </a:rPr>
              <a:t>by an infected animal or </a:t>
            </a:r>
            <a:r>
              <a:rPr lang="en-US" sz="2000" dirty="0" smtClean="0">
                <a:cs typeface="Times New Roman" pitchFamily="18" charset="0"/>
              </a:rPr>
              <a:t>insect </a:t>
            </a:r>
          </a:p>
          <a:p>
            <a:pPr marL="1149350" indent="-234950" defTabSz="114935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nhaling </a:t>
            </a:r>
            <a:r>
              <a:rPr lang="en-US" sz="2000" dirty="0">
                <a:cs typeface="Times New Roman" pitchFamily="18" charset="0"/>
              </a:rPr>
              <a:t>the infectious agent in droplets </a:t>
            </a:r>
            <a:endParaRPr lang="en-US" sz="2000" dirty="0" smtClean="0">
              <a:cs typeface="Times New Roman" pitchFamily="18" charset="0"/>
            </a:endParaRPr>
          </a:p>
          <a:p>
            <a:pPr marL="1149350" indent="-234950" defTabSz="114935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ntimate sexual contact</a:t>
            </a:r>
          </a:p>
          <a:p>
            <a:pPr marL="1606550" indent="-346075" defTabSz="114935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000" dirty="0" smtClean="0">
                <a:cs typeface="Times New Roman" pitchFamily="18" charset="0"/>
              </a:rPr>
              <a:t>Some </a:t>
            </a:r>
            <a:r>
              <a:rPr lang="en-US" sz="2000" dirty="0">
                <a:cs typeface="Times New Roman" pitchFamily="18" charset="0"/>
              </a:rPr>
              <a:t>diseases that are transmitted primarily by direct contact </a:t>
            </a:r>
            <a:r>
              <a:rPr lang="en-US" sz="2000" dirty="0" smtClean="0">
                <a:cs typeface="Times New Roman" pitchFamily="18" charset="0"/>
              </a:rPr>
              <a:t>include </a:t>
            </a:r>
          </a:p>
          <a:p>
            <a:pPr marL="2060575" indent="-231775" defTabSz="1149350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Ringworm, AIDS, Influenza, Rabies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and </a:t>
            </a:r>
            <a:r>
              <a:rPr lang="en-US" sz="2000" dirty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alaria</a:t>
            </a:r>
            <a:endParaRPr lang="en-US" sz="2000" dirty="0">
              <a:cs typeface="Times New Roman" pitchFamily="18" charset="0"/>
            </a:endParaRPr>
          </a:p>
          <a:p>
            <a:pPr marL="568325" indent="-166688">
              <a:buAutoNum type="arabicPeriod"/>
            </a:pP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s 3"/>
          <p:cNvSpPr/>
          <p:nvPr/>
        </p:nvSpPr>
        <p:spPr>
          <a:xfrm>
            <a:off x="114300" y="76200"/>
            <a:ext cx="88011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itchFamily="18" charset="0"/>
              </a:rPr>
              <a:t>B</a:t>
            </a:r>
            <a:r>
              <a:rPr lang="en-US" sz="2400" b="1" dirty="0" smtClean="0">
                <a:cs typeface="Times New Roman" pitchFamily="18" charset="0"/>
              </a:rPr>
              <a:t>. Indirect contact </a:t>
            </a:r>
          </a:p>
          <a:p>
            <a:pPr marL="623888" indent="-2778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dirty="0" smtClean="0">
                <a:cs typeface="Times New Roman" pitchFamily="18" charset="0"/>
              </a:rPr>
              <a:t>ccurs </a:t>
            </a:r>
            <a:r>
              <a:rPr lang="en-US" sz="2400" dirty="0">
                <a:cs typeface="Times New Roman" pitchFamily="18" charset="0"/>
              </a:rPr>
              <a:t>when a </a:t>
            </a:r>
            <a:r>
              <a:rPr lang="en-US" sz="2400" b="1" dirty="0">
                <a:cs typeface="Times New Roman" pitchFamily="18" charset="0"/>
              </a:rPr>
              <a:t>pathogen can withstand the environment outside its host </a:t>
            </a:r>
            <a:r>
              <a:rPr lang="en-US" sz="2400" dirty="0">
                <a:cs typeface="Times New Roman" pitchFamily="18" charset="0"/>
              </a:rPr>
              <a:t>for a long period of time before infecting another </a:t>
            </a:r>
            <a:r>
              <a:rPr lang="en-US" sz="2400" dirty="0" smtClean="0">
                <a:cs typeface="Times New Roman" pitchFamily="18" charset="0"/>
              </a:rPr>
              <a:t>individual</a:t>
            </a:r>
          </a:p>
          <a:p>
            <a:pPr marL="623888" indent="-2778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1" dirty="0" smtClean="0">
                <a:cs typeface="Times New Roman" pitchFamily="18" charset="0"/>
              </a:rPr>
              <a:t>Indirect mode of transmission can be achieved </a:t>
            </a:r>
            <a:r>
              <a:rPr lang="en-US" sz="2400" b="1" dirty="0" smtClean="0">
                <a:cs typeface="Times New Roman" pitchFamily="18" charset="0"/>
              </a:rPr>
              <a:t>through: </a:t>
            </a:r>
            <a:endParaRPr lang="en-US" sz="2400" b="1" dirty="0" smtClean="0">
              <a:cs typeface="Times New Roman" pitchFamily="18" charset="0"/>
            </a:endParaRPr>
          </a:p>
          <a:p>
            <a:pPr marL="1260475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C</a:t>
            </a:r>
            <a:r>
              <a:rPr lang="en-US" sz="2400" dirty="0" smtClean="0">
                <a:cs typeface="Times New Roman" pitchFamily="18" charset="0"/>
              </a:rPr>
              <a:t>ontaminated inanimate objects</a:t>
            </a:r>
            <a:endParaRPr lang="en-US" sz="2400" dirty="0">
              <a:cs typeface="Times New Roman" pitchFamily="18" charset="0"/>
            </a:endParaRPr>
          </a:p>
          <a:p>
            <a:pPr marL="1260475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C</a:t>
            </a:r>
            <a:r>
              <a:rPr lang="en-US" sz="2400" dirty="0" smtClean="0">
                <a:cs typeface="Times New Roman" pitchFamily="18" charset="0"/>
              </a:rPr>
              <a:t>ontaminated food </a:t>
            </a:r>
            <a:r>
              <a:rPr lang="en-US" sz="2400" dirty="0">
                <a:cs typeface="Times New Roman" pitchFamily="18" charset="0"/>
              </a:rPr>
              <a:t>and beverages </a:t>
            </a:r>
          </a:p>
          <a:p>
            <a:pPr marL="1260475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S</a:t>
            </a:r>
            <a:r>
              <a:rPr lang="en-US" sz="2400" dirty="0" smtClean="0">
                <a:cs typeface="Times New Roman" pitchFamily="18" charset="0"/>
              </a:rPr>
              <a:t>ewage-contaminated </a:t>
            </a:r>
            <a:r>
              <a:rPr lang="en-US" sz="2400" dirty="0">
                <a:cs typeface="Times New Roman" pitchFamily="18" charset="0"/>
              </a:rPr>
              <a:t>water </a:t>
            </a:r>
            <a:endParaRPr lang="en-US" sz="2400" dirty="0" smtClean="0">
              <a:cs typeface="Times New Roman" pitchFamily="18" charset="0"/>
            </a:endParaRPr>
          </a:p>
          <a:p>
            <a:pPr marL="623888" indent="-277813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Diseases </a:t>
            </a:r>
            <a:r>
              <a:rPr lang="en-US" sz="2400" dirty="0">
                <a:cs typeface="Times New Roman" pitchFamily="18" charset="0"/>
              </a:rPr>
              <a:t>that are transmitted </a:t>
            </a:r>
            <a:r>
              <a:rPr lang="en-US" sz="2400" dirty="0" smtClean="0">
                <a:cs typeface="Times New Roman" pitchFamily="18" charset="0"/>
              </a:rPr>
              <a:t>by indirect </a:t>
            </a:r>
            <a:r>
              <a:rPr lang="en-US" sz="2400" dirty="0">
                <a:cs typeface="Times New Roman" pitchFamily="18" charset="0"/>
              </a:rPr>
              <a:t>contact include </a:t>
            </a:r>
            <a:endParaRPr lang="en-US" sz="24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Cholera</a:t>
            </a:r>
          </a:p>
          <a:p>
            <a:pPr marL="1371600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Rotavirus infection</a:t>
            </a:r>
          </a:p>
          <a:p>
            <a:pPr marL="1371600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Cryptosporidiosis </a:t>
            </a:r>
            <a:r>
              <a:rPr lang="en-US" sz="2400" dirty="0">
                <a:cs typeface="Times New Roman" pitchFamily="18" charset="0"/>
              </a:rPr>
              <a:t>and </a:t>
            </a:r>
          </a:p>
          <a:p>
            <a:pPr marL="1371600" indent="-2905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Giardiasis        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2630"/>
            <a:ext cx="8686800" cy="5516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FF0000"/>
                </a:solidFill>
                <a:cs typeface="Times New Roman" pitchFamily="18" charset="0"/>
              </a:rPr>
              <a:t>2. Vertical transmission</a:t>
            </a:r>
          </a:p>
          <a:p>
            <a:pPr marL="747713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Transmission of disease from </a:t>
            </a:r>
            <a:r>
              <a:rPr lang="en-US" sz="2600" dirty="0">
                <a:cs typeface="Times New Roman" pitchFamily="18" charset="0"/>
              </a:rPr>
              <a:t>parent to child during </a:t>
            </a:r>
            <a:endParaRPr lang="en-US" sz="2600" dirty="0" smtClean="0">
              <a:cs typeface="Times New Roman" pitchFamily="18" charset="0"/>
            </a:endParaRPr>
          </a:p>
          <a:p>
            <a:pPr marL="1371600" indent="-290513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600" dirty="0" smtClean="0">
                <a:cs typeface="Times New Roman" pitchFamily="18" charset="0"/>
              </a:rPr>
              <a:t>Reproduction and fetal development</a:t>
            </a:r>
          </a:p>
          <a:p>
            <a:pPr marL="747713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Diseases </a:t>
            </a:r>
            <a:r>
              <a:rPr lang="en-US" sz="2600" dirty="0">
                <a:cs typeface="Times New Roman" pitchFamily="18" charset="0"/>
              </a:rPr>
              <a:t>in which vertical transmission occurs include </a:t>
            </a:r>
          </a:p>
          <a:p>
            <a:pPr marL="1260475" indent="-234950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600" dirty="0">
                <a:cs typeface="Times New Roman" pitchFamily="18" charset="0"/>
              </a:rPr>
              <a:t>herpes encephalitis (which occurs when an infant contracts the herpes simplex type II virus during birth)</a:t>
            </a: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Host defenses against infectious diseases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399"/>
            <a:ext cx="8382000" cy="58070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Immunity </a:t>
            </a:r>
            <a:endParaRPr lang="en-US" sz="2400" dirty="0" smtClean="0">
              <a:cs typeface="Times New Roman" pitchFamily="18" charset="0"/>
            </a:endParaRPr>
          </a:p>
          <a:p>
            <a:pPr marL="1025525" indent="-2778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he </a:t>
            </a:r>
            <a:r>
              <a:rPr lang="en-US" sz="2400" dirty="0">
                <a:cs typeface="Times New Roman" pitchFamily="18" charset="0"/>
              </a:rPr>
              <a:t>ability to ward off damage or disease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Immune </a:t>
            </a:r>
            <a:r>
              <a:rPr lang="en-US" sz="2400" dirty="0">
                <a:cs typeface="Times New Roman" pitchFamily="18" charset="0"/>
              </a:rPr>
              <a:t>system </a:t>
            </a:r>
            <a:endParaRPr lang="en-US" sz="2400" dirty="0" smtClean="0">
              <a:cs typeface="Times New Roman" pitchFamily="18" charset="0"/>
            </a:endParaRPr>
          </a:p>
          <a:p>
            <a:pPr marL="10223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set </a:t>
            </a:r>
            <a:r>
              <a:rPr lang="en-US" sz="2400" dirty="0">
                <a:cs typeface="Times New Roman" pitchFamily="18" charset="0"/>
              </a:rPr>
              <a:t>of </a:t>
            </a:r>
            <a:r>
              <a:rPr lang="en-US" sz="2400" b="1" dirty="0">
                <a:cs typeface="Times New Roman" pitchFamily="18" charset="0"/>
              </a:rPr>
              <a:t>cellular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 err="1">
                <a:cs typeface="Times New Roman" pitchFamily="18" charset="0"/>
              </a:rPr>
              <a:t>humoral</a:t>
            </a:r>
            <a:r>
              <a:rPr lang="en-US" sz="2400" dirty="0">
                <a:cs typeface="Times New Roman" pitchFamily="18" charset="0"/>
              </a:rPr>
              <a:t> components to defend the body against foreign substances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</a:t>
            </a:r>
            <a:r>
              <a:rPr lang="en-US" sz="2400" dirty="0" smtClean="0">
                <a:cs typeface="Times New Roman" pitchFamily="18" charset="0"/>
              </a:rPr>
              <a:t>mmune </a:t>
            </a:r>
            <a:r>
              <a:rPr lang="en-US" sz="2400" dirty="0">
                <a:cs typeface="Times New Roman" pitchFamily="18" charset="0"/>
              </a:rPr>
              <a:t>system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has </a:t>
            </a:r>
            <a:r>
              <a:rPr lang="en-US" sz="2400" b="1" dirty="0">
                <a:cs typeface="Times New Roman" pitchFamily="18" charset="0"/>
                <a:sym typeface="Wingdings 2" pitchFamily="18" charset="2"/>
              </a:rPr>
              <a:t>two lines of defense against pathogens</a:t>
            </a:r>
            <a:endParaRPr lang="en-US" sz="2400" b="1" dirty="0">
              <a:cs typeface="Times New Roman" pitchFamily="18" charset="0"/>
            </a:endParaRPr>
          </a:p>
          <a:p>
            <a:pPr marL="1544638" indent="-3460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>
                <a:cs typeface="Times New Roman" pitchFamily="18" charset="0"/>
              </a:rPr>
              <a:t>Innate</a:t>
            </a:r>
            <a:r>
              <a:rPr lang="en-US" sz="2400" dirty="0">
                <a:cs typeface="Times New Roman" pitchFamily="18" charset="0"/>
              </a:rPr>
              <a:t> and </a:t>
            </a:r>
          </a:p>
          <a:p>
            <a:pPr marL="1544638" indent="-3460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>
                <a:cs typeface="Times New Roman" pitchFamily="18" charset="0"/>
              </a:rPr>
              <a:t>Adaptive</a:t>
            </a:r>
            <a:r>
              <a:rPr lang="en-US" sz="2400" dirty="0">
                <a:cs typeface="Times New Roman" pitchFamily="18" charset="0"/>
              </a:rPr>
              <a:t>, both divided into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cell mediated defense </a:t>
            </a:r>
            <a:r>
              <a:rPr lang="en-US" sz="2400" dirty="0"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humoral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defense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factors </a:t>
            </a:r>
            <a:endParaRPr lang="en-US" sz="24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346075" indent="-346075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</a:rPr>
              <a:t>These two systems work together in order to destroy invaders or to trigger defense processes</a:t>
            </a:r>
          </a:p>
          <a:p>
            <a:pPr marL="1198563" indent="0">
              <a:lnSpc>
                <a:spcPct val="150000"/>
              </a:lnSpc>
              <a:buNone/>
            </a:pPr>
            <a:endParaRPr lang="en-US" sz="36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4612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Innate Immune </a:t>
            </a:r>
            <a:r>
              <a:rPr lang="en-US" sz="3200" b="1" dirty="0" smtClean="0">
                <a:solidFill>
                  <a:srgbClr val="C00000"/>
                </a:solidFill>
                <a:cs typeface="Times New Roman" pitchFamily="18" charset="0"/>
              </a:rPr>
              <a:t>system</a:t>
            </a:r>
            <a:endParaRPr lang="en-US" sz="32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8527"/>
            <a:ext cx="8724900" cy="56546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C</a:t>
            </a:r>
            <a:r>
              <a:rPr lang="lv-LV" sz="2400" dirty="0" smtClean="0">
                <a:cs typeface="Times New Roman" pitchFamily="18" charset="0"/>
              </a:rPr>
              <a:t>omprises </a:t>
            </a:r>
            <a:r>
              <a:rPr lang="lv-LV" sz="2400" b="1" dirty="0" smtClean="0">
                <a:cs typeface="Times New Roman" pitchFamily="18" charset="0"/>
              </a:rPr>
              <a:t>cells </a:t>
            </a:r>
            <a:r>
              <a:rPr lang="lv-LV" sz="2400" dirty="0">
                <a:cs typeface="Times New Roman" pitchFamily="18" charset="0"/>
              </a:rPr>
              <a:t>and </a:t>
            </a:r>
            <a:r>
              <a:rPr lang="lv-LV" sz="2400" b="1" dirty="0">
                <a:cs typeface="Times New Roman" pitchFamily="18" charset="0"/>
              </a:rPr>
              <a:t>mechanisms</a:t>
            </a:r>
            <a:r>
              <a:rPr lang="lv-LV" sz="2400" dirty="0">
                <a:cs typeface="Times New Roman" pitchFamily="18" charset="0"/>
              </a:rPr>
              <a:t> that defend the host from infection by other organisms in a </a:t>
            </a:r>
            <a:r>
              <a:rPr lang="lv-LV" sz="2400" b="1" dirty="0">
                <a:solidFill>
                  <a:srgbClr val="0070C0"/>
                </a:solidFill>
                <a:cs typeface="Times New Roman" pitchFamily="18" charset="0"/>
              </a:rPr>
              <a:t>non-specific </a:t>
            </a:r>
            <a:r>
              <a:rPr lang="lv-LV" sz="2400" b="1" dirty="0" smtClean="0">
                <a:solidFill>
                  <a:srgbClr val="0070C0"/>
                </a:solidFill>
                <a:cs typeface="Times New Roman" pitchFamily="18" charset="0"/>
              </a:rPr>
              <a:t>manner</a:t>
            </a:r>
            <a:endParaRPr lang="en-US" sz="24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969963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designed </a:t>
            </a:r>
            <a:r>
              <a:rPr lang="en-US" sz="2400" dirty="0">
                <a:cs typeface="Times New Roman" pitchFamily="18" charset="0"/>
              </a:rPr>
              <a:t>to </a:t>
            </a:r>
            <a:r>
              <a:rPr lang="en-US" sz="2400" b="1" dirty="0">
                <a:cs typeface="Times New Roman" pitchFamily="18" charset="0"/>
              </a:rPr>
              <a:t>prevent microbes from entering the </a:t>
            </a:r>
            <a:r>
              <a:rPr lang="en-US" sz="2400" b="1" dirty="0" smtClean="0">
                <a:cs typeface="Times New Roman" pitchFamily="18" charset="0"/>
              </a:rPr>
              <a:t>body </a:t>
            </a:r>
            <a:r>
              <a:rPr lang="en-US" sz="2400" dirty="0" smtClean="0">
                <a:cs typeface="Times New Roman" pitchFamily="18" charset="0"/>
              </a:rPr>
              <a:t>and </a:t>
            </a:r>
            <a:r>
              <a:rPr lang="en-US" sz="2400" b="1" dirty="0">
                <a:cs typeface="Times New Roman" pitchFamily="18" charset="0"/>
              </a:rPr>
              <a:t>to help eliminate those that do gain </a:t>
            </a:r>
            <a:r>
              <a:rPr lang="en-US" sz="2400" b="1" dirty="0" smtClean="0">
                <a:cs typeface="Times New Roman" pitchFamily="18" charset="0"/>
              </a:rPr>
              <a:t>access</a:t>
            </a:r>
            <a:endParaRPr lang="en-US" sz="2400" b="1" dirty="0"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Have the following characters </a:t>
            </a:r>
          </a:p>
          <a:p>
            <a:pPr marL="1427163" indent="-2778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Faster</a:t>
            </a:r>
            <a:endParaRPr lang="en-US" sz="2400" dirty="0">
              <a:cs typeface="Times New Roman" pitchFamily="18" charset="0"/>
            </a:endParaRPr>
          </a:p>
          <a:p>
            <a:pPr marL="1427163" indent="-2778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Non-specific</a:t>
            </a:r>
          </a:p>
          <a:p>
            <a:pPr marL="1427163" indent="-2778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No memory component </a:t>
            </a:r>
            <a:r>
              <a:rPr lang="en-US" sz="2400" dirty="0" smtClean="0">
                <a:cs typeface="Times New Roman" pitchFamily="18" charset="0"/>
              </a:rPr>
              <a:t>developed/retains no memory of previous infection</a:t>
            </a:r>
            <a:endParaRPr lang="en-US" sz="2400" dirty="0">
              <a:cs typeface="Times New Roman" pitchFamily="18" charset="0"/>
            </a:endParaRPr>
          </a:p>
          <a:p>
            <a:pPr marL="1427163" indent="-27781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</a:rPr>
              <a:t> Duration of the immune response is over a short </a:t>
            </a:r>
            <a:r>
              <a:rPr lang="en-US" sz="2400" dirty="0" smtClean="0">
                <a:cs typeface="Times New Roman" pitchFamily="18" charset="0"/>
              </a:rPr>
              <a:t>period</a:t>
            </a:r>
          </a:p>
          <a:p>
            <a:pPr marL="1538288" indent="-333375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1"/>
            <a:ext cx="8877300" cy="6505573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It </a:t>
            </a:r>
            <a:r>
              <a:rPr lang="en-US" sz="2600" dirty="0">
                <a:cs typeface="Times New Roman" pitchFamily="18" charset="0"/>
              </a:rPr>
              <a:t>is commonly divided into </a:t>
            </a:r>
            <a:r>
              <a:rPr lang="en-US" sz="2600" dirty="0" smtClean="0">
                <a:cs typeface="Times New Roman" pitchFamily="18" charset="0"/>
              </a:rPr>
              <a:t>four compartments </a:t>
            </a:r>
            <a:endParaRPr lang="en-US" sz="2600" dirty="0">
              <a:cs typeface="Times New Roman" pitchFamily="18" charset="0"/>
            </a:endParaRPr>
          </a:p>
          <a:p>
            <a:pPr marL="1481138" indent="-276225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 smtClean="0">
                <a:cs typeface="Times New Roman" pitchFamily="18" charset="0"/>
                <a:sym typeface="Wingdings 2" pitchFamily="18" charset="2"/>
              </a:rPr>
              <a:t>Mechanical </a:t>
            </a:r>
            <a:r>
              <a:rPr lang="en-US" sz="2600" dirty="0">
                <a:cs typeface="Times New Roman" pitchFamily="18" charset="0"/>
                <a:sym typeface="Wingdings 2" pitchFamily="18" charset="2"/>
              </a:rPr>
              <a:t>b</a:t>
            </a:r>
            <a:r>
              <a:rPr lang="en-US" sz="2600" dirty="0" smtClean="0">
                <a:cs typeface="Times New Roman" pitchFamily="18" charset="0"/>
                <a:sym typeface="Wingdings 2" pitchFamily="18" charset="2"/>
              </a:rPr>
              <a:t>arriers </a:t>
            </a:r>
            <a:endParaRPr lang="en-US" sz="2600" dirty="0" smtClean="0">
              <a:cs typeface="Times New Roman" pitchFamily="18" charset="0"/>
              <a:sym typeface="Wingdings 2" pitchFamily="18" charset="2"/>
            </a:endParaRPr>
          </a:p>
          <a:p>
            <a:pPr marL="1481138" indent="-276225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 err="1" smtClean="0">
                <a:cs typeface="Times New Roman" pitchFamily="18" charset="0"/>
              </a:rPr>
              <a:t>Humoral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parameters </a:t>
            </a:r>
          </a:p>
          <a:p>
            <a:pPr marL="1481138" indent="-276225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 smtClean="0">
                <a:cs typeface="Times New Roman" pitchFamily="18" charset="0"/>
              </a:rPr>
              <a:t>Cellular components </a:t>
            </a:r>
            <a:endParaRPr lang="en-US" sz="2600" dirty="0">
              <a:cs typeface="Times New Roman" pitchFamily="18" charset="0"/>
            </a:endParaRPr>
          </a:p>
          <a:p>
            <a:pPr marL="1481138" indent="-276225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 smtClean="0">
                <a:cs typeface="Times New Roman" pitchFamily="18" charset="0"/>
                <a:sym typeface="Wingdings 2" pitchFamily="18" charset="2"/>
              </a:rPr>
              <a:t>Fever </a:t>
            </a:r>
            <a:r>
              <a:rPr lang="en-US" sz="2600" dirty="0">
                <a:cs typeface="Times New Roman" pitchFamily="18" charset="0"/>
                <a:sym typeface="Wingdings 2" pitchFamily="18" charset="2"/>
              </a:rPr>
              <a:t>and Inflammation</a:t>
            </a:r>
          </a:p>
          <a:p>
            <a:pPr marL="1538288" indent="-333375" algn="just">
              <a:lnSpc>
                <a:spcPct val="150000"/>
              </a:lnSpc>
              <a:buFont typeface="+mj-lt"/>
              <a:buAutoNum type="arabicPeriod"/>
            </a:pPr>
            <a:endParaRPr lang="en-US" sz="2600" dirty="0" smtClean="0">
              <a:cs typeface="Times New Roman" pitchFamily="18" charset="0"/>
            </a:endParaRPr>
          </a:p>
          <a:p>
            <a:pPr marL="1538288" indent="-333375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08440"/>
            <a:ext cx="5105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  <a:cs typeface="Times New Roman" pitchFamily="18" charset="0"/>
              </a:rPr>
              <a:t>Innate Immune </a:t>
            </a:r>
            <a:r>
              <a:rPr lang="en-US" sz="2400" b="1" dirty="0" smtClean="0">
                <a:latin typeface="+mn-lt"/>
                <a:cs typeface="Times New Roman" pitchFamily="18" charset="0"/>
              </a:rPr>
              <a:t>system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 cont’d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17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400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1.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Mechanical </a:t>
            </a: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Barriers </a:t>
            </a:r>
            <a:endParaRPr lang="en-US" sz="26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indent="-1651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   Skin and </a:t>
            </a:r>
            <a:r>
              <a:rPr lang="en-US" sz="2600" b="1" dirty="0">
                <a:cs typeface="Times New Roman" pitchFamily="18" charset="0"/>
              </a:rPr>
              <a:t>mucous membranes</a:t>
            </a:r>
            <a:endParaRPr lang="en-US" sz="2600" b="1" dirty="0" smtClean="0">
              <a:cs typeface="Times New Roman" pitchFamily="18" charset="0"/>
            </a:endParaRPr>
          </a:p>
          <a:p>
            <a:pPr marL="568325" indent="-2778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provide </a:t>
            </a:r>
            <a:r>
              <a:rPr lang="en-US" sz="2600" dirty="0">
                <a:cs typeface="Times New Roman" pitchFamily="18" charset="0"/>
              </a:rPr>
              <a:t>both </a:t>
            </a:r>
            <a:r>
              <a:rPr lang="en-US" sz="2600" b="1" u="sng" dirty="0" smtClean="0">
                <a:cs typeface="Times New Roman" pitchFamily="18" charset="0"/>
              </a:rPr>
              <a:t>physical</a:t>
            </a:r>
            <a:r>
              <a:rPr lang="en-US" sz="2600" dirty="0" smtClean="0">
                <a:cs typeface="Times New Roman" pitchFamily="18" charset="0"/>
              </a:rPr>
              <a:t> and </a:t>
            </a:r>
            <a:r>
              <a:rPr lang="en-US" sz="2600" b="1" u="sng" dirty="0">
                <a:cs typeface="Times New Roman" pitchFamily="18" charset="0"/>
              </a:rPr>
              <a:t>chemical</a:t>
            </a:r>
            <a:r>
              <a:rPr lang="en-US" sz="2600" dirty="0">
                <a:cs typeface="Times New Roman" pitchFamily="18" charset="0"/>
              </a:rPr>
              <a:t> barriers that discourage pathogens </a:t>
            </a:r>
            <a:r>
              <a:rPr lang="en-US" sz="2600" dirty="0" smtClean="0">
                <a:cs typeface="Times New Roman" pitchFamily="18" charset="0"/>
              </a:rPr>
              <a:t>from </a:t>
            </a:r>
            <a:r>
              <a:rPr lang="en-US" sz="2600" dirty="0">
                <a:cs typeface="Times New Roman" pitchFamily="18" charset="0"/>
              </a:rPr>
              <a:t>penetrating the body and causing </a:t>
            </a:r>
            <a:r>
              <a:rPr lang="en-US" sz="2600" dirty="0" smtClean="0">
                <a:cs typeface="Times New Roman" pitchFamily="18" charset="0"/>
              </a:rPr>
              <a:t>disease</a:t>
            </a:r>
          </a:p>
          <a:p>
            <a:pPr marL="965200" indent="-273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b="1" dirty="0" smtClean="0">
                <a:cs typeface="Times New Roman" pitchFamily="18" charset="0"/>
              </a:rPr>
              <a:t>Skin</a:t>
            </a:r>
          </a:p>
          <a:p>
            <a:pPr marL="1427163" indent="-2222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E</a:t>
            </a:r>
            <a:r>
              <a:rPr lang="en-US" sz="2600" dirty="0" smtClean="0">
                <a:cs typeface="Times New Roman" pitchFamily="18" charset="0"/>
              </a:rPr>
              <a:t>pidermis of skin provides </a:t>
            </a:r>
            <a:r>
              <a:rPr lang="en-US" sz="2600" dirty="0">
                <a:cs typeface="Times New Roman" pitchFamily="18" charset="0"/>
              </a:rPr>
              <a:t>a </a:t>
            </a:r>
            <a:r>
              <a:rPr lang="en-US" sz="2600" dirty="0" smtClean="0">
                <a:cs typeface="Times New Roman" pitchFamily="18" charset="0"/>
              </a:rPr>
              <a:t>formidable physical </a:t>
            </a:r>
            <a:r>
              <a:rPr lang="en-US" sz="2600" dirty="0">
                <a:cs typeface="Times New Roman" pitchFamily="18" charset="0"/>
              </a:rPr>
              <a:t>barrier to the entrance of microbes </a:t>
            </a: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Principles of infectious diseases</a:t>
            </a: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80110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+mj-lt"/>
                <a:cs typeface="Times New Roman" pitchFamily="18" charset="0"/>
              </a:rPr>
              <a:t>Infection and disease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700" dirty="0">
                <a:latin typeface="+mj-lt"/>
                <a:cs typeface="Times New Roman" pitchFamily="18" charset="0"/>
              </a:rPr>
              <a:t>The terms "</a:t>
            </a:r>
            <a:r>
              <a:rPr lang="en-US" sz="27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infection</a:t>
            </a:r>
            <a:r>
              <a:rPr lang="en-US" sz="2700" dirty="0">
                <a:latin typeface="+mj-lt"/>
                <a:cs typeface="Times New Roman" pitchFamily="18" charset="0"/>
              </a:rPr>
              <a:t>" and "</a:t>
            </a:r>
            <a:r>
              <a:rPr lang="en-US" sz="27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disease</a:t>
            </a:r>
            <a:r>
              <a:rPr lang="en-US" sz="2700" dirty="0">
                <a:latin typeface="+mj-lt"/>
                <a:cs typeface="Times New Roman" pitchFamily="18" charset="0"/>
              </a:rPr>
              <a:t>" are </a:t>
            </a:r>
            <a:r>
              <a:rPr lang="en-US" sz="2700" b="1" dirty="0">
                <a:latin typeface="+mj-lt"/>
                <a:cs typeface="Times New Roman" pitchFamily="18" charset="0"/>
              </a:rPr>
              <a:t>not </a:t>
            </a:r>
            <a:r>
              <a:rPr lang="en-US" sz="2700" b="1" dirty="0" smtClean="0">
                <a:latin typeface="+mj-lt"/>
                <a:cs typeface="Times New Roman" pitchFamily="18" charset="0"/>
              </a:rPr>
              <a:t>synonymous </a:t>
            </a:r>
          </a:p>
          <a:p>
            <a:pPr marL="736600" indent="-273050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nfection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results when a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pathogen </a:t>
            </a:r>
            <a:r>
              <a:rPr lang="en-US" sz="2800" dirty="0">
                <a:latin typeface="+mj-lt"/>
                <a:cs typeface="Times New Roman" pitchFamily="18" charset="0"/>
              </a:rPr>
              <a:t>enters and begins growing within a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host</a:t>
            </a:r>
          </a:p>
          <a:p>
            <a:pPr marL="736600" indent="-273050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Disease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occurs </a:t>
            </a:r>
            <a:r>
              <a:rPr lang="en-US" sz="2800" b="1" dirty="0">
                <a:latin typeface="+mj-lt"/>
                <a:cs typeface="Times New Roman" pitchFamily="18" charset="0"/>
              </a:rPr>
              <a:t>when the cells in host body are damaged</a:t>
            </a:r>
            <a:r>
              <a:rPr lang="en-US" sz="2800" dirty="0">
                <a:latin typeface="+mj-lt"/>
                <a:cs typeface="Times New Roman" pitchFamily="18" charset="0"/>
              </a:rPr>
              <a:t>, </a:t>
            </a:r>
            <a:r>
              <a:rPr lang="en-US" sz="2800" u="sng" dirty="0">
                <a:latin typeface="+mj-lt"/>
                <a:cs typeface="Times New Roman" pitchFamily="18" charset="0"/>
              </a:rPr>
              <a:t>tissue function is impaired </a:t>
            </a:r>
            <a:r>
              <a:rPr lang="en-US" sz="2800" dirty="0">
                <a:latin typeface="+mj-lt"/>
                <a:cs typeface="Times New Roman" pitchFamily="18" charset="0"/>
              </a:rPr>
              <a:t>as a result of the infection and signs and symptoms of an illness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appear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marL="623888" indent="0">
              <a:lnSpc>
                <a:spcPct val="150000"/>
              </a:lnSpc>
              <a:buNone/>
            </a:pP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763000" cy="6096000"/>
          </a:xfrm>
        </p:spPr>
        <p:txBody>
          <a:bodyPr>
            <a:noAutofit/>
          </a:bodyPr>
          <a:lstStyle/>
          <a:p>
            <a:pPr marL="736600" indent="-341313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cs typeface="Times New Roman" pitchFamily="18" charset="0"/>
              </a:rPr>
              <a:t>Mucous </a:t>
            </a:r>
            <a:r>
              <a:rPr lang="en-US" sz="2400" b="1" dirty="0">
                <a:cs typeface="Times New Roman" pitchFamily="18" charset="0"/>
              </a:rPr>
              <a:t>membranes </a:t>
            </a:r>
            <a:endParaRPr lang="en-US" sz="2400" b="1" dirty="0" smtClean="0">
              <a:cs typeface="Times New Roman" pitchFamily="18" charset="0"/>
            </a:endParaRPr>
          </a:p>
          <a:p>
            <a:pPr marL="1201738" indent="-2873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u="sng" dirty="0">
                <a:cs typeface="Times New Roman" pitchFamily="18" charset="0"/>
              </a:rPr>
              <a:t>epithelial layer of mucous </a:t>
            </a:r>
            <a:r>
              <a:rPr lang="en-US" sz="2400" u="sng" dirty="0" smtClean="0">
                <a:cs typeface="Times New Roman" pitchFamily="18" charset="0"/>
              </a:rPr>
              <a:t>membranes </a:t>
            </a:r>
            <a:r>
              <a:rPr lang="en-US" sz="2400" u="sng" dirty="0">
                <a:cs typeface="Times New Roman" pitchFamily="18" charset="0"/>
              </a:rPr>
              <a:t>secretes a fluid </a:t>
            </a:r>
            <a:r>
              <a:rPr lang="en-US" sz="2400" dirty="0">
                <a:cs typeface="Times New Roman" pitchFamily="18" charset="0"/>
              </a:rPr>
              <a:t>called </a:t>
            </a:r>
            <a:r>
              <a:rPr lang="en-US" sz="2400" b="1" dirty="0">
                <a:cs typeface="Times New Roman" pitchFamily="18" charset="0"/>
              </a:rPr>
              <a:t>mucus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which traps many </a:t>
            </a:r>
            <a:r>
              <a:rPr lang="en-US" sz="2400" dirty="0">
                <a:cs typeface="Times New Roman" pitchFamily="18" charset="0"/>
              </a:rPr>
              <a:t>microbes and foreign </a:t>
            </a:r>
            <a:r>
              <a:rPr lang="en-US" sz="2400" dirty="0" smtClean="0">
                <a:cs typeface="Times New Roman" pitchFamily="18" charset="0"/>
              </a:rPr>
              <a:t>substances</a:t>
            </a:r>
          </a:p>
          <a:p>
            <a:pPr marL="1201738" indent="-2873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mucous </a:t>
            </a:r>
            <a:r>
              <a:rPr lang="en-US" sz="2400" dirty="0" smtClean="0">
                <a:cs typeface="Times New Roman" pitchFamily="18" charset="0"/>
              </a:rPr>
              <a:t>membrane of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nose </a:t>
            </a:r>
            <a:r>
              <a:rPr lang="en-US" sz="2400" dirty="0">
                <a:cs typeface="Times New Roman" pitchFamily="18" charset="0"/>
              </a:rPr>
              <a:t>has mucus-coated </a:t>
            </a:r>
            <a:r>
              <a:rPr lang="en-US" sz="2400" dirty="0" smtClean="0">
                <a:cs typeface="Times New Roman" pitchFamily="18" charset="0"/>
              </a:rPr>
              <a:t>hairs</a:t>
            </a:r>
          </a:p>
          <a:p>
            <a:pPr marL="1201738" indent="-28733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Upper </a:t>
            </a:r>
            <a:r>
              <a:rPr lang="en-US" sz="2400" dirty="0">
                <a:cs typeface="Times New Roman" pitchFamily="18" charset="0"/>
              </a:rPr>
              <a:t>respiratory tract contains </a:t>
            </a:r>
            <a:r>
              <a:rPr lang="en-US" sz="2400" b="1" dirty="0" smtClean="0">
                <a:cs typeface="Times New Roman" pitchFamily="18" charset="0"/>
              </a:rPr>
              <a:t>cilia</a:t>
            </a:r>
          </a:p>
          <a:p>
            <a:pPr marL="2006600" indent="-3556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>
                <a:cs typeface="Times New Roman" pitchFamily="18" charset="0"/>
              </a:rPr>
              <a:t>trap and filter </a:t>
            </a:r>
            <a:r>
              <a:rPr lang="en-US" sz="2400" dirty="0" smtClean="0">
                <a:cs typeface="Times New Roman" pitchFamily="18" charset="0"/>
              </a:rPr>
              <a:t>microbes, dust</a:t>
            </a:r>
            <a:r>
              <a:rPr lang="en-US" sz="2400" dirty="0">
                <a:cs typeface="Times New Roman" pitchFamily="18" charset="0"/>
              </a:rPr>
              <a:t>, and pollutants from inhaled </a:t>
            </a:r>
            <a:r>
              <a:rPr lang="en-US" sz="2400" dirty="0" smtClean="0">
                <a:cs typeface="Times New Roman" pitchFamily="18" charset="0"/>
              </a:rPr>
              <a:t>air</a:t>
            </a:r>
          </a:p>
          <a:p>
            <a:pPr marL="1774825" indent="-519113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cs typeface="Times New Roman" pitchFamily="18" charset="0"/>
              </a:rPr>
              <a:t>Coughing </a:t>
            </a:r>
            <a:r>
              <a:rPr lang="en-US" sz="2400" dirty="0">
                <a:cs typeface="Times New Roman" pitchFamily="18" charset="0"/>
              </a:rPr>
              <a:t>and </a:t>
            </a:r>
            <a:r>
              <a:rPr lang="en-US" sz="2400" dirty="0" smtClean="0">
                <a:cs typeface="Times New Roman" pitchFamily="18" charset="0"/>
              </a:rPr>
              <a:t>sneezing accelerate </a:t>
            </a:r>
            <a:r>
              <a:rPr lang="en-US" sz="2400" dirty="0">
                <a:cs typeface="Times New Roman" pitchFamily="18" charset="0"/>
              </a:rPr>
              <a:t>movement of mucus and its entrapped pathogens out </a:t>
            </a:r>
            <a:r>
              <a:rPr lang="en-US" sz="2400" dirty="0" smtClean="0">
                <a:cs typeface="Times New Roman" pitchFamily="18" charset="0"/>
              </a:rPr>
              <a:t>of the body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157948"/>
            <a:ext cx="8801100" cy="6471454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870" y="157948"/>
            <a:ext cx="5105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Mechanical Barriers cont’d </a:t>
            </a:r>
            <a:endParaRPr lang="en-US" sz="24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304800"/>
            <a:ext cx="8801100" cy="65532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2. Humoral component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c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hemical </a:t>
            </a: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Barriers)</a:t>
            </a:r>
            <a:endParaRPr lang="en-US" sz="26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860425" indent="-341313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 smtClean="0">
                <a:cs typeface="Times New Roman" pitchFamily="18" charset="0"/>
              </a:rPr>
              <a:t>Contains </a:t>
            </a:r>
            <a:r>
              <a:rPr lang="en-US" sz="2600" dirty="0">
                <a:cs typeface="Times New Roman" pitchFamily="18" charset="0"/>
              </a:rPr>
              <a:t>a variety of </a:t>
            </a:r>
            <a:r>
              <a:rPr lang="en-US" sz="2600" u="sng" dirty="0">
                <a:cs typeface="Times New Roman" pitchFamily="18" charset="0"/>
              </a:rPr>
              <a:t>proteins </a:t>
            </a:r>
            <a:r>
              <a:rPr lang="en-US" sz="2600" u="sng" dirty="0" smtClean="0">
                <a:cs typeface="Times New Roman" pitchFamily="18" charset="0"/>
              </a:rPr>
              <a:t>capable </a:t>
            </a:r>
            <a:r>
              <a:rPr lang="en-US" sz="2600" u="sng" dirty="0">
                <a:cs typeface="Times New Roman" pitchFamily="18" charset="0"/>
              </a:rPr>
              <a:t>of destroying </a:t>
            </a:r>
            <a:r>
              <a:rPr lang="en-US" sz="2600" dirty="0">
                <a:cs typeface="Times New Roman" pitchFamily="18" charset="0"/>
              </a:rPr>
              <a:t>or</a:t>
            </a:r>
            <a:r>
              <a:rPr lang="en-US" sz="2600" u="sng" dirty="0">
                <a:cs typeface="Times New Roman" pitchFamily="18" charset="0"/>
              </a:rPr>
              <a:t> inhibiting growth </a:t>
            </a:r>
            <a:r>
              <a:rPr lang="en-US" sz="2600" dirty="0">
                <a:cs typeface="Times New Roman" pitchFamily="18" charset="0"/>
              </a:rPr>
              <a:t>of infectious microorganisms, which include </a:t>
            </a:r>
          </a:p>
          <a:p>
            <a:pPr marL="20050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cs typeface="Times New Roman" pitchFamily="18" charset="0"/>
              </a:rPr>
              <a:t>Lysozyme</a:t>
            </a:r>
          </a:p>
          <a:p>
            <a:pPr marL="25177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Acts </a:t>
            </a:r>
            <a:r>
              <a:rPr lang="en-US" sz="2600" dirty="0">
                <a:cs typeface="Times New Roman" pitchFamily="18" charset="0"/>
              </a:rPr>
              <a:t>on the peptidoglycan of pathogens cell wall</a:t>
            </a:r>
          </a:p>
          <a:p>
            <a:pPr marL="20050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cs typeface="Times New Roman" pitchFamily="18" charset="0"/>
              </a:rPr>
              <a:t>Complement system proteins</a:t>
            </a:r>
          </a:p>
          <a:p>
            <a:pPr marL="25177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C</a:t>
            </a:r>
            <a:r>
              <a:rPr lang="en-US" sz="2600" dirty="0" smtClean="0">
                <a:cs typeface="Times New Roman" pitchFamily="18" charset="0"/>
              </a:rPr>
              <a:t>omprised </a:t>
            </a:r>
            <a:r>
              <a:rPr lang="en-US" sz="2600" dirty="0">
                <a:cs typeface="Times New Roman" pitchFamily="18" charset="0"/>
              </a:rPr>
              <a:t>of soluble and membrane proteins that destroy pathogens through membrane injuries, commonly characterized by </a:t>
            </a:r>
            <a:r>
              <a:rPr lang="en-US" sz="2600" dirty="0" smtClean="0">
                <a:cs typeface="Times New Roman" pitchFamily="18" charset="0"/>
              </a:rPr>
              <a:t>pores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457200"/>
            <a:ext cx="8724900" cy="5668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solidFill>
                  <a:srgbClr val="C00000"/>
                </a:solidFill>
                <a:cs typeface="Times New Roman" pitchFamily="18" charset="0"/>
              </a:rPr>
              <a:t> Humoral component (</a:t>
            </a:r>
            <a:r>
              <a:rPr lang="en-US" sz="2600" dirty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Chemical </a:t>
            </a:r>
            <a:r>
              <a:rPr lang="en-US" sz="2600" dirty="0" smtClean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Barriers) cont’d</a:t>
            </a:r>
            <a:endParaRPr lang="en-US" sz="26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1651000" indent="-341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Interferons</a:t>
            </a:r>
          </a:p>
          <a:p>
            <a:pPr marL="263207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Interfere </a:t>
            </a:r>
            <a:r>
              <a:rPr lang="en-US" sz="2600" dirty="0">
                <a:cs typeface="Times New Roman" pitchFamily="18" charset="0"/>
              </a:rPr>
              <a:t>with viral replication</a:t>
            </a:r>
          </a:p>
          <a:p>
            <a:pPr marL="1651000" indent="-341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Anti-proteases</a:t>
            </a:r>
            <a:endParaRPr lang="en-US" sz="2600" b="1" dirty="0">
              <a:cs typeface="Times New Roman" pitchFamily="18" charset="0"/>
            </a:endParaRPr>
          </a:p>
          <a:p>
            <a:pPr marL="263207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A</a:t>
            </a:r>
            <a:r>
              <a:rPr lang="en-US" sz="2600" dirty="0" smtClean="0">
                <a:cs typeface="Times New Roman" pitchFamily="18" charset="0"/>
              </a:rPr>
              <a:t>gainst </a:t>
            </a:r>
            <a:r>
              <a:rPr lang="en-US" sz="2600" dirty="0">
                <a:cs typeface="Times New Roman" pitchFamily="18" charset="0"/>
              </a:rPr>
              <a:t>microorganism proteolytic proteins </a:t>
            </a:r>
          </a:p>
          <a:p>
            <a:pPr marL="1651000" indent="-341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C-reactive </a:t>
            </a:r>
            <a:r>
              <a:rPr lang="en-US" sz="2600" b="1" dirty="0">
                <a:cs typeface="Times New Roman" pitchFamily="18" charset="0"/>
              </a:rPr>
              <a:t>protein</a:t>
            </a:r>
          </a:p>
          <a:p>
            <a:pPr marL="263207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promoting pathogen </a:t>
            </a:r>
            <a:r>
              <a:rPr lang="en-US" sz="2600" dirty="0" err="1">
                <a:cs typeface="Times New Roman" pitchFamily="18" charset="0"/>
              </a:rPr>
              <a:t>opsonization</a:t>
            </a:r>
            <a:r>
              <a:rPr lang="en-US" sz="2600" dirty="0">
                <a:cs typeface="Times New Roman" pitchFamily="18" charset="0"/>
              </a:rPr>
              <a:t>, complement activation and </a:t>
            </a:r>
            <a:r>
              <a:rPr lang="en-US" sz="2600" dirty="0" smtClean="0">
                <a:cs typeface="Times New Roman" pitchFamily="18" charset="0"/>
              </a:rPr>
              <a:t>phagocytosis</a:t>
            </a:r>
            <a:endParaRPr lang="en-US" sz="26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15902"/>
            <a:ext cx="8877300" cy="64135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C00000"/>
                </a:solidFill>
                <a:cs typeface="Times New Roman" pitchFamily="18" charset="0"/>
              </a:rPr>
              <a:t>3.Cellular </a:t>
            </a:r>
            <a:r>
              <a:rPr lang="en-US" sz="2600" b="1" dirty="0">
                <a:solidFill>
                  <a:srgbClr val="C00000"/>
                </a:solidFill>
                <a:cs typeface="Times New Roman" pitchFamily="18" charset="0"/>
              </a:rPr>
              <a:t>components </a:t>
            </a:r>
            <a:endParaRPr lang="en-US" sz="26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747713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Phagocytes </a:t>
            </a:r>
            <a:r>
              <a:rPr lang="en-US" sz="2000" dirty="0" smtClean="0">
                <a:cs typeface="Times New Roman" pitchFamily="18" charset="0"/>
              </a:rPr>
              <a:t>that may mobilized to the inflammation site by molecular signals includes </a:t>
            </a:r>
          </a:p>
          <a:p>
            <a:pPr marL="1260475" indent="-401638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200" b="1" dirty="0" smtClean="0">
                <a:cs typeface="Times New Roman" pitchFamily="18" charset="0"/>
              </a:rPr>
              <a:t>1. Natural </a:t>
            </a:r>
            <a:r>
              <a:rPr lang="en-US" sz="2200" b="1" dirty="0">
                <a:cs typeface="Times New Roman" pitchFamily="18" charset="0"/>
              </a:rPr>
              <a:t>Killer Cells </a:t>
            </a:r>
            <a:endParaRPr lang="en-US" sz="2200" b="1" dirty="0" smtClean="0">
              <a:cs typeface="Times New Roman" pitchFamily="18" charset="0"/>
            </a:endParaRPr>
          </a:p>
          <a:p>
            <a:pPr marL="1482725" indent="-2222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Immune cells present </a:t>
            </a:r>
            <a:r>
              <a:rPr lang="en-US" sz="2000" dirty="0">
                <a:cs typeface="Times New Roman" pitchFamily="18" charset="0"/>
              </a:rPr>
              <a:t>in </a:t>
            </a:r>
            <a:r>
              <a:rPr lang="en-US" sz="2000" dirty="0" smtClean="0">
                <a:cs typeface="Times New Roman" pitchFamily="18" charset="0"/>
              </a:rPr>
              <a:t>blood, </a:t>
            </a:r>
            <a:r>
              <a:rPr lang="en-US" sz="2000" dirty="0">
                <a:cs typeface="Times New Roman" pitchFamily="18" charset="0"/>
              </a:rPr>
              <a:t>spleen, lymph nodes, </a:t>
            </a:r>
            <a:r>
              <a:rPr lang="en-US" sz="2000" dirty="0" smtClean="0">
                <a:cs typeface="Times New Roman" pitchFamily="18" charset="0"/>
              </a:rPr>
              <a:t>and bone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marrow</a:t>
            </a:r>
          </a:p>
          <a:p>
            <a:pPr marL="1482725" indent="-2222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NK cells attack any body cells that display abnormal or unusual plasma membrane proteins</a:t>
            </a:r>
          </a:p>
          <a:p>
            <a:pPr marL="1081088" indent="-22225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200" b="1" dirty="0" smtClean="0">
                <a:cs typeface="Times New Roman" pitchFamily="18" charset="0"/>
              </a:rPr>
              <a:t>2. Phagocytes</a:t>
            </a:r>
          </a:p>
          <a:p>
            <a:pPr marL="1427163" indent="-16668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 Specialized cells that perform phagocytosis</a:t>
            </a:r>
          </a:p>
          <a:p>
            <a:pPr marL="1427163" indent="-16668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 The two major types of phagocytes are </a:t>
            </a:r>
          </a:p>
          <a:p>
            <a:pPr marL="1992313" indent="-219075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>
                <a:cs typeface="Times New Roman" pitchFamily="18" charset="0"/>
              </a:rPr>
              <a:t>Neutrophils and </a:t>
            </a:r>
          </a:p>
          <a:p>
            <a:pPr marL="1992313" indent="-219075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>
                <a:cs typeface="Times New Roman" pitchFamily="18" charset="0"/>
              </a:rPr>
              <a:t>Macrophages</a:t>
            </a:r>
          </a:p>
          <a:p>
            <a:pPr marL="1484313" indent="-225425">
              <a:lnSpc>
                <a:spcPct val="150000"/>
              </a:lnSpc>
              <a:buFont typeface="Wingdings" pitchFamily="2" charset="2"/>
              <a:buChar char="ü"/>
            </a:pPr>
            <a:endParaRPr lang="en-US" sz="1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4. Fever and Inflammation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  <a:sym typeface="Wingdings 2" pitchFamily="18" charset="2"/>
              </a:rPr>
              <a:t>Fever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and Inflammation offers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powerful protection against infection by interfering with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the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proper conditions that promote bacterial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growth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  <a:sym typeface="Wingdings 2" pitchFamily="18" charset="2"/>
              </a:rPr>
              <a:t>During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fever</a:t>
            </a:r>
          </a:p>
          <a:p>
            <a:pPr marL="1146175" lvl="1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>
                <a:cs typeface="Times New Roman" pitchFamily="18" charset="0"/>
                <a:sym typeface="Wingdings 2" pitchFamily="18" charset="2"/>
              </a:rPr>
              <a:t>T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he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amount of iron in the blood is reduced, and thus fewer nutrients are available to support the growth of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pathogens</a:t>
            </a:r>
          </a:p>
          <a:p>
            <a:pPr marL="1146175" lvl="1" indent="-290513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Phagocytic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cells attack with greater vigor when the temperature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rises</a:t>
            </a:r>
            <a:endParaRPr lang="en-US" sz="2400" dirty="0"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  <a:sym typeface="Wingdings 2" pitchFamily="18" charset="2"/>
              </a:rPr>
              <a:t>Fever and Inflammation cont’d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During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an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inflammation</a:t>
            </a:r>
            <a:endParaRPr lang="en-US" sz="2400" dirty="0">
              <a:cs typeface="Times New Roman" pitchFamily="18" charset="0"/>
              <a:sym typeface="Wingdings 2" pitchFamily="18" charset="2"/>
            </a:endParaRPr>
          </a:p>
          <a:p>
            <a:pPr marL="1198562" lvl="1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dirty="0">
                <a:cs typeface="Times New Roman" pitchFamily="18" charset="0"/>
                <a:sym typeface="Wingdings 2" pitchFamily="18" charset="2"/>
              </a:rPr>
              <a:t>D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ilation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of blood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vessels occurs </a:t>
            </a:r>
          </a:p>
          <a:p>
            <a:pPr marL="1712913" lvl="1" indent="-2889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increase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of blood volume in affected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areas</a:t>
            </a:r>
          </a:p>
          <a:p>
            <a:pPr marL="2235200" lvl="1" indent="-231775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invasion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of white blood cells into the affected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area</a:t>
            </a:r>
          </a:p>
          <a:p>
            <a:pPr marL="858838" lvl="1" indent="-31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v"/>
            </a:pP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 Characterized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by redness, swelling, heat, and </a:t>
            </a:r>
            <a:r>
              <a:rPr lang="en-US" sz="2400" dirty="0" smtClean="0">
                <a:cs typeface="Times New Roman" pitchFamily="18" charset="0"/>
                <a:sym typeface="Wingdings 2" pitchFamily="18" charset="2"/>
              </a:rPr>
              <a:t>pain</a:t>
            </a:r>
            <a:endParaRPr lang="en-US" sz="2400" dirty="0"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Adaptive immunity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dirty="0">
                <a:cs typeface="Times New Roman" pitchFamily="18" charset="0"/>
              </a:rPr>
              <a:t>A</a:t>
            </a:r>
            <a:r>
              <a:rPr lang="en-US" sz="2600" dirty="0" smtClean="0">
                <a:cs typeface="Times New Roman" pitchFamily="18" charset="0"/>
              </a:rPr>
              <a:t>bility </a:t>
            </a:r>
            <a:r>
              <a:rPr lang="en-US" sz="2600" dirty="0">
                <a:cs typeface="Times New Roman" pitchFamily="18" charset="0"/>
              </a:rPr>
              <a:t>of the body to defend itself </a:t>
            </a:r>
            <a:r>
              <a:rPr lang="en-US" sz="2600" b="1" dirty="0">
                <a:cs typeface="Times New Roman" pitchFamily="18" charset="0"/>
              </a:rPr>
              <a:t>against specific </a:t>
            </a:r>
            <a:r>
              <a:rPr lang="en-US" sz="2600" b="1" dirty="0" smtClean="0">
                <a:cs typeface="Times New Roman" pitchFamily="18" charset="0"/>
              </a:rPr>
              <a:t>invading agents</a:t>
            </a:r>
            <a:endParaRPr lang="en-US" sz="2600" b="1" dirty="0"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smtClean="0">
                <a:cs typeface="Times New Roman" pitchFamily="18" charset="0"/>
              </a:rPr>
              <a:t>Have </a:t>
            </a:r>
            <a:r>
              <a:rPr lang="en-US" sz="2600" b="1" dirty="0">
                <a:cs typeface="Times New Roman" pitchFamily="18" charset="0"/>
              </a:rPr>
              <a:t>the following characters </a:t>
            </a:r>
          </a:p>
          <a:p>
            <a:pPr marL="793750" indent="-28416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Specific</a:t>
            </a:r>
          </a:p>
          <a:p>
            <a:pPr marL="1316038" indent="-234950">
              <a:lnSpc>
                <a:spcPct val="150000"/>
              </a:lnSpc>
              <a:spcBef>
                <a:spcPts val="0"/>
              </a:spcBef>
              <a:buFont typeface="Courier New" pitchFamily="49" charset="0"/>
              <a:buChar char="o"/>
              <a:tabLst>
                <a:tab pos="1316038" algn="l"/>
                <a:tab pos="1371600" algn="l"/>
              </a:tabLst>
            </a:pPr>
            <a:r>
              <a:rPr lang="en-US" sz="2600" dirty="0">
                <a:cs typeface="Times New Roman" pitchFamily="18" charset="0"/>
              </a:rPr>
              <a:t>f</a:t>
            </a:r>
            <a:r>
              <a:rPr lang="en-US" sz="2600" dirty="0" smtClean="0">
                <a:cs typeface="Times New Roman" pitchFamily="18" charset="0"/>
              </a:rPr>
              <a:t>or </a:t>
            </a:r>
            <a:r>
              <a:rPr lang="en-US" sz="2600" dirty="0" smtClean="0">
                <a:cs typeface="Times New Roman" pitchFamily="18" charset="0"/>
              </a:rPr>
              <a:t>particular </a:t>
            </a:r>
            <a:r>
              <a:rPr lang="en-US" sz="2600" dirty="0">
                <a:cs typeface="Times New Roman" pitchFamily="18" charset="0"/>
              </a:rPr>
              <a:t>foreign molecules (</a:t>
            </a:r>
            <a:r>
              <a:rPr lang="en-US" sz="2600" dirty="0" smtClean="0">
                <a:cs typeface="Times New Roman" pitchFamily="18" charset="0"/>
              </a:rPr>
              <a:t>antigens)</a:t>
            </a:r>
          </a:p>
          <a:p>
            <a:pPr marL="1316038" indent="-234950">
              <a:lnSpc>
                <a:spcPct val="150000"/>
              </a:lnSpc>
              <a:spcBef>
                <a:spcPts val="0"/>
              </a:spcBef>
              <a:buFont typeface="Courier New" pitchFamily="49" charset="0"/>
              <a:buChar char="o"/>
              <a:tabLst>
                <a:tab pos="1316038" algn="l"/>
                <a:tab pos="1371600" algn="l"/>
              </a:tabLst>
            </a:pPr>
            <a:r>
              <a:rPr lang="en-US" sz="2600" dirty="0" smtClean="0">
                <a:cs typeface="Times New Roman" pitchFamily="18" charset="0"/>
              </a:rPr>
              <a:t>d</a:t>
            </a:r>
            <a:r>
              <a:rPr lang="en-US" sz="2600" dirty="0" smtClean="0">
                <a:cs typeface="Times New Roman" pitchFamily="18" charset="0"/>
              </a:rPr>
              <a:t>istinguish </a:t>
            </a:r>
            <a:r>
              <a:rPr lang="en-US" sz="2600" dirty="0" smtClean="0">
                <a:cs typeface="Times New Roman" pitchFamily="18" charset="0"/>
              </a:rPr>
              <a:t>self </a:t>
            </a:r>
            <a:r>
              <a:rPr lang="en-US" sz="2600" dirty="0">
                <a:cs typeface="Times New Roman" pitchFamily="18" charset="0"/>
              </a:rPr>
              <a:t>from </a:t>
            </a:r>
            <a:r>
              <a:rPr lang="en-US" sz="2600" dirty="0" smtClean="0">
                <a:cs typeface="Times New Roman" pitchFamily="18" charset="0"/>
              </a:rPr>
              <a:t>non-self molecules</a:t>
            </a:r>
            <a:endParaRPr lang="en-US" sz="2600" dirty="0">
              <a:cs typeface="Times New Roman" pitchFamily="18" charset="0"/>
            </a:endParaRPr>
          </a:p>
          <a:p>
            <a:pPr marL="793750" indent="-28416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M</a:t>
            </a:r>
            <a:r>
              <a:rPr lang="en-US" sz="2600" dirty="0" smtClean="0">
                <a:cs typeface="Times New Roman" pitchFamily="18" charset="0"/>
              </a:rPr>
              <a:t>emory </a:t>
            </a:r>
            <a:r>
              <a:rPr lang="en-US" sz="2600" dirty="0">
                <a:cs typeface="Times New Roman" pitchFamily="18" charset="0"/>
              </a:rPr>
              <a:t>component developed </a:t>
            </a:r>
          </a:p>
          <a:p>
            <a:pPr marL="803275" indent="-293688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Duration </a:t>
            </a:r>
            <a:r>
              <a:rPr lang="en-US" sz="2600" dirty="0">
                <a:cs typeface="Times New Roman" pitchFamily="18" charset="0"/>
              </a:rPr>
              <a:t>of the immune response is over a </a:t>
            </a:r>
            <a:r>
              <a:rPr lang="en-US" sz="2600" dirty="0" smtClean="0">
                <a:cs typeface="Times New Roman" pitchFamily="18" charset="0"/>
              </a:rPr>
              <a:t>long period (some times lifetime)</a:t>
            </a:r>
            <a:endParaRPr lang="en-US" sz="26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Adaptive immunity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 smtClean="0">
                <a:cs typeface="Times New Roman" pitchFamily="18" charset="0"/>
              </a:rPr>
              <a:t>depends </a:t>
            </a:r>
            <a:r>
              <a:rPr lang="en-US" sz="2600" dirty="0">
                <a:cs typeface="Times New Roman" pitchFamily="18" charset="0"/>
              </a:rPr>
              <a:t>on specialized white blood cells called </a:t>
            </a:r>
            <a:r>
              <a:rPr lang="en-US" sz="2600" b="1" dirty="0">
                <a:cs typeface="Times New Roman" pitchFamily="18" charset="0"/>
              </a:rPr>
              <a:t>lymphocytes</a:t>
            </a:r>
            <a:r>
              <a:rPr lang="en-US" sz="2600" dirty="0">
                <a:cs typeface="Times New Roman" pitchFamily="18" charset="0"/>
              </a:rPr>
              <a:t> </a:t>
            </a:r>
          </a:p>
          <a:p>
            <a:pPr marL="1316038" indent="-3460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b="1" dirty="0">
                <a:cs typeface="Times New Roman" pitchFamily="18" charset="0"/>
              </a:rPr>
              <a:t>T-cells </a:t>
            </a:r>
            <a:r>
              <a:rPr lang="en-US" sz="2600" b="1" dirty="0" smtClean="0">
                <a:cs typeface="Times New Roman" pitchFamily="18" charset="0"/>
              </a:rPr>
              <a:t>and B-cells</a:t>
            </a:r>
            <a:endParaRPr lang="en-US" sz="2600" b="1" dirty="0"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dirty="0" smtClean="0">
                <a:cs typeface="Times New Roman" pitchFamily="18" charset="0"/>
              </a:rPr>
              <a:t>There </a:t>
            </a:r>
            <a:r>
              <a:rPr lang="en-US" sz="2600" dirty="0">
                <a:cs typeface="Times New Roman" pitchFamily="18" charset="0"/>
              </a:rPr>
              <a:t>are two major types of mature T cells that exit the </a:t>
            </a:r>
            <a:r>
              <a:rPr lang="en-US" sz="2600" dirty="0" smtClean="0">
                <a:cs typeface="Times New Roman" pitchFamily="18" charset="0"/>
              </a:rPr>
              <a:t>thymus</a:t>
            </a:r>
            <a:endParaRPr lang="en-US" sz="2600" dirty="0">
              <a:cs typeface="Times New Roman" pitchFamily="18" charset="0"/>
            </a:endParaRPr>
          </a:p>
          <a:p>
            <a:pPr marL="1597025" indent="-2762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H</a:t>
            </a:r>
            <a:r>
              <a:rPr lang="en-US" sz="2600" dirty="0" smtClean="0">
                <a:cs typeface="Times New Roman" pitchFamily="18" charset="0"/>
              </a:rPr>
              <a:t>elper </a:t>
            </a:r>
            <a:r>
              <a:rPr lang="en-US" sz="2600" dirty="0">
                <a:cs typeface="Times New Roman" pitchFamily="18" charset="0"/>
              </a:rPr>
              <a:t>T </a:t>
            </a:r>
            <a:r>
              <a:rPr lang="en-US" sz="2600" dirty="0" smtClean="0">
                <a:cs typeface="Times New Roman" pitchFamily="18" charset="0"/>
              </a:rPr>
              <a:t>cells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 smtClean="0">
                <a:cs typeface="Times New Roman" pitchFamily="18" charset="0"/>
              </a:rPr>
              <a:t>(CD4)</a:t>
            </a:r>
            <a:endParaRPr lang="en-US" sz="2600" dirty="0">
              <a:cs typeface="Times New Roman" pitchFamily="18" charset="0"/>
            </a:endParaRPr>
          </a:p>
          <a:p>
            <a:pPr marL="1597025" indent="-27622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600" dirty="0">
                <a:cs typeface="Times New Roman" pitchFamily="18" charset="0"/>
              </a:rPr>
              <a:t>C</a:t>
            </a:r>
            <a:r>
              <a:rPr lang="en-US" sz="2600" dirty="0" smtClean="0">
                <a:cs typeface="Times New Roman" pitchFamily="18" charset="0"/>
              </a:rPr>
              <a:t>ytotoxic </a:t>
            </a:r>
            <a:r>
              <a:rPr lang="en-US" sz="2600" dirty="0">
                <a:cs typeface="Times New Roman" pitchFamily="18" charset="0"/>
              </a:rPr>
              <a:t>T </a:t>
            </a:r>
            <a:r>
              <a:rPr lang="en-US" sz="2600" dirty="0" smtClean="0">
                <a:cs typeface="Times New Roman" pitchFamily="18" charset="0"/>
              </a:rPr>
              <a:t>cells (CD8)</a:t>
            </a:r>
            <a:endParaRPr lang="en-US" sz="26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215902"/>
            <a:ext cx="1600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7055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Components of adaptive immunity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smtClean="0">
                <a:cs typeface="Times New Roman" pitchFamily="18" charset="0"/>
              </a:rPr>
              <a:t> 1. </a:t>
            </a:r>
            <a:r>
              <a:rPr lang="en-US" sz="2000" b="1" dirty="0">
                <a:cs typeface="Times New Roman" pitchFamily="18" charset="0"/>
              </a:rPr>
              <a:t>C</a:t>
            </a:r>
            <a:r>
              <a:rPr lang="en-US" sz="2000" b="1" dirty="0" smtClean="0">
                <a:cs typeface="Times New Roman" pitchFamily="18" charset="0"/>
              </a:rPr>
              <a:t>ell-mediated immunity </a:t>
            </a:r>
          </a:p>
          <a:p>
            <a:pPr marL="623888" indent="-276225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involves T-cells</a:t>
            </a:r>
          </a:p>
          <a:p>
            <a:pPr marL="566738" indent="115888">
              <a:spcBef>
                <a:spcPts val="1200"/>
              </a:spcBef>
              <a:buNone/>
            </a:pPr>
            <a:r>
              <a:rPr lang="en-US" sz="2000" dirty="0" smtClean="0">
                <a:cs typeface="Times New Roman" pitchFamily="18" charset="0"/>
              </a:rPr>
              <a:t> Responsible </a:t>
            </a:r>
            <a:r>
              <a:rPr lang="en-US" sz="2000" dirty="0">
                <a:cs typeface="Times New Roman" pitchFamily="18" charset="0"/>
              </a:rPr>
              <a:t>for</a:t>
            </a:r>
            <a:endParaRPr lang="en-US" sz="2000" dirty="0" smtClean="0">
              <a:cs typeface="Times New Roman" pitchFamily="18" charset="0"/>
            </a:endParaRPr>
          </a:p>
          <a:p>
            <a:pPr marL="1262063" indent="-347663">
              <a:spcBef>
                <a:spcPts val="1200"/>
              </a:spcBef>
              <a:buAutoNum type="alphaUcPeriod"/>
            </a:pPr>
            <a:r>
              <a:rPr lang="en-US" sz="2000" dirty="0" smtClean="0">
                <a:cs typeface="Times New Roman" pitchFamily="18" charset="0"/>
              </a:rPr>
              <a:t>Directly </a:t>
            </a:r>
            <a:r>
              <a:rPr lang="en-US" sz="2000" dirty="0">
                <a:cs typeface="Times New Roman" pitchFamily="18" charset="0"/>
              </a:rPr>
              <a:t>destroying body cells that are infected with a </a:t>
            </a:r>
            <a:r>
              <a:rPr lang="en-US" sz="2000" dirty="0" smtClean="0">
                <a:cs typeface="Times New Roman" pitchFamily="18" charset="0"/>
              </a:rPr>
              <a:t>pathogen </a:t>
            </a:r>
            <a:r>
              <a:rPr lang="en-US" sz="2000" dirty="0">
                <a:cs typeface="Times New Roman" pitchFamily="18" charset="0"/>
              </a:rPr>
              <a:t>or have become </a:t>
            </a:r>
            <a:r>
              <a:rPr lang="en-US" sz="2000" dirty="0" smtClean="0">
                <a:cs typeface="Times New Roman" pitchFamily="18" charset="0"/>
              </a:rPr>
              <a:t>cancerous </a:t>
            </a:r>
          </a:p>
          <a:p>
            <a:pPr marL="1262063" indent="-347663">
              <a:spcBef>
                <a:spcPts val="1200"/>
              </a:spcBef>
              <a:buAutoNum type="alphaUcPeriod"/>
            </a:pPr>
            <a:r>
              <a:rPr lang="en-US" sz="2000" dirty="0" smtClean="0">
                <a:cs typeface="Times New Roman" pitchFamily="18" charset="0"/>
              </a:rPr>
              <a:t>Activate </a:t>
            </a:r>
            <a:r>
              <a:rPr lang="en-US" sz="2000" dirty="0">
                <a:cs typeface="Times New Roman" pitchFamily="18" charset="0"/>
              </a:rPr>
              <a:t>other immune cells to be more efficient microbe </a:t>
            </a:r>
            <a:r>
              <a:rPr lang="en-US" sz="2000" dirty="0" smtClean="0">
                <a:cs typeface="Times New Roman" pitchFamily="18" charset="0"/>
              </a:rPr>
              <a:t>killers</a:t>
            </a:r>
          </a:p>
          <a:p>
            <a:pPr marL="174625" indent="-174625">
              <a:spcBef>
                <a:spcPts val="1200"/>
              </a:spcBef>
              <a:buNone/>
            </a:pPr>
            <a:r>
              <a:rPr lang="en-US" sz="2000" b="1" dirty="0" smtClean="0">
                <a:cs typeface="Times New Roman" pitchFamily="18" charset="0"/>
              </a:rPr>
              <a:t> 2. </a:t>
            </a:r>
            <a:r>
              <a:rPr lang="en-US" sz="2000" b="1" dirty="0">
                <a:cs typeface="Times New Roman" pitchFamily="18" charset="0"/>
              </a:rPr>
              <a:t>A</a:t>
            </a:r>
            <a:r>
              <a:rPr lang="en-US" sz="2000" b="1" dirty="0" smtClean="0">
                <a:cs typeface="Times New Roman" pitchFamily="18" charset="0"/>
              </a:rPr>
              <a:t>ntibody-mediated </a:t>
            </a:r>
            <a:r>
              <a:rPr lang="en-US" sz="2000" b="1" dirty="0">
                <a:cs typeface="Times New Roman" pitchFamily="18" charset="0"/>
              </a:rPr>
              <a:t>immunity</a:t>
            </a:r>
            <a:r>
              <a:rPr lang="en-US" sz="2000" b="1" dirty="0" smtClean="0">
                <a:cs typeface="Times New Roman" pitchFamily="18" charset="0"/>
              </a:rPr>
              <a:t> </a:t>
            </a:r>
          </a:p>
          <a:p>
            <a:pPr indent="4763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 involves </a:t>
            </a:r>
            <a:r>
              <a:rPr lang="en-US" sz="2000" dirty="0">
                <a:cs typeface="Times New Roman" pitchFamily="18" charset="0"/>
              </a:rPr>
              <a:t>both T-cells and B-cells </a:t>
            </a:r>
            <a:r>
              <a:rPr lang="en-US" sz="2000" dirty="0" smtClean="0">
                <a:cs typeface="Times New Roman" pitchFamily="18" charset="0"/>
              </a:rPr>
              <a:t>  </a:t>
            </a:r>
          </a:p>
          <a:p>
            <a:pPr marL="855663" indent="-174625">
              <a:spcBef>
                <a:spcPts val="1200"/>
              </a:spcBef>
              <a:buNone/>
            </a:pPr>
            <a:r>
              <a:rPr lang="en-US" sz="2000" dirty="0" smtClean="0">
                <a:cs typeface="Times New Roman" pitchFamily="18" charset="0"/>
              </a:rPr>
              <a:t>Responsible for </a:t>
            </a:r>
          </a:p>
          <a:p>
            <a:pPr marL="1204913" indent="-290513">
              <a:spcBef>
                <a:spcPts val="1200"/>
              </a:spcBef>
              <a:buAutoNum type="alphaUcPeriod"/>
            </a:pPr>
            <a:r>
              <a:rPr lang="en-US" sz="2000" dirty="0" smtClean="0">
                <a:cs typeface="Times New Roman" pitchFamily="18" charset="0"/>
              </a:rPr>
              <a:t>Destruction </a:t>
            </a:r>
            <a:r>
              <a:rPr lang="en-US" sz="2000" dirty="0">
                <a:cs typeface="Times New Roman" pitchFamily="18" charset="0"/>
              </a:rPr>
              <a:t>of invading pathogens </a:t>
            </a:r>
            <a:r>
              <a:rPr lang="en-US" sz="2000" dirty="0" smtClean="0">
                <a:cs typeface="Times New Roman" pitchFamily="18" charset="0"/>
              </a:rPr>
              <a:t> </a:t>
            </a:r>
            <a:endParaRPr lang="en-US" sz="2000" dirty="0">
              <a:cs typeface="Times New Roman" pitchFamily="18" charset="0"/>
            </a:endParaRPr>
          </a:p>
          <a:p>
            <a:pPr marL="1204913" indent="-290513">
              <a:spcBef>
                <a:spcPts val="1200"/>
              </a:spcBef>
              <a:buAutoNum type="alphaUcPeriod"/>
            </a:pPr>
            <a:r>
              <a:rPr lang="en-US" sz="2000" dirty="0" smtClean="0">
                <a:cs typeface="Times New Roman" pitchFamily="18" charset="0"/>
              </a:rPr>
              <a:t>Elimination </a:t>
            </a:r>
            <a:r>
              <a:rPr lang="en-US" sz="2000" dirty="0">
                <a:cs typeface="Times New Roman" pitchFamily="18" charset="0"/>
              </a:rPr>
              <a:t>of </a:t>
            </a:r>
            <a:r>
              <a:rPr lang="en-US" sz="2000" dirty="0" smtClean="0">
                <a:cs typeface="Times New Roman" pitchFamily="18" charset="0"/>
              </a:rPr>
              <a:t>toxins</a:t>
            </a:r>
            <a:endParaRPr lang="en-US" sz="2000" dirty="0">
              <a:cs typeface="Times New Roman" pitchFamily="18" charset="0"/>
            </a:endParaRPr>
          </a:p>
          <a:p>
            <a:pPr marL="174625" indent="-174625">
              <a:buNone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15902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26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Both the cell-mediated and antibody-mediated responses are initiated after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macrophage </a:t>
            </a:r>
            <a:r>
              <a:rPr lang="en-US" sz="2400" dirty="0">
                <a:cs typeface="Times New Roman" pitchFamily="18" charset="0"/>
              </a:rPr>
              <a:t>engulfs a </a:t>
            </a:r>
            <a:r>
              <a:rPr lang="en-US" sz="2400" dirty="0" smtClean="0">
                <a:cs typeface="Times New Roman" pitchFamily="18" charset="0"/>
              </a:rPr>
              <a:t>pathogen </a:t>
            </a:r>
            <a:r>
              <a:rPr lang="en-US" sz="2400" dirty="0">
                <a:cs typeface="Times New Roman" pitchFamily="18" charset="0"/>
              </a:rPr>
              <a:t>and then display antigens from the pathogen on their surface.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marL="973138" indent="-2905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cs typeface="Times New Roman" pitchFamily="18" charset="0"/>
              </a:rPr>
              <a:t>This </a:t>
            </a:r>
            <a:r>
              <a:rPr lang="en-US" sz="2400" dirty="0">
                <a:cs typeface="Times New Roman" pitchFamily="18" charset="0"/>
              </a:rPr>
              <a:t>display helps the macrophages stimulate specific helper T-cells to release signal molecules called </a:t>
            </a:r>
            <a:r>
              <a:rPr lang="en-US" sz="2400" b="1" dirty="0" err="1" smtClean="0">
                <a:cs typeface="Times New Roman" pitchFamily="18" charset="0"/>
              </a:rPr>
              <a:t>lymphokines</a:t>
            </a:r>
            <a:endParaRPr lang="en-US" sz="2400" b="1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b="1" dirty="0" err="1">
                <a:cs typeface="Times New Roman" pitchFamily="18" charset="0"/>
              </a:rPr>
              <a:t>lymphokines</a:t>
            </a:r>
            <a:r>
              <a:rPr lang="en-US" sz="2400" dirty="0">
                <a:cs typeface="Times New Roman" pitchFamily="18" charset="0"/>
              </a:rPr>
              <a:t>, in turn, stimulate the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cell-mediated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antibody-mediated </a:t>
            </a:r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responses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83370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57" y="274638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Symptom</a:t>
            </a:r>
            <a:endParaRPr lang="en-US" sz="2800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692150" indent="-2349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cs typeface="Times New Roman" pitchFamily="18" charset="0"/>
              </a:rPr>
              <a:t>A </a:t>
            </a:r>
            <a:r>
              <a:rPr lang="en-US" sz="2800" dirty="0">
                <a:latin typeface="+mj-lt"/>
                <a:cs typeface="Times New Roman" pitchFamily="18" charset="0"/>
              </a:rPr>
              <a:t>change in body function that is </a:t>
            </a:r>
            <a:r>
              <a:rPr lang="en-US" sz="2800" b="1" dirty="0">
                <a:latin typeface="+mj-lt"/>
                <a:cs typeface="Times New Roman" pitchFamily="18" charset="0"/>
              </a:rPr>
              <a:t>felt by a patient </a:t>
            </a:r>
            <a:r>
              <a:rPr lang="en-US" sz="2800" dirty="0">
                <a:latin typeface="+mj-lt"/>
                <a:cs typeface="Times New Roman" pitchFamily="18" charset="0"/>
              </a:rPr>
              <a:t>as a result of disease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Sign</a:t>
            </a:r>
            <a:endParaRPr lang="en-US" sz="2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692150" indent="-2349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cs typeface="Times New Roman" pitchFamily="18" charset="0"/>
              </a:rPr>
              <a:t>A </a:t>
            </a:r>
            <a:r>
              <a:rPr lang="en-US" sz="2800" dirty="0">
                <a:latin typeface="+mj-lt"/>
                <a:cs typeface="Times New Roman" pitchFamily="18" charset="0"/>
              </a:rPr>
              <a:t>change in a body that </a:t>
            </a:r>
            <a:r>
              <a:rPr lang="en-US" sz="2800" b="1" dirty="0">
                <a:latin typeface="+mj-lt"/>
                <a:cs typeface="Times New Roman" pitchFamily="18" charset="0"/>
              </a:rPr>
              <a:t>can be measured or observed </a:t>
            </a:r>
            <a:r>
              <a:rPr lang="en-US" sz="2800" dirty="0">
                <a:latin typeface="+mj-lt"/>
                <a:cs typeface="Times New Roman" pitchFamily="18" charset="0"/>
              </a:rPr>
              <a:t>as a result of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disease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Syndrome</a:t>
            </a:r>
            <a:endParaRPr lang="en-US" sz="28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marL="688975" indent="-2317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cs typeface="Times New Roman" pitchFamily="18" charset="0"/>
              </a:rPr>
              <a:t>A </a:t>
            </a:r>
            <a:r>
              <a:rPr lang="en-US" sz="2800" dirty="0">
                <a:latin typeface="+mj-lt"/>
                <a:cs typeface="Times New Roman" pitchFamily="18" charset="0"/>
              </a:rPr>
              <a:t>specific group of signs and symptoms that accompany a disease </a:t>
            </a:r>
          </a:p>
          <a:p>
            <a:pPr marL="623888" indent="0">
              <a:lnSpc>
                <a:spcPct val="150000"/>
              </a:lnSpc>
              <a:buNone/>
            </a:pP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5664"/>
            <a:ext cx="8534400" cy="57737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err="1" smtClean="0">
                <a:cs typeface="Times New Roman" pitchFamily="18" charset="0"/>
              </a:rPr>
              <a:t>Lymphokine</a:t>
            </a:r>
            <a:r>
              <a:rPr lang="en-US" sz="2200" dirty="0" smtClean="0">
                <a:cs typeface="Times New Roman" pitchFamily="18" charset="0"/>
              </a:rPr>
              <a:t>-stimulated killer T-cells attach to the pathogen-infected cells and destroy them, whereas </a:t>
            </a:r>
            <a:endParaRPr lang="en-US" sz="22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err="1" smtClean="0">
                <a:cs typeface="Times New Roman" pitchFamily="18" charset="0"/>
              </a:rPr>
              <a:t>lymphokine</a:t>
            </a:r>
            <a:r>
              <a:rPr lang="en-US" sz="2200" dirty="0" smtClean="0">
                <a:cs typeface="Times New Roman" pitchFamily="18" charset="0"/>
              </a:rPr>
              <a:t>-activated </a:t>
            </a:r>
            <a:r>
              <a:rPr lang="en-US" sz="2200" dirty="0" smtClean="0">
                <a:cs typeface="Times New Roman" pitchFamily="18" charset="0"/>
              </a:rPr>
              <a:t>phagocytic cells produce more toxic molecules that can kill the pathogen directly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cs typeface="Times New Roman" pitchFamily="18" charset="0"/>
              </a:rPr>
              <a:t>The </a:t>
            </a:r>
            <a:r>
              <a:rPr lang="en-US" sz="2200" b="1" dirty="0">
                <a:cs typeface="Times New Roman" pitchFamily="18" charset="0"/>
              </a:rPr>
              <a:t>antibody-mediated</a:t>
            </a:r>
            <a:r>
              <a:rPr lang="en-US" sz="2200" dirty="0">
                <a:cs typeface="Times New Roman" pitchFamily="18" charset="0"/>
              </a:rPr>
              <a:t> response occurs when the </a:t>
            </a:r>
            <a:r>
              <a:rPr lang="en-US" sz="2200" dirty="0" err="1">
                <a:cs typeface="Times New Roman" pitchFamily="18" charset="0"/>
              </a:rPr>
              <a:t>lymphokines</a:t>
            </a:r>
            <a:r>
              <a:rPr lang="en-US" sz="2200" dirty="0">
                <a:cs typeface="Times New Roman" pitchFamily="18" charset="0"/>
              </a:rPr>
              <a:t> activate specific B-cells to produce antibodies </a:t>
            </a:r>
            <a:endParaRPr lang="en-US" sz="2200" dirty="0" smtClean="0">
              <a:cs typeface="Times New Roman" pitchFamily="18" charset="0"/>
            </a:endParaRPr>
          </a:p>
          <a:p>
            <a:pPr marL="976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cs typeface="Times New Roman" pitchFamily="18" charset="0"/>
              </a:rPr>
              <a:t>These </a:t>
            </a:r>
            <a:r>
              <a:rPr lang="en-US" sz="2200" dirty="0">
                <a:cs typeface="Times New Roman" pitchFamily="18" charset="0"/>
              </a:rPr>
              <a:t>antibodies attach to antigens on the surface of the pathogens and signal attack by phagocytic cells and complement system. Other B-cells go on to become memory B-cells, which respond quickly by producing more antibodies upon subsequent infection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 smtClean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52400" y="215902"/>
            <a:ext cx="88392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15902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949"/>
            <a:ext cx="8229600" cy="68103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mmunological disorders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763000" cy="5867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aim of the immune responses is to protect the body from damage </a:t>
            </a:r>
            <a:r>
              <a:rPr lang="en-US" sz="2000" dirty="0" smtClean="0">
                <a:cs typeface="Times New Roman" pitchFamily="18" charset="0"/>
              </a:rPr>
              <a:t>that may cause by </a:t>
            </a:r>
            <a:r>
              <a:rPr lang="en-US" sz="2000" dirty="0">
                <a:cs typeface="Times New Roman" pitchFamily="18" charset="0"/>
              </a:rPr>
              <a:t>any </a:t>
            </a:r>
            <a:r>
              <a:rPr lang="en-US" sz="2000" dirty="0" smtClean="0">
                <a:cs typeface="Times New Roman" pitchFamily="18" charset="0"/>
              </a:rPr>
              <a:t>environmental agents </a:t>
            </a:r>
            <a:r>
              <a:rPr lang="en-US" sz="2000" dirty="0">
                <a:cs typeface="Times New Roman" pitchFamily="18" charset="0"/>
              </a:rPr>
              <a:t>including pathogens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>
                <a:cs typeface="Times New Roman" pitchFamily="18" charset="0"/>
              </a:rPr>
              <a:t>But sometimes  adverse </a:t>
            </a:r>
            <a:r>
              <a:rPr lang="en-US" sz="2000" b="1" dirty="0">
                <a:cs typeface="Times New Roman" pitchFamily="18" charset="0"/>
              </a:rPr>
              <a:t>immunological reactions </a:t>
            </a:r>
            <a:r>
              <a:rPr lang="en-US" sz="2000" b="1" dirty="0" smtClean="0">
                <a:cs typeface="Times New Roman" pitchFamily="18" charset="0"/>
              </a:rPr>
              <a:t>can occur </a:t>
            </a:r>
            <a:r>
              <a:rPr lang="en-US" sz="2000" b="1" dirty="0">
                <a:cs typeface="Times New Roman" pitchFamily="18" charset="0"/>
              </a:rPr>
              <a:t>and cause adverse </a:t>
            </a:r>
            <a:r>
              <a:rPr lang="en-US" sz="2000" b="1" dirty="0" smtClean="0">
                <a:cs typeface="Times New Roman" pitchFamily="18" charset="0"/>
              </a:rPr>
              <a:t>effects to </a:t>
            </a:r>
            <a:r>
              <a:rPr lang="en-US" sz="2000" b="1" dirty="0">
                <a:cs typeface="Times New Roman" pitchFamily="18" charset="0"/>
              </a:rPr>
              <a:t>the host due to: </a:t>
            </a:r>
            <a:endParaRPr lang="en-US" sz="2000" b="1" dirty="0" smtClean="0">
              <a:cs typeface="Times New Roman" pitchFamily="18" charset="0"/>
            </a:endParaRPr>
          </a:p>
          <a:p>
            <a:pPr marL="914400" indent="-2857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 dirty="0" smtClean="0">
                <a:cs typeface="Times New Roman" pitchFamily="18" charset="0"/>
              </a:rPr>
              <a:t>Exaggerated </a:t>
            </a:r>
            <a:r>
              <a:rPr lang="en-US" sz="2000" dirty="0">
                <a:cs typeface="Times New Roman" pitchFamily="18" charset="0"/>
              </a:rPr>
              <a:t>immune response and/or </a:t>
            </a:r>
            <a:r>
              <a:rPr lang="en-US" sz="2000" dirty="0" smtClean="0">
                <a:cs typeface="Times New Roman" pitchFamily="18" charset="0"/>
              </a:rPr>
              <a:t>producing inappropriate </a:t>
            </a:r>
            <a:r>
              <a:rPr lang="en-US" sz="2000" dirty="0">
                <a:cs typeface="Times New Roman" pitchFamily="18" charset="0"/>
              </a:rPr>
              <a:t>immune response against self-components </a:t>
            </a:r>
            <a:endParaRPr lang="en-US" sz="2000" dirty="0" smtClean="0">
              <a:cs typeface="Times New Roman" pitchFamily="18" charset="0"/>
            </a:endParaRPr>
          </a:p>
          <a:p>
            <a:pPr marL="914400" indent="-2857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 dirty="0" smtClean="0">
                <a:cs typeface="Times New Roman" pitchFamily="18" charset="0"/>
              </a:rPr>
              <a:t>Failure </a:t>
            </a:r>
            <a:r>
              <a:rPr lang="en-US" sz="2000" dirty="0">
                <a:cs typeface="Times New Roman" pitchFamily="18" charset="0"/>
              </a:rPr>
              <a:t>of </a:t>
            </a:r>
            <a:r>
              <a:rPr lang="en-US" sz="2000" dirty="0" smtClean="0">
                <a:cs typeface="Times New Roman" pitchFamily="18" charset="0"/>
              </a:rPr>
              <a:t>appropriate recognition mechanism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cs typeface="Times New Roman" pitchFamily="18" charset="0"/>
              </a:rPr>
              <a:t>In general, there are three types of immunological </a:t>
            </a:r>
            <a:r>
              <a:rPr lang="en-US" sz="2000" b="1" dirty="0" smtClean="0">
                <a:cs typeface="Times New Roman" pitchFamily="18" charset="0"/>
              </a:rPr>
              <a:t>disorders</a:t>
            </a:r>
            <a:endParaRPr lang="en-US" sz="2000" b="1" dirty="0">
              <a:cs typeface="Times New Roman" pitchFamily="18" charset="0"/>
            </a:endParaRPr>
          </a:p>
          <a:p>
            <a:pPr marL="1138238" indent="-514350">
              <a:lnSpc>
                <a:spcPct val="110000"/>
              </a:lnSpc>
              <a:spcBef>
                <a:spcPts val="1200"/>
              </a:spcBef>
              <a:buAutoNum type="arabicPeriod"/>
            </a:pPr>
            <a:r>
              <a:rPr lang="en-US" sz="2000" dirty="0" smtClean="0">
                <a:cs typeface="Times New Roman" pitchFamily="18" charset="0"/>
              </a:rPr>
              <a:t>Hypersensitivity</a:t>
            </a:r>
            <a:endParaRPr lang="en-US" sz="2000" dirty="0">
              <a:cs typeface="Times New Roman" pitchFamily="18" charset="0"/>
            </a:endParaRPr>
          </a:p>
          <a:p>
            <a:pPr marL="1138238" indent="-514350">
              <a:lnSpc>
                <a:spcPct val="110000"/>
              </a:lnSpc>
              <a:spcBef>
                <a:spcPts val="1200"/>
              </a:spcBef>
              <a:buAutoNum type="arabicPeriod"/>
            </a:pPr>
            <a:r>
              <a:rPr lang="en-US" sz="2000" dirty="0" smtClean="0">
                <a:cs typeface="Times New Roman" pitchFamily="18" charset="0"/>
              </a:rPr>
              <a:t>Autoimmune diseases</a:t>
            </a:r>
          </a:p>
          <a:p>
            <a:pPr marL="1138238" indent="-514350">
              <a:lnSpc>
                <a:spcPct val="110000"/>
              </a:lnSpc>
              <a:spcBef>
                <a:spcPts val="1200"/>
              </a:spcBef>
              <a:buAutoNum type="arabicPeriod"/>
            </a:pPr>
            <a:r>
              <a:rPr lang="en-US" sz="2000" dirty="0" smtClean="0">
                <a:cs typeface="Times New Roman" pitchFamily="18" charset="0"/>
              </a:rPr>
              <a:t>Immunodeficiency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152400"/>
            <a:ext cx="8877300" cy="64770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215902"/>
            <a:ext cx="8572500" cy="64135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Hypersensitivity reactions </a:t>
            </a:r>
            <a:endParaRPr lang="en-US" sz="24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marL="519113" indent="-284163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 pitchFamily="18" charset="0"/>
              </a:rPr>
              <a:t>Hypersensitivity is an immunological state in which the </a:t>
            </a:r>
            <a:r>
              <a:rPr lang="en-US" sz="2000" b="1" dirty="0">
                <a:cs typeface="Times New Roman" pitchFamily="18" charset="0"/>
              </a:rPr>
              <a:t>immune system “over-reacts</a:t>
            </a:r>
            <a:r>
              <a:rPr lang="en-US" sz="2000" dirty="0" smtClean="0">
                <a:cs typeface="Times New Roman" pitchFamily="18" charset="0"/>
              </a:rPr>
              <a:t>” to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foreign </a:t>
            </a:r>
            <a:r>
              <a:rPr lang="en-US" sz="2000" dirty="0">
                <a:cs typeface="Times New Roman" pitchFamily="18" charset="0"/>
              </a:rPr>
              <a:t>antigen such that the immune response itself is more harmful than the </a:t>
            </a:r>
            <a:r>
              <a:rPr lang="en-US" sz="2000" dirty="0" smtClean="0">
                <a:cs typeface="Times New Roman" pitchFamily="18" charset="0"/>
              </a:rPr>
              <a:t>antigen</a:t>
            </a:r>
          </a:p>
          <a:p>
            <a:pPr marL="1025525" indent="-284163" algn="just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cs typeface="Times New Roman" pitchFamily="18" charset="0"/>
              </a:rPr>
              <a:t>C</a:t>
            </a:r>
            <a:r>
              <a:rPr lang="en-US" sz="2000" dirty="0" smtClean="0">
                <a:cs typeface="Times New Roman" pitchFamily="18" charset="0"/>
              </a:rPr>
              <a:t>auses </a:t>
            </a:r>
            <a:r>
              <a:rPr lang="en-US" sz="2000" dirty="0">
                <a:cs typeface="Times New Roman" pitchFamily="18" charset="0"/>
              </a:rPr>
              <a:t>inappropriate and/or excessive tissue </a:t>
            </a:r>
            <a:r>
              <a:rPr lang="en-US" sz="2000" dirty="0" smtClean="0">
                <a:cs typeface="Times New Roman" pitchFamily="18" charset="0"/>
              </a:rPr>
              <a:t>damage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All types of hypersensitivity </a:t>
            </a:r>
            <a:r>
              <a:rPr lang="en-US" sz="2000" dirty="0" smtClean="0">
                <a:cs typeface="Times New Roman" pitchFamily="18" charset="0"/>
              </a:rPr>
              <a:t>involve</a:t>
            </a:r>
            <a:endParaRPr lang="en-US" sz="2000" dirty="0">
              <a:cs typeface="Times New Roman" pitchFamily="18" charset="0"/>
            </a:endParaRPr>
          </a:p>
          <a:p>
            <a:pPr marL="914400" indent="-2222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 pitchFamily="18" charset="0"/>
              </a:rPr>
              <a:t>T</a:t>
            </a:r>
            <a:r>
              <a:rPr lang="en-US" sz="2000" dirty="0" smtClean="0">
                <a:cs typeface="Times New Roman" pitchFamily="18" charset="0"/>
              </a:rPr>
              <a:t>he </a:t>
            </a:r>
            <a:r>
              <a:rPr lang="en-US" sz="2000" dirty="0">
                <a:cs typeface="Times New Roman" pitchFamily="18" charset="0"/>
              </a:rPr>
              <a:t>adaptive immune </a:t>
            </a:r>
            <a:r>
              <a:rPr lang="en-US" sz="2000" dirty="0" smtClean="0">
                <a:cs typeface="Times New Roman" pitchFamily="18" charset="0"/>
              </a:rPr>
              <a:t>response (highly </a:t>
            </a:r>
            <a:r>
              <a:rPr lang="en-US" sz="2000" dirty="0">
                <a:cs typeface="Times New Roman" pitchFamily="18" charset="0"/>
              </a:rPr>
              <a:t>specific reactions via T or B </a:t>
            </a:r>
            <a:r>
              <a:rPr lang="en-US" sz="2000" dirty="0" smtClean="0">
                <a:cs typeface="Times New Roman" pitchFamily="18" charset="0"/>
              </a:rPr>
              <a:t>cells)</a:t>
            </a: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rior </a:t>
            </a:r>
            <a:r>
              <a:rPr lang="en-US" sz="2000" dirty="0">
                <a:cs typeface="Times New Roman" pitchFamily="18" charset="0"/>
              </a:rPr>
              <a:t>exposure to the </a:t>
            </a:r>
            <a:r>
              <a:rPr lang="en-US" sz="2000" dirty="0" smtClean="0">
                <a:cs typeface="Times New Roman" pitchFamily="18" charset="0"/>
              </a:rPr>
              <a:t>antigen the </a:t>
            </a:r>
            <a:r>
              <a:rPr lang="en-US" sz="2000" dirty="0">
                <a:cs typeface="Times New Roman" pitchFamily="18" charset="0"/>
              </a:rPr>
              <a:t>initial exposure </a:t>
            </a:r>
            <a:r>
              <a:rPr lang="en-US" sz="2000" dirty="0" smtClean="0">
                <a:cs typeface="Times New Roman" pitchFamily="18" charset="0"/>
              </a:rPr>
              <a:t>sensitizes the </a:t>
            </a:r>
            <a:r>
              <a:rPr lang="en-US" sz="2000" dirty="0">
                <a:cs typeface="Times New Roman" pitchFamily="18" charset="0"/>
              </a:rPr>
              <a:t>individual but </a:t>
            </a:r>
            <a:r>
              <a:rPr lang="en-US" sz="2000" dirty="0" smtClean="0">
                <a:cs typeface="Times New Roman" pitchFamily="18" charset="0"/>
              </a:rPr>
              <a:t>does NOT </a:t>
            </a:r>
            <a:r>
              <a:rPr lang="en-US" sz="2000" dirty="0">
                <a:cs typeface="Times New Roman" pitchFamily="18" charset="0"/>
              </a:rPr>
              <a:t>cause a hypersensitive reaction</a:t>
            </a:r>
          </a:p>
          <a:p>
            <a:pPr marL="1541463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 pitchFamily="18" charset="0"/>
              </a:rPr>
              <a:t>H</a:t>
            </a:r>
            <a:r>
              <a:rPr lang="en-US" sz="2000" dirty="0" smtClean="0">
                <a:cs typeface="Times New Roman" pitchFamily="18" charset="0"/>
              </a:rPr>
              <a:t>ypersensitivity </a:t>
            </a:r>
            <a:r>
              <a:rPr lang="en-US" sz="2000" dirty="0">
                <a:cs typeface="Times New Roman" pitchFamily="18" charset="0"/>
              </a:rPr>
              <a:t>is only seen on secondary exposure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943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cs typeface="Times New Roman" panose="02020603050405020304" pitchFamily="18" charset="0"/>
              </a:rPr>
              <a:t>Hypersensitivity </a:t>
            </a:r>
            <a:r>
              <a:rPr lang="en-US" sz="2200" dirty="0">
                <a:cs typeface="Times New Roman" panose="02020603050405020304" pitchFamily="18" charset="0"/>
              </a:rPr>
              <a:t>following secondary exposure to antigen comes in 4 basic </a:t>
            </a:r>
            <a:r>
              <a:rPr lang="en-US" sz="2200" dirty="0" smtClean="0">
                <a:cs typeface="Times New Roman" panose="02020603050405020304" pitchFamily="18" charset="0"/>
              </a:rPr>
              <a:t>forms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cs typeface="Times New Roman" panose="02020603050405020304" pitchFamily="18" charset="0"/>
              </a:rPr>
              <a:t>Type </a:t>
            </a:r>
            <a:r>
              <a:rPr lang="en-US" sz="2200" dirty="0">
                <a:cs typeface="Times New Roman" panose="02020603050405020304" pitchFamily="18" charset="0"/>
              </a:rPr>
              <a:t>I: 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pPr marL="568325" indent="-173038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200" dirty="0" smtClean="0">
                <a:cs typeface="Times New Roman" panose="02020603050405020304" pitchFamily="18" charset="0"/>
              </a:rPr>
              <a:t> allergic </a:t>
            </a:r>
            <a:r>
              <a:rPr lang="en-US" sz="2200" dirty="0">
                <a:cs typeface="Times New Roman" panose="02020603050405020304" pitchFamily="18" charset="0"/>
              </a:rPr>
              <a:t>reactions(“</a:t>
            </a:r>
            <a:r>
              <a:rPr lang="en-US" sz="2200" dirty="0" err="1" smtClean="0">
                <a:cs typeface="Times New Roman" panose="02020603050405020304" pitchFamily="18" charset="0"/>
              </a:rPr>
              <a:t>immediate”hypersensitivity</a:t>
            </a:r>
            <a:r>
              <a:rPr lang="en-US" sz="2200" dirty="0" smtClean="0">
                <a:cs typeface="Times New Roman" panose="02020603050405020304" pitchFamily="18" charset="0"/>
              </a:rPr>
              <a:t>)</a:t>
            </a:r>
          </a:p>
          <a:p>
            <a:pPr marL="568325" indent="-173038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cs typeface="Times New Roman" panose="02020603050405020304" pitchFamily="18" charset="0"/>
              </a:rPr>
              <a:t>IgE</a:t>
            </a:r>
            <a:r>
              <a:rPr lang="en-US" sz="2200" dirty="0" smtClean="0">
                <a:cs typeface="Times New Roman" panose="02020603050405020304" pitchFamily="18" charset="0"/>
              </a:rPr>
              <a:t> </a:t>
            </a:r>
            <a:r>
              <a:rPr lang="en-US" sz="2200" dirty="0">
                <a:cs typeface="Times New Roman" panose="02020603050405020304" pitchFamily="18" charset="0"/>
              </a:rPr>
              <a:t>mediated and very rapid (2-30 minutes)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cs typeface="Times New Roman" panose="02020603050405020304" pitchFamily="18" charset="0"/>
              </a:rPr>
              <a:t>Type </a:t>
            </a:r>
            <a:r>
              <a:rPr lang="en-US" sz="2200" dirty="0">
                <a:cs typeface="Times New Roman" panose="02020603050405020304" pitchFamily="18" charset="0"/>
              </a:rPr>
              <a:t>II: </a:t>
            </a:r>
            <a:r>
              <a:rPr lang="en-US" sz="2200" dirty="0" smtClean="0">
                <a:cs typeface="Times New Roman" panose="02020603050405020304" pitchFamily="18" charset="0"/>
              </a:rPr>
              <a:t>cytotoxic reactions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630238" indent="-2349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200" dirty="0" smtClean="0">
                <a:cs typeface="Times New Roman" panose="02020603050405020304" pitchFamily="18" charset="0"/>
              </a:rPr>
              <a:t>cell </a:t>
            </a:r>
            <a:r>
              <a:rPr lang="en-US" sz="2200" dirty="0">
                <a:cs typeface="Times New Roman" panose="02020603050405020304" pitchFamily="18" charset="0"/>
              </a:rPr>
              <a:t>damage due to complement activation via IgM or IgG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cs typeface="Times New Roman" panose="02020603050405020304" pitchFamily="18" charset="0"/>
              </a:rPr>
              <a:t>Type </a:t>
            </a:r>
            <a:r>
              <a:rPr lang="en-US" sz="2200" dirty="0">
                <a:cs typeface="Times New Roman" panose="02020603050405020304" pitchFamily="18" charset="0"/>
              </a:rPr>
              <a:t>III: immune complex reactions</a:t>
            </a:r>
          </a:p>
          <a:p>
            <a:pPr marL="630238" indent="-2349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200" dirty="0" smtClean="0">
                <a:cs typeface="Times New Roman" panose="02020603050405020304" pitchFamily="18" charset="0"/>
              </a:rPr>
              <a:t>cell </a:t>
            </a:r>
            <a:r>
              <a:rPr lang="en-US" sz="2200" dirty="0">
                <a:cs typeface="Times New Roman" panose="02020603050405020304" pitchFamily="18" charset="0"/>
              </a:rPr>
              <a:t>damage due to excess antibody/antigen complexes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Type IV: delayed cell-mediated reactions</a:t>
            </a:r>
          </a:p>
          <a:p>
            <a:pPr marL="568325" indent="-173038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200" dirty="0" smtClean="0">
                <a:cs typeface="Times New Roman" panose="02020603050405020304" pitchFamily="18" charset="0"/>
              </a:rPr>
              <a:t>cell </a:t>
            </a:r>
            <a:r>
              <a:rPr lang="en-US" sz="2200" dirty="0">
                <a:cs typeface="Times New Roman" panose="02020603050405020304" pitchFamily="18" charset="0"/>
              </a:rPr>
              <a:t>damage involving T cells &amp; macrophages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200" dirty="0" smtClean="0">
                <a:cs typeface="Times New Roman" panose="02020603050405020304" pitchFamily="18" charset="0"/>
              </a:rPr>
              <a:t>Types </a:t>
            </a:r>
            <a:r>
              <a:rPr lang="en-US" sz="2200" dirty="0">
                <a:cs typeface="Times New Roman" panose="02020603050405020304" pitchFamily="18" charset="0"/>
              </a:rPr>
              <a:t>I-III are all antibody-mediated, Type IV is not!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49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7159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cs typeface="Times New Roman" pitchFamily="18" charset="0"/>
              </a:rPr>
              <a:t>Autoimmune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638802"/>
          </a:xfrm>
        </p:spPr>
        <p:txBody>
          <a:bodyPr>
            <a:normAutofit/>
          </a:bodyPr>
          <a:lstStyle/>
          <a:p>
            <a:pPr marL="290513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kern="0" dirty="0">
                <a:cs typeface="Times New Roman" pitchFamily="18" charset="0"/>
              </a:rPr>
              <a:t>A condition that occurs when the immune system mistakenly attacks and destroys healthy body </a:t>
            </a:r>
            <a:r>
              <a:rPr lang="en-US" sz="2000" kern="0" dirty="0" smtClean="0">
                <a:cs typeface="Times New Roman" pitchFamily="18" charset="0"/>
              </a:rPr>
              <a:t>tissue</a:t>
            </a:r>
            <a:endParaRPr lang="en-US" sz="2000" dirty="0" smtClean="0">
              <a:cs typeface="Times New Roman" pitchFamily="18" charset="0"/>
            </a:endParaRPr>
          </a:p>
          <a:p>
            <a:pPr marL="798513" indent="-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000" dirty="0" smtClean="0">
                <a:cs typeface="Times New Roman" pitchFamily="18" charset="0"/>
              </a:rPr>
              <a:t>immune </a:t>
            </a:r>
            <a:r>
              <a:rPr lang="en-US" sz="2000" dirty="0">
                <a:cs typeface="Times New Roman" pitchFamily="18" charset="0"/>
              </a:rPr>
              <a:t>system fails to recognize a protein as “self” and </a:t>
            </a:r>
            <a:r>
              <a:rPr lang="en-US" sz="2000" dirty="0" smtClean="0">
                <a:cs typeface="Times New Roman" pitchFamily="18" charset="0"/>
              </a:rPr>
              <a:t>launches </a:t>
            </a:r>
            <a:r>
              <a:rPr lang="en-US" sz="2000" dirty="0">
                <a:cs typeface="Times New Roman" pitchFamily="18" charset="0"/>
              </a:rPr>
              <a:t>an </a:t>
            </a:r>
            <a:r>
              <a:rPr lang="en-US" sz="2000" dirty="0" smtClean="0">
                <a:cs typeface="Times New Roman" pitchFamily="18" charset="0"/>
              </a:rPr>
              <a:t>attack</a:t>
            </a:r>
          </a:p>
          <a:p>
            <a:pPr marL="290513" indent="-290513" defTabSz="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Autoimmune disorders are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chronic </a:t>
            </a:r>
            <a:r>
              <a:rPr lang="en-US" sz="2000" dirty="0">
                <a:cs typeface="Times New Roman" pitchFamily="18" charset="0"/>
              </a:rPr>
              <a:t>and usually </a:t>
            </a:r>
            <a:r>
              <a:rPr lang="en-US" sz="2000" b="1" dirty="0" smtClean="0">
                <a:cs typeface="Times New Roman" pitchFamily="18" charset="0"/>
              </a:rPr>
              <a:t>irreversible</a:t>
            </a:r>
            <a:r>
              <a:rPr lang="en-US" sz="2000" dirty="0">
                <a:cs typeface="Times New Roman" pitchFamily="18" charset="0"/>
              </a:rPr>
              <a:t> but drugs </a:t>
            </a:r>
            <a:r>
              <a:rPr lang="en-US" sz="2000" dirty="0" smtClean="0">
                <a:cs typeface="Times New Roman" pitchFamily="18" charset="0"/>
              </a:rPr>
              <a:t>can help </a:t>
            </a:r>
            <a:r>
              <a:rPr lang="en-US" sz="2000" dirty="0">
                <a:cs typeface="Times New Roman" pitchFamily="18" charset="0"/>
              </a:rPr>
              <a:t>slow the progress of these </a:t>
            </a:r>
            <a:r>
              <a:rPr lang="en-US" sz="2000" dirty="0" smtClean="0">
                <a:cs typeface="Times New Roman" pitchFamily="18" charset="0"/>
              </a:rPr>
              <a:t>diseases</a:t>
            </a:r>
            <a:endParaRPr lang="en-US" sz="2000" b="1" dirty="0" smtClean="0">
              <a:cs typeface="Times New Roman" pitchFamily="18" charset="0"/>
            </a:endParaRPr>
          </a:p>
          <a:p>
            <a:pPr marL="290513" indent="-290513" defTabSz="290513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Examples autoimmune </a:t>
            </a:r>
            <a:r>
              <a:rPr lang="en-US" sz="2000" dirty="0">
                <a:cs typeface="Times New Roman" pitchFamily="18" charset="0"/>
              </a:rPr>
              <a:t>disorders </a:t>
            </a:r>
            <a:endParaRPr lang="en-US" sz="2000" dirty="0" smtClean="0">
              <a:cs typeface="Times New Roman" pitchFamily="18" charset="0"/>
            </a:endParaRPr>
          </a:p>
          <a:p>
            <a:pPr marL="855663" indent="-231775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>
                <a:cs typeface="Times New Roman" pitchFamily="18" charset="0"/>
              </a:rPr>
              <a:t>Multiple </a:t>
            </a:r>
            <a:r>
              <a:rPr lang="en-US" sz="2000" dirty="0" smtClean="0">
                <a:cs typeface="Times New Roman" pitchFamily="18" charset="0"/>
              </a:rPr>
              <a:t>sclerosis</a:t>
            </a:r>
          </a:p>
          <a:p>
            <a:pPr marL="855663" indent="-231775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>
                <a:cs typeface="Times New Roman" pitchFamily="18" charset="0"/>
              </a:rPr>
              <a:t>Lupus</a:t>
            </a:r>
            <a:r>
              <a:rPr lang="en-US" sz="2000" dirty="0">
                <a:cs typeface="Times New Roman" pitchFamily="18" charset="0"/>
              </a:rPr>
              <a:t>, and </a:t>
            </a:r>
          </a:p>
          <a:p>
            <a:pPr marL="855663" indent="-231775">
              <a:lnSpc>
                <a:spcPct val="150000"/>
              </a:lnSpc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 smtClean="0">
                <a:cs typeface="Times New Roman" pitchFamily="18" charset="0"/>
              </a:rPr>
              <a:t>Rheumatoid </a:t>
            </a:r>
            <a:r>
              <a:rPr lang="en-US" sz="2000" dirty="0">
                <a:cs typeface="Times New Roman" pitchFamily="18" charset="0"/>
              </a:rPr>
              <a:t>arthritis are </a:t>
            </a:r>
            <a:r>
              <a:rPr lang="en-US" sz="2000" dirty="0" smtClean="0">
                <a:cs typeface="Times New Roman" pitchFamily="18" charset="0"/>
              </a:rPr>
              <a:t>examples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639762"/>
          </a:xfrm>
        </p:spPr>
        <p:txBody>
          <a:bodyPr>
            <a:normAutofit/>
          </a:bodyPr>
          <a:lstStyle/>
          <a:p>
            <a:pPr algn="l"/>
            <a:r>
              <a:rPr lang="en-US" altLang="en-US" sz="2400" b="1" dirty="0">
                <a:cs typeface="Times New Roman" panose="02020603050405020304" pitchFamily="18" charset="0"/>
              </a:rPr>
              <a:t>Immunodeficiency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3136"/>
            <a:ext cx="8382000" cy="55800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>
                <a:cs typeface="Times New Roman" panose="02020603050405020304" pitchFamily="18" charset="0"/>
              </a:rPr>
              <a:t>Loss or inadequate function of various components of the immune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system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cs typeface="Times New Roman" panose="02020603050405020304" pitchFamily="18" charset="0"/>
              </a:rPr>
              <a:t>Can </a:t>
            </a:r>
            <a:r>
              <a:rPr lang="en-US" altLang="en-US" sz="2000" dirty="0">
                <a:cs typeface="Times New Roman" panose="02020603050405020304" pitchFamily="18" charset="0"/>
              </a:rPr>
              <a:t>occur in any part or state of the immune system</a:t>
            </a:r>
          </a:p>
          <a:p>
            <a:pPr marL="977900"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>
                <a:cs typeface="Times New Roman" panose="02020603050405020304" pitchFamily="18" charset="0"/>
              </a:rPr>
              <a:t>physical barrier, phagocytes, B lymphocytes, T lymphocytes, complement, natural killer cells</a:t>
            </a:r>
          </a:p>
          <a:p>
            <a:pPr marL="6238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cs typeface="Times New Roman" panose="02020603050405020304" pitchFamily="18" charset="0"/>
              </a:rPr>
              <a:t>lassified </a:t>
            </a:r>
            <a:r>
              <a:rPr lang="en-US" sz="2000" dirty="0">
                <a:cs typeface="Times New Roman" panose="02020603050405020304" pitchFamily="18" charset="0"/>
              </a:rPr>
              <a:t>as primary or </a:t>
            </a:r>
            <a:r>
              <a:rPr lang="en-US" sz="2000" dirty="0" smtClean="0">
                <a:cs typeface="Times New Roman" panose="02020603050405020304" pitchFamily="18" charset="0"/>
              </a:rPr>
              <a:t>secondary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1. primary (congenital) immunodeficiency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>
                <a:cs typeface="Times New Roman" panose="02020603050405020304" pitchFamily="18" charset="0"/>
              </a:rPr>
              <a:t>Genetic abnormality </a:t>
            </a:r>
            <a:r>
              <a:rPr lang="en-US" sz="2000" dirty="0">
                <a:cs typeface="Times New Roman" panose="02020603050405020304" pitchFamily="18" charset="0"/>
              </a:rPr>
              <a:t>caused by mutations affecting any of a large number of genes that control the expression and activities of immune responses 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1200"/>
              </a:spcBef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cs typeface="Times New Roman" panose="02020603050405020304" pitchFamily="18" charset="0"/>
              </a:rPr>
              <a:t>can affect </a:t>
            </a:r>
            <a:r>
              <a:rPr lang="en-US" sz="2000" dirty="0" smtClean="0">
                <a:cs typeface="Times New Roman" panose="02020603050405020304" pitchFamily="18" charset="0"/>
              </a:rPr>
              <a:t>either </a:t>
            </a:r>
            <a:r>
              <a:rPr lang="en-US" sz="2000" dirty="0">
                <a:cs typeface="Times New Roman" panose="02020603050405020304" pitchFamily="18" charset="0"/>
              </a:rPr>
              <a:t>the lymphoid or the myeloid lineages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6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62484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Defects </a:t>
            </a:r>
            <a:r>
              <a:rPr lang="en-US" sz="2000" dirty="0">
                <a:cs typeface="Times New Roman" panose="02020603050405020304" pitchFamily="18" charset="0"/>
              </a:rPr>
              <a:t>in lymphoid </a:t>
            </a:r>
            <a:r>
              <a:rPr lang="en-US" sz="2000" dirty="0" smtClean="0">
                <a:cs typeface="Times New Roman" panose="02020603050405020304" pitchFamily="18" charset="0"/>
              </a:rPr>
              <a:t>lineage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749300" indent="-2921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 involve </a:t>
            </a:r>
            <a:r>
              <a:rPr lang="en-US" sz="2000" dirty="0">
                <a:cs typeface="Times New Roman" panose="02020603050405020304" pitchFamily="18" charset="0"/>
              </a:rPr>
              <a:t>B-cell, T-cell or </a:t>
            </a:r>
            <a:r>
              <a:rPr lang="en-US" sz="2000" dirty="0" smtClean="0">
                <a:cs typeface="Times New Roman" panose="02020603050405020304" pitchFamily="18" charset="0"/>
              </a:rPr>
              <a:t>both </a:t>
            </a:r>
          </a:p>
          <a:p>
            <a:pPr marL="1206500" indent="-2921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Times New Roman" panose="02020603050405020304" pitchFamily="18" charset="0"/>
              </a:rPr>
              <a:t>B-Cell immunodeficiency </a:t>
            </a:r>
          </a:p>
          <a:p>
            <a:pPr marL="1206500" indent="-2921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Times New Roman" panose="02020603050405020304" pitchFamily="18" charset="0"/>
              </a:rPr>
              <a:t>T-cell deficiencies</a:t>
            </a:r>
          </a:p>
          <a:p>
            <a:pPr marL="1028700" indent="-1028700">
              <a:lnSpc>
                <a:spcPct val="150000"/>
              </a:lnSpc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Defects </a:t>
            </a:r>
            <a:r>
              <a:rPr lang="en-US" sz="2000" dirty="0">
                <a:cs typeface="Times New Roman" panose="02020603050405020304" pitchFamily="18" charset="0"/>
              </a:rPr>
              <a:t>in myeloid </a:t>
            </a:r>
            <a:r>
              <a:rPr lang="en-US" sz="2000" dirty="0" smtClean="0">
                <a:cs typeface="Times New Roman" panose="02020603050405020304" pitchFamily="18" charset="0"/>
              </a:rPr>
              <a:t>linage</a:t>
            </a:r>
          </a:p>
          <a:p>
            <a:pPr marL="8001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Affect </a:t>
            </a:r>
            <a:r>
              <a:rPr lang="en-US" sz="2000" dirty="0">
                <a:cs typeface="Times New Roman" panose="02020603050405020304" pitchFamily="18" charset="0"/>
              </a:rPr>
              <a:t>innate immunity, especially phagocytic activity. </a:t>
            </a:r>
          </a:p>
          <a:p>
            <a:pPr marL="1206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Times New Roman" panose="02020603050405020304" pitchFamily="18" charset="0"/>
              </a:rPr>
              <a:t>Chronic </a:t>
            </a:r>
            <a:r>
              <a:rPr lang="en-US" sz="2000" dirty="0" err="1">
                <a:cs typeface="Times New Roman" panose="02020603050405020304" pitchFamily="18" charset="0"/>
              </a:rPr>
              <a:t>granulomatos</a:t>
            </a:r>
            <a:r>
              <a:rPr lang="en-US" sz="2000" dirty="0">
                <a:cs typeface="Times New Roman" panose="02020603050405020304" pitchFamily="18" charset="0"/>
              </a:rPr>
              <a:t> disease (</a:t>
            </a:r>
            <a:r>
              <a:rPr lang="en-US" sz="2000" dirty="0" smtClean="0">
                <a:cs typeface="Times New Roman" panose="02020603050405020304" pitchFamily="18" charset="0"/>
              </a:rPr>
              <a:t>CGD)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1206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Times New Roman" panose="02020603050405020304" pitchFamily="18" charset="0"/>
              </a:rPr>
              <a:t>Complement deficiencies </a:t>
            </a:r>
          </a:p>
          <a:p>
            <a:pPr marL="228600" lvl="2">
              <a:lnSpc>
                <a:spcPct val="150000"/>
              </a:lnSpc>
              <a:spcAft>
                <a:spcPct val="40000"/>
              </a:spcAft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2. Secondary (Acquired) immunodeficiency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cs typeface="Times New Roman" panose="02020603050405020304" pitchFamily="18" charset="0"/>
              </a:rPr>
              <a:t>Results </a:t>
            </a:r>
            <a:r>
              <a:rPr lang="en-US" altLang="en-US" sz="2000" dirty="0">
                <a:cs typeface="Times New Roman" panose="02020603050405020304" pitchFamily="18" charset="0"/>
              </a:rPr>
              <a:t>from infections, nutritional deficiencies or treatments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dirty="0">
                <a:cs typeface="Times New Roman" panose="02020603050405020304" pitchFamily="18" charset="0"/>
              </a:rPr>
              <a:t>AIDS, chronic leukemia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4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cs typeface="Times New Roman" panose="02020603050405020304" pitchFamily="18" charset="0"/>
              </a:rPr>
              <a:t>Tumor </a:t>
            </a:r>
            <a:r>
              <a:rPr lang="en-US" sz="2800" b="1" dirty="0" smtClean="0">
                <a:cs typeface="Times New Roman" panose="02020603050405020304" pitchFamily="18" charset="0"/>
              </a:rPr>
              <a:t>Immunology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Cancer is a disease in which cells, almost anywhere in the body, begin to divide </a:t>
            </a:r>
            <a:r>
              <a:rPr lang="en-US" sz="2400" dirty="0" smtClean="0">
                <a:cs typeface="Times New Roman" panose="02020603050405020304" pitchFamily="18" charset="0"/>
              </a:rPr>
              <a:t>uncontrollably</a:t>
            </a:r>
          </a:p>
          <a:p>
            <a:pPr marL="8636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A </a:t>
            </a:r>
            <a:r>
              <a:rPr lang="en-US" sz="2400" dirty="0">
                <a:cs typeface="Times New Roman" panose="02020603050405020304" pitchFamily="18" charset="0"/>
              </a:rPr>
              <a:t>tumor is when this uncontrolled growth occurs in solid tissue such as an organ, muscle, or </a:t>
            </a:r>
            <a:r>
              <a:rPr lang="en-US" sz="2400" dirty="0" smtClean="0">
                <a:cs typeface="Times New Roman" panose="02020603050405020304" pitchFamily="18" charset="0"/>
              </a:rPr>
              <a:t>bone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Most cancers form a lump called a </a:t>
            </a:r>
            <a:r>
              <a:rPr lang="en-US" sz="2400" dirty="0" smtClean="0">
                <a:cs typeface="Times New Roman" panose="02020603050405020304" pitchFamily="18" charset="0"/>
              </a:rPr>
              <a:t>tumor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Lumps </a:t>
            </a:r>
            <a:r>
              <a:rPr lang="en-US" sz="2400" dirty="0">
                <a:cs typeface="Times New Roman" panose="02020603050405020304" pitchFamily="18" charset="0"/>
              </a:rPr>
              <a:t>that are not cancer are called </a:t>
            </a:r>
            <a:r>
              <a:rPr lang="en-US" sz="2400" dirty="0" smtClean="0">
                <a:cs typeface="Times New Roman" panose="02020603050405020304" pitchFamily="18" charset="0"/>
              </a:rPr>
              <a:t>benign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Lumps </a:t>
            </a:r>
            <a:r>
              <a:rPr lang="en-US" sz="2400" dirty="0">
                <a:cs typeface="Times New Roman" panose="02020603050405020304" pitchFamily="18" charset="0"/>
              </a:rPr>
              <a:t>that are cancer are called </a:t>
            </a:r>
            <a:r>
              <a:rPr lang="en-US" sz="2400" dirty="0" smtClean="0">
                <a:cs typeface="Times New Roman" panose="02020603050405020304" pitchFamily="18" charset="0"/>
              </a:rPr>
              <a:t>malignant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6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cs typeface="Times New Roman" panose="02020603050405020304" pitchFamily="18" charset="0"/>
              </a:rPr>
              <a:t>Tumor </a:t>
            </a:r>
            <a:r>
              <a:rPr lang="en-US" sz="2800" b="1" dirty="0" smtClean="0">
                <a:cs typeface="Times New Roman" panose="02020603050405020304" pitchFamily="18" charset="0"/>
              </a:rPr>
              <a:t>Immunology cont’d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There </a:t>
            </a:r>
            <a:r>
              <a:rPr lang="en-US" sz="2400" dirty="0">
                <a:cs typeface="Times New Roman" panose="02020603050405020304" pitchFamily="18" charset="0"/>
              </a:rPr>
              <a:t>are some cancers, like leukemia </a:t>
            </a:r>
            <a:r>
              <a:rPr lang="en-US" sz="2400" dirty="0" smtClean="0">
                <a:cs typeface="Times New Roman" panose="02020603050405020304" pitchFamily="18" charset="0"/>
              </a:rPr>
              <a:t>that </a:t>
            </a:r>
            <a:r>
              <a:rPr lang="en-US" sz="2400" dirty="0">
                <a:cs typeface="Times New Roman" panose="02020603050405020304" pitchFamily="18" charset="0"/>
              </a:rPr>
              <a:t>don't form </a:t>
            </a:r>
            <a:r>
              <a:rPr lang="en-US" sz="2400" dirty="0" smtClean="0">
                <a:cs typeface="Times New Roman" panose="02020603050405020304" pitchFamily="18" charset="0"/>
              </a:rPr>
              <a:t>tumors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Tumor </a:t>
            </a:r>
            <a:r>
              <a:rPr lang="en-US" sz="2400" dirty="0">
                <a:cs typeface="Times New Roman" panose="02020603050405020304" pitchFamily="18" charset="0"/>
              </a:rPr>
              <a:t>immunology immune surveillance is a concept that envisages prevention of the development of the most tumors through early destruction of abnormal cells by the </a:t>
            </a:r>
            <a:r>
              <a:rPr lang="en-US" sz="2400" dirty="0" smtClean="0">
                <a:cs typeface="Times New Roman" panose="02020603050405020304" pitchFamily="18" charset="0"/>
              </a:rPr>
              <a:t>host's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immune system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Surveillance </a:t>
            </a:r>
            <a:r>
              <a:rPr lang="en-US" sz="2400" dirty="0">
                <a:cs typeface="Times New Roman" panose="02020603050405020304" pitchFamily="18" charset="0"/>
              </a:rPr>
              <a:t>probably acts against viruses not </a:t>
            </a:r>
            <a:r>
              <a:rPr lang="en-US" sz="2400" dirty="0" smtClean="0">
                <a:cs typeface="Times New Roman" panose="02020603050405020304" pitchFamily="18" charset="0"/>
              </a:rPr>
              <a:t>tumors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4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In order for the immune system to react against a tumor, the latter must have antigens that </a:t>
            </a:r>
            <a:r>
              <a:rPr lang="en-US" sz="2400" dirty="0" smtClean="0">
                <a:cs typeface="Times New Roman" panose="02020603050405020304" pitchFamily="18" charset="0"/>
              </a:rPr>
              <a:t>are </a:t>
            </a:r>
            <a:r>
              <a:rPr lang="en-US" sz="2400" dirty="0">
                <a:cs typeface="Times New Roman" panose="02020603050405020304" pitchFamily="18" charset="0"/>
              </a:rPr>
              <a:t>recognized as a </a:t>
            </a:r>
            <a:r>
              <a:rPr lang="en-US" sz="2400" dirty="0" smtClean="0">
                <a:cs typeface="Times New Roman" panose="02020603050405020304" pitchFamily="18" charset="0"/>
              </a:rPr>
              <a:t>foreign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cs typeface="Times New Roman" panose="02020603050405020304" pitchFamily="18" charset="0"/>
              </a:rPr>
              <a:t>There </a:t>
            </a:r>
            <a:r>
              <a:rPr lang="en-US" sz="2400" b="1" dirty="0">
                <a:cs typeface="Times New Roman" panose="02020603050405020304" pitchFamily="18" charset="0"/>
              </a:rPr>
              <a:t>are </a:t>
            </a:r>
            <a:r>
              <a:rPr lang="en-US" sz="2400" b="1" dirty="0" smtClean="0">
                <a:cs typeface="Times New Roman" panose="02020603050405020304" pitchFamily="18" charset="0"/>
              </a:rPr>
              <a:t>two </a:t>
            </a:r>
            <a:r>
              <a:rPr lang="en-US" sz="2400" b="1" dirty="0">
                <a:cs typeface="Times New Roman" panose="02020603050405020304" pitchFamily="18" charset="0"/>
              </a:rPr>
              <a:t>main types of tumor antigens: </a:t>
            </a:r>
          </a:p>
          <a:p>
            <a:pPr marL="977900" indent="-2286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Tumor-specific </a:t>
            </a:r>
            <a:r>
              <a:rPr lang="en-US" sz="2400" dirty="0">
                <a:cs typeface="Times New Roman" panose="02020603050405020304" pitchFamily="18" charset="0"/>
              </a:rPr>
              <a:t>transplantation antigens (TSTA) which are </a:t>
            </a:r>
          </a:p>
          <a:p>
            <a:pPr marL="1485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unique </a:t>
            </a:r>
            <a:r>
              <a:rPr lang="en-US" sz="2400" dirty="0">
                <a:cs typeface="Times New Roman" panose="02020603050405020304" pitchFamily="18" charset="0"/>
              </a:rPr>
              <a:t>to tumor cells and not expressed on normal </a:t>
            </a:r>
            <a:r>
              <a:rPr lang="en-US" sz="2400" dirty="0" smtClean="0">
                <a:cs typeface="Times New Roman" panose="02020603050405020304" pitchFamily="18" charset="0"/>
              </a:rPr>
              <a:t>cells</a:t>
            </a:r>
          </a:p>
          <a:p>
            <a:pPr marL="1485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They </a:t>
            </a:r>
            <a:r>
              <a:rPr lang="en-US" sz="2400" dirty="0">
                <a:cs typeface="Times New Roman" panose="02020603050405020304" pitchFamily="18" charset="0"/>
              </a:rPr>
              <a:t>are responsible for rejection of the </a:t>
            </a:r>
            <a:r>
              <a:rPr lang="en-US" sz="2400" dirty="0" smtClean="0">
                <a:cs typeface="Times New Roman" panose="02020603050405020304" pitchFamily="18" charset="0"/>
              </a:rPr>
              <a:t>tumor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74930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2. Tumor </a:t>
            </a:r>
            <a:r>
              <a:rPr lang="en-US" sz="2400" dirty="0">
                <a:cs typeface="Times New Roman" panose="02020603050405020304" pitchFamily="18" charset="0"/>
              </a:rPr>
              <a:t>associated transplantation antigens (TATA) 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</a:p>
          <a:p>
            <a:pPr marL="1485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cs typeface="Times New Roman" panose="02020603050405020304" pitchFamily="18" charset="0"/>
              </a:rPr>
              <a:t>expressed </a:t>
            </a:r>
            <a:r>
              <a:rPr lang="en-US" sz="2400" dirty="0">
                <a:cs typeface="Times New Roman" panose="02020603050405020304" pitchFamily="18" charset="0"/>
              </a:rPr>
              <a:t>by tumor cells and normal </a:t>
            </a:r>
            <a:r>
              <a:rPr lang="en-US" sz="2400" dirty="0" smtClean="0">
                <a:cs typeface="Times New Roman" panose="02020603050405020304" pitchFamily="18" charset="0"/>
              </a:rPr>
              <a:t>cells 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215902"/>
            <a:ext cx="88011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cs typeface="Times New Roman" pitchFamily="18" charset="0"/>
              </a:rPr>
              <a:t>Classification of infectious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diseases 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38200"/>
            <a:ext cx="8877300" cy="57912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7030A0"/>
                </a:solidFill>
                <a:cs typeface="Times New Roman" pitchFamily="18" charset="0"/>
              </a:rPr>
              <a:t>Number of criteria can be used to classify infectious diseases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itchFamily="18" charset="0"/>
              </a:rPr>
              <a:t>1. Based on transmission potential </a:t>
            </a:r>
          </a:p>
          <a:p>
            <a:pPr marL="96837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Communicable disease</a:t>
            </a:r>
          </a:p>
          <a:p>
            <a:pPr marL="1422400" indent="-333375"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a </a:t>
            </a:r>
            <a:r>
              <a:rPr lang="en-US" sz="2600" dirty="0">
                <a:cs typeface="Times New Roman" pitchFamily="18" charset="0"/>
              </a:rPr>
              <a:t>disease that is spread from one host to another</a:t>
            </a:r>
          </a:p>
          <a:p>
            <a:pPr marL="96837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Contagious disease</a:t>
            </a:r>
          </a:p>
          <a:p>
            <a:pPr marL="1422400" indent="-333375"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a </a:t>
            </a:r>
            <a:r>
              <a:rPr lang="en-US" sz="2600" dirty="0">
                <a:cs typeface="Times New Roman" pitchFamily="18" charset="0"/>
              </a:rPr>
              <a:t>disease that is easily spread from one host to another </a:t>
            </a:r>
            <a:endParaRPr lang="en-US" sz="2600" dirty="0" smtClean="0">
              <a:cs typeface="Times New Roman" pitchFamily="18" charset="0"/>
            </a:endParaRPr>
          </a:p>
          <a:p>
            <a:pPr marL="968375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Non-communicable disease</a:t>
            </a:r>
          </a:p>
          <a:p>
            <a:pPr marL="1422400" indent="-333375"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a </a:t>
            </a:r>
            <a:r>
              <a:rPr lang="en-US" sz="2600" dirty="0">
                <a:cs typeface="Times New Roman" pitchFamily="18" charset="0"/>
              </a:rPr>
              <a:t>disease that is not transmitted from one host to </a:t>
            </a:r>
            <a:r>
              <a:rPr lang="en-US" sz="2600" dirty="0" smtClean="0">
                <a:cs typeface="Times New Roman" pitchFamily="18" charset="0"/>
              </a:rPr>
              <a:t>another</a:t>
            </a:r>
          </a:p>
          <a:p>
            <a:pPr marL="1320800" indent="-638175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cs typeface="Times New Roman" pitchFamily="18" charset="0"/>
            </a:endParaRPr>
          </a:p>
          <a:p>
            <a:pPr marL="1022350" indent="-398463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cs typeface="Times New Roman" pitchFamily="18" charset="0"/>
            </a:endParaRPr>
          </a:p>
          <a:p>
            <a:pPr marL="623887" indent="0">
              <a:lnSpc>
                <a:spcPct val="150000"/>
              </a:lnSpc>
              <a:buNone/>
            </a:pPr>
            <a:endParaRPr lang="en-US" sz="26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s 3"/>
          <p:cNvSpPr/>
          <p:nvPr/>
        </p:nvSpPr>
        <p:spPr>
          <a:xfrm>
            <a:off x="114300" y="152400"/>
            <a:ext cx="8877300" cy="64770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85" y="533400"/>
            <a:ext cx="8672015" cy="6324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70C0"/>
                </a:solidFill>
                <a:cs typeface="Times New Roman" pitchFamily="18" charset="0"/>
              </a:rPr>
              <a:t>2. Based on </a:t>
            </a:r>
            <a:r>
              <a:rPr lang="en-US" sz="2600" b="1" dirty="0">
                <a:solidFill>
                  <a:srgbClr val="0070C0"/>
                </a:solidFill>
                <a:cs typeface="Times New Roman" pitchFamily="18" charset="0"/>
              </a:rPr>
              <a:t>occurrence of diseases </a:t>
            </a:r>
            <a:endParaRPr lang="en-US" sz="26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1023938" indent="-2841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Sporadic disease</a:t>
            </a:r>
          </a:p>
          <a:p>
            <a:pPr marL="1379538" indent="-17462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disease that occurs occasionally in a population </a:t>
            </a:r>
            <a:endParaRPr lang="en-US" sz="2600" dirty="0" smtClean="0">
              <a:cs typeface="Times New Roman" pitchFamily="18" charset="0"/>
            </a:endParaRPr>
          </a:p>
          <a:p>
            <a:pPr marL="1023938" indent="-2841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Endemic disease</a:t>
            </a:r>
          </a:p>
          <a:p>
            <a:pPr marL="1481138" indent="-276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disease </a:t>
            </a:r>
            <a:r>
              <a:rPr lang="en-US" sz="2600" dirty="0">
                <a:cs typeface="Times New Roman" pitchFamily="18" charset="0"/>
              </a:rPr>
              <a:t>constantly present in a population </a:t>
            </a:r>
            <a:endParaRPr lang="en-US" sz="2600" dirty="0" smtClean="0">
              <a:cs typeface="Times New Roman" pitchFamily="18" charset="0"/>
            </a:endParaRPr>
          </a:p>
          <a:p>
            <a:pPr marL="1023938" indent="-2841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Epidemic disease</a:t>
            </a:r>
          </a:p>
          <a:p>
            <a:pPr marL="1481138" indent="-276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disease </a:t>
            </a:r>
            <a:r>
              <a:rPr lang="en-US" sz="2600" dirty="0">
                <a:cs typeface="Times New Roman" pitchFamily="18" charset="0"/>
              </a:rPr>
              <a:t>acquired by many hosts in a given area in a short time </a:t>
            </a:r>
            <a:endParaRPr lang="en-US" sz="2600" dirty="0" smtClean="0">
              <a:cs typeface="Times New Roman" pitchFamily="18" charset="0"/>
            </a:endParaRPr>
          </a:p>
          <a:p>
            <a:pPr marL="1023938" indent="-2841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cs typeface="Times New Roman" pitchFamily="18" charset="0"/>
              </a:rPr>
              <a:t>Pandemic disease</a:t>
            </a:r>
          </a:p>
          <a:p>
            <a:pPr marL="1481138" indent="-27622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cs typeface="Times New Roman" pitchFamily="18" charset="0"/>
              </a:rPr>
              <a:t>worldwide epidemic</a:t>
            </a:r>
          </a:p>
          <a:p>
            <a:pPr marL="512762" indent="0">
              <a:lnSpc>
                <a:spcPct val="150000"/>
              </a:lnSpc>
              <a:buNone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s 3"/>
          <p:cNvSpPr/>
          <p:nvPr/>
        </p:nvSpPr>
        <p:spPr>
          <a:xfrm>
            <a:off x="114300" y="76199"/>
            <a:ext cx="8801100" cy="6645275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085" y="92324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572500" cy="601980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Incidence </a:t>
            </a:r>
          </a:p>
          <a:p>
            <a:pPr marL="736600" indent="-279400">
              <a:lnSpc>
                <a:spcPct val="150000"/>
              </a:lnSpc>
            </a:pPr>
            <a:r>
              <a:rPr lang="en-US" sz="2800" dirty="0" smtClean="0">
                <a:cs typeface="Times New Roman" pitchFamily="18" charset="0"/>
              </a:rPr>
              <a:t>fraction </a:t>
            </a:r>
            <a:r>
              <a:rPr lang="en-US" sz="2800" dirty="0">
                <a:cs typeface="Times New Roman" pitchFamily="18" charset="0"/>
              </a:rPr>
              <a:t>of a population that contracts a disease during a specific time </a:t>
            </a:r>
            <a:endParaRPr lang="en-US" sz="2800" dirty="0" smtClean="0">
              <a:cs typeface="Times New Roman" pitchFamily="18" charset="0"/>
            </a:endParaRPr>
          </a:p>
          <a:p>
            <a:pPr marL="1082675" indent="-107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dirty="0"/>
              <a:t>number of new cases of a disease or disorder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Prevalence</a:t>
            </a:r>
          </a:p>
          <a:p>
            <a:pPr marL="736600" indent="-279400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f</a:t>
            </a:r>
            <a:r>
              <a:rPr lang="en-US" sz="2800" dirty="0" smtClean="0">
                <a:cs typeface="Times New Roman" pitchFamily="18" charset="0"/>
              </a:rPr>
              <a:t>raction </a:t>
            </a:r>
            <a:r>
              <a:rPr lang="en-US" sz="2800" dirty="0">
                <a:cs typeface="Times New Roman" pitchFamily="18" charset="0"/>
              </a:rPr>
              <a:t>of a population having a specific disease at a given time </a:t>
            </a:r>
            <a:endParaRPr lang="en-US" sz="2800" dirty="0" smtClean="0">
              <a:cs typeface="Times New Roman" pitchFamily="18" charset="0"/>
            </a:endParaRPr>
          </a:p>
          <a:p>
            <a:pPr marL="1311275" indent="-2746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 number of existing cases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s 3"/>
          <p:cNvSpPr/>
          <p:nvPr/>
        </p:nvSpPr>
        <p:spPr>
          <a:xfrm>
            <a:off x="114300" y="76200"/>
            <a:ext cx="8801100" cy="6553202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085" y="92324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94360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3. Severity 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or duration of infectious disease </a:t>
            </a:r>
          </a:p>
          <a:p>
            <a:pPr marL="1023938" indent="-352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Acute</a:t>
            </a:r>
            <a:endParaRPr lang="en-US" sz="2800" b="1" dirty="0">
              <a:cs typeface="Times New Roman" pitchFamily="18" charset="0"/>
            </a:endParaRPr>
          </a:p>
          <a:p>
            <a:pPr marL="1320800" indent="-2317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disease develops rapidly </a:t>
            </a:r>
          </a:p>
          <a:p>
            <a:pPr marL="1023938" indent="-2841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Chronic</a:t>
            </a:r>
            <a:r>
              <a:rPr lang="en-US" sz="2800" dirty="0" smtClean="0">
                <a:cs typeface="Times New Roman" pitchFamily="18" charset="0"/>
              </a:rPr>
              <a:t> </a:t>
            </a:r>
          </a:p>
          <a:p>
            <a:pPr marL="1379538" indent="-2905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disease </a:t>
            </a:r>
            <a:r>
              <a:rPr lang="en-US" sz="2800" dirty="0">
                <a:cs typeface="Times New Roman" pitchFamily="18" charset="0"/>
              </a:rPr>
              <a:t>develops slowly </a:t>
            </a:r>
          </a:p>
          <a:p>
            <a:pPr marL="1023938" indent="-2841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Subacute</a:t>
            </a:r>
            <a:endParaRPr lang="en-US" sz="2800" b="1" dirty="0">
              <a:cs typeface="Times New Roman" pitchFamily="18" charset="0"/>
            </a:endParaRPr>
          </a:p>
          <a:p>
            <a:pPr marL="1379538" indent="-2905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symptoms </a:t>
            </a:r>
            <a:r>
              <a:rPr lang="en-US" sz="2800" dirty="0">
                <a:cs typeface="Times New Roman" pitchFamily="18" charset="0"/>
              </a:rPr>
              <a:t>appear between acute and chronic </a:t>
            </a:r>
          </a:p>
          <a:p>
            <a:pPr marL="1023938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Latent</a:t>
            </a:r>
            <a:endParaRPr lang="en-US" sz="2800" b="1" dirty="0">
              <a:cs typeface="Times New Roman" pitchFamily="18" charset="0"/>
            </a:endParaRPr>
          </a:p>
          <a:p>
            <a:pPr marL="1379538" indent="-2905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cs typeface="Times New Roman" pitchFamily="18" charset="0"/>
              </a:rPr>
              <a:t>disease </a:t>
            </a:r>
            <a:r>
              <a:rPr lang="en-US" sz="2800" dirty="0">
                <a:cs typeface="Times New Roman" pitchFamily="18" charset="0"/>
              </a:rPr>
              <a:t>with a period of no symptoms when the causative agent is inactive 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B5EC-E102-4298-8460-B4D67C3CF687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s 3"/>
          <p:cNvSpPr/>
          <p:nvPr/>
        </p:nvSpPr>
        <p:spPr>
          <a:xfrm>
            <a:off x="114300" y="215902"/>
            <a:ext cx="8877300" cy="6413500"/>
          </a:xfrm>
          <a:prstGeom prst="rect">
            <a:avLst/>
          </a:prstGeom>
          <a:noFill/>
          <a:ln w="63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085" y="92324"/>
            <a:ext cx="16002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cs typeface="Times New Roman" pitchFamily="18" charset="0"/>
              </a:rPr>
              <a:t>Cont’d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41640</TotalTime>
  <Words>3207</Words>
  <Application>Microsoft Office PowerPoint</Application>
  <PresentationFormat>On-screen Show (4:3)</PresentationFormat>
  <Paragraphs>481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Courier New</vt:lpstr>
      <vt:lpstr>Times New Roman</vt:lpstr>
      <vt:lpstr>Wingdings</vt:lpstr>
      <vt:lpstr>Wingdings 2</vt:lpstr>
      <vt:lpstr>Office Theme</vt:lpstr>
      <vt:lpstr> Chapter 6</vt:lpstr>
      <vt:lpstr>Outline</vt:lpstr>
      <vt:lpstr>Infectious diseases </vt:lpstr>
      <vt:lpstr>Principles of infectious diseases </vt:lpstr>
      <vt:lpstr>Cont’d</vt:lpstr>
      <vt:lpstr>Classification of infectious diseases </vt:lpstr>
      <vt:lpstr>Cont’d</vt:lpstr>
      <vt:lpstr>Cont’d</vt:lpstr>
      <vt:lpstr>Cont’d</vt:lpstr>
      <vt:lpstr>Cont’d</vt:lpstr>
      <vt:lpstr>Cont’d</vt:lpstr>
      <vt:lpstr>Disease development and stages </vt:lpstr>
      <vt:lpstr>PowerPoint Presentation</vt:lpstr>
      <vt:lpstr>The spread of infection</vt:lpstr>
      <vt:lpstr>The spread of infection cont’d</vt:lpstr>
      <vt:lpstr>Types of infectious disease and their causative agent</vt:lpstr>
      <vt:lpstr>PowerPoint Presentation</vt:lpstr>
      <vt:lpstr>Cont’d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Cont’d</vt:lpstr>
      <vt:lpstr>Cont’d</vt:lpstr>
      <vt:lpstr>PowerPoint Presentation</vt:lpstr>
      <vt:lpstr>Fungi cont’d</vt:lpstr>
      <vt:lpstr>PowerPoint Presentation</vt:lpstr>
      <vt:lpstr>PowerPoint Presentation</vt:lpstr>
      <vt:lpstr>Helminths cont’d</vt:lpstr>
      <vt:lpstr>PowerPoint Presentation</vt:lpstr>
      <vt:lpstr>Prions cont’d</vt:lpstr>
      <vt:lpstr>Modes of transmission</vt:lpstr>
      <vt:lpstr>PowerPoint Presentation</vt:lpstr>
      <vt:lpstr>PowerPoint Presentation</vt:lpstr>
      <vt:lpstr>Host defenses against infectious diseases </vt:lpstr>
      <vt:lpstr>Innate Immune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Adaptive immunity  </vt:lpstr>
      <vt:lpstr>PowerPoint Presentation</vt:lpstr>
      <vt:lpstr>Cont’d</vt:lpstr>
      <vt:lpstr>Cont’d</vt:lpstr>
      <vt:lpstr>Cont’d</vt:lpstr>
      <vt:lpstr>Immunological disorders</vt:lpstr>
      <vt:lpstr>PowerPoint Presentation</vt:lpstr>
      <vt:lpstr>PowerPoint Presentation</vt:lpstr>
      <vt:lpstr>Autoimmune disorders</vt:lpstr>
      <vt:lpstr>Immunodeficiency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Biology (Biol. 1012) lecture note</dc:title>
  <dc:creator>Gebre</dc:creator>
  <cp:lastModifiedBy>SAGNI BIRANU</cp:lastModifiedBy>
  <cp:revision>1169</cp:revision>
  <dcterms:created xsi:type="dcterms:W3CDTF">2020-03-06T19:53:00Z</dcterms:created>
  <dcterms:modified xsi:type="dcterms:W3CDTF">2021-12-27T16:42:11Z</dcterms:modified>
</cp:coreProperties>
</file>