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660" r:id="rId2"/>
    <p:sldId id="493" r:id="rId3"/>
    <p:sldId id="437" r:id="rId4"/>
    <p:sldId id="661" r:id="rId5"/>
    <p:sldId id="494" r:id="rId6"/>
    <p:sldId id="496" r:id="rId7"/>
    <p:sldId id="663" r:id="rId8"/>
    <p:sldId id="498" r:id="rId9"/>
    <p:sldId id="665" r:id="rId10"/>
    <p:sldId id="499" r:id="rId11"/>
    <p:sldId id="500" r:id="rId12"/>
    <p:sldId id="501" r:id="rId13"/>
    <p:sldId id="664" r:id="rId14"/>
    <p:sldId id="502" r:id="rId15"/>
    <p:sldId id="667" r:id="rId16"/>
    <p:sldId id="503" r:id="rId17"/>
    <p:sldId id="668" r:id="rId18"/>
    <p:sldId id="504" r:id="rId19"/>
    <p:sldId id="505" r:id="rId20"/>
    <p:sldId id="666" r:id="rId21"/>
    <p:sldId id="506" r:id="rId22"/>
    <p:sldId id="507" r:id="rId23"/>
    <p:sldId id="508" r:id="rId24"/>
    <p:sldId id="509" r:id="rId25"/>
    <p:sldId id="669" r:id="rId26"/>
    <p:sldId id="673" r:id="rId27"/>
    <p:sldId id="510" r:id="rId28"/>
    <p:sldId id="670" r:id="rId29"/>
    <p:sldId id="511" r:id="rId30"/>
    <p:sldId id="671" r:id="rId31"/>
    <p:sldId id="659" r:id="rId32"/>
    <p:sldId id="672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 autoAdjust="0"/>
    <p:restoredTop sz="99824" autoAdjust="0"/>
  </p:normalViewPr>
  <p:slideViewPr>
    <p:cSldViewPr>
      <p:cViewPr varScale="1">
        <p:scale>
          <a:sx n="70" d="100"/>
          <a:sy n="70" d="100"/>
        </p:scale>
        <p:origin x="154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7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9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D2A3F-9A1F-466D-A2FC-91E2F6E0E49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THE MORE YOU READ THE BETTER YOU BE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9BC92-EF73-4AB6-86C7-5FE76F0C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980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7BA83-326A-4A4D-8328-4F99C7035B1E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THE MORE YOU READ THE BETTER YOU BE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5FB0F-F637-4CA4-9A4B-54AA345C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425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5ED8-40CA-4756-9E79-9C01777DAED0}" type="datetime2">
              <a:rPr lang="en-US" smtClean="0"/>
              <a:t>Tuesday, January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4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7AEE-D3AF-46CB-8325-FC12E973C999}" type="datetime2">
              <a:rPr lang="en-US" smtClean="0"/>
              <a:t>Tuesday, January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9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8719-CF61-4495-95A4-34064E66395E}" type="datetime2">
              <a:rPr lang="en-US" smtClean="0"/>
              <a:t>Tuesday, January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1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8C03-615B-47FD-A28C-883809A731D3}" type="datetime2">
              <a:rPr lang="en-US" smtClean="0"/>
              <a:t>Tuesday, January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7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5EB-B85E-4DDA-9CE1-EC4645D6DB3E}" type="datetime2">
              <a:rPr lang="en-US" smtClean="0"/>
              <a:t>Tuesday, January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0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4810-3916-476F-9C21-D012AE1C00CE}" type="datetime2">
              <a:rPr lang="en-US" smtClean="0"/>
              <a:t>Tuesday, January 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12F3-5F11-4AFA-9351-6ECD2C70DFBB}" type="datetime2">
              <a:rPr lang="en-US" smtClean="0"/>
              <a:t>Tuesday, January 4,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7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0588-C16C-4C47-907B-97C238EC7C4C}" type="datetime2">
              <a:rPr lang="en-US" smtClean="0"/>
              <a:t>Tuesday, January 4,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6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1AF6-BFCA-487B-ABB9-5E2961DA9BE3}" type="datetime2">
              <a:rPr lang="en-US" smtClean="0"/>
              <a:t>Tuesday, January 4,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6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62C4-A1C0-4A50-AEC1-B5F7944E3D7C}" type="datetime2">
              <a:rPr lang="en-US" smtClean="0"/>
              <a:t>Tuesday, January 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7610-2EEA-4B76-B66A-6830EFA1C741}" type="datetime2">
              <a:rPr lang="en-US" smtClean="0"/>
              <a:t>Tuesday, January 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7E20-DDCD-4A78-8B5E-37D164187496}" type="datetime2">
              <a:rPr lang="en-US" smtClean="0"/>
              <a:t>Tuesday, January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1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3600" b="1" dirty="0" smtClean="0">
                <a:solidFill>
                  <a:srgbClr val="FF0000"/>
                </a:solidFill>
                <a:cs typeface="Times New Roman" pitchFamily="18" charset="0"/>
              </a:rPr>
              <a:t>Chapter 7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3600" b="1" dirty="0" smtClean="0">
                <a:solidFill>
                  <a:srgbClr val="FF0000"/>
                </a:solidFill>
                <a:cs typeface="Times New Roman" pitchFamily="18" charset="0"/>
              </a:rPr>
              <a:t>Taxonomy </a:t>
            </a:r>
            <a:r>
              <a:rPr lang="en-US" sz="3600" b="1" dirty="0">
                <a:solidFill>
                  <a:srgbClr val="FF0000"/>
                </a:solidFill>
                <a:cs typeface="Times New Roman" pitchFamily="18" charset="0"/>
              </a:rPr>
              <a:t>of </a:t>
            </a:r>
            <a:r>
              <a:rPr lang="en-US" sz="3600" b="1" dirty="0" smtClean="0">
                <a:solidFill>
                  <a:srgbClr val="FF0000"/>
                </a:solidFill>
                <a:cs typeface="Times New Roman" pitchFamily="18" charset="0"/>
              </a:rPr>
              <a:t>Organisms </a:t>
            </a:r>
            <a:endParaRPr lang="en-US" sz="36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534400" cy="65690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400" b="1" dirty="0" smtClean="0">
                <a:solidFill>
                  <a:srgbClr val="7030A0"/>
                </a:solidFill>
                <a:cs typeface="Times New Roman" pitchFamily="18" charset="0"/>
              </a:rPr>
              <a:t>2. Natural </a:t>
            </a:r>
            <a:r>
              <a:rPr lang="en-US" sz="2400" b="1" dirty="0">
                <a:solidFill>
                  <a:srgbClr val="7030A0"/>
                </a:solidFill>
                <a:cs typeface="Times New Roman" pitchFamily="18" charset="0"/>
              </a:rPr>
              <a:t>classification </a:t>
            </a:r>
            <a:r>
              <a:rPr lang="en-US" sz="2400" b="1" dirty="0" smtClean="0">
                <a:solidFill>
                  <a:srgbClr val="7030A0"/>
                </a:solidFill>
                <a:cs typeface="Times New Roman" pitchFamily="18" charset="0"/>
              </a:rPr>
              <a:t>system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This classification system is </a:t>
            </a:r>
            <a:r>
              <a:rPr lang="en-US" sz="2400" b="1" dirty="0">
                <a:cs typeface="Times New Roman" pitchFamily="18" charset="0"/>
              </a:rPr>
              <a:t>based up on several </a:t>
            </a:r>
            <a:r>
              <a:rPr lang="en-US" sz="2400" dirty="0">
                <a:cs typeface="Times New Roman" pitchFamily="18" charset="0"/>
              </a:rPr>
              <a:t>to </a:t>
            </a:r>
            <a:r>
              <a:rPr lang="en-US" sz="2400" b="1" dirty="0">
                <a:cs typeface="Times New Roman" pitchFamily="18" charset="0"/>
              </a:rPr>
              <a:t>many characters </a:t>
            </a:r>
            <a:r>
              <a:rPr lang="en-US" sz="2400" dirty="0">
                <a:cs typeface="Times New Roman" pitchFamily="18" charset="0"/>
              </a:rPr>
              <a:t>selected for their </a:t>
            </a:r>
            <a:r>
              <a:rPr lang="en-US" sz="2400" dirty="0" smtClean="0">
                <a:cs typeface="Times New Roman" pitchFamily="18" charset="0"/>
              </a:rPr>
              <a:t>value</a:t>
            </a:r>
          </a:p>
          <a:p>
            <a:pPr marL="9207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400" dirty="0">
                <a:cs typeface="Times New Roman" pitchFamily="18" charset="0"/>
              </a:rPr>
              <a:t>This system is therefore </a:t>
            </a:r>
            <a:r>
              <a:rPr lang="en-US" sz="2400" b="1" dirty="0" err="1">
                <a:cs typeface="Times New Roman" pitchFamily="18" charset="0"/>
              </a:rPr>
              <a:t>polythetic</a:t>
            </a:r>
            <a:r>
              <a:rPr lang="en-US" sz="2400" dirty="0">
                <a:cs typeface="Times New Roman" pitchFamily="18" charset="0"/>
              </a:rPr>
              <a:t> </a:t>
            </a:r>
          </a:p>
          <a:p>
            <a:pPr marL="13779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b="1" i="1" dirty="0" smtClean="0">
                <a:cs typeface="Times New Roman" pitchFamily="18" charset="0"/>
              </a:rPr>
              <a:t>it </a:t>
            </a:r>
            <a:r>
              <a:rPr lang="en-US" sz="2400" b="1" i="1" dirty="0">
                <a:cs typeface="Times New Roman" pitchFamily="18" charset="0"/>
              </a:rPr>
              <a:t>places together organisms that have the greatest number of shared </a:t>
            </a:r>
            <a:r>
              <a:rPr lang="en-US" sz="2400" b="1" i="1" dirty="0" smtClean="0">
                <a:cs typeface="Times New Roman" pitchFamily="18" charset="0"/>
              </a:rPr>
              <a:t>features</a:t>
            </a:r>
          </a:p>
          <a:p>
            <a:pPr marL="1882775" indent="-282575">
              <a:lnSpc>
                <a:spcPct val="150000"/>
              </a:lnSpc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400" dirty="0" smtClean="0">
                <a:cs typeface="Times New Roman" pitchFamily="18" charset="0"/>
              </a:rPr>
              <a:t>No single </a:t>
            </a:r>
            <a:r>
              <a:rPr lang="en-US" sz="2400" dirty="0">
                <a:cs typeface="Times New Roman" pitchFamily="18" charset="0"/>
              </a:rPr>
              <a:t>feature is either essential to group membership or is sufficient to make an organism a member of the </a:t>
            </a:r>
            <a:r>
              <a:rPr lang="en-US" sz="2400" dirty="0" smtClean="0">
                <a:cs typeface="Times New Roman" pitchFamily="18" charset="0"/>
              </a:rPr>
              <a:t>group </a:t>
            </a:r>
          </a:p>
          <a:p>
            <a:pPr marL="1492250" indent="-295275"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400" b="1" dirty="0" smtClean="0">
                <a:cs typeface="Times New Roman" pitchFamily="18" charset="0"/>
              </a:rPr>
              <a:t>Adanson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and </a:t>
            </a:r>
            <a:r>
              <a:rPr lang="en-US" sz="2400" b="1" dirty="0">
                <a:cs typeface="Times New Roman" pitchFamily="18" charset="0"/>
              </a:rPr>
              <a:t>De </a:t>
            </a:r>
            <a:r>
              <a:rPr lang="en-US" sz="2400" b="1" dirty="0" err="1">
                <a:cs typeface="Times New Roman" pitchFamily="18" charset="0"/>
              </a:rPr>
              <a:t>Jussieu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are good examples of natural classification </a:t>
            </a:r>
            <a:r>
              <a:rPr lang="en-US" sz="2400" dirty="0" smtClean="0">
                <a:cs typeface="Times New Roman" pitchFamily="18" charset="0"/>
              </a:rPr>
              <a:t>system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799"/>
            <a:ext cx="8534400" cy="641667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rgbClr val="7030A0"/>
                </a:solidFill>
                <a:cs typeface="Times New Roman" pitchFamily="18" charset="0"/>
              </a:rPr>
              <a:t>3. Phyletic </a:t>
            </a:r>
            <a:r>
              <a:rPr lang="en-US" sz="2400" b="1" dirty="0">
                <a:solidFill>
                  <a:srgbClr val="7030A0"/>
                </a:solidFill>
                <a:cs typeface="Times New Roman" pitchFamily="18" charset="0"/>
              </a:rPr>
              <a:t>or Evolutionary classification </a:t>
            </a:r>
            <a:r>
              <a:rPr lang="en-US" sz="2400" b="1" dirty="0" smtClean="0">
                <a:solidFill>
                  <a:srgbClr val="7030A0"/>
                </a:solidFill>
                <a:cs typeface="Times New Roman" pitchFamily="18" charset="0"/>
              </a:rPr>
              <a:t>system</a:t>
            </a:r>
          </a:p>
          <a:p>
            <a:pPr marL="625475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cs typeface="Times New Roman" pitchFamily="18" charset="0"/>
              </a:rPr>
              <a:t>Classification </a:t>
            </a:r>
            <a:r>
              <a:rPr lang="en-US" sz="2400" dirty="0">
                <a:cs typeface="Times New Roman" pitchFamily="18" charset="0"/>
              </a:rPr>
              <a:t>that </a:t>
            </a:r>
            <a:r>
              <a:rPr lang="en-US" sz="2400" b="1" dirty="0">
                <a:cs typeface="Times New Roman" pitchFamily="18" charset="0"/>
              </a:rPr>
              <a:t>aims at reconstructing a sequence starting with the most primitive character and ending with the most advanced or derived </a:t>
            </a:r>
            <a:r>
              <a:rPr lang="en-US" sz="2400" b="1" dirty="0" smtClean="0">
                <a:cs typeface="Times New Roman" pitchFamily="18" charset="0"/>
              </a:rPr>
              <a:t>character</a:t>
            </a:r>
          </a:p>
          <a:p>
            <a:pPr marL="625475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It ensures that each taxon recognized as a monophyletic i.e. has arisen by the diversification of a single </a:t>
            </a:r>
            <a:r>
              <a:rPr lang="en-US" sz="2400" dirty="0" smtClean="0">
                <a:cs typeface="Times New Roman" pitchFamily="18" charset="0"/>
              </a:rPr>
              <a:t>ancestor</a:t>
            </a:r>
          </a:p>
          <a:p>
            <a:pPr marL="625475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cs typeface="Times New Roman" pitchFamily="18" charset="0"/>
              </a:rPr>
              <a:t>is </a:t>
            </a:r>
            <a:r>
              <a:rPr lang="en-US" sz="2400" dirty="0">
                <a:cs typeface="Times New Roman" pitchFamily="18" charset="0"/>
              </a:rPr>
              <a:t>made primarily by </a:t>
            </a:r>
            <a:r>
              <a:rPr lang="en-US" sz="2400" b="1" dirty="0">
                <a:cs typeface="Times New Roman" pitchFamily="18" charset="0"/>
              </a:rPr>
              <a:t>examining the fossil </a:t>
            </a:r>
            <a:r>
              <a:rPr lang="en-US" sz="2400" b="1" dirty="0" smtClean="0">
                <a:cs typeface="Times New Roman" pitchFamily="18" charset="0"/>
              </a:rPr>
              <a:t>record </a:t>
            </a:r>
            <a:r>
              <a:rPr lang="en-US" sz="2400" dirty="0" smtClean="0">
                <a:cs typeface="Times New Roman" pitchFamily="18" charset="0"/>
              </a:rPr>
              <a:t>t</a:t>
            </a:r>
            <a:r>
              <a:rPr lang="en-US" sz="2400" dirty="0" smtClean="0"/>
              <a:t>o discover which </a:t>
            </a:r>
            <a:r>
              <a:rPr lang="en-US" sz="2400" dirty="0"/>
              <a:t>character states are nowadays more common and which are less common than earlier </a:t>
            </a:r>
            <a:br>
              <a:rPr lang="en-US" sz="2400" dirty="0"/>
            </a:br>
            <a:endParaRPr lang="en-US" sz="24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382000" cy="5715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500" b="1" dirty="0" smtClean="0">
                <a:solidFill>
                  <a:srgbClr val="7030A0"/>
                </a:solidFill>
                <a:cs typeface="Times New Roman" pitchFamily="18" charset="0"/>
              </a:rPr>
              <a:t>4. </a:t>
            </a:r>
            <a:r>
              <a:rPr lang="en-US" sz="2500" b="1" dirty="0" err="1" smtClean="0">
                <a:solidFill>
                  <a:srgbClr val="7030A0"/>
                </a:solidFill>
                <a:cs typeface="Times New Roman" pitchFamily="18" charset="0"/>
              </a:rPr>
              <a:t>Phenetics</a:t>
            </a:r>
            <a:r>
              <a:rPr lang="en-US" sz="2500" b="1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sz="2500" b="1" dirty="0">
                <a:solidFill>
                  <a:srgbClr val="7030A0"/>
                </a:solidFill>
                <a:cs typeface="Times New Roman" pitchFamily="18" charset="0"/>
              </a:rPr>
              <a:t>classification system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500" dirty="0"/>
              <a:t>developed based up on numerous characters of equal </a:t>
            </a:r>
            <a:r>
              <a:rPr lang="en-US" sz="2500" dirty="0" smtClean="0"/>
              <a:t>weight and </a:t>
            </a:r>
            <a:r>
              <a:rPr lang="en-US" sz="2500" dirty="0"/>
              <a:t>their comparison is using computer program </a:t>
            </a:r>
            <a:endParaRPr lang="en-US" sz="2500" dirty="0" smtClean="0"/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500" dirty="0" smtClean="0">
                <a:cs typeface="Times New Roman" pitchFamily="18" charset="0"/>
              </a:rPr>
              <a:t>According </a:t>
            </a:r>
            <a:r>
              <a:rPr lang="en-US" sz="2500" dirty="0">
                <a:cs typeface="Times New Roman" pitchFamily="18" charset="0"/>
              </a:rPr>
              <a:t>to Harrison (1960), the word "</a:t>
            </a:r>
            <a:r>
              <a:rPr lang="en-US" sz="2500" b="1" dirty="0" err="1">
                <a:cs typeface="Times New Roman" pitchFamily="18" charset="0"/>
              </a:rPr>
              <a:t>Phenetic</a:t>
            </a:r>
            <a:r>
              <a:rPr lang="en-US" sz="2500" dirty="0">
                <a:cs typeface="Times New Roman" pitchFamily="18" charset="0"/>
              </a:rPr>
              <a:t>" is </a:t>
            </a:r>
            <a:r>
              <a:rPr lang="en-US" sz="2500" b="1" dirty="0" smtClean="0">
                <a:cs typeface="Times New Roman" pitchFamily="18" charset="0"/>
              </a:rPr>
              <a:t>a </a:t>
            </a:r>
            <a:r>
              <a:rPr lang="en-US" sz="2500" b="1" dirty="0">
                <a:cs typeface="Times New Roman" pitchFamily="18" charset="0"/>
              </a:rPr>
              <a:t>relationship by overall similarity of all available </a:t>
            </a:r>
            <a:r>
              <a:rPr lang="en-US" sz="2500" b="1" dirty="0">
                <a:solidFill>
                  <a:srgbClr val="C00000"/>
                </a:solidFill>
                <a:cs typeface="Times New Roman" pitchFamily="18" charset="0"/>
              </a:rPr>
              <a:t>morphological characters 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500" dirty="0" smtClean="0">
                <a:cs typeface="Times New Roman" pitchFamily="18" charset="0"/>
              </a:rPr>
              <a:t>Thus, Similarity/resemblance is determined </a:t>
            </a:r>
            <a:r>
              <a:rPr lang="en-US" sz="2500" b="1" dirty="0" smtClean="0">
                <a:cs typeface="Times New Roman" pitchFamily="18" charset="0"/>
              </a:rPr>
              <a:t>based on a set of phenotypic characteristics of </a:t>
            </a:r>
            <a:r>
              <a:rPr lang="en-US" sz="2500" b="1" dirty="0">
                <a:cs typeface="Times New Roman" pitchFamily="18" charset="0"/>
              </a:rPr>
              <a:t>organisms</a:t>
            </a:r>
            <a:r>
              <a:rPr lang="en-US" sz="2500" dirty="0">
                <a:cs typeface="Times New Roman" pitchFamily="18" charset="0"/>
              </a:rPr>
              <a:t> (numerous characters of equal weight</a:t>
            </a:r>
            <a:r>
              <a:rPr lang="en-US" sz="2500" dirty="0" smtClean="0">
                <a:cs typeface="Times New Roman" pitchFamily="18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799"/>
            <a:ext cx="8763000" cy="64166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b="1" dirty="0" err="1" smtClean="0">
                <a:solidFill>
                  <a:srgbClr val="7030A0"/>
                </a:solidFill>
                <a:cs typeface="Times New Roman" pitchFamily="18" charset="0"/>
              </a:rPr>
              <a:t>Phenetics</a:t>
            </a:r>
            <a:r>
              <a:rPr lang="en-US" sz="2600" b="1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sz="2600" b="1" dirty="0">
                <a:solidFill>
                  <a:srgbClr val="7030A0"/>
                </a:solidFill>
                <a:cs typeface="Times New Roman" pitchFamily="18" charset="0"/>
              </a:rPr>
              <a:t>classification </a:t>
            </a:r>
            <a:r>
              <a:rPr lang="en-US" sz="2600" b="1" dirty="0" smtClean="0">
                <a:solidFill>
                  <a:srgbClr val="7030A0"/>
                </a:solidFill>
                <a:cs typeface="Times New Roman" pitchFamily="18" charset="0"/>
              </a:rPr>
              <a:t>system cont’d</a:t>
            </a:r>
            <a:endParaRPr lang="en-US" sz="2600" b="1" dirty="0">
              <a:solidFill>
                <a:srgbClr val="7030A0"/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dirty="0">
                <a:cs typeface="Times New Roman" pitchFamily="18" charset="0"/>
              </a:rPr>
              <a:t>following methods/approaches are used for determining the similarity of the studied </a:t>
            </a:r>
            <a:r>
              <a:rPr lang="en-US" sz="2400" dirty="0" smtClean="0">
                <a:cs typeface="Times New Roman" pitchFamily="18" charset="0"/>
              </a:rPr>
              <a:t>organisms</a:t>
            </a:r>
            <a:endParaRPr lang="en-US" sz="2400" dirty="0">
              <a:cs typeface="Times New Roman" pitchFamily="18" charset="0"/>
            </a:endParaRPr>
          </a:p>
          <a:p>
            <a:pPr marL="860425" indent="-2825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b="1" dirty="0" smtClean="0">
                <a:cs typeface="Times New Roman" pitchFamily="18" charset="0"/>
              </a:rPr>
              <a:t>Selection </a:t>
            </a:r>
            <a:r>
              <a:rPr lang="en-US" sz="2400" b="1" dirty="0">
                <a:cs typeface="Times New Roman" pitchFamily="18" charset="0"/>
              </a:rPr>
              <a:t>of taxa</a:t>
            </a:r>
            <a:r>
              <a:rPr lang="en-US" sz="2400" dirty="0">
                <a:cs typeface="Times New Roman" pitchFamily="18" charset="0"/>
              </a:rPr>
              <a:t>-called Operational Taxonomic Units (OTUs) for study. Thus may be species, genera or families.</a:t>
            </a:r>
          </a:p>
          <a:p>
            <a:pPr marL="860425" indent="-2825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Selection </a:t>
            </a:r>
            <a:r>
              <a:rPr lang="en-US" sz="2400" dirty="0">
                <a:cs typeface="Times New Roman" pitchFamily="18" charset="0"/>
              </a:rPr>
              <a:t>of character states (minimum of 60 and </a:t>
            </a:r>
            <a:r>
              <a:rPr lang="en-US" sz="2400" dirty="0" smtClean="0">
                <a:cs typeface="Times New Roman" pitchFamily="18" charset="0"/>
              </a:rPr>
              <a:t>80 -</a:t>
            </a:r>
            <a:r>
              <a:rPr lang="en-US" sz="2400" dirty="0">
                <a:cs typeface="Times New Roman" pitchFamily="18" charset="0"/>
              </a:rPr>
              <a:t>100 are desirable for </a:t>
            </a:r>
            <a:r>
              <a:rPr lang="en-US" sz="2400" dirty="0" smtClean="0">
                <a:cs typeface="Times New Roman" pitchFamily="18" charset="0"/>
              </a:rPr>
              <a:t>comparison)</a:t>
            </a:r>
          </a:p>
          <a:p>
            <a:pPr marL="860425" indent="-2825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Description </a:t>
            </a:r>
            <a:r>
              <a:rPr lang="en-US" sz="2400" dirty="0">
                <a:cs typeface="Times New Roman" pitchFamily="18" charset="0"/>
              </a:rPr>
              <a:t>or measurement of character </a:t>
            </a:r>
            <a:r>
              <a:rPr lang="en-US" sz="2400" dirty="0" smtClean="0">
                <a:cs typeface="Times New Roman" pitchFamily="18" charset="0"/>
              </a:rPr>
              <a:t>states</a:t>
            </a:r>
          </a:p>
          <a:p>
            <a:pPr marL="860425" indent="-2825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Ranking </a:t>
            </a:r>
            <a:r>
              <a:rPr lang="en-US" sz="2400" dirty="0">
                <a:cs typeface="Times New Roman" pitchFamily="18" charset="0"/>
              </a:rPr>
              <a:t>of all OTUs into the categories of the taxonomic </a:t>
            </a:r>
            <a:r>
              <a:rPr lang="en-US" sz="2400" dirty="0" smtClean="0">
                <a:cs typeface="Times New Roman" pitchFamily="18" charset="0"/>
              </a:rPr>
              <a:t>hierarchy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0999"/>
            <a:ext cx="8534400" cy="634047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b="1" dirty="0" smtClean="0">
                <a:solidFill>
                  <a:srgbClr val="7030A0"/>
                </a:solidFill>
                <a:cs typeface="Times New Roman" pitchFamily="18" charset="0"/>
              </a:rPr>
              <a:t>5. Phylogenetic </a:t>
            </a:r>
            <a:r>
              <a:rPr lang="en-US" sz="2400" b="1" dirty="0">
                <a:solidFill>
                  <a:srgbClr val="7030A0"/>
                </a:solidFill>
                <a:cs typeface="Times New Roman" pitchFamily="18" charset="0"/>
              </a:rPr>
              <a:t>classification </a:t>
            </a:r>
            <a:r>
              <a:rPr lang="en-US" sz="2400" b="1" dirty="0" smtClean="0">
                <a:solidFill>
                  <a:srgbClr val="7030A0"/>
                </a:solidFill>
                <a:cs typeface="Times New Roman" pitchFamily="18" charset="0"/>
              </a:rPr>
              <a:t>system</a:t>
            </a:r>
          </a:p>
          <a:p>
            <a:pPr marL="457200" indent="-282575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I</a:t>
            </a:r>
            <a:r>
              <a:rPr lang="en-US" sz="2400" dirty="0" smtClean="0">
                <a:cs typeface="Times New Roman" pitchFamily="18" charset="0"/>
              </a:rPr>
              <a:t>s </a:t>
            </a:r>
            <a:r>
              <a:rPr lang="en-US" sz="2400" dirty="0">
                <a:cs typeface="Times New Roman" pitchFamily="18" charset="0"/>
              </a:rPr>
              <a:t>the concepts and methods of determining similarity by </a:t>
            </a:r>
            <a:r>
              <a:rPr lang="en-US" sz="2400" b="1" dirty="0">
                <a:cs typeface="Times New Roman" pitchFamily="18" charset="0"/>
              </a:rPr>
              <a:t>constructing branching patterns of </a:t>
            </a:r>
            <a:r>
              <a:rPr lang="en-US" sz="2400" b="1" dirty="0" smtClean="0">
                <a:cs typeface="Times New Roman" pitchFamily="18" charset="0"/>
              </a:rPr>
              <a:t>evolution</a:t>
            </a:r>
          </a:p>
          <a:p>
            <a:pPr marL="457200" indent="-282575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dirty="0">
                <a:cs typeface="Times New Roman" pitchFamily="18" charset="0"/>
              </a:rPr>
              <a:t>method works as follows:</a:t>
            </a:r>
          </a:p>
          <a:p>
            <a:pPr marL="1371600" indent="-336550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Select </a:t>
            </a:r>
            <a:r>
              <a:rPr lang="en-US" sz="2400" dirty="0">
                <a:cs typeface="Times New Roman" pitchFamily="18" charset="0"/>
              </a:rPr>
              <a:t>monophyletic </a:t>
            </a:r>
            <a:r>
              <a:rPr lang="en-US" sz="2400" dirty="0" smtClean="0">
                <a:cs typeface="Times New Roman" pitchFamily="18" charset="0"/>
              </a:rPr>
              <a:t>taxa</a:t>
            </a:r>
          </a:p>
          <a:p>
            <a:pPr marL="1371600" indent="-336550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Select </a:t>
            </a:r>
            <a:r>
              <a:rPr lang="en-US" sz="2400" dirty="0">
                <a:cs typeface="Times New Roman" pitchFamily="18" charset="0"/>
              </a:rPr>
              <a:t>characters of evolutionary </a:t>
            </a:r>
            <a:r>
              <a:rPr lang="en-US" sz="2400" dirty="0" smtClean="0">
                <a:cs typeface="Times New Roman" pitchFamily="18" charset="0"/>
              </a:rPr>
              <a:t>interest</a:t>
            </a:r>
          </a:p>
          <a:p>
            <a:pPr marL="1371600" indent="-336550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Describe </a:t>
            </a:r>
            <a:r>
              <a:rPr lang="en-US" sz="2400" dirty="0">
                <a:cs typeface="Times New Roman" pitchFamily="18" charset="0"/>
              </a:rPr>
              <a:t>and/or measure character </a:t>
            </a:r>
            <a:r>
              <a:rPr lang="en-US" sz="2400" dirty="0" smtClean="0">
                <a:cs typeface="Times New Roman" pitchFamily="18" charset="0"/>
              </a:rPr>
              <a:t>states</a:t>
            </a:r>
          </a:p>
          <a:p>
            <a:pPr marL="1371600" indent="-336550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Determine </a:t>
            </a:r>
            <a:r>
              <a:rPr lang="en-US" sz="2400" dirty="0">
                <a:cs typeface="Times New Roman" pitchFamily="18" charset="0"/>
              </a:rPr>
              <a:t>homologies of characters and character </a:t>
            </a:r>
            <a:r>
              <a:rPr lang="en-US" sz="2400" dirty="0" smtClean="0">
                <a:cs typeface="Times New Roman" pitchFamily="18" charset="0"/>
              </a:rPr>
              <a:t>states</a:t>
            </a:r>
          </a:p>
          <a:p>
            <a:pPr marL="1371600" indent="-336550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Generate </a:t>
            </a:r>
            <a:r>
              <a:rPr lang="en-US" sz="2400" dirty="0">
                <a:cs typeface="Times New Roman" pitchFamily="18" charset="0"/>
              </a:rPr>
              <a:t>trees or </a:t>
            </a:r>
            <a:r>
              <a:rPr lang="en-US" sz="2400" b="1" dirty="0" err="1" smtClean="0">
                <a:cs typeface="Times New Roman" pitchFamily="18" charset="0"/>
              </a:rPr>
              <a:t>cladograms</a:t>
            </a:r>
            <a:endParaRPr lang="en-US" sz="2400" b="1" dirty="0" smtClean="0">
              <a:cs typeface="Times New Roman" pitchFamily="18" charset="0"/>
            </a:endParaRPr>
          </a:p>
          <a:p>
            <a:pPr marL="511175" indent="-2825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Once the </a:t>
            </a:r>
            <a:r>
              <a:rPr lang="en-US" sz="2400" dirty="0" err="1">
                <a:cs typeface="Times New Roman" pitchFamily="18" charset="0"/>
              </a:rPr>
              <a:t>cladogram</a:t>
            </a:r>
            <a:r>
              <a:rPr lang="en-US" sz="2400" dirty="0">
                <a:cs typeface="Times New Roman" pitchFamily="18" charset="0"/>
              </a:rPr>
              <a:t> or tree of life is generated, it is possible to construct classification based upon the </a:t>
            </a:r>
            <a:r>
              <a:rPr lang="en-US" sz="2400" dirty="0" err="1" smtClean="0">
                <a:cs typeface="Times New Roman" pitchFamily="18" charset="0"/>
              </a:rPr>
              <a:t>cladogram</a:t>
            </a:r>
            <a:endParaRPr lang="en-US" sz="2400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954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17" indent="-263776">
              <a:spcBef>
                <a:spcPct val="20000"/>
              </a:spcBef>
              <a:buFont typeface="Arial" panose="020B0604020202020204" pitchFamily="34" charset="0"/>
              <a:buChar char="–"/>
              <a:defRPr sz="2585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55103" indent="-211021">
              <a:spcBef>
                <a:spcPct val="20000"/>
              </a:spcBef>
              <a:buFont typeface="Arial" panose="020B0604020202020204" pitchFamily="34" charset="0"/>
              <a:buChar char="•"/>
              <a:defRPr sz="221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77145" indent="-211021">
              <a:spcBef>
                <a:spcPct val="20000"/>
              </a:spcBef>
              <a:buFont typeface="Arial" panose="020B0604020202020204" pitchFamily="34" charset="0"/>
              <a:buChar char="–"/>
              <a:defRPr sz="1846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99186" indent="-211021">
              <a:spcBef>
                <a:spcPct val="20000"/>
              </a:spcBef>
              <a:buFont typeface="Arial" panose="020B0604020202020204" pitchFamily="34" charset="0"/>
              <a:buChar char="»"/>
              <a:defRPr sz="1846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46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46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46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46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8A2F47-A850-4C2F-9269-6712FAFF7375}" type="slidenum">
              <a:rPr lang="en-US" altLang="en-US" sz="1108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108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6627" name="Picture 2" descr="FG11_13.JPG                                                    0001B68B WORKAS101                      B90835D4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200" cy="60715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81000" y="6263253"/>
            <a:ext cx="7924800" cy="41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561" tIns="39781" rIns="79561" bIns="39781">
            <a:spAutoFit/>
          </a:bodyPr>
          <a:lstStyle/>
          <a:p>
            <a:pPr defTabSz="795724" eaLnBrk="1" hangingPunct="1">
              <a:defRPr/>
            </a:pPr>
            <a:r>
              <a:rPr lang="en-US" sz="2200" b="1" dirty="0">
                <a:latin typeface="+mn-lt"/>
                <a:cs typeface="Arial" charset="0"/>
              </a:rPr>
              <a:t>Fig. </a:t>
            </a:r>
            <a:r>
              <a:rPr lang="en-US" sz="2200" b="1" dirty="0" smtClean="0">
                <a:latin typeface="+mn-lt"/>
                <a:cs typeface="Arial" charset="0"/>
              </a:rPr>
              <a:t> </a:t>
            </a:r>
            <a:r>
              <a:rPr lang="en-US" sz="2200" b="1" dirty="0">
                <a:latin typeface="+mn-lt"/>
                <a:cs typeface="Arial" charset="0"/>
              </a:rPr>
              <a:t>The universal </a:t>
            </a:r>
            <a:r>
              <a:rPr lang="en-US" sz="2200" b="1" dirty="0" err="1">
                <a:latin typeface="+mn-lt"/>
                <a:cs typeface="Arial" charset="0"/>
              </a:rPr>
              <a:t>phylogenetic</a:t>
            </a:r>
            <a:r>
              <a:rPr lang="en-US" sz="2200" b="1" dirty="0">
                <a:latin typeface="+mn-lt"/>
                <a:cs typeface="Arial" charset="0"/>
              </a:rPr>
              <a:t> tree derived from </a:t>
            </a:r>
            <a:r>
              <a:rPr lang="en-US" sz="2200" b="1" dirty="0" err="1">
                <a:latin typeface="+mn-lt"/>
                <a:cs typeface="Arial" charset="0"/>
              </a:rPr>
              <a:t>rRNA</a:t>
            </a:r>
            <a:r>
              <a:rPr lang="en-US" sz="2200" b="1" dirty="0">
                <a:latin typeface="+mn-lt"/>
                <a:cs typeface="Arial" charset="0"/>
              </a:rPr>
              <a:t> sequences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14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2892"/>
            <a:ext cx="6248400" cy="70008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Domains of Life and the Hierarchical System of Classification</a:t>
            </a:r>
            <a:endParaRPr lang="en-US" sz="28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800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b="1" dirty="0" smtClean="0">
                <a:cs typeface="Times New Roman" pitchFamily="18" charset="0"/>
              </a:rPr>
              <a:t>Hierarchical Classification System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 smtClean="0">
                <a:cs typeface="Times New Roman" pitchFamily="18" charset="0"/>
              </a:rPr>
              <a:t>An arrangement of taxa into an ascending series of ever–increasing inclusiveness forms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6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 smtClean="0">
                <a:cs typeface="Times New Roman" pitchFamily="18" charset="0"/>
              </a:rPr>
              <a:t>In </a:t>
            </a:r>
            <a:r>
              <a:rPr lang="en-US" sz="2600" dirty="0">
                <a:cs typeface="Times New Roman" pitchFamily="18" charset="0"/>
              </a:rPr>
              <a:t>a hierarchical system, we start at the bottom with individuals (species) and end up at the top with one all-embracing taxon (Domain</a:t>
            </a:r>
            <a:r>
              <a:rPr lang="en-US" sz="2600" dirty="0" smtClean="0"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1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8770"/>
            <a:ext cx="2133600" cy="477031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Cont’d</a:t>
            </a:r>
            <a:endParaRPr lang="en-US" sz="24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1"/>
            <a:ext cx="8382000" cy="6035674"/>
          </a:xfrm>
        </p:spPr>
        <p:txBody>
          <a:bodyPr>
            <a:normAutofit/>
          </a:bodyPr>
          <a:lstStyle/>
          <a:p>
            <a:pPr marL="282575" indent="-282575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 smtClean="0">
                <a:cs typeface="Times New Roman" pitchFamily="18" charset="0"/>
              </a:rPr>
              <a:t>The major levels in the hierarchy are the following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12393"/>
            <a:ext cx="6056707" cy="476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15" y="152400"/>
            <a:ext cx="8229600" cy="6858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Concepts of the </a:t>
            </a:r>
            <a:r>
              <a:rPr lang="en-US" sz="2800" b="1" dirty="0" smtClean="0">
                <a:solidFill>
                  <a:srgbClr val="C00000"/>
                </a:solidFill>
                <a:cs typeface="Times New Roman" pitchFamily="18" charset="0"/>
              </a:rPr>
              <a:t>Kingdom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>
            <a:normAutofit/>
          </a:bodyPr>
          <a:lstStyle/>
          <a:p>
            <a:pPr marL="349250" indent="-349250">
              <a:buFont typeface="Wingdings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</a:t>
            </a:r>
            <a:r>
              <a:rPr lang="en-US" sz="2400" dirty="0" smtClean="0">
                <a:cs typeface="Times New Roman" pitchFamily="18" charset="0"/>
              </a:rPr>
              <a:t>here are different approaches of Kingdom developed based on the diversity of organisms to </a:t>
            </a:r>
            <a:r>
              <a:rPr lang="en-US" sz="2400" dirty="0">
                <a:cs typeface="Times New Roman" pitchFamily="18" charset="0"/>
              </a:rPr>
              <a:t>produce inclusive </a:t>
            </a:r>
            <a:r>
              <a:rPr lang="en-US" sz="2400" dirty="0" smtClean="0">
                <a:cs typeface="Times New Roman" pitchFamily="18" charset="0"/>
              </a:rPr>
              <a:t>all-inclusive classification </a:t>
            </a:r>
            <a:r>
              <a:rPr lang="en-US" sz="2400" dirty="0">
                <a:cs typeface="Times New Roman" pitchFamily="18" charset="0"/>
              </a:rPr>
              <a:t>system.</a:t>
            </a:r>
            <a:endParaRPr lang="en-US" sz="24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  <a:cs typeface="Times New Roman" pitchFamily="18" charset="0"/>
              </a:rPr>
              <a:t>1. Two- Kingdom Concept</a:t>
            </a:r>
          </a:p>
          <a:p>
            <a:pPr marL="627063" indent="-231775"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This concept was classifying organisms based up on </a:t>
            </a:r>
            <a:r>
              <a:rPr lang="en-US" sz="2400" dirty="0"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cell wall present </a:t>
            </a:r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or absent</a:t>
            </a:r>
          </a:p>
          <a:p>
            <a:pPr marL="573088" indent="-231775"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Thus, </a:t>
            </a:r>
            <a:r>
              <a:rPr lang="en-US" sz="2400" b="1" dirty="0" smtClean="0">
                <a:cs typeface="Times New Roman" pitchFamily="18" charset="0"/>
              </a:rPr>
              <a:t>Kingdom Plantae </a:t>
            </a:r>
            <a:r>
              <a:rPr lang="en-US" sz="2400" dirty="0" smtClean="0">
                <a:cs typeface="Times New Roman" pitchFamily="18" charset="0"/>
              </a:rPr>
              <a:t>and </a:t>
            </a:r>
            <a:r>
              <a:rPr lang="en-US" sz="2400" b="1" dirty="0" smtClean="0">
                <a:cs typeface="Times New Roman" pitchFamily="18" charset="0"/>
              </a:rPr>
              <a:t>Kingdom Animalia </a:t>
            </a:r>
            <a:r>
              <a:rPr lang="en-US" sz="2400" dirty="0" smtClean="0">
                <a:cs typeface="Times New Roman" pitchFamily="18" charset="0"/>
              </a:rPr>
              <a:t>were identified</a:t>
            </a:r>
          </a:p>
          <a:p>
            <a:pPr marL="914400" indent="0">
              <a:buNone/>
            </a:pPr>
            <a:endParaRPr lang="en-US" sz="2400" dirty="0" smtClean="0">
              <a:cs typeface="Times New Roman" pitchFamily="18" charset="0"/>
            </a:endParaRPr>
          </a:p>
          <a:p>
            <a:pPr marL="631825" indent="-228600">
              <a:buFont typeface="Wingdings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A</a:t>
            </a:r>
            <a:r>
              <a:rPr lang="en-US" sz="2400" dirty="0" smtClean="0">
                <a:cs typeface="Times New Roman" pitchFamily="18" charset="0"/>
              </a:rPr>
              <a:t>fter the invention of the </a:t>
            </a:r>
            <a:r>
              <a:rPr lang="en-US" sz="2400" b="1" dirty="0" smtClean="0">
                <a:cs typeface="Times New Roman" pitchFamily="18" charset="0"/>
              </a:rPr>
              <a:t>Electron Microscope</a:t>
            </a:r>
            <a:r>
              <a:rPr lang="en-US" sz="2400" dirty="0" smtClean="0">
                <a:cs typeface="Times New Roman" pitchFamily="18" charset="0"/>
              </a:rPr>
              <a:t>, some naturalists later questioned this approach</a:t>
            </a:r>
          </a:p>
          <a:p>
            <a:pPr marL="1263650" indent="-349250">
              <a:buFont typeface="Wingdings" pitchFamily="2" charset="2"/>
              <a:buChar char="v"/>
            </a:pPr>
            <a:r>
              <a:rPr lang="en-US" sz="2400" b="1" dirty="0" smtClean="0">
                <a:cs typeface="Times New Roman" pitchFamily="18" charset="0"/>
              </a:rPr>
              <a:t>clamed for improper classification of the intermediates</a:t>
            </a:r>
            <a:r>
              <a:rPr lang="en-US" sz="2400" dirty="0" smtClean="0">
                <a:cs typeface="Times New Roman" pitchFamily="18" charset="0"/>
              </a:rPr>
              <a:t>, like some algae and protozoa, which behave like both plants and animals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382000" cy="61880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rgbClr val="0070C0"/>
                </a:solidFill>
                <a:cs typeface="Times New Roman" pitchFamily="18" charset="0"/>
              </a:rPr>
              <a:t>2. Three-Kingdom Concept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 smtClean="0">
                <a:cs typeface="Times New Roman" pitchFamily="18" charset="0"/>
              </a:rPr>
              <a:t>This </a:t>
            </a:r>
            <a:r>
              <a:rPr lang="en-US" sz="2600" dirty="0">
                <a:cs typeface="Times New Roman" pitchFamily="18" charset="0"/>
              </a:rPr>
              <a:t>kingdom </a:t>
            </a:r>
            <a:r>
              <a:rPr lang="en-US" sz="2600" dirty="0" smtClean="0">
                <a:cs typeface="Times New Roman" pitchFamily="18" charset="0"/>
              </a:rPr>
              <a:t>concept </a:t>
            </a:r>
            <a:r>
              <a:rPr lang="en-US" sz="2600" dirty="0">
                <a:cs typeface="Times New Roman" pitchFamily="18" charset="0"/>
              </a:rPr>
              <a:t>classifies all organisms in to </a:t>
            </a:r>
            <a:r>
              <a:rPr lang="en-US" sz="2600" b="1" dirty="0">
                <a:cs typeface="Times New Roman" pitchFamily="18" charset="0"/>
              </a:rPr>
              <a:t>three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en-US" sz="2600" b="1" dirty="0">
                <a:cs typeface="Times New Roman" pitchFamily="18" charset="0"/>
              </a:rPr>
              <a:t>Kingdoms</a:t>
            </a:r>
            <a:r>
              <a:rPr lang="en-US" sz="2600" dirty="0">
                <a:cs typeface="Times New Roman" pitchFamily="18" charset="0"/>
              </a:rPr>
              <a:t>, namely; </a:t>
            </a:r>
            <a:endParaRPr lang="en-US" sz="2600" dirty="0" smtClean="0">
              <a:cs typeface="Times New Roman" pitchFamily="18" charset="0"/>
            </a:endParaRPr>
          </a:p>
          <a:p>
            <a:pPr marL="1600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 smtClean="0">
                <a:cs typeface="Times New Roman" pitchFamily="18" charset="0"/>
              </a:rPr>
              <a:t>kingdom Plantae</a:t>
            </a:r>
          </a:p>
          <a:p>
            <a:pPr marL="1600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 smtClean="0">
                <a:cs typeface="Times New Roman" pitchFamily="18" charset="0"/>
              </a:rPr>
              <a:t>Animalia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and </a:t>
            </a:r>
            <a:endParaRPr lang="en-US" sz="2600" dirty="0" smtClean="0">
              <a:cs typeface="Times New Roman" pitchFamily="18" charset="0"/>
            </a:endParaRPr>
          </a:p>
          <a:p>
            <a:pPr marL="1600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 smtClean="0">
                <a:cs typeface="Times New Roman" pitchFamily="18" charset="0"/>
              </a:rPr>
              <a:t>Protista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(for the </a:t>
            </a:r>
            <a:r>
              <a:rPr lang="en-US" sz="2600" dirty="0" smtClean="0">
                <a:cs typeface="Times New Roman" pitchFamily="18" charset="0"/>
              </a:rPr>
              <a:t>intermediates </a:t>
            </a:r>
            <a:r>
              <a:rPr lang="en-US" sz="2600" dirty="0"/>
              <a:t>like some algae and </a:t>
            </a:r>
            <a:r>
              <a:rPr lang="en-US" sz="2600" dirty="0" smtClean="0"/>
              <a:t>protozoa, which </a:t>
            </a:r>
            <a:r>
              <a:rPr lang="en-US" sz="2600" dirty="0"/>
              <a:t>behave like both plants and </a:t>
            </a:r>
            <a:r>
              <a:rPr lang="en-US" sz="2600" dirty="0" smtClean="0"/>
              <a:t>animals</a:t>
            </a:r>
            <a:r>
              <a:rPr lang="en-US" sz="2600" dirty="0" smtClean="0">
                <a:cs typeface="Times New Roman" pitchFamily="18" charset="0"/>
              </a:rPr>
              <a:t>)</a:t>
            </a:r>
            <a:endParaRPr lang="en-US" sz="2600" dirty="0">
              <a:cs typeface="Times New Roman" pitchFamily="18" charset="0"/>
            </a:endParaRPr>
          </a:p>
          <a:p>
            <a:pPr marL="854075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dirty="0">
                <a:cs typeface="Times New Roman" pitchFamily="18" charset="0"/>
              </a:rPr>
              <a:t>Still there are </a:t>
            </a:r>
            <a:r>
              <a:rPr lang="en-US" sz="2600" dirty="0" smtClean="0">
                <a:cs typeface="Times New Roman" pitchFamily="18" charset="0"/>
              </a:rPr>
              <a:t>properly </a:t>
            </a:r>
            <a:r>
              <a:rPr lang="en-US" sz="2600" dirty="0">
                <a:cs typeface="Times New Roman" pitchFamily="18" charset="0"/>
              </a:rPr>
              <a:t>ungrouped </a:t>
            </a:r>
            <a:r>
              <a:rPr lang="en-US" sz="2600" dirty="0" smtClean="0">
                <a:cs typeface="Times New Roman" pitchFamily="18" charset="0"/>
              </a:rPr>
              <a:t>organisms </a:t>
            </a:r>
            <a:r>
              <a:rPr lang="en-US" sz="2600" b="1" dirty="0" smtClean="0">
                <a:cs typeface="Times New Roman" pitchFamily="18" charset="0"/>
              </a:rPr>
              <a:t>fungi</a:t>
            </a:r>
          </a:p>
          <a:p>
            <a:pPr marL="1425575" indent="-1425575">
              <a:lnSpc>
                <a:spcPct val="150000"/>
              </a:lnSpc>
              <a:buNone/>
            </a:pPr>
            <a:endParaRPr lang="en-US" sz="2600" dirty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6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056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cs typeface="Times New Roman" pitchFamily="18" charset="0"/>
              </a:rPr>
              <a:t>Taxonomy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6019800"/>
          </a:xfrm>
        </p:spPr>
        <p:txBody>
          <a:bodyPr>
            <a:noAutofit/>
          </a:bodyPr>
          <a:lstStyle/>
          <a:p>
            <a:pPr marL="341313" indent="-341313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Taxonomy derived </a:t>
            </a:r>
            <a:r>
              <a:rPr lang="en-US" sz="2400" dirty="0">
                <a:cs typeface="Times New Roman" pitchFamily="18" charset="0"/>
              </a:rPr>
              <a:t>from </a:t>
            </a:r>
            <a:r>
              <a:rPr lang="en-US" sz="2400" b="1" dirty="0">
                <a:cs typeface="Times New Roman" pitchFamily="18" charset="0"/>
              </a:rPr>
              <a:t>two Greek </a:t>
            </a:r>
            <a:r>
              <a:rPr lang="en-US" sz="2400" b="1" dirty="0" smtClean="0">
                <a:cs typeface="Times New Roman" pitchFamily="18" charset="0"/>
              </a:rPr>
              <a:t>words</a:t>
            </a:r>
            <a:r>
              <a:rPr lang="en-US" sz="2400" b="1" dirty="0">
                <a:cs typeface="Times New Roman" pitchFamily="18" charset="0"/>
              </a:rPr>
              <a:t> </a:t>
            </a:r>
            <a:endParaRPr lang="en-US" sz="2400" b="1" dirty="0" smtClean="0">
              <a:cs typeface="Times New Roman" pitchFamily="18" charset="0"/>
            </a:endParaRPr>
          </a:p>
          <a:p>
            <a:pPr marL="1082675" indent="-222250">
              <a:buFont typeface="Courier New" pitchFamily="49" charset="0"/>
              <a:buChar char="o"/>
            </a:pPr>
            <a:r>
              <a:rPr lang="en-US" sz="2400" dirty="0" smtClean="0">
                <a:cs typeface="Times New Roman" pitchFamily="18" charset="0"/>
              </a:rPr>
              <a:t>"taxis", </a:t>
            </a:r>
            <a:r>
              <a:rPr lang="en-US" sz="2400" dirty="0">
                <a:cs typeface="Times New Roman" pitchFamily="18" charset="0"/>
              </a:rPr>
              <a:t>which means arrangement and</a:t>
            </a:r>
            <a:endParaRPr lang="en-US" sz="2400" dirty="0" smtClean="0">
              <a:cs typeface="Times New Roman" pitchFamily="18" charset="0"/>
            </a:endParaRPr>
          </a:p>
          <a:p>
            <a:pPr marL="1082675" indent="-222250">
              <a:buFont typeface="Courier New" pitchFamily="49" charset="0"/>
              <a:buChar char="o"/>
            </a:pPr>
            <a:r>
              <a:rPr lang="en-US" sz="2400" dirty="0" smtClean="0">
                <a:cs typeface="Times New Roman" pitchFamily="18" charset="0"/>
              </a:rPr>
              <a:t>"</a:t>
            </a:r>
            <a:r>
              <a:rPr lang="en-US" sz="2400" dirty="0" err="1" smtClean="0">
                <a:cs typeface="Times New Roman" pitchFamily="18" charset="0"/>
              </a:rPr>
              <a:t>nomos</a:t>
            </a:r>
            <a:r>
              <a:rPr lang="en-US" sz="2400" dirty="0">
                <a:cs typeface="Times New Roman" pitchFamily="18" charset="0"/>
              </a:rPr>
              <a:t>" which means </a:t>
            </a:r>
            <a:r>
              <a:rPr lang="en-US" sz="2400" dirty="0" smtClean="0">
                <a:cs typeface="Times New Roman" pitchFamily="18" charset="0"/>
              </a:rPr>
              <a:t>law </a:t>
            </a:r>
          </a:p>
          <a:p>
            <a:pPr marL="341313" indent="-341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Thus</a:t>
            </a:r>
            <a:r>
              <a:rPr lang="en-US" sz="2400" dirty="0">
                <a:cs typeface="Times New Roman" pitchFamily="18" charset="0"/>
              </a:rPr>
              <a:t>, taxonomy </a:t>
            </a:r>
            <a:r>
              <a:rPr lang="en-US" sz="2400" dirty="0" smtClean="0">
                <a:cs typeface="Times New Roman" pitchFamily="18" charset="0"/>
              </a:rPr>
              <a:t>is </a:t>
            </a:r>
            <a:r>
              <a:rPr lang="en-US" sz="2400" dirty="0"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cs typeface="Times New Roman" pitchFamily="18" charset="0"/>
              </a:rPr>
              <a:t>law governing the classification or </a:t>
            </a:r>
            <a:r>
              <a:rPr lang="en-US" sz="2400" b="1" dirty="0" smtClean="0">
                <a:solidFill>
                  <a:srgbClr val="0070C0"/>
                </a:solidFill>
                <a:cs typeface="Times New Roman" pitchFamily="18" charset="0"/>
              </a:rPr>
              <a:t>arrangement </a:t>
            </a:r>
            <a:r>
              <a:rPr lang="en-US" sz="2400" b="1" dirty="0">
                <a:solidFill>
                  <a:srgbClr val="0070C0"/>
                </a:solidFill>
                <a:cs typeface="Times New Roman" pitchFamily="18" charset="0"/>
              </a:rPr>
              <a:t>of organisms into </a:t>
            </a:r>
            <a:r>
              <a:rPr lang="en-US" sz="2400" b="1" dirty="0" smtClean="0">
                <a:solidFill>
                  <a:srgbClr val="0070C0"/>
                </a:solidFill>
                <a:cs typeface="Times New Roman" pitchFamily="18" charset="0"/>
              </a:rPr>
              <a:t>taxa</a:t>
            </a:r>
          </a:p>
          <a:p>
            <a:pPr marL="228600" indent="-228600">
              <a:buFont typeface="Wingdings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it is mainly concerned </a:t>
            </a:r>
            <a:r>
              <a:rPr lang="en-US" sz="2400" dirty="0" smtClean="0">
                <a:cs typeface="Times New Roman" pitchFamily="18" charset="0"/>
              </a:rPr>
              <a:t>with: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B0F0"/>
                </a:solidFill>
                <a:cs typeface="Times New Roman" pitchFamily="18" charset="0"/>
              </a:rPr>
              <a:t>Classification </a:t>
            </a:r>
            <a:r>
              <a:rPr lang="en-US" sz="2400" dirty="0" smtClean="0">
                <a:cs typeface="Times New Roman" pitchFamily="18" charset="0"/>
              </a:rPr>
              <a:t>ordering </a:t>
            </a:r>
            <a:r>
              <a:rPr lang="en-US" sz="2400" dirty="0">
                <a:cs typeface="Times New Roman" pitchFamily="18" charset="0"/>
              </a:rPr>
              <a:t>of organisms into hierarchy of ranks </a:t>
            </a:r>
            <a:r>
              <a:rPr lang="en-US" sz="2400" dirty="0" smtClean="0">
                <a:cs typeface="Times New Roman" pitchFamily="18" charset="0"/>
              </a:rPr>
              <a:t>based </a:t>
            </a:r>
            <a:r>
              <a:rPr lang="en-US" sz="2400" dirty="0">
                <a:cs typeface="Times New Roman" pitchFamily="18" charset="0"/>
              </a:rPr>
              <a:t>on similarities and/or </a:t>
            </a:r>
            <a:r>
              <a:rPr lang="en-US" sz="2400" dirty="0" smtClean="0">
                <a:cs typeface="Times New Roman" pitchFamily="18" charset="0"/>
              </a:rPr>
              <a:t>differences</a:t>
            </a:r>
          </a:p>
          <a:p>
            <a:pPr marL="349250" indent="-3492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B0F0"/>
                </a:solidFill>
                <a:cs typeface="Times New Roman" pitchFamily="18" charset="0"/>
              </a:rPr>
              <a:t>Nomenclature: </a:t>
            </a:r>
            <a:r>
              <a:rPr lang="en-US" sz="2400" dirty="0" smtClean="0">
                <a:cs typeface="Times New Roman" pitchFamily="18" charset="0"/>
              </a:rPr>
              <a:t>naming of organisms</a:t>
            </a:r>
          </a:p>
          <a:p>
            <a:pPr marL="349250" indent="-3492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B0F0"/>
                </a:solidFill>
                <a:cs typeface="Times New Roman" pitchFamily="18" charset="0"/>
              </a:rPr>
              <a:t>Identification</a:t>
            </a:r>
            <a:r>
              <a:rPr lang="en-US" sz="2400" dirty="0" smtClean="0">
                <a:cs typeface="Times New Roman" pitchFamily="18" charset="0"/>
              </a:rPr>
              <a:t>: naming </a:t>
            </a:r>
            <a:r>
              <a:rPr lang="en-US" sz="2400" dirty="0">
                <a:cs typeface="Times New Roman" pitchFamily="18" charset="0"/>
              </a:rPr>
              <a:t>of an organism or a specimen by reference to an already existent </a:t>
            </a:r>
            <a:r>
              <a:rPr lang="en-US" sz="2400" dirty="0" smtClean="0">
                <a:cs typeface="Times New Roman" pitchFamily="18" charset="0"/>
              </a:rPr>
              <a:t>classification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0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6340475"/>
          </a:xfrm>
        </p:spPr>
        <p:txBody>
          <a:bodyPr>
            <a:normAutofit/>
          </a:bodyPr>
          <a:lstStyle/>
          <a:p>
            <a:pPr marL="1425575" indent="-1425575"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rgbClr val="0070C0"/>
                </a:solidFill>
                <a:cs typeface="Times New Roman" pitchFamily="18" charset="0"/>
              </a:rPr>
              <a:t>3. The </a:t>
            </a:r>
            <a:r>
              <a:rPr lang="en-US" sz="2600" b="1" dirty="0">
                <a:solidFill>
                  <a:srgbClr val="0070C0"/>
                </a:solidFill>
                <a:cs typeface="Times New Roman" pitchFamily="18" charset="0"/>
              </a:rPr>
              <a:t>Four-Kingdom Concept</a:t>
            </a:r>
          </a:p>
          <a:p>
            <a:pPr marL="733425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cs typeface="Times New Roman" pitchFamily="18" charset="0"/>
              </a:rPr>
              <a:t>This kingdom </a:t>
            </a:r>
            <a:r>
              <a:rPr lang="en-US" sz="2600" dirty="0" smtClean="0">
                <a:cs typeface="Times New Roman" pitchFamily="18" charset="0"/>
              </a:rPr>
              <a:t>concept </a:t>
            </a:r>
            <a:r>
              <a:rPr lang="en-US" sz="2600" dirty="0">
                <a:cs typeface="Times New Roman" pitchFamily="18" charset="0"/>
              </a:rPr>
              <a:t>classifies </a:t>
            </a:r>
            <a:r>
              <a:rPr lang="en-US" sz="2600" dirty="0" smtClean="0">
                <a:cs typeface="Times New Roman" pitchFamily="18" charset="0"/>
              </a:rPr>
              <a:t>organisms </a:t>
            </a:r>
            <a:r>
              <a:rPr lang="en-US" sz="2600" dirty="0">
                <a:cs typeface="Times New Roman" pitchFamily="18" charset="0"/>
              </a:rPr>
              <a:t>in </a:t>
            </a:r>
            <a:r>
              <a:rPr lang="en-US" sz="2600" dirty="0" smtClean="0">
                <a:cs typeface="Times New Roman" pitchFamily="18" charset="0"/>
              </a:rPr>
              <a:t>to </a:t>
            </a:r>
            <a:r>
              <a:rPr lang="en-US" sz="2600" b="1" dirty="0" smtClean="0">
                <a:cs typeface="Times New Roman" pitchFamily="18" charset="0"/>
              </a:rPr>
              <a:t>four Kingdoms</a:t>
            </a:r>
            <a:r>
              <a:rPr lang="en-US" sz="2600" b="1" dirty="0">
                <a:cs typeface="Times New Roman" pitchFamily="18" charset="0"/>
              </a:rPr>
              <a:t>, namely; </a:t>
            </a:r>
            <a:endParaRPr lang="en-US" sz="2600" b="1" dirty="0" smtClean="0">
              <a:cs typeface="Times New Roman" pitchFamily="18" charset="0"/>
            </a:endParaRPr>
          </a:p>
          <a:p>
            <a:pPr marL="1720850" indent="-295275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 smtClean="0">
                <a:cs typeface="Times New Roman" pitchFamily="18" charset="0"/>
              </a:rPr>
              <a:t>Kingdom Plantae </a:t>
            </a:r>
          </a:p>
          <a:p>
            <a:pPr marL="1720850" indent="-295275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 smtClean="0">
                <a:cs typeface="Times New Roman" pitchFamily="18" charset="0"/>
              </a:rPr>
              <a:t>Kingdom Animal</a:t>
            </a:r>
          </a:p>
          <a:p>
            <a:pPr marL="1720850" indent="-295275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 smtClean="0">
                <a:cs typeface="Times New Roman" pitchFamily="18" charset="0"/>
              </a:rPr>
              <a:t>Kingdom Protista </a:t>
            </a:r>
            <a:r>
              <a:rPr lang="en-US" sz="2600" dirty="0">
                <a:cs typeface="Times New Roman" pitchFamily="18" charset="0"/>
              </a:rPr>
              <a:t>and </a:t>
            </a:r>
            <a:endParaRPr lang="en-US" sz="2600" dirty="0" smtClean="0">
              <a:cs typeface="Times New Roman" pitchFamily="18" charset="0"/>
            </a:endParaRPr>
          </a:p>
          <a:p>
            <a:pPr marL="1720850" indent="-295275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 smtClean="0">
                <a:cs typeface="Times New Roman" pitchFamily="18" charset="0"/>
              </a:rPr>
              <a:t>Kingdom Fungi</a:t>
            </a:r>
            <a:endParaRPr lang="en-US" sz="2600" b="1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305800" cy="64770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cs typeface="Times New Roman" pitchFamily="18" charset="0"/>
              </a:rPr>
              <a:t>4. Five-Kingdom </a:t>
            </a:r>
            <a:r>
              <a:rPr lang="en-US" sz="2400" b="1" dirty="0" smtClean="0">
                <a:solidFill>
                  <a:srgbClr val="0070C0"/>
                </a:solidFill>
                <a:cs typeface="Times New Roman" pitchFamily="18" charset="0"/>
              </a:rPr>
              <a:t>Concept</a:t>
            </a:r>
            <a:endParaRPr lang="en-US" sz="2400" dirty="0" smtClean="0">
              <a:cs typeface="Times New Roman" pitchFamily="18" charset="0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Times New Roman" pitchFamily="18" charset="0"/>
              </a:rPr>
              <a:t>Following the </a:t>
            </a:r>
            <a:r>
              <a:rPr lang="en-US" sz="2400" dirty="0">
                <a:cs typeface="Times New Roman" pitchFamily="18" charset="0"/>
              </a:rPr>
              <a:t>invention of the Transmission Electron </a:t>
            </a:r>
            <a:r>
              <a:rPr lang="en-US" sz="2400" dirty="0" smtClean="0">
                <a:cs typeface="Times New Roman" pitchFamily="18" charset="0"/>
              </a:rPr>
              <a:t>Microscope, some </a:t>
            </a:r>
            <a:r>
              <a:rPr lang="en-US" sz="2400" dirty="0">
                <a:cs typeface="Times New Roman" pitchFamily="18" charset="0"/>
              </a:rPr>
              <a:t>biologists were able to investigate the composition of the </a:t>
            </a:r>
            <a:r>
              <a:rPr lang="en-US" sz="2400" dirty="0" smtClean="0">
                <a:cs typeface="Times New Roman" pitchFamily="18" charset="0"/>
              </a:rPr>
              <a:t>cell </a:t>
            </a:r>
          </a:p>
          <a:p>
            <a:pPr marL="1035050" indent="-403225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found that </a:t>
            </a:r>
            <a:r>
              <a:rPr lang="en-US" sz="2400" dirty="0">
                <a:cs typeface="Times New Roman" pitchFamily="18" charset="0"/>
              </a:rPr>
              <a:t>there are differences in the composition of the cells of few groups of organisms that were considered members of the Kingdom </a:t>
            </a:r>
            <a:r>
              <a:rPr lang="en-US" sz="2400" dirty="0" smtClean="0">
                <a:cs typeface="Times New Roman" pitchFamily="18" charset="0"/>
              </a:rPr>
              <a:t>Plantae </a:t>
            </a:r>
            <a:r>
              <a:rPr lang="en-US" sz="2400" dirty="0">
                <a:cs typeface="Times New Roman" pitchFamily="18" charset="0"/>
              </a:rPr>
              <a:t>and some members of the Kingdom </a:t>
            </a:r>
            <a:r>
              <a:rPr lang="en-US" sz="2400" dirty="0" smtClean="0">
                <a:cs typeface="Times New Roman" pitchFamily="18" charset="0"/>
              </a:rPr>
              <a:t>Animalia</a:t>
            </a:r>
          </a:p>
          <a:p>
            <a:pPr marL="739775" indent="-228600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This concept suggests </a:t>
            </a:r>
            <a:r>
              <a:rPr lang="en-US" sz="2400" dirty="0">
                <a:cs typeface="Times New Roman" pitchFamily="18" charset="0"/>
              </a:rPr>
              <a:t>the Five Kingdom </a:t>
            </a:r>
            <a:r>
              <a:rPr lang="en-US" sz="2400" dirty="0" smtClean="0">
                <a:cs typeface="Times New Roman" pitchFamily="18" charset="0"/>
              </a:rPr>
              <a:t>approaches namely</a:t>
            </a:r>
          </a:p>
          <a:p>
            <a:pPr marL="1371600" indent="-282575"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 smtClean="0">
                <a:cs typeface="Times New Roman" pitchFamily="18" charset="0"/>
              </a:rPr>
              <a:t>kingdom </a:t>
            </a:r>
            <a:r>
              <a:rPr lang="en-US" sz="2400" b="1" dirty="0" err="1" smtClean="0">
                <a:cs typeface="Times New Roman" pitchFamily="18" charset="0"/>
              </a:rPr>
              <a:t>Monera</a:t>
            </a:r>
            <a:endParaRPr lang="en-US" sz="2400" b="1" dirty="0">
              <a:cs typeface="Times New Roman" pitchFamily="18" charset="0"/>
            </a:endParaRPr>
          </a:p>
          <a:p>
            <a:pPr marL="1371600" indent="-282575"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 smtClean="0">
                <a:cs typeface="Times New Roman" pitchFamily="18" charset="0"/>
              </a:rPr>
              <a:t>Kingdom Fungi </a:t>
            </a:r>
          </a:p>
          <a:p>
            <a:pPr marL="1371600" indent="-282575"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 smtClean="0">
                <a:cs typeface="Times New Roman" pitchFamily="18" charset="0"/>
              </a:rPr>
              <a:t>kingdom Protista</a:t>
            </a:r>
          </a:p>
          <a:p>
            <a:pPr marL="1371600" indent="-282575"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 smtClean="0">
                <a:cs typeface="Times New Roman" pitchFamily="18" charset="0"/>
              </a:rPr>
              <a:t>kingdom </a:t>
            </a:r>
            <a:r>
              <a:rPr lang="en-US" sz="2400" b="1" dirty="0">
                <a:cs typeface="Times New Roman" pitchFamily="18" charset="0"/>
              </a:rPr>
              <a:t>Plantae and </a:t>
            </a:r>
            <a:endParaRPr lang="en-US" sz="2400" b="1" dirty="0" smtClean="0">
              <a:cs typeface="Times New Roman" pitchFamily="18" charset="0"/>
            </a:endParaRPr>
          </a:p>
          <a:p>
            <a:pPr marL="1371600" indent="-282575"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 smtClean="0">
                <a:cs typeface="Times New Roman" pitchFamily="18" charset="0"/>
              </a:rPr>
              <a:t>kingdom Animalia</a:t>
            </a:r>
            <a:endParaRPr lang="en-US" sz="2400" b="1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82000" cy="626427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600" b="1" dirty="0" smtClean="0">
                <a:solidFill>
                  <a:srgbClr val="0070C0"/>
                </a:solidFill>
                <a:cs typeface="Times New Roman" pitchFamily="18" charset="0"/>
              </a:rPr>
              <a:t>5. Six-Kingdom </a:t>
            </a:r>
            <a:r>
              <a:rPr lang="en-US" sz="2600" b="1" dirty="0">
                <a:solidFill>
                  <a:srgbClr val="0070C0"/>
                </a:solidFill>
                <a:cs typeface="Times New Roman" pitchFamily="18" charset="0"/>
              </a:rPr>
              <a:t>Concept </a:t>
            </a:r>
          </a:p>
          <a:p>
            <a:pPr>
              <a:lnSpc>
                <a:spcPct val="16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Times New Roman" pitchFamily="18" charset="0"/>
              </a:rPr>
              <a:t>This concept classifies first </a:t>
            </a:r>
            <a:r>
              <a:rPr lang="en-US" sz="2400" b="1" dirty="0" smtClean="0">
                <a:cs typeface="Times New Roman" pitchFamily="18" charset="0"/>
              </a:rPr>
              <a:t>kingdom </a:t>
            </a:r>
            <a:r>
              <a:rPr lang="en-US" sz="2400" b="1" dirty="0" err="1" smtClean="0">
                <a:cs typeface="Times New Roman" pitchFamily="18" charset="0"/>
              </a:rPr>
              <a:t>monera</a:t>
            </a:r>
            <a:r>
              <a:rPr lang="en-US" sz="2400" b="1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in to </a:t>
            </a:r>
            <a:r>
              <a:rPr lang="en-US" sz="2400" b="1" dirty="0" smtClean="0">
                <a:cs typeface="Times New Roman" pitchFamily="18" charset="0"/>
              </a:rPr>
              <a:t>two groups </a:t>
            </a:r>
            <a:r>
              <a:rPr lang="en-US" sz="2400" dirty="0" smtClean="0">
                <a:cs typeface="Times New Roman" pitchFamily="18" charset="0"/>
              </a:rPr>
              <a:t>based on the nucleus and other organelles (having or lacking a membrane)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Times New Roman" pitchFamily="18" charset="0"/>
              </a:rPr>
              <a:t>Thus, the six kingdom system was developed. These are:</a:t>
            </a:r>
          </a:p>
          <a:p>
            <a:pPr marL="1654175" indent="-336550"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 smtClean="0">
                <a:cs typeface="Times New Roman" pitchFamily="18" charset="0"/>
              </a:rPr>
              <a:t>kingdom </a:t>
            </a:r>
            <a:r>
              <a:rPr lang="en-US" sz="2400" b="1" dirty="0" err="1" smtClean="0">
                <a:cs typeface="Times New Roman" pitchFamily="18" charset="0"/>
              </a:rPr>
              <a:t>Archaebacteria</a:t>
            </a:r>
            <a:r>
              <a:rPr lang="en-US" sz="2400" b="1" dirty="0" smtClean="0">
                <a:cs typeface="Times New Roman" pitchFamily="18" charset="0"/>
              </a:rPr>
              <a:t>,</a:t>
            </a:r>
          </a:p>
          <a:p>
            <a:pPr marL="1654175" indent="-336550"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 smtClean="0">
                <a:cs typeface="Times New Roman" pitchFamily="18" charset="0"/>
              </a:rPr>
              <a:t>Eubacteria</a:t>
            </a:r>
          </a:p>
          <a:p>
            <a:pPr marL="1654175" indent="-336550"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 smtClean="0">
                <a:cs typeface="Times New Roman" pitchFamily="18" charset="0"/>
              </a:rPr>
              <a:t>Protista </a:t>
            </a:r>
          </a:p>
          <a:p>
            <a:pPr marL="1654175" indent="-336550"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 smtClean="0">
                <a:cs typeface="Times New Roman" pitchFamily="18" charset="0"/>
              </a:rPr>
              <a:t>Fungi</a:t>
            </a:r>
          </a:p>
          <a:p>
            <a:pPr marL="1654175" indent="-336550"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 smtClean="0">
                <a:cs typeface="Times New Roman" pitchFamily="18" charset="0"/>
              </a:rPr>
              <a:t> Plantae and </a:t>
            </a:r>
          </a:p>
          <a:p>
            <a:pPr marL="1654175" indent="-336550"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 smtClean="0">
                <a:cs typeface="Times New Roman" pitchFamily="18" charset="0"/>
              </a:rPr>
              <a:t>Animalia </a:t>
            </a:r>
            <a:endParaRPr lang="en-US" sz="2400" b="1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0597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cs typeface="Times New Roman" pitchFamily="18" charset="0"/>
              </a:rPr>
              <a:t>Binomial 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10359"/>
            <a:ext cx="8610600" cy="57428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b="1" dirty="0">
                <a:cs typeface="Times New Roman" pitchFamily="18" charset="0"/>
              </a:rPr>
              <a:t>Nomenclature</a:t>
            </a:r>
            <a:r>
              <a:rPr lang="en-US" sz="2400" dirty="0">
                <a:cs typeface="Times New Roman" pitchFamily="18" charset="0"/>
              </a:rPr>
              <a:t> is the naming of organisms and the rules governing the application of these </a:t>
            </a:r>
            <a:r>
              <a:rPr lang="en-US" sz="2400" dirty="0" smtClean="0">
                <a:cs typeface="Times New Roman" pitchFamily="18" charset="0"/>
              </a:rPr>
              <a:t>names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b="1" dirty="0" smtClean="0">
                <a:cs typeface="Times New Roman" pitchFamily="18" charset="0"/>
              </a:rPr>
              <a:t>In </a:t>
            </a:r>
            <a:r>
              <a:rPr lang="en-US" sz="2400" b="1" dirty="0">
                <a:cs typeface="Times New Roman" pitchFamily="18" charset="0"/>
              </a:rPr>
              <a:t>nomenclatural system,</a:t>
            </a:r>
            <a:r>
              <a:rPr lang="en-US" sz="2400" b="1" dirty="0">
                <a:solidFill>
                  <a:srgbClr val="0070C0"/>
                </a:solidFill>
                <a:cs typeface="Times New Roman" pitchFamily="18" charset="0"/>
              </a:rPr>
              <a:t> each organism is designated by two </a:t>
            </a:r>
            <a:r>
              <a:rPr lang="en-US" sz="2400" b="1" dirty="0" smtClean="0">
                <a:solidFill>
                  <a:srgbClr val="0070C0"/>
                </a:solidFill>
                <a:cs typeface="Times New Roman" pitchFamily="18" charset="0"/>
              </a:rPr>
              <a:t>names </a:t>
            </a:r>
          </a:p>
          <a:p>
            <a:pPr marL="1150938" indent="-347663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dirty="0">
                <a:cs typeface="Times New Roman" pitchFamily="18" charset="0"/>
              </a:rPr>
              <a:t>first is the name of the </a:t>
            </a:r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genus</a:t>
            </a:r>
          </a:p>
          <a:p>
            <a:pPr marL="1150938" indent="-347663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dirty="0">
                <a:cs typeface="Times New Roman" pitchFamily="18" charset="0"/>
              </a:rPr>
              <a:t>second is the specific </a:t>
            </a:r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epithet</a:t>
            </a:r>
          </a:p>
          <a:p>
            <a:pPr marL="401638" indent="-401638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Times New Roman" pitchFamily="18" charset="0"/>
              </a:rPr>
              <a:t>No </a:t>
            </a:r>
            <a:r>
              <a:rPr lang="en-US" sz="2400" dirty="0">
                <a:cs typeface="Times New Roman" pitchFamily="18" charset="0"/>
              </a:rPr>
              <a:t>two species can have the same </a:t>
            </a:r>
            <a:r>
              <a:rPr lang="en-US" sz="2400" dirty="0" smtClean="0">
                <a:cs typeface="Times New Roman" pitchFamily="18" charset="0"/>
              </a:rPr>
              <a:t>name</a:t>
            </a:r>
          </a:p>
          <a:p>
            <a:pPr marL="401638" indent="-401638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dirty="0">
                <a:cs typeface="Times New Roman" pitchFamily="18" charset="0"/>
              </a:rPr>
              <a:t>names are always Latin </a:t>
            </a:r>
            <a:r>
              <a:rPr lang="en-US" sz="2400" dirty="0" smtClean="0">
                <a:cs typeface="Times New Roman" pitchFamily="18" charset="0"/>
              </a:rPr>
              <a:t>(Latinized</a:t>
            </a:r>
            <a:r>
              <a:rPr lang="en-US" sz="2400" dirty="0">
                <a:cs typeface="Times New Roman" pitchFamily="18" charset="0"/>
              </a:rPr>
              <a:t>) and the genus is capitalized while species name is </a:t>
            </a:r>
            <a:r>
              <a:rPr lang="en-US" sz="2400" dirty="0" smtClean="0">
                <a:cs typeface="Times New Roman" pitchFamily="18" charset="0"/>
              </a:rPr>
              <a:t>not</a:t>
            </a:r>
          </a:p>
          <a:p>
            <a:pPr marL="401638" indent="-401638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70597"/>
            <a:ext cx="8839200" cy="6550878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b="1" dirty="0">
                <a:cs typeface="Times New Roman" pitchFamily="18" charset="0"/>
              </a:rPr>
              <a:t>The </a:t>
            </a:r>
            <a:r>
              <a:rPr lang="en-US" sz="2600" b="1" dirty="0" smtClean="0">
                <a:cs typeface="Times New Roman" pitchFamily="18" charset="0"/>
              </a:rPr>
              <a:t>Purpose </a:t>
            </a:r>
            <a:r>
              <a:rPr lang="en-US" sz="2600" b="1" dirty="0">
                <a:cs typeface="Times New Roman" pitchFamily="18" charset="0"/>
              </a:rPr>
              <a:t>of giving names to </a:t>
            </a:r>
            <a:r>
              <a:rPr lang="en-US" sz="2600" b="1" dirty="0" smtClean="0">
                <a:cs typeface="Times New Roman" pitchFamily="18" charset="0"/>
              </a:rPr>
              <a:t>organisms</a:t>
            </a:r>
          </a:p>
          <a:p>
            <a:pPr marL="62071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>
                <a:cs typeface="Times New Roman" pitchFamily="18" charset="0"/>
              </a:rPr>
              <a:t>Name is a conventional symbol or code that serves as a means of </a:t>
            </a:r>
            <a:r>
              <a:rPr lang="en-US" sz="2600" dirty="0" smtClean="0">
                <a:cs typeface="Times New Roman" pitchFamily="18" charset="0"/>
              </a:rPr>
              <a:t>reference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b="1" dirty="0">
                <a:cs typeface="Times New Roman" pitchFamily="18" charset="0"/>
              </a:rPr>
              <a:t>Purpose</a:t>
            </a:r>
            <a:r>
              <a:rPr lang="en-US" sz="2600" dirty="0">
                <a:cs typeface="Times New Roman" pitchFamily="18" charset="0"/>
              </a:rPr>
              <a:t> </a:t>
            </a:r>
            <a:endParaRPr lang="en-US" sz="2600" dirty="0" smtClean="0">
              <a:cs typeface="Times New Roman" pitchFamily="18" charset="0"/>
            </a:endParaRPr>
          </a:p>
          <a:p>
            <a:pPr marL="512763" indent="-2222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cs typeface="Times New Roman" pitchFamily="18" charset="0"/>
              </a:rPr>
              <a:t>Easy communication</a:t>
            </a:r>
          </a:p>
          <a:p>
            <a:pPr marL="512763" indent="-2222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cs typeface="Times New Roman" pitchFamily="18" charset="0"/>
              </a:rPr>
              <a:t>A</a:t>
            </a:r>
            <a:r>
              <a:rPr lang="en-US" sz="2600" dirty="0" smtClean="0">
                <a:cs typeface="Times New Roman" pitchFamily="18" charset="0"/>
              </a:rPr>
              <a:t>voids </a:t>
            </a:r>
            <a:r>
              <a:rPr lang="en-US" sz="2600" dirty="0">
                <a:cs typeface="Times New Roman" pitchFamily="18" charset="0"/>
              </a:rPr>
              <a:t>the </a:t>
            </a:r>
            <a:r>
              <a:rPr lang="en-US" sz="2600" dirty="0" smtClean="0">
                <a:cs typeface="Times New Roman" pitchFamily="18" charset="0"/>
              </a:rPr>
              <a:t>use </a:t>
            </a:r>
            <a:r>
              <a:rPr lang="en-US" sz="2600" dirty="0">
                <a:cs typeface="Times New Roman" pitchFamily="18" charset="0"/>
              </a:rPr>
              <a:t>of an inconvenient descriptive </a:t>
            </a:r>
            <a:r>
              <a:rPr lang="en-US" sz="2600" dirty="0" smtClean="0">
                <a:cs typeface="Times New Roman" pitchFamily="18" charset="0"/>
              </a:rPr>
              <a:t>phrase</a:t>
            </a:r>
          </a:p>
          <a:p>
            <a:pPr marL="512763" indent="-2222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cs typeface="Times New Roman" pitchFamily="18" charset="0"/>
              </a:rPr>
              <a:t>T</a:t>
            </a:r>
            <a:r>
              <a:rPr lang="en-US" sz="2600" dirty="0" smtClean="0">
                <a:cs typeface="Times New Roman" pitchFamily="18" charset="0"/>
              </a:rPr>
              <a:t>o </a:t>
            </a:r>
            <a:r>
              <a:rPr lang="en-US" sz="2600" dirty="0">
                <a:cs typeface="Times New Roman" pitchFamily="18" charset="0"/>
              </a:rPr>
              <a:t>universalize the </a:t>
            </a:r>
            <a:r>
              <a:rPr lang="en-US" sz="2600" dirty="0" smtClean="0">
                <a:cs typeface="Times New Roman" pitchFamily="18" charset="0"/>
              </a:rPr>
              <a:t>organism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638800"/>
          </a:xfrm>
        </p:spPr>
        <p:txBody>
          <a:bodyPr>
            <a:noAutofit/>
          </a:bodyPr>
          <a:lstStyle/>
          <a:p>
            <a:pPr marL="914400" indent="-6270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code is a rulebook that contains principles, rules and recommendations which form </a:t>
            </a:r>
            <a:r>
              <a:rPr lang="en-US" sz="2400" dirty="0" smtClean="0"/>
              <a:t>the basis </a:t>
            </a:r>
            <a:r>
              <a:rPr lang="en-US" sz="2400" dirty="0"/>
              <a:t>of the system of nomenclature. </a:t>
            </a:r>
            <a:endParaRPr lang="en-US" sz="2400" dirty="0" smtClean="0"/>
          </a:p>
          <a:p>
            <a:pPr marL="914400" indent="-6270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code provides stability in the naming and</a:t>
            </a:r>
            <a:br>
              <a:rPr lang="en-US" sz="2400" dirty="0"/>
            </a:br>
            <a:r>
              <a:rPr lang="en-US" sz="2400" dirty="0"/>
              <a:t>classification of organisms and ensures that any given taxonomic grouping of a given rank </a:t>
            </a:r>
            <a:r>
              <a:rPr lang="en-US" sz="2400" dirty="0" smtClean="0"/>
              <a:t>can have </a:t>
            </a:r>
            <a:r>
              <a:rPr lang="en-US" sz="2400" dirty="0"/>
              <a:t>only one correct name, by which the species is known </a:t>
            </a:r>
            <a:endParaRPr lang="en-US" sz="2400" dirty="0" smtClean="0"/>
          </a:p>
          <a:p>
            <a:pPr marL="914400" indent="-6270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Varies international codes are</a:t>
            </a:r>
            <a:br>
              <a:rPr lang="en-US" sz="2400" dirty="0"/>
            </a:br>
            <a:r>
              <a:rPr lang="en-US" sz="2400" dirty="0"/>
              <a:t>established for different groups of organisms (plants, animals, fungi, bacteria, </a:t>
            </a:r>
            <a:r>
              <a:rPr lang="en-US" sz="2400" dirty="0" smtClean="0"/>
              <a:t>cultivated plants</a:t>
            </a:r>
            <a:r>
              <a:rPr lang="en-US" sz="2400" dirty="0"/>
              <a:t>)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6800" y="413485"/>
            <a:ext cx="7010400" cy="477031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International code nomenclature</a:t>
            </a:r>
            <a:endParaRPr lang="en-US" sz="28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5516563"/>
          </a:xfrm>
        </p:spPr>
        <p:txBody>
          <a:bodyPr>
            <a:noAutofit/>
          </a:bodyPr>
          <a:lstStyle/>
          <a:p>
            <a:pPr marL="39687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cs typeface="Times New Roman" pitchFamily="18" charset="0"/>
              </a:rPr>
              <a:t>For </a:t>
            </a:r>
            <a:r>
              <a:rPr lang="en-US" sz="2400" b="1" dirty="0">
                <a:cs typeface="Times New Roman" pitchFamily="18" charset="0"/>
              </a:rPr>
              <a:t>this </a:t>
            </a:r>
            <a:r>
              <a:rPr lang="en-US" sz="2400" b="1" dirty="0" smtClean="0">
                <a:cs typeface="Times New Roman" pitchFamily="18" charset="0"/>
              </a:rPr>
              <a:t>reason </a:t>
            </a:r>
            <a:r>
              <a:rPr lang="en-US" sz="2400" b="1" dirty="0">
                <a:cs typeface="Times New Roman" pitchFamily="18" charset="0"/>
              </a:rPr>
              <a:t>sets of rules have been drawn </a:t>
            </a:r>
            <a:r>
              <a:rPr lang="en-US" sz="2400" b="1" dirty="0" smtClean="0">
                <a:cs typeface="Times New Roman" pitchFamily="18" charset="0"/>
              </a:rPr>
              <a:t>up</a:t>
            </a:r>
          </a:p>
          <a:p>
            <a:pPr marL="806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itchFamily="18" charset="0"/>
              </a:rPr>
              <a:t>International Code Botanical Nomenclature (</a:t>
            </a:r>
            <a:r>
              <a:rPr lang="en-US" sz="2400" dirty="0" smtClean="0">
                <a:cs typeface="Times New Roman" pitchFamily="18" charset="0"/>
              </a:rPr>
              <a:t>ICBN)</a:t>
            </a:r>
          </a:p>
          <a:p>
            <a:pPr marL="1201738" indent="-2873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cs typeface="Times New Roman" pitchFamily="18" charset="0"/>
              </a:rPr>
              <a:t> naming of groups of plants (including algae, fungi and lichens)</a:t>
            </a:r>
            <a:endParaRPr lang="en-US" sz="2200" dirty="0" smtClean="0">
              <a:cs typeface="Times New Roman" pitchFamily="18" charset="0"/>
            </a:endParaRPr>
          </a:p>
          <a:p>
            <a:pPr marL="806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International </a:t>
            </a:r>
            <a:r>
              <a:rPr lang="en-US" sz="2400" dirty="0">
                <a:cs typeface="Times New Roman" pitchFamily="18" charset="0"/>
              </a:rPr>
              <a:t>Code of Zoological Nomenclature (</a:t>
            </a:r>
            <a:r>
              <a:rPr lang="en-US" sz="2400" dirty="0" smtClean="0">
                <a:cs typeface="Times New Roman" pitchFamily="18" charset="0"/>
              </a:rPr>
              <a:t>ICZN)</a:t>
            </a:r>
          </a:p>
          <a:p>
            <a:pPr marL="806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International </a:t>
            </a:r>
            <a:r>
              <a:rPr lang="en-US" sz="2400" dirty="0">
                <a:cs typeface="Times New Roman" pitchFamily="18" charset="0"/>
              </a:rPr>
              <a:t>Code of Nomenclature of </a:t>
            </a:r>
            <a:r>
              <a:rPr lang="en-US" sz="2400" dirty="0" smtClean="0">
                <a:cs typeface="Times New Roman" pitchFamily="18" charset="0"/>
              </a:rPr>
              <a:t>Bacteria</a:t>
            </a:r>
          </a:p>
          <a:p>
            <a:pPr marL="806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International </a:t>
            </a:r>
            <a:r>
              <a:rPr lang="en-US" sz="2400" dirty="0">
                <a:cs typeface="Times New Roman" pitchFamily="18" charset="0"/>
              </a:rPr>
              <a:t>Code of Nomenclature for Cultivated </a:t>
            </a:r>
            <a:r>
              <a:rPr lang="en-US" sz="2400" dirty="0" smtClean="0">
                <a:cs typeface="Times New Roman" pitchFamily="18" charset="0"/>
              </a:rPr>
              <a:t>Plants</a:t>
            </a:r>
          </a:p>
          <a:p>
            <a:pPr marL="519113" indent="-341313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cs typeface="Times New Roman" pitchFamily="18" charset="0"/>
              </a:rPr>
              <a:t>International Organizations &amp; Unions for the Stabilization of Changes</a:t>
            </a:r>
            <a:endParaRPr lang="en-US" sz="2400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08770"/>
            <a:ext cx="2057400" cy="477031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Cont’d</a:t>
            </a:r>
            <a:endParaRPr lang="en-US" sz="24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1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b="1" dirty="0">
                <a:solidFill>
                  <a:srgbClr val="C00000"/>
                </a:solidFill>
                <a:cs typeface="Times New Roman" pitchFamily="18" charset="0"/>
              </a:rPr>
              <a:t>Operative Principles of Nomenclature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>
                <a:cs typeface="Times New Roman" pitchFamily="18" charset="0"/>
              </a:rPr>
              <a:t>The nomenclature code has set certain provisions, called </a:t>
            </a:r>
            <a:r>
              <a:rPr lang="en-US" sz="2600" b="1" dirty="0">
                <a:cs typeface="Times New Roman" pitchFamily="18" charset="0"/>
              </a:rPr>
              <a:t>Operative Principles </a:t>
            </a:r>
            <a:r>
              <a:rPr lang="en-US" sz="2600" dirty="0">
                <a:cs typeface="Times New Roman" pitchFamily="18" charset="0"/>
              </a:rPr>
              <a:t>of Nomenclature. These provisions are </a:t>
            </a:r>
            <a:endParaRPr lang="en-US" sz="2600" dirty="0" smtClean="0">
              <a:cs typeface="Times New Roman" pitchFamily="18" charset="0"/>
            </a:endParaRPr>
          </a:p>
          <a:p>
            <a:pPr marL="1023938" indent="-331788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 smtClean="0">
                <a:solidFill>
                  <a:srgbClr val="C00000"/>
                </a:solidFill>
                <a:cs typeface="Times New Roman" pitchFamily="18" charset="0"/>
              </a:rPr>
              <a:t>Publication</a:t>
            </a:r>
          </a:p>
          <a:p>
            <a:pPr marL="1023938" indent="-331788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 err="1" smtClean="0">
                <a:solidFill>
                  <a:srgbClr val="C00000"/>
                </a:solidFill>
                <a:cs typeface="Times New Roman" pitchFamily="18" charset="0"/>
              </a:rPr>
              <a:t>Typification</a:t>
            </a:r>
            <a:r>
              <a:rPr lang="en-US" sz="2600" b="1" dirty="0" smtClean="0">
                <a:solidFill>
                  <a:srgbClr val="C00000"/>
                </a:solidFill>
                <a:cs typeface="Times New Roman" pitchFamily="18" charset="0"/>
              </a:rPr>
              <a:t> and </a:t>
            </a:r>
          </a:p>
          <a:p>
            <a:pPr marL="1023938" indent="-331788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 smtClean="0">
                <a:solidFill>
                  <a:srgbClr val="C00000"/>
                </a:solidFill>
                <a:cs typeface="Times New Roman" pitchFamily="18" charset="0"/>
              </a:rPr>
              <a:t>Priority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1"/>
            <a:ext cx="8686800" cy="6055506"/>
          </a:xfrm>
        </p:spPr>
        <p:txBody>
          <a:bodyPr>
            <a:normAutofit/>
          </a:bodyPr>
          <a:lstStyle/>
          <a:p>
            <a:pPr marL="692150" indent="-692150"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rgbClr val="C00000"/>
                </a:solidFill>
                <a:cs typeface="Times New Roman" pitchFamily="18" charset="0"/>
              </a:rPr>
              <a:t>Publication</a:t>
            </a:r>
            <a:endParaRPr lang="en-US" sz="2600" b="1" dirty="0">
              <a:solidFill>
                <a:srgbClr val="C00000"/>
              </a:solidFill>
              <a:cs typeface="Times New Roman" pitchFamily="18" charset="0"/>
            </a:endParaRPr>
          </a:p>
          <a:p>
            <a:pPr marL="798513" indent="-230188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cs typeface="Times New Roman" pitchFamily="18" charset="0"/>
              </a:rPr>
              <a:t>Publication is the means by which scientific names enter to the biological nomenclature </a:t>
            </a:r>
            <a:r>
              <a:rPr lang="en-US" sz="2400" dirty="0" smtClean="0">
                <a:cs typeface="Times New Roman" pitchFamily="18" charset="0"/>
              </a:rPr>
              <a:t>system</a:t>
            </a:r>
          </a:p>
          <a:p>
            <a:pPr marL="798513" indent="-230188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T</a:t>
            </a:r>
            <a:r>
              <a:rPr lang="en-US" sz="2400" dirty="0" smtClean="0">
                <a:cs typeface="Times New Roman" pitchFamily="18" charset="0"/>
              </a:rPr>
              <a:t>wo </a:t>
            </a:r>
            <a:r>
              <a:rPr lang="en-US" sz="2400" dirty="0">
                <a:cs typeface="Times New Roman" pitchFamily="18" charset="0"/>
              </a:rPr>
              <a:t>basic conditions must be fulfilled before a properly formulated scientific name </a:t>
            </a:r>
            <a:endParaRPr lang="en-US" sz="2400" dirty="0" smtClean="0">
              <a:cs typeface="Times New Roman" pitchFamily="18" charset="0"/>
            </a:endParaRPr>
          </a:p>
          <a:p>
            <a:pPr marL="1371600" indent="-2222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dirty="0">
                <a:cs typeface="Times New Roman" pitchFamily="18" charset="0"/>
              </a:rPr>
              <a:t>name must be published in works that are printed in permanent and made available to the interested </a:t>
            </a:r>
            <a:r>
              <a:rPr lang="en-US" sz="2400" dirty="0" smtClean="0">
                <a:cs typeface="Times New Roman" pitchFamily="18" charset="0"/>
              </a:rPr>
              <a:t>public</a:t>
            </a:r>
            <a:endParaRPr lang="en-US" sz="2400" dirty="0">
              <a:cs typeface="Times New Roman" pitchFamily="18" charset="0"/>
            </a:endParaRPr>
          </a:p>
          <a:p>
            <a:pPr marL="1371600" indent="-2222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cs typeface="Times New Roman" pitchFamily="18" charset="0"/>
              </a:rPr>
              <a:t> A </a:t>
            </a:r>
            <a:r>
              <a:rPr lang="en-US" sz="2400" dirty="0">
                <a:cs typeface="Times New Roman" pitchFamily="18" charset="0"/>
              </a:rPr>
              <a:t>name must be accompanied by a written matter or a reference to such </a:t>
            </a:r>
            <a:r>
              <a:rPr lang="en-US" sz="2400" dirty="0" smtClean="0">
                <a:cs typeface="Times New Roman" pitchFamily="18" charset="0"/>
              </a:rPr>
              <a:t>description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08770"/>
            <a:ext cx="2057400" cy="477031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Cont’d</a:t>
            </a:r>
            <a:endParaRPr lang="en-US" sz="24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0515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b="1" dirty="0" err="1">
                <a:solidFill>
                  <a:srgbClr val="C00000"/>
                </a:solidFill>
                <a:cs typeface="Times New Roman" panose="02020603050405020304" pitchFamily="18" charset="0"/>
              </a:rPr>
              <a:t>Typification</a:t>
            </a:r>
            <a:endParaRPr lang="en-US" sz="26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 smtClean="0">
                <a:cs typeface="Times New Roman" panose="02020603050405020304" pitchFamily="18" charset="0"/>
              </a:rPr>
              <a:t>A  type </a:t>
            </a:r>
            <a:r>
              <a:rPr lang="en-US" sz="2600" dirty="0">
                <a:cs typeface="Times New Roman" panose="02020603050405020304" pitchFamily="18" charset="0"/>
              </a:rPr>
              <a:t>is an element on which the description associated with the original publication of a name was </a:t>
            </a:r>
            <a:r>
              <a:rPr lang="en-US" sz="2600" dirty="0" smtClean="0">
                <a:cs typeface="Times New Roman" panose="02020603050405020304" pitchFamily="18" charset="0"/>
              </a:rPr>
              <a:t>based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 smtClean="0">
                <a:cs typeface="Times New Roman" panose="02020603050405020304" pitchFamily="18" charset="0"/>
              </a:rPr>
              <a:t>In </a:t>
            </a:r>
            <a:r>
              <a:rPr lang="en-US" sz="2600" dirty="0">
                <a:cs typeface="Times New Roman" panose="02020603050405020304" pitchFamily="18" charset="0"/>
              </a:rPr>
              <a:t>nomenclature, there are different kinds of "Types". Some of these are: </a:t>
            </a:r>
            <a:endParaRPr lang="en-US" sz="2600" dirty="0" smtClean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 smtClean="0">
                <a:cs typeface="Times New Roman" panose="02020603050405020304" pitchFamily="18" charset="0"/>
              </a:rPr>
              <a:t>Holotype</a:t>
            </a:r>
            <a:endParaRPr lang="en-US" sz="2600" dirty="0">
              <a:cs typeface="Times New Roman" panose="02020603050405020304" pitchFamily="18" charset="0"/>
            </a:endParaRPr>
          </a:p>
          <a:p>
            <a:pPr marL="749300" indent="-292100">
              <a:buFont typeface="Wingdings" panose="05000000000000000000" pitchFamily="2" charset="2"/>
              <a:buChar char="ü"/>
            </a:pPr>
            <a:r>
              <a:rPr lang="en-US" sz="2600" dirty="0" smtClean="0">
                <a:cs typeface="Times New Roman" panose="02020603050405020304" pitchFamily="18" charset="0"/>
              </a:rPr>
              <a:t>It </a:t>
            </a:r>
            <a:r>
              <a:rPr lang="en-US" sz="2600" dirty="0">
                <a:cs typeface="Times New Roman" panose="02020603050405020304" pitchFamily="18" charset="0"/>
              </a:rPr>
              <a:t>is the sole element used or designated by the author of a name as a </a:t>
            </a:r>
            <a:r>
              <a:rPr lang="en-US" sz="2600" dirty="0" smtClean="0">
                <a:cs typeface="Times New Roman" panose="02020603050405020304" pitchFamily="18" charset="0"/>
              </a:rPr>
              <a:t>type</a:t>
            </a:r>
            <a:endParaRPr lang="en-US" sz="26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 smtClean="0">
                <a:cs typeface="Times New Roman" panose="02020603050405020304" pitchFamily="18" charset="0"/>
              </a:rPr>
              <a:t>Isotype</a:t>
            </a:r>
          </a:p>
          <a:p>
            <a:pPr marL="749300" indent="-2921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 smtClean="0">
                <a:cs typeface="Times New Roman" panose="02020603050405020304" pitchFamily="18" charset="0"/>
              </a:rPr>
              <a:t>The </a:t>
            </a:r>
            <a:r>
              <a:rPr lang="en-US" sz="2600" dirty="0">
                <a:cs typeface="Times New Roman" panose="02020603050405020304" pitchFamily="18" charset="0"/>
              </a:rPr>
              <a:t>duplicates of a </a:t>
            </a:r>
            <a:r>
              <a:rPr lang="en-US" sz="2600" dirty="0" smtClean="0">
                <a:cs typeface="Times New Roman" panose="02020603050405020304" pitchFamily="18" charset="0"/>
              </a:rPr>
              <a:t>holotype</a:t>
            </a:r>
            <a:endParaRPr lang="en-US" sz="2600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096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Early Attempts to Classify </a:t>
            </a:r>
            <a:r>
              <a:rPr lang="en-US" sz="2800" b="1" dirty="0" smtClean="0">
                <a:solidFill>
                  <a:srgbClr val="C00000"/>
                </a:solidFill>
                <a:cs typeface="Times New Roman" pitchFamily="18" charset="0"/>
              </a:rPr>
              <a:t>Organisms</a:t>
            </a:r>
            <a:endParaRPr lang="en-US" sz="28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60817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development of modern taxonomy has not a linear </a:t>
            </a:r>
            <a:r>
              <a:rPr lang="en-US" sz="2400" dirty="0" smtClean="0">
                <a:cs typeface="Times New Roman" pitchFamily="18" charset="0"/>
              </a:rPr>
              <a:t>path</a:t>
            </a:r>
          </a:p>
          <a:p>
            <a:pPr marL="1196975" indent="-3365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several attempts have been made </a:t>
            </a:r>
          </a:p>
          <a:p>
            <a:pPr marL="860425" indent="-860425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cs typeface="Times New Roman" pitchFamily="18" charset="0"/>
              </a:rPr>
              <a:t>Aristotle (</a:t>
            </a:r>
            <a:r>
              <a:rPr lang="en-US" sz="2400" b="1" dirty="0" smtClean="0">
                <a:solidFill>
                  <a:srgbClr val="0070C0"/>
                </a:solidFill>
                <a:cs typeface="Times New Roman" pitchFamily="18" charset="0"/>
              </a:rPr>
              <a:t>384–322 </a:t>
            </a:r>
            <a:r>
              <a:rPr lang="en-US" sz="2400" b="1" dirty="0">
                <a:solidFill>
                  <a:srgbClr val="0070C0"/>
                </a:solidFill>
                <a:cs typeface="Times New Roman" pitchFamily="18" charset="0"/>
              </a:rPr>
              <a:t>BC</a:t>
            </a:r>
            <a:r>
              <a:rPr lang="en-US" sz="2400" b="1" dirty="0" smtClean="0">
                <a:solidFill>
                  <a:srgbClr val="0070C0"/>
                </a:solidFill>
                <a:cs typeface="Times New Roman" pitchFamily="18" charset="0"/>
              </a:rPr>
              <a:t>)</a:t>
            </a:r>
          </a:p>
          <a:p>
            <a:pPr marL="914400" indent="-3365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400" dirty="0">
                <a:cs typeface="Times New Roman" pitchFamily="18" charset="0"/>
              </a:rPr>
              <a:t>Aristotle viewed life was hierarchical and he classified </a:t>
            </a:r>
            <a:r>
              <a:rPr lang="en-US" sz="2400" dirty="0" smtClean="0">
                <a:cs typeface="Times New Roman" pitchFamily="18" charset="0"/>
              </a:rPr>
              <a:t>organisms</a:t>
            </a:r>
            <a:endParaRPr lang="en-US" sz="24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b="1" dirty="0" smtClean="0">
                <a:solidFill>
                  <a:srgbClr val="0070C0"/>
                </a:solidFill>
                <a:cs typeface="Times New Roman" pitchFamily="18" charset="0"/>
              </a:rPr>
              <a:t>Theophrastus (370-285 BC)</a:t>
            </a:r>
          </a:p>
          <a:p>
            <a:pPr marL="914400" indent="-3365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He </a:t>
            </a:r>
            <a:r>
              <a:rPr lang="en-US" sz="2400" dirty="0">
                <a:cs typeface="Times New Roman" pitchFamily="18" charset="0"/>
              </a:rPr>
              <a:t>was the first taxonomist to write down a classification in </a:t>
            </a:r>
            <a:r>
              <a:rPr lang="en-US" sz="2400" dirty="0" smtClean="0">
                <a:cs typeface="Times New Roman" pitchFamily="18" charset="0"/>
              </a:rPr>
              <a:t>a </a:t>
            </a:r>
            <a:r>
              <a:rPr lang="en-US" sz="2400" dirty="0">
                <a:cs typeface="Times New Roman" pitchFamily="18" charset="0"/>
              </a:rPr>
              <a:t>logical </a:t>
            </a:r>
            <a:r>
              <a:rPr lang="en-US" sz="2400" dirty="0" smtClean="0">
                <a:cs typeface="Times New Roman" pitchFamily="18" charset="0"/>
              </a:rPr>
              <a:t>form</a:t>
            </a:r>
          </a:p>
          <a:p>
            <a:pPr marL="1600200" indent="-282575">
              <a:spcBef>
                <a:spcPts val="600"/>
              </a:spcBef>
              <a:buFont typeface="Wingdings" pitchFamily="2" charset="2"/>
              <a:buChar char="v"/>
            </a:pPr>
            <a:r>
              <a:rPr lang="en-US" sz="2400" dirty="0" smtClean="0">
                <a:cs typeface="Times New Roman" pitchFamily="18" charset="0"/>
              </a:rPr>
              <a:t>He </a:t>
            </a:r>
            <a:r>
              <a:rPr lang="en-US" sz="2400" dirty="0">
                <a:cs typeface="Times New Roman" pitchFamily="18" charset="0"/>
              </a:rPr>
              <a:t>classified 480 kinds of </a:t>
            </a: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plants based on their </a:t>
            </a:r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habit</a:t>
            </a:r>
          </a:p>
          <a:p>
            <a:pPr marL="2117725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400" dirty="0">
                <a:cs typeface="Times New Roman" pitchFamily="18" charset="0"/>
              </a:rPr>
              <a:t>However, </a:t>
            </a:r>
            <a:r>
              <a:rPr lang="en-US" sz="2400" dirty="0" smtClean="0">
                <a:cs typeface="Times New Roman" pitchFamily="18" charset="0"/>
              </a:rPr>
              <a:t>his work incorporates </a:t>
            </a:r>
            <a:r>
              <a:rPr lang="en-US" sz="2400" dirty="0">
                <a:cs typeface="Times New Roman" pitchFamily="18" charset="0"/>
              </a:rPr>
              <a:t>the principle of the rules of dichotomy or </a:t>
            </a:r>
            <a:r>
              <a:rPr lang="en-US" sz="2400" dirty="0" smtClean="0">
                <a:cs typeface="Times New Roman" pitchFamily="18" charset="0"/>
              </a:rPr>
              <a:t>Excluded Middle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382000" cy="56705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 err="1" smtClean="0">
                <a:cs typeface="Times New Roman" panose="02020603050405020304" pitchFamily="18" charset="0"/>
              </a:rPr>
              <a:t>Syntype</a:t>
            </a:r>
            <a:endParaRPr lang="en-US" sz="2600" dirty="0" smtClean="0">
              <a:cs typeface="Times New Roman" panose="02020603050405020304" pitchFamily="18" charset="0"/>
            </a:endParaRPr>
          </a:p>
          <a:p>
            <a:pPr marL="749300" indent="-2921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cs typeface="Times New Roman" panose="02020603050405020304" pitchFamily="18" charset="0"/>
              </a:rPr>
              <a:t>A</a:t>
            </a:r>
            <a:r>
              <a:rPr lang="en-US" sz="2600" dirty="0" smtClean="0">
                <a:cs typeface="Times New Roman" panose="02020603050405020304" pitchFamily="18" charset="0"/>
              </a:rPr>
              <a:t>ny </a:t>
            </a:r>
            <a:r>
              <a:rPr lang="en-US" sz="2600" dirty="0">
                <a:cs typeface="Times New Roman" panose="02020603050405020304" pitchFamily="18" charset="0"/>
              </a:rPr>
              <a:t>one of two or more elements used by the author of a name who did not designate a </a:t>
            </a:r>
            <a:r>
              <a:rPr lang="en-US" sz="2600" dirty="0" smtClean="0">
                <a:cs typeface="Times New Roman" panose="02020603050405020304" pitchFamily="18" charset="0"/>
              </a:rPr>
              <a:t>holotype</a:t>
            </a:r>
            <a:endParaRPr lang="en-US" sz="26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 err="1" smtClean="0">
                <a:cs typeface="Times New Roman" panose="02020603050405020304" pitchFamily="18" charset="0"/>
              </a:rPr>
              <a:t>Lectotype</a:t>
            </a:r>
            <a:endParaRPr lang="en-US" sz="2600" dirty="0">
              <a:cs typeface="Times New Roman" panose="02020603050405020304" pitchFamily="18" charset="0"/>
            </a:endParaRPr>
          </a:p>
          <a:p>
            <a:pPr marL="749300" indent="-2921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 smtClean="0">
                <a:cs typeface="Times New Roman" panose="02020603050405020304" pitchFamily="18" charset="0"/>
              </a:rPr>
              <a:t>Is </a:t>
            </a:r>
            <a:r>
              <a:rPr lang="en-US" sz="2600" dirty="0">
                <a:cs typeface="Times New Roman" panose="02020603050405020304" pitchFamily="18" charset="0"/>
              </a:rPr>
              <a:t>an element selected subsequently from amongst </a:t>
            </a:r>
            <a:r>
              <a:rPr lang="en-US" sz="2600" dirty="0" err="1">
                <a:cs typeface="Times New Roman" panose="02020603050405020304" pitchFamily="18" charset="0"/>
              </a:rPr>
              <a:t>syntypes</a:t>
            </a:r>
            <a:r>
              <a:rPr lang="en-US" sz="2600" dirty="0">
                <a:cs typeface="Times New Roman" panose="02020603050405020304" pitchFamily="18" charset="0"/>
              </a:rPr>
              <a:t> to serve as a </a:t>
            </a:r>
            <a:r>
              <a:rPr lang="en-US" sz="2600" dirty="0" smtClean="0">
                <a:cs typeface="Times New Roman" panose="02020603050405020304" pitchFamily="18" charset="0"/>
              </a:rPr>
              <a:t>type</a:t>
            </a:r>
            <a:endParaRPr lang="en-US" sz="26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 err="1" smtClean="0">
                <a:cs typeface="Times New Roman" panose="02020603050405020304" pitchFamily="18" charset="0"/>
              </a:rPr>
              <a:t>Neotype</a:t>
            </a:r>
            <a:endParaRPr lang="en-US" sz="2600" dirty="0">
              <a:cs typeface="Times New Roman" panose="02020603050405020304" pitchFamily="18" charset="0"/>
            </a:endParaRPr>
          </a:p>
          <a:p>
            <a:pPr marL="749300" indent="-2921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cs typeface="Times New Roman" panose="02020603050405020304" pitchFamily="18" charset="0"/>
              </a:rPr>
              <a:t>A</a:t>
            </a:r>
            <a:r>
              <a:rPr lang="en-US" sz="2600" dirty="0" smtClean="0">
                <a:cs typeface="Times New Roman" panose="02020603050405020304" pitchFamily="18" charset="0"/>
              </a:rPr>
              <a:t>n </a:t>
            </a:r>
            <a:r>
              <a:rPr lang="en-US" sz="2600" dirty="0">
                <a:cs typeface="Times New Roman" panose="02020603050405020304" pitchFamily="18" charset="0"/>
              </a:rPr>
              <a:t>element selected to serve as a nomenclatural type when through loss or destruction of the above "</a:t>
            </a:r>
            <a:r>
              <a:rPr lang="en-US" sz="2600" dirty="0" smtClean="0">
                <a:cs typeface="Times New Roman" panose="02020603050405020304" pitchFamily="18" charset="0"/>
              </a:rPr>
              <a:t>Types“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08770"/>
            <a:ext cx="2667000" cy="477031"/>
          </a:xfrm>
        </p:spPr>
        <p:txBody>
          <a:bodyPr>
            <a:noAutofit/>
          </a:bodyPr>
          <a:lstStyle/>
          <a:p>
            <a:pPr algn="l"/>
            <a:r>
              <a:rPr lang="en-US" sz="2400" b="1" dirty="0" err="1" smtClean="0">
                <a:solidFill>
                  <a:srgbClr val="C00000"/>
                </a:solidFill>
                <a:cs typeface="Times New Roman" pitchFamily="18" charset="0"/>
              </a:rPr>
              <a:t>Typification</a:t>
            </a:r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 cont’d</a:t>
            </a:r>
            <a:endParaRPr lang="en-US" sz="24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4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382000" cy="55927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600" b="1" dirty="0">
                <a:solidFill>
                  <a:srgbClr val="C00000"/>
                </a:solidFill>
                <a:cs typeface="Times New Roman" panose="02020603050405020304" pitchFamily="18" charset="0"/>
              </a:rPr>
              <a:t>Priority 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cs typeface="Times New Roman" panose="02020603050405020304" pitchFamily="18" charset="0"/>
              </a:rPr>
              <a:t>The principle of priority requires when two or more names apply to </a:t>
            </a:r>
            <a:r>
              <a:rPr lang="en-US" sz="2600" dirty="0" smtClean="0">
                <a:cs typeface="Times New Roman" panose="02020603050405020304" pitchFamily="18" charset="0"/>
              </a:rPr>
              <a:t>the same taxon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cs typeface="Times New Roman" panose="02020603050405020304" pitchFamily="18" charset="0"/>
              </a:rPr>
              <a:t>In </a:t>
            </a:r>
            <a:r>
              <a:rPr lang="en-US" sz="2600" dirty="0">
                <a:cs typeface="Times New Roman" panose="02020603050405020304" pitchFamily="18" charset="0"/>
              </a:rPr>
              <a:t>this case, the name is given generally based up on by the oldest one, which is validly published </a:t>
            </a:r>
            <a:r>
              <a:rPr lang="en-US" sz="2600" dirty="0" smtClean="0">
                <a:cs typeface="Times New Roman" panose="02020603050405020304" pitchFamily="18" charset="0"/>
              </a:rPr>
              <a:t>name 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cs typeface="Times New Roman" panose="02020603050405020304" pitchFamily="18" charset="0"/>
              </a:rPr>
              <a:t>In </a:t>
            </a:r>
            <a:r>
              <a:rPr lang="en-US" sz="2600" dirty="0">
                <a:cs typeface="Times New Roman" panose="02020603050405020304" pitchFamily="18" charset="0"/>
              </a:rPr>
              <a:t>nomenclature, when </a:t>
            </a:r>
            <a:r>
              <a:rPr lang="en-US" sz="2600" b="1" dirty="0">
                <a:cs typeface="Times New Roman" panose="02020603050405020304" pitchFamily="18" charset="0"/>
              </a:rPr>
              <a:t>two or more names </a:t>
            </a:r>
            <a:r>
              <a:rPr lang="en-US" sz="2600" dirty="0">
                <a:cs typeface="Times New Roman" panose="02020603050405020304" pitchFamily="18" charset="0"/>
              </a:rPr>
              <a:t>are applied the same taxon, it is known as </a:t>
            </a:r>
            <a:r>
              <a:rPr lang="en-US" sz="2600" b="1" dirty="0" smtClean="0">
                <a:cs typeface="Times New Roman" panose="02020603050405020304" pitchFamily="18" charset="0"/>
              </a:rPr>
              <a:t>synonyms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08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0244"/>
            <a:ext cx="8229600" cy="557610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600" dirty="0" smtClean="0">
                <a:cs typeface="Times New Roman" panose="02020603050405020304" pitchFamily="18" charset="0"/>
              </a:rPr>
              <a:t> There </a:t>
            </a:r>
            <a:r>
              <a:rPr lang="en-US" sz="2600" dirty="0">
                <a:cs typeface="Times New Roman" panose="02020603050405020304" pitchFamily="18" charset="0"/>
              </a:rPr>
              <a:t>are two kinds of </a:t>
            </a:r>
            <a:r>
              <a:rPr lang="en-US" sz="2600" dirty="0" smtClean="0">
                <a:cs typeface="Times New Roman" panose="02020603050405020304" pitchFamily="18" charset="0"/>
              </a:rPr>
              <a:t>synonyms</a:t>
            </a:r>
          </a:p>
          <a:p>
            <a:pPr marL="914400" indent="635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600" dirty="0" smtClean="0">
                <a:cs typeface="Times New Roman" panose="02020603050405020304" pitchFamily="18" charset="0"/>
              </a:rPr>
              <a:t> Nomenclatural </a:t>
            </a:r>
          </a:p>
          <a:p>
            <a:pPr marL="1549400" indent="-2921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600" dirty="0" smtClean="0">
                <a:cs typeface="Times New Roman" panose="02020603050405020304" pitchFamily="18" charset="0"/>
              </a:rPr>
              <a:t>based </a:t>
            </a:r>
            <a:r>
              <a:rPr lang="en-US" sz="2600" dirty="0">
                <a:cs typeface="Times New Roman" panose="02020603050405020304" pitchFamily="18" charset="0"/>
              </a:rPr>
              <a:t>on the same ‘ type‘ of the organism and called </a:t>
            </a:r>
            <a:r>
              <a:rPr lang="en-US" sz="2600" dirty="0" smtClean="0">
                <a:cs typeface="Times New Roman" panose="02020603050405020304" pitchFamily="18" charset="0"/>
              </a:rPr>
              <a:t>obligate or </a:t>
            </a:r>
            <a:r>
              <a:rPr lang="en-US" sz="2600" dirty="0">
                <a:cs typeface="Times New Roman" panose="02020603050405020304" pitchFamily="18" charset="0"/>
              </a:rPr>
              <a:t>homotypic synonyms</a:t>
            </a:r>
          </a:p>
          <a:p>
            <a:pPr marL="91440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600" dirty="0" smtClean="0">
                <a:cs typeface="Times New Roman" panose="02020603050405020304" pitchFamily="18" charset="0"/>
              </a:rPr>
              <a:t>2. Taxonomic synonyms</a:t>
            </a:r>
          </a:p>
          <a:p>
            <a:pPr marL="1549400" indent="-2921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600" dirty="0" smtClean="0">
                <a:cs typeface="Times New Roman" panose="02020603050405020304" pitchFamily="18" charset="0"/>
              </a:rPr>
              <a:t>based </a:t>
            </a:r>
            <a:r>
              <a:rPr lang="en-US" sz="2600" dirty="0">
                <a:cs typeface="Times New Roman" panose="02020603050405020304" pitchFamily="18" charset="0"/>
              </a:rPr>
              <a:t>on different </a:t>
            </a:r>
            <a:r>
              <a:rPr lang="en-US" sz="2600" dirty="0" smtClean="0">
                <a:cs typeface="Times New Roman" panose="02020603050405020304" pitchFamily="18" charset="0"/>
              </a:rPr>
              <a:t>‘type</a:t>
            </a:r>
            <a:r>
              <a:rPr lang="en-US" sz="2600" dirty="0">
                <a:cs typeface="Times New Roman" panose="02020603050405020304" pitchFamily="18" charset="0"/>
              </a:rPr>
              <a:t>‘ of an organism, and called heterotypic </a:t>
            </a:r>
            <a:r>
              <a:rPr lang="en-US" sz="2600" dirty="0" smtClean="0">
                <a:cs typeface="Times New Roman" panose="02020603050405020304" pitchFamily="18" charset="0"/>
              </a:rPr>
              <a:t>synonyms</a:t>
            </a:r>
            <a:endParaRPr lang="en-US" sz="2600" dirty="0"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2667000" cy="477031"/>
          </a:xfrm>
        </p:spPr>
        <p:txBody>
          <a:bodyPr>
            <a:noAutofit/>
          </a:bodyPr>
          <a:lstStyle/>
          <a:p>
            <a:pPr algn="l"/>
            <a:r>
              <a:rPr lang="en-US" sz="2600" b="1" dirty="0">
                <a:solidFill>
                  <a:srgbClr val="C00000"/>
                </a:solidFill>
                <a:cs typeface="Times New Roman" panose="02020603050405020304" pitchFamily="18" charset="0"/>
              </a:rPr>
              <a:t>Priority</a:t>
            </a:r>
            <a:r>
              <a:rPr lang="en-US" sz="2600" b="1" dirty="0" smtClean="0">
                <a:solidFill>
                  <a:srgbClr val="C00000"/>
                </a:solidFill>
                <a:cs typeface="Times New Roman" pitchFamily="18" charset="0"/>
              </a:rPr>
              <a:t> cont’d</a:t>
            </a:r>
            <a:endParaRPr lang="en-US" sz="26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10600" cy="60336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b="1" dirty="0" smtClean="0">
                <a:solidFill>
                  <a:srgbClr val="0070C0"/>
                </a:solidFill>
                <a:cs typeface="Times New Roman" pitchFamily="18" charset="0"/>
              </a:rPr>
              <a:t>Theophrastus (370-285 BC) cont’d</a:t>
            </a:r>
          </a:p>
          <a:p>
            <a:pPr marL="914400" indent="-450850">
              <a:lnSpc>
                <a:spcPct val="15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600" dirty="0" smtClean="0">
                <a:cs typeface="Times New Roman" pitchFamily="18" charset="0"/>
              </a:rPr>
              <a:t>According </a:t>
            </a:r>
            <a:r>
              <a:rPr lang="en-US" sz="2600" dirty="0">
                <a:cs typeface="Times New Roman" pitchFamily="18" charset="0"/>
              </a:rPr>
              <a:t>to Theophrastus classification system, </a:t>
            </a:r>
            <a:r>
              <a:rPr lang="en-US" sz="2600" b="1" dirty="0">
                <a:solidFill>
                  <a:srgbClr val="C00000"/>
                </a:solidFill>
                <a:cs typeface="Times New Roman" pitchFamily="18" charset="0"/>
              </a:rPr>
              <a:t>there</a:t>
            </a:r>
            <a:r>
              <a:rPr lang="en-US" sz="26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2600" b="1" dirty="0">
                <a:solidFill>
                  <a:srgbClr val="C00000"/>
                </a:solidFill>
                <a:cs typeface="Times New Roman" pitchFamily="18" charset="0"/>
              </a:rPr>
              <a:t>are no any intermediate </a:t>
            </a:r>
            <a:r>
              <a:rPr lang="en-US" sz="2600" b="1" dirty="0" smtClean="0">
                <a:solidFill>
                  <a:srgbClr val="C00000"/>
                </a:solidFill>
                <a:cs typeface="Times New Roman" pitchFamily="18" charset="0"/>
              </a:rPr>
              <a:t>organisms</a:t>
            </a:r>
          </a:p>
          <a:p>
            <a:pPr marL="1882775" indent="-341313">
              <a:lnSpc>
                <a:spcPct val="150000"/>
              </a:lnSpc>
              <a:spcBef>
                <a:spcPts val="600"/>
              </a:spcBef>
            </a:pPr>
            <a:r>
              <a:rPr lang="en-US" sz="2600" dirty="0" smtClean="0">
                <a:cs typeface="Times New Roman" pitchFamily="18" charset="0"/>
              </a:rPr>
              <a:t>Any </a:t>
            </a:r>
            <a:r>
              <a:rPr lang="en-US" sz="2600" dirty="0">
                <a:cs typeface="Times New Roman" pitchFamily="18" charset="0"/>
              </a:rPr>
              <a:t>given organisms is either A or not </a:t>
            </a:r>
            <a:r>
              <a:rPr lang="en-US" sz="2600" dirty="0" smtClean="0">
                <a:cs typeface="Times New Roman" pitchFamily="18" charset="0"/>
              </a:rPr>
              <a:t>A</a:t>
            </a:r>
          </a:p>
          <a:p>
            <a:pPr marL="914400" indent="-395288">
              <a:lnSpc>
                <a:spcPct val="15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600" dirty="0" smtClean="0">
                <a:cs typeface="Times New Roman" pitchFamily="18" charset="0"/>
              </a:rPr>
              <a:t>He </a:t>
            </a:r>
            <a:r>
              <a:rPr lang="en-US" sz="2600" dirty="0">
                <a:cs typeface="Times New Roman" pitchFamily="18" charset="0"/>
              </a:rPr>
              <a:t>was </a:t>
            </a:r>
            <a:r>
              <a:rPr lang="en-US" sz="2600" dirty="0" err="1">
                <a:cs typeface="Times New Roman" pitchFamily="18" charset="0"/>
              </a:rPr>
              <a:t>typologists</a:t>
            </a:r>
            <a:r>
              <a:rPr lang="en-US" sz="2600" dirty="0">
                <a:cs typeface="Times New Roman" pitchFamily="18" charset="0"/>
              </a:rPr>
              <a:t>, belief that every natural group of organisms has an invariant, generalized or idealized pattern shared by all members of the </a:t>
            </a:r>
            <a:r>
              <a:rPr lang="en-US" sz="2600" dirty="0" smtClean="0">
                <a:cs typeface="Times New Roman" pitchFamily="18" charset="0"/>
              </a:rPr>
              <a:t>group</a:t>
            </a:r>
            <a:endParaRPr lang="en-US" sz="26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86800" cy="634047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500" b="1" dirty="0">
                <a:solidFill>
                  <a:srgbClr val="0070C0"/>
                </a:solidFill>
                <a:cs typeface="Times New Roman" panose="02020603050405020304" pitchFamily="18" charset="0"/>
              </a:rPr>
              <a:t>Pliny the Elder (23-79 </a:t>
            </a:r>
            <a:r>
              <a:rPr lang="en-US" sz="25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A.D)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500" dirty="0">
                <a:cs typeface="Times New Roman" panose="02020603050405020304" pitchFamily="18" charset="0"/>
              </a:rPr>
              <a:t>N</a:t>
            </a:r>
            <a:r>
              <a:rPr lang="en-US" sz="2500" dirty="0" smtClean="0">
                <a:cs typeface="Times New Roman" panose="02020603050405020304" pitchFamily="18" charset="0"/>
              </a:rPr>
              <a:t>aturalist </a:t>
            </a:r>
            <a:r>
              <a:rPr lang="en-US" sz="2500" dirty="0">
                <a:cs typeface="Times New Roman" panose="02020603050405020304" pitchFamily="18" charset="0"/>
              </a:rPr>
              <a:t>who </a:t>
            </a:r>
            <a:r>
              <a:rPr lang="en-US" sz="2500" dirty="0" smtClean="0">
                <a:cs typeface="Times New Roman" panose="02020603050405020304" pitchFamily="18" charset="0"/>
              </a:rPr>
              <a:t>wrote </a:t>
            </a:r>
            <a:r>
              <a:rPr lang="en-US" sz="2500" dirty="0">
                <a:cs typeface="Times New Roman" panose="02020603050405020304" pitchFamily="18" charset="0"/>
              </a:rPr>
              <a:t>books termed </a:t>
            </a:r>
            <a:r>
              <a:rPr lang="en-US" sz="2500" b="1" dirty="0" err="1">
                <a:cs typeface="Times New Roman" panose="02020603050405020304" pitchFamily="18" charset="0"/>
              </a:rPr>
              <a:t>Historia</a:t>
            </a:r>
            <a:r>
              <a:rPr lang="en-US" sz="2500" b="1" dirty="0"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cs typeface="Times New Roman" panose="02020603050405020304" pitchFamily="18" charset="0"/>
              </a:rPr>
              <a:t>naturalis</a:t>
            </a:r>
            <a:endParaRPr lang="en-US" sz="2500" b="1" dirty="0" smtClean="0">
              <a:cs typeface="Times New Roman" panose="02020603050405020304" pitchFamily="18" charset="0"/>
            </a:endParaRPr>
          </a:p>
          <a:p>
            <a:pPr marL="803275" indent="-2349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500" dirty="0" smtClean="0">
                <a:cs typeface="Times New Roman" panose="02020603050405020304" pitchFamily="18" charset="0"/>
              </a:rPr>
              <a:t> Categorized </a:t>
            </a:r>
            <a:r>
              <a:rPr lang="en-US" sz="2500" dirty="0">
                <a:cs typeface="Times New Roman" panose="02020603050405020304" pitchFamily="18" charset="0"/>
              </a:rPr>
              <a:t>plants in terms </a:t>
            </a:r>
            <a:r>
              <a:rPr lang="en-US" sz="2500" b="1" dirty="0">
                <a:solidFill>
                  <a:srgbClr val="C00000"/>
                </a:solidFill>
                <a:cs typeface="Times New Roman" panose="02020603050405020304" pitchFamily="18" charset="0"/>
              </a:rPr>
              <a:t>horticultural </a:t>
            </a:r>
            <a:r>
              <a:rPr lang="en-US" sz="25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practices, medicinal </a:t>
            </a:r>
            <a:r>
              <a:rPr lang="en-US" sz="2500" b="1" dirty="0">
                <a:solidFill>
                  <a:srgbClr val="C00000"/>
                </a:solidFill>
                <a:cs typeface="Times New Roman" panose="02020603050405020304" pitchFamily="18" charset="0"/>
              </a:rPr>
              <a:t>uses</a:t>
            </a:r>
            <a:r>
              <a:rPr lang="en-US" sz="2500" dirty="0">
                <a:solidFill>
                  <a:srgbClr val="C00000"/>
                </a:solidFill>
                <a:cs typeface="Times New Roman" panose="02020603050405020304" pitchFamily="18" charset="0"/>
              </a:rPr>
              <a:t>, </a:t>
            </a:r>
            <a:r>
              <a:rPr lang="en-US" sz="2500" dirty="0">
                <a:cs typeface="Times New Roman" panose="02020603050405020304" pitchFamily="18" charset="0"/>
              </a:rPr>
              <a:t>and</a:t>
            </a:r>
            <a:r>
              <a:rPr lang="en-US" sz="25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C00000"/>
                </a:solidFill>
                <a:cs typeface="Times New Roman" panose="02020603050405020304" pitchFamily="18" charset="0"/>
              </a:rPr>
              <a:t>timber use </a:t>
            </a:r>
            <a:r>
              <a:rPr lang="en-US" sz="25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practices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500" b="1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Caesalpinus</a:t>
            </a:r>
            <a:r>
              <a:rPr lang="en-US" sz="25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0070C0"/>
                </a:solidFill>
                <a:cs typeface="Times New Roman" panose="02020603050405020304" pitchFamily="18" charset="0"/>
              </a:rPr>
              <a:t>(1519-1603)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500" dirty="0">
                <a:cs typeface="Times New Roman" panose="02020603050405020304" pitchFamily="18" charset="0"/>
              </a:rPr>
              <a:t>In his book "</a:t>
            </a:r>
            <a:r>
              <a:rPr lang="en-US" sz="2500" b="1" dirty="0">
                <a:cs typeface="Times New Roman" panose="02020603050405020304" pitchFamily="18" charset="0"/>
              </a:rPr>
              <a:t>De </a:t>
            </a:r>
            <a:r>
              <a:rPr lang="en-US" sz="2500" b="1" dirty="0" err="1">
                <a:cs typeface="Times New Roman" panose="02020603050405020304" pitchFamily="18" charset="0"/>
              </a:rPr>
              <a:t>Plantis</a:t>
            </a:r>
            <a:r>
              <a:rPr lang="en-US" sz="2500" dirty="0">
                <a:cs typeface="Times New Roman" panose="02020603050405020304" pitchFamily="18" charset="0"/>
              </a:rPr>
              <a:t>" he illustrated about 1500 plant </a:t>
            </a:r>
            <a:r>
              <a:rPr lang="en-US" sz="2500" dirty="0" smtClean="0">
                <a:cs typeface="Times New Roman" panose="02020603050405020304" pitchFamily="18" charset="0"/>
              </a:rPr>
              <a:t>species</a:t>
            </a:r>
          </a:p>
          <a:p>
            <a:pPr marL="852488" indent="-284163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500" dirty="0" smtClean="0">
                <a:cs typeface="Times New Roman" panose="02020603050405020304" pitchFamily="18" charset="0"/>
              </a:rPr>
              <a:t>He </a:t>
            </a:r>
            <a:r>
              <a:rPr lang="en-US" sz="2500" dirty="0">
                <a:cs typeface="Times New Roman" panose="02020603050405020304" pitchFamily="18" charset="0"/>
              </a:rPr>
              <a:t>classified plants </a:t>
            </a:r>
            <a:r>
              <a:rPr lang="en-US" sz="2500" b="1" dirty="0">
                <a:cs typeface="Times New Roman" panose="02020603050405020304" pitchFamily="18" charset="0"/>
              </a:rPr>
              <a:t>based on definite morphological criteria </a:t>
            </a:r>
            <a:r>
              <a:rPr lang="en-US" sz="2500" dirty="0">
                <a:cs typeface="Times New Roman" panose="02020603050405020304" pitchFamily="18" charset="0"/>
              </a:rPr>
              <a:t>mainly on the basis of </a:t>
            </a:r>
            <a:r>
              <a:rPr lang="en-US" sz="2500" b="1" dirty="0">
                <a:solidFill>
                  <a:srgbClr val="C00000"/>
                </a:solidFill>
                <a:cs typeface="Times New Roman" panose="02020603050405020304" pitchFamily="18" charset="0"/>
              </a:rPr>
              <a:t>habit</a:t>
            </a:r>
            <a:r>
              <a:rPr lang="en-US" sz="2500" dirty="0" smtClean="0">
                <a:cs typeface="Times New Roman" panose="02020603050405020304" pitchFamily="18" charset="0"/>
              </a:rPr>
              <a:t>, </a:t>
            </a:r>
            <a:r>
              <a:rPr lang="en-US" sz="2500" b="1" dirty="0">
                <a:solidFill>
                  <a:srgbClr val="C00000"/>
                </a:solidFill>
                <a:cs typeface="Times New Roman" panose="02020603050405020304" pitchFamily="18" charset="0"/>
              </a:rPr>
              <a:t>fruits</a:t>
            </a:r>
            <a:r>
              <a:rPr lang="en-US" sz="2500" dirty="0">
                <a:solidFill>
                  <a:srgbClr val="C00000"/>
                </a:solidFill>
                <a:cs typeface="Times New Roman" panose="02020603050405020304" pitchFamily="18" charset="0"/>
              </a:rPr>
              <a:t>, </a:t>
            </a:r>
            <a:r>
              <a:rPr lang="en-US" sz="2500" b="1" dirty="0">
                <a:solidFill>
                  <a:srgbClr val="C00000"/>
                </a:solidFill>
                <a:cs typeface="Times New Roman" panose="02020603050405020304" pitchFamily="18" charset="0"/>
              </a:rPr>
              <a:t>seeds</a:t>
            </a:r>
            <a:r>
              <a:rPr lang="en-US" sz="2500" dirty="0">
                <a:cs typeface="Times New Roman" panose="02020603050405020304" pitchFamily="18" charset="0"/>
              </a:rPr>
              <a:t>, and </a:t>
            </a:r>
            <a:r>
              <a:rPr lang="en-US" sz="2500" b="1" dirty="0">
                <a:solidFill>
                  <a:srgbClr val="C00000"/>
                </a:solidFill>
                <a:cs typeface="Times New Roman" panose="02020603050405020304" pitchFamily="18" charset="0"/>
              </a:rPr>
              <a:t>ovaries</a:t>
            </a:r>
            <a:r>
              <a:rPr lang="en-US" sz="2500" dirty="0">
                <a:cs typeface="Times New Roman" panose="02020603050405020304" pitchFamily="18" charset="0"/>
              </a:rPr>
              <a:t> and </a:t>
            </a:r>
            <a:r>
              <a:rPr lang="en-US" sz="2500" b="1" dirty="0">
                <a:solidFill>
                  <a:srgbClr val="C00000"/>
                </a:solidFill>
                <a:cs typeface="Times New Roman" panose="02020603050405020304" pitchFamily="18" charset="0"/>
              </a:rPr>
              <a:t>their </a:t>
            </a:r>
            <a:r>
              <a:rPr lang="en-US" sz="25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position</a:t>
            </a:r>
          </a:p>
          <a:p>
            <a:pPr marL="568325" indent="0">
              <a:lnSpc>
                <a:spcPct val="150000"/>
              </a:lnSpc>
              <a:buNone/>
            </a:pPr>
            <a:endParaRPr lang="en-US" sz="2500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4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61722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b="1" dirty="0" err="1">
                <a:solidFill>
                  <a:srgbClr val="0070C0"/>
                </a:solidFill>
                <a:cs typeface="Times New Roman" panose="02020603050405020304" pitchFamily="18" charset="0"/>
              </a:rPr>
              <a:t>Bauhin</a:t>
            </a: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 J. (1554-1631)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Recognize </a:t>
            </a: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genera</a:t>
            </a:r>
            <a:r>
              <a:rPr lang="en-US" sz="2400" dirty="0"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species</a:t>
            </a:r>
            <a:r>
              <a:rPr lang="en-US" sz="2400" dirty="0">
                <a:cs typeface="Times New Roman" panose="02020603050405020304" pitchFamily="18" charset="0"/>
              </a:rPr>
              <a:t> as major taxonomic levels </a:t>
            </a:r>
          </a:p>
          <a:p>
            <a:pPr marL="9144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cs typeface="Times New Roman" panose="02020603050405020304" pitchFamily="18" charset="0"/>
              </a:rPr>
              <a:t>used a </a:t>
            </a: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binary nomenclature </a:t>
            </a:r>
            <a:r>
              <a:rPr lang="en-US" sz="2400" dirty="0">
                <a:cs typeface="Times New Roman" panose="02020603050405020304" pitchFamily="18" charset="0"/>
              </a:rPr>
              <a:t>composed of the </a:t>
            </a: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genus</a:t>
            </a:r>
            <a:r>
              <a:rPr lang="en-US" sz="2400" dirty="0">
                <a:cs typeface="Times New Roman" panose="02020603050405020304" pitchFamily="18" charset="0"/>
              </a:rPr>
              <a:t> name followed by a single </a:t>
            </a: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specific</a:t>
            </a:r>
          </a:p>
          <a:p>
            <a:pPr marL="568325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6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Linnaeus </a:t>
            </a:r>
            <a:r>
              <a:rPr lang="en-US" sz="2600" b="1" dirty="0">
                <a:solidFill>
                  <a:srgbClr val="0070C0"/>
                </a:solidFill>
                <a:cs typeface="Times New Roman" panose="02020603050405020304" pitchFamily="18" charset="0"/>
              </a:rPr>
              <a:t>(1707-1778</a:t>
            </a:r>
            <a:r>
              <a:rPr lang="en-US" sz="26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cs typeface="Times New Roman" panose="02020603050405020304" pitchFamily="18" charset="0"/>
              </a:rPr>
              <a:t>he </a:t>
            </a:r>
            <a:r>
              <a:rPr lang="en-US" sz="2400" b="1" dirty="0">
                <a:cs typeface="Times New Roman" panose="02020603050405020304" pitchFamily="18" charset="0"/>
              </a:rPr>
              <a:t>father of modern </a:t>
            </a:r>
            <a:r>
              <a:rPr lang="en-US" sz="2400" b="1" dirty="0" smtClean="0">
                <a:cs typeface="Times New Roman" panose="02020603050405020304" pitchFamily="18" charset="0"/>
              </a:rPr>
              <a:t>taxonomy </a:t>
            </a:r>
            <a:r>
              <a:rPr lang="en-US" sz="2400" dirty="0" smtClean="0">
                <a:cs typeface="Times New Roman" panose="02020603050405020304" pitchFamily="18" charset="0"/>
              </a:rPr>
              <a:t>of both animals and plants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cs typeface="Times New Roman" panose="02020603050405020304" pitchFamily="18" charset="0"/>
              </a:rPr>
              <a:t>riefly described the </a:t>
            </a:r>
            <a:r>
              <a:rPr lang="en-US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genera</a:t>
            </a:r>
            <a:r>
              <a:rPr lang="en-US" sz="2400" dirty="0" smtClean="0">
                <a:cs typeface="Times New Roman" panose="02020603050405020304" pitchFamily="18" charset="0"/>
              </a:rPr>
              <a:t> and </a:t>
            </a:r>
            <a:r>
              <a:rPr lang="en-US" sz="2400" dirty="0">
                <a:cs typeface="Times New Roman" panose="02020603050405020304" pitchFamily="18" charset="0"/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species</a:t>
            </a:r>
            <a:r>
              <a:rPr lang="en-US" sz="2400" dirty="0" smtClean="0">
                <a:cs typeface="Times New Roman" panose="02020603050405020304" pitchFamily="18" charset="0"/>
              </a:rPr>
              <a:t> in his work Genera </a:t>
            </a:r>
            <a:r>
              <a:rPr lang="en-US" sz="2400" dirty="0" err="1">
                <a:cs typeface="Times New Roman" panose="02020603050405020304" pitchFamily="18" charset="0"/>
              </a:rPr>
              <a:t>Plantarum</a:t>
            </a:r>
            <a:r>
              <a:rPr lang="en-US" sz="2400" dirty="0">
                <a:cs typeface="Times New Roman" panose="02020603050405020304" pitchFamily="18" charset="0"/>
              </a:rPr>
              <a:t> (1737) and Species </a:t>
            </a:r>
            <a:r>
              <a:rPr lang="en-US" sz="2400" dirty="0" err="1">
                <a:cs typeface="Times New Roman" panose="02020603050405020304" pitchFamily="18" charset="0"/>
              </a:rPr>
              <a:t>Plantarum</a:t>
            </a:r>
            <a:r>
              <a:rPr lang="en-US" sz="2400" dirty="0">
                <a:cs typeface="Times New Roman" panose="02020603050405020304" pitchFamily="18" charset="0"/>
              </a:rPr>
              <a:t> (</a:t>
            </a:r>
            <a:r>
              <a:rPr lang="en-US" sz="2400" dirty="0" smtClean="0">
                <a:cs typeface="Times New Roman" panose="02020603050405020304" pitchFamily="18" charset="0"/>
              </a:rPr>
              <a:t>1753)</a:t>
            </a:r>
            <a:endParaRPr lang="en-US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H</a:t>
            </a:r>
            <a:r>
              <a:rPr lang="en-US" sz="2400" dirty="0" smtClean="0">
                <a:cs typeface="Times New Roman" panose="02020603050405020304" pitchFamily="18" charset="0"/>
              </a:rPr>
              <a:t>is </a:t>
            </a:r>
            <a:r>
              <a:rPr lang="en-US" sz="2400" dirty="0">
                <a:cs typeface="Times New Roman" panose="02020603050405020304" pitchFamily="18" charset="0"/>
              </a:rPr>
              <a:t>classification system was </a:t>
            </a:r>
            <a:r>
              <a:rPr lang="en-US" sz="2400" b="1" dirty="0">
                <a:cs typeface="Times New Roman" panose="02020603050405020304" pitchFamily="18" charset="0"/>
              </a:rPr>
              <a:t>artificial</a:t>
            </a:r>
            <a:r>
              <a:rPr lang="en-US" sz="2400" dirty="0">
                <a:cs typeface="Times New Roman" panose="02020603050405020304" pitchFamily="18" charset="0"/>
              </a:rPr>
              <a:t>-which depends </a:t>
            </a:r>
            <a:r>
              <a:rPr lang="en-US" sz="2400" b="1" dirty="0">
                <a:cs typeface="Times New Roman" panose="02020603050405020304" pitchFamily="18" charset="0"/>
              </a:rPr>
              <a:t>only on few characteristics</a:t>
            </a:r>
            <a:r>
              <a:rPr lang="en-US" sz="2400" dirty="0">
                <a:cs typeface="Times New Roman" panose="02020603050405020304" pitchFamily="18" charset="0"/>
              </a:rPr>
              <a:t> like </a:t>
            </a: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stamens</a:t>
            </a:r>
            <a:r>
              <a:rPr lang="en-US" sz="2400" dirty="0"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pistil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number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>
                <a:cs typeface="Times New Roman" panose="02020603050405020304" pitchFamily="18" charset="0"/>
              </a:rPr>
              <a:t>and </a:t>
            </a:r>
            <a:r>
              <a:rPr lang="en-US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position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cs typeface="Times New Roman" panose="02020603050405020304" pitchFamily="18" charset="0"/>
              </a:rPr>
              <a:t>Linnaeus </a:t>
            </a:r>
            <a:r>
              <a:rPr lang="en-US" sz="2400" dirty="0">
                <a:cs typeface="Times New Roman" panose="02020603050405020304" pitchFamily="18" charset="0"/>
              </a:rPr>
              <a:t>developed a </a:t>
            </a: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hierarchical classification system</a:t>
            </a:r>
            <a:endParaRPr lang="en-US" sz="2400" b="1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6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10600" cy="6019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600" b="1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Adanson</a:t>
            </a:r>
            <a:r>
              <a:rPr lang="en-US" sz="26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cs typeface="Times New Roman" panose="02020603050405020304" pitchFamily="18" charset="0"/>
              </a:rPr>
              <a:t>M.  (1727-1806)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cs typeface="Times New Roman" panose="02020603050405020304" pitchFamily="18" charset="0"/>
              </a:rPr>
              <a:t>Empirical approach</a:t>
            </a:r>
          </a:p>
          <a:p>
            <a:pPr marL="8001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600" dirty="0">
                <a:cs typeface="Times New Roman" panose="02020603050405020304" pitchFamily="18" charset="0"/>
              </a:rPr>
              <a:t>In classification one should use a great range of characters covering all aspects of the organisms without placing greater emphasis on some than on others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42548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Modern Views of Classification (Schemes of Classification)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534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600" dirty="0">
                <a:cs typeface="Times New Roman" pitchFamily="18" charset="0"/>
              </a:rPr>
              <a:t>C</a:t>
            </a:r>
            <a:r>
              <a:rPr lang="en-US" sz="2600" dirty="0" smtClean="0">
                <a:cs typeface="Times New Roman" pitchFamily="18" charset="0"/>
              </a:rPr>
              <a:t>lassification </a:t>
            </a:r>
            <a:r>
              <a:rPr lang="en-US" sz="2600" dirty="0">
                <a:cs typeface="Times New Roman" pitchFamily="18" charset="0"/>
              </a:rPr>
              <a:t>system of diversified organisms </a:t>
            </a:r>
            <a:r>
              <a:rPr lang="en-US" sz="2600" dirty="0" smtClean="0">
                <a:cs typeface="Times New Roman" pitchFamily="18" charset="0"/>
              </a:rPr>
              <a:t> depends </a:t>
            </a:r>
            <a:r>
              <a:rPr lang="en-US" sz="2600" dirty="0">
                <a:cs typeface="Times New Roman" pitchFamily="18" charset="0"/>
              </a:rPr>
              <a:t>up on the combined evidence of </a:t>
            </a:r>
            <a:endParaRPr lang="en-US" sz="2600" dirty="0" smtClean="0">
              <a:cs typeface="Times New Roman" pitchFamily="18" charset="0"/>
            </a:endParaRPr>
          </a:p>
          <a:p>
            <a:pPr marL="1371600" indent="-40322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600" dirty="0" smtClean="0">
                <a:cs typeface="Times New Roman" pitchFamily="18" charset="0"/>
              </a:rPr>
              <a:t>Morphology</a:t>
            </a:r>
          </a:p>
          <a:p>
            <a:pPr marL="1371600" indent="-40322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600" dirty="0">
                <a:cs typeface="Times New Roman" pitchFamily="18" charset="0"/>
              </a:rPr>
              <a:t>U</a:t>
            </a:r>
            <a:r>
              <a:rPr lang="en-US" sz="2600" dirty="0" smtClean="0">
                <a:cs typeface="Times New Roman" pitchFamily="18" charset="0"/>
              </a:rPr>
              <a:t>ltrastructure </a:t>
            </a:r>
            <a:r>
              <a:rPr lang="en-US" sz="2600" dirty="0">
                <a:cs typeface="Times New Roman" pitchFamily="18" charset="0"/>
              </a:rPr>
              <a:t>and </a:t>
            </a:r>
            <a:endParaRPr lang="en-US" sz="2600" dirty="0" smtClean="0">
              <a:cs typeface="Times New Roman" pitchFamily="18" charset="0"/>
            </a:endParaRPr>
          </a:p>
          <a:p>
            <a:pPr marL="1371600" indent="-40322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600" dirty="0">
                <a:cs typeface="Times New Roman" pitchFamily="18" charset="0"/>
              </a:rPr>
              <a:t>M</a:t>
            </a:r>
            <a:r>
              <a:rPr lang="en-US" sz="2600" dirty="0" smtClean="0">
                <a:cs typeface="Times New Roman" pitchFamily="18" charset="0"/>
              </a:rPr>
              <a:t>olecular phylogeny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cs typeface="Times New Roman" pitchFamily="18" charset="0"/>
              </a:rPr>
              <a:t> </a:t>
            </a:r>
            <a:r>
              <a:rPr lang="en-US" sz="2600" dirty="0" smtClean="0">
                <a:cs typeface="Times New Roman" pitchFamily="18" charset="0"/>
              </a:rPr>
              <a:t>The differences </a:t>
            </a:r>
            <a:r>
              <a:rPr lang="en-US" sz="2600" dirty="0">
                <a:cs typeface="Times New Roman" pitchFamily="18" charset="0"/>
              </a:rPr>
              <a:t>in approach to comparison of character </a:t>
            </a:r>
            <a:r>
              <a:rPr lang="en-US" sz="2600" dirty="0" smtClean="0">
                <a:cs typeface="Times New Roman" pitchFamily="18" charset="0"/>
              </a:rPr>
              <a:t>states are </a:t>
            </a:r>
            <a:r>
              <a:rPr lang="en-US" sz="2600" dirty="0">
                <a:cs typeface="Times New Roman" pitchFamily="18" charset="0"/>
              </a:rPr>
              <a:t>lead to the development of five different classification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3773"/>
            <a:ext cx="2057400" cy="6096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  <a:latin typeface="+mn-lt"/>
              </a:rPr>
              <a:t>Cont’d</a:t>
            </a:r>
            <a:endParaRPr lang="en-US" sz="1600" b="1" dirty="0">
              <a:solidFill>
                <a:srgbClr val="C0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686800" cy="6019800"/>
          </a:xfrm>
        </p:spPr>
        <p:txBody>
          <a:bodyPr>
            <a:normAutofit lnSpcReduction="10000"/>
          </a:bodyPr>
          <a:lstStyle/>
          <a:p>
            <a:pPr marL="228600" indent="-22860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400" b="1" dirty="0" smtClean="0">
                <a:solidFill>
                  <a:srgbClr val="7030A0"/>
                </a:solidFill>
                <a:cs typeface="Times New Roman" pitchFamily="18" charset="0"/>
              </a:rPr>
              <a:t>1. Artificial </a:t>
            </a:r>
            <a:r>
              <a:rPr lang="en-US" sz="2400" b="1" dirty="0">
                <a:solidFill>
                  <a:srgbClr val="7030A0"/>
                </a:solidFill>
                <a:cs typeface="Times New Roman" pitchFamily="18" charset="0"/>
              </a:rPr>
              <a:t>classification </a:t>
            </a:r>
            <a:r>
              <a:rPr lang="en-US" sz="2400" b="1" dirty="0" smtClean="0">
                <a:solidFill>
                  <a:srgbClr val="7030A0"/>
                </a:solidFill>
                <a:cs typeface="Times New Roman" pitchFamily="18" charset="0"/>
              </a:rPr>
              <a:t>system</a:t>
            </a:r>
          </a:p>
          <a:p>
            <a:pPr marL="806450" indent="-2952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>
                <a:cs typeface="Times New Roman" pitchFamily="18" charset="0"/>
              </a:rPr>
              <a:t>In </a:t>
            </a:r>
            <a:r>
              <a:rPr lang="en-US" sz="2400" dirty="0" smtClean="0">
                <a:cs typeface="Times New Roman" pitchFamily="18" charset="0"/>
              </a:rPr>
              <a:t>this system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b="1" dirty="0">
                <a:cs typeface="Times New Roman" pitchFamily="18" charset="0"/>
              </a:rPr>
              <a:t>only one </a:t>
            </a:r>
            <a:r>
              <a:rPr lang="en-US" sz="2400" dirty="0">
                <a:cs typeface="Times New Roman" pitchFamily="18" charset="0"/>
              </a:rPr>
              <a:t>or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at most </a:t>
            </a:r>
            <a:r>
              <a:rPr lang="en-US" sz="2400" b="1" dirty="0">
                <a:cs typeface="Times New Roman" pitchFamily="18" charset="0"/>
              </a:rPr>
              <a:t>a few characters are selected</a:t>
            </a:r>
            <a:r>
              <a:rPr lang="en-US" sz="2400" dirty="0">
                <a:cs typeface="Times New Roman" pitchFamily="18" charset="0"/>
              </a:rPr>
              <a:t> for use in making comparison among </a:t>
            </a:r>
            <a:r>
              <a:rPr lang="en-US" sz="2400" dirty="0" smtClean="0">
                <a:cs typeface="Times New Roman" pitchFamily="18" charset="0"/>
              </a:rPr>
              <a:t>organisms</a:t>
            </a:r>
          </a:p>
          <a:p>
            <a:pPr marL="806450" indent="-2952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>
                <a:cs typeface="Times New Roman" pitchFamily="18" charset="0"/>
              </a:rPr>
              <a:t>Ranking is done </a:t>
            </a:r>
            <a:r>
              <a:rPr lang="en-US" sz="2400" dirty="0" smtClean="0">
                <a:cs typeface="Times New Roman" pitchFamily="18" charset="0"/>
              </a:rPr>
              <a:t>subjectively </a:t>
            </a:r>
          </a:p>
          <a:p>
            <a:pPr marL="806450" indent="-2952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Artificial </a:t>
            </a:r>
            <a:r>
              <a:rPr lang="en-US" sz="2400" dirty="0">
                <a:cs typeface="Times New Roman" pitchFamily="18" charset="0"/>
              </a:rPr>
              <a:t>system is </a:t>
            </a:r>
            <a:r>
              <a:rPr lang="en-US" sz="2400" b="1" dirty="0" err="1">
                <a:cs typeface="Times New Roman" pitchFamily="18" charset="0"/>
              </a:rPr>
              <a:t>monothetic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meaning</a:t>
            </a:r>
            <a:endParaRPr lang="en-US" sz="2400" dirty="0">
              <a:cs typeface="Times New Roman" pitchFamily="18" charset="0"/>
            </a:endParaRPr>
          </a:p>
          <a:p>
            <a:pPr marL="1371600" indent="-228600">
              <a:lnSpc>
                <a:spcPct val="150000"/>
              </a:lnSpc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400" dirty="0" smtClean="0">
                <a:cs typeface="Times New Roman" pitchFamily="18" charset="0"/>
              </a:rPr>
              <a:t>possession </a:t>
            </a:r>
            <a:r>
              <a:rPr lang="en-US" sz="2400" dirty="0">
                <a:cs typeface="Times New Roman" pitchFamily="18" charset="0"/>
              </a:rPr>
              <a:t>of unique set of characters/features is both sufficient and necessary for membership in the group </a:t>
            </a:r>
            <a:r>
              <a:rPr lang="en-US" sz="2400" dirty="0" smtClean="0">
                <a:cs typeface="Times New Roman" pitchFamily="18" charset="0"/>
              </a:rPr>
              <a:t>defined</a:t>
            </a:r>
          </a:p>
          <a:p>
            <a:pPr marL="1089025" indent="-3492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400" b="1" dirty="0" smtClean="0">
                <a:cs typeface="Times New Roman" pitchFamily="18" charset="0"/>
              </a:rPr>
              <a:t>Theophrastus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and </a:t>
            </a:r>
            <a:r>
              <a:rPr lang="en-US" sz="2400" b="1" dirty="0">
                <a:cs typeface="Times New Roman" pitchFamily="18" charset="0"/>
              </a:rPr>
              <a:t>Linnaeus</a:t>
            </a:r>
            <a:r>
              <a:rPr lang="en-US" sz="2400" dirty="0">
                <a:cs typeface="Times New Roman" pitchFamily="18" charset="0"/>
              </a:rPr>
              <a:t> are good example of artificial system of 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7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41960</TotalTime>
  <Words>1810</Words>
  <Application>Microsoft Office PowerPoint</Application>
  <PresentationFormat>On-screen Show (4:3)</PresentationFormat>
  <Paragraphs>222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Taxonomy </vt:lpstr>
      <vt:lpstr>Early Attempts to Classify Organisms</vt:lpstr>
      <vt:lpstr>PowerPoint Presentation</vt:lpstr>
      <vt:lpstr>PowerPoint Presentation</vt:lpstr>
      <vt:lpstr>PowerPoint Presentation</vt:lpstr>
      <vt:lpstr>PowerPoint Presentation</vt:lpstr>
      <vt:lpstr> Modern Views of Classification (Schemes of Classification)</vt:lpstr>
      <vt:lpstr>Cont’d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Domains of Life and the Hierarchical System of Classification</vt:lpstr>
      <vt:lpstr>Cont’d</vt:lpstr>
      <vt:lpstr>Concepts of the Kingdom</vt:lpstr>
      <vt:lpstr>PowerPoint Presentation</vt:lpstr>
      <vt:lpstr>PowerPoint Presentation</vt:lpstr>
      <vt:lpstr>PowerPoint Presentation</vt:lpstr>
      <vt:lpstr>PowerPoint Presentation</vt:lpstr>
      <vt:lpstr>Binomial Nomenclature</vt:lpstr>
      <vt:lpstr>PowerPoint Presentation</vt:lpstr>
      <vt:lpstr>International code nomenclature</vt:lpstr>
      <vt:lpstr>Cont’d</vt:lpstr>
      <vt:lpstr>PowerPoint Presentation</vt:lpstr>
      <vt:lpstr>Cont’d</vt:lpstr>
      <vt:lpstr>PowerPoint Presentation</vt:lpstr>
      <vt:lpstr>Typification cont’d</vt:lpstr>
      <vt:lpstr>PowerPoint Presentation</vt:lpstr>
      <vt:lpstr>Priority cont’d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Biology (Biol. 1012) lecture note</dc:title>
  <dc:creator>Gebre</dc:creator>
  <cp:lastModifiedBy>SAGNI BIRANU</cp:lastModifiedBy>
  <cp:revision>1071</cp:revision>
  <dcterms:created xsi:type="dcterms:W3CDTF">2020-03-06T19:53:00Z</dcterms:created>
  <dcterms:modified xsi:type="dcterms:W3CDTF">2022-01-04T08:07:51Z</dcterms:modified>
</cp:coreProperties>
</file>