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20" r:id="rId2"/>
    <p:sldMasterId id="2147483732" r:id="rId3"/>
    <p:sldMasterId id="2147483744" r:id="rId4"/>
    <p:sldMasterId id="2147483756" r:id="rId5"/>
  </p:sldMasterIdLst>
  <p:notesMasterIdLst>
    <p:notesMasterId r:id="rId41"/>
  </p:notesMasterIdLst>
  <p:handoutMasterIdLst>
    <p:handoutMasterId r:id="rId42"/>
  </p:handoutMasterIdLst>
  <p:sldIdLst>
    <p:sldId id="317" r:id="rId6"/>
    <p:sldId id="319" r:id="rId7"/>
    <p:sldId id="321" r:id="rId8"/>
    <p:sldId id="322" r:id="rId9"/>
    <p:sldId id="323" r:id="rId10"/>
    <p:sldId id="290" r:id="rId11"/>
    <p:sldId id="325" r:id="rId12"/>
    <p:sldId id="331" r:id="rId13"/>
    <p:sldId id="324" r:id="rId14"/>
    <p:sldId id="326" r:id="rId15"/>
    <p:sldId id="327" r:id="rId16"/>
    <p:sldId id="328" r:id="rId17"/>
    <p:sldId id="329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33" r:id="rId29"/>
    <p:sldId id="334" r:id="rId30"/>
    <p:sldId id="335" r:id="rId31"/>
    <p:sldId id="299" r:id="rId32"/>
    <p:sldId id="336" r:id="rId33"/>
    <p:sldId id="337" r:id="rId34"/>
    <p:sldId id="338" r:id="rId35"/>
    <p:sldId id="302" r:id="rId36"/>
    <p:sldId id="339" r:id="rId37"/>
    <p:sldId id="313" r:id="rId38"/>
    <p:sldId id="304" r:id="rId39"/>
    <p:sldId id="314" r:id="rId4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0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70F109-B27C-4EF4-9616-0D6B27CA4A8B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132FA36-E360-4C62-AA30-74A279A39D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3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027" y="0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9FD11-5843-4918-93CA-4EB561FCAFE9}" type="datetimeFigureOut">
              <a:rPr lang="en-US" smtClean="0"/>
              <a:pPr/>
              <a:t>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421" y="4416426"/>
            <a:ext cx="5485158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027" y="8829675"/>
            <a:ext cx="2972421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3C71-4BFE-4EF4-87E0-7316D4A8AF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A884-6203-4377-AB6D-813269F2A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7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BA884-6203-4377-AB6D-813269F2AB1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8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9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8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03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47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22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8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71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996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16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37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491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47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44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88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67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249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8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45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49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463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488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40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46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895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686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814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874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40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95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116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937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37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1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826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65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615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33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430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761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510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679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4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1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9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1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2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6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5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1CF4-B761-4B61-A155-1C53702FB5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1/14/2020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E4E4-05D1-4E9F-B977-C6421F3BB0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2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752600"/>
          </a:xfrm>
        </p:spPr>
        <p:txBody>
          <a:bodyPr/>
          <a:lstStyle/>
          <a:p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UNIIT </a:t>
            </a:r>
            <a:r>
              <a:rPr lang="en-US" b="1" dirty="0" smtClean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SIX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143000"/>
          </a:xfrm>
        </p:spPr>
        <p:txBody>
          <a:bodyPr/>
          <a:lstStyle/>
          <a:p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PERSONALITY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61288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800" smtClean="0">
                <a:solidFill>
                  <a:srgbClr val="6600CC"/>
                </a:solidFill>
                <a:latin typeface="Times New Roman" pitchFamily="18" charset="0"/>
              </a:rPr>
              <a:t>Psychoanalytic Personality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1752600"/>
            <a:ext cx="29718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</a:rPr>
              <a:t>Freud’s “iceberg” idea of the mind’s structure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</a:rPr>
              <a:t>Abstract concepts for understanding the mind’s conflicts between pleasure-seeking and social restraint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410200" cy="4743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1258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prstClr val="black"/>
                </a:solidFill>
                <a:latin typeface="Times New Roman" pitchFamily="18" charset="0"/>
              </a:rPr>
              <a:t>Preconscious</a:t>
            </a:r>
          </a:p>
        </p:txBody>
      </p:sp>
    </p:spTree>
    <p:extLst>
      <p:ext uri="{BB962C8B-B14F-4D97-AF65-F5344CB8AC3E}">
        <p14:creationId xmlns:p14="http://schemas.microsoft.com/office/powerpoint/2010/main" val="41624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838200"/>
          </a:xfrm>
        </p:spPr>
        <p:txBody>
          <a:bodyPr>
            <a:normAutofit/>
          </a:bodyPr>
          <a:lstStyle/>
          <a:p>
            <a:r>
              <a:rPr lang="en-US" sz="3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Freud’s Psychoanalysis</a:t>
            </a:r>
            <a:r>
              <a:rPr lang="en-US" sz="34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The Id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 fontScale="92500"/>
          </a:bodyPr>
          <a:lstStyle/>
          <a:p>
            <a:pPr lvl="0" fontAlgn="base">
              <a:lnSpc>
                <a:spcPct val="85000"/>
              </a:lnSpc>
              <a:spcAft>
                <a:spcPct val="0"/>
              </a:spcAft>
              <a:tabLst>
                <a:tab pos="800100" algn="l"/>
              </a:tabLst>
            </a:pPr>
            <a:r>
              <a:rPr lang="en-US" sz="3600" b="1" kern="0" dirty="0">
                <a:latin typeface="Times New Roman" pitchFamily="18" charset="0"/>
                <a:cs typeface="Times New Roman" pitchFamily="18" charset="0"/>
              </a:rPr>
              <a:t>Operates according to </a:t>
            </a:r>
            <a:r>
              <a:rPr lang="en-US" sz="36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i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pleasure </a:t>
            </a:r>
            <a:r>
              <a:rPr lang="en-US" sz="3600" b="1" i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sz="36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lnSpc>
                <a:spcPct val="85000"/>
              </a:lnSpc>
              <a:spcAft>
                <a:spcPct val="0"/>
              </a:spcAft>
              <a:tabLst>
                <a:tab pos="800100" algn="l"/>
              </a:tabLst>
            </a:pP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 </a:t>
            </a:r>
            <a:r>
              <a:rPr lang="en-US" sz="3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birth </a:t>
            </a:r>
          </a:p>
          <a:p>
            <a:pPr lvl="0" fontAlgn="base">
              <a:lnSpc>
                <a:spcPct val="85000"/>
              </a:lnSpc>
              <a:spcAft>
                <a:spcPct val="0"/>
              </a:spcAft>
              <a:tabLst>
                <a:tab pos="800100" algn="l"/>
              </a:tabLst>
            </a:pP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Unorganized</a:t>
            </a:r>
            <a:r>
              <a:rPr lang="en-US" sz="3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inborn part of personality whose purpose is to immediately reduce tensions relating </a:t>
            </a: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primitive  impulses such as </a:t>
            </a:r>
            <a:r>
              <a:rPr lang="en-US" sz="3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hunger</a:t>
            </a:r>
            <a:r>
              <a:rPr lang="en-US" sz="36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sex, </a:t>
            </a:r>
            <a:r>
              <a:rPr lang="en-US" sz="3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aggression</a:t>
            </a:r>
          </a:p>
          <a:p>
            <a:pPr marL="571500" lvl="1" indent="-457200" fontAlgn="base">
              <a:lnSpc>
                <a:spcPct val="95000"/>
              </a:lnSpc>
              <a:spcAft>
                <a:spcPct val="0"/>
              </a:spcAft>
              <a:buFont typeface="Arial" pitchFamily="34" charset="0"/>
              <a:buChar char="•"/>
              <a:tabLst>
                <a:tab pos="800100" algn="l"/>
              </a:tabLst>
            </a:pP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competing instincts: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 </a:t>
            </a:r>
            <a:r>
              <a:rPr lang="en-US" sz="3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(sexual) - libido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Death (aggressive)</a:t>
            </a:r>
          </a:p>
          <a:p>
            <a:pPr marL="571500" lvl="1" indent="-457200" fontAlgn="base">
              <a:lnSpc>
                <a:spcPct val="95000"/>
              </a:lnSpc>
              <a:spcAft>
                <a:spcPct val="0"/>
              </a:spcAft>
              <a:buFont typeface="Arial" pitchFamily="34" charset="0"/>
              <a:buChar char="•"/>
              <a:tabLst>
                <a:tab pos="800100" algn="l"/>
              </a:tabLst>
            </a:pPr>
            <a:r>
              <a:rPr 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Unconscious</a:t>
            </a:r>
            <a:endParaRPr lang="en-US" sz="3600" b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868362"/>
          </a:xfrm>
        </p:spPr>
        <p:txBody>
          <a:bodyPr>
            <a:normAutofit/>
          </a:bodyPr>
          <a:lstStyle/>
          <a:p>
            <a:r>
              <a:rPr lang="en-US" sz="3400" b="1" kern="0" dirty="0">
                <a:solidFill>
                  <a:srgbClr val="FF0000"/>
                </a:solidFill>
                <a:latin typeface="Verdana" pitchFamily="34" charset="0"/>
              </a:rPr>
              <a:t>Freud’s </a:t>
            </a:r>
            <a:r>
              <a:rPr lang="en-US" sz="3400" b="1" kern="0" dirty="0" smtClean="0">
                <a:solidFill>
                  <a:srgbClr val="FF0000"/>
                </a:solidFill>
                <a:latin typeface="Verdana" pitchFamily="34" charset="0"/>
              </a:rPr>
              <a:t>Psychoanalysis: The </a:t>
            </a:r>
            <a:r>
              <a:rPr lang="en-US" sz="3400" b="1" kern="0" dirty="0">
                <a:solidFill>
                  <a:srgbClr val="FF0000"/>
                </a:solidFill>
                <a:latin typeface="Verdana" pitchFamily="34" charset="0"/>
              </a:rPr>
              <a:t>Ego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257800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  <a:buFont typeface="Wingdings" pitchFamily="2" charset="2"/>
              <a:buChar char="Ø"/>
              <a:tabLst>
                <a:tab pos="800100" algn="l"/>
              </a:tabLst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Operates  according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reality </a:t>
            </a:r>
            <a:r>
              <a:rPr lang="en-US" sz="36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principle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1" indent="-457200">
              <a:lnSpc>
                <a:spcPct val="95000"/>
              </a:lnSpc>
              <a:buFont typeface="Wingdings" pitchFamily="2" charset="2"/>
              <a:buChar char="Ø"/>
              <a:tabLst>
                <a:tab pos="800100" algn="l"/>
              </a:tabLst>
            </a:pP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Arises 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first 3 years of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1" indent="-457200">
              <a:lnSpc>
                <a:spcPct val="95000"/>
              </a:lnSpc>
              <a:buFont typeface="Wingdings" pitchFamily="2" charset="2"/>
              <a:buChar char="Ø"/>
              <a:tabLst>
                <a:tab pos="8001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Mediates between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Superego</a:t>
            </a: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1" indent="-457200">
              <a:lnSpc>
                <a:spcPct val="95000"/>
              </a:lnSpc>
              <a:buFont typeface="Wingdings" pitchFamily="2" charset="2"/>
              <a:buChar char="Ø"/>
              <a:tabLst>
                <a:tab pos="8001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Rational part of mind</a:t>
            </a:r>
          </a:p>
          <a:p>
            <a:pPr marL="1485900" lvl="2" indent="-457200">
              <a:lnSpc>
                <a:spcPct val="95000"/>
              </a:lnSpc>
              <a:buFont typeface="Wingdings" pitchFamily="2" charset="2"/>
              <a:buChar char="§"/>
              <a:tabLst>
                <a:tab pos="8001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 can’t always get what you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want</a:t>
            </a: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1" indent="-457200">
              <a:lnSpc>
                <a:spcPct val="95000"/>
              </a:lnSpc>
              <a:buFont typeface="Wingdings" pitchFamily="2" charset="2"/>
              <a:buChar char="Ø"/>
              <a:tabLst>
                <a:tab pos="800100" algn="l"/>
              </a:tabLst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Floats between all 3 levels of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consciousness (Conscious, pre-conscious &amp; unconscious)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en-US" sz="3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Freud’s Psychoanalysis</a:t>
            </a:r>
            <a:r>
              <a:rPr lang="en-US" sz="34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sz="3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Superego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486400"/>
          </a:xfrm>
        </p:spPr>
        <p:txBody>
          <a:bodyPr>
            <a:noAutofit/>
          </a:bodyPr>
          <a:lstStyle/>
          <a:p>
            <a:pPr lvl="0" fontAlgn="base">
              <a:lnSpc>
                <a:spcPct val="85000"/>
              </a:lnSpc>
              <a:spcAft>
                <a:spcPct val="0"/>
              </a:spcAft>
              <a:buFont typeface="Wingdings" pitchFamily="2" charset="2"/>
              <a:buChar char="ü"/>
              <a:tabLst>
                <a:tab pos="800100" algn="l"/>
              </a:tabLst>
            </a:pPr>
            <a:r>
              <a:rPr lang="en-US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Moral </a:t>
            </a:r>
            <a:r>
              <a:rPr lang="en-US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Conscience</a:t>
            </a:r>
            <a:endParaRPr lang="en-US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342900" fontAlgn="base">
              <a:lnSpc>
                <a:spcPct val="95000"/>
              </a:lnSpc>
              <a:spcAft>
                <a:spcPct val="0"/>
              </a:spcAft>
              <a:buFont typeface="Wingdings" pitchFamily="2" charset="2"/>
              <a:buChar char="ü"/>
              <a:tabLst>
                <a:tab pos="800100" algn="l"/>
              </a:tabLst>
            </a:pPr>
            <a:r>
              <a:rPr lang="en-US" sz="32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Develops around age 5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200" b="1" i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end of Phallic </a:t>
            </a:r>
            <a:r>
              <a:rPr lang="en-US" sz="3200" b="1" i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endParaRPr lang="en-US" sz="3200" b="1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342900" fontAlgn="base">
              <a:lnSpc>
                <a:spcPct val="95000"/>
              </a:lnSpc>
              <a:spcAft>
                <a:spcPct val="0"/>
              </a:spcAft>
              <a:buFont typeface="Wingdings" pitchFamily="2" charset="2"/>
              <a:buChar char="ü"/>
              <a:tabLst>
                <a:tab pos="800100" algn="l"/>
              </a:tabLst>
            </a:pPr>
            <a:r>
              <a:rPr lang="en-US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Stores and enforces rules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Inner </a:t>
            </a:r>
            <a:r>
              <a:rPr lang="en-US" sz="32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voice that tells you not to do something or that what you did was 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wrong</a:t>
            </a:r>
            <a:endParaRPr lang="en-US" sz="3200" b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-342900" fontAlgn="base">
              <a:lnSpc>
                <a:spcPct val="95000"/>
              </a:lnSpc>
              <a:spcAft>
                <a:spcPct val="0"/>
              </a:spcAft>
              <a:buFont typeface="Wingdings" pitchFamily="2" charset="2"/>
              <a:buChar char="ü"/>
              <a:tabLst>
                <a:tab pos="800100" algn="l"/>
              </a:tabLst>
            </a:pPr>
            <a:r>
              <a:rPr lang="en-US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subsystems: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2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Ego Ideal = parents approve/value</a:t>
            </a:r>
          </a:p>
          <a:p>
            <a:pPr marL="1257300" lvl="2" fontAlgn="base">
              <a:lnSpc>
                <a:spcPct val="95000"/>
              </a:lnSpc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32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Conscience = parents </a:t>
            </a:r>
            <a:r>
              <a:rPr lang="en-US" sz="32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disapproval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557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DEVELOPING PERSONALITY: </a:t>
            </a:r>
            <a:r>
              <a:rPr lang="en-US" b="1" dirty="0">
                <a:solidFill>
                  <a:srgbClr val="FF0000"/>
                </a:solidFill>
              </a:rPr>
              <a:t>PSYCHOSEXUAL STAGES</a:t>
            </a:r>
          </a:p>
          <a:p>
            <a:pPr algn="just"/>
            <a:r>
              <a:rPr lang="en-US" b="1" dirty="0"/>
              <a:t>Freud also provided us with a view of how personality develops through a </a:t>
            </a:r>
            <a:r>
              <a:rPr lang="en-US" b="1" dirty="0" smtClean="0"/>
              <a:t>series of </a:t>
            </a:r>
            <a:r>
              <a:rPr lang="en-US" b="1" dirty="0"/>
              <a:t>five psychosexual stages, during which individuals encounter conflicts </a:t>
            </a:r>
            <a:r>
              <a:rPr lang="en-US" b="1" dirty="0" smtClean="0"/>
              <a:t>between the </a:t>
            </a:r>
            <a:r>
              <a:rPr lang="en-US" b="1" dirty="0">
                <a:solidFill>
                  <a:srgbClr val="FF0000"/>
                </a:solidFill>
              </a:rPr>
              <a:t>demands of society and their own sexual urges</a:t>
            </a:r>
            <a:r>
              <a:rPr lang="en-US" b="1" dirty="0"/>
              <a:t> (in which sexuality is </a:t>
            </a:r>
            <a:r>
              <a:rPr lang="en-US" b="1" dirty="0" smtClean="0"/>
              <a:t>more about </a:t>
            </a:r>
            <a:r>
              <a:rPr lang="en-US" b="1" dirty="0"/>
              <a:t>experiencing pleasure and less about lust</a:t>
            </a:r>
            <a:r>
              <a:rPr lang="en-US" b="1" dirty="0" smtClean="0"/>
              <a:t>).</a:t>
            </a:r>
          </a:p>
          <a:p>
            <a:pPr algn="just"/>
            <a:r>
              <a:rPr lang="en-US" b="1" dirty="0"/>
              <a:t>According to Freud, failure </a:t>
            </a:r>
            <a:r>
              <a:rPr lang="en-US" b="1" dirty="0" smtClean="0"/>
              <a:t>to resolve </a:t>
            </a:r>
            <a:r>
              <a:rPr lang="en-US" b="1" dirty="0"/>
              <a:t>the conflicts at a particular stage can result in fixations, conflicts or </a:t>
            </a:r>
            <a:r>
              <a:rPr lang="en-US" b="1" dirty="0" smtClean="0"/>
              <a:t>concerns that </a:t>
            </a:r>
            <a:r>
              <a:rPr lang="en-US" b="1" dirty="0"/>
              <a:t>persist beyond the developmental period in which they first occur. </a:t>
            </a:r>
            <a:endParaRPr lang="en-US" b="1" dirty="0" smtClean="0"/>
          </a:p>
          <a:p>
            <a:pPr algn="just"/>
            <a:r>
              <a:rPr lang="en-US" b="1" dirty="0" smtClean="0"/>
              <a:t>Such</a:t>
            </a:r>
            <a:r>
              <a:rPr lang="en-US" b="1" dirty="0"/>
              <a:t> </a:t>
            </a:r>
            <a:r>
              <a:rPr lang="en-US" b="1" dirty="0" smtClean="0"/>
              <a:t>conflicts </a:t>
            </a:r>
            <a:r>
              <a:rPr lang="en-US" b="1" dirty="0"/>
              <a:t>may be due to having </a:t>
            </a:r>
            <a:r>
              <a:rPr lang="en-US" b="1" dirty="0">
                <a:solidFill>
                  <a:srgbClr val="FF0000"/>
                </a:solidFill>
              </a:rPr>
              <a:t>needs ignored</a:t>
            </a:r>
            <a:r>
              <a:rPr lang="en-US" b="1" dirty="0"/>
              <a:t> or (conversely) </a:t>
            </a:r>
            <a:r>
              <a:rPr lang="en-US" b="1" dirty="0">
                <a:solidFill>
                  <a:srgbClr val="FF0000"/>
                </a:solidFill>
              </a:rPr>
              <a:t>being </a:t>
            </a:r>
            <a:r>
              <a:rPr lang="en-US" b="1" dirty="0" smtClean="0">
                <a:solidFill>
                  <a:srgbClr val="FF0000"/>
                </a:solidFill>
              </a:rPr>
              <a:t>overindulged</a:t>
            </a:r>
            <a:r>
              <a:rPr lang="en-US" b="1" dirty="0" smtClean="0"/>
              <a:t> during </a:t>
            </a:r>
            <a:r>
              <a:rPr lang="en-US" b="1" dirty="0"/>
              <a:t>the earlier period.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512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The sequence Freud proposed is noteworthy because it explains how </a:t>
            </a:r>
            <a:r>
              <a:rPr lang="en-US" b="1" dirty="0" smtClean="0"/>
              <a:t>experiences and </a:t>
            </a:r>
            <a:r>
              <a:rPr lang="en-US" b="1" dirty="0"/>
              <a:t>difficulties during a particular childhood stage may </a:t>
            </a:r>
            <a:r>
              <a:rPr lang="en-US" b="1" dirty="0">
                <a:solidFill>
                  <a:srgbClr val="FF0000"/>
                </a:solidFill>
              </a:rPr>
              <a:t>predict specific </a:t>
            </a:r>
            <a:r>
              <a:rPr lang="en-US" b="1" dirty="0" smtClean="0">
                <a:solidFill>
                  <a:srgbClr val="FF0000"/>
                </a:solidFill>
              </a:rPr>
              <a:t>characteristics in </a:t>
            </a:r>
            <a:r>
              <a:rPr lang="en-US" b="1" dirty="0">
                <a:solidFill>
                  <a:srgbClr val="FF0000"/>
                </a:solidFill>
              </a:rPr>
              <a:t>the adult personality.</a:t>
            </a:r>
            <a:r>
              <a:rPr lang="en-US" b="1" dirty="0"/>
              <a:t> </a:t>
            </a:r>
            <a:endParaRPr lang="en-US" b="1" dirty="0" smtClean="0"/>
          </a:p>
          <a:p>
            <a:pPr algn="just"/>
            <a:r>
              <a:rPr lang="en-US" b="1" dirty="0" smtClean="0"/>
              <a:t>This </a:t>
            </a:r>
            <a:r>
              <a:rPr lang="en-US" b="1" dirty="0"/>
              <a:t>theory is also unique in associating each stage with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major biological </a:t>
            </a:r>
            <a:r>
              <a:rPr lang="en-US" b="1" dirty="0">
                <a:solidFill>
                  <a:srgbClr val="FF0000"/>
                </a:solidFill>
              </a:rPr>
              <a:t>function, </a:t>
            </a:r>
            <a:r>
              <a:rPr lang="en-US" b="1" dirty="0"/>
              <a:t>which Freud assumed to be the </a:t>
            </a:r>
            <a:r>
              <a:rPr lang="en-US" b="1" dirty="0">
                <a:solidFill>
                  <a:srgbClr val="FF0000"/>
                </a:solidFill>
              </a:rPr>
              <a:t>focus of pleasure </a:t>
            </a:r>
            <a:r>
              <a:rPr lang="en-US" b="1" dirty="0"/>
              <a:t>in a given period.</a:t>
            </a:r>
          </a:p>
          <a:p>
            <a:pPr algn="just"/>
            <a:r>
              <a:rPr lang="en-US" b="1" dirty="0"/>
              <a:t>In the first psychosexual stage of development, called the oral stage, the </a:t>
            </a:r>
            <a:r>
              <a:rPr lang="en-US" b="1" dirty="0" smtClean="0">
                <a:solidFill>
                  <a:srgbClr val="FF0000"/>
                </a:solidFill>
              </a:rPr>
              <a:t>baby’s mouth</a:t>
            </a:r>
            <a:r>
              <a:rPr lang="en-US" b="1" dirty="0" smtClean="0"/>
              <a:t> </a:t>
            </a:r>
            <a:r>
              <a:rPr lang="en-US" b="1" dirty="0"/>
              <a:t>is the focal point of </a:t>
            </a:r>
            <a:r>
              <a:rPr lang="en-US" b="1" dirty="0" smtClean="0"/>
              <a:t>pleasure.</a:t>
            </a:r>
          </a:p>
          <a:p>
            <a:pPr algn="just"/>
            <a:r>
              <a:rPr lang="en-US" b="1" dirty="0" smtClean="0"/>
              <a:t>During</a:t>
            </a:r>
            <a:r>
              <a:rPr lang="en-US" b="1" dirty="0"/>
              <a:t> </a:t>
            </a:r>
            <a:r>
              <a:rPr lang="en-US" b="1" dirty="0" smtClean="0"/>
              <a:t>the </a:t>
            </a:r>
            <a:r>
              <a:rPr lang="en-US" b="1" dirty="0"/>
              <a:t>first 12 to 18 months of life, children </a:t>
            </a:r>
            <a:r>
              <a:rPr lang="en-US" b="1" dirty="0">
                <a:solidFill>
                  <a:srgbClr val="FF0000"/>
                </a:solidFill>
              </a:rPr>
              <a:t>suck, eat, mouth, and bite</a:t>
            </a:r>
            <a:r>
              <a:rPr lang="en-US" b="1" dirty="0"/>
              <a:t> anything they </a:t>
            </a:r>
            <a:r>
              <a:rPr lang="en-US" b="1" dirty="0" smtClean="0"/>
              <a:t>can put </a:t>
            </a:r>
            <a:r>
              <a:rPr lang="en-US" b="1" dirty="0"/>
              <a:t>into their mouths.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5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To Freud, this behavior suggested that the mouth is the </a:t>
            </a:r>
            <a:r>
              <a:rPr lang="en-US" b="1" dirty="0" smtClean="0"/>
              <a:t>primary site </a:t>
            </a:r>
            <a:r>
              <a:rPr lang="en-US" b="1" dirty="0"/>
              <a:t>of a kind of sexual pleasure, and that </a:t>
            </a:r>
            <a:r>
              <a:rPr lang="en-US" b="1" dirty="0" smtClean="0"/>
              <a:t>weaning/ discouraging </a:t>
            </a:r>
            <a:r>
              <a:rPr lang="en-US" b="1" dirty="0"/>
              <a:t>(withdrawing the breast or </a:t>
            </a:r>
            <a:r>
              <a:rPr lang="en-US" b="1" dirty="0" smtClean="0"/>
              <a:t>bottle) represents </a:t>
            </a: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main conflict </a:t>
            </a:r>
            <a:r>
              <a:rPr lang="en-US" b="1" dirty="0"/>
              <a:t>during the oral stage. </a:t>
            </a:r>
            <a:endParaRPr lang="en-US" b="1" dirty="0" smtClean="0"/>
          </a:p>
          <a:p>
            <a:pPr algn="just"/>
            <a:r>
              <a:rPr lang="en-US" b="1" dirty="0" smtClean="0"/>
              <a:t>If </a:t>
            </a:r>
            <a:r>
              <a:rPr lang="en-US" b="1" dirty="0"/>
              <a:t>infants are either </a:t>
            </a:r>
            <a:r>
              <a:rPr lang="en-US" b="1" dirty="0" smtClean="0">
                <a:solidFill>
                  <a:srgbClr val="FF0000"/>
                </a:solidFill>
              </a:rPr>
              <a:t>overindulged</a:t>
            </a:r>
            <a:r>
              <a:rPr lang="en-US" b="1" dirty="0" smtClean="0"/>
              <a:t> (perhaps </a:t>
            </a:r>
            <a:r>
              <a:rPr lang="en-US" b="1" dirty="0"/>
              <a:t>by being fed every time they cry) or </a:t>
            </a:r>
            <a:r>
              <a:rPr lang="en-US" b="1" dirty="0">
                <a:solidFill>
                  <a:srgbClr val="FF0000"/>
                </a:solidFill>
              </a:rPr>
              <a:t>frustrated</a:t>
            </a:r>
            <a:r>
              <a:rPr lang="en-US" b="1" dirty="0"/>
              <a:t> in their search for oral </a:t>
            </a:r>
            <a:r>
              <a:rPr lang="en-US" b="1" dirty="0" smtClean="0"/>
              <a:t>gratification, they </a:t>
            </a:r>
            <a:r>
              <a:rPr lang="en-US" b="1" dirty="0"/>
              <a:t>may </a:t>
            </a:r>
            <a:r>
              <a:rPr lang="en-US" b="1" dirty="0">
                <a:solidFill>
                  <a:srgbClr val="FF0000"/>
                </a:solidFill>
              </a:rPr>
              <a:t>become fixated </a:t>
            </a:r>
            <a:r>
              <a:rPr lang="en-US" b="1" dirty="0"/>
              <a:t>at this stage. </a:t>
            </a:r>
            <a:endParaRPr lang="en-US" b="1" dirty="0" smtClean="0"/>
          </a:p>
          <a:p>
            <a:pPr algn="just"/>
            <a:r>
              <a:rPr lang="en-US" b="1" dirty="0" smtClean="0"/>
              <a:t>For </a:t>
            </a:r>
            <a:r>
              <a:rPr lang="en-US" b="1" dirty="0"/>
              <a:t>example, </a:t>
            </a:r>
            <a:r>
              <a:rPr lang="en-US" b="1" dirty="0">
                <a:solidFill>
                  <a:srgbClr val="FF0000"/>
                </a:solidFill>
              </a:rPr>
              <a:t>fixation</a:t>
            </a:r>
            <a:r>
              <a:rPr lang="en-US" b="1" dirty="0"/>
              <a:t> might occur if </a:t>
            </a:r>
            <a:r>
              <a:rPr lang="en-US" b="1" dirty="0" smtClean="0"/>
              <a:t>an infant’s </a:t>
            </a:r>
            <a:r>
              <a:rPr lang="en-US" b="1" dirty="0"/>
              <a:t>oral needs were </a:t>
            </a:r>
            <a:r>
              <a:rPr lang="en-US" b="1" dirty="0">
                <a:solidFill>
                  <a:srgbClr val="FF0000"/>
                </a:solidFill>
              </a:rPr>
              <a:t>constantly gratified immediately</a:t>
            </a:r>
            <a:r>
              <a:rPr lang="en-US" b="1" dirty="0"/>
              <a:t> at the first sign of </a:t>
            </a:r>
            <a:r>
              <a:rPr lang="en-US" b="1" dirty="0" smtClean="0"/>
              <a:t>hunger, rather </a:t>
            </a:r>
            <a:r>
              <a:rPr lang="en-US" b="1" dirty="0"/>
              <a:t>than if the infant learned that feeding takes place on a schedule because </a:t>
            </a:r>
            <a:r>
              <a:rPr lang="en-US" b="1" dirty="0" smtClean="0"/>
              <a:t>eating </a:t>
            </a:r>
            <a:r>
              <a:rPr lang="en-US" b="1" dirty="0"/>
              <a:t>whenever an infant wants to eat is not always realistic.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441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Fixation at the oral stage </a:t>
            </a:r>
            <a:r>
              <a:rPr lang="en-US" b="1" dirty="0" smtClean="0"/>
              <a:t>might produce </a:t>
            </a:r>
            <a:r>
              <a:rPr lang="en-US" b="1" dirty="0"/>
              <a:t>an adult who was </a:t>
            </a:r>
            <a:r>
              <a:rPr lang="en-US" b="1" dirty="0">
                <a:solidFill>
                  <a:srgbClr val="FF0000"/>
                </a:solidFill>
              </a:rPr>
              <a:t>unusually interested </a:t>
            </a:r>
            <a:r>
              <a:rPr lang="en-US" b="1" dirty="0"/>
              <a:t>in oral </a:t>
            </a:r>
            <a:r>
              <a:rPr lang="en-US" b="1" dirty="0">
                <a:solidFill>
                  <a:srgbClr val="FF0000"/>
                </a:solidFill>
              </a:rPr>
              <a:t>activities—eating, </a:t>
            </a:r>
            <a:r>
              <a:rPr lang="en-US" b="1" dirty="0" smtClean="0">
                <a:solidFill>
                  <a:srgbClr val="FF0000"/>
                </a:solidFill>
              </a:rPr>
              <a:t>talking, smoking</a:t>
            </a:r>
            <a:r>
              <a:rPr lang="en-US" b="1" dirty="0" smtClean="0"/>
              <a:t>—or </a:t>
            </a:r>
            <a:r>
              <a:rPr lang="en-US" b="1" dirty="0"/>
              <a:t>who showed symbolic sorts of oral interests: being either “bitingly” </a:t>
            </a:r>
            <a:r>
              <a:rPr lang="en-US" b="1" dirty="0" smtClean="0"/>
              <a:t>sarcastic such as </a:t>
            </a:r>
            <a:r>
              <a:rPr lang="en-US" b="1" dirty="0" smtClean="0">
                <a:solidFill>
                  <a:srgbClr val="FF0000"/>
                </a:solidFill>
              </a:rPr>
              <a:t>fingernail </a:t>
            </a:r>
            <a:r>
              <a:rPr lang="en-US" b="1" dirty="0">
                <a:solidFill>
                  <a:srgbClr val="FF0000"/>
                </a:solidFill>
              </a:rPr>
              <a:t>biting</a:t>
            </a:r>
            <a:r>
              <a:rPr lang="en-US" b="1" dirty="0" smtClean="0"/>
              <a:t> or </a:t>
            </a:r>
            <a:r>
              <a:rPr lang="en-US" b="1" dirty="0"/>
              <a:t>very gullible (“swallowing” anything).</a:t>
            </a:r>
          </a:p>
          <a:p>
            <a:pPr algn="just"/>
            <a:r>
              <a:rPr lang="en-US" b="1" dirty="0"/>
              <a:t>From around age 12 to 18 months until 3 years of age—a period when the </a:t>
            </a:r>
            <a:r>
              <a:rPr lang="en-US" b="1" dirty="0" smtClean="0"/>
              <a:t>emphasis in </a:t>
            </a:r>
            <a:r>
              <a:rPr lang="en-US" b="1" dirty="0"/>
              <a:t>Western cultures is </a:t>
            </a:r>
            <a:r>
              <a:rPr lang="en-US" b="1" dirty="0">
                <a:solidFill>
                  <a:srgbClr val="FF0000"/>
                </a:solidFill>
              </a:rPr>
              <a:t>on toilet training</a:t>
            </a:r>
            <a:r>
              <a:rPr lang="en-US" b="1" dirty="0"/>
              <a:t>—a child enters the anal stage. </a:t>
            </a:r>
            <a:endParaRPr lang="en-US" b="1" dirty="0" smtClean="0"/>
          </a:p>
          <a:p>
            <a:pPr algn="just"/>
            <a:r>
              <a:rPr lang="en-US" b="1" dirty="0" smtClean="0"/>
              <a:t>At </a:t>
            </a:r>
            <a:r>
              <a:rPr lang="en-US" b="1" dirty="0"/>
              <a:t>this </a:t>
            </a:r>
            <a:r>
              <a:rPr lang="en-US" b="1" dirty="0" smtClean="0"/>
              <a:t>point, the </a:t>
            </a:r>
            <a:r>
              <a:rPr lang="en-US" b="1" dirty="0"/>
              <a:t>major source of pleasure changes from the mouth to the </a:t>
            </a:r>
            <a:r>
              <a:rPr lang="en-US" b="1" dirty="0">
                <a:solidFill>
                  <a:srgbClr val="FF0000"/>
                </a:solidFill>
              </a:rPr>
              <a:t>anal region</a:t>
            </a:r>
            <a:r>
              <a:rPr lang="en-US" b="1" dirty="0"/>
              <a:t>, and </a:t>
            </a:r>
            <a:r>
              <a:rPr lang="en-US" b="1" dirty="0" smtClean="0"/>
              <a:t>children obtain </a:t>
            </a:r>
            <a:r>
              <a:rPr lang="en-US" b="1" dirty="0"/>
              <a:t>considerable pleasure from both </a:t>
            </a:r>
            <a:r>
              <a:rPr lang="en-US" b="1" dirty="0">
                <a:solidFill>
                  <a:srgbClr val="FF0000"/>
                </a:solidFill>
              </a:rPr>
              <a:t>retention and expulsion</a:t>
            </a:r>
            <a:r>
              <a:rPr lang="en-US" b="1" dirty="0"/>
              <a:t> of feces.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8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If toilet </a:t>
            </a:r>
            <a:r>
              <a:rPr lang="en-US" b="1" dirty="0" smtClean="0"/>
              <a:t>training is </a:t>
            </a:r>
            <a:r>
              <a:rPr lang="en-US" b="1" dirty="0"/>
              <a:t>particularly demanding, fixation might occur. </a:t>
            </a:r>
            <a:endParaRPr lang="en-US" b="1" dirty="0" smtClean="0"/>
          </a:p>
          <a:p>
            <a:pPr algn="just"/>
            <a:r>
              <a:rPr lang="en-US" b="1" dirty="0" smtClean="0"/>
              <a:t>Fixation </a:t>
            </a:r>
            <a:r>
              <a:rPr lang="en-US" b="1" dirty="0"/>
              <a:t>during the anal </a:t>
            </a:r>
            <a:r>
              <a:rPr lang="en-US" b="1" dirty="0" smtClean="0"/>
              <a:t>stage might </a:t>
            </a:r>
            <a:r>
              <a:rPr lang="en-US" b="1" dirty="0"/>
              <a:t>result in </a:t>
            </a:r>
            <a:r>
              <a:rPr lang="en-US" b="1" dirty="0">
                <a:solidFill>
                  <a:srgbClr val="FF0000"/>
                </a:solidFill>
              </a:rPr>
              <a:t>unusual rigidity, orderliness, </a:t>
            </a:r>
            <a:r>
              <a:rPr lang="en-US" b="1" dirty="0" smtClean="0">
                <a:solidFill>
                  <a:srgbClr val="FF0000"/>
                </a:solidFill>
              </a:rPr>
              <a:t>punctuality, over neatness</a:t>
            </a:r>
            <a:r>
              <a:rPr lang="en-US" b="1" dirty="0" smtClean="0"/>
              <a:t>—or </a:t>
            </a:r>
            <a:r>
              <a:rPr lang="en-US" b="1" dirty="0"/>
              <a:t>extreme </a:t>
            </a:r>
            <a:r>
              <a:rPr lang="en-US" b="1" dirty="0" smtClean="0">
                <a:solidFill>
                  <a:srgbClr val="FF0000"/>
                </a:solidFill>
              </a:rPr>
              <a:t>disorderliness or sloppiness/ messy</a:t>
            </a:r>
            <a:r>
              <a:rPr lang="en-US" b="1" smtClean="0">
                <a:solidFill>
                  <a:srgbClr val="FF0000"/>
                </a:solidFill>
              </a:rPr>
              <a:t>, dirtiness</a:t>
            </a:r>
            <a:r>
              <a:rPr lang="en-US" b="1" smtClean="0"/>
              <a:t>—in </a:t>
            </a:r>
            <a:r>
              <a:rPr lang="en-US" b="1" dirty="0"/>
              <a:t>adulthood.</a:t>
            </a:r>
          </a:p>
          <a:p>
            <a:pPr algn="just"/>
            <a:r>
              <a:rPr lang="en-US" b="1" dirty="0"/>
              <a:t>At about age 3, the phallic stage begins. At this point there is another major </a:t>
            </a:r>
            <a:r>
              <a:rPr lang="en-US" b="1" dirty="0" smtClean="0"/>
              <a:t>shift in </a:t>
            </a:r>
            <a:r>
              <a:rPr lang="en-US" b="1" dirty="0"/>
              <a:t>the primary source of pleasure for the child. </a:t>
            </a:r>
            <a:endParaRPr lang="en-US" b="1" dirty="0" smtClean="0"/>
          </a:p>
          <a:p>
            <a:pPr algn="just"/>
            <a:r>
              <a:rPr lang="en-US" b="1" dirty="0" smtClean="0"/>
              <a:t>Now </a:t>
            </a:r>
            <a:r>
              <a:rPr lang="en-US" b="1" dirty="0"/>
              <a:t>interest focuses on the </a:t>
            </a:r>
            <a:r>
              <a:rPr lang="en-US" b="1" dirty="0" smtClean="0"/>
              <a:t>genitals and </a:t>
            </a:r>
            <a:r>
              <a:rPr lang="en-US" b="1" dirty="0"/>
              <a:t>the pleasures derived from </a:t>
            </a:r>
            <a:r>
              <a:rPr lang="en-US" b="1" dirty="0" smtClean="0">
                <a:solidFill>
                  <a:srgbClr val="FF0000"/>
                </a:solidFill>
              </a:rPr>
              <a:t>fondling/ manipulating </a:t>
            </a:r>
            <a:r>
              <a:rPr lang="en-US" b="1" dirty="0"/>
              <a:t>them. </a:t>
            </a:r>
            <a:endParaRPr lang="en-US" b="1" dirty="0" smtClean="0"/>
          </a:p>
          <a:p>
            <a:pPr algn="just"/>
            <a:r>
              <a:rPr lang="en-US" b="1" dirty="0"/>
              <a:t>According to Freudian theory, as children focus attention on their genitals, the differences between male and female anatomy become more salient/ noticeable. </a:t>
            </a:r>
          </a:p>
          <a:p>
            <a:pPr marL="0" indent="0" algn="just">
              <a:buNone/>
            </a:pPr>
            <a:endParaRPr lang="en-US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7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During this stage the child/ boy must also negotiate one of the most important hurdles of personality development: </a:t>
            </a:r>
            <a:r>
              <a:rPr lang="en-US" b="1" dirty="0">
                <a:solidFill>
                  <a:srgbClr val="FF0000"/>
                </a:solidFill>
              </a:rPr>
              <a:t>the Oedipal conflict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b="1" dirty="0" smtClean="0"/>
              <a:t>According to Freud, at this time the male unconsciously begins to develop </a:t>
            </a:r>
            <a:r>
              <a:rPr lang="en-US" b="1" dirty="0" smtClean="0">
                <a:solidFill>
                  <a:srgbClr val="FF0000"/>
                </a:solidFill>
              </a:rPr>
              <a:t>a sexual interest in his mother</a:t>
            </a:r>
            <a:r>
              <a:rPr lang="en-US" b="1" dirty="0" smtClean="0"/>
              <a:t>, starts to see his father as a </a:t>
            </a:r>
            <a:r>
              <a:rPr lang="en-US" b="1" dirty="0" smtClean="0">
                <a:solidFill>
                  <a:srgbClr val="FF0000"/>
                </a:solidFill>
              </a:rPr>
              <a:t>rival, and harbors </a:t>
            </a:r>
            <a:r>
              <a:rPr lang="en-US" b="1" dirty="0" smtClean="0"/>
              <a:t>a wish to kill his father—as Oedipus did in the ancient Greek tragedy. </a:t>
            </a:r>
          </a:p>
          <a:p>
            <a:pPr algn="just"/>
            <a:r>
              <a:rPr lang="en-US" b="1" dirty="0" smtClean="0"/>
              <a:t>But </a:t>
            </a:r>
            <a:r>
              <a:rPr lang="en-US" b="1" dirty="0"/>
              <a:t>because he views his </a:t>
            </a:r>
            <a:r>
              <a:rPr lang="en-US" b="1" dirty="0" smtClean="0"/>
              <a:t>father as </a:t>
            </a:r>
            <a:r>
              <a:rPr lang="en-US" b="1" dirty="0"/>
              <a:t>too powerful, he develops a fear that his father may retaliate drastically by </a:t>
            </a:r>
            <a:r>
              <a:rPr lang="en-US" b="1" dirty="0" smtClean="0"/>
              <a:t>removing the </a:t>
            </a:r>
            <a:r>
              <a:rPr lang="en-US" b="1" dirty="0"/>
              <a:t>source of the threat: </a:t>
            </a:r>
            <a:r>
              <a:rPr lang="en-US" b="1" dirty="0">
                <a:solidFill>
                  <a:srgbClr val="FF0000"/>
                </a:solidFill>
              </a:rPr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son’s penis.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51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en-US" sz="3600" b="1" kern="0" dirty="0">
                <a:solidFill>
                  <a:srgbClr val="FF0000"/>
                </a:solidFill>
                <a:latin typeface="Arial"/>
              </a:rPr>
              <a:t>Defining Some Terms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562600"/>
          </a:xfrm>
        </p:spPr>
        <p:txBody>
          <a:bodyPr>
            <a:normAutofit lnSpcReduction="10000"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Personality:</a:t>
            </a: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person’s unique and relatively stable behavior patterns; the consistency of who you are, have been, and will become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Character: </a:t>
            </a: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Personal characteristics that have been judged or evaluated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Temperament:</a:t>
            </a: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Hereditary aspects of personality, including sensitivity, moods, irritability, and adaptability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Personality Trait:</a:t>
            </a: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Stable qualities that a person shows in most situations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Personality Type:</a:t>
            </a:r>
            <a:r>
              <a:rPr lang="en-US" altLang="en-US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People who have several traits in common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fear of losing one’s penis leads </a:t>
            </a:r>
            <a:r>
              <a:rPr lang="en-US" b="1" dirty="0" smtClean="0"/>
              <a:t>to </a:t>
            </a:r>
            <a:r>
              <a:rPr lang="en-US" b="1" i="1" dirty="0" smtClean="0">
                <a:solidFill>
                  <a:srgbClr val="FF0000"/>
                </a:solidFill>
              </a:rPr>
              <a:t>castration </a:t>
            </a:r>
            <a:r>
              <a:rPr lang="en-US" b="1" i="1" dirty="0">
                <a:solidFill>
                  <a:srgbClr val="FF0000"/>
                </a:solidFill>
              </a:rPr>
              <a:t>anxiety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 which ultimately becomes so powerful that the child </a:t>
            </a:r>
            <a:r>
              <a:rPr lang="en-US" b="1" dirty="0">
                <a:solidFill>
                  <a:srgbClr val="FF0000"/>
                </a:solidFill>
              </a:rPr>
              <a:t>represses </a:t>
            </a:r>
            <a:r>
              <a:rPr lang="en-US" b="1" dirty="0" smtClean="0">
                <a:solidFill>
                  <a:srgbClr val="FF0000"/>
                </a:solidFill>
              </a:rPr>
              <a:t>his desires </a:t>
            </a:r>
            <a:r>
              <a:rPr lang="en-US" b="1" dirty="0">
                <a:solidFill>
                  <a:srgbClr val="FF0000"/>
                </a:solidFill>
              </a:rPr>
              <a:t>for his mother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identifies with his father.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Identification</a:t>
            </a:r>
            <a:r>
              <a:rPr lang="en-US" b="1" dirty="0" smtClean="0"/>
              <a:t> </a:t>
            </a:r>
            <a:r>
              <a:rPr lang="en-US" b="1" dirty="0"/>
              <a:t>is the process </a:t>
            </a:r>
            <a:r>
              <a:rPr lang="en-US" b="1" dirty="0" smtClean="0"/>
              <a:t>of wanting </a:t>
            </a:r>
            <a:r>
              <a:rPr lang="en-US" b="1" dirty="0"/>
              <a:t>to be like another person as much as possible, imitating that person’s </a:t>
            </a:r>
            <a:r>
              <a:rPr lang="en-US" b="1" dirty="0" smtClean="0"/>
              <a:t>behavior and </a:t>
            </a:r>
            <a:r>
              <a:rPr lang="en-US" b="1" dirty="0"/>
              <a:t>adopting similar beliefs and values. </a:t>
            </a:r>
            <a:endParaRPr lang="en-US" b="1" dirty="0" smtClean="0"/>
          </a:p>
          <a:p>
            <a:pPr algn="just"/>
            <a:r>
              <a:rPr lang="en-US" b="1" dirty="0" smtClean="0"/>
              <a:t>By </a:t>
            </a:r>
            <a:r>
              <a:rPr lang="en-US" b="1" dirty="0"/>
              <a:t>identifying with his father, a son </a:t>
            </a:r>
            <a:r>
              <a:rPr lang="en-US" b="1" dirty="0" smtClean="0"/>
              <a:t>seeks to </a:t>
            </a:r>
            <a:r>
              <a:rPr lang="en-US" b="1" dirty="0"/>
              <a:t>obtain a woman like </a:t>
            </a:r>
            <a:r>
              <a:rPr lang="en-US" b="1" dirty="0">
                <a:solidFill>
                  <a:srgbClr val="FF0000"/>
                </a:solidFill>
              </a:rPr>
              <a:t>his unattainable mother.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64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For girls, the process is different. Freud reasoned that girls begin to </a:t>
            </a:r>
            <a:r>
              <a:rPr lang="en-US" b="1" dirty="0" smtClean="0"/>
              <a:t>experience sexual </a:t>
            </a:r>
            <a:r>
              <a:rPr lang="en-US" b="1" dirty="0"/>
              <a:t>arousal toward their </a:t>
            </a:r>
            <a:r>
              <a:rPr lang="en-US" b="1" dirty="0" smtClean="0"/>
              <a:t>fathers &amp; hate their </a:t>
            </a:r>
            <a:r>
              <a:rPr lang="en-US" b="1" dirty="0" smtClean="0">
                <a:solidFill>
                  <a:srgbClr val="FF0000"/>
                </a:solidFill>
              </a:rPr>
              <a:t>mothers(Electra complex) </a:t>
            </a:r>
            <a:r>
              <a:rPr lang="en-US" b="1" dirty="0"/>
              <a:t>and begin to </a:t>
            </a:r>
            <a:r>
              <a:rPr lang="en-US" b="1" dirty="0">
                <a:solidFill>
                  <a:srgbClr val="FF0000"/>
                </a:solidFill>
              </a:rPr>
              <a:t>experience penis envy.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They wish they </a:t>
            </a:r>
            <a:r>
              <a:rPr lang="en-US" b="1" dirty="0"/>
              <a:t>had the anatomical part that, at least to Freud, seemed most clearly “missing” </a:t>
            </a:r>
            <a:r>
              <a:rPr lang="en-US" b="1" dirty="0" smtClean="0"/>
              <a:t>in girls</a:t>
            </a:r>
            <a:r>
              <a:rPr lang="en-US" b="1" dirty="0"/>
              <a:t>. </a:t>
            </a:r>
            <a:endParaRPr lang="en-US" b="1" dirty="0" smtClean="0"/>
          </a:p>
          <a:p>
            <a:pPr algn="just"/>
            <a:r>
              <a:rPr lang="en-US" b="1" dirty="0" smtClean="0"/>
              <a:t>Blaming </a:t>
            </a:r>
            <a:r>
              <a:rPr lang="en-US" b="1" dirty="0"/>
              <a:t>their mothers for their lack of a penis, girls come to believe that </a:t>
            </a:r>
            <a:r>
              <a:rPr lang="en-US" b="1" dirty="0" smtClean="0"/>
              <a:t>their mothers </a:t>
            </a:r>
            <a:r>
              <a:rPr lang="en-US" b="1" dirty="0"/>
              <a:t>are responsible for their “castration.” (This aspect of Freud’s theory later </a:t>
            </a:r>
            <a:r>
              <a:rPr lang="en-US" b="1" dirty="0" smtClean="0"/>
              <a:t>provoked accusations </a:t>
            </a:r>
            <a:r>
              <a:rPr lang="en-US" b="1" dirty="0"/>
              <a:t>that he considered women to be </a:t>
            </a:r>
            <a:r>
              <a:rPr lang="en-US" b="1" dirty="0">
                <a:solidFill>
                  <a:srgbClr val="FF0000"/>
                </a:solidFill>
              </a:rPr>
              <a:t>inferior to men</a:t>
            </a:r>
            <a:r>
              <a:rPr lang="en-US" b="1" dirty="0"/>
              <a:t>.)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438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Like </a:t>
            </a:r>
            <a:r>
              <a:rPr lang="en-US" b="1" dirty="0" smtClean="0"/>
              <a:t>males, though</a:t>
            </a:r>
            <a:r>
              <a:rPr lang="en-US" b="1" dirty="0"/>
              <a:t>, they find that they can resolve such unacceptable feelings by identifying </a:t>
            </a:r>
            <a:r>
              <a:rPr lang="en-US" b="1" dirty="0" smtClean="0"/>
              <a:t>with the </a:t>
            </a:r>
            <a:r>
              <a:rPr lang="en-US" b="1" dirty="0"/>
              <a:t>same-sex parent, behaving like her and adopting her attitudes and values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In </a:t>
            </a:r>
            <a:r>
              <a:rPr lang="en-US" b="1" dirty="0" smtClean="0"/>
              <a:t>this way</a:t>
            </a:r>
            <a:r>
              <a:rPr lang="en-US" b="1" dirty="0"/>
              <a:t>, a girl’s identification with her mother is completed.</a:t>
            </a:r>
          </a:p>
          <a:p>
            <a:pPr algn="just"/>
            <a:r>
              <a:rPr lang="en-US" b="1" dirty="0"/>
              <a:t>At this point, the Oedipal conflict is said to be resolved, and Freudian </a:t>
            </a:r>
            <a:r>
              <a:rPr lang="en-US" b="1" dirty="0" smtClean="0"/>
              <a:t>theory assumes </a:t>
            </a:r>
            <a:r>
              <a:rPr lang="en-US" b="1" dirty="0"/>
              <a:t>that both males and females move on to the next stage of development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 smtClean="0"/>
              <a:t>If difficulties </a:t>
            </a:r>
            <a:r>
              <a:rPr lang="en-US" b="1" dirty="0"/>
              <a:t>arise during this period, however, all sorts of problems are thought </a:t>
            </a:r>
            <a:r>
              <a:rPr lang="en-US" b="1" dirty="0" smtClean="0"/>
              <a:t>to occur</a:t>
            </a:r>
            <a:r>
              <a:rPr lang="en-US" b="1" dirty="0"/>
              <a:t>, including </a:t>
            </a:r>
            <a:r>
              <a:rPr lang="en-US" b="1" dirty="0">
                <a:solidFill>
                  <a:srgbClr val="FF0000"/>
                </a:solidFill>
              </a:rPr>
              <a:t>improper sex-role behavior and the failure to develop a conscience.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11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7056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After the resolution of the </a:t>
            </a:r>
            <a:r>
              <a:rPr lang="en-US" b="1" dirty="0" smtClean="0"/>
              <a:t>Oedipal and Electra conflicts, </a:t>
            </a:r>
            <a:r>
              <a:rPr lang="en-US" b="1" dirty="0"/>
              <a:t>typically at around age 5 or 6, </a:t>
            </a:r>
            <a:r>
              <a:rPr lang="en-US" b="1" dirty="0" smtClean="0"/>
              <a:t>children move </a:t>
            </a:r>
            <a:r>
              <a:rPr lang="en-US" b="1" dirty="0"/>
              <a:t>into </a:t>
            </a:r>
            <a:r>
              <a:rPr lang="en-US" b="1" dirty="0">
                <a:solidFill>
                  <a:srgbClr val="FF0000"/>
                </a:solidFill>
              </a:rPr>
              <a:t>the latency period, </a:t>
            </a:r>
            <a:r>
              <a:rPr lang="en-US" b="1" dirty="0"/>
              <a:t>which lasts until </a:t>
            </a:r>
            <a:r>
              <a:rPr lang="en-US" b="1" dirty="0" smtClean="0"/>
              <a:t>puberty.</a:t>
            </a:r>
          </a:p>
          <a:p>
            <a:pPr algn="just"/>
            <a:r>
              <a:rPr lang="en-US" b="1" dirty="0" smtClean="0"/>
              <a:t>During </a:t>
            </a:r>
            <a:r>
              <a:rPr lang="en-US" b="1" dirty="0"/>
              <a:t>this period, </a:t>
            </a:r>
            <a:r>
              <a:rPr lang="en-US" b="1" dirty="0" smtClean="0"/>
              <a:t>sexual interests </a:t>
            </a:r>
            <a:r>
              <a:rPr lang="en-US" b="1" dirty="0"/>
              <a:t>become </a:t>
            </a:r>
            <a:r>
              <a:rPr lang="en-US" b="1" dirty="0">
                <a:solidFill>
                  <a:srgbClr val="FF0000"/>
                </a:solidFill>
              </a:rPr>
              <a:t>dormant, even in the unconscious.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/>
              <a:t>Then</a:t>
            </a:r>
            <a:r>
              <a:rPr lang="en-US" b="1" dirty="0"/>
              <a:t>, during adolescence, </a:t>
            </a:r>
            <a:r>
              <a:rPr lang="en-US" b="1" dirty="0" smtClean="0"/>
              <a:t>sexual feelings </a:t>
            </a:r>
            <a:r>
              <a:rPr lang="en-US" b="1" dirty="0"/>
              <a:t>reemerge, marking the start of the final period, the genital stage, </a:t>
            </a:r>
            <a:r>
              <a:rPr lang="en-US" b="1" dirty="0" smtClean="0"/>
              <a:t>which extends </a:t>
            </a:r>
            <a:r>
              <a:rPr lang="en-US" b="1" dirty="0"/>
              <a:t>until death. </a:t>
            </a:r>
            <a:endParaRPr lang="en-US" b="1" dirty="0" smtClean="0"/>
          </a:p>
          <a:p>
            <a:pPr algn="just"/>
            <a:r>
              <a:rPr lang="en-US" b="1" dirty="0" smtClean="0"/>
              <a:t>The </a:t>
            </a:r>
            <a:r>
              <a:rPr lang="en-US" b="1" dirty="0"/>
              <a:t>focus during the genital stage is on </a:t>
            </a:r>
            <a:r>
              <a:rPr lang="en-US" b="1" dirty="0">
                <a:solidFill>
                  <a:srgbClr val="FF0000"/>
                </a:solidFill>
              </a:rPr>
              <a:t>mature, adult </a:t>
            </a:r>
            <a:r>
              <a:rPr lang="en-US" b="1" dirty="0" smtClean="0">
                <a:solidFill>
                  <a:srgbClr val="FF0000"/>
                </a:solidFill>
              </a:rPr>
              <a:t>sexuality</a:t>
            </a:r>
            <a:r>
              <a:rPr lang="en-US" b="1" dirty="0" smtClean="0"/>
              <a:t>, which </a:t>
            </a:r>
            <a:r>
              <a:rPr lang="en-US" b="1" dirty="0"/>
              <a:t>Freud defined as sexual intercourse.</a:t>
            </a:r>
            <a:endParaRPr lang="en-US" b="1" dirty="0" smtClean="0"/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2D06CA5-1D6E-4F05-9876-22E2022771B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43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Freud’s Psychoanalysis: Defense mechanisms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715000"/>
          </a:xfrm>
        </p:spPr>
        <p:txBody>
          <a:bodyPr>
            <a:normAutofit fontScale="25000" lnSpcReduction="200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Defense mechanism reduce/redirect anxiety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by distorting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reality</a:t>
            </a:r>
            <a:endParaRPr lang="en-US" sz="9600" b="1" kern="0" dirty="0">
              <a:solidFill>
                <a:srgbClr val="FF0000"/>
              </a:solidFill>
              <a:latin typeface="Verdana" pitchFamily="34" charset="0"/>
            </a:endParaRPr>
          </a:p>
          <a:p>
            <a:pPr marL="457200" lvl="0" indent="-457200" fontAlgn="base">
              <a:lnSpc>
                <a:spcPct val="95000"/>
              </a:lnSpc>
              <a:spcAft>
                <a:spcPct val="0"/>
              </a:spcAft>
              <a:buAutoNum type="arabicPeriod"/>
              <a:tabLst>
                <a:tab pos="800100" algn="l"/>
              </a:tabLst>
            </a:pPr>
            <a:r>
              <a:rPr lang="en-US" sz="9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Denial:-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alt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primitive; refusing to believe, denying reality; usually occurs with death and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illness.</a:t>
            </a:r>
          </a:p>
          <a:p>
            <a:pPr marL="0" lvl="0" indent="0" fontAlgn="base">
              <a:lnSpc>
                <a:spcPct val="95000"/>
              </a:lnSpc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alt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- claiming </a:t>
            </a:r>
            <a:r>
              <a:rPr lang="en-US" alt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believing that something which is actually true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marL="0" lvl="0" indent="0" fontAlgn="base">
              <a:lnSpc>
                <a:spcPct val="95000"/>
              </a:lnSpc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alt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is false.</a:t>
            </a:r>
            <a:endParaRPr lang="en-US" altLang="en-US" sz="9600" b="1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lnSpc>
                <a:spcPct val="170000"/>
              </a:lnSpc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sz="9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Repression </a:t>
            </a:r>
            <a:r>
              <a:rPr lang="en-US" altLang="en-US" sz="9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-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pushing </a:t>
            </a:r>
            <a:r>
              <a:rPr lang="en-US" sz="9600" b="1" dirty="0">
                <a:latin typeface="Times New Roman" pitchFamily="18" charset="0"/>
                <a:cs typeface="Times New Roman" pitchFamily="18" charset="0"/>
              </a:rPr>
              <a:t>unacceptable and anxiety-producing </a:t>
            </a: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00050" lvl="1" indent="0" fontAlgn="base">
              <a:lnSpc>
                <a:spcPct val="170000"/>
              </a:lnSpc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sz="9200" b="1" dirty="0" smtClean="0">
                <a:latin typeface="Times New Roman" pitchFamily="18" charset="0"/>
                <a:cs typeface="Times New Roman" pitchFamily="18" charset="0"/>
              </a:rPr>
              <a:t>thoughts </a:t>
            </a:r>
            <a:r>
              <a:rPr lang="en-US" sz="9200" b="1" dirty="0">
                <a:latin typeface="Times New Roman" pitchFamily="18" charset="0"/>
                <a:cs typeface="Times New Roman" pitchFamily="18" charset="0"/>
              </a:rPr>
              <a:t>into the unconscious; involves intentional forgetting but </a:t>
            </a:r>
            <a:r>
              <a:rPr lang="en-US" sz="9200" b="1" u="sng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9200" b="1" dirty="0" smtClean="0">
                <a:latin typeface="Times New Roman" pitchFamily="18" charset="0"/>
                <a:cs typeface="Times New Roman" pitchFamily="18" charset="0"/>
              </a:rPr>
              <a:t> consciously </a:t>
            </a:r>
            <a:r>
              <a:rPr lang="en-US" sz="9200" b="1" dirty="0">
                <a:latin typeface="Times New Roman" pitchFamily="18" charset="0"/>
                <a:cs typeface="Times New Roman" pitchFamily="18" charset="0"/>
              </a:rPr>
              <a:t>done; repressed material can be memories or unacceptable </a:t>
            </a:r>
            <a:r>
              <a:rPr lang="en-US" sz="9200" b="1" dirty="0" smtClean="0">
                <a:latin typeface="Times New Roman" pitchFamily="18" charset="0"/>
                <a:cs typeface="Times New Roman" pitchFamily="18" charset="0"/>
              </a:rPr>
              <a:t>impulses</a:t>
            </a:r>
            <a:r>
              <a:rPr lang="en-US" sz="9200" b="1" dirty="0" smtClean="0"/>
              <a:t>.</a:t>
            </a:r>
            <a:endParaRPr lang="en-US" altLang="en-US" sz="9200" b="1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fontAlgn="base">
              <a:lnSpc>
                <a:spcPct val="90000"/>
              </a:lnSpc>
              <a:spcAft>
                <a:spcPct val="0"/>
              </a:spcAft>
              <a:buAutoNum type="arabicPeriod" startAt="3"/>
            </a:pPr>
            <a:r>
              <a:rPr lang="en-US" sz="9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Projection :- </a:t>
            </a:r>
            <a:r>
              <a:rPr 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attributing one’s own unacceptable feelings or beliefs to others; </a:t>
            </a:r>
            <a:endParaRPr lang="en-US" altLang="en-US" sz="9600" b="1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96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altLang="en-US" sz="96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altLang="en-US" sz="9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 employee at a store, tempted to steal some merchandise, suspects that other employees are stealing.</a:t>
            </a:r>
          </a:p>
          <a:p>
            <a:pPr marL="457200" lvl="0" indent="-457200" fontAlgn="base">
              <a:lnSpc>
                <a:spcPct val="90000"/>
              </a:lnSpc>
              <a:spcAft>
                <a:spcPct val="0"/>
              </a:spcAft>
              <a:buAutoNum type="arabicPeriod" startAt="3"/>
            </a:pPr>
            <a:endParaRPr lang="en-US" altLang="en-US" sz="9600" kern="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96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fontAlgn="base">
              <a:lnSpc>
                <a:spcPct val="90000"/>
              </a:lnSpc>
              <a:spcAft>
                <a:spcPct val="0"/>
              </a:spcAft>
              <a:buAutoNum type="arabicPeriod" startAt="3"/>
            </a:pPr>
            <a:endParaRPr lang="en-US" altLang="en-US" sz="96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91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Rationalization </a:t>
            </a:r>
            <a:r>
              <a:rPr lang="en-US" altLang="en-US" sz="2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-Justifying personal actions by giving “rational” but false reasons for </a:t>
            </a:r>
            <a:r>
              <a:rPr lang="en-US" altLang="en-US" sz="24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Reaction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Formation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 Impulses are repressed and the opposite behavior is exaggerated. 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 replacing an anxiety-producing feeling with its exact opposite, typically going   overboard; repressed thoughts appear as mirror opposites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500" b="1" dirty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endParaRPr lang="en-US" sz="2500" b="1" dirty="0" smtClean="0">
              <a:solidFill>
                <a:prstClr val="black"/>
              </a:solidFill>
              <a:latin typeface="Times New Roman"/>
              <a:ea typeface="Calibri"/>
            </a:endParaRPr>
          </a:p>
          <a:p>
            <a:pPr marL="0" indent="0"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Times New Roman"/>
                <a:ea typeface="Calibri"/>
              </a:rPr>
              <a:t>6.Regression</a:t>
            </a:r>
            <a:r>
              <a:rPr lang="en-US" sz="2500" b="1" dirty="0">
                <a:solidFill>
                  <a:prstClr val="black"/>
                </a:solidFill>
                <a:latin typeface="Times New Roman"/>
                <a:ea typeface="Calibri"/>
              </a:rPr>
              <a:t>: involves reverting to immature behaviors that have relieved anxiety in the past. </a:t>
            </a:r>
            <a:endParaRPr lang="en-US" sz="2500" b="1" dirty="0" smtClean="0">
              <a:solidFill>
                <a:prstClr val="black"/>
              </a:solidFill>
              <a:latin typeface="Times New Roman"/>
              <a:ea typeface="Calibri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prstClr val="black"/>
                </a:solidFill>
                <a:latin typeface="Times New Roman"/>
                <a:ea typeface="Calibri"/>
              </a:rPr>
              <a:t>-</a:t>
            </a:r>
            <a:r>
              <a:rPr lang="en-US" sz="2500" b="1" dirty="0" smtClean="0">
                <a:solidFill>
                  <a:prstClr val="black"/>
                </a:solidFill>
                <a:latin typeface="Times New Roman"/>
                <a:ea typeface="Calibri"/>
              </a:rPr>
              <a:t>acting </a:t>
            </a:r>
            <a:r>
              <a:rPr lang="en-US" sz="2500" b="1" dirty="0">
                <a:solidFill>
                  <a:prstClr val="black"/>
                </a:solidFill>
                <a:latin typeface="Times New Roman"/>
                <a:ea typeface="Calibri"/>
              </a:rPr>
              <a:t>in ways characteristic of earlier life </a:t>
            </a:r>
            <a:r>
              <a:rPr lang="en-US" sz="2500" b="1" dirty="0" smtClean="0">
                <a:solidFill>
                  <a:prstClr val="black"/>
                </a:solidFill>
                <a:latin typeface="Times New Roman"/>
                <a:ea typeface="Calibri"/>
              </a:rPr>
              <a:t>stages of personality</a:t>
            </a:r>
          </a:p>
          <a:p>
            <a:pPr marL="0" lvl="0" indent="0">
              <a:buNone/>
            </a:pPr>
            <a:r>
              <a:rPr lang="en-US" sz="2500" b="1" dirty="0" smtClean="0">
                <a:solidFill>
                  <a:srgbClr val="FF0000"/>
                </a:solidFill>
                <a:latin typeface="Times New Roman"/>
                <a:ea typeface="Calibri"/>
              </a:rPr>
              <a:t>Example</a:t>
            </a:r>
            <a:r>
              <a:rPr lang="en-US" sz="2500" b="1" dirty="0">
                <a:solidFill>
                  <a:srgbClr val="FF0000"/>
                </a:solidFill>
                <a:latin typeface="Times New Roman"/>
                <a:ea typeface="Calibri"/>
              </a:rPr>
              <a:t>:</a:t>
            </a:r>
            <a:r>
              <a:rPr lang="en-US" sz="2500" b="1" dirty="0">
                <a:solidFill>
                  <a:prstClr val="black"/>
                </a:solidFill>
                <a:latin typeface="Times New Roman"/>
                <a:ea typeface="Calibri"/>
              </a:rPr>
              <a:t> a girl/a boy who has just entered school may go back to sucking her/his thumb or wetting the </a:t>
            </a:r>
            <a:r>
              <a:rPr lang="en-US" sz="2500" b="1" dirty="0" smtClean="0">
                <a:latin typeface="Times New Roman"/>
                <a:ea typeface="Calibri"/>
              </a:rPr>
              <a:t>bed.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7.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Displacement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-expressing feelings toward a person who is less threatening than the person who is the true target of those feelings. 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Example:- A husband, angry at the way his boss treated him, screams at his 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children.</a:t>
            </a:r>
            <a:endParaRPr lang="en-US" b="1" dirty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8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 Sublimation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 substitute socially acceptable behavior for unacceptable impulses.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Playing video games instead of getting in a fight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6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latin typeface="Times New Roman"/>
                <a:ea typeface="Calibri"/>
                <a:cs typeface="Times New Roman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6.2.2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.  The trait theory of personality </a:t>
            </a:r>
            <a:r>
              <a:rPr lang="en-US" dirty="0">
                <a:latin typeface="Times New Roman"/>
                <a:ea typeface="Calibri"/>
                <a:cs typeface="Times New Roman"/>
              </a:rPr>
              <a:t/>
            </a:r>
            <a:br>
              <a:rPr lang="en-US" dirty="0"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09600"/>
            <a:ext cx="8991600" cy="6248400"/>
          </a:xfrm>
        </p:spPr>
        <p:txBody>
          <a:bodyPr>
            <a:noAutofit/>
          </a:bodyPr>
          <a:lstStyle/>
          <a:p>
            <a:pPr lvl="0" fontAlgn="base">
              <a:lnSpc>
                <a:spcPct val="90000"/>
              </a:lnSpc>
              <a:spcAft>
                <a:spcPct val="0"/>
              </a:spcAft>
              <a:buClr>
                <a:srgbClr val="003366"/>
              </a:buClr>
              <a:buNone/>
            </a:pPr>
            <a:r>
              <a:rPr lang="en-US" sz="2800" b="1" kern="0" dirty="0">
                <a:latin typeface="Times New Roman" pitchFamily="18" charset="0"/>
                <a:cs typeface="Times New Roman" pitchFamily="18" charset="0"/>
              </a:rPr>
              <a:t>Trait Theory - 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understand individuals by breaking down behavior patterns into observable traits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trait approach to personality makes three main assumptions</a:t>
            </a: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:</a:t>
            </a:r>
          </a:p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1. Personality 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traits are relatively stable, and therefore </a:t>
            </a: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400050" lvl="1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predictable</a:t>
            </a:r>
            <a:r>
              <a:rPr lang="en-US" b="1" dirty="0">
                <a:latin typeface="Times New Roman" pitchFamily="18" charset="0"/>
                <a:ea typeface="Calibri"/>
                <a:cs typeface="Times New Roman" pitchFamily="18" charset="0"/>
              </a:rPr>
              <a:t>, over time. </a:t>
            </a:r>
            <a:endParaRPr lang="en-US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. Personality traits are relatively stable across </a:t>
            </a: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400050" lvl="1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situations.</a:t>
            </a:r>
            <a:r>
              <a:rPr lang="en-US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marR="0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3</a:t>
            </a:r>
            <a:r>
              <a:rPr lang="en-US" sz="2800" b="1" dirty="0">
                <a:latin typeface="Times New Roman" pitchFamily="18" charset="0"/>
                <a:ea typeface="Calibri"/>
                <a:cs typeface="Times New Roman" pitchFamily="18" charset="0"/>
              </a:rPr>
              <a:t>. People differ in how much of a particular personality </a:t>
            </a:r>
            <a:endParaRPr lang="en-US" sz="28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trait </a:t>
            </a:r>
            <a:r>
              <a:rPr lang="en-US" b="1" dirty="0">
                <a:latin typeface="Times New Roman" pitchFamily="18" charset="0"/>
                <a:ea typeface="Calibri"/>
                <a:cs typeface="Times New Roman" pitchFamily="18" charset="0"/>
              </a:rPr>
              <a:t>they possess; no two people are exactly alike on all traits. The result is an endless variety of unique personalities. 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4000" b="1" kern="0" dirty="0">
                <a:solidFill>
                  <a:sysClr val="windowText" lastClr="000000"/>
                </a:solidFill>
              </a:rPr>
              <a:t>T</a:t>
            </a:r>
            <a:r>
              <a:rPr kumimoji="0" lang="en-US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 “Big Five” Personality Factors</a:t>
            </a:r>
            <a: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/>
            </a:r>
            <a:br>
              <a:rPr kumimoji="0" lang="en-US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endParaRPr kumimoji="0" lang="en-US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/>
          <a:lstStyle/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FF0000"/>
                </a:solidFill>
                <a:latin typeface="Arial"/>
              </a:rPr>
              <a:t>O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</a:rPr>
              <a:t>penness to Experience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FF0000"/>
                </a:solidFill>
                <a:latin typeface="Arial"/>
              </a:rPr>
              <a:t>C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</a:rPr>
              <a:t>onscientious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FF0000"/>
                </a:solidFill>
                <a:latin typeface="Arial"/>
              </a:rPr>
              <a:t>E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</a:rPr>
              <a:t>xtroversion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FF0000"/>
                </a:solidFill>
                <a:latin typeface="Arial"/>
              </a:rPr>
              <a:t>A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</a:rPr>
              <a:t>greeableness</a:t>
            </a:r>
          </a:p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altLang="en-US" b="1" kern="0" dirty="0">
                <a:solidFill>
                  <a:srgbClr val="FF0000"/>
                </a:solidFill>
                <a:latin typeface="Arial"/>
              </a:rPr>
              <a:t>N</a:t>
            </a:r>
            <a:r>
              <a:rPr lang="en-US" altLang="en-US" b="1" kern="0" dirty="0">
                <a:solidFill>
                  <a:srgbClr val="000000"/>
                </a:solidFill>
                <a:latin typeface="Arial"/>
              </a:rPr>
              <a:t>euroticism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sz="31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</a:br>
            <a:r>
              <a:rPr lang="en-US" sz="31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The </a:t>
            </a:r>
            <a:r>
              <a:rPr lang="en-US" sz="31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five-factor model / the Big Five theory (OCEAN)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943600"/>
          </a:xfrm>
        </p:spPr>
        <p:txBody>
          <a:bodyPr>
            <a:noAutofit/>
          </a:bodyPr>
          <a:lstStyle/>
          <a:p>
            <a:pPr marL="0" lvl="0" indent="0" fontAlgn="base"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sz="2800" b="1" kern="0" dirty="0" smtClean="0">
                <a:solidFill>
                  <a:srgbClr val="FF0000"/>
                </a:solidFill>
                <a:latin typeface="Verdana" pitchFamily="34" charset="0"/>
              </a:rPr>
              <a:t>1</a:t>
            </a: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Openness 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experience:- 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refers to a person‘s willingness to try new things and be open to new experiences</a:t>
            </a:r>
            <a:endParaRPr lang="en-US" sz="28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457200" fontAlgn="base"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Open = Curiosity, imaginative, creative</a:t>
            </a:r>
          </a:p>
          <a:p>
            <a:pPr marL="1485900" lvl="2" indent="-457200" fontAlgn="base">
              <a:spcAft>
                <a:spcPct val="0"/>
              </a:spcAft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Resistant = Conforming, predictable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Conscientiousness :- </a:t>
            </a:r>
            <a:r>
              <a:rPr lang="en-US" sz="2800" b="1" kern="0" dirty="0" smtClean="0">
                <a:latin typeface="Times New Roman" pitchFamily="18" charset="0"/>
                <a:cs typeface="Times New Roman" pitchFamily="18" charset="0"/>
              </a:rPr>
              <a:t>refers  the tendency to control  impulse and act in socially  acceptable ways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Conscientious </a:t>
            </a:r>
            <a:r>
              <a:rPr lang="en-US" sz="2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Responsible, persevering, </a:t>
            </a:r>
            <a:r>
              <a:rPr lang="en-US" sz="24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self-disciplined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Impulsive </a:t>
            </a:r>
            <a:r>
              <a:rPr lang="en-US" sz="2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Quick to give up, fickle, careless</a:t>
            </a:r>
          </a:p>
          <a:p>
            <a:pPr marL="0" lvl="0" indent="0" fontAlgn="base"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sz="28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 Extroversion:-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divided into two personality types</a:t>
            </a:r>
            <a:endParaRPr lang="en-US" sz="2800" b="1" kern="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457200" fontAlgn="base"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Extroversion </a:t>
            </a: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Outgoing – talkative, sociable, adventurous</a:t>
            </a:r>
          </a:p>
          <a:p>
            <a:pPr marL="1485900" lvl="2" indent="-457200" fontAlgn="base"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Introversion = Shy – silent, reclusive, cautious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26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/>
                <a:ea typeface="Calibri"/>
                <a:cs typeface="Times New Roman"/>
              </a:rPr>
              <a:t/>
            </a:r>
            <a:br>
              <a:rPr lang="en-US" b="1" dirty="0" smtClean="0">
                <a:latin typeface="Times New Roman"/>
                <a:ea typeface="Calibri"/>
                <a:cs typeface="Times New Roman"/>
              </a:rPr>
            </a:br>
            <a:r>
              <a:rPr lang="en-US" b="1" dirty="0" smtClean="0">
                <a:latin typeface="Times New Roman"/>
                <a:ea typeface="Calibri"/>
                <a:cs typeface="Times New Roman"/>
              </a:rPr>
              <a:t>6.1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. Meaning of Personality</a:t>
            </a:r>
            <a:r>
              <a:rPr lang="en-US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4000" dirty="0">
                <a:ea typeface="Calibri"/>
                <a:cs typeface="Times New Roman"/>
              </a:rPr>
              <a:t/>
            </a:r>
            <a:br>
              <a:rPr lang="en-US" sz="4000" dirty="0">
                <a:ea typeface="Calibri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Personality </a:t>
            </a:r>
            <a:r>
              <a:rPr lang="en-US" sz="2800" b="1" dirty="0">
                <a:latin typeface="Times New Roman"/>
                <a:ea typeface="Calibri"/>
                <a:cs typeface="Times New Roman"/>
              </a:rPr>
              <a:t>has been defined in many 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different </a:t>
            </a:r>
            <a:r>
              <a:rPr lang="en-US" sz="2800" b="1" dirty="0">
                <a:latin typeface="Times New Roman"/>
                <a:ea typeface="Calibri"/>
                <a:cs typeface="Times New Roman"/>
              </a:rPr>
              <a:t>ways, but psychologists generally view personality as 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:-the </a:t>
            </a:r>
            <a:r>
              <a:rPr lang="en-US" sz="2800" b="1" dirty="0">
                <a:latin typeface="Times New Roman"/>
                <a:ea typeface="Calibri"/>
                <a:cs typeface="Times New Roman"/>
              </a:rPr>
              <a:t>unique pattern of enduring 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thoughts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feelings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and                actions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en-US" sz="2800" b="1" dirty="0">
                <a:latin typeface="Times New Roman"/>
                <a:ea typeface="Calibri"/>
                <a:cs typeface="Times New Roman"/>
              </a:rPr>
              <a:t>that characterize a </a:t>
            </a:r>
            <a:r>
              <a:rPr lang="en-US" sz="2800" b="1" dirty="0" smtClean="0">
                <a:latin typeface="Times New Roman"/>
                <a:ea typeface="Calibri"/>
                <a:cs typeface="Times New Roman"/>
              </a:rPr>
              <a:t>  person</a:t>
            </a:r>
            <a:r>
              <a:rPr lang="en-US" b="1" i="1" dirty="0">
                <a:latin typeface="Times New Roman"/>
                <a:ea typeface="Calibri"/>
                <a:cs typeface="Times New Roman"/>
              </a:rPr>
              <a:t>. </a:t>
            </a:r>
            <a:endParaRPr lang="en-US" b="1" i="1" dirty="0" smtClean="0">
              <a:latin typeface="Times New Roman"/>
              <a:ea typeface="Calibri"/>
              <a:cs typeface="Times New Roman"/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868362"/>
          </a:xfrm>
        </p:spPr>
        <p:txBody>
          <a:bodyPr/>
          <a:lstStyle/>
          <a:p>
            <a:r>
              <a:rPr lang="en-US" b="1" dirty="0" smtClean="0"/>
              <a:t>Cont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257800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b="1" kern="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Agreeableness:-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refers to the basic emotional style of a </a:t>
            </a:r>
            <a:r>
              <a:rPr lang="en-US" sz="28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person.</a:t>
            </a:r>
            <a:endParaRPr lang="en-US" sz="2800" b="1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457200" fontAlgn="base">
              <a:lnSpc>
                <a:spcPct val="125000"/>
              </a:lnSpc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Agreeable = Good-natured, cooperative, secure</a:t>
            </a:r>
          </a:p>
          <a:p>
            <a:pPr marL="1485900" lvl="2" indent="-457200" fontAlgn="base">
              <a:lnSpc>
                <a:spcPct val="125000"/>
              </a:lnSpc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Antagonistic = Irritable, abrasive, suspicious, jealous</a:t>
            </a:r>
          </a:p>
          <a:p>
            <a:pPr marL="0" lvl="0" indent="0" fontAlgn="base">
              <a:lnSpc>
                <a:spcPct val="125000"/>
              </a:lnSpc>
              <a:spcAft>
                <a:spcPct val="0"/>
              </a:spcAft>
              <a:buNone/>
              <a:tabLst>
                <a:tab pos="800100" algn="l"/>
              </a:tabLst>
            </a:pPr>
            <a:r>
              <a:rPr lang="en-US" sz="28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 Neuroticism:-</a:t>
            </a:r>
            <a:r>
              <a:rPr lang="en-US" sz="28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refers to emotional instability or </a:t>
            </a:r>
            <a:r>
              <a:rPr lang="en-US" sz="28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stability.</a:t>
            </a:r>
            <a:endParaRPr lang="en-US" sz="2800" b="1" kern="0" dirty="0">
              <a:solidFill>
                <a:srgbClr val="008FD4"/>
              </a:solidFill>
              <a:latin typeface="Times New Roman" pitchFamily="18" charset="0"/>
              <a:cs typeface="Times New Roman" pitchFamily="18" charset="0"/>
            </a:endParaRPr>
          </a:p>
          <a:p>
            <a:pPr marL="1485900" lvl="2" indent="-457200" fontAlgn="base">
              <a:lnSpc>
                <a:spcPct val="125000"/>
              </a:lnSpc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Neurotic = anxious, impulsive, worrier, emotionally negative</a:t>
            </a:r>
          </a:p>
          <a:p>
            <a:pPr marL="1485900" lvl="2" indent="-457200" fontAlgn="base">
              <a:lnSpc>
                <a:spcPct val="125000"/>
              </a:lnSpc>
              <a:spcAft>
                <a:spcPct val="0"/>
              </a:spcAft>
              <a:buClr>
                <a:srgbClr val="000000"/>
              </a:buClr>
              <a:buFontTx/>
              <a:buChar char="•"/>
              <a:tabLst>
                <a:tab pos="800100" algn="l"/>
              </a:tabLst>
            </a:pPr>
            <a:r>
              <a:rPr 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Emotionally stable = only has those feelings when the circumstances dictate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>
            <a:noAutofit/>
          </a:bodyPr>
          <a:lstStyle/>
          <a:p>
            <a:pPr lvl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sz="24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</a:br>
            <a:r>
              <a:rPr lang="en-US" sz="28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6.2.3</a:t>
            </a:r>
            <a:r>
              <a:rPr lang="en-US" sz="2800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  Humanistic theory of personality </a:t>
            </a:r>
            <a:r>
              <a:rPr lang="en-US" sz="28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</a:br>
            <a:r>
              <a:rPr lang="en-US" sz="2800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Calibri"/>
                <a:cs typeface="+mn-cs"/>
              </a:rPr>
              <a:t>Carl 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ea typeface="Calibri"/>
                <a:cs typeface="+mn-cs"/>
              </a:rPr>
              <a:t>Rogers and Abraham Maslow </a:t>
            </a:r>
            <a:r>
              <a:rPr lang="en-US" sz="2400" b="1" dirty="0" smtClean="0">
                <a:solidFill>
                  <a:prstClr val="black"/>
                </a:solidFill>
                <a:latin typeface="Times New Roman"/>
                <a:ea typeface="Calibri"/>
                <a:cs typeface="+mn-cs"/>
              </a:rPr>
              <a:t>)</a:t>
            </a:r>
            <a:r>
              <a:rPr lang="en-US" sz="4000" b="1" dirty="0">
                <a:solidFill>
                  <a:prstClr val="black"/>
                </a:solidFill>
                <a:ea typeface="Calibri"/>
                <a:cs typeface="Times New Roman"/>
              </a:rPr>
              <a:t/>
            </a:r>
            <a:br>
              <a:rPr lang="en-US" sz="4000" b="1" dirty="0">
                <a:solidFill>
                  <a:prstClr val="black"/>
                </a:solidFill>
                <a:ea typeface="Calibri"/>
                <a:cs typeface="Times New Roman"/>
              </a:rPr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15400" cy="5181600"/>
          </a:xfrm>
        </p:spPr>
        <p:txBody>
          <a:bodyPr>
            <a:normAutofit fontScale="77500" lnSpcReduction="20000"/>
          </a:bodyPr>
          <a:lstStyle/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altLang="en-US" sz="24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altLang="en-US" sz="4400" b="1" kern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Humanistic </a:t>
            </a:r>
            <a:r>
              <a:rPr lang="en-US" altLang="en-US" sz="4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Theories: </a:t>
            </a:r>
            <a:r>
              <a:rPr lang="en-US" altLang="en-US" sz="44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Focus on private, subjective experience and personal </a:t>
            </a:r>
            <a:r>
              <a:rPr lang="en-US" altLang="en-US" sz="44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growth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4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Humans </a:t>
            </a: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are free and basically good.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Humans are inner-directed.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Everyone has the potential for healthy growth.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Health growth involves Self actualization: 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4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Given </a:t>
            </a: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the right environmental conditions, </a:t>
            </a:r>
            <a:b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</a:br>
            <a:r>
              <a:rPr lang="en-US" sz="4400" b="1" dirty="0">
                <a:latin typeface="Times New Roman" pitchFamily="18" charset="0"/>
                <a:ea typeface="Calibri"/>
                <a:cs typeface="Times New Roman" pitchFamily="18" charset="0"/>
              </a:rPr>
              <a:t>we can reach our full </a:t>
            </a:r>
            <a:r>
              <a:rPr lang="en-US" sz="4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potential</a:t>
            </a:r>
          </a:p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</a:pPr>
            <a:endParaRPr lang="en-US" sz="44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dirty="0" smtClean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87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en-US" b="1" dirty="0" smtClean="0"/>
              <a:t>Cont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/>
          <a:lstStyle/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Congruence :-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this is displayed by fully functioning people and is a harmony between the image they project to others and their true feelings or wishes.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 become fully functioning we need: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Unconditional positive regard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	A situation in which the acceptance and love one receives from significant others is unqualified, no strings attached</a:t>
            </a:r>
          </a:p>
          <a:p>
            <a:pPr lvl="1" fontAlgn="base">
              <a:lnSpc>
                <a:spcPct val="90000"/>
              </a:lnSpc>
              <a:spcAft>
                <a:spcPct val="0"/>
              </a:spcAft>
              <a:buFont typeface="Wingdings" pitchFamily="2" charset="2"/>
              <a:buChar char="Ø"/>
            </a:pPr>
            <a:endParaRPr lang="en-US" sz="2400" dirty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3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b="1" dirty="0" smtClean="0"/>
              <a:t>Cont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Fully Functioning Person: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Lives in harmony with his/her deepest feelings and impulses 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Self: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Flexible and changing perception of one’s identity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Self-Image: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Total subjective perception of your body and personality</a:t>
            </a:r>
          </a:p>
          <a:p>
            <a:pPr lvl="0" fontAlgn="base">
              <a:lnSpc>
                <a:spcPct val="8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Incongruence: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Exists when there is a discrepancy between one’s experiences and self-image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Self-Regard: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Thinking of oneself as a good, lovable, worthwhile person</a:t>
            </a:r>
          </a:p>
          <a:p>
            <a:pPr lvl="0" fontAlgn="base">
              <a:lnSpc>
                <a:spcPct val="90000"/>
              </a:lnSpc>
              <a:spcAft>
                <a:spcPct val="0"/>
              </a:spcAft>
              <a:buFontTx/>
              <a:buChar char="•"/>
            </a:pPr>
            <a:r>
              <a:rPr lang="en-US" altLang="en-US" sz="2800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Unconditional Positive Regard: </a:t>
            </a:r>
            <a:r>
              <a:rPr lang="en-US" altLang="en-US" sz="28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Unshakable love and approval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omponents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of the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self-concept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91200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Self-concept:  our image or perception of </a:t>
            </a:r>
            <a:r>
              <a:rPr lang="en-US" b="1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ourselves. 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1. The real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self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(one‘s actual perception of characteristics, traits, and abilities that form the </a:t>
            </a:r>
            <a:r>
              <a:rPr lang="en-US" b="1" dirty="0" smtClean="0">
                <a:latin typeface="Times New Roman"/>
                <a:ea typeface="Calibri"/>
                <a:cs typeface="Times New Roman"/>
              </a:rPr>
              <a:t>basis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of the striving for self-actualization) and </a:t>
            </a:r>
            <a:endParaRPr lang="en-US" b="1" dirty="0" smtClean="0">
              <a:latin typeface="Times New Roman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2. The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ideal self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(the perception of what one should be or would like to be</a:t>
            </a:r>
            <a:r>
              <a:rPr lang="en-US" b="1" dirty="0" smtClean="0">
                <a:latin typeface="Times New Roman"/>
                <a:ea typeface="Calibri"/>
                <a:cs typeface="Times New Roman"/>
              </a:rPr>
              <a:t>). e.g. From  parents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. </a:t>
            </a:r>
            <a:endParaRPr lang="en-US" sz="2400" b="1" dirty="0" smtClean="0">
              <a:latin typeface="Times New Roman"/>
              <a:ea typeface="Calibri"/>
              <a:cs typeface="Times New Roman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latin typeface="Times New Roman"/>
                <a:ea typeface="Calibri"/>
                <a:cs typeface="Times New Roman"/>
              </a:rPr>
              <a:t> </a:t>
            </a:r>
            <a:endParaRPr lang="en-US" sz="2400" dirty="0">
              <a:ea typeface="Calibri"/>
              <a:cs typeface="Times New Roman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8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pic>
        <p:nvPicPr>
          <p:cNvPr id="4" name="Picture 1031" descr="1008.jpg                                                       0016F152smeagol                        BB150139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1"/>
            <a:ext cx="769620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4114799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Incongruence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occurs when there is a mismatch between any of these three entities: </a:t>
            </a:r>
            <a:r>
              <a:rPr lang="en-US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ideal self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 person you would like to be),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self-image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(the person you think you are), and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true self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(the person you actually are).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Self-esteem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suffers when there is a large difference between one’s ideal self and self-image. Anxiety and defensiveness are common when the self-image does not match the true self. </a:t>
            </a:r>
          </a:p>
        </p:txBody>
      </p:sp>
    </p:spTree>
    <p:extLst>
      <p:ext uri="{BB962C8B-B14F-4D97-AF65-F5344CB8AC3E}">
        <p14:creationId xmlns:p14="http://schemas.microsoft.com/office/powerpoint/2010/main" val="28217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kern="0" dirty="0" smtClean="0">
                <a:solidFill>
                  <a:srgbClr val="000000"/>
                </a:solidFill>
                <a:latin typeface="Times New Roman"/>
              </a:rPr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638800"/>
          </a:xfrm>
        </p:spPr>
        <p:txBody>
          <a:bodyPr/>
          <a:lstStyle/>
          <a:p>
            <a:pPr lvl="0" fontAlgn="base">
              <a:spcAft>
                <a:spcPct val="0"/>
              </a:spcAft>
              <a:buClr>
                <a:srgbClr val="003366"/>
              </a:buClr>
              <a:buNone/>
            </a:pPr>
            <a:r>
              <a:rPr lang="en-US" b="1" kern="0" dirty="0" smtClean="0">
                <a:solidFill>
                  <a:srgbClr val="0070C0"/>
                </a:solidFill>
                <a:latin typeface="Times New Roman"/>
              </a:rPr>
              <a:t>Personality-</a:t>
            </a:r>
            <a:r>
              <a:rPr lang="en-US" b="1" kern="0" dirty="0" smtClean="0">
                <a:solidFill>
                  <a:srgbClr val="000000"/>
                </a:solidFill>
                <a:latin typeface="Times New Roman"/>
              </a:rPr>
              <a:t> can be defined as the distinctive and characteristic  patterns of thought, emotion, and behavior that make up an individual’s personal style of interacting with    the physical and social environment.</a:t>
            </a:r>
          </a:p>
          <a:p>
            <a:pPr lvl="0" fontAlgn="base">
              <a:spcAft>
                <a:spcPct val="0"/>
              </a:spcAft>
              <a:buClr>
                <a:srgbClr val="003366"/>
              </a:buClr>
              <a:buNone/>
            </a:pPr>
            <a:r>
              <a:rPr lang="en-US" b="1" kern="0" dirty="0" smtClean="0">
                <a:solidFill>
                  <a:srgbClr val="0070C0"/>
                </a:solidFill>
                <a:latin typeface="Times New Roman"/>
              </a:rPr>
              <a:t>Personality </a:t>
            </a:r>
            <a:r>
              <a:rPr lang="en-US" b="1" kern="0" dirty="0">
                <a:solidFill>
                  <a:srgbClr val="0070C0"/>
                </a:solidFill>
                <a:latin typeface="Times New Roman"/>
              </a:rPr>
              <a:t>-</a:t>
            </a:r>
            <a:r>
              <a:rPr lang="en-US" b="1" kern="0" dirty="0">
                <a:solidFill>
                  <a:srgbClr val="000000"/>
                </a:solidFill>
                <a:latin typeface="Times New Roman"/>
              </a:rPr>
              <a:t> A relatively stable set of characteristics that influences an individual’s behavior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b="1" dirty="0" smtClean="0"/>
              <a:t>Cont</a:t>
            </a:r>
            <a:r>
              <a:rPr lang="en-US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486400"/>
          </a:xfrm>
        </p:spPr>
        <p:txBody>
          <a:bodyPr>
            <a:normAutofit/>
          </a:bodyPr>
          <a:lstStyle/>
          <a:p>
            <a:pPr lvl="0" algn="just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Personality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the pattern of enduring characteristics that produce consistency and individuality in a given person. </a:t>
            </a:r>
          </a:p>
          <a:p>
            <a:pPr lvl="0" algn="just"/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encompasses the behaviors that make each of us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 and that differentiate us from others. </a:t>
            </a:r>
          </a:p>
          <a:p>
            <a:pPr lvl="0" algn="just"/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It is also personality that leads us to act consistently in different situations and over extended periods of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5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6.2. </a:t>
            </a:r>
            <a:r>
              <a:rPr lang="en-US" b="1" kern="0" dirty="0">
                <a:solidFill>
                  <a:srgbClr val="FF0000"/>
                </a:solidFill>
                <a:latin typeface="Verdana" pitchFamily="34" charset="0"/>
              </a:rPr>
              <a:t>Theories of Personality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257800"/>
          </a:xfrm>
        </p:spPr>
        <p:txBody>
          <a:bodyPr>
            <a:normAutofit/>
          </a:bodyPr>
          <a:lstStyle/>
          <a:p>
            <a:pPr marL="457200" lvl="0" indent="-457200" algn="ctr" fontAlgn="base">
              <a:lnSpc>
                <a:spcPct val="115000"/>
              </a:lnSpc>
              <a:spcAft>
                <a:spcPct val="0"/>
              </a:spcAft>
              <a:buBlip>
                <a:blip r:embed="rId2"/>
              </a:buBlip>
              <a:tabLst>
                <a:tab pos="800100" algn="l"/>
              </a:tabLst>
            </a:pPr>
            <a:endParaRPr lang="en-US" sz="2400" b="1" kern="0" dirty="0" smtClean="0">
              <a:solidFill>
                <a:srgbClr val="FF0000"/>
              </a:solidFill>
              <a:latin typeface="Verdana" pitchFamily="34" charset="0"/>
            </a:endParaRPr>
          </a:p>
          <a:p>
            <a:pPr marL="800100" algn="just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  <a:tabLst>
                <a:tab pos="800100" algn="l"/>
              </a:tabLst>
            </a:pPr>
            <a:r>
              <a:rPr lang="en-US" sz="2400" b="1" kern="0" dirty="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b="1" kern="0" dirty="0" smtClean="0">
                <a:latin typeface="Verdana" pitchFamily="34" charset="0"/>
              </a:rPr>
              <a:t>Psychoanalytic Theory</a:t>
            </a:r>
          </a:p>
          <a:p>
            <a:pPr marL="800100" lvl="0" algn="just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  <a:tabLst>
                <a:tab pos="800100" algn="l"/>
              </a:tabLst>
            </a:pPr>
            <a:r>
              <a:rPr lang="en-US" b="1" kern="0" dirty="0" smtClean="0">
                <a:latin typeface="Verdana" pitchFamily="34" charset="0"/>
              </a:rPr>
              <a:t>Trait  Theory  </a:t>
            </a:r>
          </a:p>
          <a:p>
            <a:pPr marL="800100" lvl="0" algn="just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v"/>
              <a:tabLst>
                <a:tab pos="800100" algn="l"/>
              </a:tabLst>
            </a:pPr>
            <a:r>
              <a:rPr lang="en-US" b="1" kern="0" dirty="0" smtClean="0">
                <a:latin typeface="Verdana" pitchFamily="34" charset="0"/>
              </a:rPr>
              <a:t>Humanistic Theory</a:t>
            </a:r>
            <a:endParaRPr lang="en-US" sz="2400" kern="0" dirty="0">
              <a:latin typeface="Verdan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6.2.1. The psychoanalytic theory of personality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Freud’s Psychoanalytic Theory of Personality: Mapping the Unconscious Mind </a:t>
            </a:r>
          </a:p>
          <a:p>
            <a:pPr lvl="0" algn="just"/>
            <a:r>
              <a:rPr lang="en-US" b="1" dirty="0">
                <a:solidFill>
                  <a:srgbClr val="FF0000"/>
                </a:solidFill>
              </a:rPr>
              <a:t>Sigmund Freud,</a:t>
            </a:r>
            <a:r>
              <a:rPr lang="en-US" b="1" dirty="0">
                <a:solidFill>
                  <a:prstClr val="black"/>
                </a:solidFill>
              </a:rPr>
              <a:t> an Austrian physician, developed psychoanalytic theory in the early 1900s.</a:t>
            </a:r>
          </a:p>
          <a:p>
            <a:pPr lvl="0" algn="just"/>
            <a:r>
              <a:rPr lang="en-US" b="1" dirty="0">
                <a:solidFill>
                  <a:prstClr val="black"/>
                </a:solidFill>
              </a:rPr>
              <a:t>According to Freud’s theory, conscious experience is only a small part of our psychological makeup and experience. </a:t>
            </a:r>
          </a:p>
          <a:p>
            <a:pPr lvl="0" algn="just"/>
            <a:r>
              <a:rPr lang="en-US" b="1" dirty="0">
                <a:solidFill>
                  <a:prstClr val="black"/>
                </a:solidFill>
              </a:rPr>
              <a:t>He argued that much of our behavior is motivated by the </a:t>
            </a:r>
            <a:r>
              <a:rPr lang="en-US" b="1" dirty="0">
                <a:solidFill>
                  <a:srgbClr val="FF0000"/>
                </a:solidFill>
              </a:rPr>
              <a:t>unconscious</a:t>
            </a:r>
            <a:r>
              <a:rPr lang="en-US" b="1" dirty="0">
                <a:solidFill>
                  <a:prstClr val="black"/>
                </a:solidFill>
              </a:rPr>
              <a:t>, a part of the personality that contains the memories, knowledge, beliefs, feelings, urges, drives, and instincts of which the individual is not aware.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334000"/>
          </a:xfrm>
        </p:spPr>
        <p:txBody>
          <a:bodyPr>
            <a:normAutofit/>
          </a:bodyPr>
          <a:lstStyle/>
          <a:p>
            <a:pPr marL="514350" indent="-457200" fontAlgn="base">
              <a:lnSpc>
                <a:spcPct val="90000"/>
              </a:lnSpc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According to Freud, personality is formed within ourselves, arising from basic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inborn needs, drives, and characteristics. </a:t>
            </a:r>
            <a:endParaRPr lang="en-US" sz="3600" b="1" dirty="0" smtClean="0">
              <a:solidFill>
                <a:srgbClr val="FF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14350" indent="-457200" fontAlgn="base">
              <a:lnSpc>
                <a:spcPct val="90000"/>
              </a:lnSpc>
              <a:spcAft>
                <a:spcPct val="0"/>
              </a:spcAft>
            </a:pPr>
            <a:r>
              <a:rPr lang="en-US" alt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Psychodynamic </a:t>
            </a:r>
            <a:r>
              <a:rPr lang="en-US" altLang="en-US" sz="36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Theories: Focus on the inner workings of personality, especially internal conflicts and </a:t>
            </a:r>
            <a:r>
              <a:rPr lang="en-US" altLang="en-US" sz="36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struggles</a:t>
            </a:r>
            <a:endParaRPr lang="en-US" altLang="en-US" sz="3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457200" fontAlgn="base">
              <a:lnSpc>
                <a:spcPct val="90000"/>
              </a:lnSpc>
              <a:spcAft>
                <a:spcPct val="0"/>
              </a:spcAft>
            </a:pPr>
            <a:r>
              <a:rPr lang="en-US" sz="36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He </a:t>
            </a:r>
            <a:r>
              <a:rPr lang="en-US" sz="36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argued that people are in constant conflict between their biological urges (drives) and the need to tame them.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6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STRUCTURING PERSONALITY</a:t>
            </a:r>
            <a:r>
              <a:rPr lang="en-US" sz="5300" b="1" dirty="0">
                <a:solidFill>
                  <a:srgbClr val="FF0000"/>
                </a:solidFill>
              </a:rPr>
              <a:t/>
            </a:r>
            <a:br>
              <a:rPr lang="en-US" sz="5300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In Freud's view,  personality has three parts which serves a different function and develops at 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different times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: </a:t>
            </a:r>
          </a:p>
          <a:p>
            <a:pPr marL="571500" lvl="0" indent="-571500" fontAlgn="base">
              <a:lnSpc>
                <a:spcPct val="85000"/>
              </a:lnSpc>
              <a:spcAft>
                <a:spcPct val="0"/>
              </a:spcAft>
              <a:buFont typeface="+mj-lt"/>
              <a:buAutoNum type="romanUcPeriod"/>
              <a:tabLst>
                <a:tab pos="800100" algn="l"/>
              </a:tabLst>
            </a:pP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Id     - Unconscious</a:t>
            </a:r>
          </a:p>
          <a:p>
            <a:pPr marL="571500" lvl="0" indent="-571500" fontAlgn="base">
              <a:lnSpc>
                <a:spcPct val="85000"/>
              </a:lnSpc>
              <a:spcAft>
                <a:spcPct val="0"/>
              </a:spcAft>
              <a:buFont typeface="+mj-lt"/>
              <a:buAutoNum type="romanUcPeriod"/>
              <a:tabLst>
                <a:tab pos="800100" algn="l"/>
              </a:tabLst>
            </a:pPr>
            <a:r>
              <a:rPr lang="en-US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Ego    - </a:t>
            </a:r>
            <a:r>
              <a:rPr 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unconscious, </a:t>
            </a:r>
            <a:r>
              <a:rPr lang="en-US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preconscious, conscious</a:t>
            </a:r>
            <a:endParaRPr lang="en-US" b="1" kern="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71500" lvl="0" indent="-571500" fontAlgn="base">
              <a:lnSpc>
                <a:spcPct val="85000"/>
              </a:lnSpc>
              <a:spcAft>
                <a:spcPct val="0"/>
              </a:spcAft>
              <a:buFont typeface="+mj-lt"/>
              <a:buAutoNum type="romanUcPeriod"/>
              <a:tabLst>
                <a:tab pos="800100" algn="l"/>
              </a:tabLst>
            </a:pPr>
            <a:r>
              <a:rPr lang="en-US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Superego - </a:t>
            </a:r>
            <a:r>
              <a:rPr lang="en-US" b="1" kern="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unconscious, preconscious, </a:t>
            </a:r>
            <a:r>
              <a:rPr lang="en-US" b="1" kern="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conscious</a:t>
            </a:r>
          </a:p>
          <a:p>
            <a:pPr marL="0" lvl="0" indent="0" fontAlgn="base">
              <a:lnSpc>
                <a:spcPct val="85000"/>
              </a:lnSpc>
              <a:spcAft>
                <a:spcPct val="0"/>
              </a:spcAft>
              <a:buNone/>
              <a:tabLst>
                <a:tab pos="800100" algn="l"/>
              </a:tabLst>
            </a:pPr>
            <a:endParaRPr lang="en-US" b="1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lvl="0" fontAlgn="base">
              <a:lnSpc>
                <a:spcPct val="85000"/>
              </a:lnSpc>
              <a:spcAft>
                <a:spcPct val="0"/>
              </a:spcAft>
              <a:buFont typeface="Wingdings" pitchFamily="2" charset="2"/>
              <a:buChar char="v"/>
              <a:tabLst>
                <a:tab pos="800100" algn="l"/>
              </a:tabLst>
            </a:pP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According 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 Freud, the way these three parts of personality interact with one another determines the personality of an individual</a:t>
            </a:r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0" lvl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2600" dirty="0">
              <a:solidFill>
                <a:prstClr val="black"/>
              </a:solidFill>
              <a:ea typeface="Calibri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1385</TotalTime>
  <Words>2479</Words>
  <Application>Microsoft Office PowerPoint</Application>
  <PresentationFormat>On-screen Show (4:3)</PresentationFormat>
  <Paragraphs>199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1_Office Theme</vt:lpstr>
      <vt:lpstr>3_Office Theme</vt:lpstr>
      <vt:lpstr>4_Office Theme</vt:lpstr>
      <vt:lpstr>5_Office Theme</vt:lpstr>
      <vt:lpstr>6_Office Theme</vt:lpstr>
      <vt:lpstr>UNIIT  SIX </vt:lpstr>
      <vt:lpstr>Defining Some Terms</vt:lpstr>
      <vt:lpstr> 6.1. Meaning of Personality  </vt:lpstr>
      <vt:lpstr>Cont.</vt:lpstr>
      <vt:lpstr>Cont.</vt:lpstr>
      <vt:lpstr>6.2. Theories of Personality</vt:lpstr>
      <vt:lpstr>6.2.1. The psychoanalytic theory of personality</vt:lpstr>
      <vt:lpstr>Cont.</vt:lpstr>
      <vt:lpstr>  STRUCTURING PERSONALITY </vt:lpstr>
      <vt:lpstr>Psychoanalytic Personality Structure</vt:lpstr>
      <vt:lpstr>Freud’s Psychoanalysis: The Id</vt:lpstr>
      <vt:lpstr>Freud’s Psychoanalysis: The Ego</vt:lpstr>
      <vt:lpstr>Freud’s Psychoanalysis: The Superego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Freud’s Psychoanalysis: Defense mechanisms</vt:lpstr>
      <vt:lpstr>Cont.</vt:lpstr>
      <vt:lpstr>Cont.</vt:lpstr>
      <vt:lpstr> 6.2.2.  The trait theory of personality  </vt:lpstr>
      <vt:lpstr>The “Big Five” Personality Factors </vt:lpstr>
      <vt:lpstr> The five-factor model / the Big Five theory (OCEAN) </vt:lpstr>
      <vt:lpstr>Cont.</vt:lpstr>
      <vt:lpstr> 6.2.3.  Humanistic theory of personality  (Carl Rogers and Abraham Maslow ) </vt:lpstr>
      <vt:lpstr>Cont.</vt:lpstr>
      <vt:lpstr>Cont.</vt:lpstr>
      <vt:lpstr>Components of the self-concept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HP</cp:lastModifiedBy>
  <cp:revision>113</cp:revision>
  <dcterms:created xsi:type="dcterms:W3CDTF">2016-04-22T07:47:26Z</dcterms:created>
  <dcterms:modified xsi:type="dcterms:W3CDTF">2020-01-14T13:18:02Z</dcterms:modified>
</cp:coreProperties>
</file>