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 id="2147483659" r:id="rId11"/>
  </p:sldMasterIdLst>
  <p:notesMasterIdLst>
    <p:notesMasterId r:id="rId161"/>
  </p:notesMasterIdLst>
  <p:handoutMasterIdLst>
    <p:handoutMasterId r:id="rId162"/>
  </p:handoutMasterIdLst>
  <p:sldIdLst>
    <p:sldId id="378" r:id="rId12"/>
    <p:sldId id="379" r:id="rId13"/>
    <p:sldId id="380" r:id="rId14"/>
    <p:sldId id="381" r:id="rId15"/>
    <p:sldId id="407" r:id="rId16"/>
    <p:sldId id="382" r:id="rId17"/>
    <p:sldId id="383" r:id="rId18"/>
    <p:sldId id="408" r:id="rId19"/>
    <p:sldId id="384" r:id="rId20"/>
    <p:sldId id="438" r:id="rId21"/>
    <p:sldId id="386" r:id="rId22"/>
    <p:sldId id="387" r:id="rId23"/>
    <p:sldId id="388" r:id="rId24"/>
    <p:sldId id="389" r:id="rId25"/>
    <p:sldId id="390" r:id="rId26"/>
    <p:sldId id="392" r:id="rId27"/>
    <p:sldId id="393" r:id="rId28"/>
    <p:sldId id="409" r:id="rId29"/>
    <p:sldId id="410" r:id="rId30"/>
    <p:sldId id="411" r:id="rId31"/>
    <p:sldId id="412" r:id="rId32"/>
    <p:sldId id="413" r:id="rId33"/>
    <p:sldId id="398" r:id="rId34"/>
    <p:sldId id="402" r:id="rId35"/>
    <p:sldId id="404" r:id="rId36"/>
    <p:sldId id="406"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414" r:id="rId72"/>
    <p:sldId id="334" r:id="rId73"/>
    <p:sldId id="335" r:id="rId74"/>
    <p:sldId id="336" r:id="rId75"/>
    <p:sldId id="337"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2" r:id="rId89"/>
    <p:sldId id="453" r:id="rId90"/>
    <p:sldId id="456" r:id="rId91"/>
    <p:sldId id="457" r:id="rId92"/>
    <p:sldId id="458" r:id="rId93"/>
    <p:sldId id="459" r:id="rId94"/>
    <p:sldId id="460" r:id="rId95"/>
    <p:sldId id="461" r:id="rId96"/>
    <p:sldId id="462" r:id="rId97"/>
    <p:sldId id="339" r:id="rId98"/>
    <p:sldId id="340" r:id="rId99"/>
    <p:sldId id="415" r:id="rId100"/>
    <p:sldId id="341" r:id="rId101"/>
    <p:sldId id="463" r:id="rId102"/>
    <p:sldId id="342" r:id="rId103"/>
    <p:sldId id="416" r:id="rId104"/>
    <p:sldId id="343" r:id="rId105"/>
    <p:sldId id="417" r:id="rId106"/>
    <p:sldId id="344" r:id="rId107"/>
    <p:sldId id="418" r:id="rId108"/>
    <p:sldId id="345" r:id="rId109"/>
    <p:sldId id="419" r:id="rId110"/>
    <p:sldId id="346" r:id="rId111"/>
    <p:sldId id="420" r:id="rId112"/>
    <p:sldId id="347" r:id="rId113"/>
    <p:sldId id="421" r:id="rId114"/>
    <p:sldId id="348" r:id="rId115"/>
    <p:sldId id="422" r:id="rId116"/>
    <p:sldId id="349" r:id="rId117"/>
    <p:sldId id="423" r:id="rId118"/>
    <p:sldId id="350" r:id="rId119"/>
    <p:sldId id="424" r:id="rId120"/>
    <p:sldId id="351" r:id="rId121"/>
    <p:sldId id="425" r:id="rId122"/>
    <p:sldId id="352" r:id="rId123"/>
    <p:sldId id="426" r:id="rId124"/>
    <p:sldId id="353" r:id="rId125"/>
    <p:sldId id="427" r:id="rId126"/>
    <p:sldId id="354" r:id="rId127"/>
    <p:sldId id="355" r:id="rId128"/>
    <p:sldId id="428" r:id="rId129"/>
    <p:sldId id="356" r:id="rId130"/>
    <p:sldId id="357" r:id="rId131"/>
    <p:sldId id="429" r:id="rId132"/>
    <p:sldId id="358" r:id="rId133"/>
    <p:sldId id="359" r:id="rId134"/>
    <p:sldId id="430" r:id="rId135"/>
    <p:sldId id="360" r:id="rId136"/>
    <p:sldId id="431" r:id="rId137"/>
    <p:sldId id="361" r:id="rId138"/>
    <p:sldId id="432" r:id="rId139"/>
    <p:sldId id="362" r:id="rId140"/>
    <p:sldId id="433" r:id="rId141"/>
    <p:sldId id="434" r:id="rId142"/>
    <p:sldId id="363" r:id="rId143"/>
    <p:sldId id="436" r:id="rId144"/>
    <p:sldId id="365" r:id="rId145"/>
    <p:sldId id="366" r:id="rId146"/>
    <p:sldId id="367" r:id="rId147"/>
    <p:sldId id="368" r:id="rId148"/>
    <p:sldId id="369" r:id="rId149"/>
    <p:sldId id="370" r:id="rId150"/>
    <p:sldId id="437" r:id="rId151"/>
    <p:sldId id="371" r:id="rId152"/>
    <p:sldId id="372" r:id="rId153"/>
    <p:sldId id="435" r:id="rId154"/>
    <p:sldId id="373" r:id="rId155"/>
    <p:sldId id="374" r:id="rId156"/>
    <p:sldId id="375" r:id="rId157"/>
    <p:sldId id="376" r:id="rId158"/>
    <p:sldId id="377" r:id="rId159"/>
    <p:sldId id="299" r:id="rId160"/>
  </p:sldIdLst>
  <p:sldSz cx="9144000" cy="6858000" type="screen4x3"/>
  <p:notesSz cx="6883400" cy="9294813"/>
  <p:defaultTextStyle>
    <a:defPPr>
      <a:defRPr lang="en-GB"/>
    </a:defPPr>
    <a:lvl1pPr algn="l" defTabSz="457200"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57200"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57200"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57200"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57200"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19"/>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117" Type="http://schemas.openxmlformats.org/officeDocument/2006/relationships/slide" Target="slides/slide106.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12" Type="http://schemas.openxmlformats.org/officeDocument/2006/relationships/slide" Target="slides/slide101.xml"/><Relationship Id="rId133" Type="http://schemas.openxmlformats.org/officeDocument/2006/relationships/slide" Target="slides/slide122.xml"/><Relationship Id="rId138" Type="http://schemas.openxmlformats.org/officeDocument/2006/relationships/slide" Target="slides/slide127.xml"/><Relationship Id="rId154" Type="http://schemas.openxmlformats.org/officeDocument/2006/relationships/slide" Target="slides/slide143.xml"/><Relationship Id="rId159" Type="http://schemas.openxmlformats.org/officeDocument/2006/relationships/slide" Target="slides/slide148.xml"/><Relationship Id="rId16" Type="http://schemas.openxmlformats.org/officeDocument/2006/relationships/slide" Target="slides/slide5.xml"/><Relationship Id="rId107" Type="http://schemas.openxmlformats.org/officeDocument/2006/relationships/slide" Target="slides/slide96.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slide" Target="slides/slide91.xml"/><Relationship Id="rId123" Type="http://schemas.openxmlformats.org/officeDocument/2006/relationships/slide" Target="slides/slide112.xml"/><Relationship Id="rId128" Type="http://schemas.openxmlformats.org/officeDocument/2006/relationships/slide" Target="slides/slide117.xml"/><Relationship Id="rId144" Type="http://schemas.openxmlformats.org/officeDocument/2006/relationships/slide" Target="slides/slide133.xml"/><Relationship Id="rId149" Type="http://schemas.openxmlformats.org/officeDocument/2006/relationships/slide" Target="slides/slide138.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160" Type="http://schemas.openxmlformats.org/officeDocument/2006/relationships/slide" Target="slides/slide149.xml"/><Relationship Id="rId165" Type="http://schemas.openxmlformats.org/officeDocument/2006/relationships/theme" Target="theme/theme1.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113" Type="http://schemas.openxmlformats.org/officeDocument/2006/relationships/slide" Target="slides/slide102.xml"/><Relationship Id="rId118" Type="http://schemas.openxmlformats.org/officeDocument/2006/relationships/slide" Target="slides/slide107.xml"/><Relationship Id="rId134" Type="http://schemas.openxmlformats.org/officeDocument/2006/relationships/slide" Target="slides/slide123.xml"/><Relationship Id="rId139" Type="http://schemas.openxmlformats.org/officeDocument/2006/relationships/slide" Target="slides/slide128.xml"/><Relationship Id="rId80" Type="http://schemas.openxmlformats.org/officeDocument/2006/relationships/slide" Target="slides/slide69.xml"/><Relationship Id="rId85" Type="http://schemas.openxmlformats.org/officeDocument/2006/relationships/slide" Target="slides/slide74.xml"/><Relationship Id="rId150" Type="http://schemas.openxmlformats.org/officeDocument/2006/relationships/slide" Target="slides/slide139.xml"/><Relationship Id="rId155" Type="http://schemas.openxmlformats.org/officeDocument/2006/relationships/slide" Target="slides/slide144.xml"/><Relationship Id="rId12" Type="http://schemas.openxmlformats.org/officeDocument/2006/relationships/slide" Target="slides/slide1.xml"/><Relationship Id="rId17" Type="http://schemas.openxmlformats.org/officeDocument/2006/relationships/slide" Target="slides/slide6.xml"/><Relationship Id="rId33" Type="http://schemas.openxmlformats.org/officeDocument/2006/relationships/slide" Target="slides/slide22.xml"/><Relationship Id="rId38" Type="http://schemas.openxmlformats.org/officeDocument/2006/relationships/slide" Target="slides/slide27.xml"/><Relationship Id="rId59" Type="http://schemas.openxmlformats.org/officeDocument/2006/relationships/slide" Target="slides/slide48.xml"/><Relationship Id="rId103" Type="http://schemas.openxmlformats.org/officeDocument/2006/relationships/slide" Target="slides/slide92.xml"/><Relationship Id="rId108" Type="http://schemas.openxmlformats.org/officeDocument/2006/relationships/slide" Target="slides/slide97.xml"/><Relationship Id="rId124" Type="http://schemas.openxmlformats.org/officeDocument/2006/relationships/slide" Target="slides/slide113.xml"/><Relationship Id="rId129" Type="http://schemas.openxmlformats.org/officeDocument/2006/relationships/slide" Target="slides/slide118.xml"/><Relationship Id="rId54" Type="http://schemas.openxmlformats.org/officeDocument/2006/relationships/slide" Target="slides/slide43.xml"/><Relationship Id="rId70" Type="http://schemas.openxmlformats.org/officeDocument/2006/relationships/slide" Target="slides/slide59.xml"/><Relationship Id="rId75" Type="http://schemas.openxmlformats.org/officeDocument/2006/relationships/slide" Target="slides/slide64.xml"/><Relationship Id="rId91" Type="http://schemas.openxmlformats.org/officeDocument/2006/relationships/slide" Target="slides/slide80.xml"/><Relationship Id="rId96" Type="http://schemas.openxmlformats.org/officeDocument/2006/relationships/slide" Target="slides/slide85.xml"/><Relationship Id="rId140" Type="http://schemas.openxmlformats.org/officeDocument/2006/relationships/slide" Target="slides/slide129.xml"/><Relationship Id="rId145" Type="http://schemas.openxmlformats.org/officeDocument/2006/relationships/slide" Target="slides/slide13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6" Type="http://schemas.openxmlformats.org/officeDocument/2006/relationships/slide" Target="slides/slide95.xml"/><Relationship Id="rId114" Type="http://schemas.openxmlformats.org/officeDocument/2006/relationships/slide" Target="slides/slide103.xml"/><Relationship Id="rId119" Type="http://schemas.openxmlformats.org/officeDocument/2006/relationships/slide" Target="slides/slide108.xml"/><Relationship Id="rId127" Type="http://schemas.openxmlformats.org/officeDocument/2006/relationships/slide" Target="slides/slide11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122" Type="http://schemas.openxmlformats.org/officeDocument/2006/relationships/slide" Target="slides/slide111.xml"/><Relationship Id="rId130" Type="http://schemas.openxmlformats.org/officeDocument/2006/relationships/slide" Target="slides/slide119.xml"/><Relationship Id="rId135" Type="http://schemas.openxmlformats.org/officeDocument/2006/relationships/slide" Target="slides/slide124.xml"/><Relationship Id="rId143" Type="http://schemas.openxmlformats.org/officeDocument/2006/relationships/slide" Target="slides/slide132.xml"/><Relationship Id="rId148" Type="http://schemas.openxmlformats.org/officeDocument/2006/relationships/slide" Target="slides/slide137.xml"/><Relationship Id="rId151" Type="http://schemas.openxmlformats.org/officeDocument/2006/relationships/slide" Target="slides/slide140.xml"/><Relationship Id="rId156" Type="http://schemas.openxmlformats.org/officeDocument/2006/relationships/slide" Target="slides/slide145.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120" Type="http://schemas.openxmlformats.org/officeDocument/2006/relationships/slide" Target="slides/slide109.xml"/><Relationship Id="rId125" Type="http://schemas.openxmlformats.org/officeDocument/2006/relationships/slide" Target="slides/slide114.xml"/><Relationship Id="rId141" Type="http://schemas.openxmlformats.org/officeDocument/2006/relationships/slide" Target="slides/slide130.xml"/><Relationship Id="rId146" Type="http://schemas.openxmlformats.org/officeDocument/2006/relationships/slide" Target="slides/slide135.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16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110" Type="http://schemas.openxmlformats.org/officeDocument/2006/relationships/slide" Target="slides/slide99.xml"/><Relationship Id="rId115" Type="http://schemas.openxmlformats.org/officeDocument/2006/relationships/slide" Target="slides/slide104.xml"/><Relationship Id="rId131" Type="http://schemas.openxmlformats.org/officeDocument/2006/relationships/slide" Target="slides/slide120.xml"/><Relationship Id="rId136" Type="http://schemas.openxmlformats.org/officeDocument/2006/relationships/slide" Target="slides/slide125.xml"/><Relationship Id="rId157" Type="http://schemas.openxmlformats.org/officeDocument/2006/relationships/slide" Target="slides/slide146.xml"/><Relationship Id="rId61" Type="http://schemas.openxmlformats.org/officeDocument/2006/relationships/slide" Target="slides/slide50.xml"/><Relationship Id="rId82" Type="http://schemas.openxmlformats.org/officeDocument/2006/relationships/slide" Target="slides/slide71.xml"/><Relationship Id="rId152" Type="http://schemas.openxmlformats.org/officeDocument/2006/relationships/slide" Target="slides/slide14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26" Type="http://schemas.openxmlformats.org/officeDocument/2006/relationships/slide" Target="slides/slide115.xml"/><Relationship Id="rId147" Type="http://schemas.openxmlformats.org/officeDocument/2006/relationships/slide" Target="slides/slide136.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slide" Target="slides/slide87.xml"/><Relationship Id="rId121" Type="http://schemas.openxmlformats.org/officeDocument/2006/relationships/slide" Target="slides/slide110.xml"/><Relationship Id="rId142" Type="http://schemas.openxmlformats.org/officeDocument/2006/relationships/slide" Target="slides/slide131.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14.xml"/><Relationship Id="rId46" Type="http://schemas.openxmlformats.org/officeDocument/2006/relationships/slide" Target="slides/slide35.xml"/><Relationship Id="rId67" Type="http://schemas.openxmlformats.org/officeDocument/2006/relationships/slide" Target="slides/slide56.xml"/><Relationship Id="rId116" Type="http://schemas.openxmlformats.org/officeDocument/2006/relationships/slide" Target="slides/slide105.xml"/><Relationship Id="rId137" Type="http://schemas.openxmlformats.org/officeDocument/2006/relationships/slide" Target="slides/slide126.xml"/><Relationship Id="rId158" Type="http://schemas.openxmlformats.org/officeDocument/2006/relationships/slide" Target="slides/slide147.xml"/><Relationship Id="rId20" Type="http://schemas.openxmlformats.org/officeDocument/2006/relationships/slide" Target="slides/slide9.xml"/><Relationship Id="rId41" Type="http://schemas.openxmlformats.org/officeDocument/2006/relationships/slide" Target="slides/slide30.xml"/><Relationship Id="rId62" Type="http://schemas.openxmlformats.org/officeDocument/2006/relationships/slide" Target="slides/slide51.xml"/><Relationship Id="rId83" Type="http://schemas.openxmlformats.org/officeDocument/2006/relationships/slide" Target="slides/slide72.xml"/><Relationship Id="rId88" Type="http://schemas.openxmlformats.org/officeDocument/2006/relationships/slide" Target="slides/slide77.xml"/><Relationship Id="rId111" Type="http://schemas.openxmlformats.org/officeDocument/2006/relationships/slide" Target="slides/slide100.xml"/><Relationship Id="rId132" Type="http://schemas.openxmlformats.org/officeDocument/2006/relationships/slide" Target="slides/slide121.xml"/><Relationship Id="rId153" Type="http://schemas.openxmlformats.org/officeDocument/2006/relationships/slide" Target="slides/slide1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F463C3-653C-4E2A-A2F8-A46B4BA21A4A}"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8EBB992A-4728-446B-82B5-DA052DD3E8A5}">
      <dgm:prSet phldrT="[Text]"/>
      <dgm:spPr/>
      <dgm:t>
        <a:bodyPr/>
        <a:lstStyle/>
        <a:p>
          <a:r>
            <a:rPr lang="en-US" dirty="0">
              <a:latin typeface="Times New Roman" pitchFamily="18" charset="0"/>
              <a:cs typeface="Times New Roman" pitchFamily="18" charset="0"/>
            </a:rPr>
            <a:t>Sensors</a:t>
          </a:r>
        </a:p>
      </dgm:t>
    </dgm:pt>
    <dgm:pt modelId="{82276A3C-9446-4728-B872-8A6224F83EA2}" type="parTrans" cxnId="{DF56B171-9952-444A-AF75-8E2A180D7E2B}">
      <dgm:prSet/>
      <dgm:spPr/>
      <dgm:t>
        <a:bodyPr/>
        <a:lstStyle/>
        <a:p>
          <a:endParaRPr lang="en-US">
            <a:latin typeface="Times New Roman" pitchFamily="18" charset="0"/>
            <a:cs typeface="Times New Roman" pitchFamily="18" charset="0"/>
          </a:endParaRPr>
        </a:p>
      </dgm:t>
    </dgm:pt>
    <dgm:pt modelId="{F51F7E94-D55D-4DF4-AEF9-DA990D7365B5}" type="sibTrans" cxnId="{DF56B171-9952-444A-AF75-8E2A180D7E2B}">
      <dgm:prSet/>
      <dgm:spPr/>
      <dgm:t>
        <a:bodyPr/>
        <a:lstStyle/>
        <a:p>
          <a:endParaRPr lang="en-US">
            <a:latin typeface="Times New Roman" pitchFamily="18" charset="0"/>
            <a:cs typeface="Times New Roman" pitchFamily="18" charset="0"/>
          </a:endParaRPr>
        </a:p>
      </dgm:t>
    </dgm:pt>
    <dgm:pt modelId="{9053407D-9CDF-4B91-AE4D-DDA1C908CDA3}">
      <dgm:prSet phldrT="[Text]"/>
      <dgm:spPr/>
      <dgm:t>
        <a:bodyPr/>
        <a:lstStyle/>
        <a:p>
          <a:pPr algn="l">
            <a:buFont typeface="Wingdings" panose="05000000000000000000" pitchFamily="2" charset="2"/>
            <a:buChar char="v"/>
          </a:pPr>
          <a:r>
            <a:rPr lang="en-US" dirty="0">
              <a:latin typeface="Times New Roman" pitchFamily="18" charset="0"/>
              <a:cs typeface="Times New Roman" pitchFamily="18" charset="0"/>
              <a:sym typeface="Wingdings" panose="05000000000000000000" pitchFamily="2" charset="2"/>
            </a:rPr>
            <a:t></a:t>
          </a:r>
          <a:r>
            <a:rPr lang="en-US" dirty="0">
              <a:latin typeface="Times New Roman" pitchFamily="18" charset="0"/>
              <a:cs typeface="Times New Roman" pitchFamily="18" charset="0"/>
            </a:rPr>
            <a:t>Collecting, sending, acting on the data they acquire</a:t>
          </a:r>
        </a:p>
        <a:p>
          <a:pPr algn="l">
            <a:buFont typeface="Wingdings" panose="05000000000000000000" pitchFamily="2" charset="2"/>
            <a:buChar char="v"/>
          </a:pPr>
          <a:r>
            <a:rPr lang="en-US" dirty="0">
              <a:latin typeface="Times New Roman" pitchFamily="18" charset="0"/>
              <a:cs typeface="Times New Roman" pitchFamily="18" charset="0"/>
              <a:sym typeface="Wingdings" panose="05000000000000000000" pitchFamily="2" charset="2"/>
            </a:rPr>
            <a:t></a:t>
          </a:r>
          <a:r>
            <a:rPr lang="en-US" dirty="0">
              <a:latin typeface="Times New Roman" pitchFamily="18" charset="0"/>
              <a:cs typeface="Times New Roman" pitchFamily="18" charset="0"/>
            </a:rPr>
            <a:t>Share the data through gateway or cloud to be analyzed locally</a:t>
          </a:r>
        </a:p>
      </dgm:t>
    </dgm:pt>
    <dgm:pt modelId="{88226C8E-EE0E-4CD2-8868-A3BD36CA68B8}" type="parTrans" cxnId="{F8CFA1CC-9641-46C9-9696-CFE8B605A78B}">
      <dgm:prSet/>
      <dgm:spPr/>
      <dgm:t>
        <a:bodyPr/>
        <a:lstStyle/>
        <a:p>
          <a:endParaRPr lang="en-US">
            <a:latin typeface="Times New Roman" pitchFamily="18" charset="0"/>
            <a:cs typeface="Times New Roman" pitchFamily="18" charset="0"/>
          </a:endParaRPr>
        </a:p>
      </dgm:t>
    </dgm:pt>
    <dgm:pt modelId="{858ABB98-01FB-4C86-B8BF-2D1EBDAF93C0}" type="sibTrans" cxnId="{F8CFA1CC-9641-46C9-9696-CFE8B605A78B}">
      <dgm:prSet/>
      <dgm:spPr/>
      <dgm:t>
        <a:bodyPr/>
        <a:lstStyle/>
        <a:p>
          <a:endParaRPr lang="en-US">
            <a:latin typeface="Times New Roman" pitchFamily="18" charset="0"/>
            <a:cs typeface="Times New Roman" pitchFamily="18" charset="0"/>
          </a:endParaRPr>
        </a:p>
      </dgm:t>
    </dgm:pt>
    <dgm:pt modelId="{52C96BAB-A294-4948-9065-B8234E9C2632}">
      <dgm:prSet phldrT="[Text]"/>
      <dgm:spPr/>
      <dgm:t>
        <a:bodyPr/>
        <a:lstStyle/>
        <a:p>
          <a:r>
            <a:rPr lang="en-US" dirty="0">
              <a:latin typeface="Times New Roman" pitchFamily="18" charset="0"/>
              <a:cs typeface="Times New Roman" pitchFamily="18" charset="0"/>
            </a:rPr>
            <a:t>IoT Gateway</a:t>
          </a:r>
        </a:p>
      </dgm:t>
    </dgm:pt>
    <dgm:pt modelId="{7BC772A6-EE32-4358-A1DE-F4378CA388F5}" type="parTrans" cxnId="{A016154B-E883-4D3C-AC11-4DD5FA86463F}">
      <dgm:prSet/>
      <dgm:spPr/>
      <dgm:t>
        <a:bodyPr/>
        <a:lstStyle/>
        <a:p>
          <a:endParaRPr lang="en-US">
            <a:latin typeface="Times New Roman" pitchFamily="18" charset="0"/>
            <a:cs typeface="Times New Roman" pitchFamily="18" charset="0"/>
          </a:endParaRPr>
        </a:p>
      </dgm:t>
    </dgm:pt>
    <dgm:pt modelId="{80C868FD-E063-4295-9E6C-EBF66079C6F1}" type="sibTrans" cxnId="{A016154B-E883-4D3C-AC11-4DD5FA86463F}">
      <dgm:prSet/>
      <dgm:spPr/>
      <dgm:t>
        <a:bodyPr/>
        <a:lstStyle/>
        <a:p>
          <a:endParaRPr lang="en-US">
            <a:latin typeface="Times New Roman" pitchFamily="18" charset="0"/>
            <a:cs typeface="Times New Roman" pitchFamily="18" charset="0"/>
          </a:endParaRPr>
        </a:p>
      </dgm:t>
    </dgm:pt>
    <dgm:pt modelId="{E3D2198B-B7C4-4070-8357-D27AB298670C}">
      <dgm:prSet phldrT="[Text]"/>
      <dgm:spPr/>
      <dgm:t>
        <a:bodyPr/>
        <a:lstStyle/>
        <a:p>
          <a:pPr algn="l"/>
          <a:r>
            <a:rPr lang="en-US" dirty="0">
              <a:latin typeface="Times New Roman" pitchFamily="18" charset="0"/>
              <a:cs typeface="Times New Roman" pitchFamily="18" charset="0"/>
              <a:sym typeface="Wingdings" panose="05000000000000000000" pitchFamily="2" charset="2"/>
            </a:rPr>
            <a:t></a:t>
          </a:r>
          <a:r>
            <a:rPr lang="en-US" dirty="0">
              <a:latin typeface="Times New Roman" pitchFamily="18" charset="0"/>
              <a:cs typeface="Times New Roman" pitchFamily="18" charset="0"/>
            </a:rPr>
            <a:t>Gateway to Internet</a:t>
          </a:r>
        </a:p>
        <a:p>
          <a:pPr algn="l"/>
          <a:r>
            <a:rPr lang="en-US" dirty="0">
              <a:latin typeface="Times New Roman" pitchFamily="18" charset="0"/>
              <a:cs typeface="Times New Roman" pitchFamily="18" charset="0"/>
              <a:sym typeface="Wingdings" panose="05000000000000000000" pitchFamily="2" charset="2"/>
            </a:rPr>
            <a:t></a:t>
          </a:r>
          <a:r>
            <a:rPr lang="en-US" dirty="0">
              <a:latin typeface="Times New Roman" pitchFamily="18" charset="0"/>
              <a:cs typeface="Times New Roman" pitchFamily="18" charset="0"/>
            </a:rPr>
            <a:t>Bridge internal Network to external network</a:t>
          </a:r>
        </a:p>
      </dgm:t>
    </dgm:pt>
    <dgm:pt modelId="{CF808229-4C0B-435D-88A5-83885358A007}" type="parTrans" cxnId="{CF5AE032-E6EE-4E15-8770-C1E2AD9B80E3}">
      <dgm:prSet/>
      <dgm:spPr/>
      <dgm:t>
        <a:bodyPr/>
        <a:lstStyle/>
        <a:p>
          <a:endParaRPr lang="en-US">
            <a:latin typeface="Times New Roman" pitchFamily="18" charset="0"/>
            <a:cs typeface="Times New Roman" pitchFamily="18" charset="0"/>
          </a:endParaRPr>
        </a:p>
      </dgm:t>
    </dgm:pt>
    <dgm:pt modelId="{62A1F841-5264-4BCC-9209-0AA26AD181EE}" type="sibTrans" cxnId="{CF5AE032-E6EE-4E15-8770-C1E2AD9B80E3}">
      <dgm:prSet/>
      <dgm:spPr/>
      <dgm:t>
        <a:bodyPr/>
        <a:lstStyle/>
        <a:p>
          <a:endParaRPr lang="en-US">
            <a:latin typeface="Times New Roman" pitchFamily="18" charset="0"/>
            <a:cs typeface="Times New Roman" pitchFamily="18" charset="0"/>
          </a:endParaRPr>
        </a:p>
      </dgm:t>
    </dgm:pt>
    <dgm:pt modelId="{42946DC4-3F8B-45C8-8ED2-D104F144EC34}">
      <dgm:prSet phldrT="[Text]"/>
      <dgm:spPr/>
      <dgm:t>
        <a:bodyPr/>
        <a:lstStyle/>
        <a:p>
          <a:r>
            <a:rPr lang="en-US" dirty="0">
              <a:latin typeface="Times New Roman" pitchFamily="18" charset="0"/>
              <a:cs typeface="Times New Roman" pitchFamily="18" charset="0"/>
            </a:rPr>
            <a:t>Cloud/server</a:t>
          </a:r>
        </a:p>
      </dgm:t>
    </dgm:pt>
    <dgm:pt modelId="{6666C5A6-57B7-496C-B5B9-999891C63306}" type="parTrans" cxnId="{741DDD36-8F0F-4A1B-B3D0-815CF48BDC1C}">
      <dgm:prSet/>
      <dgm:spPr/>
      <dgm:t>
        <a:bodyPr/>
        <a:lstStyle/>
        <a:p>
          <a:endParaRPr lang="en-US">
            <a:latin typeface="Times New Roman" pitchFamily="18" charset="0"/>
            <a:cs typeface="Times New Roman" pitchFamily="18" charset="0"/>
          </a:endParaRPr>
        </a:p>
      </dgm:t>
    </dgm:pt>
    <dgm:pt modelId="{8C003C37-4885-4BFD-B1BA-F3A0327A6BFD}" type="sibTrans" cxnId="{741DDD36-8F0F-4A1B-B3D0-815CF48BDC1C}">
      <dgm:prSet/>
      <dgm:spPr/>
      <dgm:t>
        <a:bodyPr/>
        <a:lstStyle/>
        <a:p>
          <a:endParaRPr lang="en-US">
            <a:latin typeface="Times New Roman" pitchFamily="18" charset="0"/>
            <a:cs typeface="Times New Roman" pitchFamily="18" charset="0"/>
          </a:endParaRPr>
        </a:p>
      </dgm:t>
    </dgm:pt>
    <dgm:pt modelId="{EC46456C-0DA7-454E-B979-223D26892F78}">
      <dgm:prSet phldrT="[Text]"/>
      <dgm:spPr/>
      <dgm:t>
        <a:bodyPr/>
        <a:lstStyle/>
        <a:p>
          <a:pPr algn="l"/>
          <a:r>
            <a:rPr lang="en-US" dirty="0">
              <a:latin typeface="Times New Roman" pitchFamily="18" charset="0"/>
              <a:cs typeface="Times New Roman" pitchFamily="18" charset="0"/>
              <a:sym typeface="Wingdings" panose="05000000000000000000" pitchFamily="2" charset="2"/>
            </a:rPr>
            <a:t>is a back bone of IoT</a:t>
          </a:r>
          <a:endParaRPr lang="en-US" dirty="0">
            <a:latin typeface="Times New Roman" pitchFamily="18" charset="0"/>
            <a:cs typeface="Times New Roman" pitchFamily="18" charset="0"/>
          </a:endParaRPr>
        </a:p>
      </dgm:t>
    </dgm:pt>
    <dgm:pt modelId="{14FC1585-4143-4E77-9FD1-FB950FCB161D}" type="parTrans" cxnId="{AA8B420F-B021-4588-A9D4-EB1103E84A73}">
      <dgm:prSet/>
      <dgm:spPr/>
      <dgm:t>
        <a:bodyPr/>
        <a:lstStyle/>
        <a:p>
          <a:endParaRPr lang="en-US">
            <a:latin typeface="Times New Roman" pitchFamily="18" charset="0"/>
            <a:cs typeface="Times New Roman" pitchFamily="18" charset="0"/>
          </a:endParaRPr>
        </a:p>
      </dgm:t>
    </dgm:pt>
    <dgm:pt modelId="{5306E24F-440D-4FA6-AF8A-9BFA6F712911}" type="sibTrans" cxnId="{AA8B420F-B021-4588-A9D4-EB1103E84A73}">
      <dgm:prSet/>
      <dgm:spPr/>
      <dgm:t>
        <a:bodyPr/>
        <a:lstStyle/>
        <a:p>
          <a:endParaRPr lang="en-US">
            <a:latin typeface="Times New Roman" pitchFamily="18" charset="0"/>
            <a:cs typeface="Times New Roman" pitchFamily="18" charset="0"/>
          </a:endParaRPr>
        </a:p>
      </dgm:t>
    </dgm:pt>
    <dgm:pt modelId="{9AA29894-818C-40F2-9EED-14E59DA98864}">
      <dgm:prSet phldrT="[Text]"/>
      <dgm:spPr/>
      <dgm:t>
        <a:bodyPr/>
        <a:lstStyle/>
        <a:p>
          <a:r>
            <a:rPr lang="en-US" dirty="0">
              <a:latin typeface="Times New Roman" pitchFamily="18" charset="0"/>
              <a:cs typeface="Times New Roman" pitchFamily="18" charset="0"/>
            </a:rPr>
            <a:t>IPV6</a:t>
          </a:r>
        </a:p>
      </dgm:t>
    </dgm:pt>
    <dgm:pt modelId="{69491A51-FD25-4232-AF7B-CD059DD30A88}" type="parTrans" cxnId="{81655D0E-F62F-4514-95F5-0264313F8995}">
      <dgm:prSet/>
      <dgm:spPr/>
      <dgm:t>
        <a:bodyPr/>
        <a:lstStyle/>
        <a:p>
          <a:endParaRPr lang="en-US">
            <a:latin typeface="Times New Roman" pitchFamily="18" charset="0"/>
            <a:cs typeface="Times New Roman" pitchFamily="18" charset="0"/>
          </a:endParaRPr>
        </a:p>
      </dgm:t>
    </dgm:pt>
    <dgm:pt modelId="{B6EE8684-6F2E-4E7D-A406-455E4FCABF5D}" type="sibTrans" cxnId="{81655D0E-F62F-4514-95F5-0264313F8995}">
      <dgm:prSet/>
      <dgm:spPr/>
      <dgm:t>
        <a:bodyPr/>
        <a:lstStyle/>
        <a:p>
          <a:endParaRPr lang="en-US">
            <a:latin typeface="Times New Roman" pitchFamily="18" charset="0"/>
            <a:cs typeface="Times New Roman" pitchFamily="18" charset="0"/>
          </a:endParaRPr>
        </a:p>
      </dgm:t>
    </dgm:pt>
    <dgm:pt modelId="{255292B8-D0EF-4DD6-905B-5084B1DC9C35}">
      <dgm:prSet phldrT="[Text]"/>
      <dgm:spPr/>
      <dgm:t>
        <a:bodyPr/>
        <a:lstStyle/>
        <a:p>
          <a:r>
            <a:rPr lang="en-US" dirty="0">
              <a:latin typeface="Times New Roman" pitchFamily="18" charset="0"/>
              <a:cs typeface="Times New Roman" pitchFamily="18" charset="0"/>
            </a:rPr>
            <a:t>End-User Mobile apps</a:t>
          </a:r>
        </a:p>
      </dgm:t>
    </dgm:pt>
    <dgm:pt modelId="{3BD1F8E2-BA12-43BB-B286-E6E0EBF6AE42}" type="parTrans" cxnId="{49DCC3D6-9285-41A3-AC65-766E062915B5}">
      <dgm:prSet/>
      <dgm:spPr/>
      <dgm:t>
        <a:bodyPr/>
        <a:lstStyle/>
        <a:p>
          <a:endParaRPr lang="en-US">
            <a:latin typeface="Times New Roman" pitchFamily="18" charset="0"/>
            <a:cs typeface="Times New Roman" pitchFamily="18" charset="0"/>
          </a:endParaRPr>
        </a:p>
      </dgm:t>
    </dgm:pt>
    <dgm:pt modelId="{8F94CA38-3B94-4876-918F-1C27DD9190CE}" type="sibTrans" cxnId="{49DCC3D6-9285-41A3-AC65-766E062915B5}">
      <dgm:prSet/>
      <dgm:spPr/>
      <dgm:t>
        <a:bodyPr/>
        <a:lstStyle/>
        <a:p>
          <a:endParaRPr lang="en-US">
            <a:latin typeface="Times New Roman" pitchFamily="18" charset="0"/>
            <a:cs typeface="Times New Roman" pitchFamily="18" charset="0"/>
          </a:endParaRPr>
        </a:p>
      </dgm:t>
    </dgm:pt>
    <dgm:pt modelId="{2B9023F1-1289-4159-B813-6EF105655632}">
      <dgm:prSet/>
      <dgm:spPr/>
      <dgm:t>
        <a:bodyPr/>
        <a:lstStyle/>
        <a:p>
          <a:pPr algn="l"/>
          <a:r>
            <a:rPr lang="en-US" dirty="0">
              <a:latin typeface="Times New Roman" pitchFamily="18" charset="0"/>
              <a:cs typeface="Times New Roman" pitchFamily="18" charset="0"/>
              <a:sym typeface="Wingdings" panose="05000000000000000000" pitchFamily="2" charset="2"/>
            </a:rPr>
            <a:t></a:t>
          </a:r>
          <a:r>
            <a:rPr lang="en-US" dirty="0">
              <a:latin typeface="Times New Roman" pitchFamily="18" charset="0"/>
              <a:cs typeface="Times New Roman" pitchFamily="18" charset="0"/>
            </a:rPr>
            <a:t>Data is stored and processed securely using Big data analytics</a:t>
          </a:r>
        </a:p>
      </dgm:t>
    </dgm:pt>
    <dgm:pt modelId="{BE0AF807-F849-4DB2-806B-1F53BEB0B553}" type="parTrans" cxnId="{91611D50-6A1E-4A8D-AF2E-9E9EE839D91A}">
      <dgm:prSet/>
      <dgm:spPr/>
      <dgm:t>
        <a:bodyPr/>
        <a:lstStyle/>
        <a:p>
          <a:endParaRPr lang="en-US">
            <a:latin typeface="Times New Roman" pitchFamily="18" charset="0"/>
            <a:cs typeface="Times New Roman" pitchFamily="18" charset="0"/>
          </a:endParaRPr>
        </a:p>
      </dgm:t>
    </dgm:pt>
    <dgm:pt modelId="{357E1DA7-31C8-463A-8001-458CF37510EA}" type="sibTrans" cxnId="{91611D50-6A1E-4A8D-AF2E-9E9EE839D91A}">
      <dgm:prSet/>
      <dgm:spPr/>
      <dgm:t>
        <a:bodyPr/>
        <a:lstStyle/>
        <a:p>
          <a:endParaRPr lang="en-US">
            <a:latin typeface="Times New Roman" pitchFamily="18" charset="0"/>
            <a:cs typeface="Times New Roman" pitchFamily="18" charset="0"/>
          </a:endParaRPr>
        </a:p>
      </dgm:t>
    </dgm:pt>
    <dgm:pt modelId="{93981615-A496-449C-82F9-B3F68FEF7BC8}">
      <dgm:prSet/>
      <dgm:spPr/>
      <dgm:t>
        <a:bodyPr/>
        <a:lstStyle/>
        <a:p>
          <a:pPr algn="l"/>
          <a:r>
            <a:rPr lang="en-US" dirty="0">
              <a:latin typeface="Times New Roman" pitchFamily="18" charset="0"/>
              <a:cs typeface="Times New Roman" pitchFamily="18" charset="0"/>
              <a:sym typeface="Wingdings" panose="05000000000000000000" pitchFamily="2" charset="2"/>
            </a:rPr>
            <a:t>Help user to control &amp; command their devices ranging from room thermostat to jet engines &amp; assembly lines</a:t>
          </a:r>
          <a:endParaRPr lang="en-US" dirty="0">
            <a:latin typeface="Times New Roman" pitchFamily="18" charset="0"/>
            <a:cs typeface="Times New Roman" pitchFamily="18" charset="0"/>
          </a:endParaRPr>
        </a:p>
      </dgm:t>
    </dgm:pt>
    <dgm:pt modelId="{C2E123FB-1A02-4CFF-AD45-B525BF1FBBFE}" type="parTrans" cxnId="{4E1E3E5F-5372-400F-9BE2-1AEAB3C7C399}">
      <dgm:prSet/>
      <dgm:spPr/>
      <dgm:t>
        <a:bodyPr/>
        <a:lstStyle/>
        <a:p>
          <a:endParaRPr lang="en-US">
            <a:latin typeface="Times New Roman" pitchFamily="18" charset="0"/>
            <a:cs typeface="Times New Roman" pitchFamily="18" charset="0"/>
          </a:endParaRPr>
        </a:p>
      </dgm:t>
    </dgm:pt>
    <dgm:pt modelId="{D7E0D107-C67D-4DFF-BA41-74A28CCF6EC3}" type="sibTrans" cxnId="{4E1E3E5F-5372-400F-9BE2-1AEAB3C7C399}">
      <dgm:prSet/>
      <dgm:spPr/>
      <dgm:t>
        <a:bodyPr/>
        <a:lstStyle/>
        <a:p>
          <a:endParaRPr lang="en-US">
            <a:latin typeface="Times New Roman" pitchFamily="18" charset="0"/>
            <a:cs typeface="Times New Roman" pitchFamily="18" charset="0"/>
          </a:endParaRPr>
        </a:p>
      </dgm:t>
    </dgm:pt>
    <dgm:pt modelId="{10E60EE5-940B-49D2-9F9A-A3299EE75282}" type="pres">
      <dgm:prSet presAssocID="{54F463C3-653C-4E2A-A2F8-A46B4BA21A4A}" presName="Name0" presStyleCnt="0">
        <dgm:presLayoutVars>
          <dgm:chMax val="7"/>
          <dgm:chPref val="5"/>
          <dgm:dir/>
          <dgm:animOne val="branch"/>
          <dgm:animLvl val="lvl"/>
        </dgm:presLayoutVars>
      </dgm:prSet>
      <dgm:spPr/>
    </dgm:pt>
    <dgm:pt modelId="{8A827E66-4462-405E-8804-47F8D74AD473}" type="pres">
      <dgm:prSet presAssocID="{9AA29894-818C-40F2-9EED-14E59DA98864}" presName="ChildAccent5" presStyleCnt="0"/>
      <dgm:spPr/>
    </dgm:pt>
    <dgm:pt modelId="{8A141A0C-E602-40D3-8CB4-8160E407703F}" type="pres">
      <dgm:prSet presAssocID="{9AA29894-818C-40F2-9EED-14E59DA98864}" presName="ChildAccent" presStyleLbl="alignImgPlace1" presStyleIdx="0" presStyleCnt="5" custScaleX="97107"/>
      <dgm:spPr/>
    </dgm:pt>
    <dgm:pt modelId="{96190F1B-A624-4072-AA57-A17A44C378E9}" type="pres">
      <dgm:prSet presAssocID="{9AA29894-818C-40F2-9EED-14E59DA98864}" presName="Child5" presStyleLbl="revTx" presStyleIdx="0" presStyleCnt="0">
        <dgm:presLayoutVars>
          <dgm:chMax val="0"/>
          <dgm:chPref val="0"/>
          <dgm:bulletEnabled val="1"/>
        </dgm:presLayoutVars>
      </dgm:prSet>
      <dgm:spPr/>
    </dgm:pt>
    <dgm:pt modelId="{DC3D9D9A-CE38-4A88-8B86-1CF1D4FC0F58}" type="pres">
      <dgm:prSet presAssocID="{9AA29894-818C-40F2-9EED-14E59DA98864}" presName="Parent5" presStyleLbl="node1" presStyleIdx="0" presStyleCnt="5">
        <dgm:presLayoutVars>
          <dgm:chMax val="2"/>
          <dgm:chPref val="1"/>
          <dgm:bulletEnabled val="1"/>
        </dgm:presLayoutVars>
      </dgm:prSet>
      <dgm:spPr/>
    </dgm:pt>
    <dgm:pt modelId="{D01AF4EA-DB38-4F78-804A-189CE4EEF6B6}" type="pres">
      <dgm:prSet presAssocID="{255292B8-D0EF-4DD6-905B-5084B1DC9C35}" presName="ChildAccent4" presStyleCnt="0"/>
      <dgm:spPr/>
    </dgm:pt>
    <dgm:pt modelId="{0BADE90C-F038-4999-95ED-364022713856}" type="pres">
      <dgm:prSet presAssocID="{255292B8-D0EF-4DD6-905B-5084B1DC9C35}" presName="ChildAccent" presStyleLbl="alignImgPlace1" presStyleIdx="1" presStyleCnt="5" custScaleX="129685"/>
      <dgm:spPr/>
    </dgm:pt>
    <dgm:pt modelId="{24B181E4-977B-4EA9-9427-F88DFA1EA470}" type="pres">
      <dgm:prSet presAssocID="{255292B8-D0EF-4DD6-905B-5084B1DC9C35}" presName="Child4" presStyleLbl="revTx" presStyleIdx="0" presStyleCnt="0">
        <dgm:presLayoutVars>
          <dgm:chMax val="0"/>
          <dgm:chPref val="0"/>
          <dgm:bulletEnabled val="1"/>
        </dgm:presLayoutVars>
      </dgm:prSet>
      <dgm:spPr/>
    </dgm:pt>
    <dgm:pt modelId="{68E35B3C-4096-4008-AE3D-C69FF0E72F35}" type="pres">
      <dgm:prSet presAssocID="{255292B8-D0EF-4DD6-905B-5084B1DC9C35}" presName="Parent4" presStyleLbl="node1" presStyleIdx="1" presStyleCnt="5">
        <dgm:presLayoutVars>
          <dgm:chMax val="2"/>
          <dgm:chPref val="1"/>
          <dgm:bulletEnabled val="1"/>
        </dgm:presLayoutVars>
      </dgm:prSet>
      <dgm:spPr/>
    </dgm:pt>
    <dgm:pt modelId="{8788EC93-4293-4D4F-8EA5-9AB2EF281629}" type="pres">
      <dgm:prSet presAssocID="{42946DC4-3F8B-45C8-8ED2-D104F144EC34}" presName="ChildAccent3" presStyleCnt="0"/>
      <dgm:spPr/>
    </dgm:pt>
    <dgm:pt modelId="{37892759-627F-425A-991B-0863B9635903}" type="pres">
      <dgm:prSet presAssocID="{42946DC4-3F8B-45C8-8ED2-D104F144EC34}" presName="ChildAccent" presStyleLbl="alignImgPlace1" presStyleIdx="2" presStyleCnt="5" custScaleX="120444"/>
      <dgm:spPr/>
    </dgm:pt>
    <dgm:pt modelId="{EB3A004C-CF3E-47AD-89E7-62A57CAB317B}" type="pres">
      <dgm:prSet presAssocID="{42946DC4-3F8B-45C8-8ED2-D104F144EC34}" presName="Child3" presStyleLbl="revTx" presStyleIdx="0" presStyleCnt="0">
        <dgm:presLayoutVars>
          <dgm:chMax val="0"/>
          <dgm:chPref val="0"/>
          <dgm:bulletEnabled val="1"/>
        </dgm:presLayoutVars>
      </dgm:prSet>
      <dgm:spPr/>
    </dgm:pt>
    <dgm:pt modelId="{0E66F778-6513-432B-9983-69728DD79190}" type="pres">
      <dgm:prSet presAssocID="{42946DC4-3F8B-45C8-8ED2-D104F144EC34}" presName="Parent3" presStyleLbl="node1" presStyleIdx="2" presStyleCnt="5">
        <dgm:presLayoutVars>
          <dgm:chMax val="2"/>
          <dgm:chPref val="1"/>
          <dgm:bulletEnabled val="1"/>
        </dgm:presLayoutVars>
      </dgm:prSet>
      <dgm:spPr/>
    </dgm:pt>
    <dgm:pt modelId="{7386CEE0-4971-4458-B720-9541A3B933AF}" type="pres">
      <dgm:prSet presAssocID="{52C96BAB-A294-4948-9065-B8234E9C2632}" presName="ChildAccent2" presStyleCnt="0"/>
      <dgm:spPr/>
    </dgm:pt>
    <dgm:pt modelId="{C21874F5-80A4-417D-8B18-09846A717794}" type="pres">
      <dgm:prSet presAssocID="{52C96BAB-A294-4948-9065-B8234E9C2632}" presName="ChildAccent" presStyleLbl="alignImgPlace1" presStyleIdx="3" presStyleCnt="5" custScaleX="120300"/>
      <dgm:spPr/>
    </dgm:pt>
    <dgm:pt modelId="{D5CB310A-EA66-48ED-B06F-AF9801373025}" type="pres">
      <dgm:prSet presAssocID="{52C96BAB-A294-4948-9065-B8234E9C2632}" presName="Child2" presStyleLbl="revTx" presStyleIdx="0" presStyleCnt="0">
        <dgm:presLayoutVars>
          <dgm:chMax val="0"/>
          <dgm:chPref val="0"/>
          <dgm:bulletEnabled val="1"/>
        </dgm:presLayoutVars>
      </dgm:prSet>
      <dgm:spPr/>
    </dgm:pt>
    <dgm:pt modelId="{C3A811A9-4F01-4BDB-89AF-A7AE9F20241F}" type="pres">
      <dgm:prSet presAssocID="{52C96BAB-A294-4948-9065-B8234E9C2632}" presName="Parent2" presStyleLbl="node1" presStyleIdx="3" presStyleCnt="5">
        <dgm:presLayoutVars>
          <dgm:chMax val="2"/>
          <dgm:chPref val="1"/>
          <dgm:bulletEnabled val="1"/>
        </dgm:presLayoutVars>
      </dgm:prSet>
      <dgm:spPr/>
    </dgm:pt>
    <dgm:pt modelId="{A2811238-3ECD-4ECD-97CC-6B6455516280}" type="pres">
      <dgm:prSet presAssocID="{8EBB992A-4728-446B-82B5-DA052DD3E8A5}" presName="ChildAccent1" presStyleCnt="0"/>
      <dgm:spPr/>
    </dgm:pt>
    <dgm:pt modelId="{96FE6B05-C606-4B5C-83C6-33A8416B6FA6}" type="pres">
      <dgm:prSet presAssocID="{8EBB992A-4728-446B-82B5-DA052DD3E8A5}" presName="ChildAccent" presStyleLbl="alignImgPlace1" presStyleIdx="4" presStyleCnt="5" custScaleX="123048" custLinFactNeighborX="-17286"/>
      <dgm:spPr/>
    </dgm:pt>
    <dgm:pt modelId="{8A0BF1A4-69BB-4035-8CD3-439EB3FE6995}" type="pres">
      <dgm:prSet presAssocID="{8EBB992A-4728-446B-82B5-DA052DD3E8A5}" presName="Child1" presStyleLbl="revTx" presStyleIdx="0" presStyleCnt="0">
        <dgm:presLayoutVars>
          <dgm:chMax val="0"/>
          <dgm:chPref val="0"/>
          <dgm:bulletEnabled val="1"/>
        </dgm:presLayoutVars>
      </dgm:prSet>
      <dgm:spPr/>
    </dgm:pt>
    <dgm:pt modelId="{7CCDB0C4-B564-47B4-8527-095918EC681E}" type="pres">
      <dgm:prSet presAssocID="{8EBB992A-4728-446B-82B5-DA052DD3E8A5}" presName="Parent1" presStyleLbl="node1" presStyleIdx="4" presStyleCnt="5">
        <dgm:presLayoutVars>
          <dgm:chMax val="2"/>
          <dgm:chPref val="1"/>
          <dgm:bulletEnabled val="1"/>
        </dgm:presLayoutVars>
      </dgm:prSet>
      <dgm:spPr/>
    </dgm:pt>
  </dgm:ptLst>
  <dgm:cxnLst>
    <dgm:cxn modelId="{81655D0E-F62F-4514-95F5-0264313F8995}" srcId="{54F463C3-653C-4E2A-A2F8-A46B4BA21A4A}" destId="{9AA29894-818C-40F2-9EED-14E59DA98864}" srcOrd="4" destOrd="0" parTransId="{69491A51-FD25-4232-AF7B-CD059DD30A88}" sibTransId="{B6EE8684-6F2E-4E7D-A406-455E4FCABF5D}"/>
    <dgm:cxn modelId="{AA8B420F-B021-4588-A9D4-EB1103E84A73}" srcId="{9AA29894-818C-40F2-9EED-14E59DA98864}" destId="{EC46456C-0DA7-454E-B979-223D26892F78}" srcOrd="0" destOrd="0" parTransId="{14FC1585-4143-4E77-9FD1-FB950FCB161D}" sibTransId="{5306E24F-440D-4FA6-AF8A-9BFA6F712911}"/>
    <dgm:cxn modelId="{9519F017-117E-467E-9982-29BC6BCD0155}" type="presOf" srcId="{E3D2198B-B7C4-4070-8357-D27AB298670C}" destId="{D5CB310A-EA66-48ED-B06F-AF9801373025}" srcOrd="1" destOrd="0" presId="urn:microsoft.com/office/officeart/2011/layout/InterconnectedBlockProcess"/>
    <dgm:cxn modelId="{E67A232D-CAD0-45E8-9837-29D2C5A16F4C}" type="presOf" srcId="{42946DC4-3F8B-45C8-8ED2-D104F144EC34}" destId="{0E66F778-6513-432B-9983-69728DD79190}" srcOrd="0" destOrd="0" presId="urn:microsoft.com/office/officeart/2011/layout/InterconnectedBlockProcess"/>
    <dgm:cxn modelId="{CF5AE032-E6EE-4E15-8770-C1E2AD9B80E3}" srcId="{52C96BAB-A294-4948-9065-B8234E9C2632}" destId="{E3D2198B-B7C4-4070-8357-D27AB298670C}" srcOrd="0" destOrd="0" parTransId="{CF808229-4C0B-435D-88A5-83885358A007}" sibTransId="{62A1F841-5264-4BCC-9209-0AA26AD181EE}"/>
    <dgm:cxn modelId="{741DDD36-8F0F-4A1B-B3D0-815CF48BDC1C}" srcId="{54F463C3-653C-4E2A-A2F8-A46B4BA21A4A}" destId="{42946DC4-3F8B-45C8-8ED2-D104F144EC34}" srcOrd="2" destOrd="0" parTransId="{6666C5A6-57B7-496C-B5B9-999891C63306}" sibTransId="{8C003C37-4885-4BFD-B1BA-F3A0327A6BFD}"/>
    <dgm:cxn modelId="{4E1E3E5F-5372-400F-9BE2-1AEAB3C7C399}" srcId="{255292B8-D0EF-4DD6-905B-5084B1DC9C35}" destId="{93981615-A496-449C-82F9-B3F68FEF7BC8}" srcOrd="0" destOrd="0" parTransId="{C2E123FB-1A02-4CFF-AD45-B525BF1FBBFE}" sibTransId="{D7E0D107-C67D-4DFF-BA41-74A28CCF6EC3}"/>
    <dgm:cxn modelId="{CFE85763-13A7-4A04-AC5B-E7198FAAF43A}" type="presOf" srcId="{54F463C3-653C-4E2A-A2F8-A46B4BA21A4A}" destId="{10E60EE5-940B-49D2-9F9A-A3299EE75282}" srcOrd="0" destOrd="0" presId="urn:microsoft.com/office/officeart/2011/layout/InterconnectedBlockProcess"/>
    <dgm:cxn modelId="{6C196566-DDB3-4616-B5D2-46936D98DEF0}" type="presOf" srcId="{9053407D-9CDF-4B91-AE4D-DDA1C908CDA3}" destId="{96FE6B05-C606-4B5C-83C6-33A8416B6FA6}" srcOrd="0" destOrd="0" presId="urn:microsoft.com/office/officeart/2011/layout/InterconnectedBlockProcess"/>
    <dgm:cxn modelId="{548B9868-B2BC-48A3-A153-F72D9FBC9F69}" type="presOf" srcId="{8EBB992A-4728-446B-82B5-DA052DD3E8A5}" destId="{7CCDB0C4-B564-47B4-8527-095918EC681E}" srcOrd="0" destOrd="0" presId="urn:microsoft.com/office/officeart/2011/layout/InterconnectedBlockProcess"/>
    <dgm:cxn modelId="{A016154B-E883-4D3C-AC11-4DD5FA86463F}" srcId="{54F463C3-653C-4E2A-A2F8-A46B4BA21A4A}" destId="{52C96BAB-A294-4948-9065-B8234E9C2632}" srcOrd="1" destOrd="0" parTransId="{7BC772A6-EE32-4358-A1DE-F4378CA388F5}" sibTransId="{80C868FD-E063-4295-9E6C-EBF66079C6F1}"/>
    <dgm:cxn modelId="{EAFBAC6C-8C3B-433F-A0E8-59EEBE50ECE7}" type="presOf" srcId="{93981615-A496-449C-82F9-B3F68FEF7BC8}" destId="{0BADE90C-F038-4999-95ED-364022713856}" srcOrd="0" destOrd="0" presId="urn:microsoft.com/office/officeart/2011/layout/InterconnectedBlockProcess"/>
    <dgm:cxn modelId="{91611D50-6A1E-4A8D-AF2E-9E9EE839D91A}" srcId="{42946DC4-3F8B-45C8-8ED2-D104F144EC34}" destId="{2B9023F1-1289-4159-B813-6EF105655632}" srcOrd="0" destOrd="0" parTransId="{BE0AF807-F849-4DB2-806B-1F53BEB0B553}" sibTransId="{357E1DA7-31C8-463A-8001-458CF37510EA}"/>
    <dgm:cxn modelId="{DF56B171-9952-444A-AF75-8E2A180D7E2B}" srcId="{54F463C3-653C-4E2A-A2F8-A46B4BA21A4A}" destId="{8EBB992A-4728-446B-82B5-DA052DD3E8A5}" srcOrd="0" destOrd="0" parTransId="{82276A3C-9446-4728-B872-8A6224F83EA2}" sibTransId="{F51F7E94-D55D-4DF4-AEF9-DA990D7365B5}"/>
    <dgm:cxn modelId="{D1A3AA7A-E608-4338-AB10-04334D7ACDF0}" type="presOf" srcId="{2B9023F1-1289-4159-B813-6EF105655632}" destId="{EB3A004C-CF3E-47AD-89E7-62A57CAB317B}" srcOrd="1" destOrd="0" presId="urn:microsoft.com/office/officeart/2011/layout/InterconnectedBlockProcess"/>
    <dgm:cxn modelId="{3D2FCB86-9F35-4FE0-A516-031B29B1D4A8}" type="presOf" srcId="{9AA29894-818C-40F2-9EED-14E59DA98864}" destId="{DC3D9D9A-CE38-4A88-8B86-1CF1D4FC0F58}" srcOrd="0" destOrd="0" presId="urn:microsoft.com/office/officeart/2011/layout/InterconnectedBlockProcess"/>
    <dgm:cxn modelId="{00D94489-B993-4D2E-B8E1-068379BBBF69}" type="presOf" srcId="{2B9023F1-1289-4159-B813-6EF105655632}" destId="{37892759-627F-425A-991B-0863B9635903}" srcOrd="0" destOrd="0" presId="urn:microsoft.com/office/officeart/2011/layout/InterconnectedBlockProcess"/>
    <dgm:cxn modelId="{441BCBA2-CF20-4A93-ACD0-A586F9B9A41F}" type="presOf" srcId="{255292B8-D0EF-4DD6-905B-5084B1DC9C35}" destId="{68E35B3C-4096-4008-AE3D-C69FF0E72F35}" srcOrd="0" destOrd="0" presId="urn:microsoft.com/office/officeart/2011/layout/InterconnectedBlockProcess"/>
    <dgm:cxn modelId="{333B3CB9-75CC-4D23-B317-314C207B8F4E}" type="presOf" srcId="{52C96BAB-A294-4948-9065-B8234E9C2632}" destId="{C3A811A9-4F01-4BDB-89AF-A7AE9F20241F}" srcOrd="0" destOrd="0" presId="urn:microsoft.com/office/officeart/2011/layout/InterconnectedBlockProcess"/>
    <dgm:cxn modelId="{5D7F19BB-5836-4C6B-AB8B-329A886B7A37}" type="presOf" srcId="{EC46456C-0DA7-454E-B979-223D26892F78}" destId="{96190F1B-A624-4072-AA57-A17A44C378E9}" srcOrd="1" destOrd="0" presId="urn:microsoft.com/office/officeart/2011/layout/InterconnectedBlockProcess"/>
    <dgm:cxn modelId="{F8CFA1CC-9641-46C9-9696-CFE8B605A78B}" srcId="{8EBB992A-4728-446B-82B5-DA052DD3E8A5}" destId="{9053407D-9CDF-4B91-AE4D-DDA1C908CDA3}" srcOrd="0" destOrd="0" parTransId="{88226C8E-EE0E-4CD2-8868-A3BD36CA68B8}" sibTransId="{858ABB98-01FB-4C86-B8BF-2D1EBDAF93C0}"/>
    <dgm:cxn modelId="{E9943ACF-B11A-42D0-9814-8A4B62C2C057}" type="presOf" srcId="{9053407D-9CDF-4B91-AE4D-DDA1C908CDA3}" destId="{8A0BF1A4-69BB-4035-8CD3-439EB3FE6995}" srcOrd="1" destOrd="0" presId="urn:microsoft.com/office/officeart/2011/layout/InterconnectedBlockProcess"/>
    <dgm:cxn modelId="{71271DD5-1621-43FE-A36D-BC42E07378AF}" type="presOf" srcId="{E3D2198B-B7C4-4070-8357-D27AB298670C}" destId="{C21874F5-80A4-417D-8B18-09846A717794}" srcOrd="0" destOrd="0" presId="urn:microsoft.com/office/officeart/2011/layout/InterconnectedBlockProcess"/>
    <dgm:cxn modelId="{49DCC3D6-9285-41A3-AC65-766E062915B5}" srcId="{54F463C3-653C-4E2A-A2F8-A46B4BA21A4A}" destId="{255292B8-D0EF-4DD6-905B-5084B1DC9C35}" srcOrd="3" destOrd="0" parTransId="{3BD1F8E2-BA12-43BB-B286-E6E0EBF6AE42}" sibTransId="{8F94CA38-3B94-4876-918F-1C27DD9190CE}"/>
    <dgm:cxn modelId="{2334FCE0-0D74-40AC-9E5A-5AB3BCBADF73}" type="presOf" srcId="{93981615-A496-449C-82F9-B3F68FEF7BC8}" destId="{24B181E4-977B-4EA9-9427-F88DFA1EA470}" srcOrd="1" destOrd="0" presId="urn:microsoft.com/office/officeart/2011/layout/InterconnectedBlockProcess"/>
    <dgm:cxn modelId="{016797FA-3046-432F-812F-28CC58E3C6F8}" type="presOf" srcId="{EC46456C-0DA7-454E-B979-223D26892F78}" destId="{8A141A0C-E602-40D3-8CB4-8160E407703F}" srcOrd="0" destOrd="0" presId="urn:microsoft.com/office/officeart/2011/layout/InterconnectedBlockProcess"/>
    <dgm:cxn modelId="{C930CFFF-5173-4199-9611-89C18AC0A090}" type="presParOf" srcId="{10E60EE5-940B-49D2-9F9A-A3299EE75282}" destId="{8A827E66-4462-405E-8804-47F8D74AD473}" srcOrd="0" destOrd="0" presId="urn:microsoft.com/office/officeart/2011/layout/InterconnectedBlockProcess"/>
    <dgm:cxn modelId="{27B4E941-D6A0-420E-A564-4FF7753295E7}" type="presParOf" srcId="{8A827E66-4462-405E-8804-47F8D74AD473}" destId="{8A141A0C-E602-40D3-8CB4-8160E407703F}" srcOrd="0" destOrd="0" presId="urn:microsoft.com/office/officeart/2011/layout/InterconnectedBlockProcess"/>
    <dgm:cxn modelId="{D4C5232B-6BB5-4A50-A900-709E995BDC7C}" type="presParOf" srcId="{10E60EE5-940B-49D2-9F9A-A3299EE75282}" destId="{96190F1B-A624-4072-AA57-A17A44C378E9}" srcOrd="1" destOrd="0" presId="urn:microsoft.com/office/officeart/2011/layout/InterconnectedBlockProcess"/>
    <dgm:cxn modelId="{84344FB5-F965-4D24-BE50-CE7A71EAB0C0}" type="presParOf" srcId="{10E60EE5-940B-49D2-9F9A-A3299EE75282}" destId="{DC3D9D9A-CE38-4A88-8B86-1CF1D4FC0F58}" srcOrd="2" destOrd="0" presId="urn:microsoft.com/office/officeart/2011/layout/InterconnectedBlockProcess"/>
    <dgm:cxn modelId="{0AF9F3AE-5275-4227-8726-CB33394B8DA5}" type="presParOf" srcId="{10E60EE5-940B-49D2-9F9A-A3299EE75282}" destId="{D01AF4EA-DB38-4F78-804A-189CE4EEF6B6}" srcOrd="3" destOrd="0" presId="urn:microsoft.com/office/officeart/2011/layout/InterconnectedBlockProcess"/>
    <dgm:cxn modelId="{084CE4D3-D9AF-426C-8840-D13FB777456B}" type="presParOf" srcId="{D01AF4EA-DB38-4F78-804A-189CE4EEF6B6}" destId="{0BADE90C-F038-4999-95ED-364022713856}" srcOrd="0" destOrd="0" presId="urn:microsoft.com/office/officeart/2011/layout/InterconnectedBlockProcess"/>
    <dgm:cxn modelId="{A2883C78-5DA5-4116-83CF-FF1663D6C18B}" type="presParOf" srcId="{10E60EE5-940B-49D2-9F9A-A3299EE75282}" destId="{24B181E4-977B-4EA9-9427-F88DFA1EA470}" srcOrd="4" destOrd="0" presId="urn:microsoft.com/office/officeart/2011/layout/InterconnectedBlockProcess"/>
    <dgm:cxn modelId="{9261D3A7-7E37-4358-8926-58CBD52BB92F}" type="presParOf" srcId="{10E60EE5-940B-49D2-9F9A-A3299EE75282}" destId="{68E35B3C-4096-4008-AE3D-C69FF0E72F35}" srcOrd="5" destOrd="0" presId="urn:microsoft.com/office/officeart/2011/layout/InterconnectedBlockProcess"/>
    <dgm:cxn modelId="{30773C77-CD97-4429-BEF0-B124017E962C}" type="presParOf" srcId="{10E60EE5-940B-49D2-9F9A-A3299EE75282}" destId="{8788EC93-4293-4D4F-8EA5-9AB2EF281629}" srcOrd="6" destOrd="0" presId="urn:microsoft.com/office/officeart/2011/layout/InterconnectedBlockProcess"/>
    <dgm:cxn modelId="{22B3422D-972F-4FFD-BB82-00E0F5D9FB80}" type="presParOf" srcId="{8788EC93-4293-4D4F-8EA5-9AB2EF281629}" destId="{37892759-627F-425A-991B-0863B9635903}" srcOrd="0" destOrd="0" presId="urn:microsoft.com/office/officeart/2011/layout/InterconnectedBlockProcess"/>
    <dgm:cxn modelId="{EE833B6F-E08E-486A-AB53-B60358E97C8F}" type="presParOf" srcId="{10E60EE5-940B-49D2-9F9A-A3299EE75282}" destId="{EB3A004C-CF3E-47AD-89E7-62A57CAB317B}" srcOrd="7" destOrd="0" presId="urn:microsoft.com/office/officeart/2011/layout/InterconnectedBlockProcess"/>
    <dgm:cxn modelId="{C85334E2-39E1-453E-85CF-985A7EF116CE}" type="presParOf" srcId="{10E60EE5-940B-49D2-9F9A-A3299EE75282}" destId="{0E66F778-6513-432B-9983-69728DD79190}" srcOrd="8" destOrd="0" presId="urn:microsoft.com/office/officeart/2011/layout/InterconnectedBlockProcess"/>
    <dgm:cxn modelId="{F59FF4EF-AED1-4E39-8CA1-63800E6E35FC}" type="presParOf" srcId="{10E60EE5-940B-49D2-9F9A-A3299EE75282}" destId="{7386CEE0-4971-4458-B720-9541A3B933AF}" srcOrd="9" destOrd="0" presId="urn:microsoft.com/office/officeart/2011/layout/InterconnectedBlockProcess"/>
    <dgm:cxn modelId="{61A0DFCD-3DAD-4B6E-A6D4-9D71E75E8333}" type="presParOf" srcId="{7386CEE0-4971-4458-B720-9541A3B933AF}" destId="{C21874F5-80A4-417D-8B18-09846A717794}" srcOrd="0" destOrd="0" presId="urn:microsoft.com/office/officeart/2011/layout/InterconnectedBlockProcess"/>
    <dgm:cxn modelId="{2DF14964-75F3-47C7-A83F-9CE431D7959E}" type="presParOf" srcId="{10E60EE5-940B-49D2-9F9A-A3299EE75282}" destId="{D5CB310A-EA66-48ED-B06F-AF9801373025}" srcOrd="10" destOrd="0" presId="urn:microsoft.com/office/officeart/2011/layout/InterconnectedBlockProcess"/>
    <dgm:cxn modelId="{339F25AE-ED19-4B3B-88BF-67EB0114D4E1}" type="presParOf" srcId="{10E60EE5-940B-49D2-9F9A-A3299EE75282}" destId="{C3A811A9-4F01-4BDB-89AF-A7AE9F20241F}" srcOrd="11" destOrd="0" presId="urn:microsoft.com/office/officeart/2011/layout/InterconnectedBlockProcess"/>
    <dgm:cxn modelId="{4BE9C9E6-DF59-44AC-8F5B-C413CE03ED7C}" type="presParOf" srcId="{10E60EE5-940B-49D2-9F9A-A3299EE75282}" destId="{A2811238-3ECD-4ECD-97CC-6B6455516280}" srcOrd="12" destOrd="0" presId="urn:microsoft.com/office/officeart/2011/layout/InterconnectedBlockProcess"/>
    <dgm:cxn modelId="{7C3F9593-423F-4B71-8D26-11B50EA91CF1}" type="presParOf" srcId="{A2811238-3ECD-4ECD-97CC-6B6455516280}" destId="{96FE6B05-C606-4B5C-83C6-33A8416B6FA6}" srcOrd="0" destOrd="0" presId="urn:microsoft.com/office/officeart/2011/layout/InterconnectedBlockProcess"/>
    <dgm:cxn modelId="{91D574C8-EED0-4B73-8C9A-1155B7246D8B}" type="presParOf" srcId="{10E60EE5-940B-49D2-9F9A-A3299EE75282}" destId="{8A0BF1A4-69BB-4035-8CD3-439EB3FE6995}" srcOrd="13" destOrd="0" presId="urn:microsoft.com/office/officeart/2011/layout/InterconnectedBlockProcess"/>
    <dgm:cxn modelId="{632AB986-C8B9-4D93-B54F-08FE27ACC5D8}" type="presParOf" srcId="{10E60EE5-940B-49D2-9F9A-A3299EE75282}" destId="{7CCDB0C4-B564-47B4-8527-095918EC681E}" srcOrd="14"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41A0C-E602-40D3-8CB4-8160E407703F}">
      <dsp:nvSpPr>
        <dsp:cNvPr id="0" name=""/>
        <dsp:cNvSpPr/>
      </dsp:nvSpPr>
      <dsp:spPr>
        <a:xfrm>
          <a:off x="7203457" y="1063625"/>
          <a:ext cx="1626732" cy="4254500"/>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itchFamily="18" charset="0"/>
              <a:cs typeface="Times New Roman" pitchFamily="18" charset="0"/>
              <a:sym typeface="Wingdings" panose="05000000000000000000" pitchFamily="2" charset="2"/>
            </a:rPr>
            <a:t>is a back bone of IoT</a:t>
          </a:r>
          <a:endParaRPr lang="en-US" sz="2100" kern="1200" dirty="0">
            <a:latin typeface="Times New Roman" pitchFamily="18" charset="0"/>
            <a:cs typeface="Times New Roman" pitchFamily="18" charset="0"/>
          </a:endParaRPr>
        </a:p>
      </dsp:txBody>
      <dsp:txXfrm>
        <a:off x="7409949" y="1063625"/>
        <a:ext cx="1420240" cy="4254500"/>
      </dsp:txXfrm>
    </dsp:sp>
    <dsp:sp modelId="{DC3D9D9A-CE38-4A88-8B86-1CF1D4FC0F58}">
      <dsp:nvSpPr>
        <dsp:cNvPr id="0" name=""/>
        <dsp:cNvSpPr/>
      </dsp:nvSpPr>
      <dsp:spPr>
        <a:xfrm>
          <a:off x="7179225" y="0"/>
          <a:ext cx="1675195" cy="10636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itchFamily="18" charset="0"/>
              <a:cs typeface="Times New Roman" pitchFamily="18" charset="0"/>
            </a:rPr>
            <a:t>IPV6</a:t>
          </a:r>
        </a:p>
      </dsp:txBody>
      <dsp:txXfrm>
        <a:off x="7179225" y="0"/>
        <a:ext cx="1675195" cy="1063625"/>
      </dsp:txXfrm>
    </dsp:sp>
    <dsp:sp modelId="{0BADE90C-F038-4999-95ED-364022713856}">
      <dsp:nvSpPr>
        <dsp:cNvPr id="0" name=""/>
        <dsp:cNvSpPr/>
      </dsp:nvSpPr>
      <dsp:spPr>
        <a:xfrm>
          <a:off x="5259574" y="1063625"/>
          <a:ext cx="2172477" cy="3988594"/>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itchFamily="18" charset="0"/>
              <a:cs typeface="Times New Roman" pitchFamily="18" charset="0"/>
              <a:sym typeface="Wingdings" panose="05000000000000000000" pitchFamily="2" charset="2"/>
            </a:rPr>
            <a:t>Help user to control &amp; command their devices ranging from room thermostat to jet engines &amp; assembly lines</a:t>
          </a:r>
          <a:endParaRPr lang="en-US" sz="2100" kern="1200" dirty="0">
            <a:latin typeface="Times New Roman" pitchFamily="18" charset="0"/>
            <a:cs typeface="Times New Roman" pitchFamily="18" charset="0"/>
          </a:endParaRPr>
        </a:p>
      </dsp:txBody>
      <dsp:txXfrm>
        <a:off x="5535341" y="1063625"/>
        <a:ext cx="1896711" cy="3988594"/>
      </dsp:txXfrm>
    </dsp:sp>
    <dsp:sp modelId="{68E35B3C-4096-4008-AE3D-C69FF0E72F35}">
      <dsp:nvSpPr>
        <dsp:cNvPr id="0" name=""/>
        <dsp:cNvSpPr/>
      </dsp:nvSpPr>
      <dsp:spPr>
        <a:xfrm>
          <a:off x="5508215" y="132953"/>
          <a:ext cx="1675195" cy="93067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itchFamily="18" charset="0"/>
              <a:cs typeface="Times New Roman" pitchFamily="18" charset="0"/>
            </a:rPr>
            <a:t>End-User Mobile apps</a:t>
          </a:r>
        </a:p>
      </dsp:txBody>
      <dsp:txXfrm>
        <a:off x="5508215" y="132953"/>
        <a:ext cx="1675195" cy="930672"/>
      </dsp:txXfrm>
    </dsp:sp>
    <dsp:sp modelId="{37892759-627F-425A-991B-0863B9635903}">
      <dsp:nvSpPr>
        <dsp:cNvPr id="0" name=""/>
        <dsp:cNvSpPr/>
      </dsp:nvSpPr>
      <dsp:spPr>
        <a:xfrm>
          <a:off x="3661781" y="1063625"/>
          <a:ext cx="2017673" cy="3722688"/>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itchFamily="18" charset="0"/>
              <a:cs typeface="Times New Roman" pitchFamily="18" charset="0"/>
              <a:sym typeface="Wingdings" panose="05000000000000000000" pitchFamily="2" charset="2"/>
            </a:rPr>
            <a:t></a:t>
          </a:r>
          <a:r>
            <a:rPr lang="en-US" sz="2100" kern="1200" dirty="0">
              <a:latin typeface="Times New Roman" pitchFamily="18" charset="0"/>
              <a:cs typeface="Times New Roman" pitchFamily="18" charset="0"/>
            </a:rPr>
            <a:t>Data is stored and processed securely using Big data analytics</a:t>
          </a:r>
        </a:p>
      </dsp:txBody>
      <dsp:txXfrm>
        <a:off x="3917897" y="1063625"/>
        <a:ext cx="1761556" cy="3722688"/>
      </dsp:txXfrm>
    </dsp:sp>
    <dsp:sp modelId="{0E66F778-6513-432B-9983-69728DD79190}">
      <dsp:nvSpPr>
        <dsp:cNvPr id="0" name=""/>
        <dsp:cNvSpPr/>
      </dsp:nvSpPr>
      <dsp:spPr>
        <a:xfrm>
          <a:off x="3833019" y="270160"/>
          <a:ext cx="1675195" cy="7977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itchFamily="18" charset="0"/>
              <a:cs typeface="Times New Roman" pitchFamily="18" charset="0"/>
            </a:rPr>
            <a:t>Cloud/server</a:t>
          </a:r>
        </a:p>
      </dsp:txBody>
      <dsp:txXfrm>
        <a:off x="3833019" y="270160"/>
        <a:ext cx="1675195" cy="797718"/>
      </dsp:txXfrm>
    </dsp:sp>
    <dsp:sp modelId="{C21874F5-80A4-417D-8B18-09846A717794}">
      <dsp:nvSpPr>
        <dsp:cNvPr id="0" name=""/>
        <dsp:cNvSpPr/>
      </dsp:nvSpPr>
      <dsp:spPr>
        <a:xfrm>
          <a:off x="1987791" y="1063625"/>
          <a:ext cx="2015260" cy="3456781"/>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itchFamily="18" charset="0"/>
              <a:cs typeface="Times New Roman" pitchFamily="18" charset="0"/>
              <a:sym typeface="Wingdings" panose="05000000000000000000" pitchFamily="2" charset="2"/>
            </a:rPr>
            <a:t></a:t>
          </a:r>
          <a:r>
            <a:rPr lang="en-US" sz="2100" kern="1200" dirty="0">
              <a:latin typeface="Times New Roman" pitchFamily="18" charset="0"/>
              <a:cs typeface="Times New Roman" pitchFamily="18" charset="0"/>
            </a:rPr>
            <a:t>Gateway to Internet</a:t>
          </a:r>
        </a:p>
        <a:p>
          <a:pPr marL="0" lvl="0" indent="0" algn="l" defTabSz="933450">
            <a:lnSpc>
              <a:spcPct val="90000"/>
            </a:lnSpc>
            <a:spcBef>
              <a:spcPct val="0"/>
            </a:spcBef>
            <a:spcAft>
              <a:spcPct val="35000"/>
            </a:spcAft>
            <a:buNone/>
          </a:pPr>
          <a:r>
            <a:rPr lang="en-US" sz="2100" kern="1200" dirty="0">
              <a:latin typeface="Times New Roman" pitchFamily="18" charset="0"/>
              <a:cs typeface="Times New Roman" pitchFamily="18" charset="0"/>
              <a:sym typeface="Wingdings" panose="05000000000000000000" pitchFamily="2" charset="2"/>
            </a:rPr>
            <a:t></a:t>
          </a:r>
          <a:r>
            <a:rPr lang="en-US" sz="2100" kern="1200" dirty="0">
              <a:latin typeface="Times New Roman" pitchFamily="18" charset="0"/>
              <a:cs typeface="Times New Roman" pitchFamily="18" charset="0"/>
            </a:rPr>
            <a:t>Bridge internal Network to external network</a:t>
          </a:r>
        </a:p>
      </dsp:txBody>
      <dsp:txXfrm>
        <a:off x="2243601" y="1063625"/>
        <a:ext cx="1759450" cy="3456781"/>
      </dsp:txXfrm>
    </dsp:sp>
    <dsp:sp modelId="{C3A811A9-4F01-4BDB-89AF-A7AE9F20241F}">
      <dsp:nvSpPr>
        <dsp:cNvPr id="0" name=""/>
        <dsp:cNvSpPr/>
      </dsp:nvSpPr>
      <dsp:spPr>
        <a:xfrm>
          <a:off x="2157823" y="398859"/>
          <a:ext cx="1675195" cy="66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itchFamily="18" charset="0"/>
              <a:cs typeface="Times New Roman" pitchFamily="18" charset="0"/>
            </a:rPr>
            <a:t>IoT Gateway</a:t>
          </a:r>
        </a:p>
      </dsp:txBody>
      <dsp:txXfrm>
        <a:off x="2157823" y="398859"/>
        <a:ext cx="1675195" cy="664765"/>
      </dsp:txXfrm>
    </dsp:sp>
    <dsp:sp modelId="{96FE6B05-C606-4B5C-83C6-33A8416B6FA6}">
      <dsp:nvSpPr>
        <dsp:cNvPr id="0" name=""/>
        <dsp:cNvSpPr/>
      </dsp:nvSpPr>
      <dsp:spPr>
        <a:xfrm>
          <a:off x="3" y="1063625"/>
          <a:ext cx="2061295" cy="3190875"/>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l" defTabSz="933450">
            <a:lnSpc>
              <a:spcPct val="90000"/>
            </a:lnSpc>
            <a:spcBef>
              <a:spcPct val="0"/>
            </a:spcBef>
            <a:spcAft>
              <a:spcPct val="35000"/>
            </a:spcAft>
            <a:buFont typeface="Wingdings" panose="05000000000000000000" pitchFamily="2" charset="2"/>
            <a:buNone/>
          </a:pPr>
          <a:r>
            <a:rPr lang="en-US" sz="2100" kern="1200" dirty="0">
              <a:latin typeface="Times New Roman" pitchFamily="18" charset="0"/>
              <a:cs typeface="Times New Roman" pitchFamily="18" charset="0"/>
              <a:sym typeface="Wingdings" panose="05000000000000000000" pitchFamily="2" charset="2"/>
            </a:rPr>
            <a:t></a:t>
          </a:r>
          <a:r>
            <a:rPr lang="en-US" sz="2100" kern="1200" dirty="0">
              <a:latin typeface="Times New Roman" pitchFamily="18" charset="0"/>
              <a:cs typeface="Times New Roman" pitchFamily="18" charset="0"/>
            </a:rPr>
            <a:t>Collecting, sending, acting on the data they acquire</a:t>
          </a:r>
        </a:p>
        <a:p>
          <a:pPr marL="0" lvl="0" indent="0" algn="l" defTabSz="933450">
            <a:lnSpc>
              <a:spcPct val="90000"/>
            </a:lnSpc>
            <a:spcBef>
              <a:spcPct val="0"/>
            </a:spcBef>
            <a:spcAft>
              <a:spcPct val="35000"/>
            </a:spcAft>
            <a:buFont typeface="Wingdings" panose="05000000000000000000" pitchFamily="2" charset="2"/>
            <a:buNone/>
          </a:pPr>
          <a:r>
            <a:rPr lang="en-US" sz="2100" kern="1200" dirty="0">
              <a:latin typeface="Times New Roman" pitchFamily="18" charset="0"/>
              <a:cs typeface="Times New Roman" pitchFamily="18" charset="0"/>
              <a:sym typeface="Wingdings" panose="05000000000000000000" pitchFamily="2" charset="2"/>
            </a:rPr>
            <a:t></a:t>
          </a:r>
          <a:r>
            <a:rPr lang="en-US" sz="2100" kern="1200" dirty="0">
              <a:latin typeface="Times New Roman" pitchFamily="18" charset="0"/>
              <a:cs typeface="Times New Roman" pitchFamily="18" charset="0"/>
            </a:rPr>
            <a:t>Share the data through gateway or cloud to be analyzed locally</a:t>
          </a:r>
        </a:p>
      </dsp:txBody>
      <dsp:txXfrm>
        <a:off x="261657" y="1063625"/>
        <a:ext cx="1799641" cy="3190875"/>
      </dsp:txXfrm>
    </dsp:sp>
    <dsp:sp modelId="{7CCDB0C4-B564-47B4-8527-095918EC681E}">
      <dsp:nvSpPr>
        <dsp:cNvPr id="0" name=""/>
        <dsp:cNvSpPr/>
      </dsp:nvSpPr>
      <dsp:spPr>
        <a:xfrm>
          <a:off x="482627" y="531812"/>
          <a:ext cx="1675195" cy="531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itchFamily="18" charset="0"/>
              <a:cs typeface="Times New Roman" pitchFamily="18" charset="0"/>
            </a:rPr>
            <a:t>Sensors</a:t>
          </a:r>
        </a:p>
      </dsp:txBody>
      <dsp:txXfrm>
        <a:off x="482627" y="531812"/>
        <a:ext cx="1675195" cy="531812"/>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98900" y="0"/>
            <a:ext cx="2982913" cy="465138"/>
          </a:xfrm>
          <a:prstGeom prst="rect">
            <a:avLst/>
          </a:prstGeom>
        </p:spPr>
        <p:txBody>
          <a:bodyPr vert="horz" lIns="91440" tIns="45720" rIns="91440" bIns="45720" rtlCol="0"/>
          <a:lstStyle>
            <a:lvl1pPr algn="r">
              <a:defRPr sz="1200"/>
            </a:lvl1pPr>
          </a:lstStyle>
          <a:p>
            <a:fld id="{1DA9F28F-4CA7-4955-BD34-B6B079617724}" type="datetimeFigureOut">
              <a:rPr lang="en-GB" smtClean="0"/>
              <a:t>28/02/2020</a:t>
            </a:fld>
            <a:endParaRPr lang="en-GB"/>
          </a:p>
        </p:txBody>
      </p:sp>
      <p:sp>
        <p:nvSpPr>
          <p:cNvPr id="4" name="Footer Placeholder 3"/>
          <p:cNvSpPr>
            <a:spLocks noGrp="1"/>
          </p:cNvSpPr>
          <p:nvPr>
            <p:ph type="ftr" sz="quarter" idx="2"/>
          </p:nvPr>
        </p:nvSpPr>
        <p:spPr>
          <a:xfrm>
            <a:off x="0" y="8828088"/>
            <a:ext cx="2982913" cy="465137"/>
          </a:xfrm>
          <a:prstGeom prst="rect">
            <a:avLst/>
          </a:prstGeom>
        </p:spPr>
        <p:txBody>
          <a:bodyPr vert="horz" lIns="91440" tIns="45720" rIns="91440" bIns="45720" rtlCol="0" anchor="b"/>
          <a:lstStyle>
            <a:lvl1pPr algn="l">
              <a:defRPr sz="1200"/>
            </a:lvl1pPr>
          </a:lstStyle>
          <a:p>
            <a:r>
              <a:rPr lang="en-GB"/>
              <a:t>HU_IOT_Faculty of Informatics </a:t>
            </a:r>
          </a:p>
        </p:txBody>
      </p:sp>
      <p:sp>
        <p:nvSpPr>
          <p:cNvPr id="5" name="Slide Number Placeholder 4"/>
          <p:cNvSpPr>
            <a:spLocks noGrp="1"/>
          </p:cNvSpPr>
          <p:nvPr>
            <p:ph type="sldNum" sz="quarter" idx="3"/>
          </p:nvPr>
        </p:nvSpPr>
        <p:spPr>
          <a:xfrm>
            <a:off x="3898900" y="8828088"/>
            <a:ext cx="2982913" cy="465137"/>
          </a:xfrm>
          <a:prstGeom prst="rect">
            <a:avLst/>
          </a:prstGeom>
        </p:spPr>
        <p:txBody>
          <a:bodyPr vert="horz" lIns="91440" tIns="45720" rIns="91440" bIns="45720" rtlCol="0" anchor="b"/>
          <a:lstStyle>
            <a:lvl1pPr algn="r">
              <a:defRPr sz="1200"/>
            </a:lvl1pPr>
          </a:lstStyle>
          <a:p>
            <a:fld id="{02FC9E25-C26F-470F-8052-37F854E48D67}" type="slidenum">
              <a:rPr lang="en-GB" smtClean="0"/>
              <a:t>‹#›</a:t>
            </a:fld>
            <a:endParaRPr lang="en-GB"/>
          </a:p>
        </p:txBody>
      </p:sp>
    </p:spTree>
    <p:extLst>
      <p:ext uri="{BB962C8B-B14F-4D97-AF65-F5344CB8AC3E}">
        <p14:creationId xmlns:p14="http://schemas.microsoft.com/office/powerpoint/2010/main" val="82577855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p:cNvSpPr>
          <p:nvPr>
            <p:ph type="sldImg"/>
          </p:nvPr>
        </p:nvSpPr>
        <p:spPr bwMode="auto">
          <a:xfrm>
            <a:off x="0" y="70643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688975" y="4414838"/>
            <a:ext cx="5503863" cy="418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Tree>
    <p:extLst>
      <p:ext uri="{BB962C8B-B14F-4D97-AF65-F5344CB8AC3E}">
        <p14:creationId xmlns:p14="http://schemas.microsoft.com/office/powerpoint/2010/main" val="3722186357"/>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anose="020B0604020202020204" pitchFamily="34" charset="0"/>
              <a:buChar char="•"/>
            </a:pPr>
            <a:r>
              <a:rPr lang="en-US" dirty="0"/>
              <a:t>IoT systems allow users to achieve deeper automation, analysis, and integration within a system. They improve the reach of these areas and their accuracy. </a:t>
            </a:r>
          </a:p>
        </p:txBody>
      </p:sp>
      <p:sp>
        <p:nvSpPr>
          <p:cNvPr id="4" name="Slide Number Placeholder 3"/>
          <p:cNvSpPr>
            <a:spLocks noGrp="1"/>
          </p:cNvSpPr>
          <p:nvPr>
            <p:ph type="sldNum" sz="quarter" idx="5"/>
          </p:nvPr>
        </p:nvSpPr>
        <p:spPr>
          <a:xfrm>
            <a:off x="3899000" y="8828459"/>
            <a:ext cx="2982807" cy="464741"/>
          </a:xfrm>
          <a:prstGeom prst="rect">
            <a:avLst/>
          </a:prstGeom>
        </p:spPr>
        <p:txBody>
          <a:bodyPr lIns="92446" tIns="46223" rIns="92446" bIns="46223"/>
          <a:lstStyle/>
          <a:p>
            <a:fld id="{FB7419CC-DC21-4E6B-A524-846121B4DFF5}" type="slidenum">
              <a:rPr lang="en-US" smtClean="0"/>
              <a:pPr/>
              <a:t>9</a:t>
            </a:fld>
            <a:endParaRPr lang="en-US" dirty="0"/>
          </a:p>
        </p:txBody>
      </p:sp>
    </p:spTree>
    <p:extLst>
      <p:ext uri="{BB962C8B-B14F-4D97-AF65-F5344CB8AC3E}">
        <p14:creationId xmlns:p14="http://schemas.microsoft.com/office/powerpoint/2010/main" val="243528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781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number of connected devices increases and more information is shared between devices, the potential that a hacker could steal confidential information also increases.</a:t>
            </a:r>
          </a:p>
          <a:p>
            <a:r>
              <a:rPr lang="en-US" dirty="0"/>
              <a:t>If there’s a bug in the  system, it’s likely that every connected device will become  corrupted.</a:t>
            </a:r>
          </a:p>
          <a:p>
            <a:r>
              <a:rPr lang="en-US" dirty="0"/>
              <a:t>Since there’s no international standard of compatibility for IoT, it’s difficult for devices from different manufacturers to communicate with each other.</a:t>
            </a:r>
          </a:p>
          <a:p>
            <a:r>
              <a:rPr lang="en-US" dirty="0"/>
              <a:t>Enterprises may eventually have  to deal with massive numbers maybe even millions of  IoT devices and collecting and managing the data from all those devices will be challenging.</a:t>
            </a:r>
          </a:p>
          <a:p>
            <a:endParaRPr lang="en-US" dirty="0"/>
          </a:p>
        </p:txBody>
      </p:sp>
      <p:sp>
        <p:nvSpPr>
          <p:cNvPr id="4" name="Slide Number Placeholder 3"/>
          <p:cNvSpPr>
            <a:spLocks noGrp="1"/>
          </p:cNvSpPr>
          <p:nvPr>
            <p:ph type="sldNum" sz="quarter" idx="5"/>
          </p:nvPr>
        </p:nvSpPr>
        <p:spPr>
          <a:xfrm>
            <a:off x="3899000" y="8828459"/>
            <a:ext cx="2982807" cy="464741"/>
          </a:xfrm>
          <a:prstGeom prst="rect">
            <a:avLst/>
          </a:prstGeom>
        </p:spPr>
        <p:txBody>
          <a:bodyPr lIns="92446" tIns="46223" rIns="92446" bIns="46223"/>
          <a:lstStyle/>
          <a:p>
            <a:fld id="{FB7419CC-DC21-4E6B-A524-846121B4DFF5}" type="slidenum">
              <a:rPr lang="en-US" smtClean="0"/>
              <a:pPr/>
              <a:t>12</a:t>
            </a:fld>
            <a:endParaRPr lang="en-US" dirty="0"/>
          </a:p>
        </p:txBody>
      </p:sp>
    </p:spTree>
    <p:extLst>
      <p:ext uri="{BB962C8B-B14F-4D97-AF65-F5344CB8AC3E}">
        <p14:creationId xmlns:p14="http://schemas.microsoft.com/office/powerpoint/2010/main" val="3989518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environment sensors are used in many applications to improve user experience (e.g., home automation systems, smart locks, smart lights, etc.).</a:t>
            </a:r>
          </a:p>
        </p:txBody>
      </p:sp>
      <p:sp>
        <p:nvSpPr>
          <p:cNvPr id="4" name="Slide Number Placeholder 3"/>
          <p:cNvSpPr>
            <a:spLocks noGrp="1"/>
          </p:cNvSpPr>
          <p:nvPr>
            <p:ph type="sldNum" sz="quarter" idx="5"/>
          </p:nvPr>
        </p:nvSpPr>
        <p:spPr>
          <a:xfrm>
            <a:off x="3899000" y="8828459"/>
            <a:ext cx="2982807" cy="464741"/>
          </a:xfrm>
          <a:prstGeom prst="rect">
            <a:avLst/>
          </a:prstGeom>
        </p:spPr>
        <p:txBody>
          <a:bodyPr lIns="92446" tIns="46223" rIns="92446" bIns="46223"/>
          <a:lstStyle/>
          <a:p>
            <a:fld id="{FB7419CC-DC21-4E6B-A524-846121B4DFF5}" type="slidenum">
              <a:rPr lang="en-US" smtClean="0"/>
              <a:pPr/>
              <a:t>15</a:t>
            </a:fld>
            <a:endParaRPr lang="en-US" dirty="0"/>
          </a:p>
        </p:txBody>
      </p:sp>
    </p:spTree>
    <p:extLst>
      <p:ext uri="{BB962C8B-B14F-4D97-AF65-F5344CB8AC3E}">
        <p14:creationId xmlns:p14="http://schemas.microsoft.com/office/powerpoint/2010/main" val="93674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enterprise, smart sensors </a:t>
            </a:r>
          </a:p>
          <a:p>
            <a:r>
              <a:rPr lang="en-US" dirty="0"/>
              <a:t>located in a conference room can help an employee locate and schedule an available ro om for a meeting, ensuring the proper room type, size and features are available</a:t>
            </a:r>
          </a:p>
          <a:p>
            <a:r>
              <a:rPr lang="en-US" dirty="0"/>
              <a:t>When meeting attendees </a:t>
            </a:r>
          </a:p>
          <a:p>
            <a:r>
              <a:rPr lang="en-US" dirty="0"/>
              <a:t>enter the room, the temperature will adjust according to the occupancy, and the lights will dim as the appropriate PowerPoint loads on the screen and the speaker begins his presentation.</a:t>
            </a:r>
          </a:p>
        </p:txBody>
      </p:sp>
      <p:sp>
        <p:nvSpPr>
          <p:cNvPr id="4" name="Slide Number Placeholder 3"/>
          <p:cNvSpPr>
            <a:spLocks noGrp="1"/>
          </p:cNvSpPr>
          <p:nvPr>
            <p:ph type="sldNum" sz="quarter" idx="5"/>
          </p:nvPr>
        </p:nvSpPr>
        <p:spPr>
          <a:xfrm>
            <a:off x="3899000" y="8828459"/>
            <a:ext cx="2982807" cy="464741"/>
          </a:xfrm>
          <a:prstGeom prst="rect">
            <a:avLst/>
          </a:prstGeom>
        </p:spPr>
        <p:txBody>
          <a:bodyPr lIns="92446" tIns="46223" rIns="92446" bIns="46223"/>
          <a:lstStyle/>
          <a:p>
            <a:fld id="{FB7419CC-DC21-4E6B-A524-846121B4DFF5}" type="slidenum">
              <a:rPr lang="en-US" smtClean="0"/>
              <a:pPr/>
              <a:t>16</a:t>
            </a:fld>
            <a:endParaRPr lang="en-US" dirty="0"/>
          </a:p>
        </p:txBody>
      </p:sp>
    </p:spTree>
    <p:extLst>
      <p:ext uri="{BB962C8B-B14F-4D97-AF65-F5344CB8AC3E}">
        <p14:creationId xmlns:p14="http://schemas.microsoft.com/office/powerpoint/2010/main" val="1298429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Ultimate Goal of IOT is to Automate Human Life."</a:t>
            </a:r>
          </a:p>
        </p:txBody>
      </p:sp>
      <p:sp>
        <p:nvSpPr>
          <p:cNvPr id="4" name="Slide Number Placeholder 3"/>
          <p:cNvSpPr>
            <a:spLocks noGrp="1"/>
          </p:cNvSpPr>
          <p:nvPr>
            <p:ph type="sldNum" sz="quarter" idx="5"/>
          </p:nvPr>
        </p:nvSpPr>
        <p:spPr>
          <a:xfrm>
            <a:off x="3899000" y="8828459"/>
            <a:ext cx="2982807" cy="464741"/>
          </a:xfrm>
          <a:prstGeom prst="rect">
            <a:avLst/>
          </a:prstGeom>
        </p:spPr>
        <p:txBody>
          <a:bodyPr lIns="92446" tIns="46223" rIns="92446" bIns="46223"/>
          <a:lstStyle/>
          <a:p>
            <a:fld id="{FB7419CC-DC21-4E6B-A524-846121B4DFF5}" type="slidenum">
              <a:rPr lang="en-US" smtClean="0"/>
              <a:pPr/>
              <a:t>23</a:t>
            </a:fld>
            <a:endParaRPr lang="en-US" dirty="0"/>
          </a:p>
        </p:txBody>
      </p:sp>
    </p:spTree>
    <p:extLst>
      <p:ext uri="{BB962C8B-B14F-4D97-AF65-F5344CB8AC3E}">
        <p14:creationId xmlns:p14="http://schemas.microsoft.com/office/powerpoint/2010/main" val="74378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99000" y="8828459"/>
            <a:ext cx="2982807" cy="464741"/>
          </a:xfrm>
          <a:prstGeom prst="rect">
            <a:avLst/>
          </a:prstGeom>
        </p:spPr>
        <p:txBody>
          <a:bodyPr lIns="92446" tIns="46223" rIns="92446" bIns="46223"/>
          <a:lstStyle/>
          <a:p>
            <a:fld id="{C1D0D625-0750-41C9-9937-9B0557E94D6C}" type="slidenum">
              <a:rPr lang="en-US" smtClean="0"/>
              <a:t>87</a:t>
            </a:fld>
            <a:endParaRPr lang="en-US"/>
          </a:p>
        </p:txBody>
      </p:sp>
    </p:spTree>
    <p:extLst>
      <p:ext uri="{BB962C8B-B14F-4D97-AF65-F5344CB8AC3E}">
        <p14:creationId xmlns:p14="http://schemas.microsoft.com/office/powerpoint/2010/main" val="212994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dt" idx="10"/>
          </p:nvPr>
        </p:nvSpPr>
        <p:spPr>
          <a:ln/>
        </p:spPr>
        <p:txBody>
          <a:bodyPr/>
          <a:lstStyle>
            <a:lvl1pPr>
              <a:defRPr/>
            </a:lvl1pPr>
          </a:lstStyle>
          <a:p>
            <a:pPr>
              <a:defRPr/>
            </a:pPr>
            <a:fld id="{C34D48DC-2889-49A6-8F24-4F06F8980FF6}" type="datetime5">
              <a:rPr lang="en-US" altLang="en-US" smtClean="0"/>
              <a:t>28-Feb-20</a:t>
            </a:fld>
            <a:endParaRPr lang="en-US" altLang="en-US"/>
          </a:p>
        </p:txBody>
      </p:sp>
      <p:sp>
        <p:nvSpPr>
          <p:cNvPr id="5"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8"/>
          <p:cNvSpPr>
            <a:spLocks noGrp="1" noChangeArrowheads="1"/>
          </p:cNvSpPr>
          <p:nvPr>
            <p:ph type="sldNum" idx="12"/>
          </p:nvPr>
        </p:nvSpPr>
        <p:spPr>
          <a:ln/>
        </p:spPr>
        <p:txBody>
          <a:bodyPr/>
          <a:lstStyle>
            <a:lvl1pPr>
              <a:defRPr/>
            </a:lvl1pPr>
          </a:lstStyle>
          <a:p>
            <a:pPr>
              <a:defRPr/>
            </a:pPr>
            <a:fld id="{5B190E73-7A89-4B5D-A87E-3979DE220541}" type="slidenum">
              <a:rPr lang="en-US" altLang="en-US"/>
              <a:pPr>
                <a:defRPr/>
              </a:pPr>
              <a:t>‹#›</a:t>
            </a:fld>
            <a:endParaRPr lang="en-US" altLang="en-US"/>
          </a:p>
        </p:txBody>
      </p:sp>
    </p:spTree>
    <p:extLst>
      <p:ext uri="{BB962C8B-B14F-4D97-AF65-F5344CB8AC3E}">
        <p14:creationId xmlns:p14="http://schemas.microsoft.com/office/powerpoint/2010/main" val="287855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fld id="{A82687DF-7135-45B1-9315-27424BE508CC}" type="datetime5">
              <a:rPr lang="en-US" altLang="en-US" smtClean="0"/>
              <a:t>28-Feb-20</a:t>
            </a:fld>
            <a:endParaRPr lang="en-US" altLang="en-US"/>
          </a:p>
        </p:txBody>
      </p:sp>
      <p:sp>
        <p:nvSpPr>
          <p:cNvPr id="5"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8"/>
          <p:cNvSpPr>
            <a:spLocks noGrp="1" noChangeArrowheads="1"/>
          </p:cNvSpPr>
          <p:nvPr>
            <p:ph type="sldNum" idx="12"/>
          </p:nvPr>
        </p:nvSpPr>
        <p:spPr>
          <a:ln/>
        </p:spPr>
        <p:txBody>
          <a:bodyPr/>
          <a:lstStyle>
            <a:lvl1pPr>
              <a:defRPr/>
            </a:lvl1pPr>
          </a:lstStyle>
          <a:p>
            <a:pPr>
              <a:defRPr/>
            </a:pPr>
            <a:fld id="{F003017D-8C2B-4586-8A58-0257202BB314}" type="slidenum">
              <a:rPr lang="en-US" altLang="en-US"/>
              <a:pPr>
                <a:defRPr/>
              </a:pPr>
              <a:t>‹#›</a:t>
            </a:fld>
            <a:endParaRPr lang="en-US" altLang="en-US"/>
          </a:p>
        </p:txBody>
      </p:sp>
    </p:spTree>
    <p:extLst>
      <p:ext uri="{BB962C8B-B14F-4D97-AF65-F5344CB8AC3E}">
        <p14:creationId xmlns:p14="http://schemas.microsoft.com/office/powerpoint/2010/main" val="75651138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idx="10"/>
          </p:nvPr>
        </p:nvSpPr>
        <p:spPr>
          <a:ln/>
        </p:spPr>
        <p:txBody>
          <a:bodyPr/>
          <a:lstStyle>
            <a:lvl1pPr>
              <a:defRPr/>
            </a:lvl1pPr>
          </a:lstStyle>
          <a:p>
            <a:pPr>
              <a:defRPr/>
            </a:pPr>
            <a:fld id="{C934C7AD-45EA-4CFC-AD75-15A06DD12047}" type="slidenum">
              <a:rPr lang="en-US" altLang="en-US"/>
              <a:pPr>
                <a:defRPr/>
              </a:pPr>
              <a:t>‹#›</a:t>
            </a:fld>
            <a:endParaRPr lang="en-US" altLang="en-US"/>
          </a:p>
        </p:txBody>
      </p:sp>
    </p:spTree>
    <p:extLst>
      <p:ext uri="{BB962C8B-B14F-4D97-AF65-F5344CB8AC3E}">
        <p14:creationId xmlns:p14="http://schemas.microsoft.com/office/powerpoint/2010/main" val="217004791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E5CEFD3A-C869-47BA-8B9F-CD16174927C9}" type="slidenum">
              <a:rPr lang="en-US" altLang="en-US"/>
              <a:pPr>
                <a:defRPr/>
              </a:pPr>
              <a:t>‹#›</a:t>
            </a:fld>
            <a:endParaRPr lang="en-US" altLang="en-US"/>
          </a:p>
        </p:txBody>
      </p:sp>
    </p:spTree>
    <p:extLst>
      <p:ext uri="{BB962C8B-B14F-4D97-AF65-F5344CB8AC3E}">
        <p14:creationId xmlns:p14="http://schemas.microsoft.com/office/powerpoint/2010/main" val="54123831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E4316C1A-6C99-4D1A-8ED9-70115425A9D8}" type="slidenum">
              <a:rPr lang="en-US" altLang="en-US"/>
              <a:pPr>
                <a:defRPr/>
              </a:pPr>
              <a:t>‹#›</a:t>
            </a:fld>
            <a:endParaRPr lang="en-US" altLang="en-US"/>
          </a:p>
        </p:txBody>
      </p:sp>
    </p:spTree>
    <p:extLst>
      <p:ext uri="{BB962C8B-B14F-4D97-AF65-F5344CB8AC3E}">
        <p14:creationId xmlns:p14="http://schemas.microsoft.com/office/powerpoint/2010/main" val="30740378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idx="10"/>
          </p:nvPr>
        </p:nvSpPr>
        <p:spPr>
          <a:ln/>
        </p:spPr>
        <p:txBody>
          <a:bodyPr/>
          <a:lstStyle>
            <a:lvl1pPr>
              <a:defRPr/>
            </a:lvl1pPr>
          </a:lstStyle>
          <a:p>
            <a:pPr>
              <a:defRPr/>
            </a:pPr>
            <a:fld id="{5D19F5DA-5035-4ACE-8C2E-85BE77A12AE5}" type="slidenum">
              <a:rPr lang="en-US" altLang="en-US"/>
              <a:pPr>
                <a:defRPr/>
              </a:pPr>
              <a:t>‹#›</a:t>
            </a:fld>
            <a:endParaRPr lang="en-US" altLang="en-US"/>
          </a:p>
        </p:txBody>
      </p:sp>
    </p:spTree>
    <p:extLst>
      <p:ext uri="{BB962C8B-B14F-4D97-AF65-F5344CB8AC3E}">
        <p14:creationId xmlns:p14="http://schemas.microsoft.com/office/powerpoint/2010/main" val="19396736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idx="10"/>
          </p:nvPr>
        </p:nvSpPr>
        <p:spPr>
          <a:ln/>
        </p:spPr>
        <p:txBody>
          <a:bodyPr/>
          <a:lstStyle>
            <a:lvl1pPr>
              <a:defRPr/>
            </a:lvl1pPr>
          </a:lstStyle>
          <a:p>
            <a:pPr>
              <a:defRPr/>
            </a:pPr>
            <a:fld id="{D729FD3F-15B1-4B4B-9300-717486733CB6}" type="slidenum">
              <a:rPr lang="en-US" altLang="en-US"/>
              <a:pPr>
                <a:defRPr/>
              </a:pPr>
              <a:t>‹#›</a:t>
            </a:fld>
            <a:endParaRPr lang="en-US" altLang="en-US"/>
          </a:p>
        </p:txBody>
      </p:sp>
    </p:spTree>
    <p:extLst>
      <p:ext uri="{BB962C8B-B14F-4D97-AF65-F5344CB8AC3E}">
        <p14:creationId xmlns:p14="http://schemas.microsoft.com/office/powerpoint/2010/main" val="390641600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idx="10"/>
          </p:nvPr>
        </p:nvSpPr>
        <p:spPr>
          <a:ln/>
        </p:spPr>
        <p:txBody>
          <a:bodyPr/>
          <a:lstStyle>
            <a:lvl1pPr>
              <a:defRPr/>
            </a:lvl1pPr>
          </a:lstStyle>
          <a:p>
            <a:pPr>
              <a:defRPr/>
            </a:pPr>
            <a:fld id="{EC764992-ED05-44B2-A0EC-5BD86C34EFF0}" type="slidenum">
              <a:rPr lang="en-US" altLang="en-US"/>
              <a:pPr>
                <a:defRPr/>
              </a:pPr>
              <a:t>‹#›</a:t>
            </a:fld>
            <a:endParaRPr lang="en-US" altLang="en-US"/>
          </a:p>
        </p:txBody>
      </p:sp>
    </p:spTree>
    <p:extLst>
      <p:ext uri="{BB962C8B-B14F-4D97-AF65-F5344CB8AC3E}">
        <p14:creationId xmlns:p14="http://schemas.microsoft.com/office/powerpoint/2010/main" val="376959817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9E66CBD6-3AFC-424E-8674-BF1B50542B77}" type="slidenum">
              <a:rPr lang="en-US" altLang="en-US"/>
              <a:pPr>
                <a:defRPr/>
              </a:pPr>
              <a:t>‹#›</a:t>
            </a:fld>
            <a:endParaRPr lang="en-US" altLang="en-US"/>
          </a:p>
        </p:txBody>
      </p:sp>
    </p:spTree>
    <p:extLst>
      <p:ext uri="{BB962C8B-B14F-4D97-AF65-F5344CB8AC3E}">
        <p14:creationId xmlns:p14="http://schemas.microsoft.com/office/powerpoint/2010/main" val="401426688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A9054AEC-D2DA-4696-850D-45DEAFCC7173}" type="slidenum">
              <a:rPr lang="en-US" altLang="en-US"/>
              <a:pPr>
                <a:defRPr/>
              </a:pPr>
              <a:t>‹#›</a:t>
            </a:fld>
            <a:endParaRPr lang="en-US" altLang="en-US"/>
          </a:p>
        </p:txBody>
      </p:sp>
    </p:spTree>
    <p:extLst>
      <p:ext uri="{BB962C8B-B14F-4D97-AF65-F5344CB8AC3E}">
        <p14:creationId xmlns:p14="http://schemas.microsoft.com/office/powerpoint/2010/main" val="223321716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7214F5D7-490E-4ED0-884F-D58FF5CA50E6}" type="slidenum">
              <a:rPr lang="en-US" altLang="en-US"/>
              <a:pPr>
                <a:defRPr/>
              </a:pPr>
              <a:t>‹#›</a:t>
            </a:fld>
            <a:endParaRPr lang="en-US" altLang="en-US"/>
          </a:p>
        </p:txBody>
      </p:sp>
    </p:spTree>
    <p:extLst>
      <p:ext uri="{BB962C8B-B14F-4D97-AF65-F5344CB8AC3E}">
        <p14:creationId xmlns:p14="http://schemas.microsoft.com/office/powerpoint/2010/main" val="16895160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7DED9E4A-E16C-46F0-B003-C977250DB0B2}" type="slidenum">
              <a:rPr lang="en-US" altLang="en-US"/>
              <a:pPr>
                <a:defRPr/>
              </a:pPr>
              <a:t>‹#›</a:t>
            </a:fld>
            <a:endParaRPr lang="en-US" altLang="en-US"/>
          </a:p>
        </p:txBody>
      </p:sp>
    </p:spTree>
    <p:extLst>
      <p:ext uri="{BB962C8B-B14F-4D97-AF65-F5344CB8AC3E}">
        <p14:creationId xmlns:p14="http://schemas.microsoft.com/office/powerpoint/2010/main" val="12398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fld id="{206E321B-B6F9-44B6-9CCC-44FC03B66C16}" type="datetime5">
              <a:rPr lang="en-US" altLang="en-US" smtClean="0"/>
              <a:t>28-Feb-20</a:t>
            </a:fld>
            <a:endParaRPr lang="en-US" altLang="en-US"/>
          </a:p>
        </p:txBody>
      </p:sp>
      <p:sp>
        <p:nvSpPr>
          <p:cNvPr id="5"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8"/>
          <p:cNvSpPr>
            <a:spLocks noGrp="1" noChangeArrowheads="1"/>
          </p:cNvSpPr>
          <p:nvPr>
            <p:ph type="sldNum" idx="12"/>
          </p:nvPr>
        </p:nvSpPr>
        <p:spPr>
          <a:ln/>
        </p:spPr>
        <p:txBody>
          <a:bodyPr/>
          <a:lstStyle>
            <a:lvl1pPr>
              <a:defRPr/>
            </a:lvl1pPr>
          </a:lstStyle>
          <a:p>
            <a:pPr>
              <a:defRPr/>
            </a:pPr>
            <a:fld id="{8E124E80-DAC5-4F1E-BB32-41F8616003BA}" type="slidenum">
              <a:rPr lang="en-US" altLang="en-US"/>
              <a:pPr>
                <a:defRPr/>
              </a:pPr>
              <a:t>‹#›</a:t>
            </a:fld>
            <a:endParaRPr lang="en-US" altLang="en-US"/>
          </a:p>
        </p:txBody>
      </p:sp>
    </p:spTree>
    <p:extLst>
      <p:ext uri="{BB962C8B-B14F-4D97-AF65-F5344CB8AC3E}">
        <p14:creationId xmlns:p14="http://schemas.microsoft.com/office/powerpoint/2010/main" val="155050263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A6239B49-37DC-44C1-AEBC-56C0BD281C8D}" type="slidenum">
              <a:rPr lang="en-US" altLang="en-US"/>
              <a:pPr>
                <a:defRPr/>
              </a:pPr>
              <a:t>‹#›</a:t>
            </a:fld>
            <a:endParaRPr lang="en-US" altLang="en-US"/>
          </a:p>
        </p:txBody>
      </p:sp>
    </p:spTree>
    <p:extLst>
      <p:ext uri="{BB962C8B-B14F-4D97-AF65-F5344CB8AC3E}">
        <p14:creationId xmlns:p14="http://schemas.microsoft.com/office/powerpoint/2010/main" val="29689321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idx="10"/>
          </p:nvPr>
        </p:nvSpPr>
        <p:spPr>
          <a:ln/>
        </p:spPr>
        <p:txBody>
          <a:bodyPr/>
          <a:lstStyle>
            <a:lvl1pPr>
              <a:defRPr/>
            </a:lvl1pPr>
          </a:lstStyle>
          <a:p>
            <a:pPr>
              <a:defRPr/>
            </a:pPr>
            <a:fld id="{F8F9DE8F-E428-4050-8E89-8C26F1F360B4}" type="slidenum">
              <a:rPr lang="en-US" altLang="en-US"/>
              <a:pPr>
                <a:defRPr/>
              </a:pPr>
              <a:t>‹#›</a:t>
            </a:fld>
            <a:endParaRPr lang="en-US" altLang="en-US"/>
          </a:p>
        </p:txBody>
      </p:sp>
    </p:spTree>
    <p:extLst>
      <p:ext uri="{BB962C8B-B14F-4D97-AF65-F5344CB8AC3E}">
        <p14:creationId xmlns:p14="http://schemas.microsoft.com/office/powerpoint/2010/main" val="4163421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935E1377-64C4-4C08-81DA-81EBB60F86C3}" type="slidenum">
              <a:rPr lang="en-US" altLang="en-US"/>
              <a:pPr>
                <a:defRPr/>
              </a:pPr>
              <a:t>‹#›</a:t>
            </a:fld>
            <a:endParaRPr lang="en-US" altLang="en-US"/>
          </a:p>
        </p:txBody>
      </p:sp>
    </p:spTree>
    <p:extLst>
      <p:ext uri="{BB962C8B-B14F-4D97-AF65-F5344CB8AC3E}">
        <p14:creationId xmlns:p14="http://schemas.microsoft.com/office/powerpoint/2010/main" val="63360775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063ED4F4-83EB-4BD4-907B-0086158D00CA}" type="slidenum">
              <a:rPr lang="en-US" altLang="en-US"/>
              <a:pPr>
                <a:defRPr/>
              </a:pPr>
              <a:t>‹#›</a:t>
            </a:fld>
            <a:endParaRPr lang="en-US" altLang="en-US"/>
          </a:p>
        </p:txBody>
      </p:sp>
    </p:spTree>
    <p:extLst>
      <p:ext uri="{BB962C8B-B14F-4D97-AF65-F5344CB8AC3E}">
        <p14:creationId xmlns:p14="http://schemas.microsoft.com/office/powerpoint/2010/main" val="417710431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idx="10"/>
          </p:nvPr>
        </p:nvSpPr>
        <p:spPr>
          <a:ln/>
        </p:spPr>
        <p:txBody>
          <a:bodyPr/>
          <a:lstStyle>
            <a:lvl1pPr>
              <a:defRPr/>
            </a:lvl1pPr>
          </a:lstStyle>
          <a:p>
            <a:pPr>
              <a:defRPr/>
            </a:pPr>
            <a:fld id="{EF445836-D5E3-4F10-8892-3EFF0DC2A824}" type="slidenum">
              <a:rPr lang="en-US" altLang="en-US"/>
              <a:pPr>
                <a:defRPr/>
              </a:pPr>
              <a:t>‹#›</a:t>
            </a:fld>
            <a:endParaRPr lang="en-US" altLang="en-US"/>
          </a:p>
        </p:txBody>
      </p:sp>
    </p:spTree>
    <p:extLst>
      <p:ext uri="{BB962C8B-B14F-4D97-AF65-F5344CB8AC3E}">
        <p14:creationId xmlns:p14="http://schemas.microsoft.com/office/powerpoint/2010/main" val="341768395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idx="10"/>
          </p:nvPr>
        </p:nvSpPr>
        <p:spPr>
          <a:ln/>
        </p:spPr>
        <p:txBody>
          <a:bodyPr/>
          <a:lstStyle>
            <a:lvl1pPr>
              <a:defRPr/>
            </a:lvl1pPr>
          </a:lstStyle>
          <a:p>
            <a:pPr>
              <a:defRPr/>
            </a:pPr>
            <a:fld id="{F251D419-3D06-4404-8FD6-A0787D4177A1}" type="slidenum">
              <a:rPr lang="en-US" altLang="en-US"/>
              <a:pPr>
                <a:defRPr/>
              </a:pPr>
              <a:t>‹#›</a:t>
            </a:fld>
            <a:endParaRPr lang="en-US" altLang="en-US"/>
          </a:p>
        </p:txBody>
      </p:sp>
    </p:spTree>
    <p:extLst>
      <p:ext uri="{BB962C8B-B14F-4D97-AF65-F5344CB8AC3E}">
        <p14:creationId xmlns:p14="http://schemas.microsoft.com/office/powerpoint/2010/main" val="192039800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idx="10"/>
          </p:nvPr>
        </p:nvSpPr>
        <p:spPr>
          <a:ln/>
        </p:spPr>
        <p:txBody>
          <a:bodyPr/>
          <a:lstStyle>
            <a:lvl1pPr>
              <a:defRPr/>
            </a:lvl1pPr>
          </a:lstStyle>
          <a:p>
            <a:pPr>
              <a:defRPr/>
            </a:pPr>
            <a:fld id="{FF4750E9-0517-49F0-A2AF-B53453319ABD}" type="slidenum">
              <a:rPr lang="en-US" altLang="en-US"/>
              <a:pPr>
                <a:defRPr/>
              </a:pPr>
              <a:t>‹#›</a:t>
            </a:fld>
            <a:endParaRPr lang="en-US" altLang="en-US"/>
          </a:p>
        </p:txBody>
      </p:sp>
    </p:spTree>
    <p:extLst>
      <p:ext uri="{BB962C8B-B14F-4D97-AF65-F5344CB8AC3E}">
        <p14:creationId xmlns:p14="http://schemas.microsoft.com/office/powerpoint/2010/main" val="8559347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8C032916-6BDC-4150-8EFB-1E0E0373C0DF}" type="slidenum">
              <a:rPr lang="en-US" altLang="en-US"/>
              <a:pPr>
                <a:defRPr/>
              </a:pPr>
              <a:t>‹#›</a:t>
            </a:fld>
            <a:endParaRPr lang="en-US" altLang="en-US"/>
          </a:p>
        </p:txBody>
      </p:sp>
    </p:spTree>
    <p:extLst>
      <p:ext uri="{BB962C8B-B14F-4D97-AF65-F5344CB8AC3E}">
        <p14:creationId xmlns:p14="http://schemas.microsoft.com/office/powerpoint/2010/main" val="185441357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781C80C8-3A0A-46FF-86EC-1B3CE55F82B1}" type="slidenum">
              <a:rPr lang="en-US" altLang="en-US"/>
              <a:pPr>
                <a:defRPr/>
              </a:pPr>
              <a:t>‹#›</a:t>
            </a:fld>
            <a:endParaRPr lang="en-US" altLang="en-US"/>
          </a:p>
        </p:txBody>
      </p:sp>
    </p:spTree>
    <p:extLst>
      <p:ext uri="{BB962C8B-B14F-4D97-AF65-F5344CB8AC3E}">
        <p14:creationId xmlns:p14="http://schemas.microsoft.com/office/powerpoint/2010/main" val="22708354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C31B7340-B155-4A35-A5D0-9A0980AC279A}" type="slidenum">
              <a:rPr lang="en-US" altLang="en-US"/>
              <a:pPr>
                <a:defRPr/>
              </a:pPr>
              <a:t>‹#›</a:t>
            </a:fld>
            <a:endParaRPr lang="en-US" altLang="en-US"/>
          </a:p>
        </p:txBody>
      </p:sp>
    </p:spTree>
    <p:extLst>
      <p:ext uri="{BB962C8B-B14F-4D97-AF65-F5344CB8AC3E}">
        <p14:creationId xmlns:p14="http://schemas.microsoft.com/office/powerpoint/2010/main" val="6110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idx="10"/>
          </p:nvPr>
        </p:nvSpPr>
        <p:spPr>
          <a:ln/>
        </p:spPr>
        <p:txBody>
          <a:bodyPr/>
          <a:lstStyle>
            <a:lvl1pPr>
              <a:defRPr/>
            </a:lvl1pPr>
          </a:lstStyle>
          <a:p>
            <a:pPr>
              <a:defRPr/>
            </a:pPr>
            <a:fld id="{3464C51E-FB2E-4F11-BAE3-953105143D86}" type="slidenum">
              <a:rPr lang="en-US" altLang="en-US"/>
              <a:pPr>
                <a:defRPr/>
              </a:pPr>
              <a:t>‹#›</a:t>
            </a:fld>
            <a:endParaRPr lang="en-US" altLang="en-US"/>
          </a:p>
        </p:txBody>
      </p:sp>
    </p:spTree>
    <p:extLst>
      <p:ext uri="{BB962C8B-B14F-4D97-AF65-F5344CB8AC3E}">
        <p14:creationId xmlns:p14="http://schemas.microsoft.com/office/powerpoint/2010/main" val="23267260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3F484986-6C44-4ADB-BBA3-7112E74DD14D}" type="slidenum">
              <a:rPr lang="en-US" altLang="en-US"/>
              <a:pPr>
                <a:defRPr/>
              </a:pPr>
              <a:t>‹#›</a:t>
            </a:fld>
            <a:endParaRPr lang="en-US" altLang="en-US"/>
          </a:p>
        </p:txBody>
      </p:sp>
    </p:spTree>
    <p:extLst>
      <p:ext uri="{BB962C8B-B14F-4D97-AF65-F5344CB8AC3E}">
        <p14:creationId xmlns:p14="http://schemas.microsoft.com/office/powerpoint/2010/main" val="374904509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C487BC9E-7F64-418F-9C3A-35D09C2C7D8B}" type="slidenum">
              <a:rPr lang="en-US" altLang="en-US"/>
              <a:pPr>
                <a:defRPr/>
              </a:pPr>
              <a:t>‹#›</a:t>
            </a:fld>
            <a:endParaRPr lang="en-US" altLang="en-US"/>
          </a:p>
        </p:txBody>
      </p:sp>
    </p:spTree>
    <p:extLst>
      <p:ext uri="{BB962C8B-B14F-4D97-AF65-F5344CB8AC3E}">
        <p14:creationId xmlns:p14="http://schemas.microsoft.com/office/powerpoint/2010/main" val="762954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8E77D0B7-89AF-4DD4-A165-B7A27FDAAABB}" type="slidenum">
              <a:rPr lang="en-US" altLang="en-US"/>
              <a:pPr>
                <a:defRPr/>
              </a:pPr>
              <a:t>‹#›</a:t>
            </a:fld>
            <a:endParaRPr lang="en-US" altLang="en-US"/>
          </a:p>
        </p:txBody>
      </p:sp>
    </p:spTree>
    <p:extLst>
      <p:ext uri="{BB962C8B-B14F-4D97-AF65-F5344CB8AC3E}">
        <p14:creationId xmlns:p14="http://schemas.microsoft.com/office/powerpoint/2010/main" val="3348108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0BE30B58-100C-4DFE-BE94-F840C44ACCF4}" type="slidenum">
              <a:rPr lang="en-US" altLang="en-US"/>
              <a:pPr>
                <a:defRPr/>
              </a:pPr>
              <a:t>‹#›</a:t>
            </a:fld>
            <a:endParaRPr lang="en-US" altLang="en-US"/>
          </a:p>
        </p:txBody>
      </p:sp>
    </p:spTree>
    <p:extLst>
      <p:ext uri="{BB962C8B-B14F-4D97-AF65-F5344CB8AC3E}">
        <p14:creationId xmlns:p14="http://schemas.microsoft.com/office/powerpoint/2010/main" val="4147348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idx="10"/>
          </p:nvPr>
        </p:nvSpPr>
        <p:spPr>
          <a:ln/>
        </p:spPr>
        <p:txBody>
          <a:bodyPr/>
          <a:lstStyle>
            <a:lvl1pPr>
              <a:defRPr/>
            </a:lvl1pPr>
          </a:lstStyle>
          <a:p>
            <a:pPr>
              <a:defRPr/>
            </a:pPr>
            <a:fld id="{41C10921-8115-434D-A4C5-121BB453A2AC}" type="slidenum">
              <a:rPr lang="en-US" altLang="en-US"/>
              <a:pPr>
                <a:defRPr/>
              </a:pPr>
              <a:t>‹#›</a:t>
            </a:fld>
            <a:endParaRPr lang="en-US" altLang="en-US"/>
          </a:p>
        </p:txBody>
      </p:sp>
    </p:spTree>
    <p:extLst>
      <p:ext uri="{BB962C8B-B14F-4D97-AF65-F5344CB8AC3E}">
        <p14:creationId xmlns:p14="http://schemas.microsoft.com/office/powerpoint/2010/main" val="3979752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idx="10"/>
          </p:nvPr>
        </p:nvSpPr>
        <p:spPr>
          <a:ln/>
        </p:spPr>
        <p:txBody>
          <a:bodyPr/>
          <a:lstStyle>
            <a:lvl1pPr>
              <a:defRPr/>
            </a:lvl1pPr>
          </a:lstStyle>
          <a:p>
            <a:pPr>
              <a:defRPr/>
            </a:pPr>
            <a:fld id="{60DFBB6F-03F5-4178-B4A8-EC88714083AC}" type="slidenum">
              <a:rPr lang="en-US" altLang="en-US"/>
              <a:pPr>
                <a:defRPr/>
              </a:pPr>
              <a:t>‹#›</a:t>
            </a:fld>
            <a:endParaRPr lang="en-US" altLang="en-US"/>
          </a:p>
        </p:txBody>
      </p:sp>
    </p:spTree>
    <p:extLst>
      <p:ext uri="{BB962C8B-B14F-4D97-AF65-F5344CB8AC3E}">
        <p14:creationId xmlns:p14="http://schemas.microsoft.com/office/powerpoint/2010/main" val="2915183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idx="10"/>
          </p:nvPr>
        </p:nvSpPr>
        <p:spPr>
          <a:ln/>
        </p:spPr>
        <p:txBody>
          <a:bodyPr/>
          <a:lstStyle>
            <a:lvl1pPr>
              <a:defRPr/>
            </a:lvl1pPr>
          </a:lstStyle>
          <a:p>
            <a:pPr>
              <a:defRPr/>
            </a:pPr>
            <a:fld id="{3A578FE0-26BC-4127-B88B-17C0BA3D6AAA}" type="slidenum">
              <a:rPr lang="en-US" altLang="en-US"/>
              <a:pPr>
                <a:defRPr/>
              </a:pPr>
              <a:t>‹#›</a:t>
            </a:fld>
            <a:endParaRPr lang="en-US" altLang="en-US"/>
          </a:p>
        </p:txBody>
      </p:sp>
    </p:spTree>
    <p:extLst>
      <p:ext uri="{BB962C8B-B14F-4D97-AF65-F5344CB8AC3E}">
        <p14:creationId xmlns:p14="http://schemas.microsoft.com/office/powerpoint/2010/main" val="1591982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9DE1EC84-5482-4AC9-8C91-7F818D2DF32D}" type="slidenum">
              <a:rPr lang="en-US" altLang="en-US"/>
              <a:pPr>
                <a:defRPr/>
              </a:pPr>
              <a:t>‹#›</a:t>
            </a:fld>
            <a:endParaRPr lang="en-US" altLang="en-US"/>
          </a:p>
        </p:txBody>
      </p:sp>
    </p:spTree>
    <p:extLst>
      <p:ext uri="{BB962C8B-B14F-4D97-AF65-F5344CB8AC3E}">
        <p14:creationId xmlns:p14="http://schemas.microsoft.com/office/powerpoint/2010/main" val="62800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EC9841EE-2ACF-42BA-9BD4-7960A94E54EC}" type="slidenum">
              <a:rPr lang="en-US" altLang="en-US"/>
              <a:pPr>
                <a:defRPr/>
              </a:pPr>
              <a:t>‹#›</a:t>
            </a:fld>
            <a:endParaRPr lang="en-US" altLang="en-US"/>
          </a:p>
        </p:txBody>
      </p:sp>
    </p:spTree>
    <p:extLst>
      <p:ext uri="{BB962C8B-B14F-4D97-AF65-F5344CB8AC3E}">
        <p14:creationId xmlns:p14="http://schemas.microsoft.com/office/powerpoint/2010/main" val="324856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fld id="{F40525B4-425E-4550-B66C-8305403FA18E}" type="datetime5">
              <a:rPr lang="en-US" altLang="en-US" smtClean="0"/>
              <a:t>28-Feb-20</a:t>
            </a:fld>
            <a:endParaRPr lang="en-US" altLang="en-US"/>
          </a:p>
        </p:txBody>
      </p:sp>
      <p:sp>
        <p:nvSpPr>
          <p:cNvPr id="5"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8"/>
          <p:cNvSpPr>
            <a:spLocks noGrp="1" noChangeArrowheads="1"/>
          </p:cNvSpPr>
          <p:nvPr>
            <p:ph type="sldNum" idx="12"/>
          </p:nvPr>
        </p:nvSpPr>
        <p:spPr>
          <a:ln/>
        </p:spPr>
        <p:txBody>
          <a:bodyPr/>
          <a:lstStyle>
            <a:lvl1pPr>
              <a:defRPr/>
            </a:lvl1pPr>
          </a:lstStyle>
          <a:p>
            <a:pPr>
              <a:defRPr/>
            </a:pPr>
            <a:fld id="{FB87DFA3-CF50-47C4-8C16-9CAFB4A7B823}" type="slidenum">
              <a:rPr lang="en-US" altLang="en-US"/>
              <a:pPr>
                <a:defRPr/>
              </a:pPr>
              <a:t>‹#›</a:t>
            </a:fld>
            <a:endParaRPr lang="en-US" altLang="en-US"/>
          </a:p>
        </p:txBody>
      </p:sp>
    </p:spTree>
    <p:extLst>
      <p:ext uri="{BB962C8B-B14F-4D97-AF65-F5344CB8AC3E}">
        <p14:creationId xmlns:p14="http://schemas.microsoft.com/office/powerpoint/2010/main" val="978023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AACCF549-D43E-4B5F-B841-DE522B888DB2}" type="slidenum">
              <a:rPr lang="en-US" altLang="en-US"/>
              <a:pPr>
                <a:defRPr/>
              </a:pPr>
              <a:t>‹#›</a:t>
            </a:fld>
            <a:endParaRPr lang="en-US" altLang="en-US"/>
          </a:p>
        </p:txBody>
      </p:sp>
    </p:spTree>
    <p:extLst>
      <p:ext uri="{BB962C8B-B14F-4D97-AF65-F5344CB8AC3E}">
        <p14:creationId xmlns:p14="http://schemas.microsoft.com/office/powerpoint/2010/main" val="3193196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BE8809F0-2DE8-42C3-9A58-7025D2EFDE7F}" type="slidenum">
              <a:rPr lang="en-US" altLang="en-US"/>
              <a:pPr>
                <a:defRPr/>
              </a:pPr>
              <a:t>‹#›</a:t>
            </a:fld>
            <a:endParaRPr lang="en-US" altLang="en-US"/>
          </a:p>
        </p:txBody>
      </p:sp>
    </p:spTree>
    <p:extLst>
      <p:ext uri="{BB962C8B-B14F-4D97-AF65-F5344CB8AC3E}">
        <p14:creationId xmlns:p14="http://schemas.microsoft.com/office/powerpoint/2010/main" val="17102959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796FECF1-6902-4D84-B617-E9AD6DEB3B27}" type="slidenum">
              <a:rPr lang="en-US" altLang="en-US"/>
              <a:pPr>
                <a:defRPr/>
              </a:pPr>
              <a:t>‹#›</a:t>
            </a:fld>
            <a:endParaRPr lang="en-US" altLang="en-US"/>
          </a:p>
        </p:txBody>
      </p:sp>
    </p:spTree>
    <p:extLst>
      <p:ext uri="{BB962C8B-B14F-4D97-AF65-F5344CB8AC3E}">
        <p14:creationId xmlns:p14="http://schemas.microsoft.com/office/powerpoint/2010/main" val="896490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idx="10"/>
          </p:nvPr>
        </p:nvSpPr>
        <p:spPr>
          <a:ln/>
        </p:spPr>
        <p:txBody>
          <a:bodyPr/>
          <a:lstStyle>
            <a:lvl1pPr>
              <a:defRPr/>
            </a:lvl1pPr>
          </a:lstStyle>
          <a:p>
            <a:pPr>
              <a:defRPr/>
            </a:pPr>
            <a:fld id="{52BD4090-3784-4B53-9AE0-62BF01403A3A}" type="slidenum">
              <a:rPr lang="en-US" altLang="en-US"/>
              <a:pPr>
                <a:defRPr/>
              </a:pPr>
              <a:t>‹#›</a:t>
            </a:fld>
            <a:endParaRPr lang="en-US" altLang="en-US"/>
          </a:p>
        </p:txBody>
      </p:sp>
    </p:spTree>
    <p:extLst>
      <p:ext uri="{BB962C8B-B14F-4D97-AF65-F5344CB8AC3E}">
        <p14:creationId xmlns:p14="http://schemas.microsoft.com/office/powerpoint/2010/main" val="2002790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F76BBDCD-3D39-49A3-B95E-1F20907D53DE}" type="slidenum">
              <a:rPr lang="en-US" altLang="en-US"/>
              <a:pPr>
                <a:defRPr/>
              </a:pPr>
              <a:t>‹#›</a:t>
            </a:fld>
            <a:endParaRPr lang="en-US" altLang="en-US"/>
          </a:p>
        </p:txBody>
      </p:sp>
    </p:spTree>
    <p:extLst>
      <p:ext uri="{BB962C8B-B14F-4D97-AF65-F5344CB8AC3E}">
        <p14:creationId xmlns:p14="http://schemas.microsoft.com/office/powerpoint/2010/main" val="630275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5B15BE2E-1F8F-448C-97E1-C7251054F0D8}" type="slidenum">
              <a:rPr lang="en-US" altLang="en-US"/>
              <a:pPr>
                <a:defRPr/>
              </a:pPr>
              <a:t>‹#›</a:t>
            </a:fld>
            <a:endParaRPr lang="en-US" altLang="en-US"/>
          </a:p>
        </p:txBody>
      </p:sp>
    </p:spTree>
    <p:extLst>
      <p:ext uri="{BB962C8B-B14F-4D97-AF65-F5344CB8AC3E}">
        <p14:creationId xmlns:p14="http://schemas.microsoft.com/office/powerpoint/2010/main" val="15484264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idx="10"/>
          </p:nvPr>
        </p:nvSpPr>
        <p:spPr>
          <a:ln/>
        </p:spPr>
        <p:txBody>
          <a:bodyPr/>
          <a:lstStyle>
            <a:lvl1pPr>
              <a:defRPr/>
            </a:lvl1pPr>
          </a:lstStyle>
          <a:p>
            <a:pPr>
              <a:defRPr/>
            </a:pPr>
            <a:fld id="{2EB443BB-6B70-47BA-A358-04A66CF5A4A0}" type="slidenum">
              <a:rPr lang="en-US" altLang="en-US"/>
              <a:pPr>
                <a:defRPr/>
              </a:pPr>
              <a:t>‹#›</a:t>
            </a:fld>
            <a:endParaRPr lang="en-US" altLang="en-US"/>
          </a:p>
        </p:txBody>
      </p:sp>
    </p:spTree>
    <p:extLst>
      <p:ext uri="{BB962C8B-B14F-4D97-AF65-F5344CB8AC3E}">
        <p14:creationId xmlns:p14="http://schemas.microsoft.com/office/powerpoint/2010/main" val="12146673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idx="10"/>
          </p:nvPr>
        </p:nvSpPr>
        <p:spPr>
          <a:ln/>
        </p:spPr>
        <p:txBody>
          <a:bodyPr/>
          <a:lstStyle>
            <a:lvl1pPr>
              <a:defRPr/>
            </a:lvl1pPr>
          </a:lstStyle>
          <a:p>
            <a:pPr>
              <a:defRPr/>
            </a:pPr>
            <a:fld id="{A33A8745-D1C2-445D-990C-325EEFE9D9A1}" type="slidenum">
              <a:rPr lang="en-US" altLang="en-US"/>
              <a:pPr>
                <a:defRPr/>
              </a:pPr>
              <a:t>‹#›</a:t>
            </a:fld>
            <a:endParaRPr lang="en-US" altLang="en-US"/>
          </a:p>
        </p:txBody>
      </p:sp>
    </p:spTree>
    <p:extLst>
      <p:ext uri="{BB962C8B-B14F-4D97-AF65-F5344CB8AC3E}">
        <p14:creationId xmlns:p14="http://schemas.microsoft.com/office/powerpoint/2010/main" val="2953205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idx="10"/>
          </p:nvPr>
        </p:nvSpPr>
        <p:spPr>
          <a:ln/>
        </p:spPr>
        <p:txBody>
          <a:bodyPr/>
          <a:lstStyle>
            <a:lvl1pPr>
              <a:defRPr/>
            </a:lvl1pPr>
          </a:lstStyle>
          <a:p>
            <a:pPr>
              <a:defRPr/>
            </a:pPr>
            <a:fld id="{3D2B1DCC-D437-4FDF-B586-420A5560D510}" type="slidenum">
              <a:rPr lang="en-US" altLang="en-US"/>
              <a:pPr>
                <a:defRPr/>
              </a:pPr>
              <a:t>‹#›</a:t>
            </a:fld>
            <a:endParaRPr lang="en-US" altLang="en-US"/>
          </a:p>
        </p:txBody>
      </p:sp>
    </p:spTree>
    <p:extLst>
      <p:ext uri="{BB962C8B-B14F-4D97-AF65-F5344CB8AC3E}">
        <p14:creationId xmlns:p14="http://schemas.microsoft.com/office/powerpoint/2010/main" val="556937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200D59A3-6632-4CF1-A0A8-7512BA9BCB80}" type="slidenum">
              <a:rPr lang="en-US" altLang="en-US"/>
              <a:pPr>
                <a:defRPr/>
              </a:pPr>
              <a:t>‹#›</a:t>
            </a:fld>
            <a:endParaRPr lang="en-US" altLang="en-US"/>
          </a:p>
        </p:txBody>
      </p:sp>
    </p:spTree>
    <p:extLst>
      <p:ext uri="{BB962C8B-B14F-4D97-AF65-F5344CB8AC3E}">
        <p14:creationId xmlns:p14="http://schemas.microsoft.com/office/powerpoint/2010/main" val="59886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fld id="{3B3F3CAB-2E70-41BF-B2CA-B90BC51DD384}" type="datetime5">
              <a:rPr lang="en-US" altLang="en-US" smtClean="0"/>
              <a:t>28-Feb-20</a:t>
            </a:fld>
            <a:endParaRPr lang="en-US" altLang="en-US"/>
          </a:p>
        </p:txBody>
      </p:sp>
      <p:sp>
        <p:nvSpPr>
          <p:cNvPr id="5"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8"/>
          <p:cNvSpPr>
            <a:spLocks noGrp="1" noChangeArrowheads="1"/>
          </p:cNvSpPr>
          <p:nvPr>
            <p:ph type="sldNum" idx="12"/>
          </p:nvPr>
        </p:nvSpPr>
        <p:spPr>
          <a:ln/>
        </p:spPr>
        <p:txBody>
          <a:bodyPr/>
          <a:lstStyle>
            <a:lvl1pPr>
              <a:defRPr/>
            </a:lvl1pPr>
          </a:lstStyle>
          <a:p>
            <a:pPr>
              <a:defRPr/>
            </a:pPr>
            <a:fld id="{ED52B47B-CCE8-406C-AB47-B8F56B8A2F89}" type="slidenum">
              <a:rPr lang="en-US" altLang="en-US"/>
              <a:pPr>
                <a:defRPr/>
              </a:pPr>
              <a:t>‹#›</a:t>
            </a:fld>
            <a:endParaRPr lang="en-US" altLang="en-US"/>
          </a:p>
        </p:txBody>
      </p:sp>
    </p:spTree>
    <p:extLst>
      <p:ext uri="{BB962C8B-B14F-4D97-AF65-F5344CB8AC3E}">
        <p14:creationId xmlns:p14="http://schemas.microsoft.com/office/powerpoint/2010/main" val="1251334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B4DC4FC3-E50C-4359-A734-1E3F8D1BFD87}" type="slidenum">
              <a:rPr lang="en-US" altLang="en-US"/>
              <a:pPr>
                <a:defRPr/>
              </a:pPr>
              <a:t>‹#›</a:t>
            </a:fld>
            <a:endParaRPr lang="en-US" altLang="en-US"/>
          </a:p>
        </p:txBody>
      </p:sp>
    </p:spTree>
    <p:extLst>
      <p:ext uri="{BB962C8B-B14F-4D97-AF65-F5344CB8AC3E}">
        <p14:creationId xmlns:p14="http://schemas.microsoft.com/office/powerpoint/2010/main" val="370061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CCD801DA-349D-4BC4-AF6F-E4483160C7A7}" type="slidenum">
              <a:rPr lang="en-US" altLang="en-US"/>
              <a:pPr>
                <a:defRPr/>
              </a:pPr>
              <a:t>‹#›</a:t>
            </a:fld>
            <a:endParaRPr lang="en-US" altLang="en-US"/>
          </a:p>
        </p:txBody>
      </p:sp>
    </p:spTree>
    <p:extLst>
      <p:ext uri="{BB962C8B-B14F-4D97-AF65-F5344CB8AC3E}">
        <p14:creationId xmlns:p14="http://schemas.microsoft.com/office/powerpoint/2010/main" val="34531827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BD4496E8-FB8F-4BF6-90F3-DDAA6393E804}" type="slidenum">
              <a:rPr lang="en-US" altLang="en-US"/>
              <a:pPr>
                <a:defRPr/>
              </a:pPr>
              <a:t>‹#›</a:t>
            </a:fld>
            <a:endParaRPr lang="en-US" altLang="en-US"/>
          </a:p>
        </p:txBody>
      </p:sp>
    </p:spTree>
    <p:extLst>
      <p:ext uri="{BB962C8B-B14F-4D97-AF65-F5344CB8AC3E}">
        <p14:creationId xmlns:p14="http://schemas.microsoft.com/office/powerpoint/2010/main" val="98968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21906F4F-1025-4C05-B47E-B3BACC9B8AF3}" type="slidenum">
              <a:rPr lang="en-US" altLang="en-US"/>
              <a:pPr>
                <a:defRPr/>
              </a:pPr>
              <a:t>‹#›</a:t>
            </a:fld>
            <a:endParaRPr lang="en-US" altLang="en-US"/>
          </a:p>
        </p:txBody>
      </p:sp>
    </p:spTree>
    <p:extLst>
      <p:ext uri="{BB962C8B-B14F-4D97-AF65-F5344CB8AC3E}">
        <p14:creationId xmlns:p14="http://schemas.microsoft.com/office/powerpoint/2010/main" val="23161243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idx="10"/>
          </p:nvPr>
        </p:nvSpPr>
        <p:spPr>
          <a:ln/>
        </p:spPr>
        <p:txBody>
          <a:bodyPr/>
          <a:lstStyle>
            <a:lvl1pPr>
              <a:defRPr/>
            </a:lvl1pPr>
          </a:lstStyle>
          <a:p>
            <a:pPr>
              <a:defRPr/>
            </a:pPr>
            <a:fld id="{6064B768-822F-4273-8C4F-50295D12BB08}" type="slidenum">
              <a:rPr lang="en-US" altLang="en-US"/>
              <a:pPr>
                <a:defRPr/>
              </a:pPr>
              <a:t>‹#›</a:t>
            </a:fld>
            <a:endParaRPr lang="en-US" altLang="en-US"/>
          </a:p>
        </p:txBody>
      </p:sp>
    </p:spTree>
    <p:extLst>
      <p:ext uri="{BB962C8B-B14F-4D97-AF65-F5344CB8AC3E}">
        <p14:creationId xmlns:p14="http://schemas.microsoft.com/office/powerpoint/2010/main" val="2195932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40DEE6D0-508F-4BCF-96C6-63C75EAE56FD}" type="slidenum">
              <a:rPr lang="en-US" altLang="en-US"/>
              <a:pPr>
                <a:defRPr/>
              </a:pPr>
              <a:t>‹#›</a:t>
            </a:fld>
            <a:endParaRPr lang="en-US" altLang="en-US"/>
          </a:p>
        </p:txBody>
      </p:sp>
    </p:spTree>
    <p:extLst>
      <p:ext uri="{BB962C8B-B14F-4D97-AF65-F5344CB8AC3E}">
        <p14:creationId xmlns:p14="http://schemas.microsoft.com/office/powerpoint/2010/main" val="21777363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FE594B31-3E53-4B86-A094-C24ABFE096CF}" type="slidenum">
              <a:rPr lang="en-US" altLang="en-US"/>
              <a:pPr>
                <a:defRPr/>
              </a:pPr>
              <a:t>‹#›</a:t>
            </a:fld>
            <a:endParaRPr lang="en-US" altLang="en-US"/>
          </a:p>
        </p:txBody>
      </p:sp>
    </p:spTree>
    <p:extLst>
      <p:ext uri="{BB962C8B-B14F-4D97-AF65-F5344CB8AC3E}">
        <p14:creationId xmlns:p14="http://schemas.microsoft.com/office/powerpoint/2010/main" val="15370302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idx="10"/>
          </p:nvPr>
        </p:nvSpPr>
        <p:spPr>
          <a:ln/>
        </p:spPr>
        <p:txBody>
          <a:bodyPr/>
          <a:lstStyle>
            <a:lvl1pPr>
              <a:defRPr/>
            </a:lvl1pPr>
          </a:lstStyle>
          <a:p>
            <a:pPr>
              <a:defRPr/>
            </a:pPr>
            <a:fld id="{8466DDC5-18D5-48B3-A0A9-CC5C5A61452A}" type="slidenum">
              <a:rPr lang="en-US" altLang="en-US"/>
              <a:pPr>
                <a:defRPr/>
              </a:pPr>
              <a:t>‹#›</a:t>
            </a:fld>
            <a:endParaRPr lang="en-US" altLang="en-US"/>
          </a:p>
        </p:txBody>
      </p:sp>
    </p:spTree>
    <p:extLst>
      <p:ext uri="{BB962C8B-B14F-4D97-AF65-F5344CB8AC3E}">
        <p14:creationId xmlns:p14="http://schemas.microsoft.com/office/powerpoint/2010/main" val="28584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idx="10"/>
          </p:nvPr>
        </p:nvSpPr>
        <p:spPr>
          <a:ln/>
        </p:spPr>
        <p:txBody>
          <a:bodyPr/>
          <a:lstStyle>
            <a:lvl1pPr>
              <a:defRPr/>
            </a:lvl1pPr>
          </a:lstStyle>
          <a:p>
            <a:pPr>
              <a:defRPr/>
            </a:pPr>
            <a:fld id="{4AB12DB8-45C0-49F7-B1B4-743E7EE4632B}" type="slidenum">
              <a:rPr lang="en-US" altLang="en-US"/>
              <a:pPr>
                <a:defRPr/>
              </a:pPr>
              <a:t>‹#›</a:t>
            </a:fld>
            <a:endParaRPr lang="en-US" altLang="en-US"/>
          </a:p>
        </p:txBody>
      </p:sp>
    </p:spTree>
    <p:extLst>
      <p:ext uri="{BB962C8B-B14F-4D97-AF65-F5344CB8AC3E}">
        <p14:creationId xmlns:p14="http://schemas.microsoft.com/office/powerpoint/2010/main" val="2521512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idx="10"/>
          </p:nvPr>
        </p:nvSpPr>
        <p:spPr>
          <a:ln/>
        </p:spPr>
        <p:txBody>
          <a:bodyPr/>
          <a:lstStyle>
            <a:lvl1pPr>
              <a:defRPr/>
            </a:lvl1pPr>
          </a:lstStyle>
          <a:p>
            <a:pPr>
              <a:defRPr/>
            </a:pPr>
            <a:fld id="{ACF79011-99FF-4CEB-9783-93ECAC2234A9}" type="slidenum">
              <a:rPr lang="en-US" altLang="en-US"/>
              <a:pPr>
                <a:defRPr/>
              </a:pPr>
              <a:t>‹#›</a:t>
            </a:fld>
            <a:endParaRPr lang="en-US" altLang="en-US"/>
          </a:p>
        </p:txBody>
      </p:sp>
    </p:spTree>
    <p:extLst>
      <p:ext uri="{BB962C8B-B14F-4D97-AF65-F5344CB8AC3E}">
        <p14:creationId xmlns:p14="http://schemas.microsoft.com/office/powerpoint/2010/main" val="275166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idx="10"/>
          </p:nvPr>
        </p:nvSpPr>
        <p:spPr>
          <a:ln/>
        </p:spPr>
        <p:txBody>
          <a:bodyPr/>
          <a:lstStyle>
            <a:lvl1pPr>
              <a:defRPr/>
            </a:lvl1pPr>
          </a:lstStyle>
          <a:p>
            <a:pPr>
              <a:defRPr/>
            </a:pPr>
            <a:fld id="{CE1BB00F-F7B9-452D-B60F-6F61A0DC6725}" type="datetime5">
              <a:rPr lang="en-US" altLang="en-US" smtClean="0"/>
              <a:t>28-Feb-20</a:t>
            </a:fld>
            <a:endParaRPr lang="en-US" altLang="en-US"/>
          </a:p>
        </p:txBody>
      </p:sp>
      <p:sp>
        <p:nvSpPr>
          <p:cNvPr id="6"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7" name="Rectangle 8"/>
          <p:cNvSpPr>
            <a:spLocks noGrp="1" noChangeArrowheads="1"/>
          </p:cNvSpPr>
          <p:nvPr>
            <p:ph type="sldNum" idx="12"/>
          </p:nvPr>
        </p:nvSpPr>
        <p:spPr>
          <a:ln/>
        </p:spPr>
        <p:txBody>
          <a:bodyPr/>
          <a:lstStyle>
            <a:lvl1pPr>
              <a:defRPr/>
            </a:lvl1pPr>
          </a:lstStyle>
          <a:p>
            <a:pPr>
              <a:defRPr/>
            </a:pPr>
            <a:fld id="{4CDEE4BD-0D00-4A38-8CDB-3DB293AEF215}" type="slidenum">
              <a:rPr lang="en-US" altLang="en-US"/>
              <a:pPr>
                <a:defRPr/>
              </a:pPr>
              <a:t>‹#›</a:t>
            </a:fld>
            <a:endParaRPr lang="en-US" altLang="en-US"/>
          </a:p>
        </p:txBody>
      </p:sp>
    </p:spTree>
    <p:extLst>
      <p:ext uri="{BB962C8B-B14F-4D97-AF65-F5344CB8AC3E}">
        <p14:creationId xmlns:p14="http://schemas.microsoft.com/office/powerpoint/2010/main" val="13676380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F61B432C-52D7-46D5-997A-85C5C63FA173}" type="slidenum">
              <a:rPr lang="en-US" altLang="en-US"/>
              <a:pPr>
                <a:defRPr/>
              </a:pPr>
              <a:t>‹#›</a:t>
            </a:fld>
            <a:endParaRPr lang="en-US" altLang="en-US"/>
          </a:p>
        </p:txBody>
      </p:sp>
    </p:spTree>
    <p:extLst>
      <p:ext uri="{BB962C8B-B14F-4D97-AF65-F5344CB8AC3E}">
        <p14:creationId xmlns:p14="http://schemas.microsoft.com/office/powerpoint/2010/main" val="31985514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1F98671D-5792-4380-9AE7-304EED92D064}" type="slidenum">
              <a:rPr lang="en-US" altLang="en-US"/>
              <a:pPr>
                <a:defRPr/>
              </a:pPr>
              <a:t>‹#›</a:t>
            </a:fld>
            <a:endParaRPr lang="en-US" altLang="en-US"/>
          </a:p>
        </p:txBody>
      </p:sp>
    </p:spTree>
    <p:extLst>
      <p:ext uri="{BB962C8B-B14F-4D97-AF65-F5344CB8AC3E}">
        <p14:creationId xmlns:p14="http://schemas.microsoft.com/office/powerpoint/2010/main" val="1462626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545EA39D-199D-471D-A4DD-877B7947CEC8}" type="slidenum">
              <a:rPr lang="en-US" altLang="en-US"/>
              <a:pPr>
                <a:defRPr/>
              </a:pPr>
              <a:t>‹#›</a:t>
            </a:fld>
            <a:endParaRPr lang="en-US" altLang="en-US"/>
          </a:p>
        </p:txBody>
      </p:sp>
    </p:spTree>
    <p:extLst>
      <p:ext uri="{BB962C8B-B14F-4D97-AF65-F5344CB8AC3E}">
        <p14:creationId xmlns:p14="http://schemas.microsoft.com/office/powerpoint/2010/main" val="265343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7F8E5456-D8EF-427F-8436-AFF0CD63E60B}" type="slidenum">
              <a:rPr lang="en-US" altLang="en-US"/>
              <a:pPr>
                <a:defRPr/>
              </a:pPr>
              <a:t>‹#›</a:t>
            </a:fld>
            <a:endParaRPr lang="en-US" altLang="en-US"/>
          </a:p>
        </p:txBody>
      </p:sp>
    </p:spTree>
    <p:extLst>
      <p:ext uri="{BB962C8B-B14F-4D97-AF65-F5344CB8AC3E}">
        <p14:creationId xmlns:p14="http://schemas.microsoft.com/office/powerpoint/2010/main" val="11860562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31ED3219-2224-4CE2-AD41-9AA718236C8E}" type="slidenum">
              <a:rPr lang="en-US" altLang="en-US"/>
              <a:pPr>
                <a:defRPr/>
              </a:pPr>
              <a:t>‹#›</a:t>
            </a:fld>
            <a:endParaRPr lang="en-US" altLang="en-US"/>
          </a:p>
        </p:txBody>
      </p:sp>
    </p:spTree>
    <p:extLst>
      <p:ext uri="{BB962C8B-B14F-4D97-AF65-F5344CB8AC3E}">
        <p14:creationId xmlns:p14="http://schemas.microsoft.com/office/powerpoint/2010/main" val="40652274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idx="10"/>
          </p:nvPr>
        </p:nvSpPr>
        <p:spPr>
          <a:ln/>
        </p:spPr>
        <p:txBody>
          <a:bodyPr/>
          <a:lstStyle>
            <a:lvl1pPr>
              <a:defRPr/>
            </a:lvl1pPr>
          </a:lstStyle>
          <a:p>
            <a:pPr>
              <a:defRPr/>
            </a:pPr>
            <a:fld id="{771502BA-BD1F-4824-9E12-55C3E1E6255E}" type="slidenum">
              <a:rPr lang="en-US" altLang="en-US"/>
              <a:pPr>
                <a:defRPr/>
              </a:pPr>
              <a:t>‹#›</a:t>
            </a:fld>
            <a:endParaRPr lang="en-US" altLang="en-US"/>
          </a:p>
        </p:txBody>
      </p:sp>
    </p:spTree>
    <p:extLst>
      <p:ext uri="{BB962C8B-B14F-4D97-AF65-F5344CB8AC3E}">
        <p14:creationId xmlns:p14="http://schemas.microsoft.com/office/powerpoint/2010/main" val="26906382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F906FC25-9608-4991-8012-A0397C78EE80}" type="slidenum">
              <a:rPr lang="en-US" altLang="en-US"/>
              <a:pPr>
                <a:defRPr/>
              </a:pPr>
              <a:t>‹#›</a:t>
            </a:fld>
            <a:endParaRPr lang="en-US" altLang="en-US"/>
          </a:p>
        </p:txBody>
      </p:sp>
    </p:spTree>
    <p:extLst>
      <p:ext uri="{BB962C8B-B14F-4D97-AF65-F5344CB8AC3E}">
        <p14:creationId xmlns:p14="http://schemas.microsoft.com/office/powerpoint/2010/main" val="15122054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8D4C172B-98B6-4F1C-A474-9C47372D3989}" type="slidenum">
              <a:rPr lang="en-US" altLang="en-US"/>
              <a:pPr>
                <a:defRPr/>
              </a:pPr>
              <a:t>‹#›</a:t>
            </a:fld>
            <a:endParaRPr lang="en-US" altLang="en-US"/>
          </a:p>
        </p:txBody>
      </p:sp>
    </p:spTree>
    <p:extLst>
      <p:ext uri="{BB962C8B-B14F-4D97-AF65-F5344CB8AC3E}">
        <p14:creationId xmlns:p14="http://schemas.microsoft.com/office/powerpoint/2010/main" val="1601934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idx="10"/>
          </p:nvPr>
        </p:nvSpPr>
        <p:spPr>
          <a:ln/>
        </p:spPr>
        <p:txBody>
          <a:bodyPr/>
          <a:lstStyle>
            <a:lvl1pPr>
              <a:defRPr/>
            </a:lvl1pPr>
          </a:lstStyle>
          <a:p>
            <a:pPr>
              <a:defRPr/>
            </a:pPr>
            <a:fld id="{B091F0B4-1F51-49B2-A656-29C1DDAA5304}" type="slidenum">
              <a:rPr lang="en-US" altLang="en-US"/>
              <a:pPr>
                <a:defRPr/>
              </a:pPr>
              <a:t>‹#›</a:t>
            </a:fld>
            <a:endParaRPr lang="en-US" altLang="en-US"/>
          </a:p>
        </p:txBody>
      </p:sp>
    </p:spTree>
    <p:extLst>
      <p:ext uri="{BB962C8B-B14F-4D97-AF65-F5344CB8AC3E}">
        <p14:creationId xmlns:p14="http://schemas.microsoft.com/office/powerpoint/2010/main" val="8827785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idx="10"/>
          </p:nvPr>
        </p:nvSpPr>
        <p:spPr>
          <a:ln/>
        </p:spPr>
        <p:txBody>
          <a:bodyPr/>
          <a:lstStyle>
            <a:lvl1pPr>
              <a:defRPr/>
            </a:lvl1pPr>
          </a:lstStyle>
          <a:p>
            <a:pPr>
              <a:defRPr/>
            </a:pPr>
            <a:fld id="{6ABD5034-7D99-4175-B8F1-20CAD8D940D4}" type="slidenum">
              <a:rPr lang="en-US" altLang="en-US"/>
              <a:pPr>
                <a:defRPr/>
              </a:pPr>
              <a:t>‹#›</a:t>
            </a:fld>
            <a:endParaRPr lang="en-US" altLang="en-US"/>
          </a:p>
        </p:txBody>
      </p:sp>
    </p:spTree>
    <p:extLst>
      <p:ext uri="{BB962C8B-B14F-4D97-AF65-F5344CB8AC3E}">
        <p14:creationId xmlns:p14="http://schemas.microsoft.com/office/powerpoint/2010/main" val="115702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idx="10"/>
          </p:nvPr>
        </p:nvSpPr>
        <p:spPr>
          <a:ln/>
        </p:spPr>
        <p:txBody>
          <a:bodyPr/>
          <a:lstStyle>
            <a:lvl1pPr>
              <a:defRPr/>
            </a:lvl1pPr>
          </a:lstStyle>
          <a:p>
            <a:pPr>
              <a:defRPr/>
            </a:pPr>
            <a:fld id="{A831F759-1810-4242-B922-0097B832090F}" type="datetime5">
              <a:rPr lang="en-US" altLang="en-US" smtClean="0"/>
              <a:t>28-Feb-20</a:t>
            </a:fld>
            <a:endParaRPr lang="en-US" altLang="en-US"/>
          </a:p>
        </p:txBody>
      </p:sp>
      <p:sp>
        <p:nvSpPr>
          <p:cNvPr id="8"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9" name="Rectangle 8"/>
          <p:cNvSpPr>
            <a:spLocks noGrp="1" noChangeArrowheads="1"/>
          </p:cNvSpPr>
          <p:nvPr>
            <p:ph type="sldNum" idx="12"/>
          </p:nvPr>
        </p:nvSpPr>
        <p:spPr>
          <a:ln/>
        </p:spPr>
        <p:txBody>
          <a:bodyPr/>
          <a:lstStyle>
            <a:lvl1pPr>
              <a:defRPr/>
            </a:lvl1pPr>
          </a:lstStyle>
          <a:p>
            <a:pPr>
              <a:defRPr/>
            </a:pPr>
            <a:fld id="{6DEB2F35-CB75-448B-8AAB-D976D2784508}" type="slidenum">
              <a:rPr lang="en-US" altLang="en-US"/>
              <a:pPr>
                <a:defRPr/>
              </a:pPr>
              <a:t>‹#›</a:t>
            </a:fld>
            <a:endParaRPr lang="en-US" altLang="en-US"/>
          </a:p>
        </p:txBody>
      </p:sp>
    </p:spTree>
    <p:extLst>
      <p:ext uri="{BB962C8B-B14F-4D97-AF65-F5344CB8AC3E}">
        <p14:creationId xmlns:p14="http://schemas.microsoft.com/office/powerpoint/2010/main" val="15240686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idx="10"/>
          </p:nvPr>
        </p:nvSpPr>
        <p:spPr>
          <a:ln/>
        </p:spPr>
        <p:txBody>
          <a:bodyPr/>
          <a:lstStyle>
            <a:lvl1pPr>
              <a:defRPr/>
            </a:lvl1pPr>
          </a:lstStyle>
          <a:p>
            <a:pPr>
              <a:defRPr/>
            </a:pPr>
            <a:fld id="{3884BA26-7CA6-496F-BBB8-046171C91609}" type="slidenum">
              <a:rPr lang="en-US" altLang="en-US"/>
              <a:pPr>
                <a:defRPr/>
              </a:pPr>
              <a:t>‹#›</a:t>
            </a:fld>
            <a:endParaRPr lang="en-US" altLang="en-US"/>
          </a:p>
        </p:txBody>
      </p:sp>
    </p:spTree>
    <p:extLst>
      <p:ext uri="{BB962C8B-B14F-4D97-AF65-F5344CB8AC3E}">
        <p14:creationId xmlns:p14="http://schemas.microsoft.com/office/powerpoint/2010/main" val="7862856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29CD92B2-D16B-4AB5-BBFB-85EEF7B5C74E}" type="slidenum">
              <a:rPr lang="en-US" altLang="en-US"/>
              <a:pPr>
                <a:defRPr/>
              </a:pPr>
              <a:t>‹#›</a:t>
            </a:fld>
            <a:endParaRPr lang="en-US" altLang="en-US"/>
          </a:p>
        </p:txBody>
      </p:sp>
    </p:spTree>
    <p:extLst>
      <p:ext uri="{BB962C8B-B14F-4D97-AF65-F5344CB8AC3E}">
        <p14:creationId xmlns:p14="http://schemas.microsoft.com/office/powerpoint/2010/main" val="16012044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277173A9-E2BC-4DB4-B1BC-51FCE0F23F0B}" type="slidenum">
              <a:rPr lang="en-US" altLang="en-US"/>
              <a:pPr>
                <a:defRPr/>
              </a:pPr>
              <a:t>‹#›</a:t>
            </a:fld>
            <a:endParaRPr lang="en-US" altLang="en-US"/>
          </a:p>
        </p:txBody>
      </p:sp>
    </p:spTree>
    <p:extLst>
      <p:ext uri="{BB962C8B-B14F-4D97-AF65-F5344CB8AC3E}">
        <p14:creationId xmlns:p14="http://schemas.microsoft.com/office/powerpoint/2010/main" val="17613885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5AC40322-56CB-4BA1-8083-7D2A937EA5E9}" type="slidenum">
              <a:rPr lang="en-US" altLang="en-US"/>
              <a:pPr>
                <a:defRPr/>
              </a:pPr>
              <a:t>‹#›</a:t>
            </a:fld>
            <a:endParaRPr lang="en-US" altLang="en-US"/>
          </a:p>
        </p:txBody>
      </p:sp>
    </p:spTree>
    <p:extLst>
      <p:ext uri="{BB962C8B-B14F-4D97-AF65-F5344CB8AC3E}">
        <p14:creationId xmlns:p14="http://schemas.microsoft.com/office/powerpoint/2010/main" val="40542623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5B715236-EBD0-4CBF-9820-AA8605671605}" type="slidenum">
              <a:rPr lang="en-US" altLang="en-US"/>
              <a:pPr>
                <a:defRPr/>
              </a:pPr>
              <a:t>‹#›</a:t>
            </a:fld>
            <a:endParaRPr lang="en-US" altLang="en-US"/>
          </a:p>
        </p:txBody>
      </p:sp>
    </p:spTree>
    <p:extLst>
      <p:ext uri="{BB962C8B-B14F-4D97-AF65-F5344CB8AC3E}">
        <p14:creationId xmlns:p14="http://schemas.microsoft.com/office/powerpoint/2010/main" val="5917687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2059C851-E855-4255-8D42-8773B0E79E8C}" type="slidenum">
              <a:rPr lang="en-US" altLang="en-US"/>
              <a:pPr>
                <a:defRPr/>
              </a:pPr>
              <a:t>‹#›</a:t>
            </a:fld>
            <a:endParaRPr lang="en-US" altLang="en-US"/>
          </a:p>
        </p:txBody>
      </p:sp>
    </p:spTree>
    <p:extLst>
      <p:ext uri="{BB962C8B-B14F-4D97-AF65-F5344CB8AC3E}">
        <p14:creationId xmlns:p14="http://schemas.microsoft.com/office/powerpoint/2010/main" val="19529318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idx="10"/>
          </p:nvPr>
        </p:nvSpPr>
        <p:spPr>
          <a:ln/>
        </p:spPr>
        <p:txBody>
          <a:bodyPr/>
          <a:lstStyle>
            <a:lvl1pPr>
              <a:defRPr/>
            </a:lvl1pPr>
          </a:lstStyle>
          <a:p>
            <a:pPr>
              <a:defRPr/>
            </a:pPr>
            <a:fld id="{AFD15A51-E68D-4BE2-BD9E-315F9087B3BA}" type="slidenum">
              <a:rPr lang="en-US" altLang="en-US"/>
              <a:pPr>
                <a:defRPr/>
              </a:pPr>
              <a:t>‹#›</a:t>
            </a:fld>
            <a:endParaRPr lang="en-US" altLang="en-US"/>
          </a:p>
        </p:txBody>
      </p:sp>
    </p:spTree>
    <p:extLst>
      <p:ext uri="{BB962C8B-B14F-4D97-AF65-F5344CB8AC3E}">
        <p14:creationId xmlns:p14="http://schemas.microsoft.com/office/powerpoint/2010/main" val="21926859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10B46E57-8B21-4135-AE84-2F2144DFE8CC}" type="slidenum">
              <a:rPr lang="en-US" altLang="en-US"/>
              <a:pPr>
                <a:defRPr/>
              </a:pPr>
              <a:t>‹#›</a:t>
            </a:fld>
            <a:endParaRPr lang="en-US" altLang="en-US"/>
          </a:p>
        </p:txBody>
      </p:sp>
    </p:spTree>
    <p:extLst>
      <p:ext uri="{BB962C8B-B14F-4D97-AF65-F5344CB8AC3E}">
        <p14:creationId xmlns:p14="http://schemas.microsoft.com/office/powerpoint/2010/main" val="26064553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1F7D1B2A-BB9D-4CAC-AED3-426C15F714FF}" type="slidenum">
              <a:rPr lang="en-US" altLang="en-US"/>
              <a:pPr>
                <a:defRPr/>
              </a:pPr>
              <a:t>‹#›</a:t>
            </a:fld>
            <a:endParaRPr lang="en-US" altLang="en-US"/>
          </a:p>
        </p:txBody>
      </p:sp>
    </p:spTree>
    <p:extLst>
      <p:ext uri="{BB962C8B-B14F-4D97-AF65-F5344CB8AC3E}">
        <p14:creationId xmlns:p14="http://schemas.microsoft.com/office/powerpoint/2010/main" val="2141129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idx="10"/>
          </p:nvPr>
        </p:nvSpPr>
        <p:spPr>
          <a:ln/>
        </p:spPr>
        <p:txBody>
          <a:bodyPr/>
          <a:lstStyle>
            <a:lvl1pPr>
              <a:defRPr/>
            </a:lvl1pPr>
          </a:lstStyle>
          <a:p>
            <a:pPr>
              <a:defRPr/>
            </a:pPr>
            <a:fld id="{10BF749C-8568-4FC0-974F-3A570E90DD24}" type="slidenum">
              <a:rPr lang="en-US" altLang="en-US"/>
              <a:pPr>
                <a:defRPr/>
              </a:pPr>
              <a:t>‹#›</a:t>
            </a:fld>
            <a:endParaRPr lang="en-US" altLang="en-US"/>
          </a:p>
        </p:txBody>
      </p:sp>
    </p:spTree>
    <p:extLst>
      <p:ext uri="{BB962C8B-B14F-4D97-AF65-F5344CB8AC3E}">
        <p14:creationId xmlns:p14="http://schemas.microsoft.com/office/powerpoint/2010/main" val="364624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idx="10"/>
          </p:nvPr>
        </p:nvSpPr>
        <p:spPr>
          <a:ln/>
        </p:spPr>
        <p:txBody>
          <a:bodyPr/>
          <a:lstStyle>
            <a:lvl1pPr>
              <a:defRPr/>
            </a:lvl1pPr>
          </a:lstStyle>
          <a:p>
            <a:pPr>
              <a:defRPr/>
            </a:pPr>
            <a:fld id="{6C3FD5C6-9F81-441C-B3E5-8B0699764EAD}" type="datetime5">
              <a:rPr lang="en-US" altLang="en-US" smtClean="0"/>
              <a:t>28-Feb-20</a:t>
            </a:fld>
            <a:endParaRPr lang="en-US" altLang="en-US"/>
          </a:p>
        </p:txBody>
      </p:sp>
      <p:sp>
        <p:nvSpPr>
          <p:cNvPr id="4"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5" name="Rectangle 8"/>
          <p:cNvSpPr>
            <a:spLocks noGrp="1" noChangeArrowheads="1"/>
          </p:cNvSpPr>
          <p:nvPr>
            <p:ph type="sldNum" idx="12"/>
          </p:nvPr>
        </p:nvSpPr>
        <p:spPr>
          <a:ln/>
        </p:spPr>
        <p:txBody>
          <a:bodyPr/>
          <a:lstStyle>
            <a:lvl1pPr>
              <a:defRPr/>
            </a:lvl1pPr>
          </a:lstStyle>
          <a:p>
            <a:pPr>
              <a:defRPr/>
            </a:pPr>
            <a:fld id="{6371F852-69C5-4769-9E85-73F7F10890A6}" type="slidenum">
              <a:rPr lang="en-US" altLang="en-US"/>
              <a:pPr>
                <a:defRPr/>
              </a:pPr>
              <a:t>‹#›</a:t>
            </a:fld>
            <a:endParaRPr lang="en-US" altLang="en-US"/>
          </a:p>
        </p:txBody>
      </p:sp>
    </p:spTree>
    <p:extLst>
      <p:ext uri="{BB962C8B-B14F-4D97-AF65-F5344CB8AC3E}">
        <p14:creationId xmlns:p14="http://schemas.microsoft.com/office/powerpoint/2010/main" val="33716528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idx="10"/>
          </p:nvPr>
        </p:nvSpPr>
        <p:spPr>
          <a:ln/>
        </p:spPr>
        <p:txBody>
          <a:bodyPr/>
          <a:lstStyle>
            <a:lvl1pPr>
              <a:defRPr/>
            </a:lvl1pPr>
          </a:lstStyle>
          <a:p>
            <a:pPr>
              <a:defRPr/>
            </a:pPr>
            <a:fld id="{971BA823-44BC-4643-AC41-165E4C61F6EA}" type="slidenum">
              <a:rPr lang="en-US" altLang="en-US"/>
              <a:pPr>
                <a:defRPr/>
              </a:pPr>
              <a:t>‹#›</a:t>
            </a:fld>
            <a:endParaRPr lang="en-US" altLang="en-US"/>
          </a:p>
        </p:txBody>
      </p:sp>
    </p:spTree>
    <p:extLst>
      <p:ext uri="{BB962C8B-B14F-4D97-AF65-F5344CB8AC3E}">
        <p14:creationId xmlns:p14="http://schemas.microsoft.com/office/powerpoint/2010/main" val="1005631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idx="10"/>
          </p:nvPr>
        </p:nvSpPr>
        <p:spPr>
          <a:ln/>
        </p:spPr>
        <p:txBody>
          <a:bodyPr/>
          <a:lstStyle>
            <a:lvl1pPr>
              <a:defRPr/>
            </a:lvl1pPr>
          </a:lstStyle>
          <a:p>
            <a:pPr>
              <a:defRPr/>
            </a:pPr>
            <a:fld id="{6A4C7A72-85AE-49DD-BFCE-BE8A4C62E151}" type="slidenum">
              <a:rPr lang="en-US" altLang="en-US"/>
              <a:pPr>
                <a:defRPr/>
              </a:pPr>
              <a:t>‹#›</a:t>
            </a:fld>
            <a:endParaRPr lang="en-US" altLang="en-US"/>
          </a:p>
        </p:txBody>
      </p:sp>
    </p:spTree>
    <p:extLst>
      <p:ext uri="{BB962C8B-B14F-4D97-AF65-F5344CB8AC3E}">
        <p14:creationId xmlns:p14="http://schemas.microsoft.com/office/powerpoint/2010/main" val="26109276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527BC089-F2D0-4DE6-B333-B2E980EFCE85}" type="slidenum">
              <a:rPr lang="en-US" altLang="en-US"/>
              <a:pPr>
                <a:defRPr/>
              </a:pPr>
              <a:t>‹#›</a:t>
            </a:fld>
            <a:endParaRPr lang="en-US" altLang="en-US"/>
          </a:p>
        </p:txBody>
      </p:sp>
    </p:spTree>
    <p:extLst>
      <p:ext uri="{BB962C8B-B14F-4D97-AF65-F5344CB8AC3E}">
        <p14:creationId xmlns:p14="http://schemas.microsoft.com/office/powerpoint/2010/main" val="3460013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C9C02705-3040-401B-A528-8DFAC691321C}" type="slidenum">
              <a:rPr lang="en-US" altLang="en-US"/>
              <a:pPr>
                <a:defRPr/>
              </a:pPr>
              <a:t>‹#›</a:t>
            </a:fld>
            <a:endParaRPr lang="en-US" altLang="en-US"/>
          </a:p>
        </p:txBody>
      </p:sp>
    </p:spTree>
    <p:extLst>
      <p:ext uri="{BB962C8B-B14F-4D97-AF65-F5344CB8AC3E}">
        <p14:creationId xmlns:p14="http://schemas.microsoft.com/office/powerpoint/2010/main" val="66490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B2EAE443-57F9-49C1-99FA-800F8A55702C}" type="slidenum">
              <a:rPr lang="en-US" altLang="en-US"/>
              <a:pPr>
                <a:defRPr/>
              </a:pPr>
              <a:t>‹#›</a:t>
            </a:fld>
            <a:endParaRPr lang="en-US" altLang="en-US"/>
          </a:p>
        </p:txBody>
      </p:sp>
    </p:spTree>
    <p:extLst>
      <p:ext uri="{BB962C8B-B14F-4D97-AF65-F5344CB8AC3E}">
        <p14:creationId xmlns:p14="http://schemas.microsoft.com/office/powerpoint/2010/main" val="21026640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6EDC744E-0E55-46CE-B67F-BA1AF4C6C63C}" type="slidenum">
              <a:rPr lang="en-US" altLang="en-US"/>
              <a:pPr>
                <a:defRPr/>
              </a:pPr>
              <a:t>‹#›</a:t>
            </a:fld>
            <a:endParaRPr lang="en-US" altLang="en-US"/>
          </a:p>
        </p:txBody>
      </p:sp>
    </p:spTree>
    <p:extLst>
      <p:ext uri="{BB962C8B-B14F-4D97-AF65-F5344CB8AC3E}">
        <p14:creationId xmlns:p14="http://schemas.microsoft.com/office/powerpoint/2010/main" val="24411921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CCE40C87-E4C6-407C-9C94-8E8869A8ACE2}" type="slidenum">
              <a:rPr lang="en-US" altLang="en-US"/>
              <a:pPr>
                <a:defRPr/>
              </a:pPr>
              <a:t>‹#›</a:t>
            </a:fld>
            <a:endParaRPr lang="en-US" altLang="en-US"/>
          </a:p>
        </p:txBody>
      </p:sp>
    </p:spTree>
    <p:extLst>
      <p:ext uri="{BB962C8B-B14F-4D97-AF65-F5344CB8AC3E}">
        <p14:creationId xmlns:p14="http://schemas.microsoft.com/office/powerpoint/2010/main" val="15536686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idx="10"/>
          </p:nvPr>
        </p:nvSpPr>
        <p:spPr>
          <a:ln/>
        </p:spPr>
        <p:txBody>
          <a:bodyPr/>
          <a:lstStyle>
            <a:lvl1pPr>
              <a:defRPr/>
            </a:lvl1pPr>
          </a:lstStyle>
          <a:p>
            <a:pPr>
              <a:defRPr/>
            </a:pPr>
            <a:fld id="{FC06485B-DCDB-49BB-AAD1-687BBAF3965A}" type="slidenum">
              <a:rPr lang="en-US" altLang="en-US"/>
              <a:pPr>
                <a:defRPr/>
              </a:pPr>
              <a:t>‹#›</a:t>
            </a:fld>
            <a:endParaRPr lang="en-US" altLang="en-US"/>
          </a:p>
        </p:txBody>
      </p:sp>
    </p:spTree>
    <p:extLst>
      <p:ext uri="{BB962C8B-B14F-4D97-AF65-F5344CB8AC3E}">
        <p14:creationId xmlns:p14="http://schemas.microsoft.com/office/powerpoint/2010/main" val="7265900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5DA4C932-914B-4FEF-A971-6CCF400AB269}" type="slidenum">
              <a:rPr lang="en-US" altLang="en-US"/>
              <a:pPr>
                <a:defRPr/>
              </a:pPr>
              <a:t>‹#›</a:t>
            </a:fld>
            <a:endParaRPr lang="en-US" altLang="en-US"/>
          </a:p>
        </p:txBody>
      </p:sp>
    </p:spTree>
    <p:extLst>
      <p:ext uri="{BB962C8B-B14F-4D97-AF65-F5344CB8AC3E}">
        <p14:creationId xmlns:p14="http://schemas.microsoft.com/office/powerpoint/2010/main" val="12332352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353494D5-C22B-4627-A787-9FE19F9EA3BF}" type="slidenum">
              <a:rPr lang="en-US" altLang="en-US"/>
              <a:pPr>
                <a:defRPr/>
              </a:pPr>
              <a:t>‹#›</a:t>
            </a:fld>
            <a:endParaRPr lang="en-US" altLang="en-US"/>
          </a:p>
        </p:txBody>
      </p:sp>
    </p:spTree>
    <p:extLst>
      <p:ext uri="{BB962C8B-B14F-4D97-AF65-F5344CB8AC3E}">
        <p14:creationId xmlns:p14="http://schemas.microsoft.com/office/powerpoint/2010/main" val="274692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fld id="{4CA008D4-3156-4E52-8C70-3D5B84B181CC}" type="datetime5">
              <a:rPr lang="en-US" altLang="en-US" smtClean="0"/>
              <a:t>28-Feb-20</a:t>
            </a:fld>
            <a:endParaRPr lang="en-US" altLang="en-US"/>
          </a:p>
        </p:txBody>
      </p:sp>
      <p:sp>
        <p:nvSpPr>
          <p:cNvPr id="3"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4" name="Rectangle 8"/>
          <p:cNvSpPr>
            <a:spLocks noGrp="1" noChangeArrowheads="1"/>
          </p:cNvSpPr>
          <p:nvPr>
            <p:ph type="sldNum" idx="12"/>
          </p:nvPr>
        </p:nvSpPr>
        <p:spPr>
          <a:ln/>
        </p:spPr>
        <p:txBody>
          <a:bodyPr/>
          <a:lstStyle>
            <a:lvl1pPr>
              <a:defRPr/>
            </a:lvl1pPr>
          </a:lstStyle>
          <a:p>
            <a:pPr>
              <a:defRPr/>
            </a:pPr>
            <a:fld id="{423C173A-567E-410F-B38B-CBB11420E958}" type="slidenum">
              <a:rPr lang="en-US" altLang="en-US"/>
              <a:pPr>
                <a:defRPr/>
              </a:pPr>
              <a:t>‹#›</a:t>
            </a:fld>
            <a:endParaRPr lang="en-US" altLang="en-US"/>
          </a:p>
        </p:txBody>
      </p:sp>
    </p:spTree>
    <p:extLst>
      <p:ext uri="{BB962C8B-B14F-4D97-AF65-F5344CB8AC3E}">
        <p14:creationId xmlns:p14="http://schemas.microsoft.com/office/powerpoint/2010/main" val="422411238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idx="10"/>
          </p:nvPr>
        </p:nvSpPr>
        <p:spPr>
          <a:ln/>
        </p:spPr>
        <p:txBody>
          <a:bodyPr/>
          <a:lstStyle>
            <a:lvl1pPr>
              <a:defRPr/>
            </a:lvl1pPr>
          </a:lstStyle>
          <a:p>
            <a:pPr>
              <a:defRPr/>
            </a:pPr>
            <a:fld id="{DC8C34C3-7E57-401A-907C-38957C3CE4CA}" type="slidenum">
              <a:rPr lang="en-US" altLang="en-US"/>
              <a:pPr>
                <a:defRPr/>
              </a:pPr>
              <a:t>‹#›</a:t>
            </a:fld>
            <a:endParaRPr lang="en-US" altLang="en-US"/>
          </a:p>
        </p:txBody>
      </p:sp>
    </p:spTree>
    <p:extLst>
      <p:ext uri="{BB962C8B-B14F-4D97-AF65-F5344CB8AC3E}">
        <p14:creationId xmlns:p14="http://schemas.microsoft.com/office/powerpoint/2010/main" val="35709526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idx="10"/>
          </p:nvPr>
        </p:nvSpPr>
        <p:spPr>
          <a:ln/>
        </p:spPr>
        <p:txBody>
          <a:bodyPr/>
          <a:lstStyle>
            <a:lvl1pPr>
              <a:defRPr/>
            </a:lvl1pPr>
          </a:lstStyle>
          <a:p>
            <a:pPr>
              <a:defRPr/>
            </a:pPr>
            <a:fld id="{BD62D650-26AD-4EAE-A0A5-7ABD7ACC2414}" type="slidenum">
              <a:rPr lang="en-US" altLang="en-US"/>
              <a:pPr>
                <a:defRPr/>
              </a:pPr>
              <a:t>‹#›</a:t>
            </a:fld>
            <a:endParaRPr lang="en-US" altLang="en-US"/>
          </a:p>
        </p:txBody>
      </p:sp>
    </p:spTree>
    <p:extLst>
      <p:ext uri="{BB962C8B-B14F-4D97-AF65-F5344CB8AC3E}">
        <p14:creationId xmlns:p14="http://schemas.microsoft.com/office/powerpoint/2010/main" val="27151807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idx="10"/>
          </p:nvPr>
        </p:nvSpPr>
        <p:spPr>
          <a:ln/>
        </p:spPr>
        <p:txBody>
          <a:bodyPr/>
          <a:lstStyle>
            <a:lvl1pPr>
              <a:defRPr/>
            </a:lvl1pPr>
          </a:lstStyle>
          <a:p>
            <a:pPr>
              <a:defRPr/>
            </a:pPr>
            <a:fld id="{89A80816-79D9-4E44-9FEF-4D48E272FC68}" type="slidenum">
              <a:rPr lang="en-US" altLang="en-US"/>
              <a:pPr>
                <a:defRPr/>
              </a:pPr>
              <a:t>‹#›</a:t>
            </a:fld>
            <a:endParaRPr lang="en-US" altLang="en-US"/>
          </a:p>
        </p:txBody>
      </p:sp>
    </p:spTree>
    <p:extLst>
      <p:ext uri="{BB962C8B-B14F-4D97-AF65-F5344CB8AC3E}">
        <p14:creationId xmlns:p14="http://schemas.microsoft.com/office/powerpoint/2010/main" val="26614962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9210E621-35A5-4194-9BBA-7AA6474BBFF9}" type="slidenum">
              <a:rPr lang="en-US" altLang="en-US"/>
              <a:pPr>
                <a:defRPr/>
              </a:pPr>
              <a:t>‹#›</a:t>
            </a:fld>
            <a:endParaRPr lang="en-US" altLang="en-US"/>
          </a:p>
        </p:txBody>
      </p:sp>
    </p:spTree>
    <p:extLst>
      <p:ext uri="{BB962C8B-B14F-4D97-AF65-F5344CB8AC3E}">
        <p14:creationId xmlns:p14="http://schemas.microsoft.com/office/powerpoint/2010/main" val="42567455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1052FD00-BAF7-44AD-B392-107FF88148A7}" type="slidenum">
              <a:rPr lang="en-US" altLang="en-US"/>
              <a:pPr>
                <a:defRPr/>
              </a:pPr>
              <a:t>‹#›</a:t>
            </a:fld>
            <a:endParaRPr lang="en-US" altLang="en-US"/>
          </a:p>
        </p:txBody>
      </p:sp>
    </p:spTree>
    <p:extLst>
      <p:ext uri="{BB962C8B-B14F-4D97-AF65-F5344CB8AC3E}">
        <p14:creationId xmlns:p14="http://schemas.microsoft.com/office/powerpoint/2010/main" val="19161559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8A10D4D2-DBD6-44D2-81DA-811A61615A2B}" type="slidenum">
              <a:rPr lang="en-US" altLang="en-US"/>
              <a:pPr>
                <a:defRPr/>
              </a:pPr>
              <a:t>‹#›</a:t>
            </a:fld>
            <a:endParaRPr lang="en-US" altLang="en-US"/>
          </a:p>
        </p:txBody>
      </p:sp>
    </p:spTree>
    <p:extLst>
      <p:ext uri="{BB962C8B-B14F-4D97-AF65-F5344CB8AC3E}">
        <p14:creationId xmlns:p14="http://schemas.microsoft.com/office/powerpoint/2010/main" val="7954702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FFCF9060-7A5B-49EB-A74B-C976E80C8817}" type="slidenum">
              <a:rPr lang="en-US" altLang="en-US"/>
              <a:pPr>
                <a:defRPr/>
              </a:pPr>
              <a:t>‹#›</a:t>
            </a:fld>
            <a:endParaRPr lang="en-US" altLang="en-US"/>
          </a:p>
        </p:txBody>
      </p:sp>
    </p:spTree>
    <p:extLst>
      <p:ext uri="{BB962C8B-B14F-4D97-AF65-F5344CB8AC3E}">
        <p14:creationId xmlns:p14="http://schemas.microsoft.com/office/powerpoint/2010/main" val="41484169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idx="10"/>
          </p:nvPr>
        </p:nvSpPr>
        <p:spPr>
          <a:ln/>
        </p:spPr>
        <p:txBody>
          <a:bodyPr/>
          <a:lstStyle>
            <a:lvl1pPr>
              <a:defRPr/>
            </a:lvl1pPr>
          </a:lstStyle>
          <a:p>
            <a:pPr>
              <a:defRPr/>
            </a:pPr>
            <a:fld id="{8703D067-CA3C-4C58-AC86-772FE4F6C6B7}" type="slidenum">
              <a:rPr lang="en-US" altLang="en-US"/>
              <a:pPr>
                <a:defRPr/>
              </a:pPr>
              <a:t>‹#›</a:t>
            </a:fld>
            <a:endParaRPr lang="en-US" altLang="en-US"/>
          </a:p>
        </p:txBody>
      </p:sp>
    </p:spTree>
    <p:extLst>
      <p:ext uri="{BB962C8B-B14F-4D97-AF65-F5344CB8AC3E}">
        <p14:creationId xmlns:p14="http://schemas.microsoft.com/office/powerpoint/2010/main" val="34805314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dt" idx="10"/>
          </p:nvPr>
        </p:nvSpPr>
        <p:spPr>
          <a:ln/>
        </p:spPr>
        <p:txBody>
          <a:bodyPr/>
          <a:lstStyle>
            <a:lvl1pPr>
              <a:defRPr/>
            </a:lvl1pPr>
          </a:lstStyle>
          <a:p>
            <a:pPr>
              <a:defRPr/>
            </a:pPr>
            <a:fld id="{76C0A89E-F192-4885-8CC8-6B21B4EE5673}"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335DD275-5FD9-4F02-B406-1E5F4F954477}" type="slidenum">
              <a:rPr lang="en-US" altLang="en-US"/>
              <a:pPr>
                <a:defRPr/>
              </a:pPr>
              <a:t>‹#›</a:t>
            </a:fld>
            <a:endParaRPr lang="en-US" altLang="en-US"/>
          </a:p>
        </p:txBody>
      </p:sp>
    </p:spTree>
    <p:extLst>
      <p:ext uri="{BB962C8B-B14F-4D97-AF65-F5344CB8AC3E}">
        <p14:creationId xmlns:p14="http://schemas.microsoft.com/office/powerpoint/2010/main" val="20387043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idx="10"/>
          </p:nvPr>
        </p:nvSpPr>
        <p:spPr>
          <a:ln/>
        </p:spPr>
        <p:txBody>
          <a:bodyPr/>
          <a:lstStyle>
            <a:lvl1pPr>
              <a:defRPr/>
            </a:lvl1pPr>
          </a:lstStyle>
          <a:p>
            <a:pPr>
              <a:defRPr/>
            </a:pPr>
            <a:fld id="{72E566BF-4BA7-41C1-84AF-8C9F5F648F85}"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620BA164-BCAE-49C2-A508-D07000A2A893}" type="slidenum">
              <a:rPr lang="en-US" altLang="en-US"/>
              <a:pPr>
                <a:defRPr/>
              </a:pPr>
              <a:t>‹#›</a:t>
            </a:fld>
            <a:endParaRPr lang="en-US" altLang="en-US"/>
          </a:p>
        </p:txBody>
      </p:sp>
    </p:spTree>
    <p:extLst>
      <p:ext uri="{BB962C8B-B14F-4D97-AF65-F5344CB8AC3E}">
        <p14:creationId xmlns:p14="http://schemas.microsoft.com/office/powerpoint/2010/main" val="51527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fld id="{E22C1E71-6BCA-46A1-9972-C66254C1F59A}" type="datetime5">
              <a:rPr lang="en-US" altLang="en-US" smtClean="0"/>
              <a:t>28-Feb-20</a:t>
            </a:fld>
            <a:endParaRPr lang="en-US" altLang="en-US"/>
          </a:p>
        </p:txBody>
      </p:sp>
      <p:sp>
        <p:nvSpPr>
          <p:cNvPr id="6"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7" name="Rectangle 8"/>
          <p:cNvSpPr>
            <a:spLocks noGrp="1" noChangeArrowheads="1"/>
          </p:cNvSpPr>
          <p:nvPr>
            <p:ph type="sldNum" idx="12"/>
          </p:nvPr>
        </p:nvSpPr>
        <p:spPr>
          <a:ln/>
        </p:spPr>
        <p:txBody>
          <a:bodyPr/>
          <a:lstStyle>
            <a:lvl1pPr>
              <a:defRPr/>
            </a:lvl1pPr>
          </a:lstStyle>
          <a:p>
            <a:pPr>
              <a:defRPr/>
            </a:pPr>
            <a:fld id="{16769F66-CD0F-4BBA-AA5B-C010834EE17C}" type="slidenum">
              <a:rPr lang="en-US" altLang="en-US"/>
              <a:pPr>
                <a:defRPr/>
              </a:pPr>
              <a:t>‹#›</a:t>
            </a:fld>
            <a:endParaRPr lang="en-US" altLang="en-US"/>
          </a:p>
        </p:txBody>
      </p:sp>
    </p:spTree>
    <p:extLst>
      <p:ext uri="{BB962C8B-B14F-4D97-AF65-F5344CB8AC3E}">
        <p14:creationId xmlns:p14="http://schemas.microsoft.com/office/powerpoint/2010/main" val="2431059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idx="10"/>
          </p:nvPr>
        </p:nvSpPr>
        <p:spPr>
          <a:ln/>
        </p:spPr>
        <p:txBody>
          <a:bodyPr/>
          <a:lstStyle>
            <a:lvl1pPr>
              <a:defRPr/>
            </a:lvl1pPr>
          </a:lstStyle>
          <a:p>
            <a:pPr>
              <a:defRPr/>
            </a:pPr>
            <a:fld id="{1DBF3BCD-5376-4A4D-9BDC-CFBDC195CEEA}"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BEEA11BD-E26E-468B-A7FF-264B39FCB2EC}" type="slidenum">
              <a:rPr lang="en-US" altLang="en-US"/>
              <a:pPr>
                <a:defRPr/>
              </a:pPr>
              <a:t>‹#›</a:t>
            </a:fld>
            <a:endParaRPr lang="en-US" altLang="en-US"/>
          </a:p>
        </p:txBody>
      </p:sp>
    </p:spTree>
    <p:extLst>
      <p:ext uri="{BB962C8B-B14F-4D97-AF65-F5344CB8AC3E}">
        <p14:creationId xmlns:p14="http://schemas.microsoft.com/office/powerpoint/2010/main" val="213883567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idx="10"/>
          </p:nvPr>
        </p:nvSpPr>
        <p:spPr>
          <a:ln/>
        </p:spPr>
        <p:txBody>
          <a:bodyPr/>
          <a:lstStyle>
            <a:lvl1pPr>
              <a:defRPr/>
            </a:lvl1pPr>
          </a:lstStyle>
          <a:p>
            <a:pPr>
              <a:defRPr/>
            </a:pPr>
            <a:fld id="{5B07D6D2-3BD7-4005-AC10-F2CBF5783FDD}" type="datetime5">
              <a:rPr lang="en-US" altLang="en-US" smtClean="0"/>
              <a:t>28-Feb-20</a:t>
            </a:fld>
            <a:endParaRPr lang="en-US" altLang="en-US"/>
          </a:p>
        </p:txBody>
      </p:sp>
      <p:sp>
        <p:nvSpPr>
          <p:cNvPr id="6"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7" name="Rectangle 11"/>
          <p:cNvSpPr>
            <a:spLocks noGrp="1" noChangeArrowheads="1"/>
          </p:cNvSpPr>
          <p:nvPr>
            <p:ph type="sldNum" idx="12"/>
          </p:nvPr>
        </p:nvSpPr>
        <p:spPr>
          <a:ln/>
        </p:spPr>
        <p:txBody>
          <a:bodyPr/>
          <a:lstStyle>
            <a:lvl1pPr>
              <a:defRPr/>
            </a:lvl1pPr>
          </a:lstStyle>
          <a:p>
            <a:pPr>
              <a:defRPr/>
            </a:pPr>
            <a:fld id="{54F01447-FD59-4B82-8550-9117CF80EC15}" type="slidenum">
              <a:rPr lang="en-US" altLang="en-US"/>
              <a:pPr>
                <a:defRPr/>
              </a:pPr>
              <a:t>‹#›</a:t>
            </a:fld>
            <a:endParaRPr lang="en-US" altLang="en-US"/>
          </a:p>
        </p:txBody>
      </p:sp>
    </p:spTree>
    <p:extLst>
      <p:ext uri="{BB962C8B-B14F-4D97-AF65-F5344CB8AC3E}">
        <p14:creationId xmlns:p14="http://schemas.microsoft.com/office/powerpoint/2010/main" val="410081613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idx="10"/>
          </p:nvPr>
        </p:nvSpPr>
        <p:spPr>
          <a:ln/>
        </p:spPr>
        <p:txBody>
          <a:bodyPr/>
          <a:lstStyle>
            <a:lvl1pPr>
              <a:defRPr/>
            </a:lvl1pPr>
          </a:lstStyle>
          <a:p>
            <a:pPr>
              <a:defRPr/>
            </a:pPr>
            <a:fld id="{E613F867-D5B1-4BD2-B010-CB9232323A4D}" type="datetime5">
              <a:rPr lang="en-US" altLang="en-US" smtClean="0"/>
              <a:t>28-Feb-20</a:t>
            </a:fld>
            <a:endParaRPr lang="en-US" altLang="en-US"/>
          </a:p>
        </p:txBody>
      </p:sp>
      <p:sp>
        <p:nvSpPr>
          <p:cNvPr id="8"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9" name="Rectangle 11"/>
          <p:cNvSpPr>
            <a:spLocks noGrp="1" noChangeArrowheads="1"/>
          </p:cNvSpPr>
          <p:nvPr>
            <p:ph type="sldNum" idx="12"/>
          </p:nvPr>
        </p:nvSpPr>
        <p:spPr>
          <a:ln/>
        </p:spPr>
        <p:txBody>
          <a:bodyPr/>
          <a:lstStyle>
            <a:lvl1pPr>
              <a:defRPr/>
            </a:lvl1pPr>
          </a:lstStyle>
          <a:p>
            <a:pPr>
              <a:defRPr/>
            </a:pPr>
            <a:fld id="{DFA40F0E-8364-44D6-A510-7F6A68B76EB6}" type="slidenum">
              <a:rPr lang="en-US" altLang="en-US"/>
              <a:pPr>
                <a:defRPr/>
              </a:pPr>
              <a:t>‹#›</a:t>
            </a:fld>
            <a:endParaRPr lang="en-US" altLang="en-US"/>
          </a:p>
        </p:txBody>
      </p:sp>
    </p:spTree>
    <p:extLst>
      <p:ext uri="{BB962C8B-B14F-4D97-AF65-F5344CB8AC3E}">
        <p14:creationId xmlns:p14="http://schemas.microsoft.com/office/powerpoint/2010/main" val="10955436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idx="10"/>
          </p:nvPr>
        </p:nvSpPr>
        <p:spPr>
          <a:ln/>
        </p:spPr>
        <p:txBody>
          <a:bodyPr/>
          <a:lstStyle>
            <a:lvl1pPr>
              <a:defRPr/>
            </a:lvl1pPr>
          </a:lstStyle>
          <a:p>
            <a:pPr>
              <a:defRPr/>
            </a:pPr>
            <a:fld id="{C933EA0B-716D-47D2-902A-5F0B3D2F4B6A}" type="datetime5">
              <a:rPr lang="en-US" altLang="en-US" smtClean="0"/>
              <a:t>28-Feb-20</a:t>
            </a:fld>
            <a:endParaRPr lang="en-US" altLang="en-US"/>
          </a:p>
        </p:txBody>
      </p:sp>
      <p:sp>
        <p:nvSpPr>
          <p:cNvPr id="4"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5" name="Rectangle 11"/>
          <p:cNvSpPr>
            <a:spLocks noGrp="1" noChangeArrowheads="1"/>
          </p:cNvSpPr>
          <p:nvPr>
            <p:ph type="sldNum" idx="12"/>
          </p:nvPr>
        </p:nvSpPr>
        <p:spPr>
          <a:ln/>
        </p:spPr>
        <p:txBody>
          <a:bodyPr/>
          <a:lstStyle>
            <a:lvl1pPr>
              <a:defRPr/>
            </a:lvl1pPr>
          </a:lstStyle>
          <a:p>
            <a:pPr>
              <a:defRPr/>
            </a:pPr>
            <a:fld id="{693B4934-86AC-4B95-886E-24E3021F616D}" type="slidenum">
              <a:rPr lang="en-US" altLang="en-US"/>
              <a:pPr>
                <a:defRPr/>
              </a:pPr>
              <a:t>‹#›</a:t>
            </a:fld>
            <a:endParaRPr lang="en-US" altLang="en-US"/>
          </a:p>
        </p:txBody>
      </p:sp>
    </p:spTree>
    <p:extLst>
      <p:ext uri="{BB962C8B-B14F-4D97-AF65-F5344CB8AC3E}">
        <p14:creationId xmlns:p14="http://schemas.microsoft.com/office/powerpoint/2010/main" val="2417946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idx="10"/>
          </p:nvPr>
        </p:nvSpPr>
        <p:spPr>
          <a:ln/>
        </p:spPr>
        <p:txBody>
          <a:bodyPr/>
          <a:lstStyle>
            <a:lvl1pPr>
              <a:defRPr/>
            </a:lvl1pPr>
          </a:lstStyle>
          <a:p>
            <a:pPr>
              <a:defRPr/>
            </a:pPr>
            <a:fld id="{14B3D363-C8E4-4268-A708-88B4F9930FD5}" type="datetime5">
              <a:rPr lang="en-US" altLang="en-US" smtClean="0"/>
              <a:t>28-Feb-20</a:t>
            </a:fld>
            <a:endParaRPr lang="en-US" altLang="en-US"/>
          </a:p>
        </p:txBody>
      </p:sp>
      <p:sp>
        <p:nvSpPr>
          <p:cNvPr id="3"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4" name="Rectangle 11"/>
          <p:cNvSpPr>
            <a:spLocks noGrp="1" noChangeArrowheads="1"/>
          </p:cNvSpPr>
          <p:nvPr>
            <p:ph type="sldNum" idx="12"/>
          </p:nvPr>
        </p:nvSpPr>
        <p:spPr>
          <a:ln/>
        </p:spPr>
        <p:txBody>
          <a:bodyPr/>
          <a:lstStyle>
            <a:lvl1pPr>
              <a:defRPr/>
            </a:lvl1pPr>
          </a:lstStyle>
          <a:p>
            <a:pPr>
              <a:defRPr/>
            </a:pPr>
            <a:fld id="{6FF7C8F4-3413-4DFC-82B7-DE4F3FB8CC62}" type="slidenum">
              <a:rPr lang="en-US" altLang="en-US"/>
              <a:pPr>
                <a:defRPr/>
              </a:pPr>
              <a:t>‹#›</a:t>
            </a:fld>
            <a:endParaRPr lang="en-US" altLang="en-US"/>
          </a:p>
        </p:txBody>
      </p:sp>
    </p:spTree>
    <p:extLst>
      <p:ext uri="{BB962C8B-B14F-4D97-AF65-F5344CB8AC3E}">
        <p14:creationId xmlns:p14="http://schemas.microsoft.com/office/powerpoint/2010/main" val="238771770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idx="10"/>
          </p:nvPr>
        </p:nvSpPr>
        <p:spPr>
          <a:ln/>
        </p:spPr>
        <p:txBody>
          <a:bodyPr/>
          <a:lstStyle>
            <a:lvl1pPr>
              <a:defRPr/>
            </a:lvl1pPr>
          </a:lstStyle>
          <a:p>
            <a:pPr>
              <a:defRPr/>
            </a:pPr>
            <a:fld id="{400B7A3C-3155-4092-AE1A-0706FDBBBC59}" type="datetime5">
              <a:rPr lang="en-US" altLang="en-US" smtClean="0"/>
              <a:t>28-Feb-20</a:t>
            </a:fld>
            <a:endParaRPr lang="en-US" altLang="en-US"/>
          </a:p>
        </p:txBody>
      </p:sp>
      <p:sp>
        <p:nvSpPr>
          <p:cNvPr id="6"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7" name="Rectangle 11"/>
          <p:cNvSpPr>
            <a:spLocks noGrp="1" noChangeArrowheads="1"/>
          </p:cNvSpPr>
          <p:nvPr>
            <p:ph type="sldNum" idx="12"/>
          </p:nvPr>
        </p:nvSpPr>
        <p:spPr>
          <a:ln/>
        </p:spPr>
        <p:txBody>
          <a:bodyPr/>
          <a:lstStyle>
            <a:lvl1pPr>
              <a:defRPr/>
            </a:lvl1pPr>
          </a:lstStyle>
          <a:p>
            <a:pPr>
              <a:defRPr/>
            </a:pPr>
            <a:fld id="{01220438-168A-49A1-A202-4F151F877F19}" type="slidenum">
              <a:rPr lang="en-US" altLang="en-US"/>
              <a:pPr>
                <a:defRPr/>
              </a:pPr>
              <a:t>‹#›</a:t>
            </a:fld>
            <a:endParaRPr lang="en-US" altLang="en-US"/>
          </a:p>
        </p:txBody>
      </p:sp>
    </p:spTree>
    <p:extLst>
      <p:ext uri="{BB962C8B-B14F-4D97-AF65-F5344CB8AC3E}">
        <p14:creationId xmlns:p14="http://schemas.microsoft.com/office/powerpoint/2010/main" val="28502000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idx="10"/>
          </p:nvPr>
        </p:nvSpPr>
        <p:spPr>
          <a:ln/>
        </p:spPr>
        <p:txBody>
          <a:bodyPr/>
          <a:lstStyle>
            <a:lvl1pPr>
              <a:defRPr/>
            </a:lvl1pPr>
          </a:lstStyle>
          <a:p>
            <a:pPr>
              <a:defRPr/>
            </a:pPr>
            <a:fld id="{B9512946-0B4F-4EBC-9DCF-0CB817EA655B}" type="datetime5">
              <a:rPr lang="en-US" altLang="en-US" smtClean="0"/>
              <a:t>28-Feb-20</a:t>
            </a:fld>
            <a:endParaRPr lang="en-US" altLang="en-US"/>
          </a:p>
        </p:txBody>
      </p:sp>
      <p:sp>
        <p:nvSpPr>
          <p:cNvPr id="6"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7" name="Rectangle 11"/>
          <p:cNvSpPr>
            <a:spLocks noGrp="1" noChangeArrowheads="1"/>
          </p:cNvSpPr>
          <p:nvPr>
            <p:ph type="sldNum" idx="12"/>
          </p:nvPr>
        </p:nvSpPr>
        <p:spPr>
          <a:ln/>
        </p:spPr>
        <p:txBody>
          <a:bodyPr/>
          <a:lstStyle>
            <a:lvl1pPr>
              <a:defRPr/>
            </a:lvl1pPr>
          </a:lstStyle>
          <a:p>
            <a:pPr>
              <a:defRPr/>
            </a:pPr>
            <a:fld id="{C29C6525-8052-41F8-93CD-88FFF3F7C715}" type="slidenum">
              <a:rPr lang="en-US" altLang="en-US"/>
              <a:pPr>
                <a:defRPr/>
              </a:pPr>
              <a:t>‹#›</a:t>
            </a:fld>
            <a:endParaRPr lang="en-US" altLang="en-US"/>
          </a:p>
        </p:txBody>
      </p:sp>
    </p:spTree>
    <p:extLst>
      <p:ext uri="{BB962C8B-B14F-4D97-AF65-F5344CB8AC3E}">
        <p14:creationId xmlns:p14="http://schemas.microsoft.com/office/powerpoint/2010/main" val="22469940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idx="10"/>
          </p:nvPr>
        </p:nvSpPr>
        <p:spPr>
          <a:ln/>
        </p:spPr>
        <p:txBody>
          <a:bodyPr/>
          <a:lstStyle>
            <a:lvl1pPr>
              <a:defRPr/>
            </a:lvl1pPr>
          </a:lstStyle>
          <a:p>
            <a:pPr>
              <a:defRPr/>
            </a:pPr>
            <a:fld id="{48126831-C50A-4907-A590-A1C87E00C6EE}"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287509A0-6800-49B0-A36E-FB6DAA5E2025}" type="slidenum">
              <a:rPr lang="en-US" altLang="en-US"/>
              <a:pPr>
                <a:defRPr/>
              </a:pPr>
              <a:t>‹#›</a:t>
            </a:fld>
            <a:endParaRPr lang="en-US" altLang="en-US"/>
          </a:p>
        </p:txBody>
      </p:sp>
    </p:spTree>
    <p:extLst>
      <p:ext uri="{BB962C8B-B14F-4D97-AF65-F5344CB8AC3E}">
        <p14:creationId xmlns:p14="http://schemas.microsoft.com/office/powerpoint/2010/main" val="31470332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idx="10"/>
          </p:nvPr>
        </p:nvSpPr>
        <p:spPr>
          <a:ln/>
        </p:spPr>
        <p:txBody>
          <a:bodyPr/>
          <a:lstStyle>
            <a:lvl1pPr>
              <a:defRPr/>
            </a:lvl1pPr>
          </a:lstStyle>
          <a:p>
            <a:pPr>
              <a:defRPr/>
            </a:pPr>
            <a:fld id="{5A996BC9-FA91-466D-A9CA-D7A53A374426}"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07ABF825-4A40-4445-998F-EB54BF0F7EBD}" type="slidenum">
              <a:rPr lang="en-US" altLang="en-US"/>
              <a:pPr>
                <a:defRPr/>
              </a:pPr>
              <a:t>‹#›</a:t>
            </a:fld>
            <a:endParaRPr lang="en-US" altLang="en-US"/>
          </a:p>
        </p:txBody>
      </p:sp>
    </p:spTree>
    <p:extLst>
      <p:ext uri="{BB962C8B-B14F-4D97-AF65-F5344CB8AC3E}">
        <p14:creationId xmlns:p14="http://schemas.microsoft.com/office/powerpoint/2010/main" val="381680425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dt" idx="10"/>
          </p:nvPr>
        </p:nvSpPr>
        <p:spPr>
          <a:ln/>
        </p:spPr>
        <p:txBody>
          <a:bodyPr/>
          <a:lstStyle>
            <a:lvl1pPr>
              <a:defRPr/>
            </a:lvl1pPr>
          </a:lstStyle>
          <a:p>
            <a:pPr>
              <a:defRPr/>
            </a:pPr>
            <a:fld id="{BBDFF50C-D376-452B-83F0-BAA8267B7CA6}"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34B697B9-00A9-4E4E-B84B-A1B3E6480431}" type="slidenum">
              <a:rPr lang="en-US" altLang="en-US"/>
              <a:pPr>
                <a:defRPr/>
              </a:pPr>
              <a:t>‹#›</a:t>
            </a:fld>
            <a:endParaRPr lang="en-US" altLang="en-US"/>
          </a:p>
        </p:txBody>
      </p:sp>
    </p:spTree>
    <p:extLst>
      <p:ext uri="{BB962C8B-B14F-4D97-AF65-F5344CB8AC3E}">
        <p14:creationId xmlns:p14="http://schemas.microsoft.com/office/powerpoint/2010/main" val="143169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fld id="{7D1DF900-CAE0-44CD-A8A5-ADF58FFA6768}" type="datetime5">
              <a:rPr lang="en-US" altLang="en-US" smtClean="0"/>
              <a:t>28-Feb-20</a:t>
            </a:fld>
            <a:endParaRPr lang="en-US" altLang="en-US"/>
          </a:p>
        </p:txBody>
      </p:sp>
      <p:sp>
        <p:nvSpPr>
          <p:cNvPr id="6" name="Rectangle 7"/>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7" name="Rectangle 8"/>
          <p:cNvSpPr>
            <a:spLocks noGrp="1" noChangeArrowheads="1"/>
          </p:cNvSpPr>
          <p:nvPr>
            <p:ph type="sldNum" idx="12"/>
          </p:nvPr>
        </p:nvSpPr>
        <p:spPr>
          <a:ln/>
        </p:spPr>
        <p:txBody>
          <a:bodyPr/>
          <a:lstStyle>
            <a:lvl1pPr>
              <a:defRPr/>
            </a:lvl1pPr>
          </a:lstStyle>
          <a:p>
            <a:pPr>
              <a:defRPr/>
            </a:pPr>
            <a:fld id="{07E58AC9-C14F-4912-B9C9-17226715A823}" type="slidenum">
              <a:rPr lang="en-US" altLang="en-US"/>
              <a:pPr>
                <a:defRPr/>
              </a:pPr>
              <a:t>‹#›</a:t>
            </a:fld>
            <a:endParaRPr lang="en-US" altLang="en-US"/>
          </a:p>
        </p:txBody>
      </p:sp>
    </p:spTree>
    <p:extLst>
      <p:ext uri="{BB962C8B-B14F-4D97-AF65-F5344CB8AC3E}">
        <p14:creationId xmlns:p14="http://schemas.microsoft.com/office/powerpoint/2010/main" val="30753914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idx="10"/>
          </p:nvPr>
        </p:nvSpPr>
        <p:spPr>
          <a:ln/>
        </p:spPr>
        <p:txBody>
          <a:bodyPr/>
          <a:lstStyle>
            <a:lvl1pPr>
              <a:defRPr/>
            </a:lvl1pPr>
          </a:lstStyle>
          <a:p>
            <a:pPr>
              <a:defRPr/>
            </a:pPr>
            <a:fld id="{304A726B-320B-4391-89AD-3181279DFE15}"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AED2B3B4-B4F2-4B56-9FB6-CA22CD3EC922}" type="slidenum">
              <a:rPr lang="en-US" altLang="en-US"/>
              <a:pPr>
                <a:defRPr/>
              </a:pPr>
              <a:t>‹#›</a:t>
            </a:fld>
            <a:endParaRPr lang="en-US" altLang="en-US"/>
          </a:p>
        </p:txBody>
      </p:sp>
    </p:spTree>
    <p:extLst>
      <p:ext uri="{BB962C8B-B14F-4D97-AF65-F5344CB8AC3E}">
        <p14:creationId xmlns:p14="http://schemas.microsoft.com/office/powerpoint/2010/main" val="3621339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idx="10"/>
          </p:nvPr>
        </p:nvSpPr>
        <p:spPr>
          <a:ln/>
        </p:spPr>
        <p:txBody>
          <a:bodyPr/>
          <a:lstStyle>
            <a:lvl1pPr>
              <a:defRPr/>
            </a:lvl1pPr>
          </a:lstStyle>
          <a:p>
            <a:pPr>
              <a:defRPr/>
            </a:pPr>
            <a:fld id="{824CDAF1-36B9-4DED-A547-D790F4C471B3}"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F5ED39BA-BA70-44BC-947E-EB79FC7AAF6F}" type="slidenum">
              <a:rPr lang="en-US" altLang="en-US"/>
              <a:pPr>
                <a:defRPr/>
              </a:pPr>
              <a:t>‹#›</a:t>
            </a:fld>
            <a:endParaRPr lang="en-US" altLang="en-US"/>
          </a:p>
        </p:txBody>
      </p:sp>
    </p:spTree>
    <p:extLst>
      <p:ext uri="{BB962C8B-B14F-4D97-AF65-F5344CB8AC3E}">
        <p14:creationId xmlns:p14="http://schemas.microsoft.com/office/powerpoint/2010/main" val="120467117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00115"/>
            <a:ext cx="4037013"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00115"/>
            <a:ext cx="4038600"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idx="10"/>
          </p:nvPr>
        </p:nvSpPr>
        <p:spPr>
          <a:ln/>
        </p:spPr>
        <p:txBody>
          <a:bodyPr/>
          <a:lstStyle>
            <a:lvl1pPr>
              <a:defRPr/>
            </a:lvl1pPr>
          </a:lstStyle>
          <a:p>
            <a:pPr>
              <a:defRPr/>
            </a:pPr>
            <a:fld id="{D2DE26C5-C64F-4A95-B5D9-C70FC3E08DD8}" type="datetime5">
              <a:rPr lang="en-US" altLang="en-US" smtClean="0"/>
              <a:t>28-Feb-20</a:t>
            </a:fld>
            <a:endParaRPr lang="en-US" altLang="en-US"/>
          </a:p>
        </p:txBody>
      </p:sp>
      <p:sp>
        <p:nvSpPr>
          <p:cNvPr id="6"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7" name="Rectangle 11"/>
          <p:cNvSpPr>
            <a:spLocks noGrp="1" noChangeArrowheads="1"/>
          </p:cNvSpPr>
          <p:nvPr>
            <p:ph type="sldNum" idx="12"/>
          </p:nvPr>
        </p:nvSpPr>
        <p:spPr>
          <a:ln/>
        </p:spPr>
        <p:txBody>
          <a:bodyPr/>
          <a:lstStyle>
            <a:lvl1pPr>
              <a:defRPr/>
            </a:lvl1pPr>
          </a:lstStyle>
          <a:p>
            <a:pPr>
              <a:defRPr/>
            </a:pPr>
            <a:fld id="{29BE0004-6E88-42D1-964A-A73BC69C1300}" type="slidenum">
              <a:rPr lang="en-US" altLang="en-US"/>
              <a:pPr>
                <a:defRPr/>
              </a:pPr>
              <a:t>‹#›</a:t>
            </a:fld>
            <a:endParaRPr lang="en-US" altLang="en-US"/>
          </a:p>
        </p:txBody>
      </p:sp>
    </p:spTree>
    <p:extLst>
      <p:ext uri="{BB962C8B-B14F-4D97-AF65-F5344CB8AC3E}">
        <p14:creationId xmlns:p14="http://schemas.microsoft.com/office/powerpoint/2010/main" val="34547462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idx="10"/>
          </p:nvPr>
        </p:nvSpPr>
        <p:spPr>
          <a:ln/>
        </p:spPr>
        <p:txBody>
          <a:bodyPr/>
          <a:lstStyle>
            <a:lvl1pPr>
              <a:defRPr/>
            </a:lvl1pPr>
          </a:lstStyle>
          <a:p>
            <a:pPr>
              <a:defRPr/>
            </a:pPr>
            <a:fld id="{0F90A190-0F21-407F-BC81-78F5C59012F3}" type="datetime5">
              <a:rPr lang="en-US" altLang="en-US" smtClean="0"/>
              <a:t>28-Feb-20</a:t>
            </a:fld>
            <a:endParaRPr lang="en-US" altLang="en-US"/>
          </a:p>
        </p:txBody>
      </p:sp>
      <p:sp>
        <p:nvSpPr>
          <p:cNvPr id="8"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9" name="Rectangle 11"/>
          <p:cNvSpPr>
            <a:spLocks noGrp="1" noChangeArrowheads="1"/>
          </p:cNvSpPr>
          <p:nvPr>
            <p:ph type="sldNum" idx="12"/>
          </p:nvPr>
        </p:nvSpPr>
        <p:spPr>
          <a:ln/>
        </p:spPr>
        <p:txBody>
          <a:bodyPr/>
          <a:lstStyle>
            <a:lvl1pPr>
              <a:defRPr/>
            </a:lvl1pPr>
          </a:lstStyle>
          <a:p>
            <a:pPr>
              <a:defRPr/>
            </a:pPr>
            <a:fld id="{A752374A-EB25-4B23-A499-FA2A4AE36A37}" type="slidenum">
              <a:rPr lang="en-US" altLang="en-US"/>
              <a:pPr>
                <a:defRPr/>
              </a:pPr>
              <a:t>‹#›</a:t>
            </a:fld>
            <a:endParaRPr lang="en-US" altLang="en-US"/>
          </a:p>
        </p:txBody>
      </p:sp>
    </p:spTree>
    <p:extLst>
      <p:ext uri="{BB962C8B-B14F-4D97-AF65-F5344CB8AC3E}">
        <p14:creationId xmlns:p14="http://schemas.microsoft.com/office/powerpoint/2010/main" val="2332615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idx="10"/>
          </p:nvPr>
        </p:nvSpPr>
        <p:spPr>
          <a:ln/>
        </p:spPr>
        <p:txBody>
          <a:bodyPr/>
          <a:lstStyle>
            <a:lvl1pPr>
              <a:defRPr/>
            </a:lvl1pPr>
          </a:lstStyle>
          <a:p>
            <a:pPr>
              <a:defRPr/>
            </a:pPr>
            <a:fld id="{BF86D9EE-C3AE-44F2-97DD-825A5DAC7204}" type="datetime5">
              <a:rPr lang="en-US" altLang="en-US" smtClean="0"/>
              <a:t>28-Feb-20</a:t>
            </a:fld>
            <a:endParaRPr lang="en-US" altLang="en-US"/>
          </a:p>
        </p:txBody>
      </p:sp>
      <p:sp>
        <p:nvSpPr>
          <p:cNvPr id="4"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5" name="Rectangle 11"/>
          <p:cNvSpPr>
            <a:spLocks noGrp="1" noChangeArrowheads="1"/>
          </p:cNvSpPr>
          <p:nvPr>
            <p:ph type="sldNum" idx="12"/>
          </p:nvPr>
        </p:nvSpPr>
        <p:spPr>
          <a:ln/>
        </p:spPr>
        <p:txBody>
          <a:bodyPr/>
          <a:lstStyle>
            <a:lvl1pPr>
              <a:defRPr/>
            </a:lvl1pPr>
          </a:lstStyle>
          <a:p>
            <a:pPr>
              <a:defRPr/>
            </a:pPr>
            <a:fld id="{E6F02848-06C9-48FD-8DA0-4374E8123F07}" type="slidenum">
              <a:rPr lang="en-US" altLang="en-US"/>
              <a:pPr>
                <a:defRPr/>
              </a:pPr>
              <a:t>‹#›</a:t>
            </a:fld>
            <a:endParaRPr lang="en-US" altLang="en-US"/>
          </a:p>
        </p:txBody>
      </p:sp>
    </p:spTree>
    <p:extLst>
      <p:ext uri="{BB962C8B-B14F-4D97-AF65-F5344CB8AC3E}">
        <p14:creationId xmlns:p14="http://schemas.microsoft.com/office/powerpoint/2010/main" val="40639072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idx="10"/>
          </p:nvPr>
        </p:nvSpPr>
        <p:spPr>
          <a:ln/>
        </p:spPr>
        <p:txBody>
          <a:bodyPr/>
          <a:lstStyle>
            <a:lvl1pPr>
              <a:defRPr/>
            </a:lvl1pPr>
          </a:lstStyle>
          <a:p>
            <a:pPr>
              <a:defRPr/>
            </a:pPr>
            <a:fld id="{04D7DCA8-7BA9-4F4B-A2CE-735B1CCC451A}" type="datetime5">
              <a:rPr lang="en-US" altLang="en-US" smtClean="0"/>
              <a:t>28-Feb-20</a:t>
            </a:fld>
            <a:endParaRPr lang="en-US" altLang="en-US"/>
          </a:p>
        </p:txBody>
      </p:sp>
      <p:sp>
        <p:nvSpPr>
          <p:cNvPr id="3"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4" name="Rectangle 11"/>
          <p:cNvSpPr>
            <a:spLocks noGrp="1" noChangeArrowheads="1"/>
          </p:cNvSpPr>
          <p:nvPr>
            <p:ph type="sldNum" idx="12"/>
          </p:nvPr>
        </p:nvSpPr>
        <p:spPr>
          <a:ln/>
        </p:spPr>
        <p:txBody>
          <a:bodyPr/>
          <a:lstStyle>
            <a:lvl1pPr>
              <a:defRPr/>
            </a:lvl1pPr>
          </a:lstStyle>
          <a:p>
            <a:pPr>
              <a:defRPr/>
            </a:pPr>
            <a:fld id="{CB622780-F6B8-4902-A50A-E5595D23EC05}" type="slidenum">
              <a:rPr lang="en-US" altLang="en-US"/>
              <a:pPr>
                <a:defRPr/>
              </a:pPr>
              <a:t>‹#›</a:t>
            </a:fld>
            <a:endParaRPr lang="en-US" altLang="en-US"/>
          </a:p>
        </p:txBody>
      </p:sp>
    </p:spTree>
    <p:extLst>
      <p:ext uri="{BB962C8B-B14F-4D97-AF65-F5344CB8AC3E}">
        <p14:creationId xmlns:p14="http://schemas.microsoft.com/office/powerpoint/2010/main" val="105622763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idx="10"/>
          </p:nvPr>
        </p:nvSpPr>
        <p:spPr>
          <a:ln/>
        </p:spPr>
        <p:txBody>
          <a:bodyPr/>
          <a:lstStyle>
            <a:lvl1pPr>
              <a:defRPr/>
            </a:lvl1pPr>
          </a:lstStyle>
          <a:p>
            <a:pPr>
              <a:defRPr/>
            </a:pPr>
            <a:fld id="{D74BD5F4-1B1B-47DA-9A5D-D9D7A82D0A1A}" type="datetime5">
              <a:rPr lang="en-US" altLang="en-US" smtClean="0"/>
              <a:t>28-Feb-20</a:t>
            </a:fld>
            <a:endParaRPr lang="en-US" altLang="en-US"/>
          </a:p>
        </p:txBody>
      </p:sp>
      <p:sp>
        <p:nvSpPr>
          <p:cNvPr id="6"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7" name="Rectangle 11"/>
          <p:cNvSpPr>
            <a:spLocks noGrp="1" noChangeArrowheads="1"/>
          </p:cNvSpPr>
          <p:nvPr>
            <p:ph type="sldNum" idx="12"/>
          </p:nvPr>
        </p:nvSpPr>
        <p:spPr>
          <a:ln/>
        </p:spPr>
        <p:txBody>
          <a:bodyPr/>
          <a:lstStyle>
            <a:lvl1pPr>
              <a:defRPr/>
            </a:lvl1pPr>
          </a:lstStyle>
          <a:p>
            <a:pPr>
              <a:defRPr/>
            </a:pPr>
            <a:fld id="{8F62D6D2-B4EA-4F70-90BB-90DA3AD29988}" type="slidenum">
              <a:rPr lang="en-US" altLang="en-US"/>
              <a:pPr>
                <a:defRPr/>
              </a:pPr>
              <a:t>‹#›</a:t>
            </a:fld>
            <a:endParaRPr lang="en-US" altLang="en-US"/>
          </a:p>
        </p:txBody>
      </p:sp>
    </p:spTree>
    <p:extLst>
      <p:ext uri="{BB962C8B-B14F-4D97-AF65-F5344CB8AC3E}">
        <p14:creationId xmlns:p14="http://schemas.microsoft.com/office/powerpoint/2010/main" val="58277721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idx="10"/>
          </p:nvPr>
        </p:nvSpPr>
        <p:spPr>
          <a:ln/>
        </p:spPr>
        <p:txBody>
          <a:bodyPr/>
          <a:lstStyle>
            <a:lvl1pPr>
              <a:defRPr/>
            </a:lvl1pPr>
          </a:lstStyle>
          <a:p>
            <a:pPr>
              <a:defRPr/>
            </a:pPr>
            <a:fld id="{1C0C6452-B72D-4E7B-866E-F676F5C5625A}" type="datetime5">
              <a:rPr lang="en-US" altLang="en-US" smtClean="0"/>
              <a:t>28-Feb-20</a:t>
            </a:fld>
            <a:endParaRPr lang="en-US" altLang="en-US"/>
          </a:p>
        </p:txBody>
      </p:sp>
      <p:sp>
        <p:nvSpPr>
          <p:cNvPr id="6"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7" name="Rectangle 11"/>
          <p:cNvSpPr>
            <a:spLocks noGrp="1" noChangeArrowheads="1"/>
          </p:cNvSpPr>
          <p:nvPr>
            <p:ph type="sldNum" idx="12"/>
          </p:nvPr>
        </p:nvSpPr>
        <p:spPr>
          <a:ln/>
        </p:spPr>
        <p:txBody>
          <a:bodyPr/>
          <a:lstStyle>
            <a:lvl1pPr>
              <a:defRPr/>
            </a:lvl1pPr>
          </a:lstStyle>
          <a:p>
            <a:pPr>
              <a:defRPr/>
            </a:pPr>
            <a:fld id="{DFF45B46-8553-477B-9FB5-89BEAB1D9452}" type="slidenum">
              <a:rPr lang="en-US" altLang="en-US"/>
              <a:pPr>
                <a:defRPr/>
              </a:pPr>
              <a:t>‹#›</a:t>
            </a:fld>
            <a:endParaRPr lang="en-US" altLang="en-US"/>
          </a:p>
        </p:txBody>
      </p:sp>
    </p:spTree>
    <p:extLst>
      <p:ext uri="{BB962C8B-B14F-4D97-AF65-F5344CB8AC3E}">
        <p14:creationId xmlns:p14="http://schemas.microsoft.com/office/powerpoint/2010/main" val="426269963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idx="10"/>
          </p:nvPr>
        </p:nvSpPr>
        <p:spPr>
          <a:ln/>
        </p:spPr>
        <p:txBody>
          <a:bodyPr/>
          <a:lstStyle>
            <a:lvl1pPr>
              <a:defRPr/>
            </a:lvl1pPr>
          </a:lstStyle>
          <a:p>
            <a:pPr>
              <a:defRPr/>
            </a:pPr>
            <a:fld id="{01E1346D-EE3D-4BB3-A377-E4EF163DFFEB}"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308EA377-BD09-4496-8C89-2F24DB774796}" type="slidenum">
              <a:rPr lang="en-US" altLang="en-US"/>
              <a:pPr>
                <a:defRPr/>
              </a:pPr>
              <a:t>‹#›</a:t>
            </a:fld>
            <a:endParaRPr lang="en-US" altLang="en-US"/>
          </a:p>
        </p:txBody>
      </p:sp>
    </p:spTree>
    <p:extLst>
      <p:ext uri="{BB962C8B-B14F-4D97-AF65-F5344CB8AC3E}">
        <p14:creationId xmlns:p14="http://schemas.microsoft.com/office/powerpoint/2010/main" val="19940952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50814"/>
            <a:ext cx="2055813" cy="5995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0814"/>
            <a:ext cx="6019800" cy="5995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idx="10"/>
          </p:nvPr>
        </p:nvSpPr>
        <p:spPr>
          <a:ln/>
        </p:spPr>
        <p:txBody>
          <a:bodyPr/>
          <a:lstStyle>
            <a:lvl1pPr>
              <a:defRPr/>
            </a:lvl1pPr>
          </a:lstStyle>
          <a:p>
            <a:pPr>
              <a:defRPr/>
            </a:pPr>
            <a:fld id="{1B225511-C2A4-4A9A-8F7B-5E77BA8DC984}" type="datetime5">
              <a:rPr lang="en-US" altLang="en-US" smtClean="0"/>
              <a:t>28-Feb-20</a:t>
            </a:fld>
            <a:endParaRPr lang="en-US" altLang="en-US"/>
          </a:p>
        </p:txBody>
      </p:sp>
      <p:sp>
        <p:nvSpPr>
          <p:cNvPr id="5" name="Rectangle 10"/>
          <p:cNvSpPr>
            <a:spLocks noGrp="1" noChangeArrowheads="1"/>
          </p:cNvSpPr>
          <p:nvPr>
            <p:ph type="ftr" idx="11"/>
          </p:nvPr>
        </p:nvSpPr>
        <p:spPr>
          <a:ln/>
        </p:spPr>
        <p:txBody>
          <a:bodyPr/>
          <a:lstStyle>
            <a:lvl1pPr>
              <a:defRPr/>
            </a:lvl1pPr>
          </a:lstStyle>
          <a:p>
            <a:pPr>
              <a:defRPr/>
            </a:pPr>
            <a:r>
              <a:rPr lang="en-US" altLang="en-US"/>
              <a:t>HU - IOT - Informatics</a:t>
            </a:r>
          </a:p>
        </p:txBody>
      </p:sp>
      <p:sp>
        <p:nvSpPr>
          <p:cNvPr id="6" name="Rectangle 11"/>
          <p:cNvSpPr>
            <a:spLocks noGrp="1" noChangeArrowheads="1"/>
          </p:cNvSpPr>
          <p:nvPr>
            <p:ph type="sldNum" idx="12"/>
          </p:nvPr>
        </p:nvSpPr>
        <p:spPr>
          <a:ln/>
        </p:spPr>
        <p:txBody>
          <a:bodyPr/>
          <a:lstStyle>
            <a:lvl1pPr>
              <a:defRPr/>
            </a:lvl1pPr>
          </a:lstStyle>
          <a:p>
            <a:pPr>
              <a:defRPr/>
            </a:pPr>
            <a:fld id="{008D7E3C-E2DC-468C-BD0D-3AA76086BD98}" type="slidenum">
              <a:rPr lang="en-US" altLang="en-US"/>
              <a:pPr>
                <a:defRPr/>
              </a:pPr>
              <a:t>‹#›</a:t>
            </a:fld>
            <a:endParaRPr lang="en-US" altLang="en-US"/>
          </a:p>
        </p:txBody>
      </p:sp>
    </p:spTree>
    <p:extLst>
      <p:ext uri="{BB962C8B-B14F-4D97-AF65-F5344CB8AC3E}">
        <p14:creationId xmlns:p14="http://schemas.microsoft.com/office/powerpoint/2010/main" val="254898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vmlDrawing" Target="../drawings/vmlDrawing10.v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6" Type="http://schemas.openxmlformats.org/officeDocument/2006/relationships/image" Target="../media/image2.png"/><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1.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oleObject" Target="../embeddings/oleObject10.bin"/></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vmlDrawing" Target="../drawings/vmlDrawing11.v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6" Type="http://schemas.openxmlformats.org/officeDocument/2006/relationships/image" Target="../media/image2.png"/><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1.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oleObject" Target="../embeddings/oleObject1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3.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3.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4.v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oleObject" Target="../embeddings/oleObject4.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vmlDrawing" Target="../drawings/vmlDrawing5.v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2.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oleObject" Target="../embeddings/oleObject5.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vmlDrawing" Target="../drawings/vmlDrawing6.v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oleObject" Target="../embeddings/oleObject6.bin"/></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vmlDrawing" Target="../drawings/vmlDrawing7.v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image" Target="../media/image2.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oleObject" Target="../embeddings/oleObject7.bin"/></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vmlDrawing" Target="../drawings/vmlDrawing8.v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6" Type="http://schemas.openxmlformats.org/officeDocument/2006/relationships/image" Target="../media/image2.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oleObject" Target="../embeddings/oleObject8.bin"/></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vmlDrawing" Target="../drawings/vmlDrawing9.v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6" Type="http://schemas.openxmlformats.org/officeDocument/2006/relationships/image" Target="../media/image2.pn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1.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oleObject" Target="../embeddings/oleObject9.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027"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266"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1029"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1030" name="Rectangle 5"/>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6"/>
          <p:cNvSpPr>
            <a:spLocks noGrp="1" noChangeArrowheads="1"/>
          </p:cNvSpPr>
          <p:nvPr>
            <p:ph type="dt"/>
          </p:nvPr>
        </p:nvSpPr>
        <p:spPr bwMode="auto">
          <a:xfrm>
            <a:off x="427038" y="6551614"/>
            <a:ext cx="2132012"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icrosoft YaHei" charset="-122"/>
                <a:cs typeface="Arial Unicode MS" charset="0"/>
              </a:defRPr>
            </a:lvl1pPr>
          </a:lstStyle>
          <a:p>
            <a:pPr>
              <a:defRPr/>
            </a:pPr>
            <a:fld id="{34033F74-2818-4F24-AB8B-CF0EB00B808F}" type="datetime5">
              <a:rPr lang="en-US" altLang="en-US" smtClean="0"/>
              <a:t>28-Feb-20</a:t>
            </a:fld>
            <a:endParaRPr lang="en-US" altLang="en-US"/>
          </a:p>
        </p:txBody>
      </p:sp>
      <p:sp>
        <p:nvSpPr>
          <p:cNvPr id="1031" name="Rectangle 7"/>
          <p:cNvSpPr>
            <a:spLocks noGrp="1" noChangeArrowheads="1"/>
          </p:cNvSpPr>
          <p:nvPr>
            <p:ph type="ftr"/>
          </p:nvPr>
        </p:nvSpPr>
        <p:spPr bwMode="auto">
          <a:xfrm>
            <a:off x="5943602" y="6537326"/>
            <a:ext cx="31988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charset="0"/>
                <a:ea typeface="Microsoft YaHei" charset="-122"/>
                <a:cs typeface="+mj-cs"/>
              </a:defRPr>
            </a:lvl1pPr>
          </a:lstStyle>
          <a:p>
            <a:pPr>
              <a:defRPr/>
            </a:pPr>
            <a:r>
              <a:rPr lang="en-US" altLang="en-US"/>
              <a:t>HU - IOT - Informatics</a:t>
            </a:r>
          </a:p>
        </p:txBody>
      </p:sp>
      <p:sp>
        <p:nvSpPr>
          <p:cNvPr id="1032" name="Rectangle 8"/>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mtClean="0">
                <a:solidFill>
                  <a:srgbClr val="000000"/>
                </a:solidFill>
                <a:cs typeface="Arial Unicode MS" charset="0"/>
              </a:defRPr>
            </a:lvl1pPr>
          </a:lstStyle>
          <a:p>
            <a:pPr>
              <a:defRPr/>
            </a:pPr>
            <a:fld id="{0A4CF1B1-7239-424A-AEA0-787C88398E9A}" type="slidenum">
              <a:rPr lang="en-US" altLang="en-US"/>
              <a:pPr>
                <a:defRPr/>
              </a:pPr>
              <a:t>‹#›</a:t>
            </a:fld>
            <a:endParaRPr lang="en-US" altLang="en-US"/>
          </a:p>
        </p:txBody>
      </p:sp>
      <p:sp>
        <p:nvSpPr>
          <p:cNvPr id="1034" name="Rectangle 9"/>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pic>
        <p:nvPicPr>
          <p:cNvPr id="1035"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6" name="Text Box 11"/>
          <p:cNvSpPr txBox="1">
            <a:spLocks noChangeArrowheads="1"/>
          </p:cNvSpPr>
          <p:nvPr/>
        </p:nvSpPr>
        <p:spPr bwMode="auto">
          <a:xfrm>
            <a:off x="1136650" y="384176"/>
            <a:ext cx="17922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1267"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1503"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11269"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1127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1" name="Text Box 6"/>
          <p:cNvSpPr txBox="1">
            <a:spLocks noChangeArrowheads="1"/>
          </p:cNvSpPr>
          <p:nvPr/>
        </p:nvSpPr>
        <p:spPr bwMode="auto">
          <a:xfrm>
            <a:off x="1136650" y="384176"/>
            <a:ext cx="17922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11272"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1273"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 name="Rectangle 9"/>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CEF04F68-E0CD-429D-A909-2AAD846C783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2291"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2527"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12293"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12294"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5" name="Text Box 6"/>
          <p:cNvSpPr txBox="1">
            <a:spLocks noChangeArrowheads="1"/>
          </p:cNvSpPr>
          <p:nvPr/>
        </p:nvSpPr>
        <p:spPr bwMode="auto">
          <a:xfrm>
            <a:off x="1136650" y="384176"/>
            <a:ext cx="17922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12296"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2297"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 name="Rectangle 9"/>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76DD01D1-7543-45F9-9DCE-C1207EE0E8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3075"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3311"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3077"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3078"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6"/>
          <p:cNvSpPr txBox="1">
            <a:spLocks noChangeArrowheads="1"/>
          </p:cNvSpPr>
          <p:nvPr/>
        </p:nvSpPr>
        <p:spPr bwMode="auto">
          <a:xfrm>
            <a:off x="1136650" y="384175"/>
            <a:ext cx="1805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9pPr>
          </a:lstStyle>
          <a:p>
            <a:pPr eaLnBrk="1" hangingPunct="1">
              <a:buSzPct val="100000"/>
              <a:defRPr/>
            </a:pPr>
            <a:r>
              <a:rPr lang="en-US" altLang="en-US" sz="1400">
                <a:solidFill>
                  <a:srgbClr val="FFFFFF"/>
                </a:solidFill>
              </a:rPr>
              <a:t>Hawassa University </a:t>
            </a:r>
          </a:p>
        </p:txBody>
      </p:sp>
      <p:sp>
        <p:nvSpPr>
          <p:cNvPr id="3080"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3081"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3" name="Rectangle 9"/>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2E050A01-2059-4D01-B4E1-6CF6AFB3F7C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4099"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4335"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4101"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4102"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6"/>
          <p:cNvSpPr txBox="1">
            <a:spLocks noChangeArrowheads="1"/>
          </p:cNvSpPr>
          <p:nvPr/>
        </p:nvSpPr>
        <p:spPr bwMode="auto">
          <a:xfrm>
            <a:off x="1136650" y="384175"/>
            <a:ext cx="1805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9pPr>
          </a:lstStyle>
          <a:p>
            <a:pPr eaLnBrk="1" hangingPunct="1">
              <a:buSzPct val="100000"/>
              <a:defRPr/>
            </a:pPr>
            <a:r>
              <a:rPr lang="en-US" altLang="en-US" sz="1400">
                <a:solidFill>
                  <a:srgbClr val="FFFFFF"/>
                </a:solidFill>
              </a:rPr>
              <a:t>Hawassa University </a:t>
            </a:r>
          </a:p>
        </p:txBody>
      </p:sp>
      <p:sp>
        <p:nvSpPr>
          <p:cNvPr id="4104"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4105"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3" name="Rectangle 9"/>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8AB09CE5-B192-46A3-8928-1BA0FEF4223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5123"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5359"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5125"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5126"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7" name="Text Box 6"/>
          <p:cNvSpPr txBox="1">
            <a:spLocks noChangeArrowheads="1"/>
          </p:cNvSpPr>
          <p:nvPr/>
        </p:nvSpPr>
        <p:spPr bwMode="auto">
          <a:xfrm>
            <a:off x="1136650" y="384176"/>
            <a:ext cx="17922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5128"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5129"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 name="Rectangle 9"/>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1EAAF628-2FDE-45A8-8CF5-605407D6B96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6147"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6383"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8"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6149"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615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1" name="Text Box 6"/>
          <p:cNvSpPr txBox="1">
            <a:spLocks noChangeArrowheads="1"/>
          </p:cNvSpPr>
          <p:nvPr/>
        </p:nvSpPr>
        <p:spPr bwMode="auto">
          <a:xfrm>
            <a:off x="1136650" y="384176"/>
            <a:ext cx="17922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6152"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6153"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 name="Rectangle 9"/>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1BD76BED-A357-474A-8EA9-B03EFEC5D51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171"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7407"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7173"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7174"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5" name="Text Box 6"/>
          <p:cNvSpPr txBox="1">
            <a:spLocks noChangeArrowheads="1"/>
          </p:cNvSpPr>
          <p:nvPr/>
        </p:nvSpPr>
        <p:spPr bwMode="auto">
          <a:xfrm>
            <a:off x="1136650" y="384176"/>
            <a:ext cx="17922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7176"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7177"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 name="Rectangle 9"/>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169CC783-55A2-4073-BC2D-C48807DAD7D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8195"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8431"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8197"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8198"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9" name="Text Box 6"/>
          <p:cNvSpPr txBox="1">
            <a:spLocks noChangeArrowheads="1"/>
          </p:cNvSpPr>
          <p:nvPr/>
        </p:nvSpPr>
        <p:spPr bwMode="auto">
          <a:xfrm>
            <a:off x="1136650" y="384176"/>
            <a:ext cx="17922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8200"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8201"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 name="Rectangle 9"/>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4489816A-88EF-4742-918F-C9A0413685E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9219"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9457"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9221"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9222"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6"/>
          <p:cNvSpPr txBox="1">
            <a:spLocks noChangeArrowheads="1"/>
          </p:cNvSpPr>
          <p:nvPr/>
        </p:nvSpPr>
        <p:spPr bwMode="auto">
          <a:xfrm>
            <a:off x="1136650" y="384175"/>
            <a:ext cx="1805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9pPr>
          </a:lstStyle>
          <a:p>
            <a:pPr eaLnBrk="1" hangingPunct="1">
              <a:buSzPct val="100000"/>
              <a:defRPr/>
            </a:pPr>
            <a:r>
              <a:rPr lang="en-US" altLang="en-US" sz="1400">
                <a:solidFill>
                  <a:srgbClr val="FFFFFF"/>
                </a:solidFill>
              </a:rPr>
              <a:t>Hawassa University </a:t>
            </a:r>
          </a:p>
        </p:txBody>
      </p:sp>
      <p:sp>
        <p:nvSpPr>
          <p:cNvPr id="9224"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9225"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3" name="Rectangle 9"/>
          <p:cNvSpPr>
            <a:spLocks noGrp="1" noChangeArrowheads="1"/>
          </p:cNvSpPr>
          <p:nvPr>
            <p:ph type="dt"/>
          </p:nvPr>
        </p:nvSpPr>
        <p:spPr bwMode="auto">
          <a:xfrm>
            <a:off x="457202" y="6523038"/>
            <a:ext cx="2132013"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723900" algn="l"/>
                <a:tab pos="1447800" algn="l"/>
              </a:tabLst>
              <a:defRPr sz="1200">
                <a:solidFill>
                  <a:srgbClr val="FFFFFF"/>
                </a:solidFill>
                <a:latin typeface="+mn-lt"/>
                <a:ea typeface="Microsoft YaHei" charset="-122"/>
                <a:cs typeface="Arial Unicode MS" charset="0"/>
              </a:defRPr>
            </a:lvl1pPr>
          </a:lstStyle>
          <a:p>
            <a:pPr>
              <a:defRPr/>
            </a:pPr>
            <a:fld id="{FE92C536-2901-4FD4-BFDE-EBAB74951822}" type="datetime5">
              <a:rPr lang="en-US" altLang="en-US" smtClean="0"/>
              <a:t>28-Feb-20</a:t>
            </a:fld>
            <a:endParaRPr lang="en-US" altLang="en-US"/>
          </a:p>
        </p:txBody>
      </p:sp>
      <p:sp>
        <p:nvSpPr>
          <p:cNvPr id="9226" name="Rectangle 10"/>
          <p:cNvSpPr>
            <a:spLocks noGrp="1" noChangeArrowheads="1"/>
          </p:cNvSpPr>
          <p:nvPr>
            <p:ph type="ftr"/>
          </p:nvPr>
        </p:nvSpPr>
        <p:spPr bwMode="auto">
          <a:xfrm>
            <a:off x="5562602" y="6537326"/>
            <a:ext cx="31988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eaLnBrk="1" hangingPunct="1">
              <a:buClr>
                <a:srgbClr val="000000"/>
              </a:buClr>
              <a:buSzPct val="45000"/>
              <a:buFont typeface="Wingdings" charset="2"/>
              <a:buNone/>
              <a:tabLst>
                <a:tab pos="723900" algn="l"/>
                <a:tab pos="1447800" algn="l"/>
                <a:tab pos="2171700" algn="l"/>
                <a:tab pos="2895600" algn="l"/>
              </a:tabLst>
              <a:defRPr sz="1200" i="1">
                <a:solidFill>
                  <a:srgbClr val="000000"/>
                </a:solidFill>
                <a:latin typeface="Times New Roman" pitchFamily="16" charset="0"/>
                <a:ea typeface="Microsoft YaHei" charset="-122"/>
                <a:cs typeface="+mj-cs"/>
              </a:defRPr>
            </a:lvl1pPr>
          </a:lstStyle>
          <a:p>
            <a:pPr>
              <a:defRPr/>
            </a:pPr>
            <a:r>
              <a:rPr lang="en-US" altLang="en-US"/>
              <a:t>HU - IOT - Informatics</a:t>
            </a:r>
          </a:p>
        </p:txBody>
      </p:sp>
      <p:sp>
        <p:nvSpPr>
          <p:cNvPr id="9227" name="Rectangle 11"/>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64CBEA1F-BFAD-42C9-A9CA-624A56D462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Freeform 1"/>
          <p:cNvSpPr>
            <a:spLocks noChangeArrowheads="1"/>
          </p:cNvSpPr>
          <p:nvPr/>
        </p:nvSpPr>
        <p:spPr bwMode="auto">
          <a:xfrm>
            <a:off x="0" y="5445127"/>
            <a:ext cx="9144000" cy="1414463"/>
          </a:xfrm>
          <a:custGeom>
            <a:avLst/>
            <a:gdLst>
              <a:gd name="T0" fmla="*/ 2147483647 w 5760"/>
              <a:gd name="T1" fmla="*/ 2147483647 h 891"/>
              <a:gd name="T2" fmla="*/ 2147483647 w 5760"/>
              <a:gd name="T3" fmla="*/ 0 h 891"/>
              <a:gd name="T4" fmla="*/ 2147483647 w 5760"/>
              <a:gd name="T5" fmla="*/ 2147483647 h 891"/>
              <a:gd name="T6" fmla="*/ 0 w 5760"/>
              <a:gd name="T7" fmla="*/ 2147483647 h 891"/>
              <a:gd name="T8" fmla="*/ 0 w 5760"/>
              <a:gd name="T9" fmla="*/ 2147483647 h 891"/>
              <a:gd name="T10" fmla="*/ 2147483647 w 5760"/>
              <a:gd name="T11" fmla="*/ 2147483647 h 8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0">
            <a:gsLst>
              <a:gs pos="0">
                <a:srgbClr val="48BDEC"/>
              </a:gs>
              <a:gs pos="100000">
                <a:srgbClr val="E3F5FC"/>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0243" name="Object 2"/>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0481" r:id="rId14" imgW="7390476" imgH="913963" progId="">
                  <p:embed/>
                </p:oleObj>
              </mc:Choice>
              <mc:Fallback>
                <p:oleObj r:id="rId14" imgW="7390476" imgH="913963"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Rectangle 3"/>
          <p:cNvSpPr>
            <a:spLocks noChangeArrowheads="1"/>
          </p:cNvSpPr>
          <p:nvPr/>
        </p:nvSpPr>
        <p:spPr bwMode="auto">
          <a:xfrm>
            <a:off x="0" y="6538913"/>
            <a:ext cx="9144000" cy="333376"/>
          </a:xfrm>
          <a:prstGeom prst="rect">
            <a:avLst/>
          </a:prstGeom>
          <a:gradFill rotWithShape="0">
            <a:gsLst>
              <a:gs pos="0">
                <a:srgbClr val="48BDEC"/>
              </a:gs>
              <a:gs pos="100000">
                <a:srgbClr val="1640B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sp>
        <p:nvSpPr>
          <p:cNvPr id="10245" name="Rectangle 4"/>
          <p:cNvSpPr>
            <a:spLocks noChangeArrowheads="1"/>
          </p:cNvSpPr>
          <p:nvPr/>
        </p:nvSpPr>
        <p:spPr bwMode="auto">
          <a:xfrm>
            <a:off x="0" y="692150"/>
            <a:ext cx="9144000" cy="73025"/>
          </a:xfrm>
          <a:prstGeom prst="rect">
            <a:avLst/>
          </a:prstGeom>
          <a:gradFill rotWithShape="0">
            <a:gsLst>
              <a:gs pos="0">
                <a:srgbClr val="48BDEC"/>
              </a:gs>
              <a:gs pos="50000">
                <a:srgbClr val="CDEDFA"/>
              </a:gs>
              <a:gs pos="100000">
                <a:srgbClr val="48BDE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p>
        </p:txBody>
      </p:sp>
      <p:pic>
        <p:nvPicPr>
          <p:cNvPr id="10246"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838200" cy="82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6"/>
          <p:cNvSpPr txBox="1">
            <a:spLocks noChangeArrowheads="1"/>
          </p:cNvSpPr>
          <p:nvPr/>
        </p:nvSpPr>
        <p:spPr bwMode="auto">
          <a:xfrm>
            <a:off x="1136650" y="384175"/>
            <a:ext cx="1805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2B166E"/>
                </a:solidFill>
                <a:latin typeface="Arial" charset="0"/>
                <a:ea typeface="Microsoft YaHei" charset="-122"/>
              </a:defRPr>
            </a:lvl9pPr>
          </a:lstStyle>
          <a:p>
            <a:pPr eaLnBrk="1" hangingPunct="1">
              <a:buSzPct val="100000"/>
              <a:defRPr/>
            </a:pPr>
            <a:r>
              <a:rPr lang="en-US" altLang="en-US" sz="1400">
                <a:solidFill>
                  <a:srgbClr val="FFFFFF"/>
                </a:solidFill>
              </a:rPr>
              <a:t>Hawassa University </a:t>
            </a:r>
          </a:p>
        </p:txBody>
      </p:sp>
      <p:sp>
        <p:nvSpPr>
          <p:cNvPr id="10248" name="Rectangle 7"/>
          <p:cNvSpPr>
            <a:spLocks noGrp="1" noChangeArrowheads="1"/>
          </p:cNvSpPr>
          <p:nvPr>
            <p:ph type="body" idx="1"/>
          </p:nvPr>
        </p:nvSpPr>
        <p:spPr bwMode="auto">
          <a:xfrm>
            <a:off x="457202" y="900115"/>
            <a:ext cx="8228013" cy="524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49" name="Rectangle 8"/>
          <p:cNvSpPr>
            <a:spLocks noGrp="1" noChangeArrowheads="1"/>
          </p:cNvSpPr>
          <p:nvPr>
            <p:ph type="title"/>
          </p:nvPr>
        </p:nvSpPr>
        <p:spPr bwMode="auto">
          <a:xfrm>
            <a:off x="1143002" y="150814"/>
            <a:ext cx="6323013" cy="561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3" name="Rectangle 9"/>
          <p:cNvSpPr>
            <a:spLocks noGrp="1" noChangeArrowheads="1"/>
          </p:cNvSpPr>
          <p:nvPr>
            <p:ph type="dt"/>
          </p:nvPr>
        </p:nvSpPr>
        <p:spPr bwMode="auto">
          <a:xfrm>
            <a:off x="457202" y="6523038"/>
            <a:ext cx="2132013"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723900" algn="l"/>
                <a:tab pos="1447800" algn="l"/>
              </a:tabLst>
              <a:defRPr sz="1200">
                <a:solidFill>
                  <a:srgbClr val="FFFFFF"/>
                </a:solidFill>
                <a:latin typeface="+mn-lt"/>
                <a:ea typeface="Microsoft YaHei" charset="-122"/>
                <a:cs typeface="Arial Unicode MS" charset="0"/>
              </a:defRPr>
            </a:lvl1pPr>
          </a:lstStyle>
          <a:p>
            <a:pPr>
              <a:defRPr/>
            </a:pPr>
            <a:fld id="{D7F78986-E43F-4BA6-BEC8-1AF04AF91F71}" type="datetime5">
              <a:rPr lang="en-US" altLang="en-US" smtClean="0"/>
              <a:t>28-Feb-20</a:t>
            </a:fld>
            <a:endParaRPr lang="en-US" altLang="en-US"/>
          </a:p>
        </p:txBody>
      </p:sp>
      <p:sp>
        <p:nvSpPr>
          <p:cNvPr id="10250" name="Rectangle 10"/>
          <p:cNvSpPr>
            <a:spLocks noGrp="1" noChangeArrowheads="1"/>
          </p:cNvSpPr>
          <p:nvPr>
            <p:ph type="ftr"/>
          </p:nvPr>
        </p:nvSpPr>
        <p:spPr bwMode="auto">
          <a:xfrm>
            <a:off x="5562602" y="6537326"/>
            <a:ext cx="31988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eaLnBrk="1" hangingPunct="1">
              <a:buClr>
                <a:srgbClr val="000000"/>
              </a:buClr>
              <a:buSzPct val="45000"/>
              <a:buFont typeface="Wingdings" charset="2"/>
              <a:buNone/>
              <a:tabLst>
                <a:tab pos="723900" algn="l"/>
                <a:tab pos="1447800" algn="l"/>
                <a:tab pos="2171700" algn="l"/>
                <a:tab pos="2895600" algn="l"/>
              </a:tabLst>
              <a:defRPr sz="1200" i="1">
                <a:solidFill>
                  <a:srgbClr val="000000"/>
                </a:solidFill>
                <a:latin typeface="Times New Roman" pitchFamily="16" charset="0"/>
                <a:ea typeface="Microsoft YaHei" charset="-122"/>
                <a:cs typeface="+mj-cs"/>
              </a:defRPr>
            </a:lvl1pPr>
          </a:lstStyle>
          <a:p>
            <a:pPr>
              <a:defRPr/>
            </a:pPr>
            <a:r>
              <a:rPr lang="en-US" altLang="en-US"/>
              <a:t>HU - IOT - Informatics</a:t>
            </a:r>
          </a:p>
        </p:txBody>
      </p:sp>
      <p:sp>
        <p:nvSpPr>
          <p:cNvPr id="10251" name="Rectangle 11"/>
          <p:cNvSpPr>
            <a:spLocks noGrp="1" noChangeArrowheads="1"/>
          </p:cNvSpPr>
          <p:nvPr>
            <p:ph type="sldNum"/>
          </p:nvPr>
        </p:nvSpPr>
        <p:spPr bwMode="auto">
          <a:xfrm>
            <a:off x="3276602" y="6537326"/>
            <a:ext cx="213201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smtClean="0">
                <a:solidFill>
                  <a:srgbClr val="FFFFFF"/>
                </a:solidFill>
                <a:latin typeface="Times New Roman" pitchFamily="16" charset="0"/>
                <a:cs typeface="Arial Unicode MS" charset="0"/>
              </a:defRPr>
            </a:lvl1pPr>
          </a:lstStyle>
          <a:p>
            <a:pPr>
              <a:defRPr/>
            </a:pPr>
            <a:fld id="{6E837B28-C304-4AFB-ACDF-E78EC8AEDA2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p:txStyles>
    <p:titleStyle>
      <a:lvl1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5pPr>
      <a:lvl6pPr marL="25146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6pPr>
      <a:lvl7pPr marL="29718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7pPr>
      <a:lvl8pPr marL="34290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8pPr>
      <a:lvl9pPr marL="3886200" indent="-228600" algn="ctr" defTabSz="457200" rtl="0" fontAlgn="base">
        <a:spcBef>
          <a:spcPct val="0"/>
        </a:spcBef>
        <a:spcAft>
          <a:spcPct val="0"/>
        </a:spcAft>
        <a:buClr>
          <a:srgbClr val="000000"/>
        </a:buClr>
        <a:buSzPct val="100000"/>
        <a:buFont typeface="Times New Roman" pitchFamily="16" charset="0"/>
        <a:defRPr sz="2800" b="1">
          <a:solidFill>
            <a:srgbClr val="FFFFFF"/>
          </a:solidFill>
          <a:latin typeface="Arial" charset="0"/>
          <a:cs typeface="Arial"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7FAFC49-5BFF-4597-97AB-387E85105188}"/>
              </a:ext>
            </a:extLst>
          </p:cNvPr>
          <p:cNvSpPr>
            <a:spLocks noGrp="1"/>
          </p:cNvSpPr>
          <p:nvPr>
            <p:ph type="body" idx="2"/>
          </p:nvPr>
        </p:nvSpPr>
        <p:spPr>
          <a:xfrm>
            <a:off x="609600" y="76202"/>
            <a:ext cx="6705600" cy="609599"/>
          </a:xfrm>
        </p:spPr>
        <p:txBody>
          <a:bodyPr/>
          <a:lstStyle/>
          <a:p>
            <a:pPr algn="ctr"/>
            <a:r>
              <a:rPr lang="en-US" altLang="en-US" sz="3000" dirty="0">
                <a:solidFill>
                  <a:schemeClr val="bg1"/>
                </a:solidFill>
                <a:latin typeface="Times New Roman" pitchFamily="18" charset="0"/>
                <a:cs typeface="Times New Roman" pitchFamily="18" charset="0"/>
              </a:rPr>
              <a:t>Chapter 4:Internets of Things (IoT)</a:t>
            </a:r>
            <a:br>
              <a:rPr lang="en-US" altLang="en-US" sz="3000" dirty="0">
                <a:solidFill>
                  <a:schemeClr val="bg1"/>
                </a:solidFill>
                <a:latin typeface="Times New Roman" pitchFamily="18" charset="0"/>
                <a:cs typeface="Times New Roman" pitchFamily="18" charset="0"/>
              </a:rPr>
            </a:br>
            <a:endParaRPr lang="en-US" sz="3000" dirty="0">
              <a:solidFill>
                <a:schemeClr val="bg1"/>
              </a:solidFill>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106ECD0A-E9B8-4436-9D6F-E134E3C2632C}"/>
              </a:ext>
            </a:extLst>
          </p:cNvPr>
          <p:cNvSpPr/>
          <p:nvPr/>
        </p:nvSpPr>
        <p:spPr>
          <a:xfrm>
            <a:off x="5896633" y="5225305"/>
            <a:ext cx="2415654" cy="830997"/>
          </a:xfrm>
          <a:prstGeom prst="rect">
            <a:avLst/>
          </a:prstGeom>
        </p:spPr>
        <p:txBody>
          <a:bodyPr wrap="square">
            <a:spAutoFit/>
          </a:bodyPr>
          <a:lstStyle/>
          <a:p>
            <a:br>
              <a:rPr lang="en-US" altLang="en-US" sz="2400" b="1" dirty="0">
                <a:latin typeface="Bookman Old Style (Headings)"/>
              </a:rPr>
            </a:br>
            <a:endParaRPr lang="en-US" sz="2400" dirty="0">
              <a:latin typeface="Bookman Old Style (Headings)"/>
            </a:endParaRPr>
          </a:p>
        </p:txBody>
      </p:sp>
      <p:sp>
        <p:nvSpPr>
          <p:cNvPr id="3" name="Date Placeholder 2"/>
          <p:cNvSpPr>
            <a:spLocks noGrp="1"/>
          </p:cNvSpPr>
          <p:nvPr>
            <p:ph type="dt" idx="10"/>
          </p:nvPr>
        </p:nvSpPr>
        <p:spPr/>
        <p:txBody>
          <a:bodyPr/>
          <a:lstStyle/>
          <a:p>
            <a:pPr>
              <a:defRPr/>
            </a:pPr>
            <a:fld id="{1D087F8A-98DD-4141-95EC-5B6D19375A54}"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16769F66-CD0F-4BBA-AA5B-C010834EE17C}" type="slidenum">
              <a:rPr lang="en-US" altLang="en-US" smtClean="0"/>
              <a:pPr>
                <a:defRPr/>
              </a:pPr>
              <a:t>1</a:t>
            </a:fld>
            <a:endParaRPr lang="en-US" altLang="en-US"/>
          </a:p>
        </p:txBody>
      </p:sp>
    </p:spTree>
    <p:extLst>
      <p:ext uri="{BB962C8B-B14F-4D97-AF65-F5344CB8AC3E}">
        <p14:creationId xmlns:p14="http://schemas.microsoft.com/office/powerpoint/2010/main" val="52967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5913438"/>
            <a:ext cx="4040188" cy="639762"/>
          </a:xfrm>
        </p:spPr>
        <p:txBody>
          <a:bodyPr/>
          <a:lstStyle/>
          <a:p>
            <a:r>
              <a:rPr lang="en-GB" dirty="0"/>
              <a:t>Figure 4.1:- IoT domains </a:t>
            </a:r>
          </a:p>
        </p:txBody>
      </p:sp>
      <p:pic>
        <p:nvPicPr>
          <p:cNvPr id="7" name="Picture 6">
            <a:extLst>
              <a:ext uri="{FF2B5EF4-FFF2-40B4-BE49-F238E27FC236}">
                <a16:creationId xmlns:a16="http://schemas.microsoft.com/office/drawing/2014/main" id="{B7B90EAD-3802-49BD-A1CD-25631601F468}"/>
              </a:ext>
            </a:extLst>
          </p:cNvPr>
          <p:cNvPicPr>
            <a:picLocks noChangeAspect="1"/>
          </p:cNvPicPr>
          <p:nvPr/>
        </p:nvPicPr>
        <p:blipFill>
          <a:blip r:embed="rId3" cstate="print"/>
          <a:stretch>
            <a:fillRect/>
          </a:stretch>
        </p:blipFill>
        <p:spPr>
          <a:xfrm>
            <a:off x="762000" y="914400"/>
            <a:ext cx="6858000" cy="5181600"/>
          </a:xfrm>
          <a:prstGeom prst="rect">
            <a:avLst/>
          </a:prstGeom>
        </p:spPr>
      </p:pic>
      <p:sp>
        <p:nvSpPr>
          <p:cNvPr id="8" name="Date Placeholder 7"/>
          <p:cNvSpPr>
            <a:spLocks noGrp="1"/>
          </p:cNvSpPr>
          <p:nvPr>
            <p:ph type="dt" idx="10"/>
          </p:nvPr>
        </p:nvSpPr>
        <p:spPr>
          <a:xfrm>
            <a:off x="0" y="6551615"/>
            <a:ext cx="3124200" cy="306385"/>
          </a:xfrm>
        </p:spPr>
        <p:txBody>
          <a:bodyPr/>
          <a:lstStyle/>
          <a:p>
            <a:pPr>
              <a:defRPr/>
            </a:pPr>
            <a:fld id="{48C51681-EC99-4F1C-B023-05F0DD525791}" type="datetime5">
              <a:rPr lang="en-US" altLang="en-US" smtClean="0"/>
              <a:t>28-Feb-20</a:t>
            </a:fld>
            <a:endParaRPr lang="en-US" altLang="en-US" dirty="0"/>
          </a:p>
        </p:txBody>
      </p:sp>
      <p:sp>
        <p:nvSpPr>
          <p:cNvPr id="9" name="Footer Placeholder 8"/>
          <p:cNvSpPr>
            <a:spLocks noGrp="1"/>
          </p:cNvSpPr>
          <p:nvPr>
            <p:ph type="ftr" idx="11"/>
          </p:nvPr>
        </p:nvSpPr>
        <p:spPr/>
        <p:txBody>
          <a:bodyPr/>
          <a:lstStyle/>
          <a:p>
            <a:pPr>
              <a:defRPr/>
            </a:pPr>
            <a:r>
              <a:rPr lang="en-US" altLang="en-US"/>
              <a:t>HU - IOT - Informatics</a:t>
            </a:r>
          </a:p>
        </p:txBody>
      </p:sp>
      <p:sp>
        <p:nvSpPr>
          <p:cNvPr id="10" name="Slide Number Placeholder 9"/>
          <p:cNvSpPr>
            <a:spLocks noGrp="1"/>
          </p:cNvSpPr>
          <p:nvPr>
            <p:ph type="sldNum" idx="12"/>
          </p:nvPr>
        </p:nvSpPr>
        <p:spPr/>
        <p:txBody>
          <a:bodyPr/>
          <a:lstStyle/>
          <a:p>
            <a:pPr>
              <a:defRPr/>
            </a:pPr>
            <a:fld id="{6DEB2F35-CB75-448B-8AAB-D976D2784508}" type="slidenum">
              <a:rPr lang="en-US" altLang="en-US" smtClean="0"/>
              <a:pPr>
                <a:defRPr/>
              </a:pPr>
              <a:t>10</a:t>
            </a:fld>
            <a:endParaRPr lang="en-US" altLang="en-US"/>
          </a:p>
        </p:txBody>
      </p:sp>
    </p:spTree>
    <p:extLst>
      <p:ext uri="{BB962C8B-B14F-4D97-AF65-F5344CB8AC3E}">
        <p14:creationId xmlns:p14="http://schemas.microsoft.com/office/powerpoint/2010/main" val="19211273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349" y="76200"/>
            <a:ext cx="5070251" cy="484880"/>
          </a:xfrm>
        </p:spPr>
        <p:txBody>
          <a:bodyPr>
            <a:noAutofit/>
          </a:bodyPr>
          <a:lstStyle/>
          <a:p>
            <a:pPr algn="l"/>
            <a:r>
              <a:rPr lang="en-US" sz="3000" b="1" dirty="0">
                <a:latin typeface="Times New Roman" panose="02020603050405020304" pitchFamily="18" charset="0"/>
                <a:cs typeface="Times New Roman" panose="02020603050405020304" pitchFamily="18" charset="0"/>
              </a:rPr>
              <a:t>7.2 Biotechnology </a:t>
            </a:r>
          </a:p>
        </p:txBody>
      </p:sp>
      <p:sp>
        <p:nvSpPr>
          <p:cNvPr id="3" name="Content Placeholder 2"/>
          <p:cNvSpPr>
            <a:spLocks noGrp="1"/>
          </p:cNvSpPr>
          <p:nvPr>
            <p:ph idx="1"/>
          </p:nvPr>
        </p:nvSpPr>
        <p:spPr>
          <a:xfrm>
            <a:off x="0" y="850006"/>
            <a:ext cx="8858250" cy="5474594"/>
          </a:xfrm>
        </p:spPr>
        <p:txBody>
          <a:bodyPr/>
          <a:lstStyle/>
          <a:p>
            <a:pPr marL="0" indent="0" algn="just">
              <a:lnSpc>
                <a:spcPct val="150000"/>
              </a:lnSpc>
              <a:buNone/>
            </a:pPr>
            <a:r>
              <a:rPr lang="en-US" b="0" dirty="0">
                <a:latin typeface="Times New Roman" panose="02020603050405020304" pitchFamily="18" charset="0"/>
                <a:cs typeface="Times New Roman" panose="02020603050405020304" pitchFamily="18" charset="0"/>
              </a:rPr>
              <a:t>Definition:</a:t>
            </a:r>
          </a:p>
          <a:p>
            <a:pPr marL="457200" indent="-457200" algn="just">
              <a:lnSpc>
                <a:spcPct val="150000"/>
              </a:lnSpc>
              <a:buFont typeface="Wingdings" pitchFamily="2" charset="2"/>
              <a:buChar char="Ø"/>
            </a:pPr>
            <a:r>
              <a:rPr lang="en-US" dirty="0">
                <a:solidFill>
                  <a:srgbClr val="FF0000"/>
                </a:solidFill>
                <a:latin typeface="Times New Roman" panose="02020603050405020304" pitchFamily="18" charset="0"/>
                <a:cs typeface="Times New Roman" panose="02020603050405020304" pitchFamily="18" charset="0"/>
              </a:rPr>
              <a:t>Biotechnology</a:t>
            </a:r>
            <a:r>
              <a:rPr lang="en-US" b="0" dirty="0">
                <a:solidFill>
                  <a:srgbClr val="FF0000"/>
                </a:solidFill>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is a technology based on biology.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It harnesses cellular and biomolecular processes to develop technologies and products that help improve our lives and the health of our planet. </a:t>
            </a:r>
          </a:p>
          <a:p>
            <a:pPr algn="just">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We have used the biological processes of microorganisms for long time  to make useful food products, such as bread and cheese, and to preserve dairy products .</a:t>
            </a:r>
          </a:p>
        </p:txBody>
      </p:sp>
      <p:sp>
        <p:nvSpPr>
          <p:cNvPr id="4" name="Date Placeholder 3"/>
          <p:cNvSpPr>
            <a:spLocks noGrp="1"/>
          </p:cNvSpPr>
          <p:nvPr>
            <p:ph type="dt" idx="10"/>
          </p:nvPr>
        </p:nvSpPr>
        <p:spPr/>
        <p:txBody>
          <a:bodyPr/>
          <a:lstStyle/>
          <a:p>
            <a:pPr>
              <a:defRPr/>
            </a:pPr>
            <a:fld id="{71458152-07BF-4A48-A2EB-302B08A76DBF}"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100</a:t>
            </a:fld>
            <a:endParaRPr lang="en-US" altLang="en-US"/>
          </a:p>
        </p:txBody>
      </p:sp>
    </p:spTree>
    <p:extLst>
      <p:ext uri="{BB962C8B-B14F-4D97-AF65-F5344CB8AC3E}">
        <p14:creationId xmlns:p14="http://schemas.microsoft.com/office/powerpoint/2010/main" val="269642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8685215" cy="5729285"/>
          </a:xfrm>
        </p:spPr>
        <p:txBody>
          <a:bodyPr/>
          <a:lstStyle/>
          <a:p>
            <a:pPr algn="just">
              <a:lnSpc>
                <a:spcPct val="150000"/>
              </a:lnSpc>
              <a:buFont typeface="Wingdings" panose="05000000000000000000" pitchFamily="2" charset="2"/>
              <a:buChar char="Ø"/>
            </a:pPr>
            <a:r>
              <a:rPr lang="en-US" dirty="0">
                <a:solidFill>
                  <a:srgbClr val="FF0000"/>
                </a:solidFill>
                <a:latin typeface="Times New Roman" panose="02020603050405020304" pitchFamily="18" charset="0"/>
                <a:cs typeface="Times New Roman" panose="02020603050405020304" pitchFamily="18" charset="0"/>
              </a:rPr>
              <a:t>Genetic engineering </a:t>
            </a:r>
            <a:r>
              <a:rPr lang="en-US" b="0" dirty="0">
                <a:latin typeface="Times New Roman" panose="02020603050405020304" pitchFamily="18" charset="0"/>
                <a:cs typeface="Times New Roman" panose="02020603050405020304" pitchFamily="18" charset="0"/>
              </a:rPr>
              <a:t>is the process of transferring individual genes between organisms or modifying the genes in an organism to remove or add a desired trait or characteristic. </a:t>
            </a:r>
          </a:p>
          <a:p>
            <a:pPr algn="just">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 In modern biotechnology, researchers modify DNA and proteins to shape the capabilities of living cells, plants, and animals into something useful for humans.</a:t>
            </a:r>
            <a:endParaRPr lang="en-GB" dirty="0"/>
          </a:p>
        </p:txBody>
      </p:sp>
      <p:sp>
        <p:nvSpPr>
          <p:cNvPr id="4" name="Date Placeholder 3"/>
          <p:cNvSpPr>
            <a:spLocks noGrp="1"/>
          </p:cNvSpPr>
          <p:nvPr>
            <p:ph type="dt" idx="10"/>
          </p:nvPr>
        </p:nvSpPr>
        <p:spPr/>
        <p:txBody>
          <a:bodyPr/>
          <a:lstStyle/>
          <a:p>
            <a:pPr>
              <a:defRPr/>
            </a:pPr>
            <a:fld id="{4CB49FA7-34FC-4C73-BA6A-FC8632F9722B}"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101</a:t>
            </a:fld>
            <a:endParaRPr lang="en-US" altLang="en-US"/>
          </a:p>
        </p:txBody>
      </p:sp>
    </p:spTree>
    <p:extLst>
      <p:ext uri="{BB962C8B-B14F-4D97-AF65-F5344CB8AC3E}">
        <p14:creationId xmlns:p14="http://schemas.microsoft.com/office/powerpoint/2010/main" val="7486758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943977" cy="6019800"/>
          </a:xfrm>
        </p:spPr>
        <p:txBody>
          <a:bodyPr>
            <a:noAutofit/>
          </a:bodyPr>
          <a:lstStyle/>
          <a:p>
            <a:pPr marL="0" indent="0" algn="just">
              <a:lnSpc>
                <a:spcPct val="150000"/>
              </a:lnSpc>
              <a:buNone/>
            </a:pPr>
            <a:r>
              <a:rPr lang="en-US" dirty="0">
                <a:latin typeface="+mj-lt"/>
                <a:cs typeface="Times New Roman" panose="02020603050405020304" pitchFamily="18" charset="0"/>
              </a:rPr>
              <a:t>Application of biotechnology </a:t>
            </a:r>
          </a:p>
          <a:p>
            <a:pPr algn="just">
              <a:lnSpc>
                <a:spcPct val="150000"/>
              </a:lnSpc>
              <a:buFont typeface="Wingdings" panose="05000000000000000000" pitchFamily="2" charset="2"/>
              <a:buChar char="Ø"/>
            </a:pPr>
            <a:r>
              <a:rPr lang="en-US" b="0" dirty="0">
                <a:solidFill>
                  <a:srgbClr val="FF0000"/>
                </a:solidFill>
                <a:latin typeface="+mj-lt"/>
                <a:cs typeface="Times New Roman" panose="02020603050405020304" pitchFamily="18" charset="0"/>
              </a:rPr>
              <a:t>Agriculture (Green Biotechnology): </a:t>
            </a:r>
            <a:r>
              <a:rPr lang="en-US" b="0" dirty="0">
                <a:latin typeface="+mj-lt"/>
                <a:cs typeface="Times New Roman" panose="02020603050405020304" pitchFamily="18" charset="0"/>
              </a:rPr>
              <a:t>Biotechnology had contributed a lot to modify the genes of the organism known as Genetically Modified Organisms such as Crops, Animals, Plants, Fungi, Bacteria, etc. Genetically modified crops are formed by the manipulation of DNA to introduce a new trait into the crops. </a:t>
            </a:r>
          </a:p>
        </p:txBody>
      </p:sp>
      <p:sp>
        <p:nvSpPr>
          <p:cNvPr id="2" name="Date Placeholder 1"/>
          <p:cNvSpPr>
            <a:spLocks noGrp="1"/>
          </p:cNvSpPr>
          <p:nvPr>
            <p:ph type="dt" idx="10"/>
          </p:nvPr>
        </p:nvSpPr>
        <p:spPr/>
        <p:txBody>
          <a:bodyPr/>
          <a:lstStyle/>
          <a:p>
            <a:pPr>
              <a:defRPr/>
            </a:pPr>
            <a:fld id="{FB20ABBC-77C2-469B-91F8-1A873F6D0DC8}"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102</a:t>
            </a:fld>
            <a:endParaRPr lang="en-US" altLang="en-US"/>
          </a:p>
        </p:txBody>
      </p:sp>
    </p:spTree>
    <p:extLst>
      <p:ext uri="{BB962C8B-B14F-4D97-AF65-F5344CB8AC3E}">
        <p14:creationId xmlns:p14="http://schemas.microsoft.com/office/powerpoint/2010/main" val="7327686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5384802"/>
          </a:xfrm>
        </p:spPr>
        <p:txBody>
          <a:bodyPr/>
          <a:lstStyle/>
          <a:p>
            <a:pPr algn="just">
              <a:lnSpc>
                <a:spcPct val="150000"/>
              </a:lnSpc>
              <a:buFont typeface="Wingdings" panose="05000000000000000000" pitchFamily="2" charset="2"/>
              <a:buChar char="Ø"/>
              <a:tabLst>
                <a:tab pos="2008188" algn="l"/>
              </a:tabLst>
            </a:pPr>
            <a:r>
              <a:rPr lang="en-US" b="0" dirty="0">
                <a:solidFill>
                  <a:srgbClr val="FF0000"/>
                </a:solidFill>
                <a:cs typeface="Times New Roman" panose="02020603050405020304" pitchFamily="18" charset="0"/>
              </a:rPr>
              <a:t>Medicine (Medicinal Biotechnology): </a:t>
            </a:r>
            <a:r>
              <a:rPr lang="en-US" b="0" dirty="0">
                <a:cs typeface="Times New Roman" panose="02020603050405020304" pitchFamily="18" charset="0"/>
              </a:rPr>
              <a:t>This helps in the formation of genetically modified insulin known as </a:t>
            </a:r>
            <a:r>
              <a:rPr lang="en-US" b="0" dirty="0" err="1">
                <a:cs typeface="Times New Roman" panose="02020603050405020304" pitchFamily="18" charset="0"/>
              </a:rPr>
              <a:t>humulin</a:t>
            </a:r>
            <a:r>
              <a:rPr lang="en-US" b="0" dirty="0">
                <a:cs typeface="Times New Roman" panose="02020603050405020304" pitchFamily="18" charset="0"/>
              </a:rPr>
              <a:t>. This helps in the treatment of a large number of diabetes patients. It has also given rise to a technique known as gene therapy. Gene therapy is a technique to remove the genetic defect in an embryo or child. </a:t>
            </a:r>
          </a:p>
          <a:p>
            <a:pPr algn="just">
              <a:lnSpc>
                <a:spcPct val="150000"/>
              </a:lnSpc>
              <a:buFont typeface="Wingdings" panose="05000000000000000000" pitchFamily="2" charset="2"/>
              <a:buChar char="Ø"/>
            </a:pPr>
            <a:r>
              <a:rPr lang="en-US" b="0" dirty="0">
                <a:solidFill>
                  <a:srgbClr val="FF0000"/>
                </a:solidFill>
                <a:cs typeface="Times New Roman" panose="02020603050405020304" pitchFamily="18" charset="0"/>
              </a:rPr>
              <a:t>Aquaculture Fisheries: </a:t>
            </a:r>
            <a:r>
              <a:rPr lang="en-US" b="0" dirty="0">
                <a:cs typeface="Times New Roman" panose="02020603050405020304" pitchFamily="18" charset="0"/>
              </a:rPr>
              <a:t>It helps in improving the quality and quantity of fishes. Through biotechnology, fishes are induced to breed via gonadotropin-releasing hormone. </a:t>
            </a:r>
          </a:p>
          <a:p>
            <a:pPr>
              <a:lnSpc>
                <a:spcPct val="150000"/>
              </a:lnSpc>
              <a:buFont typeface="Wingdings" panose="05000000000000000000" pitchFamily="2" charset="2"/>
              <a:buChar char="Ø"/>
            </a:pPr>
            <a:endParaRPr lang="en-US" b="0" dirty="0">
              <a:cs typeface="Times New Roman" panose="02020603050405020304" pitchFamily="18" charset="0"/>
            </a:endParaRPr>
          </a:p>
          <a:p>
            <a:pPr>
              <a:lnSpc>
                <a:spcPct val="150000"/>
              </a:lnSpc>
              <a:buFont typeface="Wingdings" panose="05000000000000000000" pitchFamily="2" charset="2"/>
              <a:buChar char="Ø"/>
            </a:pPr>
            <a:endParaRPr lang="en-US" b="0" dirty="0">
              <a:cs typeface="Times New Roman" panose="02020603050405020304" pitchFamily="18" charset="0"/>
            </a:endParaRPr>
          </a:p>
          <a:p>
            <a:pPr>
              <a:lnSpc>
                <a:spcPct val="150000"/>
              </a:lnSpc>
              <a:buFont typeface="Wingdings" panose="05000000000000000000" pitchFamily="2" charset="2"/>
              <a:buChar char="Ø"/>
            </a:pPr>
            <a:endParaRPr lang="en-US" b="0" dirty="0"/>
          </a:p>
          <a:p>
            <a:pPr marL="0" indent="0" algn="just">
              <a:lnSpc>
                <a:spcPct val="150000"/>
              </a:lnSpc>
              <a:buNone/>
            </a:pPr>
            <a:endParaRPr lang="en-US" b="0" u="sng" dirty="0">
              <a:cs typeface="Times New Roman" panose="02020603050405020304" pitchFamily="18" charset="0"/>
            </a:endParaRPr>
          </a:p>
          <a:p>
            <a:endParaRPr lang="en-GB" dirty="0"/>
          </a:p>
        </p:txBody>
      </p:sp>
      <p:sp>
        <p:nvSpPr>
          <p:cNvPr id="4" name="Date Placeholder 3"/>
          <p:cNvSpPr>
            <a:spLocks noGrp="1"/>
          </p:cNvSpPr>
          <p:nvPr>
            <p:ph type="dt" idx="10"/>
          </p:nvPr>
        </p:nvSpPr>
        <p:spPr/>
        <p:txBody>
          <a:bodyPr/>
          <a:lstStyle/>
          <a:p>
            <a:pPr>
              <a:defRPr/>
            </a:pPr>
            <a:fld id="{E0FDBE68-ACC7-4ED9-92F3-6C5168B11E81}"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103</a:t>
            </a:fld>
            <a:endParaRPr lang="en-US" altLang="en-US"/>
          </a:p>
        </p:txBody>
      </p:sp>
    </p:spTree>
    <p:extLst>
      <p:ext uri="{BB962C8B-B14F-4D97-AF65-F5344CB8AC3E}">
        <p14:creationId xmlns:p14="http://schemas.microsoft.com/office/powerpoint/2010/main" val="16093484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526110"/>
          </a:xfrm>
        </p:spPr>
        <p:txBody>
          <a:bodyPr/>
          <a:lstStyle/>
          <a:p>
            <a:pPr algn="just">
              <a:lnSpc>
                <a:spcPct val="150000"/>
              </a:lnSpc>
              <a:buFont typeface="Wingdings" panose="05000000000000000000" pitchFamily="2" charset="2"/>
              <a:buChar char="Ø"/>
            </a:pPr>
            <a:r>
              <a:rPr lang="en-US" b="0" dirty="0">
                <a:solidFill>
                  <a:srgbClr val="FF0000"/>
                </a:solidFill>
                <a:latin typeface="+mj-lt"/>
                <a:cs typeface="Times New Roman" panose="02020603050405020304" pitchFamily="18" charset="0"/>
              </a:rPr>
              <a:t>Environment (Environmental biotechnology): </a:t>
            </a:r>
            <a:r>
              <a:rPr lang="en-US" b="0" dirty="0">
                <a:latin typeface="+mj-lt"/>
                <a:cs typeface="Times New Roman" panose="02020603050405020304" pitchFamily="18" charset="0"/>
              </a:rPr>
              <a:t>is used in waste treatment and pollution prevention. Environmental biotechnology can more efficiently clean up many wastes than conventional methods and greatly reduce our dependence on methods for land-based disposal. </a:t>
            </a:r>
          </a:p>
        </p:txBody>
      </p:sp>
      <p:sp>
        <p:nvSpPr>
          <p:cNvPr id="2" name="Date Placeholder 1"/>
          <p:cNvSpPr>
            <a:spLocks noGrp="1"/>
          </p:cNvSpPr>
          <p:nvPr>
            <p:ph type="dt" idx="10"/>
          </p:nvPr>
        </p:nvSpPr>
        <p:spPr/>
        <p:txBody>
          <a:bodyPr/>
          <a:lstStyle/>
          <a:p>
            <a:pPr>
              <a:defRPr/>
            </a:pPr>
            <a:fld id="{9F644FC8-BDE4-47FE-9E2A-D706EBB7A234}"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104</a:t>
            </a:fld>
            <a:endParaRPr lang="en-US" altLang="en-US"/>
          </a:p>
        </p:txBody>
      </p:sp>
    </p:spTree>
    <p:extLst>
      <p:ext uri="{BB962C8B-B14F-4D97-AF65-F5344CB8AC3E}">
        <p14:creationId xmlns:p14="http://schemas.microsoft.com/office/powerpoint/2010/main" val="17635007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2" y="76200"/>
            <a:ext cx="6323013" cy="561976"/>
          </a:xfrm>
        </p:spPr>
        <p:txBody>
          <a:bodyPr/>
          <a:lstStyle/>
          <a:p>
            <a:pPr algn="l"/>
            <a:r>
              <a:rPr lang="en-US" sz="3200" dirty="0">
                <a:cs typeface="Times New Roman" panose="02020603050405020304" pitchFamily="18" charset="0"/>
              </a:rPr>
              <a:t>7.3.Blockchain technology </a:t>
            </a:r>
            <a:endParaRPr lang="en-GB" sz="3200" dirty="0"/>
          </a:p>
        </p:txBody>
      </p:sp>
      <p:sp>
        <p:nvSpPr>
          <p:cNvPr id="3" name="Content Placeholder 2"/>
          <p:cNvSpPr>
            <a:spLocks noGrp="1"/>
          </p:cNvSpPr>
          <p:nvPr>
            <p:ph idx="1"/>
          </p:nvPr>
        </p:nvSpPr>
        <p:spPr>
          <a:xfrm>
            <a:off x="0" y="838200"/>
            <a:ext cx="9144000" cy="5638799"/>
          </a:xfrm>
        </p:spPr>
        <p:txBody>
          <a:bodyPr/>
          <a:lstStyle/>
          <a:p>
            <a:pPr marL="457200" indent="-457200" algn="just">
              <a:lnSpc>
                <a:spcPct val="150000"/>
              </a:lnSpc>
              <a:buFont typeface="Wingdings" pitchFamily="2" charset="2"/>
              <a:buChar char="Ø"/>
            </a:pPr>
            <a:r>
              <a:rPr lang="en-US" b="0" dirty="0">
                <a:cs typeface="Times New Roman" panose="02020603050405020304" pitchFamily="18" charset="0"/>
              </a:rPr>
              <a:t>A Blockchain is a time-stamped series of immutable records of data that is managed by a cluster of computers not owned by any single entity. </a:t>
            </a:r>
          </a:p>
          <a:p>
            <a:pPr marL="457200" indent="-457200" algn="just">
              <a:lnSpc>
                <a:spcPct val="150000"/>
              </a:lnSpc>
              <a:buFont typeface="Wingdings" pitchFamily="2" charset="2"/>
              <a:buChar char="Ø"/>
            </a:pPr>
            <a:r>
              <a:rPr lang="en-US" b="0" dirty="0">
                <a:cs typeface="Times New Roman" panose="02020603050405020304" pitchFamily="18" charset="0"/>
              </a:rPr>
              <a:t>Each of these Blocks of data (i.e. block) is secured and bound to each other using cryptographic principles (i.e. chain).</a:t>
            </a:r>
          </a:p>
          <a:p>
            <a:pPr marL="457200" indent="-457200" algn="just">
              <a:lnSpc>
                <a:spcPct val="150000"/>
              </a:lnSpc>
              <a:buFont typeface="Wingdings" pitchFamily="2" charset="2"/>
              <a:buChar char="Ø"/>
            </a:pPr>
            <a:r>
              <a:rPr lang="en-US" b="0" dirty="0">
                <a:cs typeface="Times New Roman" panose="02020603050405020304" pitchFamily="18" charset="0"/>
              </a:rPr>
              <a:t>“Blocks” on the Blockchain are made up of digital pieces of information. </a:t>
            </a:r>
          </a:p>
          <a:p>
            <a:pPr marL="457200" indent="-457200" algn="just">
              <a:buFont typeface="Wingdings" pitchFamily="2" charset="2"/>
              <a:buChar char="Ø"/>
            </a:pPr>
            <a:endParaRPr lang="en-GB" dirty="0"/>
          </a:p>
        </p:txBody>
      </p:sp>
      <p:sp>
        <p:nvSpPr>
          <p:cNvPr id="4" name="Date Placeholder 3"/>
          <p:cNvSpPr>
            <a:spLocks noGrp="1"/>
          </p:cNvSpPr>
          <p:nvPr>
            <p:ph type="dt" idx="10"/>
          </p:nvPr>
        </p:nvSpPr>
        <p:spPr/>
        <p:txBody>
          <a:bodyPr/>
          <a:lstStyle/>
          <a:p>
            <a:pPr>
              <a:defRPr/>
            </a:pPr>
            <a:fld id="{F0F43295-71A8-4568-926E-7190F6FB7379}"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105</a:t>
            </a:fld>
            <a:endParaRPr lang="en-US" altLang="en-US"/>
          </a:p>
        </p:txBody>
      </p:sp>
    </p:spTree>
    <p:extLst>
      <p:ext uri="{BB962C8B-B14F-4D97-AF65-F5344CB8AC3E}">
        <p14:creationId xmlns:p14="http://schemas.microsoft.com/office/powerpoint/2010/main" val="21047080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943975" cy="5908185"/>
          </a:xfrm>
        </p:spPr>
        <p:txBody>
          <a:bodyPr>
            <a:noAutofit/>
          </a:bodyPr>
          <a:lstStyle/>
          <a:p>
            <a:pPr marL="0" indent="0" algn="just">
              <a:buNone/>
            </a:pPr>
            <a:r>
              <a:rPr lang="en-US" b="0" dirty="0">
                <a:latin typeface="+mj-lt"/>
                <a:cs typeface="Times New Roman" panose="02020603050405020304" pitchFamily="18" charset="0"/>
              </a:rPr>
              <a:t>Specifically, they have three parts: </a:t>
            </a:r>
          </a:p>
          <a:p>
            <a:pPr marL="457200" indent="-457200" algn="just">
              <a:buFont typeface="+mj-lt"/>
              <a:buAutoNum type="arabicPeriod"/>
            </a:pPr>
            <a:r>
              <a:rPr lang="en-US" b="0" dirty="0">
                <a:latin typeface="+mj-lt"/>
                <a:cs typeface="Times New Roman" panose="02020603050405020304" pitchFamily="18" charset="0"/>
              </a:rPr>
              <a:t>Blocks store information about transactions like the date, time, and dollar amount of your most recent purchase from Amazon. </a:t>
            </a:r>
          </a:p>
          <a:p>
            <a:pPr marL="457200" indent="-457200" algn="just">
              <a:lnSpc>
                <a:spcPct val="150000"/>
              </a:lnSpc>
              <a:buFont typeface="+mj-lt"/>
              <a:buAutoNum type="arabicPeriod"/>
            </a:pPr>
            <a:r>
              <a:rPr lang="en-US" b="0" dirty="0">
                <a:latin typeface="+mj-lt"/>
                <a:cs typeface="Times New Roman" panose="02020603050405020304" pitchFamily="18" charset="0"/>
              </a:rPr>
              <a:t>Blocks store information about who is participating in transactions. A block for your splurge purchase from Amazon would record your name along with Amazon. Instead of using your actual name, your purchase is recorded without any identifying information using a unique “digital signature,” sort of like a username. </a:t>
            </a:r>
          </a:p>
          <a:p>
            <a:pPr marL="0" indent="0" algn="just">
              <a:lnSpc>
                <a:spcPct val="150000"/>
              </a:lnSpc>
              <a:buNone/>
            </a:pPr>
            <a:endParaRPr lang="en-US" b="0" dirty="0">
              <a:latin typeface="+mj-lt"/>
            </a:endParaRPr>
          </a:p>
          <a:p>
            <a:pPr marL="0" indent="0">
              <a:buNone/>
            </a:pPr>
            <a:endParaRPr lang="en-US" b="0" dirty="0">
              <a:latin typeface="+mj-lt"/>
            </a:endParaRPr>
          </a:p>
          <a:p>
            <a:endParaRPr lang="en-US" b="0" dirty="0">
              <a:latin typeface="+mj-lt"/>
            </a:endParaRPr>
          </a:p>
        </p:txBody>
      </p:sp>
      <p:sp>
        <p:nvSpPr>
          <p:cNvPr id="2" name="Date Placeholder 1"/>
          <p:cNvSpPr>
            <a:spLocks noGrp="1"/>
          </p:cNvSpPr>
          <p:nvPr>
            <p:ph type="dt" idx="10"/>
          </p:nvPr>
        </p:nvSpPr>
        <p:spPr/>
        <p:txBody>
          <a:bodyPr/>
          <a:lstStyle/>
          <a:p>
            <a:pPr>
              <a:defRPr/>
            </a:pPr>
            <a:fld id="{B968B91C-BA69-483D-BF01-D400B9CB4DB8}"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106</a:t>
            </a:fld>
            <a:endParaRPr lang="en-US" altLang="en-US"/>
          </a:p>
        </p:txBody>
      </p:sp>
    </p:spTree>
    <p:extLst>
      <p:ext uri="{BB962C8B-B14F-4D97-AF65-F5344CB8AC3E}">
        <p14:creationId xmlns:p14="http://schemas.microsoft.com/office/powerpoint/2010/main" val="15899068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1"/>
            <a:ext cx="9144000" cy="3657599"/>
          </a:xfrm>
        </p:spPr>
        <p:txBody>
          <a:bodyPr/>
          <a:lstStyle/>
          <a:p>
            <a:pPr marL="514350" indent="-514350" algn="just">
              <a:lnSpc>
                <a:spcPct val="150000"/>
              </a:lnSpc>
              <a:buFont typeface="+mj-lt"/>
              <a:buAutoNum type="arabicPeriod" startAt="3"/>
            </a:pPr>
            <a:r>
              <a:rPr lang="en-US" b="0" dirty="0">
                <a:cs typeface="Times New Roman" panose="02020603050405020304" pitchFamily="18" charset="0"/>
              </a:rPr>
              <a:t>Blocks store information that distinguishes them from other blocks. Much like you and I have names to distinguish us from one another, each block stores a unique code called a “hash” that allows us to tell it apart from every other block. </a:t>
            </a:r>
          </a:p>
          <a:p>
            <a:pPr algn="just">
              <a:lnSpc>
                <a:spcPct val="150000"/>
              </a:lnSpc>
            </a:pPr>
            <a:endParaRPr lang="en-GB" dirty="0"/>
          </a:p>
        </p:txBody>
      </p:sp>
      <p:sp>
        <p:nvSpPr>
          <p:cNvPr id="4" name="Date Placeholder 3"/>
          <p:cNvSpPr>
            <a:spLocks noGrp="1"/>
          </p:cNvSpPr>
          <p:nvPr>
            <p:ph type="dt" idx="10"/>
          </p:nvPr>
        </p:nvSpPr>
        <p:spPr/>
        <p:txBody>
          <a:bodyPr/>
          <a:lstStyle/>
          <a:p>
            <a:pPr>
              <a:defRPr/>
            </a:pPr>
            <a:fld id="{7DBFF084-9CF3-46A4-930F-212B0149354F}"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107</a:t>
            </a:fld>
            <a:endParaRPr lang="en-US" altLang="en-US"/>
          </a:p>
        </p:txBody>
      </p:sp>
    </p:spTree>
    <p:extLst>
      <p:ext uri="{BB962C8B-B14F-4D97-AF65-F5344CB8AC3E}">
        <p14:creationId xmlns:p14="http://schemas.microsoft.com/office/powerpoint/2010/main" val="40995444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49926"/>
            <a:ext cx="9144000" cy="5803274"/>
          </a:xfrm>
        </p:spPr>
        <p:txBody>
          <a:bodyPr>
            <a:noAutofit/>
          </a:bodyPr>
          <a:lstStyle/>
          <a:p>
            <a:pPr marL="0" indent="0" algn="just">
              <a:lnSpc>
                <a:spcPct val="150000"/>
              </a:lnSpc>
              <a:buNone/>
            </a:pPr>
            <a:r>
              <a:rPr lang="en-US" b="0" dirty="0">
                <a:latin typeface="Times New Roman" panose="02020603050405020304" pitchFamily="18" charset="0"/>
                <a:cs typeface="Times New Roman" panose="02020603050405020304" pitchFamily="18" charset="0"/>
              </a:rPr>
              <a:t>In order for a block to be added to the Blockchain, however, four things must happen: </a:t>
            </a:r>
          </a:p>
          <a:p>
            <a:pPr marL="0" indent="0" algn="just">
              <a:lnSpc>
                <a:spcPct val="150000"/>
              </a:lnSpc>
              <a:buNone/>
            </a:pPr>
            <a:r>
              <a:rPr lang="en-US" b="0" dirty="0">
                <a:latin typeface="Times New Roman" panose="02020603050405020304" pitchFamily="18" charset="0"/>
                <a:cs typeface="Times New Roman" panose="02020603050405020304" pitchFamily="18" charset="0"/>
              </a:rPr>
              <a:t>1. A transaction must occur. </a:t>
            </a:r>
          </a:p>
          <a:p>
            <a:pPr marL="0" indent="0" algn="just">
              <a:lnSpc>
                <a:spcPct val="150000"/>
              </a:lnSpc>
              <a:buNone/>
            </a:pPr>
            <a:r>
              <a:rPr lang="en-US" b="0" dirty="0">
                <a:latin typeface="Times New Roman" panose="02020603050405020304" pitchFamily="18" charset="0"/>
                <a:cs typeface="Times New Roman" panose="02020603050405020304" pitchFamily="18" charset="0"/>
              </a:rPr>
              <a:t>2. That transaction must be verified. </a:t>
            </a:r>
          </a:p>
          <a:p>
            <a:pPr marL="0" indent="0" algn="just">
              <a:lnSpc>
                <a:spcPct val="150000"/>
              </a:lnSpc>
              <a:buNone/>
            </a:pPr>
            <a:r>
              <a:rPr lang="en-US" b="0" dirty="0">
                <a:latin typeface="Times New Roman" panose="02020603050405020304" pitchFamily="18" charset="0"/>
                <a:cs typeface="Times New Roman" panose="02020603050405020304" pitchFamily="18" charset="0"/>
              </a:rPr>
              <a:t>3. That transaction must be stored in a block. </a:t>
            </a:r>
          </a:p>
          <a:p>
            <a:pPr marL="0" indent="0" algn="just">
              <a:lnSpc>
                <a:spcPct val="150000"/>
              </a:lnSpc>
              <a:buNone/>
            </a:pPr>
            <a:r>
              <a:rPr lang="en-US" b="0" dirty="0">
                <a:latin typeface="Times New Roman" panose="02020603050405020304" pitchFamily="18" charset="0"/>
                <a:cs typeface="Times New Roman" panose="02020603050405020304" pitchFamily="18" charset="0"/>
              </a:rPr>
              <a:t>4. That block must be given a hash.  </a:t>
            </a:r>
          </a:p>
        </p:txBody>
      </p:sp>
      <p:sp>
        <p:nvSpPr>
          <p:cNvPr id="2" name="Date Placeholder 1"/>
          <p:cNvSpPr>
            <a:spLocks noGrp="1"/>
          </p:cNvSpPr>
          <p:nvPr>
            <p:ph type="dt" idx="10"/>
          </p:nvPr>
        </p:nvSpPr>
        <p:spPr/>
        <p:txBody>
          <a:bodyPr/>
          <a:lstStyle/>
          <a:p>
            <a:pPr>
              <a:defRPr/>
            </a:pPr>
            <a:fld id="{641CBA85-F229-47E4-95F2-E0ED45534D7F}"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108</a:t>
            </a:fld>
            <a:endParaRPr lang="en-US" altLang="en-US"/>
          </a:p>
        </p:txBody>
      </p:sp>
    </p:spTree>
    <p:extLst>
      <p:ext uri="{BB962C8B-B14F-4D97-AF65-F5344CB8AC3E}">
        <p14:creationId xmlns:p14="http://schemas.microsoft.com/office/powerpoint/2010/main" val="31139358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0" y="900115"/>
            <a:ext cx="9067800" cy="5576885"/>
          </a:xfrm>
        </p:spPr>
        <p:txBody>
          <a:bodyPr/>
          <a:lstStyle/>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By design, a blockchain is resistant to modification of the data. It is "an open, distributed ledger that can record transactions between two parties efficiently and in a verifiable and permanent way".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The blockchain network has no central authority; it is the very definition of a democratized system. Since it is a shared and immutable ledger, the information in it is open for anyone and everyone to see</a:t>
            </a:r>
            <a:endParaRPr lang="en-GB" dirty="0"/>
          </a:p>
        </p:txBody>
      </p:sp>
      <p:sp>
        <p:nvSpPr>
          <p:cNvPr id="4" name="Date Placeholder 3"/>
          <p:cNvSpPr>
            <a:spLocks noGrp="1"/>
          </p:cNvSpPr>
          <p:nvPr>
            <p:ph type="dt" idx="10"/>
          </p:nvPr>
        </p:nvSpPr>
        <p:spPr/>
        <p:txBody>
          <a:bodyPr/>
          <a:lstStyle/>
          <a:p>
            <a:pPr>
              <a:defRPr/>
            </a:pPr>
            <a:fld id="{BD0437B8-A9D9-4B18-95BE-FBC5159FC5FB}"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109</a:t>
            </a:fld>
            <a:endParaRPr lang="en-US" altLang="en-US"/>
          </a:p>
        </p:txBody>
      </p:sp>
    </p:spTree>
    <p:extLst>
      <p:ext uri="{BB962C8B-B14F-4D97-AF65-F5344CB8AC3E}">
        <p14:creationId xmlns:p14="http://schemas.microsoft.com/office/powerpoint/2010/main" val="1863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6E2AB-0097-471B-A60D-639F8F4D9434}"/>
              </a:ext>
            </a:extLst>
          </p:cNvPr>
          <p:cNvSpPr>
            <a:spLocks noGrp="1"/>
          </p:cNvSpPr>
          <p:nvPr>
            <p:ph sz="quarter" idx="1"/>
          </p:nvPr>
        </p:nvSpPr>
        <p:spPr>
          <a:xfrm>
            <a:off x="0" y="762000"/>
            <a:ext cx="9144000" cy="5576887"/>
          </a:xfrm>
        </p:spPr>
        <p:txBody>
          <a:bodyPr/>
          <a:lstStyle/>
          <a:p>
            <a:pPr algn="just">
              <a:lnSpc>
                <a:spcPct val="150000"/>
              </a:lnSpc>
            </a:pPr>
            <a:r>
              <a:rPr lang="en-US" dirty="0">
                <a:latin typeface="Times New Roman" pitchFamily="18" charset="0"/>
                <a:cs typeface="Times New Roman" pitchFamily="18" charset="0"/>
              </a:rPr>
              <a:t>4.1.3. IoT − Advantages</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Improved  Customer  Engagement</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Technology Optimization</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Reduced  Waste</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Enhanced Data Collection</a:t>
            </a:r>
          </a:p>
          <a:p>
            <a:pPr algn="just">
              <a:lnSpc>
                <a:spcPct val="150000"/>
              </a:lnSpc>
            </a:pPr>
            <a:r>
              <a:rPr lang="en-US" dirty="0">
                <a:latin typeface="Times New Roman" pitchFamily="18" charset="0"/>
                <a:cs typeface="Times New Roman" pitchFamily="18" charset="0"/>
              </a:rPr>
              <a:t>4.1.4.  IoT – Disadvantages</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Lack of Security. </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A bug in the  system, could affect all connected device</a:t>
            </a:r>
          </a:p>
          <a:p>
            <a:pPr marL="0" indent="0" algn="just">
              <a:lnSpc>
                <a:spcPct val="150000"/>
              </a:lnSpc>
            </a:pPr>
            <a:endParaRPr lang="en-US" b="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2E20016-DD31-45B5-A29F-9B91F1F21D38}"/>
              </a:ext>
            </a:extLst>
          </p:cNvPr>
          <p:cNvSpPr>
            <a:spLocks noGrp="1"/>
          </p:cNvSpPr>
          <p:nvPr>
            <p:ph type="sldNum" sz="quarter" idx="12"/>
          </p:nvPr>
        </p:nvSpPr>
        <p:spPr/>
        <p:txBody>
          <a:bodyPr/>
          <a:lstStyle/>
          <a:p>
            <a:fld id="{FD923E06-FC93-4BA5-8370-7CBA72780AB1}" type="slidenum">
              <a:rPr lang="en-US" smtClean="0"/>
              <a:pPr/>
              <a:t>11</a:t>
            </a:fld>
            <a:endParaRPr lang="en-US" dirty="0"/>
          </a:p>
        </p:txBody>
      </p:sp>
      <p:sp>
        <p:nvSpPr>
          <p:cNvPr id="5" name="Date Placeholder 4"/>
          <p:cNvSpPr>
            <a:spLocks noGrp="1"/>
          </p:cNvSpPr>
          <p:nvPr>
            <p:ph type="dt" idx="10"/>
          </p:nvPr>
        </p:nvSpPr>
        <p:spPr/>
        <p:txBody>
          <a:bodyPr/>
          <a:lstStyle/>
          <a:p>
            <a:pPr>
              <a:defRPr/>
            </a:pPr>
            <a:fld id="{665A106D-9410-4D1E-A2BE-7DAB0A75C682}"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42923336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01362"/>
            <a:ext cx="8958265" cy="6461438"/>
          </a:xfrm>
        </p:spPr>
        <p:txBody>
          <a:bodyPr>
            <a:noAutofit/>
          </a:bodyPr>
          <a:lstStyle/>
          <a:p>
            <a:pPr marL="0" indent="0" algn="just">
              <a:lnSpc>
                <a:spcPct val="170000"/>
              </a:lnSpc>
              <a:buNone/>
            </a:pPr>
            <a:r>
              <a:rPr lang="en-US" b="0" dirty="0">
                <a:latin typeface="+mj-lt"/>
                <a:cs typeface="Times New Roman" panose="02020603050405020304" pitchFamily="18" charset="0"/>
              </a:rPr>
              <a:t> The Three Pillars of Blockchain Technology </a:t>
            </a:r>
          </a:p>
          <a:p>
            <a:pPr marL="0" indent="0" algn="just">
              <a:lnSpc>
                <a:spcPct val="170000"/>
              </a:lnSpc>
              <a:buNone/>
            </a:pPr>
            <a:r>
              <a:rPr lang="en-US" b="0" dirty="0">
                <a:latin typeface="+mj-lt"/>
                <a:cs typeface="Times New Roman" panose="02020603050405020304" pitchFamily="18" charset="0"/>
              </a:rPr>
              <a:t> 1. </a:t>
            </a:r>
            <a:r>
              <a:rPr lang="en-US" dirty="0">
                <a:solidFill>
                  <a:srgbClr val="FF0000"/>
                </a:solidFill>
                <a:latin typeface="+mj-lt"/>
                <a:cs typeface="Times New Roman" panose="02020603050405020304" pitchFamily="18" charset="0"/>
              </a:rPr>
              <a:t>Decentralization: </a:t>
            </a:r>
          </a:p>
          <a:p>
            <a:pPr marL="457200" indent="-457200" algn="just">
              <a:lnSpc>
                <a:spcPct val="170000"/>
              </a:lnSpc>
              <a:buFont typeface="Wingdings" pitchFamily="2" charset="2"/>
              <a:buChar char="Ø"/>
            </a:pPr>
            <a:r>
              <a:rPr lang="en-US" b="0" dirty="0">
                <a:latin typeface="+mj-lt"/>
                <a:cs typeface="Times New Roman" panose="02020603050405020304" pitchFamily="18" charset="0"/>
              </a:rPr>
              <a:t>In a decentralized system the information is not stored by one single entity. In fact, everyone in the network owns the information.</a:t>
            </a:r>
          </a:p>
          <a:p>
            <a:pPr marL="457200" indent="-457200" algn="just">
              <a:buFont typeface="Wingdings" pitchFamily="2" charset="2"/>
              <a:buChar char="Ø"/>
            </a:pPr>
            <a:r>
              <a:rPr lang="en-US" b="0" dirty="0">
                <a:latin typeface="+mj-lt"/>
                <a:cs typeface="Times New Roman" panose="02020603050405020304" pitchFamily="18" charset="0"/>
              </a:rPr>
              <a:t>In a decentralized network ,if you wanted to interact with your friend then you can do so directly without going through a third party. That was the main ideology behind Bitcoins. </a:t>
            </a:r>
            <a:endParaRPr lang="en-US" b="0" dirty="0">
              <a:latin typeface="+mj-lt"/>
            </a:endParaRPr>
          </a:p>
        </p:txBody>
      </p:sp>
      <p:sp>
        <p:nvSpPr>
          <p:cNvPr id="2" name="Date Placeholder 1"/>
          <p:cNvSpPr>
            <a:spLocks noGrp="1"/>
          </p:cNvSpPr>
          <p:nvPr>
            <p:ph type="dt" idx="10"/>
          </p:nvPr>
        </p:nvSpPr>
        <p:spPr/>
        <p:txBody>
          <a:bodyPr/>
          <a:lstStyle/>
          <a:p>
            <a:pPr>
              <a:defRPr/>
            </a:pPr>
            <a:fld id="{4D0F786C-1923-44E3-A0D2-8EE10E15588B}"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110</a:t>
            </a:fld>
            <a:endParaRPr lang="en-US" altLang="en-US"/>
          </a:p>
        </p:txBody>
      </p:sp>
    </p:spTree>
    <p:extLst>
      <p:ext uri="{BB962C8B-B14F-4D97-AF65-F5344CB8AC3E}">
        <p14:creationId xmlns:p14="http://schemas.microsoft.com/office/powerpoint/2010/main" val="10245027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9144000" cy="5576885"/>
          </a:xfrm>
        </p:spPr>
        <p:txBody>
          <a:bodyPr/>
          <a:lstStyle/>
          <a:p>
            <a:pPr marL="0" indent="0" algn="just">
              <a:lnSpc>
                <a:spcPct val="170000"/>
              </a:lnSpc>
              <a:buNone/>
            </a:pPr>
            <a:r>
              <a:rPr lang="en-US" b="0" dirty="0">
                <a:cs typeface="Times New Roman" panose="02020603050405020304" pitchFamily="18" charset="0"/>
              </a:rPr>
              <a:t>2. </a:t>
            </a:r>
            <a:r>
              <a:rPr lang="en-US" dirty="0">
                <a:solidFill>
                  <a:srgbClr val="FF0000"/>
                </a:solidFill>
                <a:cs typeface="Times New Roman" panose="02020603050405020304" pitchFamily="18" charset="0"/>
              </a:rPr>
              <a:t>Transparency:</a:t>
            </a:r>
            <a:r>
              <a:rPr lang="en-US" b="0" dirty="0">
                <a:cs typeface="Times New Roman" panose="02020603050405020304" pitchFamily="18" charset="0"/>
              </a:rPr>
              <a:t> </a:t>
            </a:r>
          </a:p>
          <a:p>
            <a:pPr algn="just">
              <a:buFont typeface="Wingdings" panose="05000000000000000000" pitchFamily="2" charset="2"/>
              <a:buChar char="Ø"/>
            </a:pPr>
            <a:r>
              <a:rPr lang="en-US" b="0" dirty="0">
                <a:cs typeface="Times New Roman" panose="02020603050405020304" pitchFamily="18" charset="0"/>
              </a:rPr>
              <a:t>One of the most interesting and misunderstood concepts in blockchain technology is “transparency.” Some people say that blockchain gives you privacy while some say that it is transparent. </a:t>
            </a:r>
          </a:p>
          <a:p>
            <a:pPr algn="just">
              <a:lnSpc>
                <a:spcPct val="170000"/>
              </a:lnSpc>
              <a:buFont typeface="Wingdings" panose="05000000000000000000" pitchFamily="2" charset="2"/>
              <a:buChar char="Ø"/>
            </a:pPr>
            <a:r>
              <a:rPr lang="en-US" b="0" dirty="0">
                <a:cs typeface="Times New Roman" panose="02020603050405020304" pitchFamily="18" charset="0"/>
              </a:rPr>
              <a:t>A person’s identity is hidden via complex cryptography and represented only by their public address. So, if you were to look up a person’s transaction history, you will not see. </a:t>
            </a:r>
          </a:p>
          <a:p>
            <a:pPr marL="0" indent="0">
              <a:buNone/>
            </a:pPr>
            <a:endParaRPr lang="en-US" b="0" dirty="0"/>
          </a:p>
          <a:p>
            <a:pPr marL="0" indent="0">
              <a:buNone/>
            </a:pPr>
            <a:endParaRPr lang="en-US" b="0" dirty="0"/>
          </a:p>
          <a:p>
            <a:endParaRPr lang="en-GB" dirty="0"/>
          </a:p>
        </p:txBody>
      </p:sp>
      <p:sp>
        <p:nvSpPr>
          <p:cNvPr id="4" name="Date Placeholder 3"/>
          <p:cNvSpPr>
            <a:spLocks noGrp="1"/>
          </p:cNvSpPr>
          <p:nvPr>
            <p:ph type="dt" idx="10"/>
          </p:nvPr>
        </p:nvSpPr>
        <p:spPr/>
        <p:txBody>
          <a:bodyPr/>
          <a:lstStyle/>
          <a:p>
            <a:pPr>
              <a:defRPr/>
            </a:pPr>
            <a:fld id="{54E08A84-7EDF-4E81-9458-60B63402A59D}"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111</a:t>
            </a:fld>
            <a:endParaRPr lang="en-US" altLang="en-US"/>
          </a:p>
        </p:txBody>
      </p:sp>
    </p:spTree>
    <p:extLst>
      <p:ext uri="{BB962C8B-B14F-4D97-AF65-F5344CB8AC3E}">
        <p14:creationId xmlns:p14="http://schemas.microsoft.com/office/powerpoint/2010/main" val="9702865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199"/>
            <a:ext cx="9143999" cy="5638801"/>
          </a:xfrm>
        </p:spPr>
        <p:txBody>
          <a:bodyPr>
            <a:noAutofit/>
          </a:bodyPr>
          <a:lstStyle/>
          <a:p>
            <a:pPr marL="0" indent="0" algn="just">
              <a:lnSpc>
                <a:spcPct val="150000"/>
              </a:lnSpc>
              <a:buNone/>
            </a:pPr>
            <a:r>
              <a:rPr lang="en-US" b="0" dirty="0">
                <a:solidFill>
                  <a:srgbClr val="FF0000"/>
                </a:solidFill>
              </a:rPr>
              <a:t>3. </a:t>
            </a:r>
            <a:r>
              <a:rPr lang="en-US" dirty="0">
                <a:solidFill>
                  <a:srgbClr val="FF0000"/>
                </a:solidFill>
                <a:latin typeface="Times New Roman" panose="02020603050405020304" pitchFamily="18" charset="0"/>
                <a:cs typeface="Times New Roman" panose="02020603050405020304" pitchFamily="18" charset="0"/>
              </a:rPr>
              <a:t>Immutability</a:t>
            </a:r>
            <a:r>
              <a:rPr lang="en-US" b="0" dirty="0">
                <a:solidFill>
                  <a:srgbClr val="FF0000"/>
                </a:solidFill>
                <a:latin typeface="Times New Roman" panose="02020603050405020304" pitchFamily="18" charset="0"/>
                <a:cs typeface="Times New Roman" panose="02020603050405020304" pitchFamily="18" charset="0"/>
              </a:rPr>
              <a:t>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Immutability, in the context of the blockchain, means that once something has been entered into the blockchain, it cannot be tampered with.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The reason why the blockchain gets this property is that of the cryptographic hash function. </a:t>
            </a:r>
          </a:p>
        </p:txBody>
      </p:sp>
      <p:sp>
        <p:nvSpPr>
          <p:cNvPr id="2" name="Date Placeholder 1"/>
          <p:cNvSpPr>
            <a:spLocks noGrp="1"/>
          </p:cNvSpPr>
          <p:nvPr>
            <p:ph type="dt" idx="10"/>
          </p:nvPr>
        </p:nvSpPr>
        <p:spPr/>
        <p:txBody>
          <a:bodyPr/>
          <a:lstStyle/>
          <a:p>
            <a:pPr>
              <a:defRPr/>
            </a:pPr>
            <a:fld id="{6A641D62-B4DC-44A0-AA7D-05C141B9FCBB}"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112</a:t>
            </a:fld>
            <a:endParaRPr lang="en-US" altLang="en-US"/>
          </a:p>
        </p:txBody>
      </p:sp>
    </p:spTree>
    <p:extLst>
      <p:ext uri="{BB962C8B-B14F-4D97-AF65-F5344CB8AC3E}">
        <p14:creationId xmlns:p14="http://schemas.microsoft.com/office/powerpoint/2010/main" val="24027376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1"/>
            <a:ext cx="9144000" cy="4038600"/>
          </a:xfrm>
        </p:spPr>
        <p:txBody>
          <a:bodyPr/>
          <a:lstStyle/>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In simple terms, hashing means taking an input string of any length and giving out an output of a fixed length. In the context of crypto currencies like bitcoin, the transactions are taken as input and run through a hashing algorithm (Bitcoin uses SHA-256) which gives an output of a fixed length. </a:t>
            </a:r>
          </a:p>
          <a:p>
            <a:pPr marL="0" indent="0" algn="just">
              <a:lnSpc>
                <a:spcPct val="150000"/>
              </a:lnSpc>
            </a:pPr>
            <a:endParaRPr lang="en-GB" dirty="0"/>
          </a:p>
        </p:txBody>
      </p:sp>
      <p:sp>
        <p:nvSpPr>
          <p:cNvPr id="4" name="Date Placeholder 3"/>
          <p:cNvSpPr>
            <a:spLocks noGrp="1"/>
          </p:cNvSpPr>
          <p:nvPr>
            <p:ph type="dt" idx="10"/>
          </p:nvPr>
        </p:nvSpPr>
        <p:spPr/>
        <p:txBody>
          <a:bodyPr/>
          <a:lstStyle/>
          <a:p>
            <a:pPr>
              <a:defRPr/>
            </a:pPr>
            <a:fld id="{D93DEB1E-3E4F-48FB-8A38-CC8B2F503DD7}"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113</a:t>
            </a:fld>
            <a:endParaRPr lang="en-US" altLang="en-US"/>
          </a:p>
        </p:txBody>
      </p:sp>
    </p:spTree>
    <p:extLst>
      <p:ext uri="{BB962C8B-B14F-4D97-AF65-F5344CB8AC3E}">
        <p14:creationId xmlns:p14="http://schemas.microsoft.com/office/powerpoint/2010/main" val="521686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633" y="76200"/>
            <a:ext cx="6417167" cy="566669"/>
          </a:xfrm>
        </p:spPr>
        <p:txBody>
          <a:bodyPr>
            <a:noAutofit/>
          </a:bodyPr>
          <a:lstStyle/>
          <a:p>
            <a:pPr algn="l"/>
            <a:r>
              <a:rPr lang="en-US" sz="3200" b="1" dirty="0">
                <a:latin typeface="Times New Roman" panose="02020603050405020304" pitchFamily="18" charset="0"/>
                <a:cs typeface="Times New Roman" panose="02020603050405020304" pitchFamily="18" charset="0"/>
              </a:rPr>
              <a:t>7.3.6. Application of blockchain </a:t>
            </a:r>
          </a:p>
        </p:txBody>
      </p:sp>
      <p:sp>
        <p:nvSpPr>
          <p:cNvPr id="3" name="Content Placeholder 2"/>
          <p:cNvSpPr>
            <a:spLocks noGrp="1"/>
          </p:cNvSpPr>
          <p:nvPr>
            <p:ph idx="1"/>
          </p:nvPr>
        </p:nvSpPr>
        <p:spPr>
          <a:xfrm>
            <a:off x="0" y="789904"/>
            <a:ext cx="8654603" cy="6220496"/>
          </a:xfrm>
        </p:spPr>
        <p:txBody>
          <a:bodyPr>
            <a:noAutofit/>
          </a:bodyPr>
          <a:lstStyle/>
          <a:p>
            <a:pPr marL="514350" indent="-514350" algn="just">
              <a:lnSpc>
                <a:spcPct val="170000"/>
              </a:lnSpc>
              <a:buAutoNum type="alphaUcPeriod"/>
            </a:pPr>
            <a:r>
              <a:rPr lang="en-US" dirty="0">
                <a:solidFill>
                  <a:srgbClr val="FF0000"/>
                </a:solidFill>
                <a:latin typeface="+mj-lt"/>
                <a:cs typeface="Times New Roman" panose="02020603050405020304" pitchFamily="18" charset="0"/>
              </a:rPr>
              <a:t>The sharing economy </a:t>
            </a:r>
          </a:p>
          <a:p>
            <a:pPr marL="457200" indent="-457200" algn="just">
              <a:lnSpc>
                <a:spcPct val="170000"/>
              </a:lnSpc>
              <a:buFont typeface="Wingdings" pitchFamily="2" charset="2"/>
              <a:buChar char="Ø"/>
            </a:pPr>
            <a:r>
              <a:rPr lang="en-US" b="0" dirty="0">
                <a:latin typeface="+mj-lt"/>
                <a:cs typeface="Times New Roman" panose="02020603050405020304" pitchFamily="18" charset="0"/>
              </a:rPr>
              <a:t>With companies like Uber and Airbnb flourishing, the sharing economy is already a proven success .</a:t>
            </a:r>
          </a:p>
          <a:p>
            <a:pPr marL="0" indent="0" algn="just">
              <a:lnSpc>
                <a:spcPct val="170000"/>
              </a:lnSpc>
            </a:pPr>
            <a:r>
              <a:rPr lang="en-US" dirty="0">
                <a:solidFill>
                  <a:srgbClr val="FF0000"/>
                </a:solidFill>
                <a:latin typeface="+mj-lt"/>
              </a:rPr>
              <a:t>B. Crowd funding</a:t>
            </a:r>
          </a:p>
          <a:p>
            <a:pPr marL="457200" indent="-457200" algn="just">
              <a:lnSpc>
                <a:spcPct val="170000"/>
              </a:lnSpc>
              <a:buFont typeface="Wingdings" pitchFamily="2" charset="2"/>
              <a:buChar char="Ø"/>
            </a:pPr>
            <a:r>
              <a:rPr lang="en-US" b="0" dirty="0">
                <a:latin typeface="+mj-lt"/>
                <a:cs typeface="Times New Roman" panose="02020603050405020304" pitchFamily="18" charset="0"/>
              </a:rPr>
              <a:t>Crowd funding initiatives like Kickstarter and GoFundMe are doing the advance work for the emerging peer-to-peer economy. </a:t>
            </a:r>
            <a:endParaRPr lang="en-US" b="0" dirty="0">
              <a:latin typeface="+mj-lt"/>
            </a:endParaRPr>
          </a:p>
        </p:txBody>
      </p:sp>
      <p:sp>
        <p:nvSpPr>
          <p:cNvPr id="4" name="Date Placeholder 3"/>
          <p:cNvSpPr>
            <a:spLocks noGrp="1"/>
          </p:cNvSpPr>
          <p:nvPr>
            <p:ph type="dt" idx="10"/>
          </p:nvPr>
        </p:nvSpPr>
        <p:spPr/>
        <p:txBody>
          <a:bodyPr/>
          <a:lstStyle/>
          <a:p>
            <a:pPr>
              <a:defRPr/>
            </a:pPr>
            <a:fld id="{525CD022-90CD-47C7-8824-6CC5696A2950}"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114</a:t>
            </a:fld>
            <a:endParaRPr lang="en-US" altLang="en-US"/>
          </a:p>
        </p:txBody>
      </p:sp>
    </p:spTree>
    <p:extLst>
      <p:ext uri="{BB962C8B-B14F-4D97-AF65-F5344CB8AC3E}">
        <p14:creationId xmlns:p14="http://schemas.microsoft.com/office/powerpoint/2010/main" val="34084506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019800"/>
          </a:xfrm>
        </p:spPr>
        <p:txBody>
          <a:bodyPr/>
          <a:lstStyle/>
          <a:p>
            <a:pPr marL="0" indent="0" algn="just">
              <a:lnSpc>
                <a:spcPct val="170000"/>
              </a:lnSpc>
            </a:pPr>
            <a:r>
              <a:rPr lang="en-US" dirty="0">
                <a:solidFill>
                  <a:srgbClr val="FF0000"/>
                </a:solidFill>
              </a:rPr>
              <a:t>C. Governance </a:t>
            </a:r>
          </a:p>
          <a:p>
            <a:pPr marL="457200" indent="-457200" algn="just">
              <a:buFont typeface="Wingdings" pitchFamily="2" charset="2"/>
              <a:buChar char="Ø"/>
            </a:pPr>
            <a:r>
              <a:rPr lang="en-US" b="0" dirty="0">
                <a:cs typeface="Times New Roman" panose="02020603050405020304" pitchFamily="18" charset="0"/>
              </a:rPr>
              <a:t>By making the results fully transparent and publicly accessible, distributed database technology could bring full transparency to elections or any other kind of poll taking. </a:t>
            </a:r>
          </a:p>
          <a:p>
            <a:pPr marL="0" indent="0" algn="just">
              <a:lnSpc>
                <a:spcPct val="150000"/>
              </a:lnSpc>
              <a:buFont typeface="Times New Roman" pitchFamily="16" charset="0"/>
              <a:buNone/>
            </a:pPr>
            <a:r>
              <a:rPr lang="en-US" dirty="0">
                <a:solidFill>
                  <a:srgbClr val="FF0000"/>
                </a:solidFill>
              </a:rPr>
              <a:t>D. Supply chain auditing </a:t>
            </a:r>
          </a:p>
          <a:p>
            <a:pPr marL="457200" indent="-457200" algn="just">
              <a:lnSpc>
                <a:spcPct val="150000"/>
              </a:lnSpc>
              <a:buFont typeface="Wingdings" pitchFamily="2" charset="2"/>
              <a:buChar char="Ø"/>
            </a:pPr>
            <a:r>
              <a:rPr lang="en-US" b="0" dirty="0">
                <a:cs typeface="Times New Roman" panose="02020603050405020304" pitchFamily="18" charset="0"/>
              </a:rPr>
              <a:t>Consumers increasingly want to know that the ethical claims companies make about their products are real. Distributed ledgers provide an easy way to certify that the backstories of the things we buy are genuine. </a:t>
            </a:r>
          </a:p>
          <a:p>
            <a:pPr marL="0" indent="0">
              <a:buNone/>
            </a:pPr>
            <a:endParaRPr lang="en-US" b="0" dirty="0">
              <a:cs typeface="Times New Roman" panose="02020603050405020304" pitchFamily="18" charset="0"/>
            </a:endParaRPr>
          </a:p>
          <a:p>
            <a:pPr marL="0" indent="0">
              <a:buNone/>
            </a:pPr>
            <a:endParaRPr lang="en-US" b="0" dirty="0">
              <a:cs typeface="Times New Roman" panose="02020603050405020304" pitchFamily="18" charset="0"/>
            </a:endParaRPr>
          </a:p>
          <a:p>
            <a:pPr marL="0" indent="0">
              <a:buNone/>
            </a:pPr>
            <a:endParaRPr lang="en-US" b="0" dirty="0"/>
          </a:p>
          <a:p>
            <a:endParaRPr lang="en-GB" dirty="0"/>
          </a:p>
        </p:txBody>
      </p:sp>
      <p:sp>
        <p:nvSpPr>
          <p:cNvPr id="5" name="Date Placeholder 4"/>
          <p:cNvSpPr>
            <a:spLocks noGrp="1"/>
          </p:cNvSpPr>
          <p:nvPr>
            <p:ph type="dt" idx="10"/>
          </p:nvPr>
        </p:nvSpPr>
        <p:spPr/>
        <p:txBody>
          <a:bodyPr/>
          <a:lstStyle/>
          <a:p>
            <a:pPr>
              <a:defRPr/>
            </a:pPr>
            <a:fld id="{0CEB5A15-8B86-409E-9D93-2EABE87AAB26}"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
        <p:nvSpPr>
          <p:cNvPr id="7" name="Slide Number Placeholder 6"/>
          <p:cNvSpPr>
            <a:spLocks noGrp="1"/>
          </p:cNvSpPr>
          <p:nvPr>
            <p:ph type="sldNum" idx="12"/>
          </p:nvPr>
        </p:nvSpPr>
        <p:spPr/>
        <p:txBody>
          <a:bodyPr/>
          <a:lstStyle/>
          <a:p>
            <a:pPr>
              <a:defRPr/>
            </a:pPr>
            <a:fld id="{FB87DFA3-CF50-47C4-8C16-9CAFB4A7B823}" type="slidenum">
              <a:rPr lang="en-US" altLang="en-US" smtClean="0"/>
              <a:pPr>
                <a:defRPr/>
              </a:pPr>
              <a:t>115</a:t>
            </a:fld>
            <a:endParaRPr lang="en-US" altLang="en-US"/>
          </a:p>
        </p:txBody>
      </p:sp>
    </p:spTree>
    <p:extLst>
      <p:ext uri="{BB962C8B-B14F-4D97-AF65-F5344CB8AC3E}">
        <p14:creationId xmlns:p14="http://schemas.microsoft.com/office/powerpoint/2010/main" val="21188946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8991599" cy="5414963"/>
          </a:xfrm>
        </p:spPr>
        <p:txBody>
          <a:bodyPr/>
          <a:lstStyle/>
          <a:p>
            <a:pPr marL="514350" indent="-514350" algn="just">
              <a:lnSpc>
                <a:spcPct val="150000"/>
              </a:lnSpc>
              <a:buAutoNum type="alphaUcPeriod" startAt="5"/>
            </a:pPr>
            <a:r>
              <a:rPr lang="en-US" b="1" dirty="0">
                <a:solidFill>
                  <a:srgbClr val="FF0000"/>
                </a:solidFill>
                <a:latin typeface="+mj-lt"/>
                <a:cs typeface="Times New Roman" panose="02020603050405020304" pitchFamily="18" charset="0"/>
              </a:rPr>
              <a:t>File storage </a:t>
            </a:r>
          </a:p>
          <a:p>
            <a:pPr marL="457200" indent="-457200" algn="just">
              <a:lnSpc>
                <a:spcPct val="150000"/>
              </a:lnSpc>
              <a:buFont typeface="Wingdings" pitchFamily="2" charset="2"/>
              <a:buChar char="Ø"/>
            </a:pPr>
            <a:r>
              <a:rPr lang="en-US" b="0" dirty="0">
                <a:latin typeface="+mj-lt"/>
                <a:cs typeface="Times New Roman" panose="02020603050405020304" pitchFamily="18" charset="0"/>
              </a:rPr>
              <a:t>Decentralizing file storage on the internet brings clear benefits. Distributing data throughout the network protects files from getting hacked or lost.</a:t>
            </a:r>
          </a:p>
          <a:p>
            <a:pPr marL="457200" indent="-457200" algn="just">
              <a:lnSpc>
                <a:spcPct val="150000"/>
              </a:lnSpc>
              <a:buFont typeface="Wingdings" pitchFamily="2" charset="2"/>
              <a:buChar char="Ø"/>
            </a:pPr>
            <a:r>
              <a:rPr lang="en-US" b="0" dirty="0">
                <a:latin typeface="+mj-lt"/>
                <a:cs typeface="Times New Roman" panose="02020603050405020304" pitchFamily="18" charset="0"/>
              </a:rPr>
              <a:t>Interplanetary File System (IPFS) makes it easy to conceptualize how a distributed web might operate. </a:t>
            </a:r>
          </a:p>
        </p:txBody>
      </p:sp>
      <p:sp>
        <p:nvSpPr>
          <p:cNvPr id="2" name="Date Placeholder 1"/>
          <p:cNvSpPr>
            <a:spLocks noGrp="1"/>
          </p:cNvSpPr>
          <p:nvPr>
            <p:ph type="dt" idx="10"/>
          </p:nvPr>
        </p:nvSpPr>
        <p:spPr/>
        <p:txBody>
          <a:bodyPr/>
          <a:lstStyle/>
          <a:p>
            <a:pPr>
              <a:defRPr/>
            </a:pPr>
            <a:fld id="{7C8E2850-6D2C-42FC-A160-1EBA4EE9908E}"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116</a:t>
            </a:fld>
            <a:endParaRPr lang="en-US" altLang="en-US"/>
          </a:p>
        </p:txBody>
      </p:sp>
    </p:spTree>
    <p:extLst>
      <p:ext uri="{BB962C8B-B14F-4D97-AF65-F5344CB8AC3E}">
        <p14:creationId xmlns:p14="http://schemas.microsoft.com/office/powerpoint/2010/main" val="2417829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996" y="76200"/>
            <a:ext cx="7903604" cy="575033"/>
          </a:xfrm>
        </p:spPr>
        <p:txBody>
          <a:bodyPr>
            <a:noAutofit/>
          </a:bodyPr>
          <a:lstStyle/>
          <a:p>
            <a:pPr algn="l"/>
            <a:r>
              <a:rPr lang="en-US" sz="3200" b="1" dirty="0">
                <a:latin typeface="Times New Roman" panose="02020603050405020304" pitchFamily="18" charset="0"/>
                <a:cs typeface="Times New Roman" panose="02020603050405020304" pitchFamily="18" charset="0"/>
              </a:rPr>
              <a:t>7.4.Cloud and quantum computing </a:t>
            </a:r>
          </a:p>
        </p:txBody>
      </p:sp>
      <p:sp>
        <p:nvSpPr>
          <p:cNvPr id="3" name="Content Placeholder 2"/>
          <p:cNvSpPr>
            <a:spLocks noGrp="1"/>
          </p:cNvSpPr>
          <p:nvPr>
            <p:ph idx="1"/>
          </p:nvPr>
        </p:nvSpPr>
        <p:spPr>
          <a:xfrm>
            <a:off x="200027" y="762000"/>
            <a:ext cx="8658225" cy="5676901"/>
          </a:xfrm>
        </p:spPr>
        <p:txBody>
          <a:bodyPr/>
          <a:lstStyle/>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 </a:t>
            </a:r>
            <a:r>
              <a:rPr lang="en-US" b="0" dirty="0">
                <a:solidFill>
                  <a:srgbClr val="FF0000"/>
                </a:solidFill>
                <a:latin typeface="Times New Roman" panose="02020603050405020304" pitchFamily="18" charset="0"/>
                <a:cs typeface="Times New Roman" panose="02020603050405020304" pitchFamily="18" charset="0"/>
              </a:rPr>
              <a:t>Cloud computing </a:t>
            </a:r>
            <a:r>
              <a:rPr lang="en-US" b="0" dirty="0">
                <a:latin typeface="Times New Roman" panose="02020603050405020304" pitchFamily="18" charset="0"/>
                <a:cs typeface="Times New Roman" panose="02020603050405020304" pitchFamily="18" charset="0"/>
              </a:rPr>
              <a:t>is a means of networking remote servers that are hosted on the Internet. Rather than storing and processing data on a local server, or a PC's hard drive, one of the following three types of cloud infrastructure is used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The first type is a public cloud. Here a third-party provider manages the servers, applications, and storage much like a public utility .</a:t>
            </a:r>
          </a:p>
        </p:txBody>
      </p:sp>
      <p:sp>
        <p:nvSpPr>
          <p:cNvPr id="4" name="Date Placeholder 3"/>
          <p:cNvSpPr>
            <a:spLocks noGrp="1"/>
          </p:cNvSpPr>
          <p:nvPr>
            <p:ph type="dt" idx="10"/>
          </p:nvPr>
        </p:nvSpPr>
        <p:spPr/>
        <p:txBody>
          <a:bodyPr/>
          <a:lstStyle/>
          <a:p>
            <a:pPr>
              <a:defRPr/>
            </a:pPr>
            <a:fld id="{759874C4-565D-45EF-AFBC-C88FD97C51AA}"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117</a:t>
            </a:fld>
            <a:endParaRPr lang="en-US" altLang="en-US"/>
          </a:p>
        </p:txBody>
      </p:sp>
    </p:spTree>
    <p:extLst>
      <p:ext uri="{BB962C8B-B14F-4D97-AF65-F5344CB8AC3E}">
        <p14:creationId xmlns:p14="http://schemas.microsoft.com/office/powerpoint/2010/main" val="21614124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9144000" cy="5246687"/>
          </a:xfrm>
        </p:spPr>
        <p:txBody>
          <a:bodyPr/>
          <a:lstStyle/>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A business or organization would typically use a private cloud. This might be hosted on their on-site data center, although some companies host through a third-party provider instead. </a:t>
            </a:r>
          </a:p>
          <a:p>
            <a:pPr algn="just">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The third option is a hybrid cloud. Here private clouds are connected to public clouds, allowing data and applications to be shared between them. </a:t>
            </a:r>
          </a:p>
          <a:p>
            <a:endParaRPr lang="en-GB" dirty="0"/>
          </a:p>
        </p:txBody>
      </p:sp>
      <p:sp>
        <p:nvSpPr>
          <p:cNvPr id="4" name="Date Placeholder 3"/>
          <p:cNvSpPr>
            <a:spLocks noGrp="1"/>
          </p:cNvSpPr>
          <p:nvPr>
            <p:ph type="dt" idx="10"/>
          </p:nvPr>
        </p:nvSpPr>
        <p:spPr/>
        <p:txBody>
          <a:bodyPr/>
          <a:lstStyle/>
          <a:p>
            <a:pPr>
              <a:defRPr/>
            </a:pPr>
            <a:fld id="{F4E897DE-9D27-4219-81ED-CF0462A82F9A}"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118</a:t>
            </a:fld>
            <a:endParaRPr lang="en-US" altLang="en-US"/>
          </a:p>
        </p:txBody>
      </p:sp>
    </p:spTree>
    <p:extLst>
      <p:ext uri="{BB962C8B-B14F-4D97-AF65-F5344CB8AC3E}">
        <p14:creationId xmlns:p14="http://schemas.microsoft.com/office/powerpoint/2010/main" val="412257681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00369"/>
            <a:ext cx="8763000" cy="5600431"/>
          </a:xfrm>
        </p:spPr>
        <p:txBody>
          <a:bodyPr>
            <a:noAutofit/>
          </a:bodyPr>
          <a:lstStyle/>
          <a:p>
            <a:pPr marL="0" indent="0" algn="just">
              <a:lnSpc>
                <a:spcPct val="150000"/>
              </a:lnSpc>
              <a:buNone/>
            </a:pPr>
            <a:r>
              <a:rPr lang="en-US" b="0" dirty="0">
                <a:solidFill>
                  <a:srgbClr val="FF0000"/>
                </a:solidFill>
                <a:latin typeface="Times New Roman" panose="02020603050405020304" pitchFamily="18" charset="0"/>
                <a:cs typeface="Times New Roman" panose="02020603050405020304" pitchFamily="18" charset="0"/>
              </a:rPr>
              <a:t>Advantages of cloud computing </a:t>
            </a:r>
          </a:p>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Cheap  computing power. </a:t>
            </a:r>
          </a:p>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No  need for the initial costly capital investment. </a:t>
            </a:r>
          </a:p>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Energy costs are shared. </a:t>
            </a:r>
          </a:p>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Cloud providers have vast resources of computing power at their fingertips. </a:t>
            </a:r>
          </a:p>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Allows you and multiple users to access your data from any location. </a:t>
            </a:r>
          </a:p>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Smartphone, laptop, desktop, wherever you are, you can access the data you need at any time. </a:t>
            </a:r>
          </a:p>
        </p:txBody>
      </p:sp>
      <p:sp>
        <p:nvSpPr>
          <p:cNvPr id="2" name="Date Placeholder 1"/>
          <p:cNvSpPr>
            <a:spLocks noGrp="1"/>
          </p:cNvSpPr>
          <p:nvPr>
            <p:ph type="dt" idx="10"/>
          </p:nvPr>
        </p:nvSpPr>
        <p:spPr/>
        <p:txBody>
          <a:bodyPr/>
          <a:lstStyle/>
          <a:p>
            <a:pPr>
              <a:defRPr/>
            </a:pPr>
            <a:fld id="{BBE1A28B-335B-4ADD-85FB-DF8EA7624A62}"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119</a:t>
            </a:fld>
            <a:endParaRPr lang="en-US" altLang="en-US"/>
          </a:p>
        </p:txBody>
      </p:sp>
    </p:spTree>
    <p:extLst>
      <p:ext uri="{BB962C8B-B14F-4D97-AF65-F5344CB8AC3E}">
        <p14:creationId xmlns:p14="http://schemas.microsoft.com/office/powerpoint/2010/main" val="130049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05AA6-CA53-4B2E-A17A-BD234E1941DB}"/>
              </a:ext>
            </a:extLst>
          </p:cNvPr>
          <p:cNvSpPr>
            <a:spLocks noGrp="1"/>
          </p:cNvSpPr>
          <p:nvPr>
            <p:ph sz="quarter" idx="1"/>
          </p:nvPr>
        </p:nvSpPr>
        <p:spPr>
          <a:xfrm>
            <a:off x="0" y="900115"/>
            <a:ext cx="8915400" cy="5246687"/>
          </a:xfrm>
        </p:spPr>
        <p:txBody>
          <a:bodyPr/>
          <a:lstStyle/>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No international standard of compatibility for IoT,</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Heterogeneous devices couldn’t make communication. </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Collecting  and managing the data from millions of  IoT devices will be challenging for a given Enterprise.</a:t>
            </a:r>
          </a:p>
          <a:p>
            <a:pPr>
              <a:lnSpc>
                <a:spcPct val="150000"/>
              </a:lnSpc>
            </a:pPr>
            <a:endParaRPr lang="en-US" dirty="0"/>
          </a:p>
        </p:txBody>
      </p:sp>
      <p:sp>
        <p:nvSpPr>
          <p:cNvPr id="4" name="Slide Number Placeholder 3">
            <a:extLst>
              <a:ext uri="{FF2B5EF4-FFF2-40B4-BE49-F238E27FC236}">
                <a16:creationId xmlns:a16="http://schemas.microsoft.com/office/drawing/2014/main" id="{1C112E2D-06C0-4274-B505-DB64E9C8865F}"/>
              </a:ext>
            </a:extLst>
          </p:cNvPr>
          <p:cNvSpPr>
            <a:spLocks noGrp="1"/>
          </p:cNvSpPr>
          <p:nvPr>
            <p:ph type="sldNum" sz="quarter" idx="12"/>
          </p:nvPr>
        </p:nvSpPr>
        <p:spPr/>
        <p:txBody>
          <a:bodyPr/>
          <a:lstStyle/>
          <a:p>
            <a:fld id="{FD923E06-FC93-4BA5-8370-7CBA72780AB1}" type="slidenum">
              <a:rPr lang="en-US" smtClean="0"/>
              <a:pPr/>
              <a:t>12</a:t>
            </a:fld>
            <a:endParaRPr lang="en-US" dirty="0"/>
          </a:p>
        </p:txBody>
      </p:sp>
      <p:sp>
        <p:nvSpPr>
          <p:cNvPr id="5" name="Title 4"/>
          <p:cNvSpPr>
            <a:spLocks noGrp="1"/>
          </p:cNvSpPr>
          <p:nvPr>
            <p:ph type="title"/>
          </p:nvPr>
        </p:nvSpPr>
        <p:spPr/>
        <p:txBody>
          <a:bodyPr/>
          <a:lstStyle/>
          <a:p>
            <a:endParaRPr lang="en-GB" dirty="0"/>
          </a:p>
        </p:txBody>
      </p:sp>
      <p:sp>
        <p:nvSpPr>
          <p:cNvPr id="2" name="Date Placeholder 1"/>
          <p:cNvSpPr>
            <a:spLocks noGrp="1"/>
          </p:cNvSpPr>
          <p:nvPr>
            <p:ph type="dt" idx="10"/>
          </p:nvPr>
        </p:nvSpPr>
        <p:spPr/>
        <p:txBody>
          <a:bodyPr/>
          <a:lstStyle/>
          <a:p>
            <a:pPr>
              <a:defRPr/>
            </a:pPr>
            <a:fld id="{4CDF84A1-E52E-449B-8268-AFEA5E3387EA}"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24340955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9376"/>
            <a:ext cx="4876800" cy="530224"/>
          </a:xfrm>
        </p:spPr>
        <p:txBody>
          <a:bodyPr>
            <a:noAutofit/>
          </a:bodyPr>
          <a:lstStyle/>
          <a:p>
            <a:pPr algn="l"/>
            <a:r>
              <a:rPr lang="en-US" sz="3200" b="1" dirty="0">
                <a:latin typeface="Times New Roman" panose="02020603050405020304" pitchFamily="18" charset="0"/>
                <a:cs typeface="Times New Roman" panose="02020603050405020304" pitchFamily="18" charset="0"/>
              </a:rPr>
              <a:t>7.4.3. Quantum computing </a:t>
            </a:r>
          </a:p>
        </p:txBody>
      </p:sp>
      <p:sp>
        <p:nvSpPr>
          <p:cNvPr id="3" name="Content Placeholder 2"/>
          <p:cNvSpPr>
            <a:spLocks noGrp="1"/>
          </p:cNvSpPr>
          <p:nvPr>
            <p:ph idx="1"/>
          </p:nvPr>
        </p:nvSpPr>
        <p:spPr>
          <a:xfrm>
            <a:off x="0" y="895351"/>
            <a:ext cx="8786815" cy="5772150"/>
          </a:xfrm>
        </p:spPr>
        <p:txBody>
          <a:bodyPr>
            <a:noAutofit/>
          </a:bodyPr>
          <a:lstStyle/>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Quantum computers truly do represent the next generation of computing. Unlike classic computers, they derive their computing power by harnessing the power of quantum physics.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Currently, the only organization which provides a quantum computer in the cloud is IBM. They allow free access to anyone who wishes to use their 5-qubit machine. Earlier this year they installed a 17-qubit machine.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So far over 40,000 users have taken advantage of their online service to run experiments .  </a:t>
            </a:r>
          </a:p>
        </p:txBody>
      </p:sp>
      <p:sp>
        <p:nvSpPr>
          <p:cNvPr id="4" name="Date Placeholder 3"/>
          <p:cNvSpPr>
            <a:spLocks noGrp="1"/>
          </p:cNvSpPr>
          <p:nvPr>
            <p:ph type="dt" idx="10"/>
          </p:nvPr>
        </p:nvSpPr>
        <p:spPr/>
        <p:txBody>
          <a:bodyPr/>
          <a:lstStyle/>
          <a:p>
            <a:pPr>
              <a:defRPr/>
            </a:pPr>
            <a:fld id="{536F857E-A964-411B-AF30-72DB67684C7E}"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120</a:t>
            </a:fld>
            <a:endParaRPr lang="en-US" altLang="en-US"/>
          </a:p>
        </p:txBody>
      </p:sp>
    </p:spTree>
    <p:extLst>
      <p:ext uri="{BB962C8B-B14F-4D97-AF65-F5344CB8AC3E}">
        <p14:creationId xmlns:p14="http://schemas.microsoft.com/office/powerpoint/2010/main" val="175461166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0" y="900115"/>
            <a:ext cx="8991600" cy="5729285"/>
          </a:xfrm>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Advantages of quantum computing:</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Getting a quantum computer to function usefully is an exciting prospect for scientists.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Their gargantuan computing power would allow them to crunch very long numbers.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They would be able to make complex calculations that would only overwhelm classic computers. </a:t>
            </a:r>
          </a:p>
          <a:p>
            <a:endParaRPr lang="en-GB" dirty="0"/>
          </a:p>
        </p:txBody>
      </p:sp>
      <p:sp>
        <p:nvSpPr>
          <p:cNvPr id="4" name="Date Placeholder 3"/>
          <p:cNvSpPr>
            <a:spLocks noGrp="1"/>
          </p:cNvSpPr>
          <p:nvPr>
            <p:ph type="dt" idx="10"/>
          </p:nvPr>
        </p:nvSpPr>
        <p:spPr/>
        <p:txBody>
          <a:bodyPr/>
          <a:lstStyle/>
          <a:p>
            <a:pPr>
              <a:defRPr/>
            </a:pPr>
            <a:fld id="{368859FD-10D2-431D-B35A-32A4D34EEB7E}"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121</a:t>
            </a:fld>
            <a:endParaRPr lang="en-US" altLang="en-US"/>
          </a:p>
        </p:txBody>
      </p:sp>
    </p:spTree>
    <p:extLst>
      <p:ext uri="{BB962C8B-B14F-4D97-AF65-F5344CB8AC3E}">
        <p14:creationId xmlns:p14="http://schemas.microsoft.com/office/powerpoint/2010/main" val="27782354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6934200" cy="819731"/>
          </a:xfrm>
        </p:spPr>
        <p:txBody>
          <a:bodyPr>
            <a:normAutofit/>
          </a:bodyPr>
          <a:lstStyle/>
          <a:p>
            <a:pPr algn="l"/>
            <a:r>
              <a:rPr lang="en-US" sz="3200" b="1" dirty="0">
                <a:latin typeface="Times New Roman" panose="02020603050405020304" pitchFamily="18" charset="0"/>
                <a:cs typeface="Times New Roman" panose="02020603050405020304" pitchFamily="18" charset="0"/>
              </a:rPr>
              <a:t>7.5.Autonomic computing (AC)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762000"/>
            <a:ext cx="9144000" cy="5638800"/>
          </a:xfrm>
        </p:spPr>
        <p:txBody>
          <a:bodyPr/>
          <a:lstStyle/>
          <a:p>
            <a:pPr marL="457200" indent="-457200" algn="just">
              <a:lnSpc>
                <a:spcPct val="150000"/>
              </a:lnSpc>
              <a:buFont typeface="Wingdings" pitchFamily="2" charset="2"/>
              <a:buChar char="Ø"/>
            </a:pPr>
            <a:r>
              <a:rPr lang="en-US" b="0" dirty="0">
                <a:latin typeface="+mj-lt"/>
              </a:rPr>
              <a:t> </a:t>
            </a:r>
            <a:r>
              <a:rPr lang="en-US" b="0" dirty="0">
                <a:latin typeface="+mj-lt"/>
                <a:cs typeface="Times New Roman" panose="02020603050405020304" pitchFamily="18" charset="0"/>
              </a:rPr>
              <a:t>Autonomic computing (AC) is an approach to address the complexity and evolution problems in software systems.</a:t>
            </a:r>
          </a:p>
          <a:p>
            <a:pPr marL="457200" indent="-457200" algn="just">
              <a:lnSpc>
                <a:spcPct val="150000"/>
              </a:lnSpc>
              <a:buFont typeface="Wingdings" pitchFamily="2" charset="2"/>
              <a:buChar char="Ø"/>
            </a:pPr>
            <a:r>
              <a:rPr lang="en-US" b="0" dirty="0">
                <a:latin typeface="+mj-lt"/>
                <a:cs typeface="Times New Roman" panose="02020603050405020304" pitchFamily="18" charset="0"/>
              </a:rPr>
              <a:t>It is a self-managing computing model named after, and patterned on, the human body's autonomic nervous system. </a:t>
            </a:r>
          </a:p>
          <a:p>
            <a:pPr marL="457200" indent="-457200" algn="just">
              <a:lnSpc>
                <a:spcPct val="150000"/>
              </a:lnSpc>
              <a:buFont typeface="Wingdings" pitchFamily="2" charset="2"/>
              <a:buChar char="Ø"/>
            </a:pPr>
            <a:r>
              <a:rPr lang="en-US" b="0" dirty="0">
                <a:latin typeface="+mj-lt"/>
                <a:cs typeface="Times New Roman" panose="02020603050405020304" pitchFamily="18" charset="0"/>
              </a:rPr>
              <a:t>The goal of autonomic computing is to create systems that run themselves, capable of high-level functioning while keeping the system's complexity invisible to the user. </a:t>
            </a:r>
          </a:p>
        </p:txBody>
      </p:sp>
      <p:sp>
        <p:nvSpPr>
          <p:cNvPr id="4" name="Date Placeholder 3"/>
          <p:cNvSpPr>
            <a:spLocks noGrp="1"/>
          </p:cNvSpPr>
          <p:nvPr>
            <p:ph type="dt" idx="10"/>
          </p:nvPr>
        </p:nvSpPr>
        <p:spPr/>
        <p:txBody>
          <a:bodyPr/>
          <a:lstStyle/>
          <a:p>
            <a:pPr>
              <a:defRPr/>
            </a:pPr>
            <a:fld id="{35F671EA-C033-4E28-92A0-5194CB6F354B}"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122</a:t>
            </a:fld>
            <a:endParaRPr lang="en-US" altLang="en-US"/>
          </a:p>
        </p:txBody>
      </p:sp>
    </p:spTree>
    <p:extLst>
      <p:ext uri="{BB962C8B-B14F-4D97-AF65-F5344CB8AC3E}">
        <p14:creationId xmlns:p14="http://schemas.microsoft.com/office/powerpoint/2010/main" val="2917891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23901"/>
            <a:ext cx="9144000" cy="6286499"/>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Characteristics of Autonomic Systems </a:t>
            </a:r>
          </a:p>
          <a:p>
            <a:pPr marL="457200" indent="-457200" algn="just">
              <a:lnSpc>
                <a:spcPct val="150000"/>
              </a:lnSpc>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An autonomic system </a:t>
            </a:r>
            <a:r>
              <a:rPr lang="en-US" b="0" dirty="0">
                <a:latin typeface="Times New Roman" panose="02020603050405020304" pitchFamily="18" charset="0"/>
                <a:cs typeface="Times New Roman" panose="02020603050405020304" pitchFamily="18" charset="0"/>
              </a:rPr>
              <a:t>can self-configure at runtime to meet changing operating environments, self-tune to optimize its performance, self-heal when it encounters unexpected obstacles during its operation, and of particular current interest.</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Autonomic systems/applications exhibit eight defining characteristics:</a:t>
            </a:r>
          </a:p>
        </p:txBody>
      </p:sp>
      <p:sp>
        <p:nvSpPr>
          <p:cNvPr id="2" name="Date Placeholder 1"/>
          <p:cNvSpPr>
            <a:spLocks noGrp="1"/>
          </p:cNvSpPr>
          <p:nvPr>
            <p:ph type="dt" idx="10"/>
          </p:nvPr>
        </p:nvSpPr>
        <p:spPr/>
        <p:txBody>
          <a:bodyPr/>
          <a:lstStyle/>
          <a:p>
            <a:pPr>
              <a:defRPr/>
            </a:pPr>
            <a:fld id="{24D8051D-0E75-4922-A4A2-E9E35D79F247}"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123</a:t>
            </a:fld>
            <a:endParaRPr lang="en-US" altLang="en-US"/>
          </a:p>
        </p:txBody>
      </p:sp>
    </p:spTree>
    <p:extLst>
      <p:ext uri="{BB962C8B-B14F-4D97-AF65-F5344CB8AC3E}">
        <p14:creationId xmlns:p14="http://schemas.microsoft.com/office/powerpoint/2010/main" val="1545921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8991600" cy="5246687"/>
          </a:xfrm>
        </p:spPr>
        <p:txBody>
          <a:bodyPr/>
          <a:lstStyle/>
          <a:p>
            <a:pPr marL="457200" indent="-457200" algn="just">
              <a:lnSpc>
                <a:spcPct val="150000"/>
              </a:lnSpc>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Self-Awareness: </a:t>
            </a:r>
            <a:r>
              <a:rPr lang="en-US" b="0" dirty="0">
                <a:latin typeface="Times New Roman" panose="02020603050405020304" pitchFamily="18" charset="0"/>
                <a:cs typeface="Times New Roman" panose="02020603050405020304" pitchFamily="18" charset="0"/>
              </a:rPr>
              <a:t>An autonomic application/system “knows itself” and is aware of its state and its behaviors. </a:t>
            </a:r>
          </a:p>
          <a:p>
            <a:pPr marL="457200" indent="-457200" algn="just">
              <a:lnSpc>
                <a:spcPct val="150000"/>
              </a:lnSpc>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Self-Configuring: </a:t>
            </a:r>
            <a:r>
              <a:rPr lang="en-US" b="0" dirty="0">
                <a:latin typeface="Times New Roman" panose="02020603050405020304" pitchFamily="18" charset="0"/>
                <a:cs typeface="Times New Roman" panose="02020603050405020304" pitchFamily="18" charset="0"/>
              </a:rPr>
              <a:t>An autonomic application/system should be able to configure and reconfigure itself under varying and unpredictable conditions.</a:t>
            </a:r>
          </a:p>
          <a:p>
            <a:pPr marL="457200" indent="-457200" algn="just">
              <a:lnSpc>
                <a:spcPct val="150000"/>
              </a:lnSpc>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Self-Optimizing</a:t>
            </a:r>
            <a:r>
              <a:rPr lang="en-US" b="0" dirty="0">
                <a:latin typeface="Times New Roman" panose="02020603050405020304" pitchFamily="18" charset="0"/>
                <a:cs typeface="Times New Roman" panose="02020603050405020304" pitchFamily="18" charset="0"/>
              </a:rPr>
              <a:t>: An autonomic application/system should be able to detect suboptimal behaviors and optimize itself to improve its execution. </a:t>
            </a:r>
          </a:p>
          <a:p>
            <a:endParaRPr lang="en-GB" dirty="0"/>
          </a:p>
        </p:txBody>
      </p:sp>
      <p:sp>
        <p:nvSpPr>
          <p:cNvPr id="4" name="Date Placeholder 3"/>
          <p:cNvSpPr>
            <a:spLocks noGrp="1"/>
          </p:cNvSpPr>
          <p:nvPr>
            <p:ph type="dt" idx="10"/>
          </p:nvPr>
        </p:nvSpPr>
        <p:spPr/>
        <p:txBody>
          <a:bodyPr/>
          <a:lstStyle/>
          <a:p>
            <a:pPr>
              <a:defRPr/>
            </a:pPr>
            <a:fld id="{726D0A56-F643-4ADD-959C-BD4F86188F1B}"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124</a:t>
            </a:fld>
            <a:endParaRPr lang="en-US" altLang="en-US"/>
          </a:p>
        </p:txBody>
      </p:sp>
    </p:spTree>
    <p:extLst>
      <p:ext uri="{BB962C8B-B14F-4D97-AF65-F5344CB8AC3E}">
        <p14:creationId xmlns:p14="http://schemas.microsoft.com/office/powerpoint/2010/main" val="6559229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41797"/>
            <a:ext cx="8991600" cy="5911403"/>
          </a:xfrm>
        </p:spPr>
        <p:txBody>
          <a:bodyPr>
            <a:noAutofit/>
          </a:bodyPr>
          <a:lstStyle/>
          <a:p>
            <a:pPr algn="just">
              <a:lnSpc>
                <a:spcPct val="150000"/>
              </a:lnSpc>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Self-Healing: </a:t>
            </a:r>
            <a:r>
              <a:rPr lang="en-US" b="0" dirty="0">
                <a:latin typeface="Times New Roman" panose="02020603050405020304" pitchFamily="18" charset="0"/>
                <a:cs typeface="Times New Roman" panose="02020603050405020304" pitchFamily="18" charset="0"/>
              </a:rPr>
              <a:t>An autonomic application/system should be able to detect and recover from potential problems and continue to function smoothly.</a:t>
            </a:r>
          </a:p>
          <a:p>
            <a:pPr algn="just">
              <a:lnSpc>
                <a:spcPct val="150000"/>
              </a:lnSpc>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Self-Protecting: </a:t>
            </a:r>
            <a:r>
              <a:rPr lang="en-US" b="0" dirty="0">
                <a:latin typeface="Times New Roman" panose="02020603050405020304" pitchFamily="18" charset="0"/>
                <a:cs typeface="Times New Roman" panose="02020603050405020304" pitchFamily="18" charset="0"/>
              </a:rPr>
              <a:t>An autonomic application/system should be capable of detecting and protecting its resources from both internal and external attacks and maintaining overall system security and integrity.</a:t>
            </a:r>
          </a:p>
        </p:txBody>
      </p:sp>
      <p:sp>
        <p:nvSpPr>
          <p:cNvPr id="2" name="Date Placeholder 1"/>
          <p:cNvSpPr>
            <a:spLocks noGrp="1"/>
          </p:cNvSpPr>
          <p:nvPr>
            <p:ph type="dt" idx="10"/>
          </p:nvPr>
        </p:nvSpPr>
        <p:spPr/>
        <p:txBody>
          <a:bodyPr/>
          <a:lstStyle/>
          <a:p>
            <a:pPr>
              <a:defRPr/>
            </a:pPr>
            <a:fld id="{473CC146-2E90-4E5B-BE90-46786EBEE391}"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125</a:t>
            </a:fld>
            <a:endParaRPr lang="en-US" altLang="en-US"/>
          </a:p>
        </p:txBody>
      </p:sp>
    </p:spTree>
    <p:extLst>
      <p:ext uri="{BB962C8B-B14F-4D97-AF65-F5344CB8AC3E}">
        <p14:creationId xmlns:p14="http://schemas.microsoft.com/office/powerpoint/2010/main" val="28417880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1"/>
            <a:ext cx="9144000" cy="5384802"/>
          </a:xfrm>
        </p:spPr>
        <p:txBody>
          <a:bodyPr/>
          <a:lstStyle/>
          <a:p>
            <a:pPr algn="just">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Context-Aware: </a:t>
            </a:r>
            <a:r>
              <a:rPr lang="en-US" b="0" dirty="0">
                <a:latin typeface="Times New Roman" panose="02020603050405020304" pitchFamily="18" charset="0"/>
                <a:cs typeface="Times New Roman" panose="02020603050405020304" pitchFamily="18" charset="0"/>
              </a:rPr>
              <a:t>An autonomic application/system should be aware of its execution environment and be able to react to changes in the environment. </a:t>
            </a:r>
          </a:p>
          <a:p>
            <a:pPr algn="just">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Open: </a:t>
            </a:r>
            <a:r>
              <a:rPr lang="en-US" b="0" dirty="0">
                <a:latin typeface="Times New Roman" panose="02020603050405020304" pitchFamily="18" charset="0"/>
                <a:cs typeface="Times New Roman" panose="02020603050405020304" pitchFamily="18" charset="0"/>
              </a:rPr>
              <a:t>An autonomic application/system must function in a heterogeneous world and should be portable across multiple hardware and software architectures. Consequently, it must be built on standard and open protocols and interfaces. </a:t>
            </a:r>
          </a:p>
          <a:p>
            <a:pPr algn="just">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Anticipatory: </a:t>
            </a:r>
            <a:r>
              <a:rPr lang="en-US" b="0" dirty="0">
                <a:latin typeface="Times New Roman" panose="02020603050405020304" pitchFamily="18" charset="0"/>
                <a:cs typeface="Times New Roman" panose="02020603050405020304" pitchFamily="18" charset="0"/>
              </a:rPr>
              <a:t>An autonomic application/system should be able to anticipate to the extent possible, its needs and behaviors and those of its context, and be able to manage itself proactively. </a:t>
            </a:r>
          </a:p>
          <a:p>
            <a:endParaRPr lang="en-US" b="0" dirty="0"/>
          </a:p>
          <a:p>
            <a:endParaRPr lang="en-GB" dirty="0"/>
          </a:p>
        </p:txBody>
      </p:sp>
      <p:sp>
        <p:nvSpPr>
          <p:cNvPr id="4" name="Date Placeholder 3"/>
          <p:cNvSpPr>
            <a:spLocks noGrp="1"/>
          </p:cNvSpPr>
          <p:nvPr>
            <p:ph type="dt" idx="10"/>
          </p:nvPr>
        </p:nvSpPr>
        <p:spPr/>
        <p:txBody>
          <a:bodyPr/>
          <a:lstStyle/>
          <a:p>
            <a:pPr>
              <a:defRPr/>
            </a:pPr>
            <a:fld id="{5947BE16-E408-4898-94C7-3CC58BAF8676}"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126</a:t>
            </a:fld>
            <a:endParaRPr lang="en-US" altLang="en-US"/>
          </a:p>
        </p:txBody>
      </p:sp>
    </p:spTree>
    <p:extLst>
      <p:ext uri="{BB962C8B-B14F-4D97-AF65-F5344CB8AC3E}">
        <p14:creationId xmlns:p14="http://schemas.microsoft.com/office/powerpoint/2010/main" val="23010763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2500"/>
            <a:ext cx="9029700" cy="5524500"/>
          </a:xfrm>
        </p:spPr>
        <p:txBody>
          <a:bodyPr>
            <a:noAutofit/>
          </a:bodyPr>
          <a:lstStyle/>
          <a:p>
            <a:pPr marL="0" indent="0" algn="just">
              <a:lnSpc>
                <a:spcPct val="150000"/>
              </a:lnSpc>
              <a:buNone/>
            </a:pPr>
            <a:r>
              <a:rPr lang="en-US" b="0" dirty="0">
                <a:latin typeface="+mj-lt"/>
                <a:cs typeface="Times New Roman" panose="02020603050405020304" pitchFamily="18" charset="0"/>
              </a:rPr>
              <a:t>Definition :</a:t>
            </a:r>
          </a:p>
          <a:p>
            <a:pPr marL="457200" indent="-457200" algn="just">
              <a:lnSpc>
                <a:spcPct val="150000"/>
              </a:lnSpc>
              <a:buFont typeface="Wingdings" pitchFamily="2" charset="2"/>
              <a:buChar char="Ø"/>
            </a:pPr>
            <a:r>
              <a:rPr lang="en-US" b="0" dirty="0">
                <a:latin typeface="+mj-lt"/>
                <a:cs typeface="Times New Roman" panose="02020603050405020304" pitchFamily="18" charset="0"/>
              </a:rPr>
              <a:t>It is an interdisciplinary scientific field that deals with how computers can be made to gain a high-level understanding of digital images or videos. </a:t>
            </a:r>
          </a:p>
          <a:p>
            <a:pPr marL="457200" indent="-457200" algn="just">
              <a:buFont typeface="Wingdings" pitchFamily="2" charset="2"/>
              <a:buChar char="Ø"/>
            </a:pPr>
            <a:r>
              <a:rPr lang="en-US" b="0" dirty="0">
                <a:latin typeface="+mj-lt"/>
                <a:cs typeface="Times New Roman" panose="02020603050405020304" pitchFamily="18" charset="0"/>
              </a:rPr>
              <a:t>Computer vision tasks include methods for acquiring, processing, analyzing and understanding digital images, and extraction of high-dimensional data from the real world in order to produce numerical or symbolic information, e.g. in the forms of decisions</a:t>
            </a:r>
          </a:p>
        </p:txBody>
      </p:sp>
      <p:sp>
        <p:nvSpPr>
          <p:cNvPr id="2" name="Rectangle 1"/>
          <p:cNvSpPr/>
          <p:nvPr/>
        </p:nvSpPr>
        <p:spPr>
          <a:xfrm>
            <a:off x="1143000" y="-76200"/>
            <a:ext cx="4516317" cy="742511"/>
          </a:xfrm>
          <a:prstGeom prst="rect">
            <a:avLst/>
          </a:prstGeom>
        </p:spPr>
        <p:txBody>
          <a:bodyPr wrap="square">
            <a:spAutoFit/>
          </a:bodyPr>
          <a:lstStyle/>
          <a:p>
            <a:pPr marL="0" indent="0">
              <a:lnSpc>
                <a:spcPct val="150000"/>
              </a:lnSpc>
              <a:buNone/>
            </a:pPr>
            <a:r>
              <a:rPr lang="en-US" sz="3200" b="1" dirty="0">
                <a:latin typeface="Times New Roman" panose="02020603050405020304" pitchFamily="18" charset="0"/>
                <a:cs typeface="Times New Roman" panose="02020603050405020304" pitchFamily="18" charset="0"/>
              </a:rPr>
              <a:t>7.6.Computer vision</a:t>
            </a:r>
          </a:p>
        </p:txBody>
      </p:sp>
      <p:sp>
        <p:nvSpPr>
          <p:cNvPr id="4" name="Date Placeholder 3"/>
          <p:cNvSpPr>
            <a:spLocks noGrp="1"/>
          </p:cNvSpPr>
          <p:nvPr>
            <p:ph type="dt" idx="10"/>
          </p:nvPr>
        </p:nvSpPr>
        <p:spPr/>
        <p:txBody>
          <a:bodyPr/>
          <a:lstStyle/>
          <a:p>
            <a:pPr>
              <a:defRPr/>
            </a:pPr>
            <a:fld id="{E17C9518-4115-4AEF-89A6-DC1EB7C74FD4}"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127</a:t>
            </a:fld>
            <a:endParaRPr lang="en-US" altLang="en-US"/>
          </a:p>
        </p:txBody>
      </p:sp>
    </p:spTree>
    <p:extLst>
      <p:ext uri="{BB962C8B-B14F-4D97-AF65-F5344CB8AC3E}">
        <p14:creationId xmlns:p14="http://schemas.microsoft.com/office/powerpoint/2010/main" val="34506472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9144000" cy="5246687"/>
          </a:xfrm>
        </p:spPr>
        <p:txBody>
          <a:bodyPr/>
          <a:lstStyle/>
          <a:p>
            <a:pPr marL="0" indent="0" algn="just">
              <a:lnSpc>
                <a:spcPct val="150000"/>
              </a:lnSpc>
              <a:buNone/>
            </a:pPr>
            <a:r>
              <a:rPr lang="en-US" b="0" dirty="0">
                <a:solidFill>
                  <a:srgbClr val="FF0000"/>
                </a:solidFill>
                <a:cs typeface="Times New Roman" panose="02020603050405020304" pitchFamily="18" charset="0"/>
              </a:rPr>
              <a:t>1. Acquiring an image: </a:t>
            </a:r>
            <a:r>
              <a:rPr lang="en-US" b="0" dirty="0">
                <a:cs typeface="Times New Roman" panose="02020603050405020304" pitchFamily="18" charset="0"/>
              </a:rPr>
              <a:t>Images, even large sets, can be acquired in real-time through video, photos or 3D technology for analysis. </a:t>
            </a:r>
          </a:p>
          <a:p>
            <a:pPr marL="0" indent="0" algn="just">
              <a:lnSpc>
                <a:spcPct val="150000"/>
              </a:lnSpc>
              <a:buNone/>
            </a:pPr>
            <a:r>
              <a:rPr lang="en-US" b="0" dirty="0">
                <a:solidFill>
                  <a:srgbClr val="FF0000"/>
                </a:solidFill>
                <a:cs typeface="Times New Roman" panose="02020603050405020304" pitchFamily="18" charset="0"/>
              </a:rPr>
              <a:t>2. Processing the image: </a:t>
            </a:r>
            <a:r>
              <a:rPr lang="en-US" b="0" dirty="0">
                <a:cs typeface="Times New Roman" panose="02020603050405020304" pitchFamily="18" charset="0"/>
              </a:rPr>
              <a:t>Deep learning models automate much of this process, but the models are often trained by first being fed thousands of labeled or pre-identified images. </a:t>
            </a:r>
          </a:p>
          <a:p>
            <a:pPr marL="0" indent="0" algn="just">
              <a:lnSpc>
                <a:spcPct val="150000"/>
              </a:lnSpc>
              <a:buNone/>
            </a:pPr>
            <a:r>
              <a:rPr lang="en-US" b="0" dirty="0">
                <a:solidFill>
                  <a:srgbClr val="FF0000"/>
                </a:solidFill>
                <a:cs typeface="Times New Roman" panose="02020603050405020304" pitchFamily="18" charset="0"/>
              </a:rPr>
              <a:t>3. Understanding the image: </a:t>
            </a:r>
            <a:r>
              <a:rPr lang="en-US" b="0" dirty="0">
                <a:cs typeface="Times New Roman" panose="02020603050405020304" pitchFamily="18" charset="0"/>
              </a:rPr>
              <a:t>The final step is the interpretative step, where an object is identified or classified. </a:t>
            </a:r>
          </a:p>
          <a:p>
            <a:pPr marL="0" indent="0" algn="just">
              <a:buNone/>
            </a:pPr>
            <a:endParaRPr lang="en-US" b="0" dirty="0"/>
          </a:p>
          <a:p>
            <a:pPr marL="0" indent="0" algn="just">
              <a:lnSpc>
                <a:spcPct val="150000"/>
              </a:lnSpc>
              <a:buNone/>
            </a:pPr>
            <a:endParaRPr lang="en-US" b="0" dirty="0">
              <a:cs typeface="Times New Roman" panose="02020603050405020304" pitchFamily="18" charset="0"/>
            </a:endParaRPr>
          </a:p>
          <a:p>
            <a:endParaRPr lang="en-GB" dirty="0"/>
          </a:p>
        </p:txBody>
      </p:sp>
      <p:sp>
        <p:nvSpPr>
          <p:cNvPr id="4" name="Date Placeholder 3"/>
          <p:cNvSpPr>
            <a:spLocks noGrp="1"/>
          </p:cNvSpPr>
          <p:nvPr>
            <p:ph type="dt" idx="10"/>
          </p:nvPr>
        </p:nvSpPr>
        <p:spPr/>
        <p:txBody>
          <a:bodyPr/>
          <a:lstStyle/>
          <a:p>
            <a:pPr>
              <a:defRPr/>
            </a:pPr>
            <a:fld id="{D52E04BC-A0C5-424E-9161-C1382BB791F3}"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128</a:t>
            </a:fld>
            <a:endParaRPr lang="en-US" altLang="en-US"/>
          </a:p>
        </p:txBody>
      </p:sp>
    </p:spTree>
    <p:extLst>
      <p:ext uri="{BB962C8B-B14F-4D97-AF65-F5344CB8AC3E}">
        <p14:creationId xmlns:p14="http://schemas.microsoft.com/office/powerpoint/2010/main" val="198830762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38199"/>
            <a:ext cx="9144002" cy="5886451"/>
          </a:xfrm>
        </p:spPr>
        <p:txBody>
          <a:bodyPr>
            <a:noAutofit/>
          </a:bodyPr>
          <a:lstStyle/>
          <a:p>
            <a:pPr marL="0" indent="0" algn="just">
              <a:buNone/>
            </a:pPr>
            <a:r>
              <a:rPr lang="en-US" b="0" dirty="0">
                <a:latin typeface="Times New Roman" panose="02020603050405020304" pitchFamily="18" charset="0"/>
                <a:cs typeface="Times New Roman" panose="02020603050405020304" pitchFamily="18" charset="0"/>
              </a:rPr>
              <a:t>There are many types of computer vision that are used in different ways: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Image segmentation partitions an image into multiple regions or pieces to be examined separately.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Object detection identifies a specific object in an image. Advanced object detection recognizes many objects in a single image: a football field, an offensive player, a defensive player, a ball and so on. These models use an X, Y coordinate to create a bounding box and identify everything inside the box. </a:t>
            </a:r>
          </a:p>
        </p:txBody>
      </p:sp>
      <p:sp>
        <p:nvSpPr>
          <p:cNvPr id="2" name="Date Placeholder 1"/>
          <p:cNvSpPr>
            <a:spLocks noGrp="1"/>
          </p:cNvSpPr>
          <p:nvPr>
            <p:ph type="dt" idx="10"/>
          </p:nvPr>
        </p:nvSpPr>
        <p:spPr/>
        <p:txBody>
          <a:bodyPr/>
          <a:lstStyle/>
          <a:p>
            <a:pPr>
              <a:defRPr/>
            </a:pPr>
            <a:fld id="{4ECD1A5B-B540-4DB3-B7A3-00DD61967E92}"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129</a:t>
            </a:fld>
            <a:endParaRPr lang="en-US" altLang="en-US"/>
          </a:p>
        </p:txBody>
      </p:sp>
    </p:spTree>
    <p:extLst>
      <p:ext uri="{BB962C8B-B14F-4D97-AF65-F5344CB8AC3E}">
        <p14:creationId xmlns:p14="http://schemas.microsoft.com/office/powerpoint/2010/main" val="2462541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1EDB-34D3-43A9-A4BB-C2B3094390C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7D1D9B5-2DC9-4C9B-A44E-3CA9B83E5728}"/>
              </a:ext>
            </a:extLst>
          </p:cNvPr>
          <p:cNvSpPr>
            <a:spLocks noGrp="1"/>
          </p:cNvSpPr>
          <p:nvPr>
            <p:ph sz="quarter" idx="1"/>
          </p:nvPr>
        </p:nvSpPr>
        <p:spPr>
          <a:xfrm>
            <a:off x="2" y="900115"/>
            <a:ext cx="8685213" cy="5246687"/>
          </a:xfrm>
        </p:spPr>
        <p:txBody>
          <a:bodyPr/>
          <a:lstStyle/>
          <a:p>
            <a:pPr>
              <a:lnSpc>
                <a:spcPct val="150000"/>
              </a:lnSpc>
            </a:pPr>
            <a:r>
              <a:rPr lang="en-US" dirty="0">
                <a:latin typeface="Times New Roman" pitchFamily="18" charset="0"/>
                <a:cs typeface="Times New Roman" pitchFamily="18" charset="0"/>
              </a:rPr>
              <a:t>4.1.5.  Challenges of IoT</a:t>
            </a:r>
          </a:p>
          <a:p>
            <a:pPr marL="636588" indent="-457200">
              <a:lnSpc>
                <a:spcPct val="150000"/>
              </a:lnSpc>
              <a:buFont typeface="Wingdings" pitchFamily="2" charset="2"/>
              <a:buChar char="q"/>
            </a:pPr>
            <a:r>
              <a:rPr lang="en-US" b="0" dirty="0">
                <a:latin typeface="Times New Roman" pitchFamily="18" charset="0"/>
                <a:cs typeface="Times New Roman" pitchFamily="18" charset="0"/>
              </a:rPr>
              <a:t>Security</a:t>
            </a:r>
          </a:p>
          <a:p>
            <a:pPr marL="636588" indent="-457200">
              <a:lnSpc>
                <a:spcPct val="150000"/>
              </a:lnSpc>
              <a:buFont typeface="Wingdings" pitchFamily="2" charset="2"/>
              <a:buChar char="q"/>
            </a:pPr>
            <a:r>
              <a:rPr lang="en-US" b="0" dirty="0">
                <a:latin typeface="Times New Roman" pitchFamily="18" charset="0"/>
                <a:cs typeface="Times New Roman" pitchFamily="18" charset="0"/>
              </a:rPr>
              <a:t>Privacy</a:t>
            </a:r>
          </a:p>
          <a:p>
            <a:pPr marL="636588" indent="-457200">
              <a:lnSpc>
                <a:spcPct val="150000"/>
              </a:lnSpc>
              <a:buFont typeface="Wingdings" pitchFamily="2" charset="2"/>
              <a:buChar char="q"/>
            </a:pPr>
            <a:r>
              <a:rPr lang="en-US" b="0" dirty="0">
                <a:latin typeface="Times New Roman" pitchFamily="18" charset="0"/>
                <a:cs typeface="Times New Roman" pitchFamily="18" charset="0"/>
              </a:rPr>
              <a:t>Complexity</a:t>
            </a:r>
          </a:p>
          <a:p>
            <a:pPr marL="636588" indent="-457200">
              <a:lnSpc>
                <a:spcPct val="150000"/>
              </a:lnSpc>
              <a:buFont typeface="Wingdings" pitchFamily="2" charset="2"/>
              <a:buChar char="q"/>
            </a:pPr>
            <a:r>
              <a:rPr lang="en-US" b="0" dirty="0">
                <a:latin typeface="Times New Roman" pitchFamily="18" charset="0"/>
                <a:cs typeface="Times New Roman" pitchFamily="18" charset="0"/>
              </a:rPr>
              <a:t>Flexibility</a:t>
            </a:r>
          </a:p>
          <a:p>
            <a:pPr marL="636588" indent="-457200">
              <a:lnSpc>
                <a:spcPct val="150000"/>
              </a:lnSpc>
              <a:buFont typeface="Wingdings" pitchFamily="2" charset="2"/>
              <a:buChar char="q"/>
            </a:pPr>
            <a:r>
              <a:rPr lang="en-US" b="0" dirty="0">
                <a:latin typeface="Times New Roman" pitchFamily="18" charset="0"/>
                <a:cs typeface="Times New Roman" pitchFamily="18" charset="0"/>
              </a:rPr>
              <a:t>Compliance</a:t>
            </a:r>
          </a:p>
        </p:txBody>
      </p:sp>
      <p:sp>
        <p:nvSpPr>
          <p:cNvPr id="4" name="Slide Number Placeholder 3">
            <a:extLst>
              <a:ext uri="{FF2B5EF4-FFF2-40B4-BE49-F238E27FC236}">
                <a16:creationId xmlns:a16="http://schemas.microsoft.com/office/drawing/2014/main" id="{9AA98977-C9AF-4BCC-8125-D0DBC5F8EAE8}"/>
              </a:ext>
            </a:extLst>
          </p:cNvPr>
          <p:cNvSpPr>
            <a:spLocks noGrp="1"/>
          </p:cNvSpPr>
          <p:nvPr>
            <p:ph type="sldNum" sz="quarter" idx="12"/>
          </p:nvPr>
        </p:nvSpPr>
        <p:spPr/>
        <p:txBody>
          <a:bodyPr/>
          <a:lstStyle/>
          <a:p>
            <a:fld id="{FD923E06-FC93-4BA5-8370-7CBA72780AB1}" type="slidenum">
              <a:rPr lang="en-US" smtClean="0"/>
              <a:pPr/>
              <a:t>13</a:t>
            </a:fld>
            <a:endParaRPr lang="en-US" dirty="0"/>
          </a:p>
        </p:txBody>
      </p:sp>
      <p:sp>
        <p:nvSpPr>
          <p:cNvPr id="5" name="Date Placeholder 4"/>
          <p:cNvSpPr>
            <a:spLocks noGrp="1"/>
          </p:cNvSpPr>
          <p:nvPr>
            <p:ph type="dt" idx="10"/>
          </p:nvPr>
        </p:nvSpPr>
        <p:spPr/>
        <p:txBody>
          <a:bodyPr/>
          <a:lstStyle/>
          <a:p>
            <a:pPr>
              <a:defRPr/>
            </a:pPr>
            <a:fld id="{C28094BD-BB95-4F1E-92DB-C82512101C00}"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7199088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endParaRPr lang="en-GB"/>
          </a:p>
        </p:txBody>
      </p:sp>
      <p:sp>
        <p:nvSpPr>
          <p:cNvPr id="3" name="Content Placeholder 2"/>
          <p:cNvSpPr>
            <a:spLocks noGrp="1"/>
          </p:cNvSpPr>
          <p:nvPr>
            <p:ph idx="1"/>
          </p:nvPr>
        </p:nvSpPr>
        <p:spPr>
          <a:xfrm>
            <a:off x="0" y="900115"/>
            <a:ext cx="9144000" cy="5246687"/>
          </a:xfrm>
        </p:spPr>
        <p:txBody>
          <a:bodyPr/>
          <a:lstStyle/>
          <a:p>
            <a:pPr marL="457200" indent="-457200" algn="just">
              <a:lnSpc>
                <a:spcPct val="170000"/>
              </a:lnSpc>
              <a:buFont typeface="Wingdings" pitchFamily="2" charset="2"/>
              <a:buChar char="Ø"/>
            </a:pPr>
            <a:r>
              <a:rPr lang="en-US" b="0" dirty="0">
                <a:latin typeface="Times New Roman" panose="02020603050405020304" pitchFamily="18" charset="0"/>
                <a:cs typeface="Times New Roman" panose="02020603050405020304" pitchFamily="18" charset="0"/>
              </a:rPr>
              <a:t>Facial recognition is an advanced type of object detection that not only recognizes a human face in an image but identifies a specific individual. </a:t>
            </a:r>
          </a:p>
          <a:p>
            <a:pPr marL="457200" indent="-457200" algn="just">
              <a:lnSpc>
                <a:spcPct val="170000"/>
              </a:lnSpc>
              <a:buFont typeface="Wingdings" pitchFamily="2" charset="2"/>
              <a:buChar char="Ø"/>
            </a:pPr>
            <a:r>
              <a:rPr lang="en-US" b="0" dirty="0">
                <a:latin typeface="Times New Roman" panose="02020603050405020304" pitchFamily="18" charset="0"/>
                <a:cs typeface="Times New Roman" panose="02020603050405020304" pitchFamily="18" charset="0"/>
              </a:rPr>
              <a:t>Edge detection is a technique used to identify the outside edge of an object or landscape to better identify what is in the image.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Pattern detection is a process of recognizing repeated shapes, colors and other visual indicators in images. </a:t>
            </a:r>
            <a:endParaRPr lang="en-GB" dirty="0"/>
          </a:p>
        </p:txBody>
      </p:sp>
      <p:sp>
        <p:nvSpPr>
          <p:cNvPr id="4" name="Date Placeholder 3"/>
          <p:cNvSpPr>
            <a:spLocks noGrp="1"/>
          </p:cNvSpPr>
          <p:nvPr>
            <p:ph type="dt" idx="10"/>
          </p:nvPr>
        </p:nvSpPr>
        <p:spPr/>
        <p:txBody>
          <a:bodyPr/>
          <a:lstStyle/>
          <a:p>
            <a:pPr>
              <a:defRPr/>
            </a:pPr>
            <a:fld id="{9CCA9822-0E00-4C8B-A7A5-4CA3CC810D7C}"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130</a:t>
            </a:fld>
            <a:endParaRPr lang="en-US" altLang="en-US"/>
          </a:p>
        </p:txBody>
      </p:sp>
    </p:spTree>
    <p:extLst>
      <p:ext uri="{BB962C8B-B14F-4D97-AF65-F5344CB8AC3E}">
        <p14:creationId xmlns:p14="http://schemas.microsoft.com/office/powerpoint/2010/main" val="6626330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lgn="just">
              <a:buFont typeface="Wingdings" pitchFamily="2" charset="2"/>
              <a:buChar char="Ø"/>
            </a:pPr>
            <a:endParaRPr lang="en-US" b="0" dirty="0">
              <a:latin typeface="Times New Roman" panose="02020603050405020304" pitchFamily="18" charset="0"/>
              <a:cs typeface="Times New Roman" panose="02020603050405020304" pitchFamily="18" charset="0"/>
            </a:endParaRPr>
          </a:p>
          <a:p>
            <a:pPr marL="457200" indent="-457200" algn="just">
              <a:lnSpc>
                <a:spcPct val="170000"/>
              </a:lnSpc>
              <a:buFont typeface="Wingdings" pitchFamily="2" charset="2"/>
              <a:buChar char="Ø"/>
            </a:pPr>
            <a:r>
              <a:rPr lang="en-US" b="0" dirty="0">
                <a:latin typeface="Times New Roman" panose="02020603050405020304" pitchFamily="18" charset="0"/>
                <a:cs typeface="Times New Roman" panose="02020603050405020304" pitchFamily="18" charset="0"/>
              </a:rPr>
              <a:t>Image classification groups images into different categories. </a:t>
            </a:r>
          </a:p>
          <a:p>
            <a:pPr marL="457200" indent="-457200" algn="just">
              <a:lnSpc>
                <a:spcPct val="170000"/>
              </a:lnSpc>
              <a:buFont typeface="Wingdings" pitchFamily="2" charset="2"/>
              <a:buChar char="Ø"/>
            </a:pPr>
            <a:r>
              <a:rPr lang="en-US" b="0" dirty="0">
                <a:latin typeface="Times New Roman" panose="02020603050405020304" pitchFamily="18" charset="0"/>
                <a:cs typeface="Times New Roman" panose="02020603050405020304" pitchFamily="18" charset="0"/>
              </a:rPr>
              <a:t>Feature matching is a type of pattern detection that matches similarities in images to help classify them. </a:t>
            </a:r>
          </a:p>
          <a:p>
            <a:endParaRPr lang="en-GB" dirty="0"/>
          </a:p>
        </p:txBody>
      </p:sp>
      <p:sp>
        <p:nvSpPr>
          <p:cNvPr id="4" name="Date Placeholder 3"/>
          <p:cNvSpPr>
            <a:spLocks noGrp="1"/>
          </p:cNvSpPr>
          <p:nvPr>
            <p:ph type="dt" idx="10"/>
          </p:nvPr>
        </p:nvSpPr>
        <p:spPr/>
        <p:txBody>
          <a:bodyPr/>
          <a:lstStyle/>
          <a:p>
            <a:pPr>
              <a:defRPr/>
            </a:pPr>
            <a:fld id="{5AE5A24A-8AE5-4ECF-B176-825FE67081CF}"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131</a:t>
            </a:fld>
            <a:endParaRPr lang="en-US" altLang="en-US"/>
          </a:p>
        </p:txBody>
      </p:sp>
    </p:spTree>
    <p:extLst>
      <p:ext uri="{BB962C8B-B14F-4D97-AF65-F5344CB8AC3E}">
        <p14:creationId xmlns:p14="http://schemas.microsoft.com/office/powerpoint/2010/main" val="42375499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0687"/>
            <a:ext cx="8763000" cy="5493913"/>
          </a:xfrm>
        </p:spPr>
        <p:txBody>
          <a:bodyPr>
            <a:noAutofit/>
          </a:bodyPr>
          <a:lstStyle/>
          <a:p>
            <a:pPr marL="0" indent="0" algn="just">
              <a:buNone/>
            </a:pPr>
            <a:r>
              <a:rPr lang="en-US" b="0" dirty="0">
                <a:latin typeface="Times New Roman" panose="02020603050405020304" pitchFamily="18" charset="0"/>
                <a:cs typeface="Times New Roman" panose="02020603050405020304" pitchFamily="18" charset="0"/>
              </a:rPr>
              <a:t>Applications of computer vision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Computer vision is being used today in a wide variety of real-world applications, which include: </a:t>
            </a:r>
          </a:p>
          <a:p>
            <a:pPr marL="685800" indent="-457200" algn="just">
              <a:buFont typeface="Wingdings" pitchFamily="2" charset="2"/>
              <a:buChar char="q"/>
            </a:pPr>
            <a:r>
              <a:rPr lang="en-US" b="0" dirty="0">
                <a:solidFill>
                  <a:srgbClr val="FF0000"/>
                </a:solidFill>
                <a:latin typeface="Times New Roman" panose="02020603050405020304" pitchFamily="18" charset="0"/>
                <a:cs typeface="Times New Roman" panose="02020603050405020304" pitchFamily="18" charset="0"/>
              </a:rPr>
              <a:t>Optical</a:t>
            </a:r>
            <a:r>
              <a:rPr lang="en-US" b="0" dirty="0">
                <a:latin typeface="Times New Roman" panose="02020603050405020304" pitchFamily="18" charset="0"/>
                <a:cs typeface="Times New Roman" panose="02020603050405020304" pitchFamily="18" charset="0"/>
              </a:rPr>
              <a:t> </a:t>
            </a:r>
            <a:r>
              <a:rPr lang="en-US" b="0" dirty="0">
                <a:solidFill>
                  <a:srgbClr val="FF0000"/>
                </a:solidFill>
                <a:latin typeface="Times New Roman" panose="02020603050405020304" pitchFamily="18" charset="0"/>
                <a:cs typeface="Times New Roman" panose="02020603050405020304" pitchFamily="18" charset="0"/>
              </a:rPr>
              <a:t>character</a:t>
            </a:r>
            <a:r>
              <a:rPr lang="en-US" b="0" dirty="0">
                <a:latin typeface="Times New Roman" panose="02020603050405020304" pitchFamily="18" charset="0"/>
                <a:cs typeface="Times New Roman" panose="02020603050405020304" pitchFamily="18" charset="0"/>
              </a:rPr>
              <a:t> </a:t>
            </a:r>
            <a:r>
              <a:rPr lang="en-US" b="0" dirty="0">
                <a:solidFill>
                  <a:srgbClr val="FF0000"/>
                </a:solidFill>
                <a:latin typeface="Times New Roman" panose="02020603050405020304" pitchFamily="18" charset="0"/>
                <a:cs typeface="Times New Roman" panose="02020603050405020304" pitchFamily="18" charset="0"/>
              </a:rPr>
              <a:t>recognition</a:t>
            </a:r>
            <a:r>
              <a:rPr lang="en-US" b="0" dirty="0">
                <a:latin typeface="Times New Roman" panose="02020603050405020304" pitchFamily="18" charset="0"/>
                <a:cs typeface="Times New Roman" panose="02020603050405020304" pitchFamily="18" charset="0"/>
              </a:rPr>
              <a:t> (OCR): reading handwritten postal codes on letters and automatic number plate recognition (ANPR); </a:t>
            </a:r>
          </a:p>
          <a:p>
            <a:pPr marL="685800" indent="-457200" algn="just">
              <a:buFont typeface="Wingdings" pitchFamily="2" charset="2"/>
              <a:buChar char="q"/>
            </a:pPr>
            <a:r>
              <a:rPr lang="en-US" b="0" dirty="0">
                <a:latin typeface="Times New Roman" panose="02020603050405020304" pitchFamily="18" charset="0"/>
                <a:cs typeface="Times New Roman" panose="02020603050405020304" pitchFamily="18" charset="0"/>
              </a:rPr>
              <a:t> </a:t>
            </a:r>
            <a:r>
              <a:rPr lang="en-US" b="0" dirty="0">
                <a:solidFill>
                  <a:srgbClr val="FF0000"/>
                </a:solidFill>
                <a:latin typeface="Times New Roman" panose="02020603050405020304" pitchFamily="18" charset="0"/>
                <a:cs typeface="Times New Roman" panose="02020603050405020304" pitchFamily="18" charset="0"/>
              </a:rPr>
              <a:t>Machine</a:t>
            </a:r>
            <a:r>
              <a:rPr lang="en-US" b="0" dirty="0">
                <a:latin typeface="Times New Roman" panose="02020603050405020304" pitchFamily="18" charset="0"/>
                <a:cs typeface="Times New Roman" panose="02020603050405020304" pitchFamily="18" charset="0"/>
              </a:rPr>
              <a:t> </a:t>
            </a:r>
            <a:r>
              <a:rPr lang="en-US" b="0" dirty="0">
                <a:solidFill>
                  <a:srgbClr val="FF0000"/>
                </a:solidFill>
                <a:latin typeface="Times New Roman" panose="02020603050405020304" pitchFamily="18" charset="0"/>
                <a:cs typeface="Times New Roman" panose="02020603050405020304" pitchFamily="18" charset="0"/>
              </a:rPr>
              <a:t>inspection</a:t>
            </a:r>
            <a:r>
              <a:rPr lang="en-US" b="0" dirty="0">
                <a:latin typeface="Times New Roman" panose="02020603050405020304" pitchFamily="18" charset="0"/>
                <a:cs typeface="Times New Roman" panose="02020603050405020304" pitchFamily="18" charset="0"/>
              </a:rPr>
              <a:t>: rapid parts inspection for quality assurance using stereo vision with specialized illumination to measure tolerances on aircraft wings or auto body parts or looking for defects in steel castings using X-ray vision;</a:t>
            </a:r>
          </a:p>
        </p:txBody>
      </p:sp>
      <p:sp>
        <p:nvSpPr>
          <p:cNvPr id="2" name="Date Placeholder 1"/>
          <p:cNvSpPr>
            <a:spLocks noGrp="1"/>
          </p:cNvSpPr>
          <p:nvPr>
            <p:ph type="dt" idx="10"/>
          </p:nvPr>
        </p:nvSpPr>
        <p:spPr/>
        <p:txBody>
          <a:bodyPr/>
          <a:lstStyle/>
          <a:p>
            <a:pPr>
              <a:defRPr/>
            </a:pPr>
            <a:fld id="{005F4880-11D6-4DFC-8AEF-04068FD343FD}"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132</a:t>
            </a:fld>
            <a:endParaRPr lang="en-US" altLang="en-US"/>
          </a:p>
        </p:txBody>
      </p:sp>
    </p:spTree>
    <p:extLst>
      <p:ext uri="{BB962C8B-B14F-4D97-AF65-F5344CB8AC3E}">
        <p14:creationId xmlns:p14="http://schemas.microsoft.com/office/powerpoint/2010/main" val="41964484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9144000" cy="5246687"/>
          </a:xfrm>
        </p:spPr>
        <p:txBody>
          <a:bodyPr/>
          <a:lstStyle/>
          <a:p>
            <a:pPr marL="685800" indent="-457200" algn="just">
              <a:buFont typeface="Wingdings" pitchFamily="2" charset="2"/>
              <a:buChar char="q"/>
            </a:pPr>
            <a:r>
              <a:rPr lang="en-US" b="0" dirty="0">
                <a:solidFill>
                  <a:srgbClr val="FF0000"/>
                </a:solidFill>
                <a:latin typeface="Times New Roman" panose="02020603050405020304" pitchFamily="18" charset="0"/>
                <a:cs typeface="Times New Roman" panose="02020603050405020304" pitchFamily="18" charset="0"/>
              </a:rPr>
              <a:t>Retail</a:t>
            </a:r>
            <a:r>
              <a:rPr lang="en-US" b="0" dirty="0">
                <a:latin typeface="Times New Roman" panose="02020603050405020304" pitchFamily="18" charset="0"/>
                <a:cs typeface="Times New Roman" panose="02020603050405020304" pitchFamily="18" charset="0"/>
              </a:rPr>
              <a:t>: object recognition for automated checkout lanes </a:t>
            </a:r>
          </a:p>
          <a:p>
            <a:pPr marL="685800" indent="-457200" algn="just">
              <a:buFont typeface="Wingdings" pitchFamily="2" charset="2"/>
              <a:buChar char="q"/>
            </a:pPr>
            <a:r>
              <a:rPr lang="en-US" b="0" dirty="0">
                <a:solidFill>
                  <a:srgbClr val="FF0000"/>
                </a:solidFill>
                <a:latin typeface="Times New Roman" panose="02020603050405020304" pitchFamily="18" charset="0"/>
                <a:cs typeface="Times New Roman" panose="02020603050405020304" pitchFamily="18" charset="0"/>
              </a:rPr>
              <a:t>Medical</a:t>
            </a:r>
            <a:r>
              <a:rPr lang="en-US" b="0" dirty="0">
                <a:latin typeface="Times New Roman" panose="02020603050405020304" pitchFamily="18" charset="0"/>
                <a:cs typeface="Times New Roman" panose="02020603050405020304" pitchFamily="18" charset="0"/>
              </a:rPr>
              <a:t> imaging: registering pre-operative and intra-operative imagery  or performing long-term studies of people’s brain morphology as they age;</a:t>
            </a:r>
          </a:p>
          <a:p>
            <a:pPr marL="685800" indent="-457200" algn="just">
              <a:buFont typeface="Wingdings" pitchFamily="2" charset="2"/>
              <a:buChar char="q"/>
            </a:pPr>
            <a:r>
              <a:rPr lang="en-US" b="0" dirty="0">
                <a:solidFill>
                  <a:srgbClr val="FF0000"/>
                </a:solidFill>
                <a:latin typeface="Times New Roman" panose="02020603050405020304" pitchFamily="18" charset="0"/>
                <a:cs typeface="Times New Roman" panose="02020603050405020304" pitchFamily="18" charset="0"/>
              </a:rPr>
              <a:t>Automotive safety: </a:t>
            </a:r>
            <a:r>
              <a:rPr lang="en-US" b="0" dirty="0">
                <a:latin typeface="Times New Roman" panose="02020603050405020304" pitchFamily="18" charset="0"/>
                <a:cs typeface="Times New Roman" panose="02020603050405020304" pitchFamily="18" charset="0"/>
              </a:rPr>
              <a:t>detecting unexpected obstacles such as pedestrians on the street, under conditions where active vision techniques such as radar or </a:t>
            </a:r>
            <a:r>
              <a:rPr lang="en-US" b="0" dirty="0" err="1">
                <a:latin typeface="Times New Roman" panose="02020603050405020304" pitchFamily="18" charset="0"/>
                <a:cs typeface="Times New Roman" panose="02020603050405020304" pitchFamily="18" charset="0"/>
              </a:rPr>
              <a:t>lidar</a:t>
            </a:r>
            <a:r>
              <a:rPr lang="en-US" b="0" dirty="0">
                <a:latin typeface="Times New Roman" panose="02020603050405020304" pitchFamily="18" charset="0"/>
                <a:cs typeface="Times New Roman" panose="02020603050405020304" pitchFamily="18" charset="0"/>
              </a:rPr>
              <a:t> do not work well.</a:t>
            </a:r>
          </a:p>
          <a:p>
            <a:pPr marL="685800" indent="-457200" algn="just">
              <a:buFont typeface="Wingdings" pitchFamily="2" charset="2"/>
              <a:buChar char="q"/>
            </a:pPr>
            <a:r>
              <a:rPr lang="en-US" b="0" dirty="0">
                <a:solidFill>
                  <a:srgbClr val="FF0000"/>
                </a:solidFill>
                <a:latin typeface="Times New Roman" panose="02020603050405020304" pitchFamily="18" charset="0"/>
                <a:cs typeface="Times New Roman" panose="02020603050405020304" pitchFamily="18" charset="0"/>
              </a:rPr>
              <a:t>Surveillance: </a:t>
            </a:r>
            <a:r>
              <a:rPr lang="en-US" b="0" dirty="0">
                <a:latin typeface="Times New Roman" panose="02020603050405020304" pitchFamily="18" charset="0"/>
                <a:cs typeface="Times New Roman" panose="02020603050405020304" pitchFamily="18" charset="0"/>
              </a:rPr>
              <a:t>monitoring for intruders, analyzing highway traffic and monitoring pools for drowning victims; </a:t>
            </a:r>
          </a:p>
          <a:p>
            <a:pPr marL="685800" indent="-457200" algn="just">
              <a:buFont typeface="Wingdings" pitchFamily="2" charset="2"/>
              <a:buChar char="q"/>
            </a:pPr>
            <a:r>
              <a:rPr lang="en-US" b="0" dirty="0">
                <a:solidFill>
                  <a:srgbClr val="FF0000"/>
                </a:solidFill>
                <a:latin typeface="Times New Roman" panose="02020603050405020304" pitchFamily="18" charset="0"/>
                <a:cs typeface="Times New Roman" panose="02020603050405020304" pitchFamily="18" charset="0"/>
              </a:rPr>
              <a:t>Fingerprint recognition and biometrics: </a:t>
            </a:r>
            <a:r>
              <a:rPr lang="en-US" b="0" dirty="0">
                <a:latin typeface="Times New Roman" panose="02020603050405020304" pitchFamily="18" charset="0"/>
                <a:cs typeface="Times New Roman" panose="02020603050405020304" pitchFamily="18" charset="0"/>
              </a:rPr>
              <a:t>for automatic access authentication as well as forensic applications. </a:t>
            </a:r>
          </a:p>
          <a:p>
            <a:pPr marL="685800" indent="-457200" algn="just">
              <a:buFont typeface="Wingdings" pitchFamily="2" charset="2"/>
              <a:buChar char="q"/>
            </a:pPr>
            <a:endParaRPr lang="en-US" b="0" dirty="0">
              <a:latin typeface="Times New Roman" panose="02020603050405020304" pitchFamily="18" charset="0"/>
              <a:cs typeface="Times New Roman" panose="02020603050405020304" pitchFamily="18" charset="0"/>
            </a:endParaRPr>
          </a:p>
          <a:p>
            <a:pPr marL="228600" indent="0" algn="just"/>
            <a:endParaRPr lang="en-US" b="0" dirty="0">
              <a:latin typeface="Times New Roman" panose="02020603050405020304" pitchFamily="18" charset="0"/>
              <a:cs typeface="Times New Roman" panose="02020603050405020304" pitchFamily="18" charset="0"/>
            </a:endParaRPr>
          </a:p>
          <a:p>
            <a:endParaRPr lang="en-GB" b="0" dirty="0"/>
          </a:p>
        </p:txBody>
      </p:sp>
      <p:sp>
        <p:nvSpPr>
          <p:cNvPr id="4" name="Date Placeholder 3"/>
          <p:cNvSpPr>
            <a:spLocks noGrp="1"/>
          </p:cNvSpPr>
          <p:nvPr>
            <p:ph type="dt" idx="10"/>
          </p:nvPr>
        </p:nvSpPr>
        <p:spPr/>
        <p:txBody>
          <a:bodyPr/>
          <a:lstStyle/>
          <a:p>
            <a:pPr>
              <a:defRPr/>
            </a:pPr>
            <a:fld id="{6292BBEB-F3A7-4DB7-87C5-CB5A64849108}"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133</a:t>
            </a:fld>
            <a:endParaRPr lang="en-US" altLang="en-US"/>
          </a:p>
        </p:txBody>
      </p:sp>
    </p:spTree>
    <p:extLst>
      <p:ext uri="{BB962C8B-B14F-4D97-AF65-F5344CB8AC3E}">
        <p14:creationId xmlns:p14="http://schemas.microsoft.com/office/powerpoint/2010/main" val="186079778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2657" y="609600"/>
            <a:ext cx="8843961" cy="4464050"/>
          </a:xfrm>
        </p:spPr>
        <p:txBody>
          <a:bodyPr/>
          <a:lstStyle/>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It is a controller with a dedicated function within a larger mechanical or electrical system, often with real-time computing constraints. It is </a:t>
            </a:r>
            <a:r>
              <a:rPr lang="en-US" b="0" i="1" dirty="0">
                <a:latin typeface="Times New Roman" panose="02020603050405020304" pitchFamily="18" charset="0"/>
                <a:cs typeface="Times New Roman" panose="02020603050405020304" pitchFamily="18" charset="0"/>
              </a:rPr>
              <a:t>embedded </a:t>
            </a:r>
            <a:r>
              <a:rPr lang="en-US" b="0" dirty="0">
                <a:latin typeface="Times New Roman" panose="02020603050405020304" pitchFamily="18" charset="0"/>
                <a:cs typeface="Times New Roman" panose="02020603050405020304" pitchFamily="18" charset="0"/>
              </a:rPr>
              <a:t>as part of a complete device often including hardware and mechanical parts.</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Modern embedded systems are often based on microcontrollers (i.e. microprocessors with integrated memory and peripheral interfaces), but ordinary microprocessors (using external chips for memory and peripheral interface circuits) are also common, especially in more complex systems. </a:t>
            </a:r>
          </a:p>
        </p:txBody>
      </p:sp>
      <p:sp>
        <p:nvSpPr>
          <p:cNvPr id="2" name="Rectangle 1"/>
          <p:cNvSpPr/>
          <p:nvPr/>
        </p:nvSpPr>
        <p:spPr>
          <a:xfrm>
            <a:off x="1139880" y="23671"/>
            <a:ext cx="3736920" cy="661207"/>
          </a:xfrm>
          <a:prstGeom prst="rect">
            <a:avLst/>
          </a:prstGeom>
        </p:spPr>
        <p:txBody>
          <a:bodyPr wrap="none">
            <a:spAutoFit/>
          </a:bodyPr>
          <a:lstStyle/>
          <a:p>
            <a:pPr marL="0" indent="0" algn="just">
              <a:lnSpc>
                <a:spcPct val="150000"/>
              </a:lnSpc>
              <a:buNone/>
            </a:pPr>
            <a:r>
              <a:rPr lang="en-US" sz="2800" b="1" dirty="0">
                <a:latin typeface="Times New Roman" panose="02020603050405020304" pitchFamily="18" charset="0"/>
                <a:cs typeface="Times New Roman" panose="02020603050405020304" pitchFamily="18" charset="0"/>
              </a:rPr>
              <a:t>7.7.Embedded systems </a:t>
            </a:r>
          </a:p>
        </p:txBody>
      </p:sp>
      <p:sp>
        <p:nvSpPr>
          <p:cNvPr id="3" name="Date Placeholder 2"/>
          <p:cNvSpPr>
            <a:spLocks noGrp="1"/>
          </p:cNvSpPr>
          <p:nvPr>
            <p:ph type="dt" idx="10"/>
          </p:nvPr>
        </p:nvSpPr>
        <p:spPr/>
        <p:txBody>
          <a:bodyPr/>
          <a:lstStyle/>
          <a:p>
            <a:pPr>
              <a:defRPr/>
            </a:pPr>
            <a:fld id="{ED86589D-A495-4375-A52D-1D1F961D6523}"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134</a:t>
            </a:fld>
            <a:endParaRPr lang="en-US" altLang="en-US"/>
          </a:p>
        </p:txBody>
      </p:sp>
    </p:spTree>
    <p:extLst>
      <p:ext uri="{BB962C8B-B14F-4D97-AF65-F5344CB8AC3E}">
        <p14:creationId xmlns:p14="http://schemas.microsoft.com/office/powerpoint/2010/main" val="34502372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18187"/>
            <a:ext cx="8458200" cy="5558777"/>
          </a:xfrm>
        </p:spPr>
        <p:txBody>
          <a:bodyPr>
            <a:noAutofit/>
          </a:bodyPr>
          <a:lstStyle/>
          <a:p>
            <a:pPr marL="0" indent="0" algn="just">
              <a:buNone/>
            </a:pPr>
            <a:r>
              <a:rPr lang="en-US" b="0" dirty="0">
                <a:latin typeface="Times New Roman" panose="02020603050405020304" pitchFamily="18" charset="0"/>
                <a:cs typeface="Times New Roman" panose="02020603050405020304" pitchFamily="18" charset="0"/>
              </a:rPr>
              <a:t>Advantages and disadvantages of embedded system </a:t>
            </a:r>
          </a:p>
          <a:p>
            <a:pPr marL="0" indent="0" algn="just">
              <a:buNone/>
            </a:pPr>
            <a:r>
              <a:rPr lang="en-US" dirty="0">
                <a:latin typeface="Times New Roman" panose="02020603050405020304" pitchFamily="18" charset="0"/>
                <a:cs typeface="Times New Roman" panose="02020603050405020304" pitchFamily="18" charset="0"/>
              </a:rPr>
              <a:t>Advantages of Embedded: </a:t>
            </a:r>
          </a:p>
          <a:p>
            <a:pPr marL="457200" indent="-457200" algn="just">
              <a:buFont typeface="Wingdings" pitchFamily="2" charset="2"/>
              <a:buChar char="q"/>
            </a:pPr>
            <a:r>
              <a:rPr lang="en-US" b="0" dirty="0">
                <a:latin typeface="Times New Roman" panose="02020603050405020304" pitchFamily="18" charset="0"/>
                <a:cs typeface="Times New Roman" panose="02020603050405020304" pitchFamily="18" charset="0"/>
              </a:rPr>
              <a:t>Easily Customizable.</a:t>
            </a:r>
          </a:p>
          <a:p>
            <a:pPr marL="457200" indent="-457200" algn="just">
              <a:buFont typeface="Wingdings" pitchFamily="2" charset="2"/>
              <a:buChar char="q"/>
            </a:pPr>
            <a:r>
              <a:rPr lang="en-US" b="0" dirty="0">
                <a:latin typeface="Times New Roman" panose="02020603050405020304" pitchFamily="18" charset="0"/>
                <a:cs typeface="Times New Roman" panose="02020603050405020304" pitchFamily="18" charset="0"/>
              </a:rPr>
              <a:t>Low power consumption.</a:t>
            </a:r>
          </a:p>
          <a:p>
            <a:pPr marL="457200" indent="-457200" algn="just">
              <a:buFont typeface="Wingdings" pitchFamily="2" charset="2"/>
              <a:buChar char="q"/>
            </a:pPr>
            <a:r>
              <a:rPr lang="en-US" b="0" dirty="0">
                <a:latin typeface="Times New Roman" panose="02020603050405020304" pitchFamily="18" charset="0"/>
                <a:cs typeface="Times New Roman" panose="02020603050405020304" pitchFamily="18" charset="0"/>
              </a:rPr>
              <a:t>Low cost.</a:t>
            </a:r>
          </a:p>
          <a:p>
            <a:pPr marL="457200" indent="-457200" algn="just">
              <a:buFont typeface="Wingdings" pitchFamily="2" charset="2"/>
              <a:buChar char="q"/>
            </a:pPr>
            <a:r>
              <a:rPr lang="en-US" b="0" dirty="0">
                <a:latin typeface="Times New Roman" panose="02020603050405020304" pitchFamily="18" charset="0"/>
                <a:cs typeface="Times New Roman" panose="02020603050405020304" pitchFamily="18" charset="0"/>
              </a:rPr>
              <a:t>Enhanced performance </a:t>
            </a:r>
          </a:p>
          <a:p>
            <a:pPr marL="0" indent="0" algn="just">
              <a:buNone/>
            </a:pPr>
            <a:r>
              <a:rPr lang="en-US" dirty="0">
                <a:latin typeface="Times New Roman" panose="02020603050405020304" pitchFamily="18" charset="0"/>
                <a:cs typeface="Times New Roman" panose="02020603050405020304" pitchFamily="18" charset="0"/>
              </a:rPr>
              <a:t>Disadvantages of Embedded systems: </a:t>
            </a:r>
          </a:p>
          <a:p>
            <a:pPr marL="457200" indent="-457200" algn="just">
              <a:buFont typeface="Wingdings" pitchFamily="2" charset="2"/>
              <a:buChar char="q"/>
            </a:pPr>
            <a:r>
              <a:rPr lang="en-US" b="0" dirty="0">
                <a:latin typeface="Times New Roman" panose="02020603050405020304" pitchFamily="18" charset="0"/>
                <a:cs typeface="Times New Roman" panose="02020603050405020304" pitchFamily="18" charset="0"/>
              </a:rPr>
              <a:t>High development effort.</a:t>
            </a:r>
          </a:p>
          <a:p>
            <a:pPr marL="457200" indent="-457200" algn="just">
              <a:buFont typeface="Wingdings" pitchFamily="2" charset="2"/>
              <a:buChar char="q"/>
            </a:pPr>
            <a:r>
              <a:rPr lang="en-US" b="0" dirty="0">
                <a:latin typeface="Times New Roman" panose="02020603050405020304" pitchFamily="18" charset="0"/>
                <a:cs typeface="Times New Roman" panose="02020603050405020304" pitchFamily="18" charset="0"/>
              </a:rPr>
              <a:t>Larger time to market </a:t>
            </a:r>
          </a:p>
          <a:p>
            <a:endParaRPr lang="en-US" b="0" dirty="0"/>
          </a:p>
        </p:txBody>
      </p:sp>
      <p:sp>
        <p:nvSpPr>
          <p:cNvPr id="2" name="Date Placeholder 1"/>
          <p:cNvSpPr>
            <a:spLocks noGrp="1"/>
          </p:cNvSpPr>
          <p:nvPr>
            <p:ph type="dt" idx="10"/>
          </p:nvPr>
        </p:nvSpPr>
        <p:spPr/>
        <p:txBody>
          <a:bodyPr/>
          <a:lstStyle/>
          <a:p>
            <a:pPr>
              <a:defRPr/>
            </a:pPr>
            <a:fld id="{F89696C1-541E-442D-B039-D69196ADC7BA}"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135</a:t>
            </a:fld>
            <a:endParaRPr lang="en-US" altLang="en-US"/>
          </a:p>
        </p:txBody>
      </p:sp>
    </p:spTree>
    <p:extLst>
      <p:ext uri="{BB962C8B-B14F-4D97-AF65-F5344CB8AC3E}">
        <p14:creationId xmlns:p14="http://schemas.microsoft.com/office/powerpoint/2010/main" val="15948668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6800"/>
            <a:ext cx="8991600" cy="3494200"/>
          </a:xfrm>
        </p:spPr>
        <p:txBody>
          <a:bodyPr>
            <a:noAutofit/>
          </a:bodyPr>
          <a:lstStyle/>
          <a:p>
            <a:pPr marL="0" indent="0">
              <a:buNone/>
            </a:pPr>
            <a:r>
              <a:rPr lang="en-US" b="0" dirty="0">
                <a:latin typeface="Times New Roman" panose="02020603050405020304" pitchFamily="18" charset="0"/>
                <a:cs typeface="Times New Roman" panose="02020603050405020304" pitchFamily="18" charset="0"/>
              </a:rPr>
              <a:t>Basic Structure of an Embedded System: </a:t>
            </a:r>
            <a:endParaRPr lang="en-US" b="0" i="1"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Sensor</a:t>
            </a:r>
            <a:r>
              <a:rPr lang="en-US" b="0" dirty="0">
                <a:latin typeface="Times New Roman" panose="02020603050405020304" pitchFamily="18" charset="0"/>
                <a:cs typeface="Times New Roman" panose="02020603050405020304" pitchFamily="18" charset="0"/>
              </a:rPr>
              <a:t> − It measures the physical quantity and converts it to an electrical signal which can be read by an observer or by any electronic instrument like an A2D converter. A sensor stores the measured quantity to the memory.</a:t>
            </a:r>
          </a:p>
          <a:p>
            <a:pPr marL="457200" indent="-457200">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A-D Converter </a:t>
            </a:r>
            <a:r>
              <a:rPr lang="en-US" b="0" dirty="0">
                <a:latin typeface="Times New Roman" panose="02020603050405020304" pitchFamily="18" charset="0"/>
                <a:cs typeface="Times New Roman" panose="02020603050405020304" pitchFamily="18" charset="0"/>
              </a:rPr>
              <a:t>− An analog-to-digital converter converts the analog signal sent by the sensor into a digital signal. </a:t>
            </a:r>
          </a:p>
          <a:p>
            <a:pPr marL="0" indent="0">
              <a:buNone/>
            </a:pPr>
            <a:endParaRPr lang="en-US" b="0" dirty="0">
              <a:latin typeface="Times New Roman" panose="02020603050405020304" pitchFamily="18" charset="0"/>
              <a:cs typeface="Times New Roman" panose="02020603050405020304" pitchFamily="18" charset="0"/>
            </a:endParaRPr>
          </a:p>
          <a:p>
            <a:pPr marL="0" indent="0" algn="ctr">
              <a:buNone/>
            </a:pPr>
            <a:endParaRPr lang="en-US" b="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4038600"/>
            <a:ext cx="8991601" cy="2438400"/>
          </a:xfrm>
          <a:prstGeom prst="rect">
            <a:avLst/>
          </a:prstGeom>
        </p:spPr>
      </p:pic>
      <p:sp>
        <p:nvSpPr>
          <p:cNvPr id="2" name="Date Placeholder 1"/>
          <p:cNvSpPr>
            <a:spLocks noGrp="1"/>
          </p:cNvSpPr>
          <p:nvPr>
            <p:ph type="dt" idx="10"/>
          </p:nvPr>
        </p:nvSpPr>
        <p:spPr/>
        <p:txBody>
          <a:bodyPr/>
          <a:lstStyle/>
          <a:p>
            <a:pPr>
              <a:defRPr/>
            </a:pPr>
            <a:fld id="{D2632CC1-20F0-42C5-91FF-D3516D35AD50}"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136</a:t>
            </a:fld>
            <a:endParaRPr lang="en-US" altLang="en-US"/>
          </a:p>
        </p:txBody>
      </p:sp>
    </p:spTree>
    <p:extLst>
      <p:ext uri="{BB962C8B-B14F-4D97-AF65-F5344CB8AC3E}">
        <p14:creationId xmlns:p14="http://schemas.microsoft.com/office/powerpoint/2010/main" val="41553554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77025"/>
            <a:ext cx="9144000" cy="4785575"/>
          </a:xfrm>
        </p:spPr>
        <p:txBody>
          <a:bodyPr>
            <a:normAutofit/>
          </a:bodyPr>
          <a:lstStyle/>
          <a:p>
            <a:pPr algn="just">
              <a:lnSpc>
                <a:spcPct val="150000"/>
              </a:lnSpc>
              <a:buFont typeface="Wingdings" panose="05000000000000000000" pitchFamily="2" charset="2"/>
              <a:buChar char="Ø"/>
            </a:pPr>
            <a:r>
              <a:rPr lang="en-US" b="0" dirty="0">
                <a:solidFill>
                  <a:srgbClr val="FF0000"/>
                </a:solidFill>
                <a:latin typeface="Times New Roman" panose="02020603050405020304" pitchFamily="18" charset="0"/>
                <a:cs typeface="Times New Roman" panose="02020603050405020304" pitchFamily="18" charset="0"/>
              </a:rPr>
              <a:t>Processor &amp; ASICs </a:t>
            </a:r>
            <a:r>
              <a:rPr lang="en-US" b="0" dirty="0">
                <a:latin typeface="Times New Roman" panose="02020603050405020304" pitchFamily="18" charset="0"/>
                <a:cs typeface="Times New Roman" panose="02020603050405020304" pitchFamily="18" charset="0"/>
              </a:rPr>
              <a:t>− Processors process the data to measure the output and store it to the memory.</a:t>
            </a:r>
          </a:p>
          <a:p>
            <a:pPr algn="just">
              <a:lnSpc>
                <a:spcPct val="150000"/>
              </a:lnSpc>
              <a:buFont typeface="Wingdings" panose="05000000000000000000" pitchFamily="2" charset="2"/>
              <a:buChar char="Ø"/>
            </a:pPr>
            <a:r>
              <a:rPr lang="en-US" b="0" dirty="0">
                <a:solidFill>
                  <a:srgbClr val="FF0000"/>
                </a:solidFill>
                <a:latin typeface="Times New Roman" panose="02020603050405020304" pitchFamily="18" charset="0"/>
                <a:cs typeface="Times New Roman" panose="02020603050405020304" pitchFamily="18" charset="0"/>
              </a:rPr>
              <a:t>D-A Converter </a:t>
            </a:r>
            <a:r>
              <a:rPr lang="en-US" b="0" dirty="0">
                <a:latin typeface="Times New Roman" panose="02020603050405020304" pitchFamily="18" charset="0"/>
                <a:cs typeface="Times New Roman" panose="02020603050405020304" pitchFamily="18" charset="0"/>
              </a:rPr>
              <a:t>− A digital-to-analog converter converts the digital data fed by the processor to analog data. </a:t>
            </a:r>
          </a:p>
          <a:p>
            <a:pPr algn="just">
              <a:lnSpc>
                <a:spcPct val="150000"/>
              </a:lnSpc>
              <a:buFont typeface="Wingdings" panose="05000000000000000000" pitchFamily="2" charset="2"/>
              <a:buChar char="Ø"/>
            </a:pPr>
            <a:r>
              <a:rPr lang="en-US" b="0" dirty="0">
                <a:solidFill>
                  <a:srgbClr val="FF0000"/>
                </a:solidFill>
                <a:latin typeface="Times New Roman" panose="02020603050405020304" pitchFamily="18" charset="0"/>
                <a:cs typeface="Times New Roman" panose="02020603050405020304" pitchFamily="18" charset="0"/>
              </a:rPr>
              <a:t>Actuator </a:t>
            </a:r>
            <a:r>
              <a:rPr lang="en-US" b="0" dirty="0">
                <a:latin typeface="Times New Roman" panose="02020603050405020304" pitchFamily="18" charset="0"/>
                <a:cs typeface="Times New Roman" panose="02020603050405020304" pitchFamily="18" charset="0"/>
              </a:rPr>
              <a:t>− An actuator compares the output given by the D-A Converter to the actual (expected) output stored in it and stores the approved output. </a:t>
            </a:r>
          </a:p>
        </p:txBody>
      </p:sp>
      <p:sp>
        <p:nvSpPr>
          <p:cNvPr id="2" name="Date Placeholder 1"/>
          <p:cNvSpPr>
            <a:spLocks noGrp="1"/>
          </p:cNvSpPr>
          <p:nvPr>
            <p:ph type="dt" idx="10"/>
          </p:nvPr>
        </p:nvSpPr>
        <p:spPr/>
        <p:txBody>
          <a:bodyPr/>
          <a:lstStyle/>
          <a:p>
            <a:pPr>
              <a:defRPr/>
            </a:pPr>
            <a:fld id="{4500AE74-F8E9-4F9F-9458-3CAE8F183302}"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137</a:t>
            </a:fld>
            <a:endParaRPr lang="en-US" altLang="en-US"/>
          </a:p>
        </p:txBody>
      </p:sp>
    </p:spTree>
    <p:extLst>
      <p:ext uri="{BB962C8B-B14F-4D97-AF65-F5344CB8AC3E}">
        <p14:creationId xmlns:p14="http://schemas.microsoft.com/office/powerpoint/2010/main" val="12620055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117" y="76200"/>
            <a:ext cx="4258883" cy="407606"/>
          </a:xfrm>
        </p:spPr>
        <p:txBody>
          <a:bodyPr>
            <a:noAutofit/>
          </a:bodyPr>
          <a:lstStyle/>
          <a:p>
            <a:pPr algn="l"/>
            <a:r>
              <a:rPr lang="en-US" sz="3000" b="1" dirty="0">
                <a:latin typeface="Times New Roman" panose="02020603050405020304" pitchFamily="18" charset="0"/>
                <a:cs typeface="Times New Roman" panose="02020603050405020304" pitchFamily="18" charset="0"/>
              </a:rPr>
              <a:t>7.8.Cybersecurity </a:t>
            </a:r>
          </a:p>
        </p:txBody>
      </p:sp>
      <p:sp>
        <p:nvSpPr>
          <p:cNvPr id="3" name="Content Placeholder 2"/>
          <p:cNvSpPr>
            <a:spLocks noGrp="1"/>
          </p:cNvSpPr>
          <p:nvPr>
            <p:ph idx="1"/>
          </p:nvPr>
        </p:nvSpPr>
        <p:spPr>
          <a:xfrm>
            <a:off x="0" y="772732"/>
            <a:ext cx="8991600" cy="5704268"/>
          </a:xfrm>
        </p:spPr>
        <p:txBody>
          <a:bodyPr>
            <a:noAutofit/>
          </a:bodyPr>
          <a:lstStyle/>
          <a:p>
            <a:pPr marL="0" indent="0" algn="just">
              <a:buNone/>
            </a:pPr>
            <a:r>
              <a:rPr lang="en-US" b="0" dirty="0">
                <a:latin typeface="Times New Roman" panose="02020603050405020304" pitchFamily="18" charset="0"/>
                <a:cs typeface="Times New Roman" panose="02020603050405020304" pitchFamily="18" charset="0"/>
              </a:rPr>
              <a:t>Definition: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  It is the protection of computer systems from the theft of or damage to their hardware, software, or electronic data, as well as from the disruption or misdirection of the services they provide.</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Cyber security is becoming more important due to </a:t>
            </a:r>
          </a:p>
          <a:p>
            <a:pPr marL="750888" indent="-571500" algn="just">
              <a:buFont typeface="Wingdings" pitchFamily="2" charset="2"/>
              <a:buChar char="q"/>
            </a:pPr>
            <a:r>
              <a:rPr lang="en-US" b="0" dirty="0">
                <a:latin typeface="Times New Roman" panose="02020603050405020304" pitchFamily="18" charset="0"/>
                <a:cs typeface="Times New Roman" panose="02020603050405020304" pitchFamily="18" charset="0"/>
              </a:rPr>
              <a:t>Increased reliance on computer systems.</a:t>
            </a:r>
          </a:p>
          <a:p>
            <a:pPr marL="750888" indent="-571500" algn="just">
              <a:buFont typeface="Wingdings" pitchFamily="2" charset="2"/>
              <a:buChar char="q"/>
            </a:pPr>
            <a:r>
              <a:rPr lang="en-US" b="0" dirty="0">
                <a:latin typeface="Times New Roman" panose="02020603050405020304" pitchFamily="18" charset="0"/>
                <a:cs typeface="Times New Roman" panose="02020603050405020304" pitchFamily="18" charset="0"/>
              </a:rPr>
              <a:t>The Internet and wireless network standards such as Bluetooth and Wi-</a:t>
            </a:r>
            <a:r>
              <a:rPr lang="en-US" b="0" dirty="0" err="1">
                <a:latin typeface="Times New Roman" panose="02020603050405020304" pitchFamily="18" charset="0"/>
                <a:cs typeface="Times New Roman" panose="02020603050405020304" pitchFamily="18" charset="0"/>
              </a:rPr>
              <a:t>Fi.and</a:t>
            </a:r>
            <a:r>
              <a:rPr lang="en-US" b="0" dirty="0">
                <a:latin typeface="Times New Roman" panose="02020603050405020304" pitchFamily="18" charset="0"/>
                <a:cs typeface="Times New Roman" panose="02020603050405020304" pitchFamily="18" charset="0"/>
              </a:rPr>
              <a:t> due to the growth of smart devices, including smartphones, televisions, and the various devices that constitute the Internet of Things. </a:t>
            </a:r>
          </a:p>
        </p:txBody>
      </p:sp>
      <p:sp>
        <p:nvSpPr>
          <p:cNvPr id="4" name="Date Placeholder 3"/>
          <p:cNvSpPr>
            <a:spLocks noGrp="1"/>
          </p:cNvSpPr>
          <p:nvPr>
            <p:ph type="dt" idx="10"/>
          </p:nvPr>
        </p:nvSpPr>
        <p:spPr/>
        <p:txBody>
          <a:bodyPr/>
          <a:lstStyle/>
          <a:p>
            <a:pPr>
              <a:defRPr/>
            </a:pPr>
            <a:fld id="{5E9C2AA5-30F9-4795-B4A5-853371A06ECA}"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138</a:t>
            </a:fld>
            <a:endParaRPr lang="en-US" altLang="en-US"/>
          </a:p>
        </p:txBody>
      </p:sp>
    </p:spTree>
    <p:extLst>
      <p:ext uri="{BB962C8B-B14F-4D97-AF65-F5344CB8AC3E}">
        <p14:creationId xmlns:p14="http://schemas.microsoft.com/office/powerpoint/2010/main" val="31133572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1"/>
            <a:ext cx="8886825" cy="2667000"/>
          </a:xfrm>
        </p:spPr>
        <p:txBody>
          <a:bodyPr>
            <a:noAutofit/>
          </a:bodyPr>
          <a:lstStyle/>
          <a:p>
            <a:pPr marL="457200" indent="-457200" algn="just">
              <a:lnSpc>
                <a:spcPct val="150000"/>
              </a:lnSpc>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Cybercrime </a:t>
            </a:r>
            <a:r>
              <a:rPr lang="en-US" b="0" dirty="0">
                <a:latin typeface="Times New Roman" panose="02020603050405020304" pitchFamily="18" charset="0"/>
                <a:cs typeface="Times New Roman" panose="02020603050405020304" pitchFamily="18" charset="0"/>
              </a:rPr>
              <a:t>is any criminal activity that involves a computer, network devices or a network.</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It is often committed by the people of destructive and criminal mindset either for revenge, greed or adventure. </a:t>
            </a:r>
          </a:p>
        </p:txBody>
      </p:sp>
      <p:sp>
        <p:nvSpPr>
          <p:cNvPr id="2" name="Date Placeholder 1"/>
          <p:cNvSpPr>
            <a:spLocks noGrp="1"/>
          </p:cNvSpPr>
          <p:nvPr>
            <p:ph type="dt" idx="10"/>
          </p:nvPr>
        </p:nvSpPr>
        <p:spPr/>
        <p:txBody>
          <a:bodyPr/>
          <a:lstStyle/>
          <a:p>
            <a:pPr>
              <a:defRPr/>
            </a:pPr>
            <a:fld id="{3823BE78-075A-4C64-A926-8950A540FFFD}"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139</a:t>
            </a:fld>
            <a:endParaRPr lang="en-US" altLang="en-US"/>
          </a:p>
        </p:txBody>
      </p:sp>
    </p:spTree>
    <p:extLst>
      <p:ext uri="{BB962C8B-B14F-4D97-AF65-F5344CB8AC3E}">
        <p14:creationId xmlns:p14="http://schemas.microsoft.com/office/powerpoint/2010/main" val="72524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AF2A-DFE5-439D-9595-D88609D43728}"/>
              </a:ext>
            </a:extLst>
          </p:cNvPr>
          <p:cNvSpPr>
            <a:spLocks noGrp="1"/>
          </p:cNvSpPr>
          <p:nvPr>
            <p:ph type="title"/>
          </p:nvPr>
        </p:nvSpPr>
        <p:spPr/>
        <p:txBody>
          <a:bodyPr/>
          <a:lstStyle/>
          <a:p>
            <a:r>
              <a:rPr lang="en-US" dirty="0"/>
              <a:t>4.2.  How does it work?</a:t>
            </a:r>
          </a:p>
        </p:txBody>
      </p:sp>
      <p:graphicFrame>
        <p:nvGraphicFramePr>
          <p:cNvPr id="5" name="Content Placeholder 4">
            <a:extLst>
              <a:ext uri="{FF2B5EF4-FFF2-40B4-BE49-F238E27FC236}">
                <a16:creationId xmlns:a16="http://schemas.microsoft.com/office/drawing/2014/main" id="{12254BD5-5840-45FE-8467-75BE436E0A80}"/>
              </a:ext>
            </a:extLst>
          </p:cNvPr>
          <p:cNvGraphicFramePr>
            <a:graphicFrameLocks noGrp="1"/>
          </p:cNvGraphicFramePr>
          <p:nvPr>
            <p:ph sz="quarter" idx="1"/>
            <p:extLst>
              <p:ext uri="{D42A27DB-BD31-4B8C-83A1-F6EECF244321}">
                <p14:modId xmlns:p14="http://schemas.microsoft.com/office/powerpoint/2010/main" val="3298570524"/>
              </p:ext>
            </p:extLst>
          </p:nvPr>
        </p:nvGraphicFramePr>
        <p:xfrm>
          <a:off x="0" y="838201"/>
          <a:ext cx="9144000" cy="5318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911401C-EDF7-4A6C-81ED-1E6833A579C6}"/>
              </a:ext>
            </a:extLst>
          </p:cNvPr>
          <p:cNvSpPr>
            <a:spLocks noGrp="1"/>
          </p:cNvSpPr>
          <p:nvPr>
            <p:ph type="sldNum" sz="quarter" idx="12"/>
          </p:nvPr>
        </p:nvSpPr>
        <p:spPr/>
        <p:txBody>
          <a:bodyPr/>
          <a:lstStyle/>
          <a:p>
            <a:fld id="{FD923E06-FC93-4BA5-8370-7CBA72780AB1}" type="slidenum">
              <a:rPr lang="en-US" smtClean="0"/>
              <a:pPr/>
              <a:t>14</a:t>
            </a:fld>
            <a:endParaRPr lang="en-US" dirty="0"/>
          </a:p>
        </p:txBody>
      </p:sp>
      <p:sp>
        <p:nvSpPr>
          <p:cNvPr id="3" name="Date Placeholder 2"/>
          <p:cNvSpPr>
            <a:spLocks noGrp="1"/>
          </p:cNvSpPr>
          <p:nvPr>
            <p:ph type="dt" idx="10"/>
          </p:nvPr>
        </p:nvSpPr>
        <p:spPr/>
        <p:txBody>
          <a:bodyPr/>
          <a:lstStyle/>
          <a:p>
            <a:pPr>
              <a:defRPr/>
            </a:pPr>
            <a:fld id="{32F088F8-8CD6-42DC-B371-09D82C20C194}"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167521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9144000" cy="5576885"/>
          </a:xfrm>
        </p:spPr>
        <p:txBody>
          <a:bodyPr/>
          <a:lstStyle/>
          <a:p>
            <a:pPr marL="0" indent="0" algn="just"/>
            <a:r>
              <a:rPr lang="en-US" dirty="0">
                <a:latin typeface="Times New Roman" panose="02020603050405020304" pitchFamily="18" charset="0"/>
                <a:cs typeface="Times New Roman" panose="02020603050405020304" pitchFamily="18" charset="0"/>
              </a:rPr>
              <a:t>Cyber security measures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Some of cyber security measures to be taken to prevent cybercrime .</a:t>
            </a:r>
          </a:p>
          <a:p>
            <a:pPr marL="636588" indent="-407988" algn="just">
              <a:buFont typeface="Wingdings" pitchFamily="2" charset="2"/>
              <a:buChar char="q"/>
            </a:pPr>
            <a:r>
              <a:rPr lang="en-US" b="0" dirty="0">
                <a:solidFill>
                  <a:srgbClr val="FF0000"/>
                </a:solidFill>
                <a:latin typeface="Times New Roman" panose="02020603050405020304" pitchFamily="18" charset="0"/>
                <a:cs typeface="Times New Roman" panose="02020603050405020304" pitchFamily="18" charset="0"/>
              </a:rPr>
              <a:t>Staff awareness training: </a:t>
            </a:r>
            <a:r>
              <a:rPr lang="en-US" b="0" dirty="0">
                <a:latin typeface="Times New Roman" panose="02020603050405020304" pitchFamily="18" charset="0"/>
                <a:cs typeface="Times New Roman" panose="02020603050405020304" pitchFamily="18" charset="0"/>
              </a:rPr>
              <a:t>- Human error is the leading cause of data breaches, so you need to equip staff with the knowledge to deal with the threats they face.</a:t>
            </a:r>
          </a:p>
          <a:p>
            <a:pPr marL="636588" indent="-407988" algn="just">
              <a:buFont typeface="Wingdings" pitchFamily="2" charset="2"/>
              <a:buChar char="q"/>
            </a:pPr>
            <a:r>
              <a:rPr lang="en-US" b="0" dirty="0">
                <a:solidFill>
                  <a:srgbClr val="FF0000"/>
                </a:solidFill>
                <a:latin typeface="Times New Roman" panose="02020603050405020304" pitchFamily="18" charset="0"/>
                <a:cs typeface="Times New Roman" panose="02020603050405020304" pitchFamily="18" charset="0"/>
              </a:rPr>
              <a:t>Application security: - </a:t>
            </a:r>
            <a:r>
              <a:rPr lang="en-US" b="0" dirty="0">
                <a:latin typeface="Times New Roman" panose="02020603050405020304" pitchFamily="18" charset="0"/>
                <a:cs typeface="Times New Roman" panose="02020603050405020304" pitchFamily="18" charset="0"/>
              </a:rPr>
              <a:t>Web application vulnerabilities are a common point of intrusion for cybercriminals. As applications play an increasingly critical role in business, it is vital to focus on web application security. </a:t>
            </a:r>
          </a:p>
          <a:p>
            <a:endParaRPr lang="en-GB" dirty="0"/>
          </a:p>
        </p:txBody>
      </p:sp>
      <p:sp>
        <p:nvSpPr>
          <p:cNvPr id="4" name="Date Placeholder 3"/>
          <p:cNvSpPr>
            <a:spLocks noGrp="1"/>
          </p:cNvSpPr>
          <p:nvPr>
            <p:ph type="dt" idx="10"/>
          </p:nvPr>
        </p:nvSpPr>
        <p:spPr/>
        <p:txBody>
          <a:bodyPr/>
          <a:lstStyle/>
          <a:p>
            <a:pPr>
              <a:defRPr/>
            </a:pPr>
            <a:fld id="{D3ABBB87-3236-4574-95CC-9790DF79C3BD}"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140</a:t>
            </a:fld>
            <a:endParaRPr lang="en-US" altLang="en-US"/>
          </a:p>
        </p:txBody>
      </p:sp>
    </p:spTree>
    <p:extLst>
      <p:ext uri="{BB962C8B-B14F-4D97-AF65-F5344CB8AC3E}">
        <p14:creationId xmlns:p14="http://schemas.microsoft.com/office/powerpoint/2010/main" val="203788803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5276850"/>
          </a:xfrm>
        </p:spPr>
        <p:txBody>
          <a:bodyPr spcCol="457200">
            <a:noAutofit/>
          </a:bodyPr>
          <a:lstStyle/>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Network security: - is the process of protecting the usability and integrity of network and data. </a:t>
            </a:r>
          </a:p>
          <a:p>
            <a:pPr marL="0" indent="0" algn="just">
              <a:buNone/>
            </a:pPr>
            <a:r>
              <a:rPr lang="en-US" b="0" dirty="0">
                <a:latin typeface="Times New Roman" panose="02020603050405020304" pitchFamily="18" charset="0"/>
                <a:cs typeface="Times New Roman" panose="02020603050405020304" pitchFamily="18" charset="0"/>
              </a:rPr>
              <a:t>This is achieved by conducting a network penetration test, which scans your network for vulnerabilities and security issues .</a:t>
            </a:r>
          </a:p>
          <a:p>
            <a:pPr algn="just">
              <a:buFont typeface="Wingdings" panose="05000000000000000000" pitchFamily="2" charset="2"/>
              <a:buChar char="Ø"/>
            </a:pPr>
            <a:r>
              <a:rPr lang="en-US" b="0" dirty="0">
                <a:solidFill>
                  <a:srgbClr val="FF0000"/>
                </a:solidFill>
                <a:latin typeface="Times New Roman" panose="02020603050405020304" pitchFamily="18" charset="0"/>
                <a:cs typeface="Times New Roman" panose="02020603050405020304" pitchFamily="18" charset="0"/>
              </a:rPr>
              <a:t>Leadership commitment: - </a:t>
            </a:r>
            <a:r>
              <a:rPr lang="en-US" b="0" dirty="0">
                <a:latin typeface="Times New Roman" panose="02020603050405020304" pitchFamily="18" charset="0"/>
                <a:cs typeface="Times New Roman" panose="02020603050405020304" pitchFamily="18" charset="0"/>
              </a:rPr>
              <a:t>is the key to cyber resilience. Without it, it is very difficult to establish or enforce effective processes .Top management must be prepared to invest in appropriate cybersecurity resources, such as awareness training. </a:t>
            </a:r>
          </a:p>
          <a:p>
            <a:pPr algn="just">
              <a:buFont typeface="Wingdings" panose="05000000000000000000" pitchFamily="2" charset="2"/>
              <a:buChar char="Ø"/>
            </a:pPr>
            <a:r>
              <a:rPr lang="en-US" b="0" dirty="0">
                <a:solidFill>
                  <a:srgbClr val="FF0000"/>
                </a:solidFill>
                <a:latin typeface="Times New Roman" panose="02020603050405020304" pitchFamily="18" charset="0"/>
                <a:cs typeface="Times New Roman" panose="02020603050405020304" pitchFamily="18" charset="0"/>
              </a:rPr>
              <a:t>Password management :-</a:t>
            </a:r>
            <a:r>
              <a:rPr lang="en-US" b="0" dirty="0">
                <a:latin typeface="Times New Roman" panose="02020603050405020304" pitchFamily="18" charset="0"/>
                <a:cs typeface="Times New Roman" panose="02020603050405020304" pitchFamily="18" charset="0"/>
              </a:rPr>
              <a:t>provides guidance to ensure that individuals or organizations  create strong passwords and keep them secure .</a:t>
            </a:r>
          </a:p>
          <a:p>
            <a:endParaRPr lang="en-US" b="0" dirty="0"/>
          </a:p>
          <a:p>
            <a:pPr marL="0" indent="0">
              <a:buNone/>
            </a:pPr>
            <a:endParaRPr lang="en-US" b="0" dirty="0"/>
          </a:p>
          <a:p>
            <a:pPr marL="0" indent="0" algn="just">
              <a:buNone/>
            </a:pPr>
            <a:endParaRPr lang="en-US" b="0" dirty="0"/>
          </a:p>
        </p:txBody>
      </p:sp>
      <p:sp>
        <p:nvSpPr>
          <p:cNvPr id="2" name="Date Placeholder 1"/>
          <p:cNvSpPr>
            <a:spLocks noGrp="1"/>
          </p:cNvSpPr>
          <p:nvPr>
            <p:ph type="dt" idx="10"/>
          </p:nvPr>
        </p:nvSpPr>
        <p:spPr/>
        <p:txBody>
          <a:bodyPr/>
          <a:lstStyle/>
          <a:p>
            <a:pPr>
              <a:defRPr/>
            </a:pPr>
            <a:fld id="{B6603D0F-897C-412A-AF61-C0A63D8365EB}"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141</a:t>
            </a:fld>
            <a:endParaRPr lang="en-US" altLang="en-US"/>
          </a:p>
        </p:txBody>
      </p:sp>
    </p:spTree>
    <p:extLst>
      <p:ext uri="{BB962C8B-B14F-4D97-AF65-F5344CB8AC3E}">
        <p14:creationId xmlns:p14="http://schemas.microsoft.com/office/powerpoint/2010/main" val="23961196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929691" cy="5943601"/>
          </a:xfrm>
        </p:spPr>
        <p:txBody>
          <a:bodyPr>
            <a:noAutofit/>
          </a:bodyPr>
          <a:lstStyle/>
          <a:p>
            <a:pPr marL="0" indent="0" algn="just">
              <a:lnSpc>
                <a:spcPct val="150000"/>
              </a:lnSpc>
            </a:pPr>
            <a:r>
              <a:rPr lang="en-US" dirty="0">
                <a:latin typeface="Times New Roman" panose="02020603050405020304" pitchFamily="18" charset="0"/>
                <a:cs typeface="Times New Roman" panose="02020603050405020304" pitchFamily="18" charset="0"/>
              </a:rPr>
              <a:t>Types of cyber security threats</a:t>
            </a:r>
            <a:endParaRPr lang="en-US" b="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b="0" dirty="0" err="1">
                <a:solidFill>
                  <a:srgbClr val="FF0000"/>
                </a:solidFill>
                <a:latin typeface="Times New Roman" panose="02020603050405020304" pitchFamily="18" charset="0"/>
                <a:cs typeface="Times New Roman" panose="02020603050405020304" pitchFamily="18" charset="0"/>
              </a:rPr>
              <a:t>Ransomware</a:t>
            </a:r>
            <a:r>
              <a:rPr lang="en-US" b="0" dirty="0">
                <a:solidFill>
                  <a:srgbClr val="FF0000"/>
                </a:solidFill>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 It is a type of malicious software. It is designed to extort money by blocking access to files or the computer system until the ransom is paid. Paying the ransom does not guarantee that the files will be recovered or the system restored. </a:t>
            </a:r>
          </a:p>
          <a:p>
            <a:pPr algn="just">
              <a:lnSpc>
                <a:spcPct val="150000"/>
              </a:lnSpc>
              <a:buFont typeface="Wingdings" panose="05000000000000000000" pitchFamily="2" charset="2"/>
              <a:buChar char="Ø"/>
            </a:pPr>
            <a:r>
              <a:rPr lang="en-US" b="0" dirty="0">
                <a:solidFill>
                  <a:srgbClr val="FF0000"/>
                </a:solidFill>
                <a:latin typeface="Times New Roman" panose="02020603050405020304" pitchFamily="18" charset="0"/>
                <a:cs typeface="Times New Roman" panose="02020603050405020304" pitchFamily="18" charset="0"/>
              </a:rPr>
              <a:t>Malware:- </a:t>
            </a:r>
            <a:r>
              <a:rPr lang="en-US" b="0" dirty="0">
                <a:latin typeface="Times New Roman" panose="02020603050405020304" pitchFamily="18" charset="0"/>
                <a:cs typeface="Times New Roman" panose="02020603050405020304" pitchFamily="18" charset="0"/>
              </a:rPr>
              <a:t>it is a type of software designed to gain unauthorized access or to cause damage to a computer. </a:t>
            </a:r>
            <a:endParaRPr lang="en-US" b="0" dirty="0"/>
          </a:p>
          <a:p>
            <a:endParaRPr lang="en-US" b="0" dirty="0"/>
          </a:p>
          <a:p>
            <a:pPr marL="0" indent="0">
              <a:buNone/>
            </a:pPr>
            <a:endParaRPr lang="en-US" b="0" dirty="0"/>
          </a:p>
        </p:txBody>
      </p:sp>
      <p:sp>
        <p:nvSpPr>
          <p:cNvPr id="5" name="Date Placeholder 4"/>
          <p:cNvSpPr>
            <a:spLocks noGrp="1"/>
          </p:cNvSpPr>
          <p:nvPr>
            <p:ph type="dt" idx="10"/>
          </p:nvPr>
        </p:nvSpPr>
        <p:spPr/>
        <p:txBody>
          <a:bodyPr/>
          <a:lstStyle/>
          <a:p>
            <a:pPr>
              <a:defRPr/>
            </a:pPr>
            <a:fld id="{7FECD47C-5BBE-4138-BAC4-8808AC67A6C6}"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
        <p:nvSpPr>
          <p:cNvPr id="7" name="Slide Number Placeholder 6"/>
          <p:cNvSpPr>
            <a:spLocks noGrp="1"/>
          </p:cNvSpPr>
          <p:nvPr>
            <p:ph type="sldNum" idx="12"/>
          </p:nvPr>
        </p:nvSpPr>
        <p:spPr/>
        <p:txBody>
          <a:bodyPr/>
          <a:lstStyle/>
          <a:p>
            <a:pPr>
              <a:defRPr/>
            </a:pPr>
            <a:fld id="{FB87DFA3-CF50-47C4-8C16-9CAFB4A7B823}" type="slidenum">
              <a:rPr lang="en-US" altLang="en-US" smtClean="0"/>
              <a:pPr>
                <a:defRPr/>
              </a:pPr>
              <a:t>142</a:t>
            </a:fld>
            <a:endParaRPr lang="en-US" altLang="en-US"/>
          </a:p>
        </p:txBody>
      </p:sp>
    </p:spTree>
    <p:extLst>
      <p:ext uri="{BB962C8B-B14F-4D97-AF65-F5344CB8AC3E}">
        <p14:creationId xmlns:p14="http://schemas.microsoft.com/office/powerpoint/2010/main" val="36817356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8991600" cy="5246687"/>
          </a:xfrm>
        </p:spPr>
        <p:txBody>
          <a:bodyPr/>
          <a:lstStyle/>
          <a:p>
            <a:pPr algn="just">
              <a:lnSpc>
                <a:spcPct val="150000"/>
              </a:lnSpc>
              <a:buFont typeface="Wingdings" panose="05000000000000000000" pitchFamily="2" charset="2"/>
              <a:buChar char="Ø"/>
            </a:pPr>
            <a:r>
              <a:rPr lang="en-US" b="0" dirty="0">
                <a:solidFill>
                  <a:srgbClr val="FF0000"/>
                </a:solidFill>
                <a:latin typeface="Times New Roman" panose="02020603050405020304" pitchFamily="18" charset="0"/>
                <a:cs typeface="Times New Roman" panose="02020603050405020304" pitchFamily="18" charset="0"/>
              </a:rPr>
              <a:t>Social engineering: </a:t>
            </a:r>
            <a:r>
              <a:rPr lang="en-US" b="0" dirty="0">
                <a:latin typeface="Times New Roman" panose="02020603050405020304" pitchFamily="18" charset="0"/>
                <a:cs typeface="Times New Roman" panose="02020603050405020304" pitchFamily="18" charset="0"/>
              </a:rPr>
              <a:t>- it is a tactic that adversaries use to trick you into revealing sensitive information. They can solicit a monetary payment or gain access to your confidential data. </a:t>
            </a:r>
          </a:p>
          <a:p>
            <a:pPr algn="just">
              <a:lnSpc>
                <a:spcPct val="150000"/>
              </a:lnSpc>
              <a:buFont typeface="Wingdings" panose="05000000000000000000" pitchFamily="2" charset="2"/>
              <a:buChar char="Ø"/>
            </a:pPr>
            <a:r>
              <a:rPr lang="en-US" b="0" dirty="0">
                <a:solidFill>
                  <a:srgbClr val="FF0000"/>
                </a:solidFill>
                <a:latin typeface="Times New Roman" panose="02020603050405020304" pitchFamily="18" charset="0"/>
                <a:cs typeface="Times New Roman" panose="02020603050405020304" pitchFamily="18" charset="0"/>
              </a:rPr>
              <a:t>Phishing: - </a:t>
            </a:r>
            <a:r>
              <a:rPr lang="en-US" b="0" dirty="0">
                <a:latin typeface="Times New Roman" panose="02020603050405020304" pitchFamily="18" charset="0"/>
                <a:cs typeface="Times New Roman" panose="02020603050405020304" pitchFamily="18" charset="0"/>
              </a:rPr>
              <a:t>it is the practice of sending fraudulent emails that resemble emails from reputable sources. The aim is to steal sensitive data like credit card numbers and login information. It’s the most common type of cyber-attack. </a:t>
            </a:r>
          </a:p>
          <a:p>
            <a:endParaRPr lang="en-GB" dirty="0"/>
          </a:p>
        </p:txBody>
      </p:sp>
      <p:sp>
        <p:nvSpPr>
          <p:cNvPr id="4" name="Date Placeholder 3"/>
          <p:cNvSpPr>
            <a:spLocks noGrp="1"/>
          </p:cNvSpPr>
          <p:nvPr>
            <p:ph type="dt" idx="10"/>
          </p:nvPr>
        </p:nvSpPr>
        <p:spPr/>
        <p:txBody>
          <a:bodyPr/>
          <a:lstStyle/>
          <a:p>
            <a:pPr>
              <a:defRPr/>
            </a:pPr>
            <a:fld id="{48545AE8-6B0C-48FE-9C4A-F580783D8C33}"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143</a:t>
            </a:fld>
            <a:endParaRPr lang="en-US" altLang="en-US"/>
          </a:p>
        </p:txBody>
      </p:sp>
    </p:spTree>
    <p:extLst>
      <p:ext uri="{BB962C8B-B14F-4D97-AF65-F5344CB8AC3E}">
        <p14:creationId xmlns:p14="http://schemas.microsoft.com/office/powerpoint/2010/main" val="11475834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4533900"/>
          </a:xfrm>
        </p:spPr>
        <p:txBody>
          <a:bodyPr>
            <a:noAutofit/>
          </a:bodyPr>
          <a:lstStyle/>
          <a:p>
            <a:pPr marL="0" indent="0" algn="just">
              <a:lnSpc>
                <a:spcPct val="150000"/>
              </a:lnSpc>
              <a:buNone/>
            </a:pPr>
            <a:r>
              <a:rPr lang="en-US" b="0" dirty="0">
                <a:latin typeface="Times New Roman" panose="02020603050405020304" pitchFamily="18" charset="0"/>
                <a:cs typeface="Times New Roman" panose="02020603050405020304" pitchFamily="18" charset="0"/>
              </a:rPr>
              <a:t>Benefits of utilizing cybersecurity include: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Business protection against malware, ransomware, phishing, and social engineering.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Protection for data and networks.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Prevention of unauthorized users.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Improves recovery time after a breach.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Protection for end-users.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Improved confidence in the product for both developers and customers. </a:t>
            </a:r>
          </a:p>
        </p:txBody>
      </p:sp>
      <p:sp>
        <p:nvSpPr>
          <p:cNvPr id="5" name="Date Placeholder 4"/>
          <p:cNvSpPr>
            <a:spLocks noGrp="1"/>
          </p:cNvSpPr>
          <p:nvPr>
            <p:ph type="dt" idx="10"/>
          </p:nvPr>
        </p:nvSpPr>
        <p:spPr/>
        <p:txBody>
          <a:bodyPr/>
          <a:lstStyle/>
          <a:p>
            <a:pPr>
              <a:defRPr/>
            </a:pPr>
            <a:fld id="{3D401A6B-CD97-4798-B9A0-4A596A9354E2}"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
        <p:nvSpPr>
          <p:cNvPr id="7" name="Slide Number Placeholder 6"/>
          <p:cNvSpPr>
            <a:spLocks noGrp="1"/>
          </p:cNvSpPr>
          <p:nvPr>
            <p:ph type="sldNum" idx="12"/>
          </p:nvPr>
        </p:nvSpPr>
        <p:spPr/>
        <p:txBody>
          <a:bodyPr/>
          <a:lstStyle/>
          <a:p>
            <a:pPr>
              <a:defRPr/>
            </a:pPr>
            <a:fld id="{FB87DFA3-CF50-47C4-8C16-9CAFB4A7B823}" type="slidenum">
              <a:rPr lang="en-US" altLang="en-US" smtClean="0"/>
              <a:pPr>
                <a:defRPr/>
              </a:pPr>
              <a:t>144</a:t>
            </a:fld>
            <a:endParaRPr lang="en-US" altLang="en-US"/>
          </a:p>
        </p:txBody>
      </p:sp>
    </p:spTree>
    <p:extLst>
      <p:ext uri="{BB962C8B-B14F-4D97-AF65-F5344CB8AC3E}">
        <p14:creationId xmlns:p14="http://schemas.microsoft.com/office/powerpoint/2010/main" val="409462707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23900"/>
            <a:ext cx="8991600" cy="5753099"/>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Cyber security vendors</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Vendors in cybersecurity fields will typically use endpoint, network and advanced threat protection security as well as data loss prevention. </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Three commonly known cybersecurity vendors include </a:t>
            </a:r>
            <a:r>
              <a:rPr lang="en-US" b="0" dirty="0">
                <a:solidFill>
                  <a:srgbClr val="FF0000"/>
                </a:solidFill>
                <a:latin typeface="Times New Roman" panose="02020603050405020304" pitchFamily="18" charset="0"/>
                <a:cs typeface="Times New Roman" panose="02020603050405020304" pitchFamily="18" charset="0"/>
              </a:rPr>
              <a:t>Cisco</a:t>
            </a:r>
            <a:r>
              <a:rPr lang="en-US" b="0" dirty="0">
                <a:latin typeface="Times New Roman" panose="02020603050405020304" pitchFamily="18" charset="0"/>
                <a:cs typeface="Times New Roman" panose="02020603050405020304" pitchFamily="18" charset="0"/>
              </a:rPr>
              <a:t>, </a:t>
            </a:r>
            <a:r>
              <a:rPr lang="en-US" b="0" dirty="0">
                <a:solidFill>
                  <a:srgbClr val="FF0000"/>
                </a:solidFill>
                <a:latin typeface="Times New Roman" panose="02020603050405020304" pitchFamily="18" charset="0"/>
                <a:cs typeface="Times New Roman" panose="02020603050405020304" pitchFamily="18" charset="0"/>
              </a:rPr>
              <a:t>McAfee</a:t>
            </a:r>
            <a:r>
              <a:rPr lang="en-US" b="0" dirty="0">
                <a:latin typeface="Times New Roman" panose="02020603050405020304" pitchFamily="18" charset="0"/>
                <a:cs typeface="Times New Roman" panose="02020603050405020304" pitchFamily="18" charset="0"/>
              </a:rPr>
              <a:t>, and </a:t>
            </a:r>
            <a:r>
              <a:rPr lang="en-US" b="0" dirty="0">
                <a:solidFill>
                  <a:srgbClr val="FF0000"/>
                </a:solidFill>
                <a:latin typeface="Times New Roman" panose="02020603050405020304" pitchFamily="18" charset="0"/>
                <a:cs typeface="Times New Roman" panose="02020603050405020304" pitchFamily="18" charset="0"/>
              </a:rPr>
              <a:t>Trend</a:t>
            </a:r>
            <a:r>
              <a:rPr lang="en-US" b="0" dirty="0">
                <a:latin typeface="Times New Roman" panose="02020603050405020304" pitchFamily="18" charset="0"/>
                <a:cs typeface="Times New Roman" panose="02020603050405020304" pitchFamily="18" charset="0"/>
              </a:rPr>
              <a:t> </a:t>
            </a:r>
            <a:r>
              <a:rPr lang="en-US" b="0" dirty="0">
                <a:solidFill>
                  <a:srgbClr val="FF0000"/>
                </a:solidFill>
                <a:latin typeface="Times New Roman" panose="02020603050405020304" pitchFamily="18" charset="0"/>
                <a:cs typeface="Times New Roman" panose="02020603050405020304" pitchFamily="18" charset="0"/>
              </a:rPr>
              <a:t>Micro</a:t>
            </a:r>
            <a:r>
              <a:rPr lang="en-US" b="0"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b="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3CA372E8-AB53-44D1-88FB-8A04910800ED}"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145</a:t>
            </a:fld>
            <a:endParaRPr lang="en-US" altLang="en-US"/>
          </a:p>
        </p:txBody>
      </p:sp>
    </p:spTree>
    <p:extLst>
      <p:ext uri="{BB962C8B-B14F-4D97-AF65-F5344CB8AC3E}">
        <p14:creationId xmlns:p14="http://schemas.microsoft.com/office/powerpoint/2010/main" val="23427467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7701"/>
            <a:ext cx="9144000" cy="6134099"/>
          </a:xfrm>
        </p:spPr>
        <p:txBody>
          <a:bodyPr>
            <a:noAutofit/>
          </a:bodyPr>
          <a:lstStyle/>
          <a:p>
            <a:pPr marL="0" indent="0" algn="just">
              <a:buNone/>
            </a:pPr>
            <a:r>
              <a:rPr lang="en-US" b="0" dirty="0">
                <a:latin typeface="Times New Roman" panose="02020603050405020304" pitchFamily="18" charset="0"/>
                <a:cs typeface="Times New Roman" panose="02020603050405020304" pitchFamily="18" charset="0"/>
              </a:rPr>
              <a:t>Let’s start by considering what the experts have to say about AM (3D printing )</a:t>
            </a:r>
          </a:p>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The American Society for Testing and Materials (ASTM) equates the two terms in their definition: “Additive manufacturing, also known as 3D printing, uses computer-aided design to build objects layer by layer.”</a:t>
            </a:r>
          </a:p>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Wikipedia says, “Today, the precision, repeatability, and material range has increased to the point that 3D printing is considered as industrial production technology, with the name of additive manufacturing.”</a:t>
            </a:r>
          </a:p>
          <a:p>
            <a:pPr algn="just">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Author </a:t>
            </a:r>
            <a:r>
              <a:rPr lang="en-US" b="0" dirty="0" err="1">
                <a:latin typeface="Times New Roman" panose="02020603050405020304" pitchFamily="18" charset="0"/>
                <a:cs typeface="Times New Roman" panose="02020603050405020304" pitchFamily="18" charset="0"/>
              </a:rPr>
              <a:t>Deve</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Turbide</a:t>
            </a:r>
            <a:r>
              <a:rPr lang="en-US" b="0" dirty="0">
                <a:latin typeface="Times New Roman" panose="02020603050405020304" pitchFamily="18" charset="0"/>
                <a:cs typeface="Times New Roman" panose="02020603050405020304" pitchFamily="18" charset="0"/>
              </a:rPr>
              <a:t> puts it simply, suggesting that additive manufacturing is “the industrial version of 3D printing”. </a:t>
            </a:r>
          </a:p>
        </p:txBody>
      </p:sp>
      <p:sp>
        <p:nvSpPr>
          <p:cNvPr id="2" name="Rectangle 1"/>
          <p:cNvSpPr/>
          <p:nvPr/>
        </p:nvSpPr>
        <p:spPr>
          <a:xfrm>
            <a:off x="968535" y="-152400"/>
            <a:ext cx="7565865" cy="784830"/>
          </a:xfrm>
          <a:prstGeom prst="rect">
            <a:avLst/>
          </a:prstGeom>
        </p:spPr>
        <p:txBody>
          <a:bodyPr wrap="square">
            <a:spAutoFit/>
          </a:bodyPr>
          <a:lstStyle/>
          <a:p>
            <a:pPr marL="0" indent="0" algn="just">
              <a:lnSpc>
                <a:spcPct val="150000"/>
              </a:lnSpc>
              <a:buNone/>
            </a:pPr>
            <a:r>
              <a:rPr lang="en-US" sz="3000" b="1" dirty="0">
                <a:latin typeface="Times New Roman" panose="02020603050405020304" pitchFamily="18" charset="0"/>
                <a:cs typeface="Times New Roman" panose="02020603050405020304" pitchFamily="18" charset="0"/>
              </a:rPr>
              <a:t>7.9.Additive manufacturing (3D Printing) </a:t>
            </a:r>
          </a:p>
        </p:txBody>
      </p:sp>
      <p:sp>
        <p:nvSpPr>
          <p:cNvPr id="4" name="Date Placeholder 3"/>
          <p:cNvSpPr>
            <a:spLocks noGrp="1"/>
          </p:cNvSpPr>
          <p:nvPr>
            <p:ph type="dt" idx="10"/>
          </p:nvPr>
        </p:nvSpPr>
        <p:spPr/>
        <p:txBody>
          <a:bodyPr/>
          <a:lstStyle/>
          <a:p>
            <a:pPr>
              <a:defRPr/>
            </a:pPr>
            <a:fld id="{C145FAE4-850D-4C38-82F0-8FB4115F5DB4}"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146</a:t>
            </a:fld>
            <a:endParaRPr lang="en-US" altLang="en-US"/>
          </a:p>
        </p:txBody>
      </p:sp>
    </p:spTree>
    <p:extLst>
      <p:ext uri="{BB962C8B-B14F-4D97-AF65-F5344CB8AC3E}">
        <p14:creationId xmlns:p14="http://schemas.microsoft.com/office/powerpoint/2010/main" val="24203136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867399"/>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3D Printing: It's All About the Printer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When MIT invented binder jet printing in the 1980s, they wrote: “three-dimensional printing is a process under development at MIT for the rapid and flexible production of prototype parts, end-use parts, and tools directly from a CAD model.”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Today our concept of “3D printing” is much broader, but the term is often associated with filament-based plastic printers .But there are also binder jet printers, laser metal 3D printers, as well as glass and clay 3D printers.</a:t>
            </a:r>
          </a:p>
        </p:txBody>
      </p:sp>
      <p:sp>
        <p:nvSpPr>
          <p:cNvPr id="2" name="Date Placeholder 1"/>
          <p:cNvSpPr>
            <a:spLocks noGrp="1"/>
          </p:cNvSpPr>
          <p:nvPr>
            <p:ph type="dt" idx="10"/>
          </p:nvPr>
        </p:nvSpPr>
        <p:spPr/>
        <p:txBody>
          <a:bodyPr/>
          <a:lstStyle/>
          <a:p>
            <a:pPr>
              <a:defRPr/>
            </a:pPr>
            <a:fld id="{B5132884-BA80-4123-8842-9A552FC0F076}"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147</a:t>
            </a:fld>
            <a:endParaRPr lang="en-US" altLang="en-US"/>
          </a:p>
        </p:txBody>
      </p:sp>
    </p:spTree>
    <p:extLst>
      <p:ext uri="{BB962C8B-B14F-4D97-AF65-F5344CB8AC3E}">
        <p14:creationId xmlns:p14="http://schemas.microsoft.com/office/powerpoint/2010/main" val="232102475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762000"/>
            <a:ext cx="8872540" cy="5715000"/>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Additive Manufacturing: </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“Additive manufacturing” (AM) is a big-picture term more at home in the boardroom than the factory floor or garage. Naturally, AM separates itself from older, subtractive technologies like milling.</a:t>
            </a:r>
          </a:p>
          <a:p>
            <a:pPr marL="457200" indent="-457200" algn="just">
              <a:buFont typeface="Wingdings" pitchFamily="2" charset="2"/>
              <a:buChar char="Ø"/>
            </a:pPr>
            <a:r>
              <a:rPr lang="en-US" b="0" dirty="0">
                <a:latin typeface="Times New Roman" panose="02020603050405020304" pitchFamily="18" charset="0"/>
                <a:cs typeface="Times New Roman" panose="02020603050405020304" pitchFamily="18" charset="0"/>
              </a:rPr>
              <a:t>Additive manufacturing (AM) describes types of advanced manufacturing that are used to create three-dimensional structures out of plastics, metals, polymers and other materials that can be sprayed through a nozzle or aggregated in a vat </a:t>
            </a:r>
            <a:r>
              <a:rPr lang="en-US" dirty="0">
                <a:latin typeface="Times New Roman" panose="02020603050405020304" pitchFamily="18" charset="0"/>
                <a:cs typeface="Times New Roman" panose="02020603050405020304" pitchFamily="18" charset="0"/>
              </a:rPr>
              <a:t>.</a:t>
            </a:r>
          </a:p>
        </p:txBody>
      </p:sp>
      <p:sp>
        <p:nvSpPr>
          <p:cNvPr id="2" name="Date Placeholder 1"/>
          <p:cNvSpPr>
            <a:spLocks noGrp="1"/>
          </p:cNvSpPr>
          <p:nvPr>
            <p:ph type="dt" idx="10"/>
          </p:nvPr>
        </p:nvSpPr>
        <p:spPr/>
        <p:txBody>
          <a:bodyPr/>
          <a:lstStyle/>
          <a:p>
            <a:pPr>
              <a:defRPr/>
            </a:pPr>
            <a:fld id="{D6ADEC30-79E1-4D84-8223-FAB4F1E48E27}"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148</a:t>
            </a:fld>
            <a:endParaRPr lang="en-US" altLang="en-US"/>
          </a:p>
        </p:txBody>
      </p:sp>
    </p:spTree>
    <p:extLst>
      <p:ext uri="{BB962C8B-B14F-4D97-AF65-F5344CB8AC3E}">
        <p14:creationId xmlns:p14="http://schemas.microsoft.com/office/powerpoint/2010/main" val="1807051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Box 3"/>
          <p:cNvSpPr txBox="1">
            <a:spLocks noChangeArrowheads="1"/>
          </p:cNvSpPr>
          <p:nvPr/>
        </p:nvSpPr>
        <p:spPr bwMode="auto">
          <a:xfrm>
            <a:off x="838200" y="2057400"/>
            <a:ext cx="65532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8800">
                <a:solidFill>
                  <a:srgbClr val="00B0F0"/>
                </a:solidFill>
                <a:latin typeface="Berlin Sans FB" pitchFamily="34" charset="0"/>
              </a:rPr>
              <a:t>Thank you</a:t>
            </a:r>
          </a:p>
        </p:txBody>
      </p:sp>
      <p:sp>
        <p:nvSpPr>
          <p:cNvPr id="2" name="Date Placeholder 1"/>
          <p:cNvSpPr>
            <a:spLocks noGrp="1"/>
          </p:cNvSpPr>
          <p:nvPr>
            <p:ph type="dt" idx="10"/>
          </p:nvPr>
        </p:nvSpPr>
        <p:spPr/>
        <p:txBody>
          <a:bodyPr/>
          <a:lstStyle/>
          <a:p>
            <a:pPr>
              <a:defRPr/>
            </a:pPr>
            <a:fld id="{0B5B1202-4A57-4239-8C1B-53A6F6BBC065}" type="datetime5">
              <a:rPr lang="en-US" altLang="en-US" smtClean="0"/>
              <a:t>28-Feb-20</a:t>
            </a:fld>
            <a:endParaRPr lang="en-US" altLang="en-US"/>
          </a:p>
        </p:txBody>
      </p:sp>
      <p:sp>
        <p:nvSpPr>
          <p:cNvPr id="3" name="Footer Placeholder 2"/>
          <p:cNvSpPr>
            <a:spLocks noGrp="1"/>
          </p:cNvSpPr>
          <p:nvPr>
            <p:ph type="ftr" idx="11"/>
          </p:nvPr>
        </p:nvSpPr>
        <p:spPr/>
        <p:txBody>
          <a:bodyPr/>
          <a:lstStyle/>
          <a:p>
            <a:pPr>
              <a:defRPr/>
            </a:pPr>
            <a:r>
              <a:rPr lang="en-US" altLang="en-US"/>
              <a:t>HU - IOT - Informatics</a:t>
            </a:r>
          </a:p>
        </p:txBody>
      </p:sp>
      <p:sp>
        <p:nvSpPr>
          <p:cNvPr id="4" name="Slide Number Placeholder 3"/>
          <p:cNvSpPr>
            <a:spLocks noGrp="1"/>
          </p:cNvSpPr>
          <p:nvPr>
            <p:ph type="sldNum" idx="12"/>
          </p:nvPr>
        </p:nvSpPr>
        <p:spPr/>
        <p:txBody>
          <a:bodyPr/>
          <a:lstStyle/>
          <a:p>
            <a:pPr>
              <a:defRPr/>
            </a:pPr>
            <a:fld id="{423C173A-567E-410F-B38B-CBB11420E958}" type="slidenum">
              <a:rPr lang="en-US" altLang="en-US" smtClean="0"/>
              <a:pPr>
                <a:defRPr/>
              </a:pPr>
              <a:t>149</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CA35-9021-4EDD-AF98-66E4D6A0760D}"/>
              </a:ext>
            </a:extLst>
          </p:cNvPr>
          <p:cNvSpPr>
            <a:spLocks noGrp="1"/>
          </p:cNvSpPr>
          <p:nvPr>
            <p:ph type="title"/>
          </p:nvPr>
        </p:nvSpPr>
        <p:spPr/>
        <p:txBody>
          <a:bodyPr/>
          <a:lstStyle/>
          <a:p>
            <a:endParaRPr lang="en-US" dirty="0"/>
          </a:p>
        </p:txBody>
      </p:sp>
      <p:sp>
        <p:nvSpPr>
          <p:cNvPr id="6" name="Content Placeholder 5">
            <a:extLst>
              <a:ext uri="{FF2B5EF4-FFF2-40B4-BE49-F238E27FC236}">
                <a16:creationId xmlns:a16="http://schemas.microsoft.com/office/drawing/2014/main" id="{BC687C48-B7D2-4B96-A582-97C09FB1BFE1}"/>
              </a:ext>
            </a:extLst>
          </p:cNvPr>
          <p:cNvSpPr>
            <a:spLocks noGrp="1"/>
          </p:cNvSpPr>
          <p:nvPr>
            <p:ph sz="quarter" idx="1"/>
          </p:nvPr>
        </p:nvSpPr>
        <p:spPr>
          <a:xfrm>
            <a:off x="102361" y="914400"/>
            <a:ext cx="4964373" cy="5242560"/>
          </a:xfrm>
        </p:spPr>
        <p:txBody>
          <a:bodyPr/>
          <a:lstStyle/>
          <a:p>
            <a:pPr marL="0" indent="0">
              <a:lnSpc>
                <a:spcPct val="150000"/>
              </a:lnSpc>
            </a:pPr>
            <a:r>
              <a:rPr lang="en-US" dirty="0">
                <a:latin typeface="Times New Roman" pitchFamily="18" charset="0"/>
                <a:cs typeface="Times New Roman" pitchFamily="18" charset="0"/>
              </a:rPr>
              <a:t>4.2.1. Architecture of IoT</a:t>
            </a:r>
          </a:p>
          <a:p>
            <a:pPr marL="457200" indent="-457200">
              <a:lnSpc>
                <a:spcPct val="150000"/>
              </a:lnSpc>
              <a:buFont typeface="Wingdings" pitchFamily="2" charset="2"/>
              <a:buChar char="q"/>
            </a:pPr>
            <a:r>
              <a:rPr lang="en-US" b="0" dirty="0">
                <a:latin typeface="Times New Roman" pitchFamily="18" charset="0"/>
                <a:cs typeface="Times New Roman" pitchFamily="18" charset="0"/>
              </a:rPr>
              <a:t>Sensing Layer</a:t>
            </a:r>
          </a:p>
          <a:p>
            <a:pPr marL="457200" indent="-457200">
              <a:lnSpc>
                <a:spcPct val="150000"/>
              </a:lnSpc>
              <a:buFont typeface="Wingdings" pitchFamily="2" charset="2"/>
              <a:buChar char="q"/>
            </a:pPr>
            <a:r>
              <a:rPr lang="en-US" b="0" dirty="0">
                <a:latin typeface="Times New Roman" pitchFamily="18" charset="0"/>
                <a:cs typeface="Times New Roman" pitchFamily="18" charset="0"/>
              </a:rPr>
              <a:t>Network Layer </a:t>
            </a:r>
          </a:p>
          <a:p>
            <a:pPr marL="457200" indent="-457200">
              <a:lnSpc>
                <a:spcPct val="150000"/>
              </a:lnSpc>
              <a:buFont typeface="Wingdings" pitchFamily="2" charset="2"/>
              <a:buChar char="q"/>
            </a:pPr>
            <a:r>
              <a:rPr lang="en-US" b="0" dirty="0">
                <a:latin typeface="Times New Roman" pitchFamily="18" charset="0"/>
                <a:cs typeface="Times New Roman" pitchFamily="18" charset="0"/>
              </a:rPr>
              <a:t>Data Processing Layer </a:t>
            </a:r>
          </a:p>
          <a:p>
            <a:pPr marL="457200" indent="-457200">
              <a:lnSpc>
                <a:spcPct val="150000"/>
              </a:lnSpc>
              <a:buFont typeface="Wingdings" pitchFamily="2" charset="2"/>
              <a:buChar char="q"/>
            </a:pPr>
            <a:r>
              <a:rPr lang="en-US" b="0" dirty="0">
                <a:latin typeface="Times New Roman" pitchFamily="18" charset="0"/>
                <a:cs typeface="Times New Roman" pitchFamily="18" charset="0"/>
              </a:rPr>
              <a:t>Application Layer </a:t>
            </a:r>
          </a:p>
        </p:txBody>
      </p:sp>
      <p:sp>
        <p:nvSpPr>
          <p:cNvPr id="7" name="Content Placeholder 6">
            <a:extLst>
              <a:ext uri="{FF2B5EF4-FFF2-40B4-BE49-F238E27FC236}">
                <a16:creationId xmlns:a16="http://schemas.microsoft.com/office/drawing/2014/main" id="{D6B9CEE2-22DE-4A6D-AF1F-0975009106AC}"/>
              </a:ext>
            </a:extLst>
          </p:cNvPr>
          <p:cNvSpPr>
            <a:spLocks noGrp="1"/>
          </p:cNvSpPr>
          <p:nvPr>
            <p:ph sz="quarter" idx="2"/>
          </p:nvPr>
        </p:nvSpPr>
        <p:spPr>
          <a:xfrm>
            <a:off x="4995081" y="1216152"/>
            <a:ext cx="3678767" cy="4937760"/>
          </a:xfrm>
        </p:spPr>
        <p:txBody>
          <a:bodyPr/>
          <a:lstStyle/>
          <a:p>
            <a:endParaRPr lang="en-US" dirty="0"/>
          </a:p>
        </p:txBody>
      </p:sp>
      <p:sp>
        <p:nvSpPr>
          <p:cNvPr id="4" name="Slide Number Placeholder 3">
            <a:extLst>
              <a:ext uri="{FF2B5EF4-FFF2-40B4-BE49-F238E27FC236}">
                <a16:creationId xmlns:a16="http://schemas.microsoft.com/office/drawing/2014/main" id="{798D5072-0AE8-4A88-84DD-A9C862423D85}"/>
              </a:ext>
            </a:extLst>
          </p:cNvPr>
          <p:cNvSpPr>
            <a:spLocks noGrp="1"/>
          </p:cNvSpPr>
          <p:nvPr>
            <p:ph type="sldNum" sz="quarter" idx="12"/>
          </p:nvPr>
        </p:nvSpPr>
        <p:spPr/>
        <p:txBody>
          <a:bodyPr/>
          <a:lstStyle/>
          <a:p>
            <a:fld id="{FD923E06-FC93-4BA5-8370-7CBA72780AB1}" type="slidenum">
              <a:rPr lang="en-US" smtClean="0"/>
              <a:pPr/>
              <a:t>15</a:t>
            </a:fld>
            <a:endParaRPr lang="en-US" dirty="0"/>
          </a:p>
        </p:txBody>
      </p:sp>
      <p:pic>
        <p:nvPicPr>
          <p:cNvPr id="5" name="Picture 4">
            <a:extLst>
              <a:ext uri="{FF2B5EF4-FFF2-40B4-BE49-F238E27FC236}">
                <a16:creationId xmlns:a16="http://schemas.microsoft.com/office/drawing/2014/main" id="{07A9CEA2-EA86-44EF-AC7D-4AA8386C73A0}"/>
              </a:ext>
            </a:extLst>
          </p:cNvPr>
          <p:cNvPicPr>
            <a:picLocks noChangeAspect="1"/>
          </p:cNvPicPr>
          <p:nvPr/>
        </p:nvPicPr>
        <p:blipFill>
          <a:blip r:embed="rId3" cstate="print"/>
          <a:stretch>
            <a:fillRect/>
          </a:stretch>
        </p:blipFill>
        <p:spPr>
          <a:xfrm>
            <a:off x="4995080" y="1143002"/>
            <a:ext cx="4148920" cy="5147819"/>
          </a:xfrm>
          <a:prstGeom prst="rect">
            <a:avLst/>
          </a:prstGeom>
        </p:spPr>
      </p:pic>
      <p:sp>
        <p:nvSpPr>
          <p:cNvPr id="3" name="Date Placeholder 2"/>
          <p:cNvSpPr>
            <a:spLocks noGrp="1"/>
          </p:cNvSpPr>
          <p:nvPr>
            <p:ph type="dt" idx="10"/>
          </p:nvPr>
        </p:nvSpPr>
        <p:spPr/>
        <p:txBody>
          <a:bodyPr/>
          <a:lstStyle/>
          <a:p>
            <a:pPr>
              <a:defRPr/>
            </a:pPr>
            <a:fld id="{643A036C-13DF-4FCB-AD76-9D566842AD64}" type="datetime5">
              <a:rPr lang="en-US" altLang="en-US" smtClean="0"/>
              <a:t>28-Feb-20</a:t>
            </a:fld>
            <a:endParaRPr lang="en-US" altLang="en-US"/>
          </a:p>
        </p:txBody>
      </p:sp>
      <p:sp>
        <p:nvSpPr>
          <p:cNvPr id="8" name="Footer Placeholder 7"/>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260102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5FBE-CE6A-43D3-AAAF-242F16A0EFB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83750E8-5B40-4058-8385-422F40F2E044}"/>
              </a:ext>
            </a:extLst>
          </p:cNvPr>
          <p:cNvSpPr>
            <a:spLocks noGrp="1"/>
          </p:cNvSpPr>
          <p:nvPr>
            <p:ph sz="quarter" idx="1"/>
          </p:nvPr>
        </p:nvSpPr>
        <p:spPr>
          <a:xfrm>
            <a:off x="0" y="838200"/>
            <a:ext cx="4572000" cy="5715000"/>
          </a:xfrm>
        </p:spPr>
        <p:txBody>
          <a:bodyPr/>
          <a:lstStyle/>
          <a:p>
            <a:pPr algn="just">
              <a:lnSpc>
                <a:spcPct val="150000"/>
              </a:lnSpc>
            </a:pPr>
            <a:r>
              <a:rPr lang="en-US" dirty="0">
                <a:latin typeface="Times New Roman" pitchFamily="18" charset="0"/>
                <a:cs typeface="Times New Roman" pitchFamily="18" charset="0"/>
              </a:rPr>
              <a:t>4.2.2. Devices and Networks</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Devices  can be categorized into three main groups: </a:t>
            </a:r>
          </a:p>
          <a:p>
            <a:pPr marL="514350" indent="-514350" algn="just">
              <a:lnSpc>
                <a:spcPct val="150000"/>
              </a:lnSpc>
              <a:buFont typeface="+mj-lt"/>
              <a:buAutoNum type="arabicParenR"/>
            </a:pPr>
            <a:r>
              <a:rPr lang="en-US" b="0" dirty="0">
                <a:solidFill>
                  <a:srgbClr val="FF0000"/>
                </a:solidFill>
                <a:latin typeface="Times New Roman" pitchFamily="18" charset="0"/>
                <a:cs typeface="Times New Roman" pitchFamily="18" charset="0"/>
              </a:rPr>
              <a:t>Consumer</a:t>
            </a:r>
            <a:endParaRPr lang="en-US" b="0" dirty="0">
              <a:latin typeface="Times New Roman" pitchFamily="18" charset="0"/>
              <a:cs typeface="Times New Roman" pitchFamily="18" charset="0"/>
            </a:endParaRPr>
          </a:p>
          <a:p>
            <a:pPr marL="514350" indent="-514350" algn="just">
              <a:lnSpc>
                <a:spcPct val="150000"/>
              </a:lnSpc>
              <a:buFont typeface="+mj-lt"/>
              <a:buAutoNum type="arabicParenR"/>
            </a:pPr>
            <a:r>
              <a:rPr lang="en-US" b="0" dirty="0">
                <a:solidFill>
                  <a:srgbClr val="FF0000"/>
                </a:solidFill>
                <a:latin typeface="Times New Roman" pitchFamily="18" charset="0"/>
                <a:cs typeface="Times New Roman" pitchFamily="18" charset="0"/>
              </a:rPr>
              <a:t>Enterprise</a:t>
            </a:r>
          </a:p>
          <a:p>
            <a:pPr marL="514350" indent="-514350" algn="just">
              <a:lnSpc>
                <a:spcPct val="150000"/>
              </a:lnSpc>
              <a:buFont typeface="+mj-lt"/>
              <a:buAutoNum type="arabicParenR"/>
            </a:pPr>
            <a:r>
              <a:rPr lang="en-US" b="0" dirty="0">
                <a:solidFill>
                  <a:srgbClr val="FF0000"/>
                </a:solidFill>
                <a:latin typeface="Times New Roman" pitchFamily="18" charset="0"/>
                <a:cs typeface="Times New Roman" pitchFamily="18" charset="0"/>
              </a:rPr>
              <a:t>Industrial  </a:t>
            </a:r>
          </a:p>
        </p:txBody>
      </p:sp>
      <p:sp>
        <p:nvSpPr>
          <p:cNvPr id="4" name="Slide Number Placeholder 3">
            <a:extLst>
              <a:ext uri="{FF2B5EF4-FFF2-40B4-BE49-F238E27FC236}">
                <a16:creationId xmlns:a16="http://schemas.microsoft.com/office/drawing/2014/main" id="{21A83650-0BAF-4D4F-9666-09F3F33DBD2E}"/>
              </a:ext>
            </a:extLst>
          </p:cNvPr>
          <p:cNvSpPr>
            <a:spLocks noGrp="1"/>
          </p:cNvSpPr>
          <p:nvPr>
            <p:ph type="sldNum" sz="quarter" idx="12"/>
          </p:nvPr>
        </p:nvSpPr>
        <p:spPr/>
        <p:txBody>
          <a:bodyPr/>
          <a:lstStyle/>
          <a:p>
            <a:fld id="{FD923E06-FC93-4BA5-8370-7CBA72780AB1}" type="slidenum">
              <a:rPr lang="en-US" smtClean="0"/>
              <a:pPr/>
              <a:t>16</a:t>
            </a:fld>
            <a:endParaRPr lang="en-US" dirty="0"/>
          </a:p>
        </p:txBody>
      </p:sp>
      <p:pic>
        <p:nvPicPr>
          <p:cNvPr id="5" name="Picture 4">
            <a:extLst>
              <a:ext uri="{FF2B5EF4-FFF2-40B4-BE49-F238E27FC236}">
                <a16:creationId xmlns:a16="http://schemas.microsoft.com/office/drawing/2014/main" id="{169B8B6F-03D4-42AD-8517-7032D903DC33}"/>
              </a:ext>
            </a:extLst>
          </p:cNvPr>
          <p:cNvPicPr>
            <a:picLocks noChangeAspect="1"/>
          </p:cNvPicPr>
          <p:nvPr/>
        </p:nvPicPr>
        <p:blipFill>
          <a:blip r:embed="rId3" cstate="print"/>
          <a:stretch>
            <a:fillRect/>
          </a:stretch>
        </p:blipFill>
        <p:spPr>
          <a:xfrm>
            <a:off x="4724400" y="762000"/>
            <a:ext cx="4419600" cy="5715000"/>
          </a:xfrm>
          <a:prstGeom prst="rect">
            <a:avLst/>
          </a:prstGeom>
        </p:spPr>
      </p:pic>
      <p:sp>
        <p:nvSpPr>
          <p:cNvPr id="6" name="Date Placeholder 5"/>
          <p:cNvSpPr>
            <a:spLocks noGrp="1"/>
          </p:cNvSpPr>
          <p:nvPr>
            <p:ph type="dt" idx="10"/>
          </p:nvPr>
        </p:nvSpPr>
        <p:spPr/>
        <p:txBody>
          <a:bodyPr/>
          <a:lstStyle/>
          <a:p>
            <a:pPr>
              <a:defRPr/>
            </a:pPr>
            <a:fld id="{30CBF3D3-3D39-486E-8C2D-0FB0C9A22902}" type="datetime5">
              <a:rPr lang="en-US" altLang="en-US" smtClean="0"/>
              <a:t>28-Feb-20</a:t>
            </a:fld>
            <a:endParaRPr lang="en-US" altLang="en-US"/>
          </a:p>
        </p:txBody>
      </p:sp>
      <p:sp>
        <p:nvSpPr>
          <p:cNvPr id="7" name="Footer Placeholder 6"/>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192796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025F-7641-4E3F-A09A-CF4D3C1EFF3A}"/>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9202881-4F8D-4465-9917-53E765A76C52}"/>
              </a:ext>
            </a:extLst>
          </p:cNvPr>
          <p:cNvSpPr>
            <a:spLocks noGrp="1"/>
          </p:cNvSpPr>
          <p:nvPr>
            <p:ph sz="quarter" idx="1"/>
          </p:nvPr>
        </p:nvSpPr>
        <p:spPr>
          <a:xfrm>
            <a:off x="330958" y="990600"/>
            <a:ext cx="8432042" cy="3429000"/>
          </a:xfrm>
        </p:spPr>
        <p:txBody>
          <a:bodyPr/>
          <a:lstStyle/>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IoT network devices has constrained resources (power, processing, memory, etc.)</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The IoT network devices must be managed, configured and monitored remotely to ensure  their  correct  functioning. </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IoT network and device management solution should consider several elements</a:t>
            </a:r>
          </a:p>
        </p:txBody>
      </p:sp>
      <p:sp>
        <p:nvSpPr>
          <p:cNvPr id="4" name="Slide Number Placeholder 3">
            <a:extLst>
              <a:ext uri="{FF2B5EF4-FFF2-40B4-BE49-F238E27FC236}">
                <a16:creationId xmlns:a16="http://schemas.microsoft.com/office/drawing/2014/main" id="{8DC19AF0-A2B4-4778-9AAF-DD29CBEECFB3}"/>
              </a:ext>
            </a:extLst>
          </p:cNvPr>
          <p:cNvSpPr>
            <a:spLocks noGrp="1"/>
          </p:cNvSpPr>
          <p:nvPr>
            <p:ph type="sldNum" sz="quarter" idx="12"/>
          </p:nvPr>
        </p:nvSpPr>
        <p:spPr/>
        <p:txBody>
          <a:bodyPr/>
          <a:lstStyle/>
          <a:p>
            <a:fld id="{FD923E06-FC93-4BA5-8370-7CBA72780AB1}" type="slidenum">
              <a:rPr lang="en-US" smtClean="0"/>
              <a:pPr/>
              <a:t>17</a:t>
            </a:fld>
            <a:endParaRPr lang="en-US" dirty="0"/>
          </a:p>
        </p:txBody>
      </p:sp>
      <p:sp>
        <p:nvSpPr>
          <p:cNvPr id="5" name="Date Placeholder 4"/>
          <p:cNvSpPr>
            <a:spLocks noGrp="1"/>
          </p:cNvSpPr>
          <p:nvPr>
            <p:ph type="dt" idx="10"/>
          </p:nvPr>
        </p:nvSpPr>
        <p:spPr/>
        <p:txBody>
          <a:bodyPr/>
          <a:lstStyle/>
          <a:p>
            <a:pPr>
              <a:defRPr/>
            </a:pPr>
            <a:fld id="{99BB7F9C-166D-4DC0-9C5C-08B8189FAF95}"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206148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762000"/>
            <a:ext cx="1143000" cy="5791200"/>
          </a:xfrm>
        </p:spPr>
        <p:style>
          <a:lnRef idx="2">
            <a:schemeClr val="accent5"/>
          </a:lnRef>
          <a:fillRef idx="1">
            <a:schemeClr val="lt1"/>
          </a:fillRef>
          <a:effectRef idx="0">
            <a:schemeClr val="accent5"/>
          </a:effectRef>
          <a:fontRef idx="minor">
            <a:schemeClr val="dk1"/>
          </a:fontRef>
        </p:style>
        <p:txBody>
          <a:bodyPr/>
          <a:lstStyle/>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KAA</a:t>
            </a:r>
          </a:p>
        </p:txBody>
      </p:sp>
      <p:sp>
        <p:nvSpPr>
          <p:cNvPr id="4" name="Content Placeholder 3"/>
          <p:cNvSpPr>
            <a:spLocks noGrp="1"/>
          </p:cNvSpPr>
          <p:nvPr>
            <p:ph sz="half" idx="2"/>
          </p:nvPr>
        </p:nvSpPr>
        <p:spPr>
          <a:xfrm>
            <a:off x="1066800" y="685800"/>
            <a:ext cx="8077200" cy="5805487"/>
          </a:xfrm>
        </p:spPr>
        <p:txBody>
          <a:bodyPr/>
          <a:lstStyle/>
          <a:p>
            <a:pPr marL="0" lvl="0" indent="0">
              <a:lnSpc>
                <a:spcPct val="150000"/>
              </a:lnSpc>
              <a:spcBef>
                <a:spcPts val="0"/>
              </a:spcBef>
              <a:spcAft>
                <a:spcPts val="0"/>
              </a:spcAft>
            </a:pPr>
            <a:r>
              <a:rPr lang="en-US" dirty="0">
                <a:solidFill>
                  <a:srgbClr val="FF0000"/>
                </a:solidFill>
                <a:latin typeface="Times New Roman" pitchFamily="18" charset="0"/>
                <a:cs typeface="Times New Roman" pitchFamily="18" charset="0"/>
              </a:rPr>
              <a:t>Key Features: </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Manage an unlimited number of connected devices</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Set up cross-device interoperability</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Perform real-time device monitoring</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Perform remote device provisioning &amp; configuration</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Collect and analyze sensor data</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Analyze user behavior and deliver targeted notifications</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Create cloud services for smart products</a:t>
            </a:r>
          </a:p>
          <a:p>
            <a:pPr>
              <a:lnSpc>
                <a:spcPct val="150000"/>
              </a:lnSpc>
            </a:pPr>
            <a:endParaRPr lang="en-GB" b="0" dirty="0">
              <a:latin typeface="Times New Roman" pitchFamily="18" charset="0"/>
              <a:cs typeface="Times New Roman" pitchFamily="18" charset="0"/>
            </a:endParaRPr>
          </a:p>
        </p:txBody>
      </p:sp>
      <p:sp>
        <p:nvSpPr>
          <p:cNvPr id="5" name="Rectangle 4"/>
          <p:cNvSpPr/>
          <p:nvPr/>
        </p:nvSpPr>
        <p:spPr>
          <a:xfrm>
            <a:off x="1219200" y="76200"/>
            <a:ext cx="4933274" cy="553998"/>
          </a:xfrm>
          <a:prstGeom prst="rect">
            <a:avLst/>
          </a:prstGeom>
        </p:spPr>
        <p:txBody>
          <a:bodyPr wrap="none">
            <a:spAutoFit/>
          </a:bodyPr>
          <a:lstStyle/>
          <a:p>
            <a:r>
              <a:rPr lang="en-GB" sz="3000" b="1" dirty="0">
                <a:latin typeface="+mj-lt"/>
              </a:rPr>
              <a:t>4.3. IoT Tools and Platforms </a:t>
            </a:r>
          </a:p>
        </p:txBody>
      </p:sp>
      <p:sp>
        <p:nvSpPr>
          <p:cNvPr id="6" name="Date Placeholder 5"/>
          <p:cNvSpPr>
            <a:spLocks noGrp="1"/>
          </p:cNvSpPr>
          <p:nvPr>
            <p:ph type="dt" idx="10"/>
          </p:nvPr>
        </p:nvSpPr>
        <p:spPr/>
        <p:txBody>
          <a:bodyPr/>
          <a:lstStyle/>
          <a:p>
            <a:pPr>
              <a:defRPr/>
            </a:pPr>
            <a:fld id="{6DA5335C-CA41-4193-A75C-9BECCED6C24D}" type="datetime5">
              <a:rPr lang="en-US" altLang="en-US" smtClean="0"/>
              <a:t>28-Feb-20</a:t>
            </a:fld>
            <a:endParaRPr lang="en-US" altLang="en-US"/>
          </a:p>
        </p:txBody>
      </p:sp>
      <p:sp>
        <p:nvSpPr>
          <p:cNvPr id="7" name="Footer Placeholder 6"/>
          <p:cNvSpPr>
            <a:spLocks noGrp="1"/>
          </p:cNvSpPr>
          <p:nvPr>
            <p:ph type="ftr" idx="11"/>
          </p:nvPr>
        </p:nvSpPr>
        <p:spPr/>
        <p:txBody>
          <a:bodyPr/>
          <a:lstStyle/>
          <a:p>
            <a:pPr>
              <a:defRPr/>
            </a:pPr>
            <a:r>
              <a:rPr lang="en-US" altLang="en-US"/>
              <a:t>HU - IOT - Informatics</a:t>
            </a:r>
          </a:p>
        </p:txBody>
      </p:sp>
      <p:sp>
        <p:nvSpPr>
          <p:cNvPr id="8" name="Slide Number Placeholder 7"/>
          <p:cNvSpPr>
            <a:spLocks noGrp="1"/>
          </p:cNvSpPr>
          <p:nvPr>
            <p:ph type="sldNum" idx="12"/>
          </p:nvPr>
        </p:nvSpPr>
        <p:spPr/>
        <p:txBody>
          <a:bodyPr/>
          <a:lstStyle/>
          <a:p>
            <a:pPr>
              <a:defRPr/>
            </a:pPr>
            <a:fld id="{4CDEE4BD-0D00-4A38-8CDB-3DB293AEF215}" type="slidenum">
              <a:rPr lang="en-US" altLang="en-US" smtClean="0"/>
              <a:pPr>
                <a:defRPr/>
              </a:pPr>
              <a:t>18</a:t>
            </a:fld>
            <a:endParaRPr lang="en-US" altLang="en-US"/>
          </a:p>
        </p:txBody>
      </p:sp>
    </p:spTree>
    <p:extLst>
      <p:ext uri="{BB962C8B-B14F-4D97-AF65-F5344CB8AC3E}">
        <p14:creationId xmlns:p14="http://schemas.microsoft.com/office/powerpoint/2010/main" val="83916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762000"/>
            <a:ext cx="1295400" cy="5791200"/>
          </a:xfrm>
        </p:spPr>
        <p:style>
          <a:lnRef idx="2">
            <a:schemeClr val="accent5"/>
          </a:lnRef>
          <a:fillRef idx="1">
            <a:schemeClr val="lt1"/>
          </a:fillRef>
          <a:effectRef idx="0">
            <a:schemeClr val="accent5"/>
          </a:effectRef>
          <a:fontRef idx="minor">
            <a:schemeClr val="dk1"/>
          </a:fontRef>
        </p:style>
        <p:txBody>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Site</a:t>
            </a:r>
          </a:p>
          <a:p>
            <a:r>
              <a:rPr lang="en-US" dirty="0">
                <a:latin typeface="Times New Roman" pitchFamily="18" charset="0"/>
                <a:cs typeface="Times New Roman" pitchFamily="18" charset="0"/>
              </a:rPr>
              <a:t>Where</a:t>
            </a:r>
            <a:endParaRPr lang="en-US" dirty="0">
              <a:latin typeface="Times New Roman" pitchFamily="18" charset="0"/>
              <a:ea typeface="Calibri" panose="020F0502020204030204" pitchFamily="34" charset="0"/>
              <a:cs typeface="Times New Roman" pitchFamily="18" charset="0"/>
            </a:endParaRPr>
          </a:p>
          <a:p>
            <a:endParaRPr lang="en-GB" dirty="0">
              <a:latin typeface="Times New Roman" pitchFamily="18" charset="0"/>
              <a:cs typeface="Times New Roman" pitchFamily="18" charset="0"/>
            </a:endParaRPr>
          </a:p>
        </p:txBody>
      </p:sp>
      <p:sp>
        <p:nvSpPr>
          <p:cNvPr id="4" name="Content Placeholder 3"/>
          <p:cNvSpPr>
            <a:spLocks noGrp="1"/>
          </p:cNvSpPr>
          <p:nvPr>
            <p:ph sz="half" idx="2"/>
          </p:nvPr>
        </p:nvSpPr>
        <p:spPr>
          <a:xfrm>
            <a:off x="1219200" y="685801"/>
            <a:ext cx="7924800" cy="5867400"/>
          </a:xfrm>
        </p:spPr>
        <p:txBody>
          <a:bodyPr/>
          <a:lstStyle/>
          <a:p>
            <a:pPr marL="0" lvl="0" indent="0">
              <a:spcBef>
                <a:spcPts val="0"/>
              </a:spcBef>
              <a:spcAft>
                <a:spcPts val="0"/>
              </a:spcAft>
            </a:pPr>
            <a:r>
              <a:rPr lang="en-US" dirty="0">
                <a:solidFill>
                  <a:srgbClr val="FF0000"/>
                </a:solidFill>
                <a:latin typeface="Times New Roman" pitchFamily="18" charset="0"/>
                <a:cs typeface="Times New Roman" pitchFamily="18" charset="0"/>
              </a:rPr>
              <a:t>Key Features: </a:t>
            </a:r>
          </a:p>
          <a:p>
            <a:pPr lvl="0">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Run any number of IoT applications on a single SiteWhere instance</a:t>
            </a:r>
          </a:p>
          <a:p>
            <a:pPr lvl="0">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Spring delivers the core configuration framework</a:t>
            </a:r>
          </a:p>
          <a:p>
            <a:pPr lvl="0">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Add devices through self-registration</a:t>
            </a:r>
          </a:p>
          <a:p>
            <a:pPr lvl="0">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Integrates with third-party integration frameworks such as Mule any point</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Default database storage is MongoDB</a:t>
            </a:r>
          </a:p>
          <a:p>
            <a:pPr lvl="0">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Eclipse Californium for CoAP messaging</a:t>
            </a:r>
          </a:p>
          <a:p>
            <a:pPr lvl="0">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InfluxDB for event data storage</a:t>
            </a:r>
          </a:p>
          <a:p>
            <a:pPr lvl="0">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Grafana to visualize SiteWhere data</a:t>
            </a:r>
          </a:p>
          <a:p>
            <a:pPr>
              <a:lnSpc>
                <a:spcPct val="150000"/>
              </a:lnSpc>
            </a:pPr>
            <a:endParaRPr lang="en-GB" b="0" dirty="0">
              <a:latin typeface="Times New Roman" pitchFamily="18" charset="0"/>
              <a:cs typeface="Times New Roman" pitchFamily="18" charset="0"/>
            </a:endParaRPr>
          </a:p>
        </p:txBody>
      </p:sp>
      <p:sp>
        <p:nvSpPr>
          <p:cNvPr id="5" name="Date Placeholder 4"/>
          <p:cNvSpPr>
            <a:spLocks noGrp="1"/>
          </p:cNvSpPr>
          <p:nvPr>
            <p:ph type="dt" idx="10"/>
          </p:nvPr>
        </p:nvSpPr>
        <p:spPr/>
        <p:txBody>
          <a:bodyPr/>
          <a:lstStyle/>
          <a:p>
            <a:pPr>
              <a:defRPr/>
            </a:pPr>
            <a:fld id="{AAAE7D16-9A6E-4D9F-8E2C-12C7539CE73A}"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
        <p:nvSpPr>
          <p:cNvPr id="7" name="Slide Number Placeholder 6"/>
          <p:cNvSpPr>
            <a:spLocks noGrp="1"/>
          </p:cNvSpPr>
          <p:nvPr>
            <p:ph type="sldNum" idx="12"/>
          </p:nvPr>
        </p:nvSpPr>
        <p:spPr/>
        <p:txBody>
          <a:bodyPr/>
          <a:lstStyle/>
          <a:p>
            <a:pPr>
              <a:defRPr/>
            </a:pPr>
            <a:fld id="{4CDEE4BD-0D00-4A38-8CDB-3DB293AEF215}" type="slidenum">
              <a:rPr lang="en-US" altLang="en-US" smtClean="0"/>
              <a:pPr>
                <a:defRPr/>
              </a:pPr>
              <a:t>19</a:t>
            </a:fld>
            <a:endParaRPr lang="en-US" altLang="en-US"/>
          </a:p>
        </p:txBody>
      </p:sp>
    </p:spTree>
    <p:extLst>
      <p:ext uri="{BB962C8B-B14F-4D97-AF65-F5344CB8AC3E}">
        <p14:creationId xmlns:p14="http://schemas.microsoft.com/office/powerpoint/2010/main" val="240108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F521-F92E-4237-AECE-923C56FBEA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D28C83C-40A0-49CF-BFC4-D0B2504BD7EB}"/>
              </a:ext>
            </a:extLst>
          </p:cNvPr>
          <p:cNvSpPr>
            <a:spLocks noGrp="1"/>
          </p:cNvSpPr>
          <p:nvPr>
            <p:ph sz="quarter" idx="1"/>
          </p:nvPr>
        </p:nvSpPr>
        <p:spPr>
          <a:xfrm>
            <a:off x="457200" y="1143000"/>
            <a:ext cx="5334000" cy="2133600"/>
          </a:xfrm>
        </p:spPr>
        <p:txBody>
          <a:bodyPr/>
          <a:lstStyle/>
          <a:p>
            <a:pPr algn="just">
              <a:lnSpc>
                <a:spcPct val="150000"/>
              </a:lnSpc>
            </a:pPr>
            <a:r>
              <a:rPr lang="en-US" dirty="0">
                <a:latin typeface="Times New Roman" pitchFamily="18" charset="0"/>
                <a:cs typeface="Times New Roman" pitchFamily="18" charset="0"/>
              </a:rPr>
              <a:t>Content Outline: </a:t>
            </a:r>
          </a:p>
          <a:p>
            <a:pPr algn="just">
              <a:lnSpc>
                <a:spcPct val="150000"/>
              </a:lnSpc>
            </a:pPr>
            <a:r>
              <a:rPr lang="en-US" b="0" dirty="0">
                <a:latin typeface="Times New Roman" pitchFamily="18" charset="0"/>
                <a:cs typeface="Times New Roman" pitchFamily="18" charset="0"/>
              </a:rPr>
              <a:t>4.1. Overview of IoT</a:t>
            </a:r>
          </a:p>
          <a:p>
            <a:pPr algn="just">
              <a:lnSpc>
                <a:spcPct val="150000"/>
              </a:lnSpc>
            </a:pPr>
            <a:r>
              <a:rPr lang="en-US" b="0" dirty="0">
                <a:latin typeface="Times New Roman" pitchFamily="18" charset="0"/>
                <a:cs typeface="Times New Roman" pitchFamily="18" charset="0"/>
              </a:rPr>
              <a:t>4.2.  How does it work?  </a:t>
            </a:r>
          </a:p>
          <a:p>
            <a:pPr algn="just">
              <a:lnSpc>
                <a:spcPct val="150000"/>
              </a:lnSpc>
            </a:pPr>
            <a:r>
              <a:rPr lang="en-US" b="0" dirty="0">
                <a:latin typeface="Times New Roman" pitchFamily="18" charset="0"/>
                <a:cs typeface="Times New Roman" pitchFamily="18" charset="0"/>
              </a:rPr>
              <a:t>4.3.  IoT Tools and Platforms</a:t>
            </a:r>
          </a:p>
        </p:txBody>
      </p:sp>
      <p:sp>
        <p:nvSpPr>
          <p:cNvPr id="4" name="Slide Number Placeholder 3">
            <a:extLst>
              <a:ext uri="{FF2B5EF4-FFF2-40B4-BE49-F238E27FC236}">
                <a16:creationId xmlns:a16="http://schemas.microsoft.com/office/drawing/2014/main" id="{746B02E1-2BE3-4301-8D6A-D16388DE3227}"/>
              </a:ext>
            </a:extLst>
          </p:cNvPr>
          <p:cNvSpPr>
            <a:spLocks noGrp="1"/>
          </p:cNvSpPr>
          <p:nvPr>
            <p:ph type="sldNum" sz="quarter" idx="12"/>
          </p:nvPr>
        </p:nvSpPr>
        <p:spPr/>
        <p:txBody>
          <a:bodyPr/>
          <a:lstStyle/>
          <a:p>
            <a:fld id="{FD923E06-FC93-4BA5-8370-7CBA72780AB1}" type="slidenum">
              <a:rPr lang="en-US" smtClean="0"/>
              <a:pPr/>
              <a:t>2</a:t>
            </a:fld>
            <a:endParaRPr lang="en-US" dirty="0"/>
          </a:p>
        </p:txBody>
      </p:sp>
      <p:sp>
        <p:nvSpPr>
          <p:cNvPr id="5" name="Date Placeholder 4"/>
          <p:cNvSpPr>
            <a:spLocks noGrp="1"/>
          </p:cNvSpPr>
          <p:nvPr>
            <p:ph type="dt" idx="10"/>
          </p:nvPr>
        </p:nvSpPr>
        <p:spPr/>
        <p:txBody>
          <a:bodyPr/>
          <a:lstStyle/>
          <a:p>
            <a:pPr>
              <a:defRPr/>
            </a:pPr>
            <a:fld id="{B644B2B9-6550-4E23-A7C1-A162A299CF7E}"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208657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 y="762001"/>
            <a:ext cx="1295397" cy="5791200"/>
          </a:xfrm>
        </p:spPr>
        <p:style>
          <a:lnRef idx="2">
            <a:schemeClr val="accent5"/>
          </a:lnRef>
          <a:fillRef idx="1">
            <a:schemeClr val="lt1"/>
          </a:fillRef>
          <a:effectRef idx="0">
            <a:schemeClr val="accent5"/>
          </a:effectRef>
          <a:fontRef idx="minor">
            <a:schemeClr val="dk1"/>
          </a:fontRef>
        </p:style>
        <p:txBody>
          <a:bodyPr/>
          <a:lstStyle/>
          <a:p>
            <a:r>
              <a:rPr lang="en-US" dirty="0"/>
              <a:t>Thing</a:t>
            </a:r>
          </a:p>
          <a:p>
            <a:r>
              <a:rPr lang="en-US" dirty="0"/>
              <a:t>Speak</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Content Placeholder 3"/>
          <p:cNvSpPr>
            <a:spLocks noGrp="1"/>
          </p:cNvSpPr>
          <p:nvPr>
            <p:ph sz="half" idx="2"/>
          </p:nvPr>
        </p:nvSpPr>
        <p:spPr>
          <a:xfrm>
            <a:off x="1371600" y="762000"/>
            <a:ext cx="7772400" cy="5791200"/>
          </a:xfrm>
        </p:spPr>
        <p:txBody>
          <a:bodyPr/>
          <a:lstStyle/>
          <a:p>
            <a:pPr marL="0" lvl="0" indent="0">
              <a:lnSpc>
                <a:spcPct val="150000"/>
              </a:lnSpc>
              <a:spcBef>
                <a:spcPts val="0"/>
              </a:spcBef>
              <a:spcAft>
                <a:spcPts val="0"/>
              </a:spcAft>
            </a:pPr>
            <a:r>
              <a:rPr lang="en-US" dirty="0">
                <a:solidFill>
                  <a:srgbClr val="FF0000"/>
                </a:solidFill>
                <a:latin typeface="Times New Roman" pitchFamily="18" charset="0"/>
                <a:cs typeface="Times New Roman" pitchFamily="18" charset="0"/>
              </a:rPr>
              <a:t>Key Features:</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Collect data in private channels</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Share data with public channels</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MATLAB analytics and visualizations</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Alerts</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Event scheduling</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App integrations</a:t>
            </a:r>
          </a:p>
          <a:p>
            <a:pPr lvl="0">
              <a:lnSpc>
                <a:spcPct val="150000"/>
              </a:lnSpc>
              <a:spcBef>
                <a:spcPts val="0"/>
              </a:spcBef>
              <a:spcAft>
                <a:spcPts val="0"/>
              </a:spcAft>
              <a:buFont typeface="Calibri" panose="020F0502020204030204" pitchFamily="34" charset="0"/>
              <a:buChar char="•"/>
            </a:pPr>
            <a:r>
              <a:rPr lang="en-US" b="0" dirty="0">
                <a:latin typeface="Times New Roman" pitchFamily="18" charset="0"/>
                <a:cs typeface="Times New Roman" pitchFamily="18" charset="0"/>
              </a:rPr>
              <a:t>Worldwide community</a:t>
            </a:r>
          </a:p>
          <a:p>
            <a:pPr>
              <a:lnSpc>
                <a:spcPct val="150000"/>
              </a:lnSpc>
            </a:pPr>
            <a:endParaRPr lang="en-GB" b="0" dirty="0">
              <a:latin typeface="Times New Roman" pitchFamily="18" charset="0"/>
              <a:cs typeface="Times New Roman" pitchFamily="18" charset="0"/>
            </a:endParaRPr>
          </a:p>
        </p:txBody>
      </p:sp>
      <p:sp>
        <p:nvSpPr>
          <p:cNvPr id="5" name="Date Placeholder 4"/>
          <p:cNvSpPr>
            <a:spLocks noGrp="1"/>
          </p:cNvSpPr>
          <p:nvPr>
            <p:ph type="dt" idx="10"/>
          </p:nvPr>
        </p:nvSpPr>
        <p:spPr/>
        <p:txBody>
          <a:bodyPr/>
          <a:lstStyle/>
          <a:p>
            <a:pPr>
              <a:defRPr/>
            </a:pPr>
            <a:fld id="{55FE57D4-73CA-424B-80C0-0EB3640E8973}"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
        <p:nvSpPr>
          <p:cNvPr id="7" name="Slide Number Placeholder 6"/>
          <p:cNvSpPr>
            <a:spLocks noGrp="1"/>
          </p:cNvSpPr>
          <p:nvPr>
            <p:ph type="sldNum" idx="12"/>
          </p:nvPr>
        </p:nvSpPr>
        <p:spPr/>
        <p:txBody>
          <a:bodyPr/>
          <a:lstStyle/>
          <a:p>
            <a:pPr>
              <a:defRPr/>
            </a:pPr>
            <a:fld id="{4CDEE4BD-0D00-4A38-8CDB-3DB293AEF215}" type="slidenum">
              <a:rPr lang="en-US" altLang="en-US" smtClean="0"/>
              <a:pPr>
                <a:defRPr/>
              </a:pPr>
              <a:t>20</a:t>
            </a:fld>
            <a:endParaRPr lang="en-US" altLang="en-US"/>
          </a:p>
        </p:txBody>
      </p:sp>
    </p:spTree>
    <p:extLst>
      <p:ext uri="{BB962C8B-B14F-4D97-AF65-F5344CB8AC3E}">
        <p14:creationId xmlns:p14="http://schemas.microsoft.com/office/powerpoint/2010/main" val="3625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762001"/>
            <a:ext cx="1524000" cy="5715000"/>
          </a:xfrm>
        </p:spPr>
        <p:style>
          <a:lnRef idx="2">
            <a:schemeClr val="accent1"/>
          </a:lnRef>
          <a:fillRef idx="1">
            <a:schemeClr val="lt1"/>
          </a:fillRef>
          <a:effectRef idx="0">
            <a:schemeClr val="accent1"/>
          </a:effectRef>
          <a:fontRef idx="minor">
            <a:schemeClr val="dk1"/>
          </a:fontRef>
        </p:style>
        <p:txBody>
          <a:bodyPr/>
          <a:lstStyle/>
          <a:p>
            <a:endParaRPr lang="en-US" dirty="0"/>
          </a:p>
          <a:p>
            <a:endParaRPr lang="en-US" dirty="0"/>
          </a:p>
          <a:p>
            <a:endParaRPr lang="en-US" dirty="0"/>
          </a:p>
          <a:p>
            <a:endParaRPr lang="en-US" dirty="0"/>
          </a:p>
          <a:p>
            <a:r>
              <a:rPr lang="en-US" dirty="0"/>
              <a:t>Device</a:t>
            </a:r>
          </a:p>
          <a:p>
            <a:r>
              <a:rPr lang="en-US" dirty="0"/>
              <a:t>Hive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Content Placeholder 3"/>
          <p:cNvSpPr>
            <a:spLocks noGrp="1"/>
          </p:cNvSpPr>
          <p:nvPr>
            <p:ph sz="half" idx="2"/>
          </p:nvPr>
        </p:nvSpPr>
        <p:spPr>
          <a:xfrm>
            <a:off x="1447800" y="685800"/>
            <a:ext cx="7543800" cy="5867400"/>
          </a:xfrm>
        </p:spPr>
        <p:txBody>
          <a:bodyPr/>
          <a:lstStyle/>
          <a:p>
            <a:pPr marL="0" lvl="0" indent="0">
              <a:lnSpc>
                <a:spcPct val="107000"/>
              </a:lnSpc>
              <a:spcBef>
                <a:spcPts val="0"/>
              </a:spcBef>
              <a:spcAft>
                <a:spcPts val="0"/>
              </a:spcAft>
            </a:pPr>
            <a:r>
              <a:rPr lang="en-US" sz="2600" dirty="0">
                <a:solidFill>
                  <a:srgbClr val="FF0000"/>
                </a:solidFill>
                <a:latin typeface="Times New Roman" pitchFamily="18" charset="0"/>
                <a:cs typeface="Times New Roman" pitchFamily="18" charset="0"/>
              </a:rPr>
              <a:t>Key Features:</a:t>
            </a:r>
          </a:p>
          <a:p>
            <a:pPr lvl="0">
              <a:lnSpc>
                <a:spcPct val="107000"/>
              </a:lnSpc>
              <a:spcBef>
                <a:spcPts val="0"/>
              </a:spcBef>
              <a:spcAft>
                <a:spcPts val="0"/>
              </a:spcAft>
              <a:buFont typeface="Calibri" panose="020F0502020204030204" pitchFamily="34" charset="0"/>
              <a:buChar char="•"/>
            </a:pPr>
            <a:r>
              <a:rPr lang="en-US" sz="2600" b="0" dirty="0">
                <a:latin typeface="Times New Roman" pitchFamily="18" charset="0"/>
                <a:cs typeface="Times New Roman" pitchFamily="18" charset="0"/>
              </a:rPr>
              <a:t>Directly integrate with Alexa</a:t>
            </a:r>
          </a:p>
          <a:p>
            <a:pPr lvl="0">
              <a:lnSpc>
                <a:spcPct val="107000"/>
              </a:lnSpc>
              <a:spcBef>
                <a:spcPts val="0"/>
              </a:spcBef>
              <a:spcAft>
                <a:spcPts val="0"/>
              </a:spcAft>
              <a:buFont typeface="Calibri" panose="020F0502020204030204" pitchFamily="34" charset="0"/>
              <a:buChar char="•"/>
            </a:pPr>
            <a:r>
              <a:rPr lang="en-US" sz="2600" b="0" dirty="0">
                <a:latin typeface="Times New Roman" pitchFamily="18" charset="0"/>
                <a:cs typeface="Times New Roman" pitchFamily="18" charset="0"/>
              </a:rPr>
              <a:t>Visualization dashboard of your choice</a:t>
            </a:r>
          </a:p>
          <a:p>
            <a:pPr lvl="0">
              <a:lnSpc>
                <a:spcPct val="107000"/>
              </a:lnSpc>
              <a:spcBef>
                <a:spcPts val="0"/>
              </a:spcBef>
              <a:spcAft>
                <a:spcPts val="0"/>
              </a:spcAft>
              <a:buFont typeface="Calibri" panose="020F0502020204030204" pitchFamily="34" charset="0"/>
              <a:buChar char="•"/>
            </a:pPr>
            <a:r>
              <a:rPr lang="en-US" sz="2600" b="0" dirty="0">
                <a:latin typeface="Times New Roman" pitchFamily="18" charset="0"/>
                <a:cs typeface="Times New Roman" pitchFamily="18" charset="0"/>
              </a:rPr>
              <a:t>It supports Big data solutions such as Elastic Search, Apache Spark, Cassandra and Kafka for real-time and batch processing.</a:t>
            </a:r>
          </a:p>
          <a:p>
            <a:pPr lvl="0">
              <a:lnSpc>
                <a:spcPct val="107000"/>
              </a:lnSpc>
              <a:spcBef>
                <a:spcPts val="0"/>
              </a:spcBef>
              <a:spcAft>
                <a:spcPts val="0"/>
              </a:spcAft>
              <a:buFont typeface="Calibri" panose="020F0502020204030204" pitchFamily="34" charset="0"/>
              <a:buChar char="•"/>
            </a:pPr>
            <a:r>
              <a:rPr lang="en-US" sz="2600" b="0" dirty="0">
                <a:latin typeface="Times New Roman" pitchFamily="18" charset="0"/>
                <a:cs typeface="Times New Roman" pitchFamily="18" charset="0"/>
              </a:rPr>
              <a:t>Connect any device</a:t>
            </a:r>
          </a:p>
          <a:p>
            <a:pPr lvl="0">
              <a:lnSpc>
                <a:spcPct val="107000"/>
              </a:lnSpc>
              <a:spcBef>
                <a:spcPts val="0"/>
              </a:spcBef>
              <a:spcAft>
                <a:spcPts val="0"/>
              </a:spcAft>
              <a:buFont typeface="Calibri" panose="020F0502020204030204" pitchFamily="34" charset="0"/>
              <a:buChar char="•"/>
            </a:pPr>
            <a:r>
              <a:rPr lang="en-US" sz="2600" b="0" dirty="0">
                <a:latin typeface="Times New Roman" pitchFamily="18" charset="0"/>
                <a:cs typeface="Times New Roman" pitchFamily="18" charset="0"/>
              </a:rPr>
              <a:t>It comes with Apache Spark and Spark Streaming support.</a:t>
            </a:r>
          </a:p>
          <a:p>
            <a:pPr lvl="0">
              <a:lnSpc>
                <a:spcPct val="107000"/>
              </a:lnSpc>
              <a:spcBef>
                <a:spcPts val="0"/>
              </a:spcBef>
              <a:spcAft>
                <a:spcPts val="0"/>
              </a:spcAft>
              <a:buFont typeface="Calibri" panose="020F0502020204030204" pitchFamily="34" charset="0"/>
              <a:buChar char="•"/>
            </a:pPr>
            <a:r>
              <a:rPr lang="en-US" sz="2600" b="0" dirty="0">
                <a:latin typeface="Times New Roman" pitchFamily="18" charset="0"/>
                <a:cs typeface="Times New Roman" pitchFamily="18" charset="0"/>
              </a:rPr>
              <a:t>Supports libraries written in various programming languages, including Android and iOS libraries</a:t>
            </a:r>
          </a:p>
          <a:p>
            <a:pPr lvl="0">
              <a:lnSpc>
                <a:spcPct val="107000"/>
              </a:lnSpc>
              <a:spcBef>
                <a:spcPts val="0"/>
              </a:spcBef>
              <a:spcAft>
                <a:spcPts val="0"/>
              </a:spcAft>
              <a:buFont typeface="Calibri" panose="020F0502020204030204" pitchFamily="34" charset="0"/>
              <a:buChar char="•"/>
            </a:pPr>
            <a:r>
              <a:rPr lang="en-US" sz="2600" b="0" dirty="0">
                <a:latin typeface="Times New Roman" pitchFamily="18" charset="0"/>
                <a:cs typeface="Times New Roman" pitchFamily="18" charset="0"/>
              </a:rPr>
              <a:t>It allows running batch analytics and machine learning on top of your device data</a:t>
            </a:r>
          </a:p>
          <a:p>
            <a:endParaRPr lang="en-GB" sz="2600" b="0" dirty="0">
              <a:latin typeface="Times New Roman" pitchFamily="18" charset="0"/>
              <a:cs typeface="Times New Roman" pitchFamily="18" charset="0"/>
            </a:endParaRPr>
          </a:p>
        </p:txBody>
      </p:sp>
      <p:sp>
        <p:nvSpPr>
          <p:cNvPr id="5" name="Date Placeholder 4"/>
          <p:cNvSpPr>
            <a:spLocks noGrp="1"/>
          </p:cNvSpPr>
          <p:nvPr>
            <p:ph type="dt" idx="10"/>
          </p:nvPr>
        </p:nvSpPr>
        <p:spPr/>
        <p:txBody>
          <a:bodyPr/>
          <a:lstStyle/>
          <a:p>
            <a:pPr>
              <a:defRPr/>
            </a:pPr>
            <a:fld id="{17B62435-9253-4A5C-A91F-BDC4DE6DC141}"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
        <p:nvSpPr>
          <p:cNvPr id="7" name="Slide Number Placeholder 6"/>
          <p:cNvSpPr>
            <a:spLocks noGrp="1"/>
          </p:cNvSpPr>
          <p:nvPr>
            <p:ph type="sldNum" idx="12"/>
          </p:nvPr>
        </p:nvSpPr>
        <p:spPr/>
        <p:txBody>
          <a:bodyPr/>
          <a:lstStyle/>
          <a:p>
            <a:pPr>
              <a:defRPr/>
            </a:pPr>
            <a:fld id="{4CDEE4BD-0D00-4A38-8CDB-3DB293AEF215}" type="slidenum">
              <a:rPr lang="en-US" altLang="en-US" smtClean="0"/>
              <a:pPr>
                <a:defRPr/>
              </a:pPr>
              <a:t>21</a:t>
            </a:fld>
            <a:endParaRPr lang="en-US" altLang="en-US"/>
          </a:p>
        </p:txBody>
      </p:sp>
    </p:spTree>
    <p:extLst>
      <p:ext uri="{BB962C8B-B14F-4D97-AF65-F5344CB8AC3E}">
        <p14:creationId xmlns:p14="http://schemas.microsoft.com/office/powerpoint/2010/main" val="1040406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762000"/>
            <a:ext cx="1295400" cy="5791200"/>
          </a:xfrm>
        </p:spPr>
        <p:style>
          <a:lnRef idx="2">
            <a:schemeClr val="accent5"/>
          </a:lnRef>
          <a:fillRef idx="1">
            <a:schemeClr val="lt1"/>
          </a:fillRef>
          <a:effectRef idx="0">
            <a:schemeClr val="accent5"/>
          </a:effectRef>
          <a:fontRef idx="minor">
            <a:schemeClr val="dk1"/>
          </a:fontRef>
        </p:style>
        <p:txBody>
          <a:bodyPr vert="horz"/>
          <a:lstStyle/>
          <a:p>
            <a:r>
              <a:rPr lang="en-US" kern="1200" dirty="0">
                <a:solidFill>
                  <a:schemeClr val="tx1"/>
                </a:solidFill>
                <a:latin typeface="Times New Roman" pitchFamily="18" charset="0"/>
                <a:cs typeface="Times New Roman" pitchFamily="18" charset="0"/>
              </a:rPr>
              <a:t>Zetta</a:t>
            </a:r>
          </a:p>
          <a:p>
            <a:endParaRPr lang="en-US" kern="1200"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Things</a:t>
            </a:r>
          </a:p>
          <a:p>
            <a:r>
              <a:rPr lang="en-US" dirty="0">
                <a:solidFill>
                  <a:schemeClr val="tx1"/>
                </a:solidFill>
                <a:latin typeface="Times New Roman" pitchFamily="18" charset="0"/>
                <a:cs typeface="Times New Roman" pitchFamily="18" charset="0"/>
              </a:rPr>
              <a:t>Board</a:t>
            </a:r>
            <a:endParaRPr lang="en-US" dirty="0">
              <a:solidFill>
                <a:schemeClr val="tx1"/>
              </a:solidFill>
              <a:latin typeface="Times New Roman" pitchFamily="18" charset="0"/>
              <a:ea typeface="Calibri" panose="020F0502020204030204" pitchFamily="34" charset="0"/>
              <a:cs typeface="Times New Roman" pitchFamily="18" charset="0"/>
            </a:endParaRPr>
          </a:p>
          <a:p>
            <a:endParaRPr lang="en-US" kern="1200" dirty="0">
              <a:solidFill>
                <a:schemeClr val="tx1"/>
              </a:solidFill>
              <a:latin typeface="Times New Roman" pitchFamily="18" charset="0"/>
              <a:cs typeface="Times New Roman" pitchFamily="18" charset="0"/>
            </a:endParaRPr>
          </a:p>
          <a:p>
            <a:endParaRPr lang="en-US" kern="1200" dirty="0">
              <a:solidFill>
                <a:schemeClr val="tx1"/>
              </a:solidFill>
              <a:latin typeface="Times New Roman" pitchFamily="18" charset="0"/>
              <a:ea typeface="Calibri" panose="020F0502020204030204" pitchFamily="34" charset="0"/>
              <a:cs typeface="Times New Roman" pitchFamily="18" charset="0"/>
            </a:endParaRPr>
          </a:p>
          <a:p>
            <a:endParaRPr lang="en-US" dirty="0">
              <a:solidFill>
                <a:schemeClr val="tx1"/>
              </a:solidFill>
              <a:latin typeface="Times New Roman" pitchFamily="18" charset="0"/>
              <a:ea typeface="Calibri" panose="020F0502020204030204" pitchFamily="34" charset="0"/>
              <a:cs typeface="Times New Roman"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sz="half" idx="2"/>
          </p:nvPr>
        </p:nvSpPr>
        <p:spPr>
          <a:xfrm>
            <a:off x="1295400" y="685800"/>
            <a:ext cx="7696200" cy="1904999"/>
          </a:xfrm>
          <a:ln>
            <a:noFill/>
          </a:ln>
        </p:spPr>
        <p:style>
          <a:lnRef idx="2">
            <a:schemeClr val="accent1"/>
          </a:lnRef>
          <a:fillRef idx="1">
            <a:schemeClr val="lt1"/>
          </a:fillRef>
          <a:effectRef idx="0">
            <a:schemeClr val="accent1"/>
          </a:effectRef>
          <a:fontRef idx="minor">
            <a:schemeClr val="dk1"/>
          </a:fontRef>
        </p:style>
        <p:txBody>
          <a:bodyPr/>
          <a:lstStyle/>
          <a:p>
            <a:pPr marL="0" lvl="0" indent="0">
              <a:spcBef>
                <a:spcPts val="0"/>
              </a:spcBef>
              <a:spcAft>
                <a:spcPts val="0"/>
              </a:spcAft>
            </a:pPr>
            <a:r>
              <a:rPr lang="en-US" sz="2600" dirty="0">
                <a:solidFill>
                  <a:srgbClr val="FF0000"/>
                </a:solidFill>
                <a:latin typeface="Times New Roman" pitchFamily="18" charset="0"/>
                <a:ea typeface="Calibri" panose="020F0502020204030204" pitchFamily="34" charset="0"/>
                <a:cs typeface="Times New Roman" pitchFamily="18" charset="0"/>
              </a:rPr>
              <a:t>Key Features:</a:t>
            </a:r>
          </a:p>
          <a:p>
            <a:pPr lvl="0">
              <a:spcBef>
                <a:spcPts val="0"/>
              </a:spcBef>
              <a:spcAft>
                <a:spcPts val="0"/>
              </a:spcAft>
              <a:buFont typeface="Calibri" panose="020F0502020204030204" pitchFamily="34" charset="0"/>
              <a:buChar char="•"/>
            </a:pPr>
            <a:r>
              <a:rPr lang="en-US" sz="2600" b="0" dirty="0">
                <a:latin typeface="Times New Roman" pitchFamily="18" charset="0"/>
                <a:ea typeface="Calibri" panose="020F0502020204030204" pitchFamily="34" charset="0"/>
                <a:cs typeface="Times New Roman" pitchFamily="18" charset="0"/>
              </a:rPr>
              <a:t>Supports a wide range of hacker boards</a:t>
            </a:r>
          </a:p>
          <a:p>
            <a:pPr lvl="0">
              <a:spcBef>
                <a:spcPts val="0"/>
              </a:spcBef>
              <a:spcAft>
                <a:spcPts val="0"/>
              </a:spcAft>
              <a:buFont typeface="Calibri" panose="020F0502020204030204" pitchFamily="34" charset="0"/>
              <a:buChar char="•"/>
            </a:pPr>
            <a:r>
              <a:rPr lang="en-US" sz="2600" b="0" dirty="0">
                <a:latin typeface="Times New Roman" pitchFamily="18" charset="0"/>
                <a:ea typeface="Calibri" panose="020F0502020204030204" pitchFamily="34" charset="0"/>
                <a:cs typeface="Times New Roman" pitchFamily="18" charset="0"/>
              </a:rPr>
              <a:t>Zetta allows you to assemble smartphone apps, device apps, and cloud apps</a:t>
            </a:r>
          </a:p>
          <a:p>
            <a:endParaRPr lang="en-GB" sz="2600" b="0" dirty="0">
              <a:latin typeface="Times New Roman" pitchFamily="18" charset="0"/>
              <a:cs typeface="Times New Roman" pitchFamily="18" charset="0"/>
            </a:endParaRPr>
          </a:p>
        </p:txBody>
      </p:sp>
      <p:sp>
        <p:nvSpPr>
          <p:cNvPr id="5" name="Content Placeholder 3"/>
          <p:cNvSpPr txBox="1">
            <a:spLocks/>
          </p:cNvSpPr>
          <p:nvPr/>
        </p:nvSpPr>
        <p:spPr bwMode="auto">
          <a:xfrm>
            <a:off x="1295400" y="2362200"/>
            <a:ext cx="7848600" cy="403860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4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0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18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18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18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18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18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1800">
                <a:solidFill>
                  <a:srgbClr val="2B166E"/>
                </a:solidFill>
                <a:latin typeface="+mj-lt"/>
                <a:ea typeface="+mn-ea"/>
              </a:defRPr>
            </a:lvl9pPr>
          </a:lstStyle>
          <a:p>
            <a:pPr marL="114300" indent="0">
              <a:lnSpc>
                <a:spcPct val="107000"/>
              </a:lnSpc>
              <a:spcBef>
                <a:spcPts val="0"/>
              </a:spcBef>
              <a:spcAft>
                <a:spcPts val="0"/>
              </a:spcAft>
            </a:pPr>
            <a:r>
              <a:rPr lang="en-US" sz="2600" dirty="0">
                <a:solidFill>
                  <a:srgbClr val="FF0000"/>
                </a:solidFill>
                <a:latin typeface="Times New Roman" pitchFamily="18" charset="0"/>
                <a:ea typeface="Calibri" panose="020F0502020204030204" pitchFamily="34" charset="0"/>
                <a:cs typeface="Times New Roman" pitchFamily="18" charset="0"/>
              </a:rPr>
              <a:t>Key Features:</a:t>
            </a:r>
          </a:p>
          <a:p>
            <a:pPr lvl="0" indent="-228600">
              <a:lnSpc>
                <a:spcPct val="107000"/>
              </a:lnSpc>
              <a:spcBef>
                <a:spcPts val="0"/>
              </a:spcBef>
              <a:spcAft>
                <a:spcPts val="0"/>
              </a:spcAft>
              <a:buFont typeface="Calibri" panose="020F0502020204030204" pitchFamily="34" charset="0"/>
              <a:buChar char="•"/>
            </a:pPr>
            <a:r>
              <a:rPr lang="en-US" sz="2600" b="0" dirty="0">
                <a:latin typeface="Times New Roman" pitchFamily="18" charset="0"/>
                <a:ea typeface="Calibri" panose="020F0502020204030204" pitchFamily="34" charset="0"/>
                <a:cs typeface="Times New Roman" pitchFamily="18" charset="0"/>
              </a:rPr>
              <a:t>Real-time data visualization and remote device control</a:t>
            </a:r>
          </a:p>
          <a:p>
            <a:pPr lvl="0" indent="-228600">
              <a:lnSpc>
                <a:spcPct val="107000"/>
              </a:lnSpc>
              <a:spcBef>
                <a:spcPts val="0"/>
              </a:spcBef>
              <a:spcAft>
                <a:spcPts val="0"/>
              </a:spcAft>
              <a:buFont typeface="Calibri" panose="020F0502020204030204" pitchFamily="34" charset="0"/>
              <a:buChar char="•"/>
            </a:pPr>
            <a:r>
              <a:rPr lang="en-US" sz="2600" b="0" dirty="0">
                <a:latin typeface="Times New Roman" pitchFamily="18" charset="0"/>
                <a:ea typeface="Calibri" panose="020F0502020204030204" pitchFamily="34" charset="0"/>
                <a:cs typeface="Times New Roman" pitchFamily="18" charset="0"/>
              </a:rPr>
              <a:t>Customizable rules, plugins, widgets and transport implementations 76</a:t>
            </a:r>
          </a:p>
          <a:p>
            <a:pPr lvl="0" indent="-228600">
              <a:lnSpc>
                <a:spcPct val="107000"/>
              </a:lnSpc>
              <a:spcBef>
                <a:spcPts val="0"/>
              </a:spcBef>
              <a:spcAft>
                <a:spcPts val="0"/>
              </a:spcAft>
              <a:buFont typeface="Calibri" panose="020F0502020204030204" pitchFamily="34" charset="0"/>
              <a:buChar char="•"/>
            </a:pPr>
            <a:r>
              <a:rPr lang="en-US" sz="2600" b="0" dirty="0">
                <a:latin typeface="Times New Roman" pitchFamily="18" charset="0"/>
                <a:ea typeface="Calibri" panose="020F0502020204030204" pitchFamily="34" charset="0"/>
                <a:cs typeface="Times New Roman" pitchFamily="18" charset="0"/>
              </a:rPr>
              <a:t>Allows monitoring client-side and provision server-side device attributes.</a:t>
            </a:r>
          </a:p>
          <a:p>
            <a:pPr lvl="0" indent="-228600">
              <a:lnSpc>
                <a:spcPct val="107000"/>
              </a:lnSpc>
              <a:spcBef>
                <a:spcPts val="0"/>
              </a:spcBef>
              <a:spcAft>
                <a:spcPts val="0"/>
              </a:spcAft>
              <a:buFont typeface="Calibri" panose="020F0502020204030204" pitchFamily="34" charset="0"/>
              <a:buChar char="•"/>
            </a:pPr>
            <a:r>
              <a:rPr lang="en-US" sz="2600" b="0" dirty="0">
                <a:latin typeface="Times New Roman" pitchFamily="18" charset="0"/>
                <a:ea typeface="Calibri" panose="020F0502020204030204" pitchFamily="34" charset="0"/>
                <a:cs typeface="Times New Roman" pitchFamily="18" charset="0"/>
              </a:rPr>
              <a:t>Support multi-tenant installations out-of-the-box.</a:t>
            </a:r>
          </a:p>
          <a:p>
            <a:pPr lvl="0" indent="-228600">
              <a:lnSpc>
                <a:spcPct val="107000"/>
              </a:lnSpc>
              <a:spcBef>
                <a:spcPts val="0"/>
              </a:spcBef>
              <a:spcAft>
                <a:spcPts val="0"/>
              </a:spcAft>
              <a:buFont typeface="Calibri" panose="020F0502020204030204" pitchFamily="34" charset="0"/>
              <a:buChar char="•"/>
            </a:pPr>
            <a:r>
              <a:rPr lang="en-US" sz="2600" b="0" dirty="0">
                <a:latin typeface="Times New Roman" pitchFamily="18" charset="0"/>
                <a:ea typeface="Calibri" panose="020F0502020204030204" pitchFamily="34" charset="0"/>
                <a:cs typeface="Times New Roman" pitchFamily="18" charset="0"/>
              </a:rPr>
              <a:t>Supports transport encryption for both MQTT &amp; HTTP(s) protocols.</a:t>
            </a:r>
          </a:p>
        </p:txBody>
      </p:sp>
      <p:sp>
        <p:nvSpPr>
          <p:cNvPr id="8" name="Date Placeholder 7"/>
          <p:cNvSpPr>
            <a:spLocks noGrp="1"/>
          </p:cNvSpPr>
          <p:nvPr>
            <p:ph type="dt" idx="10"/>
          </p:nvPr>
        </p:nvSpPr>
        <p:spPr/>
        <p:txBody>
          <a:bodyPr/>
          <a:lstStyle/>
          <a:p>
            <a:pPr>
              <a:defRPr/>
            </a:pPr>
            <a:fld id="{EDF97C26-2A75-47DB-8E14-C65418313CF5}" type="datetime5">
              <a:rPr lang="en-US" altLang="en-US" smtClean="0"/>
              <a:t>28-Feb-20</a:t>
            </a:fld>
            <a:endParaRPr lang="en-US" altLang="en-US" dirty="0"/>
          </a:p>
        </p:txBody>
      </p:sp>
      <p:sp>
        <p:nvSpPr>
          <p:cNvPr id="9" name="Footer Placeholder 8"/>
          <p:cNvSpPr>
            <a:spLocks noGrp="1"/>
          </p:cNvSpPr>
          <p:nvPr>
            <p:ph type="ftr" idx="11"/>
          </p:nvPr>
        </p:nvSpPr>
        <p:spPr>
          <a:xfrm>
            <a:off x="5943602" y="6400800"/>
            <a:ext cx="3198813" cy="319088"/>
          </a:xfrm>
        </p:spPr>
        <p:txBody>
          <a:bodyPr/>
          <a:lstStyle/>
          <a:p>
            <a:pPr>
              <a:defRPr/>
            </a:pPr>
            <a:r>
              <a:rPr lang="en-US" altLang="en-US"/>
              <a:t>HU - IOT - Informatics</a:t>
            </a:r>
            <a:endParaRPr lang="en-US" altLang="en-US" dirty="0"/>
          </a:p>
        </p:txBody>
      </p:sp>
      <p:sp>
        <p:nvSpPr>
          <p:cNvPr id="10" name="Slide Number Placeholder 9"/>
          <p:cNvSpPr>
            <a:spLocks noGrp="1"/>
          </p:cNvSpPr>
          <p:nvPr>
            <p:ph type="sldNum" idx="12"/>
          </p:nvPr>
        </p:nvSpPr>
        <p:spPr/>
        <p:txBody>
          <a:bodyPr/>
          <a:lstStyle/>
          <a:p>
            <a:pPr>
              <a:defRPr/>
            </a:pPr>
            <a:fld id="{4CDEE4BD-0D00-4A38-8CDB-3DB293AEF215}" type="slidenum">
              <a:rPr lang="en-US" altLang="en-US" smtClean="0"/>
              <a:pPr>
                <a:defRPr/>
              </a:pPr>
              <a:t>22</a:t>
            </a:fld>
            <a:endParaRPr lang="en-US" altLang="en-US"/>
          </a:p>
        </p:txBody>
      </p:sp>
    </p:spTree>
    <p:extLst>
      <p:ext uri="{BB962C8B-B14F-4D97-AF65-F5344CB8AC3E}">
        <p14:creationId xmlns:p14="http://schemas.microsoft.com/office/powerpoint/2010/main" val="360631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57DC-3D26-4982-A02B-8667D160A24B}"/>
              </a:ext>
            </a:extLst>
          </p:cNvPr>
          <p:cNvSpPr>
            <a:spLocks noGrp="1"/>
          </p:cNvSpPr>
          <p:nvPr>
            <p:ph type="title"/>
          </p:nvPr>
        </p:nvSpPr>
        <p:spPr/>
        <p:txBody>
          <a:bodyPr/>
          <a:lstStyle/>
          <a:p>
            <a:r>
              <a:rPr lang="en-US" dirty="0"/>
              <a:t>4.4.  Applications of IoT</a:t>
            </a:r>
          </a:p>
        </p:txBody>
      </p:sp>
      <p:sp>
        <p:nvSpPr>
          <p:cNvPr id="3" name="Content Placeholder 2">
            <a:extLst>
              <a:ext uri="{FF2B5EF4-FFF2-40B4-BE49-F238E27FC236}">
                <a16:creationId xmlns:a16="http://schemas.microsoft.com/office/drawing/2014/main" id="{A3A57DC5-3FE0-4317-BFDC-C9C6D81EEAD1}"/>
              </a:ext>
            </a:extLst>
          </p:cNvPr>
          <p:cNvSpPr>
            <a:spLocks noGrp="1"/>
          </p:cNvSpPr>
          <p:nvPr>
            <p:ph sz="quarter" idx="1"/>
          </p:nvPr>
        </p:nvSpPr>
        <p:spPr>
          <a:xfrm>
            <a:off x="0" y="914400"/>
            <a:ext cx="8001000" cy="3810000"/>
          </a:xfrm>
        </p:spPr>
        <p:txBody>
          <a:bodyPr/>
          <a:lstStyle/>
          <a:p>
            <a:pPr>
              <a:lnSpc>
                <a:spcPct val="150000"/>
              </a:lnSpc>
            </a:pPr>
            <a:r>
              <a:rPr lang="en-US" dirty="0">
                <a:latin typeface="Times New Roman" pitchFamily="18" charset="0"/>
                <a:cs typeface="Times New Roman" pitchFamily="18" charset="0"/>
              </a:rPr>
              <a:t>IoT is applicable in sectors :</a:t>
            </a:r>
          </a:p>
          <a:p>
            <a:pPr marL="457200" indent="-457200" algn="just">
              <a:buFont typeface="Wingdings" pitchFamily="2" charset="2"/>
              <a:buChar char="q"/>
            </a:pPr>
            <a:r>
              <a:rPr lang="en-US" b="0" dirty="0">
                <a:solidFill>
                  <a:srgbClr val="FF0000"/>
                </a:solidFill>
                <a:latin typeface="Times New Roman" pitchFamily="18" charset="0"/>
                <a:cs typeface="Times New Roman" pitchFamily="18" charset="0"/>
              </a:rPr>
              <a:t>Agriculture</a:t>
            </a:r>
          </a:p>
          <a:p>
            <a:pPr marL="457200" indent="-457200" algn="just">
              <a:buFont typeface="Wingdings" pitchFamily="2" charset="2"/>
              <a:buChar char="q"/>
            </a:pPr>
            <a:r>
              <a:rPr lang="en-US" b="0" dirty="0">
                <a:solidFill>
                  <a:srgbClr val="FF0000"/>
                </a:solidFill>
                <a:latin typeface="Times New Roman" pitchFamily="18" charset="0"/>
                <a:cs typeface="Times New Roman" pitchFamily="18" charset="0"/>
              </a:rPr>
              <a:t>Consumer Use</a:t>
            </a:r>
          </a:p>
          <a:p>
            <a:pPr marL="457200" indent="-457200" algn="just">
              <a:lnSpc>
                <a:spcPct val="150000"/>
              </a:lnSpc>
              <a:buFont typeface="Wingdings" pitchFamily="2" charset="2"/>
              <a:buChar char="q"/>
            </a:pPr>
            <a:r>
              <a:rPr lang="en-US" b="0" dirty="0">
                <a:solidFill>
                  <a:srgbClr val="FF0000"/>
                </a:solidFill>
                <a:latin typeface="Times New Roman" pitchFamily="18" charset="0"/>
                <a:cs typeface="Times New Roman" pitchFamily="18" charset="0"/>
              </a:rPr>
              <a:t>Healthcare</a:t>
            </a:r>
          </a:p>
          <a:p>
            <a:pPr marL="457200" indent="-457200" algn="just">
              <a:lnSpc>
                <a:spcPct val="150000"/>
              </a:lnSpc>
              <a:buFont typeface="Wingdings" pitchFamily="2" charset="2"/>
              <a:buChar char="q"/>
            </a:pPr>
            <a:r>
              <a:rPr lang="en-US" b="0" dirty="0">
                <a:solidFill>
                  <a:srgbClr val="FF0000"/>
                </a:solidFill>
                <a:latin typeface="Times New Roman" pitchFamily="18" charset="0"/>
                <a:cs typeface="Times New Roman" pitchFamily="18" charset="0"/>
              </a:rPr>
              <a:t>Insurance</a:t>
            </a:r>
          </a:p>
          <a:p>
            <a:pPr marL="0" indent="0" algn="just">
              <a:lnSpc>
                <a:spcPct val="150000"/>
              </a:lnSpc>
            </a:pPr>
            <a:endParaRPr lang="en-US" b="0" dirty="0">
              <a:solidFill>
                <a:srgbClr val="FF0000"/>
              </a:solidFill>
              <a:latin typeface="Times New Roman" pitchFamily="18" charset="0"/>
              <a:cs typeface="Times New Roman" pitchFamily="18" charset="0"/>
            </a:endParaRPr>
          </a:p>
          <a:p>
            <a:pPr algn="just">
              <a:lnSpc>
                <a:spcPct val="150000"/>
              </a:lnSpc>
            </a:pPr>
            <a:endParaRPr lang="en-US" dirty="0"/>
          </a:p>
          <a:p>
            <a:pPr algn="just">
              <a:lnSpc>
                <a:spcPct val="150000"/>
              </a:lnSpc>
            </a:pPr>
            <a:endParaRPr lang="en-US" dirty="0"/>
          </a:p>
          <a:p>
            <a:pPr algn="just">
              <a:lnSpc>
                <a:spcPct val="150000"/>
              </a:lnSpc>
            </a:pPr>
            <a:endParaRPr lang="en-US" dirty="0"/>
          </a:p>
          <a:p>
            <a:pPr algn="just">
              <a:lnSpc>
                <a:spcPct val="150000"/>
              </a:lnSpc>
            </a:pPr>
            <a:endParaRPr lang="en-US" dirty="0"/>
          </a:p>
          <a:p>
            <a:pPr algn="just">
              <a:lnSpc>
                <a:spcPct val="150000"/>
              </a:lnSpc>
            </a:pPr>
            <a:endParaRPr lang="en-US" dirty="0"/>
          </a:p>
        </p:txBody>
      </p:sp>
      <p:sp>
        <p:nvSpPr>
          <p:cNvPr id="4" name="Slide Number Placeholder 3">
            <a:extLst>
              <a:ext uri="{FF2B5EF4-FFF2-40B4-BE49-F238E27FC236}">
                <a16:creationId xmlns:a16="http://schemas.microsoft.com/office/drawing/2014/main" id="{5D160397-B152-4E50-A4A0-D6299439EE27}"/>
              </a:ext>
            </a:extLst>
          </p:cNvPr>
          <p:cNvSpPr>
            <a:spLocks noGrp="1"/>
          </p:cNvSpPr>
          <p:nvPr>
            <p:ph type="sldNum" sz="quarter" idx="12"/>
          </p:nvPr>
        </p:nvSpPr>
        <p:spPr/>
        <p:txBody>
          <a:bodyPr/>
          <a:lstStyle/>
          <a:p>
            <a:fld id="{FD923E06-FC93-4BA5-8370-7CBA72780AB1}" type="slidenum">
              <a:rPr lang="en-US" smtClean="0"/>
              <a:pPr/>
              <a:t>23</a:t>
            </a:fld>
            <a:endParaRPr lang="en-US" dirty="0"/>
          </a:p>
        </p:txBody>
      </p:sp>
      <p:sp>
        <p:nvSpPr>
          <p:cNvPr id="5" name="Content Placeholder 2">
            <a:extLst>
              <a:ext uri="{FF2B5EF4-FFF2-40B4-BE49-F238E27FC236}">
                <a16:creationId xmlns:a16="http://schemas.microsoft.com/office/drawing/2014/main" id="{A3A57DC5-3FE0-4317-BFDC-C9C6D81EEAD1}"/>
              </a:ext>
            </a:extLst>
          </p:cNvPr>
          <p:cNvSpPr txBox="1">
            <a:spLocks/>
          </p:cNvSpPr>
          <p:nvPr/>
        </p:nvSpPr>
        <p:spPr bwMode="auto">
          <a:xfrm>
            <a:off x="4267200" y="1676400"/>
            <a:ext cx="33528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700"/>
              </a:spcBef>
              <a:spcAft>
                <a:spcPct val="0"/>
              </a:spcAft>
              <a:buClr>
                <a:srgbClr val="000000"/>
              </a:buClr>
              <a:buSzPct val="100000"/>
              <a:buFont typeface="Times New Roman" pitchFamily="16" charset="0"/>
              <a:defRPr sz="2800" b="1">
                <a:solidFill>
                  <a:srgbClr val="2B166E"/>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2B166E"/>
                </a:solidFill>
                <a:latin typeface="+mj-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2B166E"/>
                </a:solidFill>
                <a:latin typeface="+mj-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2B166E"/>
                </a:solidFill>
                <a:latin typeface="+mj-lt"/>
                <a:ea typeface="+mn-ea"/>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2B166E"/>
                </a:solidFill>
                <a:latin typeface="+mj-lt"/>
                <a:ea typeface="+mn-ea"/>
              </a:defRPr>
            </a:lvl9pPr>
          </a:lstStyle>
          <a:p>
            <a:pPr marL="457200" indent="-457200" algn="just">
              <a:lnSpc>
                <a:spcPct val="150000"/>
              </a:lnSpc>
              <a:buFont typeface="Wingdings" pitchFamily="2" charset="2"/>
              <a:buChar char="q"/>
            </a:pPr>
            <a:r>
              <a:rPr lang="en-US" b="0" dirty="0">
                <a:solidFill>
                  <a:srgbClr val="FF0000"/>
                </a:solidFill>
                <a:latin typeface="Times New Roman" pitchFamily="18" charset="0"/>
                <a:cs typeface="Times New Roman" pitchFamily="18" charset="0"/>
              </a:rPr>
              <a:t>Manufacturing</a:t>
            </a:r>
          </a:p>
          <a:p>
            <a:pPr marL="457200" indent="-457200" algn="just">
              <a:lnSpc>
                <a:spcPct val="150000"/>
              </a:lnSpc>
              <a:buFont typeface="Wingdings" pitchFamily="2" charset="2"/>
              <a:buChar char="q"/>
            </a:pPr>
            <a:r>
              <a:rPr lang="en-US" b="0" dirty="0">
                <a:solidFill>
                  <a:srgbClr val="FF0000"/>
                </a:solidFill>
                <a:latin typeface="Times New Roman" pitchFamily="18" charset="0"/>
                <a:cs typeface="Times New Roman" pitchFamily="18" charset="0"/>
              </a:rPr>
              <a:t>Retail</a:t>
            </a:r>
          </a:p>
          <a:p>
            <a:pPr marL="457200" indent="-457200" algn="just">
              <a:lnSpc>
                <a:spcPct val="150000"/>
              </a:lnSpc>
              <a:buFont typeface="Wingdings" pitchFamily="2" charset="2"/>
              <a:buChar char="q"/>
            </a:pPr>
            <a:r>
              <a:rPr lang="en-US" b="0" dirty="0">
                <a:solidFill>
                  <a:srgbClr val="FF0000"/>
                </a:solidFill>
                <a:latin typeface="Times New Roman" pitchFamily="18" charset="0"/>
                <a:cs typeface="Times New Roman" pitchFamily="18" charset="0"/>
              </a:rPr>
              <a:t>Transportation</a:t>
            </a:r>
          </a:p>
          <a:p>
            <a:pPr marL="457200" indent="-457200" algn="just">
              <a:lnSpc>
                <a:spcPct val="150000"/>
              </a:lnSpc>
              <a:buFont typeface="Wingdings" pitchFamily="2" charset="2"/>
              <a:buChar char="q"/>
            </a:pPr>
            <a:r>
              <a:rPr lang="en-US" b="0" dirty="0">
                <a:solidFill>
                  <a:srgbClr val="FF0000"/>
                </a:solidFill>
                <a:latin typeface="Times New Roman" pitchFamily="18" charset="0"/>
                <a:cs typeface="Times New Roman" pitchFamily="18" charset="0"/>
              </a:rPr>
              <a:t>Utilities</a:t>
            </a:r>
          </a:p>
          <a:p>
            <a:pPr marL="0" indent="0" algn="just">
              <a:lnSpc>
                <a:spcPct val="150000"/>
              </a:lnSpc>
            </a:pPr>
            <a:endParaRPr lang="en-US" b="0" dirty="0">
              <a:solidFill>
                <a:srgbClr val="FF0000"/>
              </a:solidFill>
              <a:latin typeface="Times New Roman" pitchFamily="18" charset="0"/>
              <a:cs typeface="Times New Roman" pitchFamily="18" charset="0"/>
            </a:endParaRPr>
          </a:p>
          <a:p>
            <a:pPr algn="just">
              <a:lnSpc>
                <a:spcPct val="150000"/>
              </a:lnSpc>
            </a:pPr>
            <a:endParaRPr lang="en-US" dirty="0"/>
          </a:p>
          <a:p>
            <a:pPr algn="just">
              <a:lnSpc>
                <a:spcPct val="150000"/>
              </a:lnSpc>
            </a:pPr>
            <a:endParaRPr lang="en-US" dirty="0"/>
          </a:p>
          <a:p>
            <a:pPr algn="just">
              <a:lnSpc>
                <a:spcPct val="150000"/>
              </a:lnSpc>
            </a:pPr>
            <a:endParaRPr lang="en-US" dirty="0"/>
          </a:p>
          <a:p>
            <a:pPr algn="just">
              <a:lnSpc>
                <a:spcPct val="150000"/>
              </a:lnSpc>
            </a:pPr>
            <a:endParaRPr lang="en-US" dirty="0"/>
          </a:p>
          <a:p>
            <a:pPr algn="just">
              <a:lnSpc>
                <a:spcPct val="150000"/>
              </a:lnSpc>
            </a:pPr>
            <a:endParaRPr lang="en-US" dirty="0"/>
          </a:p>
        </p:txBody>
      </p:sp>
      <p:sp>
        <p:nvSpPr>
          <p:cNvPr id="6" name="Date Placeholder 5"/>
          <p:cNvSpPr>
            <a:spLocks noGrp="1"/>
          </p:cNvSpPr>
          <p:nvPr>
            <p:ph type="dt" idx="10"/>
          </p:nvPr>
        </p:nvSpPr>
        <p:spPr/>
        <p:txBody>
          <a:bodyPr/>
          <a:lstStyle/>
          <a:p>
            <a:pPr>
              <a:defRPr/>
            </a:pPr>
            <a:fld id="{9A022F22-87C9-4E41-904D-A6FD47EFCF37}" type="datetime5">
              <a:rPr lang="en-US" altLang="en-US" smtClean="0"/>
              <a:t>28-Feb-20</a:t>
            </a:fld>
            <a:endParaRPr lang="en-US" altLang="en-US"/>
          </a:p>
        </p:txBody>
      </p:sp>
      <p:sp>
        <p:nvSpPr>
          <p:cNvPr id="7" name="Footer Placeholder 6"/>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2243069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07BD-BD42-41B9-9BDC-1AA2D07347FA}"/>
              </a:ext>
            </a:extLst>
          </p:cNvPr>
          <p:cNvSpPr>
            <a:spLocks noGrp="1"/>
          </p:cNvSpPr>
          <p:nvPr>
            <p:ph type="title"/>
          </p:nvPr>
        </p:nvSpPr>
        <p:spPr/>
        <p:txBody>
          <a:bodyPr/>
          <a:lstStyle/>
          <a:p>
            <a:r>
              <a:rPr lang="en-US" dirty="0"/>
              <a:t>4.3.1. IoT Based Smart Home</a:t>
            </a:r>
          </a:p>
        </p:txBody>
      </p:sp>
      <p:sp>
        <p:nvSpPr>
          <p:cNvPr id="3" name="Content Placeholder 2">
            <a:extLst>
              <a:ext uri="{FF2B5EF4-FFF2-40B4-BE49-F238E27FC236}">
                <a16:creationId xmlns:a16="http://schemas.microsoft.com/office/drawing/2014/main" id="{6203421B-698A-430F-A6D5-A0203C83BB86}"/>
              </a:ext>
            </a:extLst>
          </p:cNvPr>
          <p:cNvSpPr>
            <a:spLocks noGrp="1"/>
          </p:cNvSpPr>
          <p:nvPr>
            <p:ph sz="quarter" idx="1"/>
          </p:nvPr>
        </p:nvSpPr>
        <p:spPr>
          <a:xfrm>
            <a:off x="0" y="838200"/>
            <a:ext cx="3810000" cy="4876800"/>
          </a:xfrm>
        </p:spPr>
        <p:txBody>
          <a:bodyPr/>
          <a:lstStyle/>
          <a:p>
            <a:pPr marL="457200" indent="-457200">
              <a:buFont typeface="Wingdings" pitchFamily="2" charset="2"/>
              <a:buChar char="q"/>
            </a:pPr>
            <a:r>
              <a:rPr lang="en-US" b="0" dirty="0">
                <a:latin typeface="Times New Roman" pitchFamily="18" charset="0"/>
                <a:cs typeface="Times New Roman" pitchFamily="18" charset="0"/>
              </a:rPr>
              <a:t>Remote Control Appliances</a:t>
            </a:r>
          </a:p>
          <a:p>
            <a:pPr marL="457200" indent="-457200">
              <a:buFont typeface="Wingdings" pitchFamily="2" charset="2"/>
              <a:buChar char="q"/>
            </a:pPr>
            <a:r>
              <a:rPr lang="en-US" b="0" dirty="0">
                <a:solidFill>
                  <a:schemeClr val="accent1">
                    <a:lumMod val="50000"/>
                  </a:schemeClr>
                </a:solidFill>
                <a:latin typeface="Times New Roman" pitchFamily="18" charset="0"/>
                <a:cs typeface="Times New Roman" pitchFamily="18" charset="0"/>
              </a:rPr>
              <a:t>Weather Controlling </a:t>
            </a:r>
          </a:p>
          <a:p>
            <a:pPr marL="457200" indent="-457200">
              <a:buFont typeface="Wingdings" pitchFamily="2" charset="2"/>
              <a:buChar char="q"/>
            </a:pPr>
            <a:r>
              <a:rPr lang="en-US" b="0" dirty="0">
                <a:solidFill>
                  <a:srgbClr val="FF0000"/>
                </a:solidFill>
                <a:latin typeface="Times New Roman" pitchFamily="18" charset="0"/>
                <a:cs typeface="Times New Roman" pitchFamily="18" charset="0"/>
              </a:rPr>
              <a:t>Smart Home Appliances</a:t>
            </a:r>
          </a:p>
          <a:p>
            <a:pPr marL="457200" indent="-457200">
              <a:buFont typeface="Wingdings" pitchFamily="2" charset="2"/>
              <a:buChar char="q"/>
            </a:pPr>
            <a:r>
              <a:rPr lang="en-US" b="0" dirty="0">
                <a:latin typeface="Times New Roman" pitchFamily="18" charset="0"/>
                <a:cs typeface="Times New Roman" pitchFamily="18" charset="0"/>
              </a:rPr>
              <a:t>Energy  and  Water  Use</a:t>
            </a:r>
          </a:p>
          <a:p>
            <a:pPr marL="457200" indent="-457200">
              <a:buFont typeface="Wingdings" pitchFamily="2" charset="2"/>
              <a:buChar char="q"/>
            </a:pPr>
            <a:r>
              <a:rPr lang="en-US" b="0" dirty="0">
                <a:solidFill>
                  <a:schemeClr val="tx1"/>
                </a:solidFill>
                <a:latin typeface="Times New Roman" pitchFamily="18" charset="0"/>
                <a:cs typeface="Times New Roman" pitchFamily="18" charset="0"/>
              </a:rPr>
              <a:t>Intrusion Detection Systems</a:t>
            </a:r>
          </a:p>
          <a:p>
            <a:pPr marL="457200" indent="-457200">
              <a:buFont typeface="Wingdings" pitchFamily="2" charset="2"/>
              <a:buChar char="q"/>
            </a:pPr>
            <a:r>
              <a:rPr lang="en-US" b="0" dirty="0">
                <a:solidFill>
                  <a:srgbClr val="0070C0"/>
                </a:solidFill>
                <a:latin typeface="Times New Roman" pitchFamily="18" charset="0"/>
                <a:cs typeface="Times New Roman" pitchFamily="18" charset="0"/>
              </a:rPr>
              <a:t>Safety Monitoring</a:t>
            </a:r>
          </a:p>
          <a:p>
            <a:pPr marL="457200" indent="-457200">
              <a:buFont typeface="Wingdings" pitchFamily="2" charset="2"/>
              <a:buChar char="q"/>
            </a:pPr>
            <a:endParaRPr lang="en-US" b="0" dirty="0">
              <a:latin typeface="Times New Roman" pitchFamily="18" charset="0"/>
              <a:cs typeface="Times New Roman" pitchFamily="18" charset="0"/>
            </a:endParaRPr>
          </a:p>
          <a:p>
            <a:pPr marL="800100" lvl="1" indent="-342900">
              <a:buFont typeface="Wingdings" pitchFamily="2" charset="2"/>
              <a:buChar char="q"/>
            </a:pPr>
            <a:endParaRPr lang="en-US" dirty="0">
              <a:latin typeface="Times New Roman" pitchFamily="18" charset="0"/>
              <a:cs typeface="Times New Roman" pitchFamily="18" charset="0"/>
            </a:endParaRPr>
          </a:p>
        </p:txBody>
      </p:sp>
      <p:pic>
        <p:nvPicPr>
          <p:cNvPr id="6" name="Content Placeholder 5" descr="smarthome.png"/>
          <p:cNvPicPr>
            <a:picLocks noGrp="1" noChangeAspect="1"/>
          </p:cNvPicPr>
          <p:nvPr>
            <p:ph sz="quarter" idx="2"/>
          </p:nvPr>
        </p:nvPicPr>
        <p:blipFill>
          <a:blip r:embed="rId2" cstate="print"/>
          <a:stretch>
            <a:fillRect/>
          </a:stretch>
        </p:blipFill>
        <p:spPr>
          <a:xfrm>
            <a:off x="3733802" y="914400"/>
            <a:ext cx="5303135" cy="5562600"/>
          </a:xfrm>
        </p:spPr>
      </p:pic>
      <p:sp>
        <p:nvSpPr>
          <p:cNvPr id="4" name="Slide Number Placeholder 3">
            <a:extLst>
              <a:ext uri="{FF2B5EF4-FFF2-40B4-BE49-F238E27FC236}">
                <a16:creationId xmlns:a16="http://schemas.microsoft.com/office/drawing/2014/main" id="{3D7FA95B-DD9A-4A3C-8C48-7218D692DA74}"/>
              </a:ext>
            </a:extLst>
          </p:cNvPr>
          <p:cNvSpPr>
            <a:spLocks noGrp="1"/>
          </p:cNvSpPr>
          <p:nvPr>
            <p:ph type="sldNum" sz="quarter" idx="12"/>
          </p:nvPr>
        </p:nvSpPr>
        <p:spPr/>
        <p:txBody>
          <a:bodyPr/>
          <a:lstStyle/>
          <a:p>
            <a:fld id="{FD923E06-FC93-4BA5-8370-7CBA72780AB1}" type="slidenum">
              <a:rPr lang="en-US" smtClean="0"/>
              <a:pPr/>
              <a:t>24</a:t>
            </a:fld>
            <a:endParaRPr lang="en-US" dirty="0"/>
          </a:p>
        </p:txBody>
      </p:sp>
      <p:sp>
        <p:nvSpPr>
          <p:cNvPr id="5" name="Date Placeholder 4"/>
          <p:cNvSpPr>
            <a:spLocks noGrp="1"/>
          </p:cNvSpPr>
          <p:nvPr>
            <p:ph type="dt" idx="10"/>
          </p:nvPr>
        </p:nvSpPr>
        <p:spPr/>
        <p:txBody>
          <a:bodyPr/>
          <a:lstStyle/>
          <a:p>
            <a:pPr>
              <a:defRPr/>
            </a:pPr>
            <a:fld id="{26C10CC7-2109-44DB-A639-7F9344C26437}" type="datetime5">
              <a:rPr lang="en-US" altLang="en-US" smtClean="0"/>
              <a:t>28-Feb-20</a:t>
            </a:fld>
            <a:endParaRPr lang="en-US" altLang="en-US"/>
          </a:p>
        </p:txBody>
      </p:sp>
      <p:sp>
        <p:nvSpPr>
          <p:cNvPr id="7" name="Footer Placeholder 6"/>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701342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7ABB-31E7-4C58-BAF5-64B6052AF68F}"/>
              </a:ext>
            </a:extLst>
          </p:cNvPr>
          <p:cNvSpPr>
            <a:spLocks noGrp="1"/>
          </p:cNvSpPr>
          <p:nvPr>
            <p:ph type="title"/>
          </p:nvPr>
        </p:nvSpPr>
        <p:spPr/>
        <p:txBody>
          <a:bodyPr/>
          <a:lstStyle/>
          <a:p>
            <a:r>
              <a:rPr lang="en-US" dirty="0"/>
              <a:t>4.3.2. IoT Based Smart City</a:t>
            </a:r>
          </a:p>
        </p:txBody>
      </p:sp>
      <p:sp>
        <p:nvSpPr>
          <p:cNvPr id="3" name="Content Placeholder 2">
            <a:extLst>
              <a:ext uri="{FF2B5EF4-FFF2-40B4-BE49-F238E27FC236}">
                <a16:creationId xmlns:a16="http://schemas.microsoft.com/office/drawing/2014/main" id="{008D2BBC-F4DE-4F8C-8271-75125CE744B7}"/>
              </a:ext>
            </a:extLst>
          </p:cNvPr>
          <p:cNvSpPr>
            <a:spLocks noGrp="1"/>
          </p:cNvSpPr>
          <p:nvPr>
            <p:ph sz="quarter" idx="1"/>
          </p:nvPr>
        </p:nvSpPr>
        <p:spPr>
          <a:xfrm>
            <a:off x="0" y="838200"/>
            <a:ext cx="3733800" cy="4419600"/>
          </a:xfrm>
        </p:spPr>
        <p:txBody>
          <a:bodyPr/>
          <a:lstStyle/>
          <a:p>
            <a:pPr marL="457200" indent="-457200">
              <a:lnSpc>
                <a:spcPct val="150000"/>
              </a:lnSpc>
              <a:buFont typeface="Wingdings" pitchFamily="2" charset="2"/>
              <a:buChar char="Ø"/>
            </a:pPr>
            <a:r>
              <a:rPr lang="en-US" b="0" dirty="0">
                <a:latin typeface="Times New Roman" pitchFamily="18" charset="0"/>
                <a:cs typeface="Times New Roman" pitchFamily="18" charset="0"/>
              </a:rPr>
              <a:t>Structural Health</a:t>
            </a:r>
          </a:p>
          <a:p>
            <a:pPr marL="457200" indent="-457200">
              <a:lnSpc>
                <a:spcPct val="150000"/>
              </a:lnSpc>
              <a:buFont typeface="Wingdings" pitchFamily="2" charset="2"/>
              <a:buChar char="Ø"/>
            </a:pPr>
            <a:r>
              <a:rPr lang="en-US" b="0" dirty="0">
                <a:latin typeface="Times New Roman" pitchFamily="18" charset="0"/>
                <a:cs typeface="Times New Roman" pitchFamily="18" charset="0"/>
              </a:rPr>
              <a:t>Lightning</a:t>
            </a:r>
          </a:p>
          <a:p>
            <a:pPr marL="457200" indent="-457200">
              <a:lnSpc>
                <a:spcPct val="150000"/>
              </a:lnSpc>
              <a:buFont typeface="Wingdings" pitchFamily="2" charset="2"/>
              <a:buChar char="Ø"/>
            </a:pPr>
            <a:r>
              <a:rPr lang="en-US" b="0" dirty="0">
                <a:latin typeface="Times New Roman" pitchFamily="18" charset="0"/>
                <a:cs typeface="Times New Roman" pitchFamily="18" charset="0"/>
              </a:rPr>
              <a:t>Safety</a:t>
            </a:r>
          </a:p>
          <a:p>
            <a:pPr marL="457200" indent="-457200">
              <a:lnSpc>
                <a:spcPct val="150000"/>
              </a:lnSpc>
              <a:buFont typeface="Wingdings" pitchFamily="2" charset="2"/>
              <a:buChar char="Ø"/>
            </a:pPr>
            <a:r>
              <a:rPr lang="en-US" b="0" dirty="0">
                <a:latin typeface="Times New Roman" pitchFamily="18" charset="0"/>
                <a:cs typeface="Times New Roman" pitchFamily="18" charset="0"/>
              </a:rPr>
              <a:t>Transportation</a:t>
            </a:r>
          </a:p>
          <a:p>
            <a:pPr marL="457200" indent="-457200">
              <a:lnSpc>
                <a:spcPct val="150000"/>
              </a:lnSpc>
              <a:buFont typeface="Wingdings" pitchFamily="2" charset="2"/>
              <a:buChar char="Ø"/>
            </a:pPr>
            <a:r>
              <a:rPr lang="en-US" b="0" dirty="0">
                <a:latin typeface="Times New Roman" pitchFamily="18" charset="0"/>
                <a:cs typeface="Times New Roman" pitchFamily="18" charset="0"/>
              </a:rPr>
              <a:t>Waste Management</a:t>
            </a:r>
          </a:p>
          <a:p>
            <a:pPr marL="457200" indent="-457200">
              <a:lnSpc>
                <a:spcPct val="150000"/>
              </a:lnSpc>
              <a:buFont typeface="Wingdings" pitchFamily="2" charset="2"/>
              <a:buChar char="Ø"/>
            </a:pPr>
            <a:r>
              <a:rPr lang="en-US" b="0" dirty="0">
                <a:latin typeface="Times New Roman" pitchFamily="18" charset="0"/>
                <a:cs typeface="Times New Roman" pitchFamily="18" charset="0"/>
              </a:rPr>
              <a:t>Smart  Parking</a:t>
            </a:r>
          </a:p>
          <a:p>
            <a:pPr marL="457200" indent="-457200">
              <a:lnSpc>
                <a:spcPct val="150000"/>
              </a:lnSpc>
              <a:buFont typeface="Wingdings" pitchFamily="2" charset="2"/>
              <a:buChar char="Ø"/>
            </a:pPr>
            <a:endParaRPr lang="en-US" b="0" dirty="0">
              <a:latin typeface="Times New Roman" pitchFamily="18" charset="0"/>
              <a:cs typeface="Times New Roman" pitchFamily="18" charset="0"/>
            </a:endParaRPr>
          </a:p>
          <a:p>
            <a:pPr marL="457200" indent="-457200">
              <a:lnSpc>
                <a:spcPct val="150000"/>
              </a:lnSpc>
              <a:buFont typeface="Wingdings" pitchFamily="2" charset="2"/>
              <a:buChar char="Ø"/>
            </a:pPr>
            <a:endParaRPr lang="en-US" b="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7946328-62DF-48B9-BCE6-E56A67D2153D}"/>
              </a:ext>
            </a:extLst>
          </p:cNvPr>
          <p:cNvSpPr>
            <a:spLocks noGrp="1"/>
          </p:cNvSpPr>
          <p:nvPr>
            <p:ph type="sldNum" sz="quarter" idx="12"/>
          </p:nvPr>
        </p:nvSpPr>
        <p:spPr/>
        <p:txBody>
          <a:bodyPr/>
          <a:lstStyle/>
          <a:p>
            <a:fld id="{FD923E06-FC93-4BA5-8370-7CBA72780AB1}" type="slidenum">
              <a:rPr lang="en-US" smtClean="0"/>
              <a:pPr/>
              <a:t>25</a:t>
            </a:fld>
            <a:endParaRPr lang="en-US" dirty="0"/>
          </a:p>
        </p:txBody>
      </p:sp>
      <p:pic>
        <p:nvPicPr>
          <p:cNvPr id="8" name="Content Placeholder 7" descr="smartcity2.jpg"/>
          <p:cNvPicPr>
            <a:picLocks noGrp="1" noChangeAspect="1"/>
          </p:cNvPicPr>
          <p:nvPr>
            <p:ph sz="quarter" idx="2"/>
          </p:nvPr>
        </p:nvPicPr>
        <p:blipFill>
          <a:blip r:embed="rId2" cstate="print"/>
          <a:stretch>
            <a:fillRect/>
          </a:stretch>
        </p:blipFill>
        <p:spPr>
          <a:xfrm>
            <a:off x="3429002" y="762000"/>
            <a:ext cx="5715001" cy="5476754"/>
          </a:xfrm>
        </p:spPr>
      </p:pic>
      <p:sp>
        <p:nvSpPr>
          <p:cNvPr id="9" name="TextBox 8"/>
          <p:cNvSpPr txBox="1"/>
          <p:nvPr/>
        </p:nvSpPr>
        <p:spPr>
          <a:xfrm>
            <a:off x="8003894" y="6111433"/>
            <a:ext cx="1345240" cy="230832"/>
          </a:xfrm>
          <a:prstGeom prst="rect">
            <a:avLst/>
          </a:prstGeom>
          <a:noFill/>
        </p:spPr>
        <p:txBody>
          <a:bodyPr wrap="none" rtlCol="0">
            <a:spAutoFit/>
          </a:bodyPr>
          <a:lstStyle/>
          <a:p>
            <a:r>
              <a:rPr lang="en-US" sz="900" dirty="0" err="1"/>
              <a:t>Img</a:t>
            </a:r>
            <a:r>
              <a:rPr lang="en-US" sz="900" dirty="0"/>
              <a:t> </a:t>
            </a:r>
            <a:r>
              <a:rPr lang="en-US" sz="900" dirty="0" err="1"/>
              <a:t>src</a:t>
            </a:r>
            <a:r>
              <a:rPr lang="en-US" sz="900" dirty="0"/>
              <a:t>: Google image</a:t>
            </a:r>
          </a:p>
        </p:txBody>
      </p:sp>
      <p:sp>
        <p:nvSpPr>
          <p:cNvPr id="5" name="Date Placeholder 4"/>
          <p:cNvSpPr>
            <a:spLocks noGrp="1"/>
          </p:cNvSpPr>
          <p:nvPr>
            <p:ph type="dt" idx="10"/>
          </p:nvPr>
        </p:nvSpPr>
        <p:spPr/>
        <p:txBody>
          <a:bodyPr/>
          <a:lstStyle/>
          <a:p>
            <a:pPr>
              <a:defRPr/>
            </a:pPr>
            <a:fld id="{70E69A62-F444-4E58-BAF1-063DDFD5A095}"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1799604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7ABB-31E7-4C58-BAF5-64B6052AF68F}"/>
              </a:ext>
            </a:extLst>
          </p:cNvPr>
          <p:cNvSpPr>
            <a:spLocks noGrp="1"/>
          </p:cNvSpPr>
          <p:nvPr>
            <p:ph type="title"/>
          </p:nvPr>
        </p:nvSpPr>
        <p:spPr/>
        <p:txBody>
          <a:bodyPr/>
          <a:lstStyle/>
          <a:p>
            <a:r>
              <a:rPr lang="en-US" dirty="0"/>
              <a:t>4.3.3. IoT Based Smart Farming</a:t>
            </a:r>
          </a:p>
        </p:txBody>
      </p:sp>
      <p:sp>
        <p:nvSpPr>
          <p:cNvPr id="3" name="Content Placeholder 2">
            <a:extLst>
              <a:ext uri="{FF2B5EF4-FFF2-40B4-BE49-F238E27FC236}">
                <a16:creationId xmlns:a16="http://schemas.microsoft.com/office/drawing/2014/main" id="{008D2BBC-F4DE-4F8C-8271-75125CE744B7}"/>
              </a:ext>
            </a:extLst>
          </p:cNvPr>
          <p:cNvSpPr>
            <a:spLocks noGrp="1"/>
          </p:cNvSpPr>
          <p:nvPr>
            <p:ph sz="quarter" idx="1"/>
          </p:nvPr>
        </p:nvSpPr>
        <p:spPr>
          <a:xfrm>
            <a:off x="3" y="914400"/>
            <a:ext cx="3809999" cy="4267200"/>
          </a:xfrm>
        </p:spPr>
        <p:txBody>
          <a:bodyPr/>
          <a:lstStyle/>
          <a:p>
            <a:pPr marL="457200" indent="-457200">
              <a:lnSpc>
                <a:spcPct val="150000"/>
              </a:lnSpc>
              <a:buFont typeface="Wingdings" pitchFamily="2" charset="2"/>
              <a:buChar char="q"/>
            </a:pPr>
            <a:r>
              <a:rPr lang="en-US" b="0" dirty="0">
                <a:latin typeface="Times New Roman" pitchFamily="18" charset="0"/>
                <a:cs typeface="Times New Roman" pitchFamily="18" charset="0"/>
              </a:rPr>
              <a:t>Green Houses</a:t>
            </a:r>
          </a:p>
          <a:p>
            <a:pPr marL="457200" indent="-457200">
              <a:lnSpc>
                <a:spcPct val="150000"/>
              </a:lnSpc>
              <a:buFont typeface="Wingdings" pitchFamily="2" charset="2"/>
              <a:buChar char="q"/>
            </a:pPr>
            <a:r>
              <a:rPr lang="en-US" b="0" dirty="0">
                <a:latin typeface="Times New Roman" pitchFamily="18" charset="0"/>
                <a:cs typeface="Times New Roman" pitchFamily="18" charset="0"/>
              </a:rPr>
              <a:t>Compost</a:t>
            </a:r>
          </a:p>
          <a:p>
            <a:pPr marL="457200" indent="-457200">
              <a:lnSpc>
                <a:spcPct val="150000"/>
              </a:lnSpc>
              <a:buFont typeface="Wingdings" pitchFamily="2" charset="2"/>
              <a:buChar char="q"/>
            </a:pPr>
            <a:r>
              <a:rPr lang="en-US" b="0" dirty="0">
                <a:latin typeface="Times New Roman" pitchFamily="18" charset="0"/>
                <a:cs typeface="Times New Roman" pitchFamily="18" charset="0"/>
              </a:rPr>
              <a:t>Animal  Farming/Tracking</a:t>
            </a:r>
          </a:p>
          <a:p>
            <a:pPr marL="457200" indent="-457200">
              <a:lnSpc>
                <a:spcPct val="150000"/>
              </a:lnSpc>
              <a:buFont typeface="Wingdings" pitchFamily="2" charset="2"/>
              <a:buChar char="q"/>
            </a:pPr>
            <a:r>
              <a:rPr lang="en-US" b="0" dirty="0">
                <a:latin typeface="Times New Roman" pitchFamily="18" charset="0"/>
                <a:cs typeface="Times New Roman" pitchFamily="18" charset="0"/>
              </a:rPr>
              <a:t>Offspring Care</a:t>
            </a:r>
          </a:p>
          <a:p>
            <a:pPr marL="457200" indent="-457200">
              <a:lnSpc>
                <a:spcPct val="150000"/>
              </a:lnSpc>
              <a:buFont typeface="Wingdings" pitchFamily="2" charset="2"/>
              <a:buChar char="q"/>
            </a:pPr>
            <a:r>
              <a:rPr lang="en-US" b="0" dirty="0">
                <a:latin typeface="Times New Roman" pitchFamily="18" charset="0"/>
                <a:cs typeface="Times New Roman" pitchFamily="18" charset="0"/>
              </a:rPr>
              <a:t>Field  Monitoring</a:t>
            </a:r>
          </a:p>
        </p:txBody>
      </p:sp>
      <p:pic>
        <p:nvPicPr>
          <p:cNvPr id="6" name="Content Placeholder 5" descr="iot-for-indian-agriculture-2-638.jpg"/>
          <p:cNvPicPr>
            <a:picLocks noGrp="1" noChangeAspect="1"/>
          </p:cNvPicPr>
          <p:nvPr>
            <p:ph sz="quarter" idx="2"/>
          </p:nvPr>
        </p:nvPicPr>
        <p:blipFill>
          <a:blip r:embed="rId2" cstate="print"/>
          <a:stretch>
            <a:fillRect/>
          </a:stretch>
        </p:blipFill>
        <p:spPr>
          <a:xfrm>
            <a:off x="3429000" y="838202"/>
            <a:ext cx="5715000" cy="5638799"/>
          </a:xfrm>
        </p:spPr>
      </p:pic>
      <p:sp>
        <p:nvSpPr>
          <p:cNvPr id="4" name="Slide Number Placeholder 3">
            <a:extLst>
              <a:ext uri="{FF2B5EF4-FFF2-40B4-BE49-F238E27FC236}">
                <a16:creationId xmlns:a16="http://schemas.microsoft.com/office/drawing/2014/main" id="{87946328-62DF-48B9-BCE6-E56A67D2153D}"/>
              </a:ext>
            </a:extLst>
          </p:cNvPr>
          <p:cNvSpPr>
            <a:spLocks noGrp="1"/>
          </p:cNvSpPr>
          <p:nvPr>
            <p:ph type="sldNum" sz="quarter" idx="12"/>
          </p:nvPr>
        </p:nvSpPr>
        <p:spPr/>
        <p:txBody>
          <a:bodyPr/>
          <a:lstStyle/>
          <a:p>
            <a:fld id="{FD923E06-FC93-4BA5-8370-7CBA72780AB1}" type="slidenum">
              <a:rPr lang="en-US" smtClean="0"/>
              <a:pPr/>
              <a:t>26</a:t>
            </a:fld>
            <a:endParaRPr lang="en-US"/>
          </a:p>
        </p:txBody>
      </p:sp>
      <p:sp>
        <p:nvSpPr>
          <p:cNvPr id="5" name="Date Placeholder 4"/>
          <p:cNvSpPr>
            <a:spLocks noGrp="1"/>
          </p:cNvSpPr>
          <p:nvPr>
            <p:ph type="dt" idx="10"/>
          </p:nvPr>
        </p:nvSpPr>
        <p:spPr/>
        <p:txBody>
          <a:bodyPr/>
          <a:lstStyle/>
          <a:p>
            <a:pPr>
              <a:defRPr/>
            </a:pPr>
            <a:fld id="{8D21E9A2-BD2D-4ACA-B299-3F28067FD873}" type="datetime5">
              <a:rPr lang="en-US" altLang="en-US" smtClean="0"/>
              <a:t>28-Feb-20</a:t>
            </a:fld>
            <a:endParaRPr lang="en-US" altLang="en-US"/>
          </a:p>
        </p:txBody>
      </p:sp>
      <p:sp>
        <p:nvSpPr>
          <p:cNvPr id="7" name="Footer Placeholder 6"/>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411453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11332D-1D24-4A2A-8DEA-5F234FCDD8C3}"/>
              </a:ext>
            </a:extLst>
          </p:cNvPr>
          <p:cNvPicPr>
            <a:picLocks noChangeAspect="1"/>
          </p:cNvPicPr>
          <p:nvPr/>
        </p:nvPicPr>
        <p:blipFill>
          <a:blip r:embed="rId2"/>
          <a:stretch>
            <a:fillRect/>
          </a:stretch>
        </p:blipFill>
        <p:spPr>
          <a:xfrm>
            <a:off x="381002" y="2590802"/>
            <a:ext cx="7605887" cy="3733799"/>
          </a:xfrm>
          <a:prstGeom prst="rect">
            <a:avLst/>
          </a:prstGeom>
        </p:spPr>
      </p:pic>
      <p:sp>
        <p:nvSpPr>
          <p:cNvPr id="3" name="Content Placeholder 2"/>
          <p:cNvSpPr>
            <a:spLocks noGrp="1"/>
          </p:cNvSpPr>
          <p:nvPr>
            <p:ph idx="1"/>
          </p:nvPr>
        </p:nvSpPr>
        <p:spPr>
          <a:xfrm>
            <a:off x="228600" y="875070"/>
            <a:ext cx="7620000" cy="1295400"/>
          </a:xfrm>
        </p:spPr>
        <p:txBody>
          <a:bodyPr>
            <a:noAutofit/>
          </a:bodyPr>
          <a:lstStyle/>
          <a:p>
            <a:pPr marL="0" indent="0" algn="ctr">
              <a:buNone/>
            </a:pPr>
            <a:endParaRPr lang="en-US" dirty="0"/>
          </a:p>
          <a:p>
            <a:pPr marL="0" indent="0" algn="ctr">
              <a:buNone/>
            </a:pPr>
            <a:r>
              <a:rPr lang="en-US" b="1" dirty="0">
                <a:solidFill>
                  <a:srgbClr val="C00000"/>
                </a:solidFill>
              </a:rPr>
              <a:t>Chapter 5: Augmented Reality(AR)</a:t>
            </a:r>
          </a:p>
          <a:p>
            <a:pPr marL="0" indent="0" algn="ctr">
              <a:buNone/>
            </a:pPr>
            <a:r>
              <a:rPr lang="en-US" b="1" dirty="0">
                <a:solidFill>
                  <a:srgbClr val="C00000"/>
                </a:solidFill>
              </a:rPr>
              <a:t> </a:t>
            </a:r>
          </a:p>
          <a:p>
            <a:endParaRPr lang="en-US" dirty="0"/>
          </a:p>
        </p:txBody>
      </p:sp>
      <p:pic>
        <p:nvPicPr>
          <p:cNvPr id="8" name="Picture 7">
            <a:extLst>
              <a:ext uri="{FF2B5EF4-FFF2-40B4-BE49-F238E27FC236}">
                <a16:creationId xmlns:a16="http://schemas.microsoft.com/office/drawing/2014/main" id="{2834DA61-F642-4B73-8C71-C0DA79A01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168" y="1"/>
            <a:ext cx="1659835" cy="1750141"/>
          </a:xfrm>
          <a:prstGeom prst="rect">
            <a:avLst/>
          </a:prstGeom>
        </p:spPr>
      </p:pic>
      <p:sp>
        <p:nvSpPr>
          <p:cNvPr id="2" name="Date Placeholder 1"/>
          <p:cNvSpPr>
            <a:spLocks noGrp="1"/>
          </p:cNvSpPr>
          <p:nvPr>
            <p:ph type="dt" idx="10"/>
          </p:nvPr>
        </p:nvSpPr>
        <p:spPr/>
        <p:txBody>
          <a:bodyPr/>
          <a:lstStyle/>
          <a:p>
            <a:pPr>
              <a:defRPr/>
            </a:pPr>
            <a:fld id="{6D6D6F43-A9C2-48B0-B209-22C03E8887FF}"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27</a:t>
            </a:fld>
            <a:endParaRPr lang="en-US" altLang="en-US"/>
          </a:p>
        </p:txBody>
      </p:sp>
    </p:spTree>
    <p:extLst>
      <p:ext uri="{BB962C8B-B14F-4D97-AF65-F5344CB8AC3E}">
        <p14:creationId xmlns:p14="http://schemas.microsoft.com/office/powerpoint/2010/main" val="1265375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C823A-18BD-4D3A-B197-C1752606C048}"/>
              </a:ext>
            </a:extLst>
          </p:cNvPr>
          <p:cNvSpPr>
            <a:spLocks noGrp="1"/>
          </p:cNvSpPr>
          <p:nvPr>
            <p:ph idx="1"/>
          </p:nvPr>
        </p:nvSpPr>
        <p:spPr>
          <a:xfrm>
            <a:off x="76200" y="1281114"/>
            <a:ext cx="6934200" cy="4357687"/>
          </a:xfrm>
        </p:spPr>
        <p:txBody>
          <a:bodyPr>
            <a:noAutofit/>
          </a:bodyPr>
          <a:lstStyle/>
          <a:p>
            <a:pPr marL="0" indent="0" algn="just">
              <a:lnSpc>
                <a:spcPct val="170000"/>
              </a:lnSpc>
            </a:pPr>
            <a:r>
              <a:rPr lang="en-US" dirty="0">
                <a:latin typeface="Times New Roman" pitchFamily="18" charset="0"/>
                <a:cs typeface="Times New Roman" pitchFamily="18" charset="0"/>
              </a:rPr>
              <a:t>Content outlines:</a:t>
            </a:r>
          </a:p>
          <a:p>
            <a:pPr marL="457200" indent="-457200" algn="just">
              <a:lnSpc>
                <a:spcPct val="170000"/>
              </a:lnSpc>
              <a:buFont typeface="Wingdings" pitchFamily="2" charset="2"/>
              <a:buChar char="q"/>
            </a:pPr>
            <a:r>
              <a:rPr lang="en-US" b="0" dirty="0">
                <a:latin typeface="Times New Roman" pitchFamily="18" charset="0"/>
                <a:cs typeface="Times New Roman" pitchFamily="18" charset="0"/>
              </a:rPr>
              <a:t>Overview of Augmented Reality.</a:t>
            </a:r>
          </a:p>
          <a:p>
            <a:pPr marL="457200" indent="-457200" algn="just">
              <a:lnSpc>
                <a:spcPct val="170000"/>
              </a:lnSpc>
              <a:buFont typeface="Wingdings" pitchFamily="2" charset="2"/>
              <a:buChar char="q"/>
            </a:pPr>
            <a:r>
              <a:rPr lang="en-US" b="0" dirty="0">
                <a:latin typeface="Times New Roman" pitchFamily="18" charset="0"/>
                <a:cs typeface="Times New Roman" pitchFamily="18" charset="0"/>
              </a:rPr>
              <a:t>The difference between VR,AR and MR</a:t>
            </a:r>
          </a:p>
          <a:p>
            <a:pPr marL="457200" indent="-457200" algn="just">
              <a:lnSpc>
                <a:spcPct val="170000"/>
              </a:lnSpc>
              <a:buFont typeface="Wingdings" pitchFamily="2" charset="2"/>
              <a:buChar char="q"/>
            </a:pPr>
            <a:r>
              <a:rPr lang="en-US" b="0" dirty="0">
                <a:latin typeface="Times New Roman" pitchFamily="18" charset="0"/>
                <a:cs typeface="Times New Roman" pitchFamily="18" charset="0"/>
              </a:rPr>
              <a:t> Architecture of AR systems </a:t>
            </a:r>
          </a:p>
          <a:p>
            <a:pPr marL="457200" indent="-457200" algn="just">
              <a:lnSpc>
                <a:spcPct val="170000"/>
              </a:lnSpc>
              <a:buFont typeface="Wingdings" pitchFamily="2" charset="2"/>
              <a:buChar char="q"/>
            </a:pPr>
            <a:r>
              <a:rPr lang="en-US" b="0" dirty="0">
                <a:latin typeface="Times New Roman" pitchFamily="18" charset="0"/>
                <a:cs typeface="Times New Roman" pitchFamily="18" charset="0"/>
              </a:rPr>
              <a:t>Application of AR systems</a:t>
            </a:r>
          </a:p>
          <a:p>
            <a:pPr marL="1828800" lvl="4" indent="0" algn="just">
              <a:lnSpc>
                <a:spcPct val="170000"/>
              </a:lnSpc>
            </a:pPr>
            <a:endParaRPr lang="en-US" sz="28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endParaRPr lang="en-US"/>
          </a:p>
        </p:txBody>
      </p:sp>
      <p:sp>
        <p:nvSpPr>
          <p:cNvPr id="2" name="Date Placeholder 1"/>
          <p:cNvSpPr>
            <a:spLocks noGrp="1"/>
          </p:cNvSpPr>
          <p:nvPr>
            <p:ph type="dt" idx="10"/>
          </p:nvPr>
        </p:nvSpPr>
        <p:spPr/>
        <p:txBody>
          <a:bodyPr/>
          <a:lstStyle/>
          <a:p>
            <a:pPr>
              <a:defRPr/>
            </a:pPr>
            <a:fld id="{40A26062-518E-45F3-8939-CEA098BAC74A}"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28</a:t>
            </a:fld>
            <a:endParaRPr lang="en-US" altLang="en-US"/>
          </a:p>
        </p:txBody>
      </p:sp>
    </p:spTree>
    <p:extLst>
      <p:ext uri="{BB962C8B-B14F-4D97-AF65-F5344CB8AC3E}">
        <p14:creationId xmlns:p14="http://schemas.microsoft.com/office/powerpoint/2010/main" val="3404435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dirty="0"/>
              <a:t>Chapter Objectives:</a:t>
            </a:r>
          </a:p>
        </p:txBody>
      </p:sp>
      <p:sp>
        <p:nvSpPr>
          <p:cNvPr id="6" name="Content Placeholder 5"/>
          <p:cNvSpPr>
            <a:spLocks noGrp="1"/>
          </p:cNvSpPr>
          <p:nvPr>
            <p:ph idx="1"/>
          </p:nvPr>
        </p:nvSpPr>
        <p:spPr>
          <a:xfrm>
            <a:off x="0" y="900115"/>
            <a:ext cx="9144000" cy="5653085"/>
          </a:xfrm>
        </p:spPr>
        <p:txBody>
          <a:bodyPr>
            <a:noAutofit/>
          </a:bodyPr>
          <a:lstStyle/>
          <a:p>
            <a:pPr marL="457200" indent="-457200">
              <a:lnSpc>
                <a:spcPct val="150000"/>
              </a:lnSpc>
              <a:buFont typeface="Wingdings" pitchFamily="2" charset="2"/>
              <a:buChar char="Ø"/>
            </a:pPr>
            <a:r>
              <a:rPr lang="en-US" b="0" dirty="0">
                <a:latin typeface="Times New Roman" pitchFamily="18" charset="0"/>
                <a:cs typeface="Times New Roman" pitchFamily="18" charset="0"/>
              </a:rPr>
              <a:t>After accomplishing this chapter, Students will be able to:</a:t>
            </a:r>
          </a:p>
          <a:p>
            <a:pPr marL="687388" indent="-457200">
              <a:lnSpc>
                <a:spcPct val="150000"/>
              </a:lnSpc>
              <a:buFont typeface="Wingdings" pitchFamily="2" charset="2"/>
              <a:buChar char="q"/>
            </a:pPr>
            <a:r>
              <a:rPr lang="en-US" b="0" dirty="0">
                <a:latin typeface="Times New Roman" pitchFamily="18" charset="0"/>
                <a:cs typeface="Times New Roman" pitchFamily="18" charset="0"/>
              </a:rPr>
              <a:t>Explain augmented reality</a:t>
            </a:r>
          </a:p>
          <a:p>
            <a:pPr marL="687388" indent="-457200">
              <a:lnSpc>
                <a:spcPct val="150000"/>
              </a:lnSpc>
              <a:buFont typeface="Wingdings" pitchFamily="2" charset="2"/>
              <a:buChar char="q"/>
            </a:pPr>
            <a:r>
              <a:rPr lang="en-US" b="0" dirty="0">
                <a:latin typeface="Times New Roman" pitchFamily="18" charset="0"/>
                <a:cs typeface="Times New Roman" pitchFamily="18" charset="0"/>
              </a:rPr>
              <a:t>Explain the features of augmented reality</a:t>
            </a:r>
          </a:p>
          <a:p>
            <a:pPr marL="687388" indent="-457200">
              <a:lnSpc>
                <a:spcPct val="150000"/>
              </a:lnSpc>
              <a:buFont typeface="Wingdings" pitchFamily="2" charset="2"/>
              <a:buChar char="q"/>
            </a:pPr>
            <a:r>
              <a:rPr lang="en-US" b="0" dirty="0">
                <a:latin typeface="Times New Roman" pitchFamily="18" charset="0"/>
                <a:cs typeface="Times New Roman" pitchFamily="18" charset="0"/>
              </a:rPr>
              <a:t>Explain the difference between AR, VR, and MR</a:t>
            </a:r>
          </a:p>
          <a:p>
            <a:pPr marL="687388" indent="-457200">
              <a:lnSpc>
                <a:spcPct val="150000"/>
              </a:lnSpc>
              <a:buFont typeface="Wingdings" pitchFamily="2" charset="2"/>
              <a:buChar char="q"/>
            </a:pPr>
            <a:r>
              <a:rPr lang="en-US" b="0" dirty="0">
                <a:latin typeface="Times New Roman" pitchFamily="18" charset="0"/>
                <a:cs typeface="Times New Roman" pitchFamily="18" charset="0"/>
              </a:rPr>
              <a:t>Explain the architecture of augmented reality systems</a:t>
            </a:r>
          </a:p>
          <a:p>
            <a:pPr marL="687388" indent="-457200">
              <a:lnSpc>
                <a:spcPct val="150000"/>
              </a:lnSpc>
              <a:buFont typeface="Wingdings" pitchFamily="2" charset="2"/>
              <a:buChar char="q"/>
            </a:pPr>
            <a:r>
              <a:rPr lang="en-US" b="0" dirty="0">
                <a:latin typeface="Times New Roman" pitchFamily="18" charset="0"/>
                <a:cs typeface="Times New Roman" pitchFamily="18" charset="0"/>
              </a:rPr>
              <a:t>Describe the application areas of augmented reality </a:t>
            </a:r>
            <a:br>
              <a:rPr lang="en-US" b="0" dirty="0">
                <a:latin typeface="Times New Roman" pitchFamily="18" charset="0"/>
                <a:cs typeface="Times New Roman" pitchFamily="18" charset="0"/>
              </a:rPr>
            </a:br>
            <a:endParaRPr lang="en-US" b="0" dirty="0">
              <a:latin typeface="Times New Roman" pitchFamily="18" charset="0"/>
              <a:cs typeface="Times New Roman" pitchFamily="18" charset="0"/>
            </a:endParaRPr>
          </a:p>
        </p:txBody>
      </p:sp>
      <p:sp>
        <p:nvSpPr>
          <p:cNvPr id="2" name="Date Placeholder 1"/>
          <p:cNvSpPr>
            <a:spLocks noGrp="1"/>
          </p:cNvSpPr>
          <p:nvPr>
            <p:ph type="dt" idx="10"/>
          </p:nvPr>
        </p:nvSpPr>
        <p:spPr/>
        <p:txBody>
          <a:bodyPr/>
          <a:lstStyle/>
          <a:p>
            <a:pPr>
              <a:defRPr/>
            </a:pPr>
            <a:fld id="{76F93D48-546D-48AF-A4A2-3032AF3559A3}" type="datetime5">
              <a:rPr lang="en-US" altLang="en-US" smtClean="0"/>
              <a:t>28-Feb-20</a:t>
            </a:fld>
            <a:endParaRPr lang="en-US" altLang="en-US"/>
          </a:p>
        </p:txBody>
      </p:sp>
      <p:sp>
        <p:nvSpPr>
          <p:cNvPr id="3" name="Footer Placeholder 2"/>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29</a:t>
            </a:fld>
            <a:endParaRPr lang="en-US" altLang="en-US"/>
          </a:p>
        </p:txBody>
      </p:sp>
    </p:spTree>
    <p:extLst>
      <p:ext uri="{BB962C8B-B14F-4D97-AF65-F5344CB8AC3E}">
        <p14:creationId xmlns:p14="http://schemas.microsoft.com/office/powerpoint/2010/main" val="163696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3FDF-59FA-49EA-85EF-E397B7D5FE92}"/>
              </a:ext>
            </a:extLst>
          </p:cNvPr>
          <p:cNvSpPr>
            <a:spLocks noGrp="1"/>
          </p:cNvSpPr>
          <p:nvPr>
            <p:ph type="title"/>
          </p:nvPr>
        </p:nvSpPr>
        <p:spPr/>
        <p:txBody>
          <a:bodyPr/>
          <a:lstStyle/>
          <a:p>
            <a:pPr algn="l"/>
            <a:r>
              <a:rPr lang="en-US" dirty="0"/>
              <a:t>Chapter Objectives:</a:t>
            </a:r>
          </a:p>
        </p:txBody>
      </p:sp>
      <p:sp>
        <p:nvSpPr>
          <p:cNvPr id="3" name="Content Placeholder 2">
            <a:extLst>
              <a:ext uri="{FF2B5EF4-FFF2-40B4-BE49-F238E27FC236}">
                <a16:creationId xmlns:a16="http://schemas.microsoft.com/office/drawing/2014/main" id="{11984E0B-1035-43CF-B858-D54055D7FDA9}"/>
              </a:ext>
            </a:extLst>
          </p:cNvPr>
          <p:cNvSpPr>
            <a:spLocks noGrp="1"/>
          </p:cNvSpPr>
          <p:nvPr>
            <p:ph sz="quarter" idx="1"/>
          </p:nvPr>
        </p:nvSpPr>
        <p:spPr>
          <a:xfrm>
            <a:off x="0" y="685802"/>
            <a:ext cx="9144000" cy="5461000"/>
          </a:xfrm>
        </p:spPr>
        <p:txBody>
          <a:bodyPr/>
          <a:lstStyle/>
          <a:p>
            <a:pPr marL="457200" indent="-457200" algn="just">
              <a:lnSpc>
                <a:spcPct val="150000"/>
              </a:lnSpc>
              <a:buFont typeface="Wingdings" pitchFamily="2" charset="2"/>
              <a:buChar char="Ø"/>
            </a:pPr>
            <a:r>
              <a:rPr lang="en-US" dirty="0">
                <a:latin typeface="Times New Roman" pitchFamily="18" charset="0"/>
                <a:cs typeface="Times New Roman" pitchFamily="18" charset="0"/>
              </a:rPr>
              <a:t>After accomplishing this chapter, Students will be able to:</a:t>
            </a:r>
          </a:p>
          <a:p>
            <a:pPr marL="914400" lvl="1" indent="-457200" algn="just">
              <a:buFont typeface="Wingdings" pitchFamily="2" charset="2"/>
              <a:buChar char="§"/>
            </a:pPr>
            <a:r>
              <a:rPr lang="en-US" dirty="0">
                <a:latin typeface="Times New Roman" pitchFamily="18" charset="0"/>
                <a:cs typeface="Times New Roman" pitchFamily="18" charset="0"/>
              </a:rPr>
              <a:t>Describe IoT</a:t>
            </a:r>
          </a:p>
          <a:p>
            <a:pPr marL="914400" lvl="1" indent="-457200" algn="just">
              <a:buFont typeface="Wingdings" pitchFamily="2" charset="2"/>
              <a:buChar char="§"/>
            </a:pPr>
            <a:r>
              <a:rPr lang="en-US" dirty="0">
                <a:latin typeface="Times New Roman" pitchFamily="18" charset="0"/>
                <a:cs typeface="Times New Roman" pitchFamily="18" charset="0"/>
              </a:rPr>
              <a:t>Explain the history of IoT</a:t>
            </a:r>
          </a:p>
          <a:p>
            <a:pPr marL="914400" lvl="1" indent="-457200" algn="just">
              <a:lnSpc>
                <a:spcPct val="150000"/>
              </a:lnSpc>
              <a:buFont typeface="Wingdings" pitchFamily="2" charset="2"/>
              <a:buChar char="§"/>
            </a:pPr>
            <a:r>
              <a:rPr lang="en-US" dirty="0">
                <a:latin typeface="Times New Roman" pitchFamily="18" charset="0"/>
                <a:cs typeface="Times New Roman" pitchFamily="18" charset="0"/>
              </a:rPr>
              <a:t>Describe the pros and cons of IoT</a:t>
            </a:r>
          </a:p>
          <a:p>
            <a:pPr marL="914400" lvl="1" indent="-457200" algn="just">
              <a:lnSpc>
                <a:spcPct val="150000"/>
              </a:lnSpc>
              <a:buFont typeface="Wingdings" pitchFamily="2" charset="2"/>
              <a:buChar char="§"/>
            </a:pPr>
            <a:r>
              <a:rPr lang="en-US" dirty="0">
                <a:latin typeface="Times New Roman" pitchFamily="18" charset="0"/>
                <a:cs typeface="Times New Roman" pitchFamily="18" charset="0"/>
              </a:rPr>
              <a:t>Explain how IoT works</a:t>
            </a:r>
          </a:p>
          <a:p>
            <a:pPr marL="914400" lvl="1" indent="-457200" algn="just">
              <a:lnSpc>
                <a:spcPct val="150000"/>
              </a:lnSpc>
              <a:buFont typeface="Wingdings" pitchFamily="2" charset="2"/>
              <a:buChar char="§"/>
            </a:pPr>
            <a:r>
              <a:rPr lang="en-US" dirty="0">
                <a:latin typeface="Times New Roman" pitchFamily="18" charset="0"/>
                <a:cs typeface="Times New Roman" pitchFamily="18" charset="0"/>
              </a:rPr>
              <a:t>Explain the architecture of IoT</a:t>
            </a:r>
          </a:p>
          <a:p>
            <a:pPr marL="914400" lvl="1" indent="-457200" algn="just">
              <a:buFont typeface="Wingdings" pitchFamily="2" charset="2"/>
              <a:buChar char="§"/>
            </a:pPr>
            <a:r>
              <a:rPr lang="en-US" dirty="0">
                <a:latin typeface="Times New Roman" pitchFamily="18" charset="0"/>
                <a:cs typeface="Times New Roman" pitchFamily="18" charset="0"/>
              </a:rPr>
              <a:t>Describe IoT tools and platforms</a:t>
            </a:r>
          </a:p>
          <a:p>
            <a:pPr marL="914400" lvl="1" indent="-457200" algn="just">
              <a:buFont typeface="Wingdings" pitchFamily="2" charset="2"/>
              <a:buChar char="§"/>
            </a:pPr>
            <a:r>
              <a:rPr lang="en-US" dirty="0">
                <a:latin typeface="Times New Roman" pitchFamily="18" charset="0"/>
                <a:cs typeface="Times New Roman" pitchFamily="18" charset="0"/>
              </a:rPr>
              <a:t>Describe some of the application areas of IoT</a:t>
            </a:r>
          </a:p>
        </p:txBody>
      </p:sp>
      <p:sp>
        <p:nvSpPr>
          <p:cNvPr id="4" name="Slide Number Placeholder 3">
            <a:extLst>
              <a:ext uri="{FF2B5EF4-FFF2-40B4-BE49-F238E27FC236}">
                <a16:creationId xmlns:a16="http://schemas.microsoft.com/office/drawing/2014/main" id="{D6B1355E-2A6A-49A6-8BA6-07E5BDAF4EBA}"/>
              </a:ext>
            </a:extLst>
          </p:cNvPr>
          <p:cNvSpPr>
            <a:spLocks noGrp="1"/>
          </p:cNvSpPr>
          <p:nvPr>
            <p:ph type="sldNum" sz="quarter" idx="12"/>
          </p:nvPr>
        </p:nvSpPr>
        <p:spPr/>
        <p:txBody>
          <a:bodyPr/>
          <a:lstStyle/>
          <a:p>
            <a:fld id="{FD923E06-FC93-4BA5-8370-7CBA72780AB1}" type="slidenum">
              <a:rPr lang="en-US" smtClean="0"/>
              <a:pPr/>
              <a:t>3</a:t>
            </a:fld>
            <a:endParaRPr lang="en-US" dirty="0"/>
          </a:p>
        </p:txBody>
      </p:sp>
      <p:sp>
        <p:nvSpPr>
          <p:cNvPr id="5" name="Date Placeholder 4"/>
          <p:cNvSpPr>
            <a:spLocks noGrp="1"/>
          </p:cNvSpPr>
          <p:nvPr>
            <p:ph type="dt" idx="10"/>
          </p:nvPr>
        </p:nvSpPr>
        <p:spPr/>
        <p:txBody>
          <a:bodyPr/>
          <a:lstStyle/>
          <a:p>
            <a:pPr>
              <a:defRPr/>
            </a:pPr>
            <a:fld id="{71A46637-4B0C-48F9-96B1-69CF8220C465}"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776882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6933C-43EA-4342-9CCA-0DBECBBC91B7}"/>
              </a:ext>
            </a:extLst>
          </p:cNvPr>
          <p:cNvSpPr>
            <a:spLocks noGrp="1"/>
          </p:cNvSpPr>
          <p:nvPr>
            <p:ph idx="1"/>
          </p:nvPr>
        </p:nvSpPr>
        <p:spPr>
          <a:xfrm>
            <a:off x="152402" y="900115"/>
            <a:ext cx="8532813" cy="5246687"/>
          </a:xfrm>
        </p:spPr>
        <p:txBody>
          <a:bodyPr/>
          <a:lstStyle/>
          <a:p>
            <a:r>
              <a:rPr lang="en-US" b="1" dirty="0">
                <a:solidFill>
                  <a:srgbClr val="FF0000"/>
                </a:solidFill>
                <a:latin typeface="Times New Roman" pitchFamily="18" charset="0"/>
                <a:cs typeface="Times New Roman" pitchFamily="18" charset="0"/>
              </a:rPr>
              <a:t>Brainstorming</a:t>
            </a:r>
          </a:p>
          <a:p>
            <a:pPr marL="461963" lvl="1" indent="-407988">
              <a:lnSpc>
                <a:spcPct val="200000"/>
              </a:lnSpc>
              <a:buFont typeface="Wingdings" panose="05000000000000000000" pitchFamily="2" charset="2"/>
              <a:buChar char="Ø"/>
            </a:pPr>
            <a:r>
              <a:rPr lang="en-US" dirty="0">
                <a:latin typeface="Times New Roman" pitchFamily="18" charset="0"/>
                <a:cs typeface="Times New Roman" pitchFamily="18" charset="0"/>
              </a:rPr>
              <a:t>What do you think about Augmented Reality?</a:t>
            </a:r>
          </a:p>
          <a:p>
            <a:pPr marL="461963" lvl="1" indent="-407988">
              <a:lnSpc>
                <a:spcPct val="200000"/>
              </a:lnSpc>
              <a:buFont typeface="Wingdings" panose="05000000000000000000" pitchFamily="2" charset="2"/>
              <a:buChar char="Ø"/>
            </a:pPr>
            <a:r>
              <a:rPr lang="en-US" dirty="0">
                <a:latin typeface="Times New Roman" pitchFamily="18" charset="0"/>
                <a:cs typeface="Times New Roman" pitchFamily="18" charset="0"/>
              </a:rPr>
              <a:t>What are the common features of Augmented reality?</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fld id="{90C08150-6D48-48F1-B2AD-0A8C3EEE3C82}"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30</a:t>
            </a:fld>
            <a:endParaRPr lang="en-US" altLang="en-US"/>
          </a:p>
        </p:txBody>
      </p:sp>
    </p:spTree>
    <p:extLst>
      <p:ext uri="{BB962C8B-B14F-4D97-AF65-F5344CB8AC3E}">
        <p14:creationId xmlns:p14="http://schemas.microsoft.com/office/powerpoint/2010/main" val="2843932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4C18E-E110-467F-BFC9-4140B1482F10}"/>
              </a:ext>
            </a:extLst>
          </p:cNvPr>
          <p:cNvSpPr>
            <a:spLocks noGrp="1"/>
          </p:cNvSpPr>
          <p:nvPr>
            <p:ph idx="1"/>
          </p:nvPr>
        </p:nvSpPr>
        <p:spPr>
          <a:xfrm>
            <a:off x="0" y="609600"/>
            <a:ext cx="8991600" cy="5867401"/>
          </a:xfrm>
        </p:spPr>
        <p:txBody>
          <a:bodyPr>
            <a:noAutofit/>
          </a:bodyPr>
          <a:lstStyle/>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The fundamental idea of AR is to combine , or mix, the view of the real environment with additional, virtual content that is presented through computer graphics.</a:t>
            </a:r>
          </a:p>
          <a:p>
            <a:pPr marL="457200" indent="-457200" algn="just">
              <a:buFont typeface="Wingdings" pitchFamily="2" charset="2"/>
              <a:buChar char="Ø"/>
            </a:pPr>
            <a:r>
              <a:rPr lang="en-US" b="0" dirty="0">
                <a:latin typeface="Times New Roman" pitchFamily="18" charset="0"/>
                <a:cs typeface="Times New Roman" pitchFamily="18" charset="0"/>
              </a:rPr>
              <a:t>Its convincing effect is achieved by ensuring that the virtual content is aligned and registered with the real objects.</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As a person moves in an environment and their perspective view of real objects changes, the virtual content should also be presented from the same perspective. </a:t>
            </a:r>
          </a:p>
          <a:p>
            <a:pPr marL="0" indent="0" algn="just">
              <a:lnSpc>
                <a:spcPct val="150000"/>
              </a:lnSpc>
            </a:pPr>
            <a:br>
              <a:rPr lang="en-US" b="0" dirty="0">
                <a:latin typeface="Times New Roman" pitchFamily="18" charset="0"/>
                <a:cs typeface="Times New Roman" pitchFamily="18" charset="0"/>
              </a:rPr>
            </a:br>
            <a:endParaRPr lang="en-US" b="0" dirty="0">
              <a:latin typeface="Times New Roman" pitchFamily="18" charset="0"/>
              <a:cs typeface="Times New Roman" pitchFamily="18" charset="0"/>
            </a:endParaRPr>
          </a:p>
        </p:txBody>
      </p:sp>
      <p:sp>
        <p:nvSpPr>
          <p:cNvPr id="2" name="Date Placeholder 1"/>
          <p:cNvSpPr>
            <a:spLocks noGrp="1"/>
          </p:cNvSpPr>
          <p:nvPr>
            <p:ph type="dt" idx="10"/>
          </p:nvPr>
        </p:nvSpPr>
        <p:spPr/>
        <p:txBody>
          <a:bodyPr/>
          <a:lstStyle/>
          <a:p>
            <a:pPr>
              <a:defRPr/>
            </a:pPr>
            <a:fld id="{ECCC7EE9-B4FB-4232-AAB5-DFB924D6A1A6}"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31</a:t>
            </a:fld>
            <a:endParaRPr lang="en-US" altLang="en-US"/>
          </a:p>
        </p:txBody>
      </p:sp>
    </p:spTree>
    <p:extLst>
      <p:ext uri="{BB962C8B-B14F-4D97-AF65-F5344CB8AC3E}">
        <p14:creationId xmlns:p14="http://schemas.microsoft.com/office/powerpoint/2010/main" val="1242585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8D9C-8F45-4ED1-AE0C-35D469DF8BB5}"/>
              </a:ext>
            </a:extLst>
          </p:cNvPr>
          <p:cNvSpPr>
            <a:spLocks noGrp="1"/>
          </p:cNvSpPr>
          <p:nvPr>
            <p:ph type="title"/>
          </p:nvPr>
        </p:nvSpPr>
        <p:spPr/>
        <p:txBody>
          <a:bodyPr/>
          <a:lstStyle/>
          <a:p>
            <a:r>
              <a:rPr lang="en-US" dirty="0"/>
              <a:t>What is Augmented reality(AR)?</a:t>
            </a:r>
          </a:p>
        </p:txBody>
      </p:sp>
      <p:sp>
        <p:nvSpPr>
          <p:cNvPr id="3" name="Content Placeholder 2">
            <a:extLst>
              <a:ext uri="{FF2B5EF4-FFF2-40B4-BE49-F238E27FC236}">
                <a16:creationId xmlns:a16="http://schemas.microsoft.com/office/drawing/2014/main" id="{2EAE6667-CBDF-4F64-8C09-A9F1E7CED706}"/>
              </a:ext>
            </a:extLst>
          </p:cNvPr>
          <p:cNvSpPr>
            <a:spLocks noGrp="1"/>
          </p:cNvSpPr>
          <p:nvPr>
            <p:ph idx="1"/>
          </p:nvPr>
        </p:nvSpPr>
        <p:spPr>
          <a:xfrm>
            <a:off x="0" y="900113"/>
            <a:ext cx="9067800" cy="5653087"/>
          </a:xfrm>
        </p:spPr>
        <p:txBody>
          <a:bodyPr>
            <a:normAutofit/>
          </a:bodyPr>
          <a:lstStyle/>
          <a:p>
            <a:r>
              <a:rPr lang="en-US" i="1" u="sng" dirty="0">
                <a:latin typeface="Times New Roman" pitchFamily="18" charset="0"/>
                <a:cs typeface="Times New Roman" pitchFamily="18" charset="0"/>
              </a:rPr>
              <a:t>Definition</a:t>
            </a:r>
          </a:p>
          <a:p>
            <a:pPr marL="457200" indent="-457200" algn="just">
              <a:lnSpc>
                <a:spcPct val="150000"/>
              </a:lnSpc>
              <a:spcAft>
                <a:spcPts val="600"/>
              </a:spcAft>
              <a:buFont typeface="Wingdings" pitchFamily="2" charset="2"/>
              <a:buChar char="Ø"/>
            </a:pPr>
            <a:r>
              <a:rPr lang="en-US" dirty="0">
                <a:solidFill>
                  <a:srgbClr val="FF0000"/>
                </a:solidFill>
                <a:latin typeface="Times New Roman" pitchFamily="18" charset="0"/>
                <a:cs typeface="Times New Roman" pitchFamily="18" charset="0"/>
              </a:rPr>
              <a:t>Augmented reality (AR) </a:t>
            </a:r>
            <a:r>
              <a:rPr lang="en-US" b="0" dirty="0">
                <a:latin typeface="Times New Roman" pitchFamily="18" charset="0"/>
                <a:cs typeface="Times New Roman" pitchFamily="18" charset="0"/>
              </a:rPr>
              <a:t>is a form of emerging technology that allows users to overlay computer generated content in the real world. </a:t>
            </a:r>
          </a:p>
          <a:p>
            <a:pPr marL="457200" indent="-457200" algn="just">
              <a:lnSpc>
                <a:spcPct val="150000"/>
              </a:lnSpc>
              <a:spcAft>
                <a:spcPts val="600"/>
              </a:spcAft>
              <a:buFont typeface="Wingdings" pitchFamily="2" charset="2"/>
              <a:buChar char="Ø"/>
            </a:pPr>
            <a:r>
              <a:rPr lang="en-US" b="0" dirty="0">
                <a:latin typeface="Times New Roman" pitchFamily="18" charset="0"/>
                <a:cs typeface="Times New Roman" pitchFamily="18" charset="0"/>
              </a:rPr>
              <a:t>AR refers to a live view of a physical real-world environment whose elements are merged with augmented computer-generated images creating a mixed reality.</a:t>
            </a:r>
          </a:p>
        </p:txBody>
      </p:sp>
      <p:sp>
        <p:nvSpPr>
          <p:cNvPr id="4" name="Date Placeholder 3"/>
          <p:cNvSpPr>
            <a:spLocks noGrp="1"/>
          </p:cNvSpPr>
          <p:nvPr>
            <p:ph type="dt" idx="10"/>
          </p:nvPr>
        </p:nvSpPr>
        <p:spPr/>
        <p:txBody>
          <a:bodyPr/>
          <a:lstStyle/>
          <a:p>
            <a:pPr>
              <a:defRPr/>
            </a:pPr>
            <a:fld id="{B9C54396-8D28-4ED9-876D-4204844F5372}"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32</a:t>
            </a:fld>
            <a:endParaRPr lang="en-US" altLang="en-US"/>
          </a:p>
        </p:txBody>
      </p:sp>
    </p:spTree>
    <p:extLst>
      <p:ext uri="{BB962C8B-B14F-4D97-AF65-F5344CB8AC3E}">
        <p14:creationId xmlns:p14="http://schemas.microsoft.com/office/powerpoint/2010/main" val="3969744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FA633-7824-4DE7-9B80-3F54F531B767}"/>
              </a:ext>
            </a:extLst>
          </p:cNvPr>
          <p:cNvSpPr>
            <a:spLocks noGrp="1"/>
          </p:cNvSpPr>
          <p:nvPr>
            <p:ph idx="1"/>
          </p:nvPr>
        </p:nvSpPr>
        <p:spPr>
          <a:xfrm>
            <a:off x="76200" y="900114"/>
            <a:ext cx="8839200" cy="5576887"/>
          </a:xfrm>
        </p:spPr>
        <p:txBody>
          <a:bodyPr>
            <a:normAutofit/>
          </a:bodyPr>
          <a:lstStyle/>
          <a:p>
            <a:pPr marL="457200" indent="-457200" algn="just">
              <a:lnSpc>
                <a:spcPct val="150000"/>
              </a:lnSpc>
              <a:buFont typeface="Wingdings" pitchFamily="2" charset="2"/>
              <a:buChar char="Ø"/>
            </a:pPr>
            <a:r>
              <a:rPr lang="en-US" dirty="0">
                <a:solidFill>
                  <a:srgbClr val="FF0000"/>
                </a:solidFill>
                <a:latin typeface="Times New Roman" pitchFamily="18" charset="0"/>
                <a:cs typeface="Times New Roman" pitchFamily="18" charset="0"/>
              </a:rPr>
              <a:t>Augmented Reality (AR) </a:t>
            </a:r>
            <a:r>
              <a:rPr lang="en-US" b="0" dirty="0">
                <a:latin typeface="Times New Roman" pitchFamily="18" charset="0"/>
                <a:cs typeface="Times New Roman" pitchFamily="18" charset="0"/>
              </a:rPr>
              <a:t>as a real-time direct or indirect view of a physical real-world environment that has been enhanced /augmented by adding virtual computer-generated information to it. </a:t>
            </a:r>
          </a:p>
          <a:p>
            <a:pPr marL="457200" indent="-457200" algn="just">
              <a:lnSpc>
                <a:spcPct val="150000"/>
              </a:lnSpc>
              <a:buFont typeface="Wingdings" pitchFamily="2" charset="2"/>
              <a:buChar char="Ø"/>
            </a:pPr>
            <a:r>
              <a:rPr lang="en-US" b="0" dirty="0">
                <a:latin typeface="Times New Roman" pitchFamily="18" charset="0"/>
                <a:cs typeface="Times New Roman" pitchFamily="18" charset="0"/>
              </a:rPr>
              <a:t>Augmented reality is the integration of digital information with the user's environment in real time. </a:t>
            </a:r>
            <a:br>
              <a:rPr lang="en-US" b="0" dirty="0">
                <a:latin typeface="Times New Roman" pitchFamily="18" charset="0"/>
                <a:cs typeface="Times New Roman" pitchFamily="18" charset="0"/>
              </a:rPr>
            </a:br>
            <a:endParaRPr lang="en-US" b="0" dirty="0">
              <a:latin typeface="Times New Roman" pitchFamily="18" charset="0"/>
              <a:cs typeface="Times New Roman" pitchFamily="18" charset="0"/>
            </a:endParaRPr>
          </a:p>
          <a:p>
            <a:pPr marL="457200" indent="-457200" algn="just">
              <a:lnSpc>
                <a:spcPct val="150000"/>
              </a:lnSpc>
              <a:buFont typeface="Wingdings" pitchFamily="2" charset="2"/>
              <a:buChar char="Ø"/>
            </a:pPr>
            <a:endParaRPr lang="en-US" b="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fld id="{14F84793-3514-4012-9474-972D00D5573F}"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33</a:t>
            </a:fld>
            <a:endParaRPr lang="en-US" altLang="en-US"/>
          </a:p>
        </p:txBody>
      </p:sp>
    </p:spTree>
    <p:extLst>
      <p:ext uri="{BB962C8B-B14F-4D97-AF65-F5344CB8AC3E}">
        <p14:creationId xmlns:p14="http://schemas.microsoft.com/office/powerpoint/2010/main" val="414877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2D6C-CE59-4FA6-A557-FC8962004BD9}"/>
              </a:ext>
            </a:extLst>
          </p:cNvPr>
          <p:cNvSpPr>
            <a:spLocks noGrp="1"/>
          </p:cNvSpPr>
          <p:nvPr>
            <p:ph type="title"/>
          </p:nvPr>
        </p:nvSpPr>
        <p:spPr/>
        <p:txBody>
          <a:bodyPr>
            <a:normAutofit fontScale="90000"/>
          </a:bodyPr>
          <a:lstStyle/>
          <a:p>
            <a:pPr algn="l"/>
            <a:br>
              <a:rPr lang="en-US" dirty="0"/>
            </a:br>
            <a:br>
              <a:rPr lang="en-US" dirty="0"/>
            </a:br>
            <a:r>
              <a:rPr lang="en-US" dirty="0"/>
              <a:t>Virtual Reality (VR) </a:t>
            </a:r>
            <a:br>
              <a:rPr lang="en-US" dirty="0"/>
            </a:br>
            <a:br>
              <a:rPr lang="en-US" dirty="0"/>
            </a:br>
            <a:endParaRPr lang="en-US" dirty="0"/>
          </a:p>
        </p:txBody>
      </p:sp>
      <p:sp>
        <p:nvSpPr>
          <p:cNvPr id="3" name="Content Placeholder 2">
            <a:extLst>
              <a:ext uri="{FF2B5EF4-FFF2-40B4-BE49-F238E27FC236}">
                <a16:creationId xmlns:a16="http://schemas.microsoft.com/office/drawing/2014/main" id="{97237963-443A-49EA-A42F-E9F7D1D6E5BE}"/>
              </a:ext>
            </a:extLst>
          </p:cNvPr>
          <p:cNvSpPr>
            <a:spLocks noGrp="1"/>
          </p:cNvSpPr>
          <p:nvPr>
            <p:ph idx="1"/>
          </p:nvPr>
        </p:nvSpPr>
        <p:spPr>
          <a:xfrm>
            <a:off x="76200" y="838201"/>
            <a:ext cx="8839200" cy="5592869"/>
          </a:xfrm>
        </p:spPr>
        <p:txBody>
          <a:bodyPr>
            <a:noAutofit/>
          </a:bodyPr>
          <a:lstStyle/>
          <a:p>
            <a:pPr marL="284163" indent="-284163" algn="just">
              <a:lnSpc>
                <a:spcPct val="170000"/>
              </a:lnSpc>
              <a:spcAft>
                <a:spcPts val="600"/>
              </a:spcAft>
              <a:buFont typeface="Wingdings" pitchFamily="2" charset="2"/>
              <a:buChar char="Ø"/>
            </a:pPr>
            <a:r>
              <a:rPr lang="en-US" dirty="0">
                <a:solidFill>
                  <a:srgbClr val="FF0000"/>
                </a:solidFill>
                <a:latin typeface="Times New Roman" pitchFamily="18" charset="0"/>
                <a:cs typeface="Times New Roman" pitchFamily="18" charset="0"/>
              </a:rPr>
              <a:t>Virtual Reality (VR) </a:t>
            </a:r>
            <a:r>
              <a:rPr lang="en-US" b="0" dirty="0">
                <a:latin typeface="Times New Roman" pitchFamily="18" charset="0"/>
                <a:cs typeface="Times New Roman" pitchFamily="18" charset="0"/>
              </a:rPr>
              <a:t>is fully immersive, which tricks your senses into thinking you’re in a different environment or world apart from the real world. </a:t>
            </a:r>
          </a:p>
          <a:p>
            <a:pPr marL="284163" indent="-284163" algn="just">
              <a:lnSpc>
                <a:spcPct val="150000"/>
              </a:lnSpc>
              <a:spcAft>
                <a:spcPts val="600"/>
              </a:spcAft>
              <a:buFont typeface="Wingdings" pitchFamily="2" charset="2"/>
              <a:buChar char="Ø"/>
            </a:pPr>
            <a:r>
              <a:rPr lang="en-US" b="0" dirty="0">
                <a:latin typeface="Times New Roman" pitchFamily="18" charset="0"/>
                <a:cs typeface="Times New Roman" pitchFamily="18" charset="0"/>
              </a:rPr>
              <a:t>Using a head-mounted display (HMD) or headset, you’ll experience a computer-generated world of imagery and sounds.  you can manipulate objects and move around using haptic controllers while tethered to a console or PC.</a:t>
            </a:r>
          </a:p>
          <a:p>
            <a:pPr marL="284163" indent="-284163" algn="just">
              <a:spcAft>
                <a:spcPts val="600"/>
              </a:spcAft>
              <a:buFont typeface="Wingdings" pitchFamily="2" charset="2"/>
              <a:buChar char="Ø"/>
            </a:pPr>
            <a:r>
              <a:rPr lang="en-US" b="0" dirty="0">
                <a:latin typeface="Times New Roman" pitchFamily="18" charset="0"/>
                <a:cs typeface="Times New Roman" pitchFamily="18" charset="0"/>
              </a:rPr>
              <a:t> It is also called a computer-simulated reality. </a:t>
            </a:r>
          </a:p>
          <a:p>
            <a:pPr algn="just">
              <a:lnSpc>
                <a:spcPct val="170000"/>
              </a:lnSpc>
            </a:pPr>
            <a:br>
              <a:rPr lang="en-US" b="0" dirty="0">
                <a:latin typeface="Times New Roman" pitchFamily="18" charset="0"/>
                <a:cs typeface="Times New Roman" pitchFamily="18" charset="0"/>
              </a:rPr>
            </a:br>
            <a:br>
              <a:rPr lang="en-US" b="0" dirty="0">
                <a:latin typeface="Times New Roman" pitchFamily="18" charset="0"/>
                <a:cs typeface="Times New Roman" pitchFamily="18" charset="0"/>
              </a:rPr>
            </a:br>
            <a:br>
              <a:rPr lang="en-US" b="0" dirty="0">
                <a:latin typeface="Times New Roman" pitchFamily="18" charset="0"/>
                <a:cs typeface="Times New Roman" pitchFamily="18" charset="0"/>
              </a:rPr>
            </a:br>
            <a:endParaRPr lang="en-US" b="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fld id="{7BFE5CEA-51E0-4316-896D-4E0F71358BA1}"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34</a:t>
            </a:fld>
            <a:endParaRPr lang="en-US" altLang="en-US"/>
          </a:p>
        </p:txBody>
      </p:sp>
    </p:spTree>
    <p:extLst>
      <p:ext uri="{BB962C8B-B14F-4D97-AF65-F5344CB8AC3E}">
        <p14:creationId xmlns:p14="http://schemas.microsoft.com/office/powerpoint/2010/main" val="2316569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9F998-A16B-438E-9E6F-9E1A2681429C}"/>
              </a:ext>
            </a:extLst>
          </p:cNvPr>
          <p:cNvSpPr>
            <a:spLocks noGrp="1"/>
          </p:cNvSpPr>
          <p:nvPr>
            <p:ph idx="1"/>
          </p:nvPr>
        </p:nvSpPr>
        <p:spPr>
          <a:xfrm>
            <a:off x="152402" y="685801"/>
            <a:ext cx="8839198" cy="5867400"/>
          </a:xfrm>
        </p:spPr>
        <p:txBody>
          <a:bodyPr>
            <a:noAutofit/>
          </a:bodyPr>
          <a:lstStyle/>
          <a:p>
            <a:pPr marL="457200" indent="-457200" algn="just">
              <a:lnSpc>
                <a:spcPct val="150000"/>
              </a:lnSpc>
              <a:spcAft>
                <a:spcPts val="600"/>
              </a:spcAft>
              <a:buFont typeface="Wingdings" pitchFamily="2" charset="2"/>
              <a:buChar char="Ø"/>
            </a:pPr>
            <a:r>
              <a:rPr lang="en-US" b="0" dirty="0">
                <a:latin typeface="Times New Roman" pitchFamily="18" charset="0"/>
                <a:cs typeface="Times New Roman" pitchFamily="18" charset="0"/>
              </a:rPr>
              <a:t>It refers to computer technologies using reality headsets to generate realistic sounds, images and other sensations that replicate a real environment or create an imaginary world. </a:t>
            </a:r>
          </a:p>
          <a:p>
            <a:pPr marL="457200" indent="-457200" algn="just">
              <a:spcAft>
                <a:spcPts val="600"/>
              </a:spcAft>
              <a:buFont typeface="Wingdings" pitchFamily="2" charset="2"/>
              <a:buChar char="Ø"/>
            </a:pPr>
            <a:r>
              <a:rPr lang="en-US" b="0" dirty="0">
                <a:latin typeface="Times New Roman" pitchFamily="18" charset="0"/>
                <a:cs typeface="Times New Roman" pitchFamily="18" charset="0"/>
              </a:rPr>
              <a:t>Advanced VR environment will engage all five senses (taste, sight, smell, touch, sound) .</a:t>
            </a:r>
          </a:p>
          <a:p>
            <a:pPr marL="457200" indent="-457200" algn="just">
              <a:lnSpc>
                <a:spcPct val="150000"/>
              </a:lnSpc>
              <a:spcAft>
                <a:spcPts val="600"/>
              </a:spcAft>
              <a:buFont typeface="Wingdings" pitchFamily="2" charset="2"/>
              <a:buChar char="Ø"/>
            </a:pPr>
            <a:r>
              <a:rPr lang="en-US" b="0" dirty="0">
                <a:latin typeface="Times New Roman" pitchFamily="18" charset="0"/>
                <a:cs typeface="Times New Roman" pitchFamily="18" charset="0"/>
              </a:rPr>
              <a:t>Using VR devices such as HTC Vive, Oculus Rift or Google Cardboard, users can be transported into a number of real-world and imagined environments.  </a:t>
            </a:r>
            <a:br>
              <a:rPr lang="en-US" b="0" dirty="0">
                <a:latin typeface="Times New Roman" pitchFamily="18" charset="0"/>
                <a:cs typeface="Times New Roman" pitchFamily="18" charset="0"/>
              </a:rPr>
            </a:br>
            <a:endParaRPr lang="en-US" b="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fld id="{4CE390BA-DA47-4ABA-B008-7A902A1B642F}"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35</a:t>
            </a:fld>
            <a:endParaRPr lang="en-US" altLang="en-US"/>
          </a:p>
        </p:txBody>
      </p:sp>
    </p:spTree>
    <p:extLst>
      <p:ext uri="{BB962C8B-B14F-4D97-AF65-F5344CB8AC3E}">
        <p14:creationId xmlns:p14="http://schemas.microsoft.com/office/powerpoint/2010/main" val="808087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C710454-B37D-411B-863B-291CCF93A1F5}"/>
              </a:ext>
            </a:extLst>
          </p:cNvPr>
          <p:cNvPicPr>
            <a:picLocks noGrp="1" noChangeAspect="1"/>
          </p:cNvPicPr>
          <p:nvPr>
            <p:ph sz="half" idx="1"/>
          </p:nvPr>
        </p:nvPicPr>
        <p:blipFill>
          <a:blip r:embed="rId2"/>
          <a:stretch>
            <a:fillRect/>
          </a:stretch>
        </p:blipFill>
        <p:spPr>
          <a:xfrm>
            <a:off x="0" y="838200"/>
            <a:ext cx="4343400" cy="5105400"/>
          </a:xfrm>
          <a:prstGeom prst="rect">
            <a:avLst/>
          </a:prstGeom>
        </p:spPr>
      </p:pic>
      <p:pic>
        <p:nvPicPr>
          <p:cNvPr id="8" name="Content Placeholder 7">
            <a:extLst>
              <a:ext uri="{FF2B5EF4-FFF2-40B4-BE49-F238E27FC236}">
                <a16:creationId xmlns:a16="http://schemas.microsoft.com/office/drawing/2014/main" id="{159BA699-E241-4E2A-A265-11CEA5A3C5EF}"/>
              </a:ext>
            </a:extLst>
          </p:cNvPr>
          <p:cNvPicPr>
            <a:picLocks noGrp="1" noChangeAspect="1"/>
          </p:cNvPicPr>
          <p:nvPr>
            <p:ph sz="half" idx="2"/>
          </p:nvPr>
        </p:nvPicPr>
        <p:blipFill>
          <a:blip r:embed="rId3"/>
          <a:stretch>
            <a:fillRect/>
          </a:stretch>
        </p:blipFill>
        <p:spPr>
          <a:xfrm>
            <a:off x="4648200" y="914400"/>
            <a:ext cx="4343400" cy="4876800"/>
          </a:xfrm>
          <a:prstGeom prst="rect">
            <a:avLst/>
          </a:prstGeom>
        </p:spPr>
      </p:pic>
      <p:sp>
        <p:nvSpPr>
          <p:cNvPr id="2" name="Date Placeholder 1"/>
          <p:cNvSpPr>
            <a:spLocks noGrp="1"/>
          </p:cNvSpPr>
          <p:nvPr>
            <p:ph type="dt" idx="10"/>
          </p:nvPr>
        </p:nvSpPr>
        <p:spPr/>
        <p:txBody>
          <a:bodyPr/>
          <a:lstStyle/>
          <a:p>
            <a:pPr>
              <a:defRPr/>
            </a:pPr>
            <a:fld id="{E1B168C7-F0EC-4362-918F-F27FCEE82A70}" type="datetime5">
              <a:rPr lang="en-US" altLang="en-US" smtClean="0"/>
              <a:t>28-Feb-20</a:t>
            </a:fld>
            <a:endParaRPr lang="en-US" altLang="en-US"/>
          </a:p>
        </p:txBody>
      </p:sp>
      <p:sp>
        <p:nvSpPr>
          <p:cNvPr id="3" name="Footer Placeholder 2"/>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4CDEE4BD-0D00-4A38-8CDB-3DB293AEF215}" type="slidenum">
              <a:rPr lang="en-US" altLang="en-US" smtClean="0"/>
              <a:pPr>
                <a:defRPr/>
              </a:pPr>
              <a:t>36</a:t>
            </a:fld>
            <a:endParaRPr lang="en-US" altLang="en-US"/>
          </a:p>
        </p:txBody>
      </p:sp>
    </p:spTree>
    <p:extLst>
      <p:ext uri="{BB962C8B-B14F-4D97-AF65-F5344CB8AC3E}">
        <p14:creationId xmlns:p14="http://schemas.microsoft.com/office/powerpoint/2010/main" val="3730048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4701-95B2-4257-8782-498024DADC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8D9DE8-05A2-4641-BAD7-84F320F08B93}"/>
              </a:ext>
            </a:extLst>
          </p:cNvPr>
          <p:cNvSpPr>
            <a:spLocks noGrp="1"/>
          </p:cNvSpPr>
          <p:nvPr>
            <p:ph idx="1"/>
          </p:nvPr>
        </p:nvSpPr>
        <p:spPr>
          <a:xfrm>
            <a:off x="0" y="900115"/>
            <a:ext cx="8991600" cy="5653085"/>
          </a:xfrm>
        </p:spPr>
        <p:txBody>
          <a:bodyPr>
            <a:normAutofit/>
          </a:bodyPr>
          <a:lstStyle/>
          <a:p>
            <a:pPr marL="457200" indent="-457200" algn="just">
              <a:lnSpc>
                <a:spcPct val="150000"/>
              </a:lnSpc>
              <a:spcAft>
                <a:spcPts val="600"/>
              </a:spcAft>
              <a:buFont typeface="Wingdings" pitchFamily="2" charset="2"/>
              <a:buChar char="Ø"/>
            </a:pPr>
            <a:r>
              <a:rPr lang="en-US" b="0" dirty="0"/>
              <a:t>Most VR headsets are connected to a computer (Oculus Rift) or a gaming console (PlayStation VR) </a:t>
            </a:r>
          </a:p>
          <a:p>
            <a:pPr marL="457200" indent="-457200" algn="just">
              <a:lnSpc>
                <a:spcPct val="150000"/>
              </a:lnSpc>
              <a:spcAft>
                <a:spcPts val="600"/>
              </a:spcAft>
              <a:buFont typeface="Wingdings" pitchFamily="2" charset="2"/>
              <a:buChar char="Ø"/>
            </a:pPr>
            <a:r>
              <a:rPr lang="en-US" b="0" dirty="0"/>
              <a:t>There are standalone devices (Google Cardboard is among the most popular) as well. </a:t>
            </a:r>
          </a:p>
          <a:p>
            <a:pPr marL="457200" indent="-457200" algn="just">
              <a:lnSpc>
                <a:spcPct val="150000"/>
              </a:lnSpc>
              <a:spcAft>
                <a:spcPts val="600"/>
              </a:spcAft>
              <a:buFont typeface="Wingdings" pitchFamily="2" charset="2"/>
              <a:buChar char="Ø"/>
            </a:pPr>
            <a:r>
              <a:rPr lang="en-US" b="0" dirty="0"/>
              <a:t>Most standalone VR headsets work in combination with smartphones – you insert a smartphone, wear a</a:t>
            </a:r>
            <a:br>
              <a:rPr lang="en-US" b="0" dirty="0"/>
            </a:br>
            <a:r>
              <a:rPr lang="en-US" b="0" dirty="0"/>
              <a:t>headset, and immerse in the virtual reality </a:t>
            </a:r>
            <a:br>
              <a:rPr lang="en-US" b="0" dirty="0"/>
            </a:br>
            <a:endParaRPr lang="en-US" b="0" dirty="0"/>
          </a:p>
        </p:txBody>
      </p:sp>
      <p:sp>
        <p:nvSpPr>
          <p:cNvPr id="4" name="Date Placeholder 3"/>
          <p:cNvSpPr>
            <a:spLocks noGrp="1"/>
          </p:cNvSpPr>
          <p:nvPr>
            <p:ph type="dt" idx="10"/>
          </p:nvPr>
        </p:nvSpPr>
        <p:spPr/>
        <p:txBody>
          <a:bodyPr/>
          <a:lstStyle/>
          <a:p>
            <a:pPr>
              <a:defRPr/>
            </a:pPr>
            <a:fld id="{6808D256-A25A-4C4F-9638-E573C7F53B0A}"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37</a:t>
            </a:fld>
            <a:endParaRPr lang="en-US" altLang="en-US"/>
          </a:p>
        </p:txBody>
      </p:sp>
    </p:spTree>
    <p:extLst>
      <p:ext uri="{BB962C8B-B14F-4D97-AF65-F5344CB8AC3E}">
        <p14:creationId xmlns:p14="http://schemas.microsoft.com/office/powerpoint/2010/main" val="4069323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7894-4C51-453C-819B-292B7492BA09}"/>
              </a:ext>
            </a:extLst>
          </p:cNvPr>
          <p:cNvSpPr>
            <a:spLocks noGrp="1"/>
          </p:cNvSpPr>
          <p:nvPr>
            <p:ph type="title"/>
          </p:nvPr>
        </p:nvSpPr>
        <p:spPr/>
        <p:txBody>
          <a:bodyPr>
            <a:normAutofit fontScale="90000"/>
          </a:bodyPr>
          <a:lstStyle/>
          <a:p>
            <a:r>
              <a:rPr lang="en-US" dirty="0">
                <a:effectLst/>
              </a:rPr>
              <a:t>Augmented Reality (AR)</a:t>
            </a:r>
            <a:r>
              <a:rPr lang="en-US" dirty="0"/>
              <a:t> </a:t>
            </a:r>
            <a:br>
              <a:rPr lang="en-US" dirty="0"/>
            </a:br>
            <a:endParaRPr lang="en-US" dirty="0"/>
          </a:p>
        </p:txBody>
      </p:sp>
      <p:sp>
        <p:nvSpPr>
          <p:cNvPr id="3" name="Content Placeholder 2">
            <a:extLst>
              <a:ext uri="{FF2B5EF4-FFF2-40B4-BE49-F238E27FC236}">
                <a16:creationId xmlns:a16="http://schemas.microsoft.com/office/drawing/2014/main" id="{CB569AFD-FF07-4811-BD53-7E8957CC2B8B}"/>
              </a:ext>
            </a:extLst>
          </p:cNvPr>
          <p:cNvSpPr>
            <a:spLocks noGrp="1"/>
          </p:cNvSpPr>
          <p:nvPr>
            <p:ph idx="1"/>
          </p:nvPr>
        </p:nvSpPr>
        <p:spPr>
          <a:xfrm>
            <a:off x="0" y="900115"/>
            <a:ext cx="8991600" cy="5576885"/>
          </a:xfrm>
        </p:spPr>
        <p:txBody>
          <a:bodyPr>
            <a:noAutofit/>
          </a:bodyPr>
          <a:lstStyle/>
          <a:p>
            <a:pPr marL="457200" indent="-457200" algn="just">
              <a:lnSpc>
                <a:spcPct val="150000"/>
              </a:lnSpc>
              <a:buFont typeface="Wingdings" pitchFamily="2" charset="2"/>
              <a:buChar char="Ø"/>
            </a:pPr>
            <a:r>
              <a:rPr lang="en-US" b="0" dirty="0"/>
              <a:t>In augmented reality, users see and interact with the real world while digital content is added to it.</a:t>
            </a:r>
          </a:p>
          <a:p>
            <a:pPr marL="457200" indent="-457200" algn="just">
              <a:lnSpc>
                <a:spcPct val="150000"/>
              </a:lnSpc>
              <a:buFont typeface="Wingdings" pitchFamily="2" charset="2"/>
              <a:buChar char="Ø"/>
            </a:pPr>
            <a:r>
              <a:rPr lang="en-US" b="0" dirty="0"/>
              <a:t>There’s a different way to experience augmented reality, though – with special AR headsets, such as </a:t>
            </a:r>
          </a:p>
          <a:p>
            <a:pPr marL="457200" indent="-457200" algn="just">
              <a:buFont typeface="Wingdings" pitchFamily="2" charset="2"/>
              <a:buChar char="Ø"/>
            </a:pPr>
            <a:r>
              <a:rPr lang="en-US" b="0" dirty="0"/>
              <a:t>Google Glass, where digital content is displayed on a tiny screen in front of a user’s eye. </a:t>
            </a:r>
          </a:p>
          <a:p>
            <a:pPr marL="457200" indent="-457200" algn="just">
              <a:buFont typeface="Wingdings" pitchFamily="2" charset="2"/>
              <a:buChar char="Ø"/>
            </a:pPr>
            <a:r>
              <a:rPr lang="en-US" b="0" dirty="0"/>
              <a:t>AR adds digital elements to a live view often by using the camera on a smartphone. </a:t>
            </a:r>
          </a:p>
          <a:p>
            <a:pPr marL="457200" indent="-457200" algn="just">
              <a:buFont typeface="Wingdings" pitchFamily="2" charset="2"/>
              <a:buChar char="Ø"/>
            </a:pPr>
            <a:r>
              <a:rPr lang="en-US" b="0" dirty="0"/>
              <a:t>Examples of augmented reality experiences include Snapchat lenses and the game Pokémon Go. </a:t>
            </a:r>
            <a:br>
              <a:rPr lang="en-US" b="0" dirty="0"/>
            </a:br>
            <a:br>
              <a:rPr lang="en-US" b="0" dirty="0"/>
            </a:br>
            <a:br>
              <a:rPr lang="en-US" b="0" dirty="0"/>
            </a:br>
            <a:endParaRPr lang="en-US" b="0" dirty="0"/>
          </a:p>
        </p:txBody>
      </p:sp>
      <p:sp>
        <p:nvSpPr>
          <p:cNvPr id="4" name="Date Placeholder 3"/>
          <p:cNvSpPr>
            <a:spLocks noGrp="1"/>
          </p:cNvSpPr>
          <p:nvPr>
            <p:ph type="dt" idx="10"/>
          </p:nvPr>
        </p:nvSpPr>
        <p:spPr/>
        <p:txBody>
          <a:bodyPr/>
          <a:lstStyle/>
          <a:p>
            <a:pPr>
              <a:defRPr/>
            </a:pPr>
            <a:fld id="{9824C7D4-DCD9-4D7A-8FE3-F7FDAB32E451}"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38</a:t>
            </a:fld>
            <a:endParaRPr lang="en-US" altLang="en-US"/>
          </a:p>
        </p:txBody>
      </p:sp>
    </p:spTree>
    <p:extLst>
      <p:ext uri="{BB962C8B-B14F-4D97-AF65-F5344CB8AC3E}">
        <p14:creationId xmlns:p14="http://schemas.microsoft.com/office/powerpoint/2010/main" val="3728117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0CA198-5C45-4667-95CD-0D21D58E7462}"/>
              </a:ext>
            </a:extLst>
          </p:cNvPr>
          <p:cNvPicPr>
            <a:picLocks noGrp="1" noChangeAspect="1"/>
          </p:cNvPicPr>
          <p:nvPr>
            <p:ph sz="half" idx="1"/>
          </p:nvPr>
        </p:nvPicPr>
        <p:blipFill>
          <a:blip r:embed="rId2"/>
          <a:stretch>
            <a:fillRect/>
          </a:stretch>
        </p:blipFill>
        <p:spPr>
          <a:xfrm>
            <a:off x="0" y="838200"/>
            <a:ext cx="3733800" cy="5770564"/>
          </a:xfrm>
          <a:prstGeom prst="rect">
            <a:avLst/>
          </a:prstGeom>
        </p:spPr>
      </p:pic>
      <p:sp>
        <p:nvSpPr>
          <p:cNvPr id="6" name="Content Placeholder 5">
            <a:extLst>
              <a:ext uri="{FF2B5EF4-FFF2-40B4-BE49-F238E27FC236}">
                <a16:creationId xmlns:a16="http://schemas.microsoft.com/office/drawing/2014/main" id="{0F8A7C2A-59EC-4032-B398-2C089DF4F59C}"/>
              </a:ext>
            </a:extLst>
          </p:cNvPr>
          <p:cNvSpPr>
            <a:spLocks noGrp="1"/>
          </p:cNvSpPr>
          <p:nvPr>
            <p:ph sz="half" idx="2"/>
          </p:nvPr>
        </p:nvSpPr>
        <p:spPr>
          <a:xfrm>
            <a:off x="3657599" y="685801"/>
            <a:ext cx="5410201" cy="5715000"/>
          </a:xfrm>
        </p:spPr>
        <p:txBody>
          <a:bodyPr>
            <a:normAutofit/>
          </a:bodyPr>
          <a:lstStyle/>
          <a:p>
            <a:pPr marL="457200" indent="-457200" algn="just">
              <a:lnSpc>
                <a:spcPct val="160000"/>
              </a:lnSpc>
              <a:buFont typeface="Wingdings" pitchFamily="2" charset="2"/>
              <a:buChar char="Ø"/>
            </a:pPr>
            <a:r>
              <a:rPr lang="en-US" b="0" dirty="0">
                <a:solidFill>
                  <a:schemeClr val="tx1"/>
                </a:solidFill>
              </a:rPr>
              <a:t>Augmented Reality (AR) is a live, direct or indirect view of a physical, real-world environment whose elements are augmented (or supplemented) by computer-generated sensory input such as sound, video, graphics or GPS data.</a:t>
            </a:r>
          </a:p>
        </p:txBody>
      </p:sp>
      <p:sp>
        <p:nvSpPr>
          <p:cNvPr id="2" name="Date Placeholder 1"/>
          <p:cNvSpPr>
            <a:spLocks noGrp="1"/>
          </p:cNvSpPr>
          <p:nvPr>
            <p:ph type="dt" idx="10"/>
          </p:nvPr>
        </p:nvSpPr>
        <p:spPr/>
        <p:txBody>
          <a:bodyPr/>
          <a:lstStyle/>
          <a:p>
            <a:pPr>
              <a:defRPr/>
            </a:pPr>
            <a:fld id="{684FD1D1-D0B7-4B20-B7BF-56A717440F1E}" type="datetime5">
              <a:rPr lang="en-US" altLang="en-US" smtClean="0"/>
              <a:t>28-Feb-20</a:t>
            </a:fld>
            <a:endParaRPr lang="en-US" altLang="en-US"/>
          </a:p>
        </p:txBody>
      </p:sp>
      <p:sp>
        <p:nvSpPr>
          <p:cNvPr id="3" name="Footer Placeholder 2"/>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4CDEE4BD-0D00-4A38-8CDB-3DB293AEF215}" type="slidenum">
              <a:rPr lang="en-US" altLang="en-US" smtClean="0"/>
              <a:pPr>
                <a:defRPr/>
              </a:pPr>
              <a:t>39</a:t>
            </a:fld>
            <a:endParaRPr lang="en-US" altLang="en-US"/>
          </a:p>
        </p:txBody>
      </p:sp>
    </p:spTree>
    <p:extLst>
      <p:ext uri="{BB962C8B-B14F-4D97-AF65-F5344CB8AC3E}">
        <p14:creationId xmlns:p14="http://schemas.microsoft.com/office/powerpoint/2010/main" val="3934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6113-1B2E-4A8F-9857-804DE0C2DFDD}"/>
              </a:ext>
            </a:extLst>
          </p:cNvPr>
          <p:cNvSpPr>
            <a:spLocks noGrp="1"/>
          </p:cNvSpPr>
          <p:nvPr>
            <p:ph type="title"/>
          </p:nvPr>
        </p:nvSpPr>
        <p:spPr/>
        <p:txBody>
          <a:bodyPr/>
          <a:lstStyle/>
          <a:p>
            <a:r>
              <a:rPr lang="en-US" dirty="0"/>
              <a:t>4.1. Overview of IoT</a:t>
            </a:r>
          </a:p>
        </p:txBody>
      </p:sp>
      <p:sp>
        <p:nvSpPr>
          <p:cNvPr id="3" name="Content Placeholder 2">
            <a:extLst>
              <a:ext uri="{FF2B5EF4-FFF2-40B4-BE49-F238E27FC236}">
                <a16:creationId xmlns:a16="http://schemas.microsoft.com/office/drawing/2014/main" id="{D505C6BE-9202-4EA1-AE6A-AA52350FB0CA}"/>
              </a:ext>
            </a:extLst>
          </p:cNvPr>
          <p:cNvSpPr>
            <a:spLocks noGrp="1"/>
          </p:cNvSpPr>
          <p:nvPr>
            <p:ph sz="quarter" idx="1"/>
          </p:nvPr>
        </p:nvSpPr>
        <p:spPr>
          <a:xfrm>
            <a:off x="0" y="685802"/>
            <a:ext cx="9144000" cy="5461000"/>
          </a:xfrm>
        </p:spPr>
        <p:txBody>
          <a:bodyPr/>
          <a:lstStyle/>
          <a:p>
            <a:pPr marL="457200" indent="-457200" algn="just">
              <a:buFont typeface="Wingdings" pitchFamily="2" charset="2"/>
              <a:buChar char="Ø"/>
            </a:pPr>
            <a:r>
              <a:rPr lang="en-US" dirty="0">
                <a:latin typeface="Times New Roman" pitchFamily="18" charset="0"/>
                <a:cs typeface="Times New Roman" pitchFamily="18" charset="0"/>
              </a:rPr>
              <a:t>IoT features includes:- </a:t>
            </a:r>
          </a:p>
          <a:p>
            <a:pPr marL="0" lvl="1" indent="0" algn="just"/>
            <a:r>
              <a:rPr lang="en-US" b="1" dirty="0">
                <a:latin typeface="Times New Roman" pitchFamily="18" charset="0"/>
                <a:cs typeface="Times New Roman" pitchFamily="18" charset="0"/>
              </a:rPr>
              <a:t>Artificial Intelligence</a:t>
            </a:r>
          </a:p>
          <a:p>
            <a:pPr marL="293688" lvl="1" indent="-293688" algn="just">
              <a:buFont typeface="Wingdings" pitchFamily="2" charset="2"/>
              <a:buChar char="§"/>
            </a:pPr>
            <a:r>
              <a:rPr lang="en-US" dirty="0">
                <a:latin typeface="Times New Roman" pitchFamily="18" charset="0"/>
                <a:cs typeface="Times New Roman" pitchFamily="18" charset="0"/>
              </a:rPr>
              <a:t>Makes virtually anything “smart”.</a:t>
            </a:r>
          </a:p>
          <a:p>
            <a:pPr marL="0" lvl="1" indent="0" algn="just"/>
            <a:r>
              <a:rPr lang="en-US" b="1" dirty="0">
                <a:latin typeface="Times New Roman" pitchFamily="18" charset="0"/>
                <a:cs typeface="Times New Roman" pitchFamily="18" charset="0"/>
              </a:rPr>
              <a:t>Connectivity: </a:t>
            </a:r>
          </a:p>
          <a:p>
            <a:pPr marL="457200" lvl="1" indent="-457200" algn="just">
              <a:buFont typeface="Wingdings" pitchFamily="2" charset="2"/>
              <a:buChar char="§"/>
            </a:pPr>
            <a:r>
              <a:rPr lang="en-US" dirty="0">
                <a:latin typeface="Times New Roman" pitchFamily="18" charset="0"/>
                <a:cs typeface="Times New Roman" pitchFamily="18" charset="0"/>
              </a:rPr>
              <a:t>IoT creates small but practical networks that no longer tied to major providers between its system devices.</a:t>
            </a:r>
          </a:p>
          <a:p>
            <a:pPr marL="0" lvl="1" indent="0" algn="just"/>
            <a:r>
              <a:rPr lang="en-US" b="1" dirty="0">
                <a:latin typeface="Times New Roman" pitchFamily="18" charset="0"/>
                <a:cs typeface="Times New Roman" pitchFamily="18" charset="0"/>
              </a:rPr>
              <a:t>Sensors :</a:t>
            </a:r>
          </a:p>
          <a:p>
            <a:pPr marL="457200" lvl="1" indent="-457200" algn="just">
              <a:buFont typeface="Wingdings" pitchFamily="2" charset="2"/>
              <a:buChar char="§"/>
            </a:pPr>
            <a:r>
              <a:rPr lang="en-US" dirty="0">
                <a:latin typeface="Times New Roman" pitchFamily="18" charset="0"/>
                <a:cs typeface="Times New Roman" pitchFamily="18" charset="0"/>
              </a:rPr>
              <a:t>IoT loses its distinction without sensors</a:t>
            </a:r>
          </a:p>
          <a:p>
            <a:pPr marL="457200" lvl="1" indent="-457200" algn="just">
              <a:buFont typeface="Wingdings" pitchFamily="2" charset="2"/>
              <a:buChar char="§"/>
            </a:pPr>
            <a:r>
              <a:rPr lang="en-US" dirty="0">
                <a:latin typeface="Times New Roman" pitchFamily="18" charset="0"/>
                <a:cs typeface="Times New Roman" pitchFamily="18" charset="0"/>
              </a:rPr>
              <a:t>makes IoT an active system capable of real-world integration</a:t>
            </a:r>
          </a:p>
        </p:txBody>
      </p:sp>
      <p:sp>
        <p:nvSpPr>
          <p:cNvPr id="4" name="Slide Number Placeholder 3">
            <a:extLst>
              <a:ext uri="{FF2B5EF4-FFF2-40B4-BE49-F238E27FC236}">
                <a16:creationId xmlns:a16="http://schemas.microsoft.com/office/drawing/2014/main" id="{D2B00D3C-40A2-4039-B8AA-53E11B247EE0}"/>
              </a:ext>
            </a:extLst>
          </p:cNvPr>
          <p:cNvSpPr>
            <a:spLocks noGrp="1"/>
          </p:cNvSpPr>
          <p:nvPr>
            <p:ph type="sldNum" sz="quarter" idx="12"/>
          </p:nvPr>
        </p:nvSpPr>
        <p:spPr/>
        <p:txBody>
          <a:bodyPr/>
          <a:lstStyle/>
          <a:p>
            <a:fld id="{FD923E06-FC93-4BA5-8370-7CBA72780AB1}" type="slidenum">
              <a:rPr lang="en-US" smtClean="0"/>
              <a:pPr/>
              <a:t>4</a:t>
            </a:fld>
            <a:endParaRPr lang="en-US" dirty="0"/>
          </a:p>
        </p:txBody>
      </p:sp>
      <p:sp>
        <p:nvSpPr>
          <p:cNvPr id="5" name="Date Placeholder 4"/>
          <p:cNvSpPr>
            <a:spLocks noGrp="1"/>
          </p:cNvSpPr>
          <p:nvPr>
            <p:ph type="dt" idx="10"/>
          </p:nvPr>
        </p:nvSpPr>
        <p:spPr/>
        <p:txBody>
          <a:bodyPr/>
          <a:lstStyle/>
          <a:p>
            <a:pPr>
              <a:defRPr/>
            </a:pPr>
            <a:fld id="{F5D5BA4D-46BD-403D-ACB8-F0A4849B7062}"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3288459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A156-88DA-473C-A579-CE3806D6FBC3}"/>
              </a:ext>
            </a:extLst>
          </p:cNvPr>
          <p:cNvSpPr>
            <a:spLocks noGrp="1"/>
          </p:cNvSpPr>
          <p:nvPr>
            <p:ph type="title"/>
          </p:nvPr>
        </p:nvSpPr>
        <p:spPr/>
        <p:txBody>
          <a:bodyPr>
            <a:normAutofit fontScale="90000"/>
          </a:bodyPr>
          <a:lstStyle/>
          <a:p>
            <a:pPr algn="l"/>
            <a:r>
              <a:rPr lang="en-US" sz="3300" dirty="0">
                <a:effectLst/>
              </a:rPr>
              <a:t>Mixed Reality (MR)</a:t>
            </a:r>
            <a:r>
              <a:rPr lang="en-US" sz="3300" dirty="0"/>
              <a:t> </a:t>
            </a:r>
            <a:br>
              <a:rPr lang="en-US" dirty="0"/>
            </a:br>
            <a:endParaRPr lang="en-US" dirty="0"/>
          </a:p>
        </p:txBody>
      </p:sp>
      <p:sp>
        <p:nvSpPr>
          <p:cNvPr id="3" name="Content Placeholder 2">
            <a:extLst>
              <a:ext uri="{FF2B5EF4-FFF2-40B4-BE49-F238E27FC236}">
                <a16:creationId xmlns:a16="http://schemas.microsoft.com/office/drawing/2014/main" id="{3E2C0EB9-A88D-4422-BCF5-DB03FD15890E}"/>
              </a:ext>
            </a:extLst>
          </p:cNvPr>
          <p:cNvSpPr>
            <a:spLocks noGrp="1"/>
          </p:cNvSpPr>
          <p:nvPr>
            <p:ph idx="1"/>
          </p:nvPr>
        </p:nvSpPr>
        <p:spPr>
          <a:xfrm>
            <a:off x="0" y="711198"/>
            <a:ext cx="8991600" cy="5461002"/>
          </a:xfrm>
        </p:spPr>
        <p:txBody>
          <a:bodyPr>
            <a:noAutofit/>
          </a:bodyPr>
          <a:lstStyle/>
          <a:p>
            <a:pPr algn="just">
              <a:spcAft>
                <a:spcPts val="600"/>
              </a:spcAft>
              <a:buFont typeface="Wingdings" pitchFamily="2" charset="2"/>
              <a:buChar char="Ø"/>
            </a:pPr>
            <a:r>
              <a:rPr lang="en-US" dirty="0">
                <a:solidFill>
                  <a:srgbClr val="FF0000"/>
                </a:solidFill>
              </a:rPr>
              <a:t>Mixed Reality (MR) </a:t>
            </a:r>
            <a:r>
              <a:rPr lang="en-US" b="0" dirty="0"/>
              <a:t>sometimes referred to as hybrid reality. </a:t>
            </a:r>
          </a:p>
          <a:p>
            <a:pPr algn="just">
              <a:lnSpc>
                <a:spcPct val="150000"/>
              </a:lnSpc>
              <a:spcAft>
                <a:spcPts val="600"/>
              </a:spcAft>
              <a:buFont typeface="Wingdings" pitchFamily="2" charset="2"/>
              <a:buChar char="Ø"/>
            </a:pPr>
            <a:r>
              <a:rPr lang="en-US" b="0" dirty="0"/>
              <a:t>It is the merging of real and virtual worlds to produce new environments and visualizations where physical and digital objects co-exist and interact in real-time.</a:t>
            </a:r>
          </a:p>
          <a:p>
            <a:pPr algn="just">
              <a:lnSpc>
                <a:spcPct val="150000"/>
              </a:lnSpc>
              <a:spcAft>
                <a:spcPts val="600"/>
              </a:spcAft>
              <a:buFont typeface="Wingdings" pitchFamily="2" charset="2"/>
              <a:buChar char="Ø"/>
            </a:pPr>
            <a:r>
              <a:rPr lang="en-US" b="0" dirty="0"/>
              <a:t>For example, with MR, you can play a virtual video game, grab your real-world water bottle, and smack an imaginary character from the game with the bottle. </a:t>
            </a:r>
          </a:p>
          <a:p>
            <a:pPr algn="just">
              <a:lnSpc>
                <a:spcPct val="150000"/>
              </a:lnSpc>
              <a:spcAft>
                <a:spcPts val="600"/>
              </a:spcAft>
              <a:buFont typeface="Wingdings" pitchFamily="2" charset="2"/>
              <a:buChar char="Ø"/>
            </a:pPr>
            <a:r>
              <a:rPr lang="en-US" b="0" dirty="0"/>
              <a:t>Imagination and reality have never been so intermingled.  </a:t>
            </a:r>
            <a:br>
              <a:rPr lang="en-US" b="0" dirty="0"/>
            </a:br>
            <a:r>
              <a:rPr lang="en-US" b="0" dirty="0"/>
              <a:t> </a:t>
            </a:r>
            <a:br>
              <a:rPr lang="en-US" b="0" dirty="0"/>
            </a:br>
            <a:endParaRPr lang="en-US" b="0" dirty="0"/>
          </a:p>
        </p:txBody>
      </p:sp>
      <p:sp>
        <p:nvSpPr>
          <p:cNvPr id="4" name="Date Placeholder 3"/>
          <p:cNvSpPr>
            <a:spLocks noGrp="1"/>
          </p:cNvSpPr>
          <p:nvPr>
            <p:ph type="dt" idx="10"/>
          </p:nvPr>
        </p:nvSpPr>
        <p:spPr/>
        <p:txBody>
          <a:bodyPr/>
          <a:lstStyle/>
          <a:p>
            <a:pPr>
              <a:defRPr/>
            </a:pPr>
            <a:fld id="{B26AB6B4-EB86-45D7-B761-DA33333A8AE1}"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40</a:t>
            </a:fld>
            <a:endParaRPr lang="en-US" altLang="en-US"/>
          </a:p>
        </p:txBody>
      </p:sp>
    </p:spTree>
    <p:extLst>
      <p:ext uri="{BB962C8B-B14F-4D97-AF65-F5344CB8AC3E}">
        <p14:creationId xmlns:p14="http://schemas.microsoft.com/office/powerpoint/2010/main" val="111661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A86858-7B36-48DB-B610-43D481F29634}"/>
              </a:ext>
            </a:extLst>
          </p:cNvPr>
          <p:cNvPicPr>
            <a:picLocks noGrp="1" noChangeAspect="1"/>
          </p:cNvPicPr>
          <p:nvPr>
            <p:ph idx="1"/>
          </p:nvPr>
        </p:nvPicPr>
        <p:blipFill>
          <a:blip r:embed="rId2"/>
          <a:stretch>
            <a:fillRect/>
          </a:stretch>
        </p:blipFill>
        <p:spPr>
          <a:xfrm>
            <a:off x="19851" y="1330404"/>
            <a:ext cx="4018749" cy="3393996"/>
          </a:xfrm>
          <a:prstGeom prst="rect">
            <a:avLst/>
          </a:prstGeom>
        </p:spPr>
      </p:pic>
      <p:sp>
        <p:nvSpPr>
          <p:cNvPr id="5" name="TextBox 4">
            <a:extLst>
              <a:ext uri="{FF2B5EF4-FFF2-40B4-BE49-F238E27FC236}">
                <a16:creationId xmlns:a16="http://schemas.microsoft.com/office/drawing/2014/main" id="{164A84DC-C23B-4CAA-9AE6-C7D1DD423332}"/>
              </a:ext>
            </a:extLst>
          </p:cNvPr>
          <p:cNvSpPr txBox="1"/>
          <p:nvPr/>
        </p:nvSpPr>
        <p:spPr>
          <a:xfrm>
            <a:off x="4191000" y="892076"/>
            <a:ext cx="4800600" cy="4616648"/>
          </a:xfrm>
          <a:prstGeom prst="rect">
            <a:avLst/>
          </a:prstGeom>
          <a:noFill/>
        </p:spPr>
        <p:txBody>
          <a:bodyPr wrap="square" rtlCol="0">
            <a:spAutoFit/>
          </a:bodyPr>
          <a:lstStyle/>
          <a:p>
            <a:pPr marL="457200" indent="-457200">
              <a:lnSpc>
                <a:spcPct val="150000"/>
              </a:lnSpc>
              <a:buFont typeface="Wingdings" pitchFamily="2" charset="2"/>
              <a:buChar char="Ø"/>
            </a:pPr>
            <a:r>
              <a:rPr lang="en-US" sz="2800" dirty="0">
                <a:solidFill>
                  <a:schemeClr val="tx1"/>
                </a:solidFill>
                <a:latin typeface="+mj-lt"/>
              </a:rPr>
              <a:t>In mixed reality, you interact with and manipulate both physical and virtual items and environments, using next-generation sensing and imaging technologies. </a:t>
            </a:r>
            <a:br>
              <a:rPr lang="en-US" sz="2800" dirty="0">
                <a:solidFill>
                  <a:schemeClr val="tx1"/>
                </a:solidFill>
                <a:latin typeface="+mj-lt"/>
              </a:rPr>
            </a:br>
            <a:endParaRPr lang="en-US" sz="2800" dirty="0">
              <a:solidFill>
                <a:schemeClr val="tx1"/>
              </a:solidFill>
              <a:latin typeface="+mj-lt"/>
            </a:endParaRPr>
          </a:p>
        </p:txBody>
      </p:sp>
      <p:sp>
        <p:nvSpPr>
          <p:cNvPr id="2" name="Date Placeholder 1"/>
          <p:cNvSpPr>
            <a:spLocks noGrp="1"/>
          </p:cNvSpPr>
          <p:nvPr>
            <p:ph type="dt" idx="10"/>
          </p:nvPr>
        </p:nvSpPr>
        <p:spPr/>
        <p:txBody>
          <a:bodyPr/>
          <a:lstStyle/>
          <a:p>
            <a:pPr>
              <a:defRPr/>
            </a:pPr>
            <a:fld id="{C355D50E-001F-446F-B43E-726AE776AEF4}" type="datetime5">
              <a:rPr lang="en-US" altLang="en-US" smtClean="0"/>
              <a:t>28-Feb-20</a:t>
            </a:fld>
            <a:endParaRPr lang="en-US" altLang="en-US"/>
          </a:p>
        </p:txBody>
      </p:sp>
      <p:sp>
        <p:nvSpPr>
          <p:cNvPr id="3" name="Footer Placeholder 2"/>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41</a:t>
            </a:fld>
            <a:endParaRPr lang="en-US" altLang="en-US"/>
          </a:p>
        </p:txBody>
      </p:sp>
    </p:spTree>
    <p:extLst>
      <p:ext uri="{BB962C8B-B14F-4D97-AF65-F5344CB8AC3E}">
        <p14:creationId xmlns:p14="http://schemas.microsoft.com/office/powerpoint/2010/main" val="2546986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C0EB9-A88D-4422-BCF5-DB03FD15890E}"/>
              </a:ext>
            </a:extLst>
          </p:cNvPr>
          <p:cNvSpPr>
            <a:spLocks noGrp="1"/>
          </p:cNvSpPr>
          <p:nvPr>
            <p:ph idx="1"/>
          </p:nvPr>
        </p:nvSpPr>
        <p:spPr>
          <a:xfrm>
            <a:off x="0" y="900115"/>
            <a:ext cx="4419600" cy="3900485"/>
          </a:xfrm>
        </p:spPr>
        <p:txBody>
          <a:bodyPr/>
          <a:lstStyle/>
          <a:p>
            <a:pPr marL="457200" indent="-457200" algn="just">
              <a:lnSpc>
                <a:spcPct val="150000"/>
              </a:lnSpc>
              <a:buFont typeface="Wingdings" pitchFamily="2" charset="2"/>
              <a:buChar char="Ø"/>
            </a:pPr>
            <a:r>
              <a:rPr lang="en-US" b="0" dirty="0"/>
              <a:t>MR allows you to see and immerse yourself in the world around you even as you interact with a virtual environment using your own hands.</a:t>
            </a:r>
          </a:p>
        </p:txBody>
      </p:sp>
      <p:pic>
        <p:nvPicPr>
          <p:cNvPr id="5" name="Picture 4">
            <a:extLst>
              <a:ext uri="{FF2B5EF4-FFF2-40B4-BE49-F238E27FC236}">
                <a16:creationId xmlns:a16="http://schemas.microsoft.com/office/drawing/2014/main" id="{7FD2B54D-6A9F-4BD9-B910-C5068106EFFE}"/>
              </a:ext>
            </a:extLst>
          </p:cNvPr>
          <p:cNvPicPr>
            <a:picLocks noChangeAspect="1"/>
          </p:cNvPicPr>
          <p:nvPr/>
        </p:nvPicPr>
        <p:blipFill>
          <a:blip r:embed="rId2"/>
          <a:stretch>
            <a:fillRect/>
          </a:stretch>
        </p:blipFill>
        <p:spPr>
          <a:xfrm>
            <a:off x="4724400" y="1127864"/>
            <a:ext cx="4267200" cy="3901335"/>
          </a:xfrm>
          <a:prstGeom prst="rect">
            <a:avLst/>
          </a:prstGeom>
        </p:spPr>
      </p:pic>
      <p:sp>
        <p:nvSpPr>
          <p:cNvPr id="2" name="Date Placeholder 1"/>
          <p:cNvSpPr>
            <a:spLocks noGrp="1"/>
          </p:cNvSpPr>
          <p:nvPr>
            <p:ph type="dt" idx="10"/>
          </p:nvPr>
        </p:nvSpPr>
        <p:spPr/>
        <p:txBody>
          <a:bodyPr/>
          <a:lstStyle/>
          <a:p>
            <a:pPr>
              <a:defRPr/>
            </a:pPr>
            <a:fld id="{2A75FFB1-650B-4BD6-AA8E-545DFADF89D1}"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42</a:t>
            </a:fld>
            <a:endParaRPr lang="en-US" altLang="en-US"/>
          </a:p>
        </p:txBody>
      </p:sp>
    </p:spTree>
    <p:extLst>
      <p:ext uri="{BB962C8B-B14F-4D97-AF65-F5344CB8AC3E}">
        <p14:creationId xmlns:p14="http://schemas.microsoft.com/office/powerpoint/2010/main" val="2458731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A156-88DA-473C-A579-CE3806D6FBC3}"/>
              </a:ext>
            </a:extLst>
          </p:cNvPr>
          <p:cNvSpPr>
            <a:spLocks noGrp="1"/>
          </p:cNvSpPr>
          <p:nvPr>
            <p:ph type="title"/>
          </p:nvPr>
        </p:nvSpPr>
        <p:spPr>
          <a:xfrm>
            <a:off x="1143003" y="76200"/>
            <a:ext cx="3428997" cy="561976"/>
          </a:xfrm>
        </p:spPr>
        <p:txBody>
          <a:bodyPr/>
          <a:lstStyle/>
          <a:p>
            <a:pPr algn="l"/>
            <a:r>
              <a:rPr lang="en-US" dirty="0"/>
              <a:t>VR Vs. AR Vs. MR</a:t>
            </a:r>
          </a:p>
        </p:txBody>
      </p:sp>
      <p:sp>
        <p:nvSpPr>
          <p:cNvPr id="3" name="Content Placeholder 2">
            <a:extLst>
              <a:ext uri="{FF2B5EF4-FFF2-40B4-BE49-F238E27FC236}">
                <a16:creationId xmlns:a16="http://schemas.microsoft.com/office/drawing/2014/main" id="{3E2C0EB9-A88D-4422-BCF5-DB03FD15890E}"/>
              </a:ext>
            </a:extLst>
          </p:cNvPr>
          <p:cNvSpPr>
            <a:spLocks noGrp="1"/>
          </p:cNvSpPr>
          <p:nvPr>
            <p:ph idx="1"/>
          </p:nvPr>
        </p:nvSpPr>
        <p:spPr>
          <a:xfrm>
            <a:off x="0" y="900115"/>
            <a:ext cx="8763000" cy="5729285"/>
          </a:xfrm>
        </p:spPr>
        <p:txBody>
          <a:bodyPr>
            <a:noAutofit/>
          </a:bodyPr>
          <a:lstStyle/>
          <a:p>
            <a:pPr algn="just">
              <a:lnSpc>
                <a:spcPct val="150000"/>
              </a:lnSpc>
              <a:spcAft>
                <a:spcPts val="1200"/>
              </a:spcAft>
              <a:buFont typeface="Wingdings" pitchFamily="2" charset="2"/>
              <a:buChar char="Ø"/>
            </a:pPr>
            <a:r>
              <a:rPr lang="en-US" b="0" dirty="0"/>
              <a:t>The hardware requirements VR is content which is 100% digital and can be enjoyed in a fully immersive environment</a:t>
            </a:r>
          </a:p>
          <a:p>
            <a:pPr algn="just">
              <a:lnSpc>
                <a:spcPct val="150000"/>
              </a:lnSpc>
              <a:spcAft>
                <a:spcPts val="1200"/>
              </a:spcAft>
              <a:buFont typeface="Wingdings" pitchFamily="2" charset="2"/>
              <a:buChar char="Ø"/>
            </a:pPr>
            <a:r>
              <a:rPr lang="en-US" b="0" dirty="0"/>
              <a:t>AR overlays digital content on top of the real-world.</a:t>
            </a:r>
          </a:p>
          <a:p>
            <a:pPr algn="just">
              <a:lnSpc>
                <a:spcPct val="150000"/>
              </a:lnSpc>
              <a:spcAft>
                <a:spcPts val="1200"/>
              </a:spcAft>
              <a:buFont typeface="Wingdings" pitchFamily="2" charset="2"/>
              <a:buChar char="Ø"/>
            </a:pPr>
            <a:r>
              <a:rPr lang="en-US" b="0" dirty="0"/>
              <a:t>MR is a digital overlay that allows interactive virtual elements to integrate and interact with the real-world environment. </a:t>
            </a:r>
          </a:p>
          <a:p>
            <a:pPr marL="0" indent="0" algn="just">
              <a:lnSpc>
                <a:spcPct val="150000"/>
              </a:lnSpc>
              <a:spcAft>
                <a:spcPts val="1200"/>
              </a:spcAft>
            </a:pPr>
            <a:br>
              <a:rPr lang="en-US" b="0" dirty="0"/>
            </a:br>
            <a:endParaRPr lang="en-US" b="0" dirty="0"/>
          </a:p>
        </p:txBody>
      </p:sp>
      <p:sp>
        <p:nvSpPr>
          <p:cNvPr id="4" name="Date Placeholder 3"/>
          <p:cNvSpPr>
            <a:spLocks noGrp="1"/>
          </p:cNvSpPr>
          <p:nvPr>
            <p:ph type="dt" idx="10"/>
          </p:nvPr>
        </p:nvSpPr>
        <p:spPr/>
        <p:txBody>
          <a:bodyPr/>
          <a:lstStyle/>
          <a:p>
            <a:pPr>
              <a:defRPr/>
            </a:pPr>
            <a:fld id="{5ADC488B-1615-46E4-BF62-37033F113E52}"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43</a:t>
            </a:fld>
            <a:endParaRPr lang="en-US" altLang="en-US"/>
          </a:p>
        </p:txBody>
      </p:sp>
    </p:spTree>
    <p:extLst>
      <p:ext uri="{BB962C8B-B14F-4D97-AF65-F5344CB8AC3E}">
        <p14:creationId xmlns:p14="http://schemas.microsoft.com/office/powerpoint/2010/main" val="2353473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57AD80D-48D6-47EA-8EFF-59F22AEB6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2000"/>
            <a:ext cx="9144000" cy="5867400"/>
          </a:xfrm>
        </p:spPr>
      </p:pic>
      <p:sp>
        <p:nvSpPr>
          <p:cNvPr id="2" name="Date Placeholder 1"/>
          <p:cNvSpPr>
            <a:spLocks noGrp="1"/>
          </p:cNvSpPr>
          <p:nvPr>
            <p:ph type="dt" idx="10"/>
          </p:nvPr>
        </p:nvSpPr>
        <p:spPr/>
        <p:txBody>
          <a:bodyPr/>
          <a:lstStyle/>
          <a:p>
            <a:pPr>
              <a:defRPr/>
            </a:pPr>
            <a:fld id="{DC2DD836-A916-4286-AFFF-4B5FF973658D}" type="datetime5">
              <a:rPr lang="en-US" altLang="en-US" smtClean="0"/>
              <a:t>28-Feb-20</a:t>
            </a:fld>
            <a:endParaRPr lang="en-US" altLang="en-US"/>
          </a:p>
        </p:txBody>
      </p:sp>
      <p:sp>
        <p:nvSpPr>
          <p:cNvPr id="3" name="Footer Placeholder 2"/>
          <p:cNvSpPr>
            <a:spLocks noGrp="1"/>
          </p:cNvSpPr>
          <p:nvPr>
            <p:ph type="ftr" idx="11"/>
          </p:nvPr>
        </p:nvSpPr>
        <p:spPr/>
        <p:txBody>
          <a:bodyPr/>
          <a:lstStyle/>
          <a:p>
            <a:pPr>
              <a:defRPr/>
            </a:pPr>
            <a:r>
              <a:rPr lang="en-US" altLang="en-US"/>
              <a:t>HU - IOT - Informatics</a:t>
            </a:r>
          </a:p>
        </p:txBody>
      </p:sp>
      <p:sp>
        <p:nvSpPr>
          <p:cNvPr id="4" name="Slide Number Placeholder 3"/>
          <p:cNvSpPr>
            <a:spLocks noGrp="1"/>
          </p:cNvSpPr>
          <p:nvPr>
            <p:ph type="sldNum" idx="12"/>
          </p:nvPr>
        </p:nvSpPr>
        <p:spPr/>
        <p:txBody>
          <a:bodyPr/>
          <a:lstStyle/>
          <a:p>
            <a:pPr>
              <a:defRPr/>
            </a:pPr>
            <a:fld id="{FB87DFA3-CF50-47C4-8C16-9CAFB4A7B823}" type="slidenum">
              <a:rPr lang="en-US" altLang="en-US" smtClean="0"/>
              <a:pPr>
                <a:defRPr/>
              </a:pPr>
              <a:t>44</a:t>
            </a:fld>
            <a:endParaRPr lang="en-US" altLang="en-US"/>
          </a:p>
        </p:txBody>
      </p:sp>
    </p:spTree>
    <p:extLst>
      <p:ext uri="{BB962C8B-B14F-4D97-AF65-F5344CB8AC3E}">
        <p14:creationId xmlns:p14="http://schemas.microsoft.com/office/powerpoint/2010/main" val="3755863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C32CB-A801-439E-BFEA-9289A4EB1565}"/>
              </a:ext>
            </a:extLst>
          </p:cNvPr>
          <p:cNvSpPr>
            <a:spLocks noGrp="1"/>
          </p:cNvSpPr>
          <p:nvPr>
            <p:ph idx="1"/>
          </p:nvPr>
        </p:nvSpPr>
        <p:spPr>
          <a:xfrm>
            <a:off x="0" y="838200"/>
            <a:ext cx="9144000" cy="5714999"/>
          </a:xfrm>
        </p:spPr>
        <p:txBody>
          <a:bodyPr>
            <a:noAutofit/>
          </a:bodyPr>
          <a:lstStyle/>
          <a:p>
            <a:pPr marL="457200" indent="-457200" algn="just">
              <a:lnSpc>
                <a:spcPct val="150000"/>
              </a:lnSpc>
              <a:buFont typeface="Wingdings" pitchFamily="2" charset="2"/>
              <a:buChar char="Ø"/>
            </a:pPr>
            <a:r>
              <a:rPr lang="en-US" b="0" dirty="0"/>
              <a:t>Numerous augmented reality apps and games can run on almost every smartphone on the market. </a:t>
            </a:r>
          </a:p>
          <a:p>
            <a:pPr marL="457200" indent="-457200" algn="just">
              <a:buFont typeface="Wingdings" pitchFamily="2" charset="2"/>
              <a:buChar char="Ø"/>
            </a:pPr>
            <a:r>
              <a:rPr lang="en-US" b="0" dirty="0"/>
              <a:t>virtual reality programs require specialized VR headsets, noise-canceling headphones, cameras to track room space and boundaries, and sometimes even motion capture technology. </a:t>
            </a:r>
          </a:p>
          <a:p>
            <a:pPr marL="457200" indent="-457200" algn="just">
              <a:buFont typeface="Wingdings" pitchFamily="2" charset="2"/>
              <a:buChar char="Ø"/>
            </a:pPr>
            <a:r>
              <a:rPr lang="en-US" b="0" dirty="0"/>
              <a:t>Some of the biggest names in VR tech today are the Oculus Rift, HTC Vive, and PlayStation VR. </a:t>
            </a:r>
          </a:p>
          <a:p>
            <a:pPr marL="457200" indent="-457200" algn="just">
              <a:buFont typeface="Wingdings" pitchFamily="2" charset="2"/>
              <a:buChar char="Ø"/>
            </a:pPr>
            <a:r>
              <a:rPr lang="en-US" b="0" dirty="0"/>
              <a:t>For the enjoyment of simple VR videos, there are affordable makeshift VR headsets like the Google Cardboard. </a:t>
            </a:r>
          </a:p>
          <a:p>
            <a:pPr marL="0" indent="0" algn="just">
              <a:lnSpc>
                <a:spcPct val="150000"/>
              </a:lnSpc>
            </a:pPr>
            <a:br>
              <a:rPr lang="en-US" b="0" dirty="0"/>
            </a:br>
            <a:endParaRPr lang="en-US" b="0" dirty="0"/>
          </a:p>
        </p:txBody>
      </p:sp>
      <p:sp>
        <p:nvSpPr>
          <p:cNvPr id="2" name="Date Placeholder 1"/>
          <p:cNvSpPr>
            <a:spLocks noGrp="1"/>
          </p:cNvSpPr>
          <p:nvPr>
            <p:ph type="dt" idx="10"/>
          </p:nvPr>
        </p:nvSpPr>
        <p:spPr/>
        <p:txBody>
          <a:bodyPr/>
          <a:lstStyle/>
          <a:p>
            <a:pPr>
              <a:defRPr/>
            </a:pPr>
            <a:fld id="{D1BD260E-99A9-4AD9-B58B-8242EC5D8BBA}"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45</a:t>
            </a:fld>
            <a:endParaRPr lang="en-US" altLang="en-US"/>
          </a:p>
        </p:txBody>
      </p:sp>
    </p:spTree>
    <p:extLst>
      <p:ext uri="{BB962C8B-B14F-4D97-AF65-F5344CB8AC3E}">
        <p14:creationId xmlns:p14="http://schemas.microsoft.com/office/powerpoint/2010/main" val="4007445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C0EB9-A88D-4422-BCF5-DB03FD15890E}"/>
              </a:ext>
            </a:extLst>
          </p:cNvPr>
          <p:cNvSpPr>
            <a:spLocks noGrp="1"/>
          </p:cNvSpPr>
          <p:nvPr>
            <p:ph idx="1"/>
          </p:nvPr>
        </p:nvSpPr>
        <p:spPr>
          <a:xfrm>
            <a:off x="0" y="762001"/>
            <a:ext cx="9144000" cy="5867400"/>
          </a:xfrm>
        </p:spPr>
        <p:txBody>
          <a:bodyPr>
            <a:noAutofit/>
          </a:bodyPr>
          <a:lstStyle/>
          <a:p>
            <a:pPr marL="457200" indent="-457200" algn="just">
              <a:lnSpc>
                <a:spcPct val="150000"/>
              </a:lnSpc>
              <a:spcAft>
                <a:spcPts val="600"/>
              </a:spcAft>
              <a:buFont typeface="Wingdings" pitchFamily="2" charset="2"/>
              <a:buChar char="Ø"/>
            </a:pPr>
            <a:r>
              <a:rPr lang="en-US" b="0" dirty="0"/>
              <a:t>Mixed reality hardware is still emerging and hasn’t quite broken into the mainstream consumer market, most likely due to the price. </a:t>
            </a:r>
          </a:p>
          <a:p>
            <a:pPr marL="457200" indent="-457200" algn="just">
              <a:lnSpc>
                <a:spcPct val="150000"/>
              </a:lnSpc>
              <a:spcAft>
                <a:spcPts val="600"/>
              </a:spcAft>
              <a:buFont typeface="Wingdings" pitchFamily="2" charset="2"/>
              <a:buChar char="Ø"/>
            </a:pPr>
            <a:r>
              <a:rPr lang="en-US" b="0" dirty="0"/>
              <a:t>The consumer releases of the Microsoft HoloLens and Magic Leap One retail for over $2000 USD .</a:t>
            </a:r>
          </a:p>
          <a:p>
            <a:pPr marL="457200" indent="-457200" algn="just">
              <a:lnSpc>
                <a:spcPct val="150000"/>
              </a:lnSpc>
              <a:spcAft>
                <a:spcPts val="600"/>
              </a:spcAft>
              <a:buFont typeface="Wingdings" pitchFamily="2" charset="2"/>
              <a:buChar char="Ø"/>
            </a:pPr>
            <a:r>
              <a:rPr lang="en-US" b="0" dirty="0"/>
              <a:t>However, mixed reality applications sometimes require exponentially more processing power and thus require more powerful hardware.</a:t>
            </a:r>
          </a:p>
          <a:p>
            <a:pPr marL="0" indent="0" algn="just">
              <a:lnSpc>
                <a:spcPct val="150000"/>
              </a:lnSpc>
              <a:spcAft>
                <a:spcPts val="600"/>
              </a:spcAft>
            </a:pPr>
            <a:r>
              <a:rPr lang="en-US" b="0" dirty="0"/>
              <a:t> </a:t>
            </a:r>
            <a:br>
              <a:rPr lang="en-US" b="0" dirty="0"/>
            </a:br>
            <a:br>
              <a:rPr lang="en-US" b="0" dirty="0"/>
            </a:br>
            <a:endParaRPr lang="en-US" b="0" dirty="0"/>
          </a:p>
        </p:txBody>
      </p:sp>
      <p:sp>
        <p:nvSpPr>
          <p:cNvPr id="2" name="Date Placeholder 1"/>
          <p:cNvSpPr>
            <a:spLocks noGrp="1"/>
          </p:cNvSpPr>
          <p:nvPr>
            <p:ph type="dt" idx="10"/>
          </p:nvPr>
        </p:nvSpPr>
        <p:spPr/>
        <p:txBody>
          <a:bodyPr/>
          <a:lstStyle/>
          <a:p>
            <a:pPr>
              <a:defRPr/>
            </a:pPr>
            <a:fld id="{C76F1A4A-7C96-4D76-828D-FD5A21F46928}"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46</a:t>
            </a:fld>
            <a:endParaRPr lang="en-US" altLang="en-US"/>
          </a:p>
        </p:txBody>
      </p:sp>
    </p:spTree>
    <p:extLst>
      <p:ext uri="{BB962C8B-B14F-4D97-AF65-F5344CB8AC3E}">
        <p14:creationId xmlns:p14="http://schemas.microsoft.com/office/powerpoint/2010/main" val="1904807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92186FE-7E35-46F1-89F3-8360DC40D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8991600" cy="5715000"/>
          </a:xfrm>
        </p:spPr>
      </p:pic>
      <p:sp>
        <p:nvSpPr>
          <p:cNvPr id="3" name="Date Placeholder 2"/>
          <p:cNvSpPr>
            <a:spLocks noGrp="1"/>
          </p:cNvSpPr>
          <p:nvPr>
            <p:ph type="dt" idx="10"/>
          </p:nvPr>
        </p:nvSpPr>
        <p:spPr/>
        <p:txBody>
          <a:bodyPr/>
          <a:lstStyle/>
          <a:p>
            <a:pPr>
              <a:defRPr/>
            </a:pPr>
            <a:fld id="{1024F463-CDD8-4EED-920D-8CE5ACE8DF78}"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47</a:t>
            </a:fld>
            <a:endParaRPr lang="en-US" altLang="en-US"/>
          </a:p>
        </p:txBody>
      </p:sp>
    </p:spTree>
    <p:extLst>
      <p:ext uri="{BB962C8B-B14F-4D97-AF65-F5344CB8AC3E}">
        <p14:creationId xmlns:p14="http://schemas.microsoft.com/office/powerpoint/2010/main" val="1651059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973C03-7962-4799-BA5A-3D3F16EEA678}"/>
              </a:ext>
            </a:extLst>
          </p:cNvPr>
          <p:cNvPicPr>
            <a:picLocks noGrp="1" noChangeAspect="1"/>
          </p:cNvPicPr>
          <p:nvPr>
            <p:ph idx="1"/>
          </p:nvPr>
        </p:nvPicPr>
        <p:blipFill>
          <a:blip r:embed="rId2"/>
          <a:stretch>
            <a:fillRect/>
          </a:stretch>
        </p:blipFill>
        <p:spPr>
          <a:xfrm>
            <a:off x="0" y="838200"/>
            <a:ext cx="8915400" cy="5715000"/>
          </a:xfrm>
          <a:prstGeom prst="rect">
            <a:avLst/>
          </a:prstGeom>
        </p:spPr>
      </p:pic>
      <p:sp>
        <p:nvSpPr>
          <p:cNvPr id="2" name="Date Placeholder 1"/>
          <p:cNvSpPr>
            <a:spLocks noGrp="1"/>
          </p:cNvSpPr>
          <p:nvPr>
            <p:ph type="dt" idx="10"/>
          </p:nvPr>
        </p:nvSpPr>
        <p:spPr/>
        <p:txBody>
          <a:bodyPr/>
          <a:lstStyle/>
          <a:p>
            <a:pPr>
              <a:defRPr/>
            </a:pPr>
            <a:fld id="{1D977C2D-6F5C-4D49-863E-73A32486C8F1}" type="datetime5">
              <a:rPr lang="en-US" altLang="en-US" smtClean="0"/>
              <a:t>28-Feb-20</a:t>
            </a:fld>
            <a:endParaRPr lang="en-US" altLang="en-US"/>
          </a:p>
        </p:txBody>
      </p:sp>
      <p:sp>
        <p:nvSpPr>
          <p:cNvPr id="3" name="Footer Placeholder 2"/>
          <p:cNvSpPr>
            <a:spLocks noGrp="1"/>
          </p:cNvSpPr>
          <p:nvPr>
            <p:ph type="ftr" idx="11"/>
          </p:nvPr>
        </p:nvSpPr>
        <p:spPr/>
        <p:txBody>
          <a:bodyPr/>
          <a:lstStyle/>
          <a:p>
            <a:pPr>
              <a:defRPr/>
            </a:pPr>
            <a:r>
              <a:rPr lang="en-US" altLang="en-US"/>
              <a:t>HU - IOT - Informatics</a:t>
            </a:r>
          </a:p>
        </p:txBody>
      </p:sp>
      <p:sp>
        <p:nvSpPr>
          <p:cNvPr id="4" name="Slide Number Placeholder 3"/>
          <p:cNvSpPr>
            <a:spLocks noGrp="1"/>
          </p:cNvSpPr>
          <p:nvPr>
            <p:ph type="sldNum" idx="12"/>
          </p:nvPr>
        </p:nvSpPr>
        <p:spPr/>
        <p:txBody>
          <a:bodyPr/>
          <a:lstStyle/>
          <a:p>
            <a:pPr>
              <a:defRPr/>
            </a:pPr>
            <a:fld id="{FB87DFA3-CF50-47C4-8C16-9CAFB4A7B823}" type="slidenum">
              <a:rPr lang="en-US" altLang="en-US" smtClean="0"/>
              <a:pPr>
                <a:defRPr/>
              </a:pPr>
              <a:t>48</a:t>
            </a:fld>
            <a:endParaRPr lang="en-US" altLang="en-US"/>
          </a:p>
        </p:txBody>
      </p:sp>
    </p:spTree>
    <p:extLst>
      <p:ext uri="{BB962C8B-B14F-4D97-AF65-F5344CB8AC3E}">
        <p14:creationId xmlns:p14="http://schemas.microsoft.com/office/powerpoint/2010/main" val="89500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C0EB9-A88D-4422-BCF5-DB03FD15890E}"/>
              </a:ext>
            </a:extLst>
          </p:cNvPr>
          <p:cNvSpPr>
            <a:spLocks noGrp="1"/>
          </p:cNvSpPr>
          <p:nvPr>
            <p:ph idx="1"/>
          </p:nvPr>
        </p:nvSpPr>
        <p:spPr>
          <a:xfrm>
            <a:off x="0" y="685801"/>
            <a:ext cx="9144000" cy="5867400"/>
          </a:xfrm>
        </p:spPr>
        <p:txBody>
          <a:bodyPr>
            <a:noAutofit/>
          </a:bodyPr>
          <a:lstStyle/>
          <a:p>
            <a:pPr marL="284163" indent="-284163">
              <a:buFont typeface="Wingdings" pitchFamily="2" charset="2"/>
              <a:buChar char="Ø"/>
            </a:pPr>
            <a:r>
              <a:rPr lang="en-US" b="0" dirty="0"/>
              <a:t>The  Microsoft HoloLens includes: </a:t>
            </a:r>
          </a:p>
          <a:p>
            <a:pPr marL="568325" lvl="1" indent="-338138">
              <a:lnSpc>
                <a:spcPct val="170000"/>
              </a:lnSpc>
              <a:buFont typeface="Wingdings" pitchFamily="2" charset="2"/>
              <a:buChar char="q"/>
            </a:pPr>
            <a:r>
              <a:rPr lang="en-US" dirty="0"/>
              <a:t>A  built-in microphone array, </a:t>
            </a:r>
          </a:p>
          <a:p>
            <a:pPr marL="568325" lvl="1" indent="-338138">
              <a:lnSpc>
                <a:spcPct val="170000"/>
              </a:lnSpc>
              <a:buFont typeface="Wingdings" pitchFamily="2" charset="2"/>
              <a:buChar char="q"/>
            </a:pPr>
            <a:r>
              <a:rPr lang="en-US" dirty="0"/>
              <a:t>Binaural  sound capabilities, </a:t>
            </a:r>
          </a:p>
          <a:p>
            <a:pPr marL="568325" lvl="1" indent="-338138">
              <a:lnSpc>
                <a:spcPct val="170000"/>
              </a:lnSpc>
              <a:buFont typeface="Wingdings" pitchFamily="2" charset="2"/>
              <a:buChar char="q"/>
            </a:pPr>
            <a:r>
              <a:rPr lang="en-US" dirty="0"/>
              <a:t>A  built-in camera for recording, </a:t>
            </a:r>
          </a:p>
          <a:p>
            <a:pPr marL="568325" lvl="1" indent="-338138">
              <a:lnSpc>
                <a:spcPct val="170000"/>
              </a:lnSpc>
              <a:buFont typeface="Wingdings" pitchFamily="2" charset="2"/>
              <a:buChar char="q"/>
            </a:pPr>
            <a:r>
              <a:rPr lang="en-US" dirty="0"/>
              <a:t>A  depth sensor, </a:t>
            </a:r>
          </a:p>
          <a:p>
            <a:pPr marL="568325" lvl="1" indent="-338138">
              <a:lnSpc>
                <a:spcPct val="170000"/>
              </a:lnSpc>
              <a:buFont typeface="Wingdings" pitchFamily="2" charset="2"/>
              <a:buChar char="q"/>
            </a:pPr>
            <a:r>
              <a:rPr lang="en-US" dirty="0"/>
              <a:t>Head-tracking cameras, </a:t>
            </a:r>
          </a:p>
          <a:p>
            <a:pPr marL="568325" lvl="1" indent="-338138">
              <a:buFont typeface="Wingdings" pitchFamily="2" charset="2"/>
              <a:buChar char="q"/>
            </a:pPr>
            <a:r>
              <a:rPr lang="en-US" dirty="0"/>
              <a:t>An inertial measurement unit which helps track head movement </a:t>
            </a:r>
            <a:br>
              <a:rPr lang="en-US" dirty="0"/>
            </a:br>
            <a:endParaRPr lang="en-US" dirty="0"/>
          </a:p>
        </p:txBody>
      </p:sp>
      <p:sp>
        <p:nvSpPr>
          <p:cNvPr id="2" name="Date Placeholder 1"/>
          <p:cNvSpPr>
            <a:spLocks noGrp="1"/>
          </p:cNvSpPr>
          <p:nvPr>
            <p:ph type="dt" idx="10"/>
          </p:nvPr>
        </p:nvSpPr>
        <p:spPr/>
        <p:txBody>
          <a:bodyPr/>
          <a:lstStyle/>
          <a:p>
            <a:pPr>
              <a:defRPr/>
            </a:pPr>
            <a:fld id="{A752F21D-3504-4F48-99F2-29BAD5D4F7ED}"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49</a:t>
            </a:fld>
            <a:endParaRPr lang="en-US" altLang="en-US"/>
          </a:p>
        </p:txBody>
      </p:sp>
    </p:spTree>
    <p:extLst>
      <p:ext uri="{BB962C8B-B14F-4D97-AF65-F5344CB8AC3E}">
        <p14:creationId xmlns:p14="http://schemas.microsoft.com/office/powerpoint/2010/main" val="129263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lvl="1" indent="0" algn="just">
              <a:lnSpc>
                <a:spcPct val="150000"/>
              </a:lnSpc>
            </a:pPr>
            <a:r>
              <a:rPr lang="en-US" b="1" dirty="0">
                <a:latin typeface="Times New Roman" pitchFamily="18" charset="0"/>
                <a:cs typeface="Times New Roman" pitchFamily="18" charset="0"/>
              </a:rPr>
              <a:t>Active engagement</a:t>
            </a:r>
          </a:p>
          <a:p>
            <a:pPr marL="457200" lvl="1" indent="-457200" algn="just">
              <a:lnSpc>
                <a:spcPct val="150000"/>
              </a:lnSpc>
              <a:buFont typeface="Wingdings" pitchFamily="2" charset="2"/>
              <a:buChar char="§"/>
            </a:pPr>
            <a:r>
              <a:rPr lang="en-US" dirty="0">
                <a:latin typeface="Times New Roman" pitchFamily="18" charset="0"/>
                <a:cs typeface="Times New Roman" pitchFamily="18" charset="0"/>
              </a:rPr>
              <a:t>IoT introduces a new paradigm for active content, product, or service engagement.</a:t>
            </a:r>
          </a:p>
          <a:p>
            <a:pPr marL="0" lvl="1" indent="0" algn="just">
              <a:lnSpc>
                <a:spcPct val="150000"/>
              </a:lnSpc>
            </a:pPr>
            <a:r>
              <a:rPr lang="en-US" b="1" dirty="0">
                <a:latin typeface="Times New Roman" pitchFamily="18" charset="0"/>
                <a:cs typeface="Times New Roman" pitchFamily="18" charset="0"/>
              </a:rPr>
              <a:t>small device use</a:t>
            </a:r>
          </a:p>
          <a:p>
            <a:pPr marL="457200" lvl="1" indent="-457200" algn="just">
              <a:lnSpc>
                <a:spcPct val="150000"/>
              </a:lnSpc>
              <a:buFont typeface="Wingdings" pitchFamily="2" charset="2"/>
              <a:buChar char="§"/>
            </a:pPr>
            <a:r>
              <a:rPr lang="en-US" dirty="0">
                <a:latin typeface="Times New Roman" pitchFamily="18" charset="0"/>
                <a:cs typeface="Times New Roman" pitchFamily="18" charset="0"/>
              </a:rPr>
              <a:t>IoT exploits purpose-built small devices to deliver its precision, scalability, and versatility</a:t>
            </a:r>
          </a:p>
          <a:p>
            <a:pPr>
              <a:lnSpc>
                <a:spcPct val="150000"/>
              </a:lnSpc>
            </a:pPr>
            <a:endParaRPr lang="en-GB" dirty="0"/>
          </a:p>
        </p:txBody>
      </p:sp>
      <p:sp>
        <p:nvSpPr>
          <p:cNvPr id="4" name="Date Placeholder 3"/>
          <p:cNvSpPr>
            <a:spLocks noGrp="1"/>
          </p:cNvSpPr>
          <p:nvPr>
            <p:ph type="dt" idx="10"/>
          </p:nvPr>
        </p:nvSpPr>
        <p:spPr/>
        <p:txBody>
          <a:bodyPr/>
          <a:lstStyle/>
          <a:p>
            <a:pPr>
              <a:defRPr/>
            </a:pPr>
            <a:fld id="{49E93744-B332-491C-9F37-6BC933107E02}"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5</a:t>
            </a:fld>
            <a:endParaRPr lang="en-US" altLang="en-US"/>
          </a:p>
        </p:txBody>
      </p:sp>
    </p:spTree>
    <p:extLst>
      <p:ext uri="{BB962C8B-B14F-4D97-AF65-F5344CB8AC3E}">
        <p14:creationId xmlns:p14="http://schemas.microsoft.com/office/powerpoint/2010/main" val="20892543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A156-88DA-473C-A579-CE3806D6FBC3}"/>
              </a:ext>
            </a:extLst>
          </p:cNvPr>
          <p:cNvSpPr>
            <a:spLocks noGrp="1"/>
          </p:cNvSpPr>
          <p:nvPr>
            <p:ph type="title"/>
          </p:nvPr>
        </p:nvSpPr>
        <p:spPr/>
        <p:txBody>
          <a:bodyPr>
            <a:normAutofit fontScale="90000"/>
          </a:bodyPr>
          <a:lstStyle/>
          <a:p>
            <a:pPr algn="l"/>
            <a:br>
              <a:rPr lang="en-US" dirty="0">
                <a:effectLst/>
              </a:rPr>
            </a:br>
            <a:r>
              <a:rPr lang="en-US" dirty="0">
                <a:effectLst/>
              </a:rPr>
              <a:t>The architecture of AR Systems</a:t>
            </a:r>
            <a:r>
              <a:rPr lang="en-US" dirty="0"/>
              <a:t> </a:t>
            </a:r>
            <a:br>
              <a:rPr lang="en-US" dirty="0"/>
            </a:br>
            <a:endParaRPr lang="en-US" dirty="0"/>
          </a:p>
        </p:txBody>
      </p:sp>
      <p:sp>
        <p:nvSpPr>
          <p:cNvPr id="3" name="Content Placeholder 2">
            <a:extLst>
              <a:ext uri="{FF2B5EF4-FFF2-40B4-BE49-F238E27FC236}">
                <a16:creationId xmlns:a16="http://schemas.microsoft.com/office/drawing/2014/main" id="{3E2C0EB9-A88D-4422-BCF5-DB03FD15890E}"/>
              </a:ext>
            </a:extLst>
          </p:cNvPr>
          <p:cNvSpPr>
            <a:spLocks noGrp="1"/>
          </p:cNvSpPr>
          <p:nvPr>
            <p:ph idx="1"/>
          </p:nvPr>
        </p:nvSpPr>
        <p:spPr>
          <a:xfrm>
            <a:off x="0" y="900115"/>
            <a:ext cx="9144000" cy="5653085"/>
          </a:xfrm>
        </p:spPr>
        <p:txBody>
          <a:bodyPr>
            <a:normAutofit/>
          </a:bodyPr>
          <a:lstStyle/>
          <a:p>
            <a:pPr marL="457200" indent="-457200" algn="just">
              <a:lnSpc>
                <a:spcPct val="150000"/>
              </a:lnSpc>
              <a:buFont typeface="Wingdings" pitchFamily="2" charset="2"/>
              <a:buChar char="Ø"/>
            </a:pPr>
            <a:r>
              <a:rPr lang="en-US" b="0" dirty="0"/>
              <a:t>The first Augmented Reality Systems (ARS) were usually designed with a basis on three main blocks </a:t>
            </a:r>
          </a:p>
          <a:p>
            <a:pPr marL="971550" lvl="1" indent="-514350" algn="just">
              <a:lnSpc>
                <a:spcPct val="150000"/>
              </a:lnSpc>
              <a:buFont typeface="+mj-lt"/>
              <a:buAutoNum type="arabicPeriod"/>
            </a:pPr>
            <a:r>
              <a:rPr lang="en-US" dirty="0"/>
              <a:t>Infrastructure Tracker Unit, </a:t>
            </a:r>
          </a:p>
          <a:p>
            <a:pPr marL="971550" lvl="1" indent="-514350" algn="just">
              <a:lnSpc>
                <a:spcPct val="150000"/>
              </a:lnSpc>
              <a:buFont typeface="+mj-lt"/>
              <a:buAutoNum type="arabicPeriod"/>
            </a:pPr>
            <a:r>
              <a:rPr lang="en-US" dirty="0"/>
              <a:t>Processing Unit, and </a:t>
            </a:r>
          </a:p>
          <a:p>
            <a:pPr marL="971550" lvl="1" indent="-514350" algn="just">
              <a:lnSpc>
                <a:spcPct val="150000"/>
              </a:lnSpc>
              <a:buFont typeface="+mj-lt"/>
              <a:buAutoNum type="arabicPeriod"/>
            </a:pPr>
            <a:r>
              <a:rPr lang="en-US" dirty="0"/>
              <a:t>Visual Unit.</a:t>
            </a:r>
          </a:p>
          <a:p>
            <a:pPr marL="457200" lvl="1" indent="0" algn="just">
              <a:lnSpc>
                <a:spcPct val="150000"/>
              </a:lnSpc>
            </a:pPr>
            <a:r>
              <a:rPr lang="en-US" dirty="0"/>
              <a:t> </a:t>
            </a:r>
            <a:br>
              <a:rPr lang="en-US" dirty="0"/>
            </a:br>
            <a:br>
              <a:rPr lang="en-US" dirty="0"/>
            </a:br>
            <a:endParaRPr lang="en-US" dirty="0"/>
          </a:p>
        </p:txBody>
      </p:sp>
      <p:sp>
        <p:nvSpPr>
          <p:cNvPr id="4" name="Date Placeholder 3"/>
          <p:cNvSpPr>
            <a:spLocks noGrp="1"/>
          </p:cNvSpPr>
          <p:nvPr>
            <p:ph type="dt" idx="10"/>
          </p:nvPr>
        </p:nvSpPr>
        <p:spPr/>
        <p:txBody>
          <a:bodyPr/>
          <a:lstStyle/>
          <a:p>
            <a:pPr>
              <a:defRPr/>
            </a:pPr>
            <a:fld id="{D632C3D5-377F-4639-B782-922639FE0C28}"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50</a:t>
            </a:fld>
            <a:endParaRPr lang="en-US" altLang="en-US"/>
          </a:p>
        </p:txBody>
      </p:sp>
    </p:spTree>
    <p:extLst>
      <p:ext uri="{BB962C8B-B14F-4D97-AF65-F5344CB8AC3E}">
        <p14:creationId xmlns:p14="http://schemas.microsoft.com/office/powerpoint/2010/main" val="2926233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C0EB9-A88D-4422-BCF5-DB03FD15890E}"/>
              </a:ext>
            </a:extLst>
          </p:cNvPr>
          <p:cNvSpPr>
            <a:spLocks noGrp="1"/>
          </p:cNvSpPr>
          <p:nvPr>
            <p:ph idx="1"/>
          </p:nvPr>
        </p:nvSpPr>
        <p:spPr>
          <a:xfrm>
            <a:off x="0" y="609600"/>
            <a:ext cx="9067800" cy="5791199"/>
          </a:xfrm>
        </p:spPr>
        <p:txBody>
          <a:bodyPr>
            <a:noAutofit/>
          </a:bodyPr>
          <a:lstStyle/>
          <a:p>
            <a:pPr marL="0" indent="0" algn="just">
              <a:lnSpc>
                <a:spcPct val="150000"/>
              </a:lnSpc>
            </a:pPr>
            <a:r>
              <a:rPr lang="en-US" dirty="0">
                <a:solidFill>
                  <a:srgbClr val="FF0000"/>
                </a:solidFill>
              </a:rPr>
              <a:t>The Infrastructure Tracker Unit</a:t>
            </a:r>
          </a:p>
          <a:p>
            <a:pPr marL="457200" indent="-457200" algn="just">
              <a:lnSpc>
                <a:spcPct val="150000"/>
              </a:lnSpc>
              <a:buFont typeface="Wingdings" pitchFamily="2" charset="2"/>
              <a:buChar char="Ø"/>
            </a:pPr>
            <a:r>
              <a:rPr lang="en-US" b="0" dirty="0"/>
              <a:t>It is responsible for collecting data from the real world, sending them to the Processing Unit, </a:t>
            </a:r>
          </a:p>
          <a:p>
            <a:pPr marL="0" indent="0" algn="just">
              <a:lnSpc>
                <a:spcPct val="150000"/>
              </a:lnSpc>
            </a:pPr>
            <a:r>
              <a:rPr lang="en-US" dirty="0">
                <a:solidFill>
                  <a:srgbClr val="FF0000"/>
                </a:solidFill>
              </a:rPr>
              <a:t>Processing Unit </a:t>
            </a:r>
          </a:p>
          <a:p>
            <a:pPr marL="457200" indent="-457200" algn="just">
              <a:lnSpc>
                <a:spcPct val="150000"/>
              </a:lnSpc>
              <a:buFont typeface="Wingdings" pitchFamily="2" charset="2"/>
              <a:buChar char="Ø"/>
            </a:pPr>
            <a:r>
              <a:rPr lang="en-US" b="0" dirty="0"/>
              <a:t>Which  mixed the virtual content with the real content and sent the result to the Video Out module of the Visual Unit </a:t>
            </a:r>
          </a:p>
          <a:p>
            <a:pPr marL="0" indent="0" algn="just">
              <a:lnSpc>
                <a:spcPct val="150000"/>
              </a:lnSpc>
            </a:pPr>
            <a:r>
              <a:rPr lang="en-US" dirty="0">
                <a:solidFill>
                  <a:srgbClr val="FF0000"/>
                </a:solidFill>
              </a:rPr>
              <a:t>Visual Unit </a:t>
            </a:r>
          </a:p>
          <a:p>
            <a:pPr marL="457200" indent="-457200" algn="just">
              <a:lnSpc>
                <a:spcPct val="150000"/>
              </a:lnSpc>
              <a:buFont typeface="Wingdings" pitchFamily="2" charset="2"/>
              <a:buChar char="Ø"/>
            </a:pPr>
            <a:r>
              <a:rPr lang="en-US" b="0" dirty="0"/>
              <a:t>Used  to display</a:t>
            </a:r>
          </a:p>
          <a:p>
            <a:pPr marL="0" indent="0" algn="just">
              <a:lnSpc>
                <a:spcPct val="150000"/>
              </a:lnSpc>
            </a:pPr>
            <a:r>
              <a:rPr lang="en-US" b="0" dirty="0"/>
              <a:t> </a:t>
            </a:r>
            <a:br>
              <a:rPr lang="en-US" b="0" dirty="0"/>
            </a:br>
            <a:endParaRPr lang="en-US" b="0" dirty="0"/>
          </a:p>
        </p:txBody>
      </p:sp>
      <p:sp>
        <p:nvSpPr>
          <p:cNvPr id="2" name="Date Placeholder 1"/>
          <p:cNvSpPr>
            <a:spLocks noGrp="1"/>
          </p:cNvSpPr>
          <p:nvPr>
            <p:ph type="dt" idx="10"/>
          </p:nvPr>
        </p:nvSpPr>
        <p:spPr/>
        <p:txBody>
          <a:bodyPr/>
          <a:lstStyle/>
          <a:p>
            <a:pPr>
              <a:defRPr/>
            </a:pPr>
            <a:fld id="{E02DAF93-028C-42DF-97E0-5A63481B1231}"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51</a:t>
            </a:fld>
            <a:endParaRPr lang="en-US" altLang="en-US"/>
          </a:p>
        </p:txBody>
      </p:sp>
    </p:spTree>
    <p:extLst>
      <p:ext uri="{BB962C8B-B14F-4D97-AF65-F5344CB8AC3E}">
        <p14:creationId xmlns:p14="http://schemas.microsoft.com/office/powerpoint/2010/main" val="1971306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C0EB9-A88D-4422-BCF5-DB03FD15890E}"/>
              </a:ext>
            </a:extLst>
          </p:cNvPr>
          <p:cNvSpPr>
            <a:spLocks noGrp="1"/>
          </p:cNvSpPr>
          <p:nvPr>
            <p:ph idx="1"/>
          </p:nvPr>
        </p:nvSpPr>
        <p:spPr>
          <a:xfrm>
            <a:off x="0" y="2043115"/>
            <a:ext cx="3900996" cy="3214685"/>
          </a:xfrm>
        </p:spPr>
        <p:txBody>
          <a:bodyPr/>
          <a:lstStyle/>
          <a:p>
            <a:pPr marL="457200" indent="-457200" algn="just">
              <a:lnSpc>
                <a:spcPct val="150000"/>
              </a:lnSpc>
              <a:buFont typeface="Wingdings" pitchFamily="2" charset="2"/>
              <a:buChar char="Ø"/>
            </a:pPr>
            <a:r>
              <a:rPr lang="en-US" b="0" dirty="0"/>
              <a:t>Some designs used a Video In, to acquire required data for the Infrastructure Tracker Unit .</a:t>
            </a:r>
          </a:p>
          <a:p>
            <a:pPr marL="0" indent="0" algn="just">
              <a:lnSpc>
                <a:spcPct val="150000"/>
              </a:lnSpc>
            </a:pPr>
            <a:br>
              <a:rPr lang="en-US" b="0" dirty="0"/>
            </a:br>
            <a:endParaRPr lang="en-US" b="0" dirty="0"/>
          </a:p>
        </p:txBody>
      </p:sp>
      <p:pic>
        <p:nvPicPr>
          <p:cNvPr id="5" name="Picture 4">
            <a:extLst>
              <a:ext uri="{FF2B5EF4-FFF2-40B4-BE49-F238E27FC236}">
                <a16:creationId xmlns:a16="http://schemas.microsoft.com/office/drawing/2014/main" id="{7656BC54-C00E-43CC-98E3-83E6DE7949DE}"/>
              </a:ext>
            </a:extLst>
          </p:cNvPr>
          <p:cNvPicPr>
            <a:picLocks noChangeAspect="1"/>
          </p:cNvPicPr>
          <p:nvPr/>
        </p:nvPicPr>
        <p:blipFill>
          <a:blip r:embed="rId2"/>
          <a:stretch>
            <a:fillRect/>
          </a:stretch>
        </p:blipFill>
        <p:spPr>
          <a:xfrm>
            <a:off x="3900996" y="685800"/>
            <a:ext cx="5257800" cy="5715000"/>
          </a:xfrm>
          <a:prstGeom prst="rect">
            <a:avLst/>
          </a:prstGeom>
        </p:spPr>
      </p:pic>
      <p:sp>
        <p:nvSpPr>
          <p:cNvPr id="2" name="Date Placeholder 1"/>
          <p:cNvSpPr>
            <a:spLocks noGrp="1"/>
          </p:cNvSpPr>
          <p:nvPr>
            <p:ph type="dt" idx="10"/>
          </p:nvPr>
        </p:nvSpPr>
        <p:spPr/>
        <p:txBody>
          <a:bodyPr/>
          <a:lstStyle/>
          <a:p>
            <a:pPr>
              <a:defRPr/>
            </a:pPr>
            <a:fld id="{64DC7C95-1F61-407A-AA76-C9C9B0585A47}"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52</a:t>
            </a:fld>
            <a:endParaRPr lang="en-US" altLang="en-US"/>
          </a:p>
        </p:txBody>
      </p:sp>
    </p:spTree>
    <p:extLst>
      <p:ext uri="{BB962C8B-B14F-4D97-AF65-F5344CB8AC3E}">
        <p14:creationId xmlns:p14="http://schemas.microsoft.com/office/powerpoint/2010/main" val="451598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C0EB9-A88D-4422-BCF5-DB03FD15890E}"/>
              </a:ext>
            </a:extLst>
          </p:cNvPr>
          <p:cNvSpPr>
            <a:spLocks noGrp="1"/>
          </p:cNvSpPr>
          <p:nvPr>
            <p:ph idx="1"/>
          </p:nvPr>
        </p:nvSpPr>
        <p:spPr>
          <a:xfrm>
            <a:off x="76200" y="762001"/>
            <a:ext cx="8763000" cy="5791200"/>
          </a:xfrm>
        </p:spPr>
        <p:txBody>
          <a:bodyPr>
            <a:noAutofit/>
          </a:bodyPr>
          <a:lstStyle/>
          <a:p>
            <a:pPr marL="457200" indent="-457200">
              <a:buFont typeface="Wingdings" pitchFamily="2" charset="2"/>
              <a:buChar char="Ø"/>
            </a:pPr>
            <a:r>
              <a:rPr lang="en-US" b="0" dirty="0">
                <a:latin typeface="+mj-lt"/>
              </a:rPr>
              <a:t>The Visual Unit can be classified into two types of system, depending on the followed visualization technology: </a:t>
            </a:r>
          </a:p>
          <a:p>
            <a:pPr marL="914400" lvl="1" indent="-514350">
              <a:lnSpc>
                <a:spcPct val="160000"/>
              </a:lnSpc>
              <a:spcAft>
                <a:spcPts val="600"/>
              </a:spcAft>
              <a:buFont typeface="+mj-lt"/>
              <a:buAutoNum type="arabicPeriod"/>
            </a:pPr>
            <a:r>
              <a:rPr lang="en-US" b="1" dirty="0">
                <a:solidFill>
                  <a:srgbClr val="FF0000"/>
                </a:solidFill>
              </a:rPr>
              <a:t>Video see-through</a:t>
            </a:r>
          </a:p>
          <a:p>
            <a:pPr marL="857250" lvl="1" indent="-457200">
              <a:spcAft>
                <a:spcPts val="600"/>
              </a:spcAft>
              <a:buFont typeface="Wingdings" pitchFamily="2" charset="2"/>
              <a:buChar char="q"/>
            </a:pPr>
            <a:r>
              <a:rPr lang="en-US" dirty="0"/>
              <a:t>It uses a Head-Mounted Display (HMD) that employs a video-mixing and displays the merged images on a closed-view HMD.</a:t>
            </a:r>
          </a:p>
          <a:p>
            <a:pPr marL="914400" lvl="1" indent="-514350">
              <a:lnSpc>
                <a:spcPct val="160000"/>
              </a:lnSpc>
              <a:spcAft>
                <a:spcPts val="600"/>
              </a:spcAft>
              <a:buFont typeface="+mj-lt"/>
              <a:buAutoNum type="arabicPeriod" startAt="2"/>
            </a:pPr>
            <a:r>
              <a:rPr lang="en-US" b="1" dirty="0">
                <a:solidFill>
                  <a:srgbClr val="FF0000"/>
                </a:solidFill>
              </a:rPr>
              <a:t>Optical see-through:</a:t>
            </a:r>
          </a:p>
          <a:p>
            <a:pPr marL="857250" lvl="1" indent="-457200">
              <a:spcAft>
                <a:spcPts val="600"/>
              </a:spcAft>
              <a:buFont typeface="Wingdings" pitchFamily="2" charset="2"/>
              <a:buChar char="q"/>
            </a:pPr>
            <a:r>
              <a:rPr lang="en-US" dirty="0"/>
              <a:t> It uses an HMD that employs optical combiners to merge the images within an open-view HMD. </a:t>
            </a:r>
            <a:br>
              <a:rPr lang="en-US" dirty="0"/>
            </a:br>
            <a:endParaRPr lang="en-US" dirty="0"/>
          </a:p>
        </p:txBody>
      </p:sp>
      <p:sp>
        <p:nvSpPr>
          <p:cNvPr id="2" name="Date Placeholder 1"/>
          <p:cNvSpPr>
            <a:spLocks noGrp="1"/>
          </p:cNvSpPr>
          <p:nvPr>
            <p:ph type="dt" idx="10"/>
          </p:nvPr>
        </p:nvSpPr>
        <p:spPr/>
        <p:txBody>
          <a:bodyPr/>
          <a:lstStyle/>
          <a:p>
            <a:pPr>
              <a:defRPr/>
            </a:pPr>
            <a:fld id="{BCDB0F35-2036-4CA7-B541-94EFD35C0E2E}"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53</a:t>
            </a:fld>
            <a:endParaRPr lang="en-US" altLang="en-US"/>
          </a:p>
        </p:txBody>
      </p:sp>
    </p:spTree>
    <p:extLst>
      <p:ext uri="{BB962C8B-B14F-4D97-AF65-F5344CB8AC3E}">
        <p14:creationId xmlns:p14="http://schemas.microsoft.com/office/powerpoint/2010/main" val="3509599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063C-92A1-4E95-BAF4-7E32A306EBD3}"/>
              </a:ext>
            </a:extLst>
          </p:cNvPr>
          <p:cNvSpPr>
            <a:spLocks noGrp="1"/>
          </p:cNvSpPr>
          <p:nvPr>
            <p:ph type="title"/>
          </p:nvPr>
        </p:nvSpPr>
        <p:spPr/>
        <p:txBody>
          <a:bodyPr/>
          <a:lstStyle/>
          <a:p>
            <a:pPr algn="l"/>
            <a:r>
              <a:rPr lang="en-US" dirty="0"/>
              <a:t>HMDs shortcomings</a:t>
            </a:r>
          </a:p>
        </p:txBody>
      </p:sp>
      <p:sp>
        <p:nvSpPr>
          <p:cNvPr id="3" name="Content Placeholder 2">
            <a:extLst>
              <a:ext uri="{FF2B5EF4-FFF2-40B4-BE49-F238E27FC236}">
                <a16:creationId xmlns:a16="http://schemas.microsoft.com/office/drawing/2014/main" id="{8DA7322C-B04C-4BAD-88FD-E986D6573B0D}"/>
              </a:ext>
            </a:extLst>
          </p:cNvPr>
          <p:cNvSpPr>
            <a:spLocks noGrp="1"/>
          </p:cNvSpPr>
          <p:nvPr>
            <p:ph idx="1"/>
          </p:nvPr>
        </p:nvSpPr>
        <p:spPr>
          <a:xfrm>
            <a:off x="0" y="685800"/>
            <a:ext cx="9144000" cy="5791199"/>
          </a:xfrm>
        </p:spPr>
        <p:txBody>
          <a:bodyPr>
            <a:noAutofit/>
          </a:bodyPr>
          <a:lstStyle/>
          <a:p>
            <a:pPr marL="457200" indent="-457200" algn="just">
              <a:spcAft>
                <a:spcPts val="600"/>
              </a:spcAft>
              <a:buFont typeface="Wingdings" pitchFamily="2" charset="2"/>
              <a:buChar char="Ø"/>
            </a:pPr>
            <a:r>
              <a:rPr lang="en-US" b="0" dirty="0"/>
              <a:t>HMDs are currently the dominant display technology in the AR field. </a:t>
            </a:r>
          </a:p>
          <a:p>
            <a:pPr marL="457200" indent="-457200" algn="just">
              <a:lnSpc>
                <a:spcPct val="150000"/>
              </a:lnSpc>
              <a:spcAft>
                <a:spcPts val="600"/>
              </a:spcAft>
              <a:buFont typeface="Wingdings" pitchFamily="2" charset="2"/>
              <a:buChar char="Ø"/>
            </a:pPr>
            <a:r>
              <a:rPr lang="en-US" b="0" dirty="0"/>
              <a:t>However, they lack in several aspects, such as ergonomics, high prices and relatively low mobility due to their sizes and connectivity features. </a:t>
            </a:r>
          </a:p>
          <a:p>
            <a:pPr marL="457200" indent="-457200" algn="just">
              <a:spcAft>
                <a:spcPts val="600"/>
              </a:spcAft>
              <a:buFont typeface="Wingdings" pitchFamily="2" charset="2"/>
              <a:buChar char="Ø"/>
            </a:pPr>
            <a:r>
              <a:rPr lang="en-US" b="0" dirty="0"/>
              <a:t>An additional problem involving HMD is the interaction with the real environment, which places virtual interactive zones to the user, making the collision with these zones hard due to the difficulty to interact with multiple points in different depths.</a:t>
            </a:r>
          </a:p>
          <a:p>
            <a:pPr marL="0" indent="0" algn="just">
              <a:lnSpc>
                <a:spcPct val="150000"/>
              </a:lnSpc>
              <a:spcAft>
                <a:spcPts val="600"/>
              </a:spcAft>
            </a:pPr>
            <a:r>
              <a:rPr lang="en-US" b="0" dirty="0"/>
              <a:t> </a:t>
            </a:r>
            <a:br>
              <a:rPr lang="en-US" b="0" dirty="0"/>
            </a:br>
            <a:br>
              <a:rPr lang="en-US" b="0" dirty="0"/>
            </a:br>
            <a:br>
              <a:rPr lang="en-US" b="0" dirty="0"/>
            </a:br>
            <a:endParaRPr lang="en-US" b="0" dirty="0"/>
          </a:p>
        </p:txBody>
      </p:sp>
      <p:sp>
        <p:nvSpPr>
          <p:cNvPr id="4" name="Date Placeholder 3"/>
          <p:cNvSpPr>
            <a:spLocks noGrp="1"/>
          </p:cNvSpPr>
          <p:nvPr>
            <p:ph type="dt" idx="10"/>
          </p:nvPr>
        </p:nvSpPr>
        <p:spPr/>
        <p:txBody>
          <a:bodyPr/>
          <a:lstStyle/>
          <a:p>
            <a:pPr>
              <a:defRPr/>
            </a:pPr>
            <a:fld id="{42AAE794-AF2A-4FD9-A45F-BE8A86EB51F6}"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54</a:t>
            </a:fld>
            <a:endParaRPr lang="en-US" altLang="en-US"/>
          </a:p>
        </p:txBody>
      </p:sp>
    </p:spTree>
    <p:extLst>
      <p:ext uri="{BB962C8B-B14F-4D97-AF65-F5344CB8AC3E}">
        <p14:creationId xmlns:p14="http://schemas.microsoft.com/office/powerpoint/2010/main" val="758262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77B6-328E-4431-9790-B0CFAE01B2B4}"/>
              </a:ext>
            </a:extLst>
          </p:cNvPr>
          <p:cNvSpPr>
            <a:spLocks noGrp="1"/>
          </p:cNvSpPr>
          <p:nvPr>
            <p:ph type="title"/>
          </p:nvPr>
        </p:nvSpPr>
        <p:spPr/>
        <p:txBody>
          <a:bodyPr>
            <a:normAutofit fontScale="90000"/>
          </a:bodyPr>
          <a:lstStyle/>
          <a:p>
            <a:pPr algn="l"/>
            <a:br>
              <a:rPr lang="en-US" dirty="0">
                <a:effectLst/>
              </a:rPr>
            </a:br>
            <a:r>
              <a:rPr lang="en-US" dirty="0">
                <a:effectLst/>
              </a:rPr>
              <a:t>Applications of AR Systems</a:t>
            </a:r>
            <a:r>
              <a:rPr lang="en-US" dirty="0"/>
              <a:t> </a:t>
            </a:r>
            <a:br>
              <a:rPr lang="en-US" dirty="0"/>
            </a:br>
            <a:endParaRPr lang="en-US" dirty="0"/>
          </a:p>
        </p:txBody>
      </p:sp>
      <p:sp>
        <p:nvSpPr>
          <p:cNvPr id="3" name="Content Placeholder 2">
            <a:extLst>
              <a:ext uri="{FF2B5EF4-FFF2-40B4-BE49-F238E27FC236}">
                <a16:creationId xmlns:a16="http://schemas.microsoft.com/office/drawing/2014/main" id="{6FA38101-7177-4479-BF71-AE39CCDE87AC}"/>
              </a:ext>
            </a:extLst>
          </p:cNvPr>
          <p:cNvSpPr>
            <a:spLocks noGrp="1"/>
          </p:cNvSpPr>
          <p:nvPr>
            <p:ph idx="1"/>
          </p:nvPr>
        </p:nvSpPr>
        <p:spPr>
          <a:xfrm>
            <a:off x="0" y="900115"/>
            <a:ext cx="9144000" cy="5653085"/>
          </a:xfrm>
        </p:spPr>
        <p:txBody>
          <a:bodyPr>
            <a:noAutofit/>
          </a:bodyPr>
          <a:lstStyle/>
          <a:p>
            <a:pPr marL="457200" indent="-457200" algn="just">
              <a:lnSpc>
                <a:spcPct val="150000"/>
              </a:lnSpc>
              <a:buFont typeface="Wingdings" pitchFamily="2" charset="2"/>
              <a:buChar char="Ø"/>
            </a:pPr>
            <a:r>
              <a:rPr lang="en-US" b="0" dirty="0">
                <a:latin typeface="+mj-lt"/>
              </a:rPr>
              <a:t>Technology is ever-changing and ever-growing.</a:t>
            </a:r>
          </a:p>
          <a:p>
            <a:pPr marL="457200" indent="-457200" algn="just">
              <a:lnSpc>
                <a:spcPct val="150000"/>
              </a:lnSpc>
              <a:buFont typeface="Wingdings" pitchFamily="2" charset="2"/>
              <a:buChar char="Ø"/>
            </a:pPr>
            <a:r>
              <a:rPr lang="en-US" b="0" dirty="0">
                <a:latin typeface="+mj-lt"/>
              </a:rPr>
              <a:t> One of the newest developing technologies is</a:t>
            </a:r>
            <a:br>
              <a:rPr lang="en-US" b="0" dirty="0">
                <a:latin typeface="+mj-lt"/>
              </a:rPr>
            </a:br>
            <a:r>
              <a:rPr lang="en-US" b="0" dirty="0">
                <a:latin typeface="+mj-lt"/>
              </a:rPr>
              <a:t>augmented reality (AR), which can be applied to many different disciplines such as </a:t>
            </a:r>
          </a:p>
          <a:p>
            <a:pPr lvl="1" algn="just">
              <a:lnSpc>
                <a:spcPct val="150000"/>
              </a:lnSpc>
              <a:buFont typeface="Wingdings" panose="05000000000000000000" pitchFamily="2" charset="2"/>
              <a:buChar char="Ø"/>
            </a:pPr>
            <a:r>
              <a:rPr lang="en-US" dirty="0"/>
              <a:t>Education.</a:t>
            </a:r>
          </a:p>
          <a:p>
            <a:pPr lvl="1" algn="just">
              <a:lnSpc>
                <a:spcPct val="150000"/>
              </a:lnSpc>
              <a:buFont typeface="Wingdings" panose="05000000000000000000" pitchFamily="2" charset="2"/>
              <a:buChar char="Ø"/>
            </a:pPr>
            <a:r>
              <a:rPr lang="en-US" dirty="0"/>
              <a:t>Medicine. </a:t>
            </a:r>
          </a:p>
          <a:p>
            <a:pPr lvl="1" algn="just">
              <a:lnSpc>
                <a:spcPct val="150000"/>
              </a:lnSpc>
              <a:buFont typeface="Wingdings" panose="05000000000000000000" pitchFamily="2" charset="2"/>
              <a:buChar char="Ø"/>
            </a:pPr>
            <a:r>
              <a:rPr lang="en-US" dirty="0"/>
              <a:t>Entertainment.  </a:t>
            </a:r>
          </a:p>
          <a:p>
            <a:pPr lvl="1" algn="just">
              <a:lnSpc>
                <a:spcPct val="150000"/>
              </a:lnSpc>
              <a:buFont typeface="Wingdings" panose="05000000000000000000" pitchFamily="2" charset="2"/>
              <a:buChar char="Ø"/>
            </a:pPr>
            <a:r>
              <a:rPr lang="en-US" dirty="0"/>
              <a:t>Military, etc.</a:t>
            </a:r>
          </a:p>
          <a:p>
            <a:pPr marL="457200" lvl="1" indent="0" algn="just">
              <a:lnSpc>
                <a:spcPct val="150000"/>
              </a:lnSpc>
            </a:pPr>
            <a:br>
              <a:rPr lang="en-US" dirty="0"/>
            </a:br>
            <a:endParaRPr lang="en-US" dirty="0"/>
          </a:p>
        </p:txBody>
      </p:sp>
      <p:sp>
        <p:nvSpPr>
          <p:cNvPr id="4" name="Date Placeholder 3"/>
          <p:cNvSpPr>
            <a:spLocks noGrp="1"/>
          </p:cNvSpPr>
          <p:nvPr>
            <p:ph type="dt" idx="10"/>
          </p:nvPr>
        </p:nvSpPr>
        <p:spPr/>
        <p:txBody>
          <a:bodyPr/>
          <a:lstStyle/>
          <a:p>
            <a:pPr>
              <a:defRPr/>
            </a:pPr>
            <a:fld id="{CCDA9923-A1BB-4CB6-9846-934C79938768}"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55</a:t>
            </a:fld>
            <a:endParaRPr lang="en-US" altLang="en-US"/>
          </a:p>
        </p:txBody>
      </p:sp>
    </p:spTree>
    <p:extLst>
      <p:ext uri="{BB962C8B-B14F-4D97-AF65-F5344CB8AC3E}">
        <p14:creationId xmlns:p14="http://schemas.microsoft.com/office/powerpoint/2010/main" val="3196033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6620-DAEC-4BC6-BA64-AC1F11E894A8}"/>
              </a:ext>
            </a:extLst>
          </p:cNvPr>
          <p:cNvSpPr>
            <a:spLocks noGrp="1"/>
          </p:cNvSpPr>
          <p:nvPr>
            <p:ph type="title"/>
          </p:nvPr>
        </p:nvSpPr>
        <p:spPr>
          <a:xfrm>
            <a:off x="1143002" y="76200"/>
            <a:ext cx="6323013" cy="561976"/>
          </a:xfrm>
        </p:spPr>
        <p:txBody>
          <a:bodyPr>
            <a:noAutofit/>
          </a:bodyPr>
          <a:lstStyle/>
          <a:p>
            <a:pPr algn="l"/>
            <a:br>
              <a:rPr lang="en-US" sz="3000" dirty="0">
                <a:effectLst/>
              </a:rPr>
            </a:br>
            <a:r>
              <a:rPr lang="en-US" sz="3000" dirty="0">
                <a:effectLst/>
              </a:rPr>
              <a:t>AR In education</a:t>
            </a:r>
            <a:r>
              <a:rPr lang="en-US" sz="3000" dirty="0"/>
              <a:t> </a:t>
            </a:r>
            <a:br>
              <a:rPr lang="en-US" sz="3000" dirty="0"/>
            </a:br>
            <a:endParaRPr lang="en-US" sz="3000" dirty="0"/>
          </a:p>
        </p:txBody>
      </p:sp>
      <p:sp>
        <p:nvSpPr>
          <p:cNvPr id="3" name="Content Placeholder 2">
            <a:extLst>
              <a:ext uri="{FF2B5EF4-FFF2-40B4-BE49-F238E27FC236}">
                <a16:creationId xmlns:a16="http://schemas.microsoft.com/office/drawing/2014/main" id="{F89E847E-8DC5-45A6-B3B7-4F5D09FB79A4}"/>
              </a:ext>
            </a:extLst>
          </p:cNvPr>
          <p:cNvSpPr>
            <a:spLocks noGrp="1"/>
          </p:cNvSpPr>
          <p:nvPr>
            <p:ph idx="1"/>
          </p:nvPr>
        </p:nvSpPr>
        <p:spPr>
          <a:xfrm>
            <a:off x="0" y="533400"/>
            <a:ext cx="8991600" cy="5653085"/>
          </a:xfrm>
        </p:spPr>
        <p:txBody>
          <a:bodyPr>
            <a:noAutofit/>
          </a:bodyPr>
          <a:lstStyle/>
          <a:p>
            <a:pPr marL="457200" indent="-457200" algn="just">
              <a:lnSpc>
                <a:spcPct val="150000"/>
              </a:lnSpc>
              <a:buFont typeface="Wingdings" pitchFamily="2" charset="2"/>
              <a:buChar char="Ø"/>
            </a:pPr>
            <a:r>
              <a:rPr lang="en-US" b="0" dirty="0"/>
              <a:t>Augmented reality allows flexibility in use that is attractive to education. </a:t>
            </a:r>
          </a:p>
          <a:p>
            <a:pPr marL="457200" indent="-457200" algn="just">
              <a:lnSpc>
                <a:spcPct val="150000"/>
              </a:lnSpc>
              <a:buFont typeface="Wingdings" pitchFamily="2" charset="2"/>
              <a:buChar char="Ø"/>
            </a:pPr>
            <a:r>
              <a:rPr lang="en-US" b="0" dirty="0"/>
              <a:t>AR technology can be utilized through a variety of mediums including desktops, mobile devices, and smartphones. </a:t>
            </a:r>
          </a:p>
          <a:p>
            <a:pPr marL="457200" indent="-457200" algn="just">
              <a:lnSpc>
                <a:spcPct val="150000"/>
              </a:lnSpc>
              <a:buFont typeface="Wingdings" pitchFamily="2" charset="2"/>
              <a:buChar char="Ø"/>
            </a:pPr>
            <a:r>
              <a:rPr lang="en-US" b="0" dirty="0"/>
              <a:t>AR can be used to enhance content and instruction within the traditional classroom, </a:t>
            </a:r>
          </a:p>
          <a:p>
            <a:pPr marL="457200" indent="-457200" algn="just">
              <a:lnSpc>
                <a:spcPct val="150000"/>
              </a:lnSpc>
              <a:buFont typeface="Wingdings" pitchFamily="2" charset="2"/>
              <a:buChar char="Ø"/>
            </a:pPr>
            <a:r>
              <a:rPr lang="en-US" b="0" dirty="0"/>
              <a:t>supplement instruction in the special education classroom, extend content into the world outside the classroom,</a:t>
            </a:r>
          </a:p>
        </p:txBody>
      </p:sp>
      <p:sp>
        <p:nvSpPr>
          <p:cNvPr id="4" name="Date Placeholder 3"/>
          <p:cNvSpPr>
            <a:spLocks noGrp="1"/>
          </p:cNvSpPr>
          <p:nvPr>
            <p:ph type="dt" idx="10"/>
          </p:nvPr>
        </p:nvSpPr>
        <p:spPr/>
        <p:txBody>
          <a:bodyPr/>
          <a:lstStyle/>
          <a:p>
            <a:pPr>
              <a:defRPr/>
            </a:pPr>
            <a:fld id="{1CAADB27-DB55-4CDC-9A7D-875FA6B71FE9}"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56</a:t>
            </a:fld>
            <a:endParaRPr lang="en-US" altLang="en-US"/>
          </a:p>
        </p:txBody>
      </p:sp>
    </p:spTree>
    <p:extLst>
      <p:ext uri="{BB962C8B-B14F-4D97-AF65-F5344CB8AC3E}">
        <p14:creationId xmlns:p14="http://schemas.microsoft.com/office/powerpoint/2010/main" val="16136531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E847E-8DC5-45A6-B3B7-4F5D09FB79A4}"/>
              </a:ext>
            </a:extLst>
          </p:cNvPr>
          <p:cNvSpPr>
            <a:spLocks noGrp="1"/>
          </p:cNvSpPr>
          <p:nvPr>
            <p:ph idx="1"/>
          </p:nvPr>
        </p:nvSpPr>
        <p:spPr>
          <a:xfrm>
            <a:off x="0" y="762000"/>
            <a:ext cx="8685215" cy="5576885"/>
          </a:xfrm>
        </p:spPr>
        <p:txBody>
          <a:bodyPr>
            <a:noAutofit/>
          </a:bodyPr>
          <a:lstStyle/>
          <a:p>
            <a:pPr marL="457200" indent="-457200" algn="just">
              <a:lnSpc>
                <a:spcPct val="150000"/>
              </a:lnSpc>
              <a:spcAft>
                <a:spcPts val="1200"/>
              </a:spcAft>
              <a:buFont typeface="Wingdings" pitchFamily="2" charset="2"/>
              <a:buChar char="Ø"/>
            </a:pPr>
            <a:r>
              <a:rPr lang="en-US" b="0" dirty="0">
                <a:latin typeface="+mj-lt"/>
              </a:rPr>
              <a:t>More importantly, the following reasons for using augmented reality in education: </a:t>
            </a:r>
          </a:p>
          <a:p>
            <a:pPr marL="914400" lvl="1" indent="-457200" algn="just">
              <a:lnSpc>
                <a:spcPct val="150000"/>
              </a:lnSpc>
              <a:spcAft>
                <a:spcPts val="1200"/>
              </a:spcAft>
              <a:buFont typeface="Wingdings" pitchFamily="2" charset="2"/>
              <a:buChar char="q"/>
            </a:pPr>
            <a:r>
              <a:rPr lang="en-US" dirty="0">
                <a:solidFill>
                  <a:srgbClr val="FF0000"/>
                </a:solidFill>
              </a:rPr>
              <a:t>Affordable learning materials </a:t>
            </a:r>
          </a:p>
          <a:p>
            <a:pPr marL="914400" lvl="1" indent="-457200" algn="just">
              <a:lnSpc>
                <a:spcPct val="150000"/>
              </a:lnSpc>
              <a:spcAft>
                <a:spcPts val="1200"/>
              </a:spcAft>
              <a:buFont typeface="Wingdings" pitchFamily="2" charset="2"/>
              <a:buChar char="q"/>
            </a:pPr>
            <a:r>
              <a:rPr lang="en-US" dirty="0">
                <a:solidFill>
                  <a:srgbClr val="FF0000"/>
                </a:solidFill>
              </a:rPr>
              <a:t>Interactive lessons </a:t>
            </a:r>
          </a:p>
          <a:p>
            <a:pPr marL="914400" lvl="1" indent="-457200" algn="just">
              <a:lnSpc>
                <a:spcPct val="150000"/>
              </a:lnSpc>
              <a:spcAft>
                <a:spcPts val="1200"/>
              </a:spcAft>
              <a:buFont typeface="Wingdings" pitchFamily="2" charset="2"/>
              <a:buChar char="q"/>
            </a:pPr>
            <a:r>
              <a:rPr lang="en-US" dirty="0">
                <a:solidFill>
                  <a:srgbClr val="FF0000"/>
                </a:solidFill>
              </a:rPr>
              <a:t>Higher engagement </a:t>
            </a:r>
          </a:p>
          <a:p>
            <a:pPr marL="914400" lvl="1" indent="-457200" algn="just">
              <a:lnSpc>
                <a:spcPct val="150000"/>
              </a:lnSpc>
              <a:spcAft>
                <a:spcPts val="1200"/>
              </a:spcAft>
              <a:buFont typeface="Wingdings" pitchFamily="2" charset="2"/>
              <a:buChar char="q"/>
            </a:pPr>
            <a:r>
              <a:rPr lang="en-US" dirty="0">
                <a:solidFill>
                  <a:srgbClr val="FF0000"/>
                </a:solidFill>
              </a:rPr>
              <a:t>Higher retention</a:t>
            </a:r>
          </a:p>
          <a:p>
            <a:pPr marL="914400" lvl="1" indent="-457200" algn="just">
              <a:lnSpc>
                <a:spcPct val="150000"/>
              </a:lnSpc>
              <a:spcAft>
                <a:spcPts val="1200"/>
              </a:spcAft>
              <a:buFont typeface="Wingdings" pitchFamily="2" charset="2"/>
              <a:buChar char="q"/>
            </a:pPr>
            <a:r>
              <a:rPr lang="en-US" dirty="0">
                <a:solidFill>
                  <a:srgbClr val="FF0000"/>
                </a:solidFill>
              </a:rPr>
              <a:t>Boost intellectual curiosity</a:t>
            </a:r>
          </a:p>
          <a:p>
            <a:pPr marL="457200" lvl="1" indent="0" algn="just">
              <a:lnSpc>
                <a:spcPct val="150000"/>
              </a:lnSpc>
              <a:spcAft>
                <a:spcPts val="1200"/>
              </a:spcAft>
            </a:pPr>
            <a:br>
              <a:rPr lang="en-US" dirty="0"/>
            </a:br>
            <a:r>
              <a:rPr lang="en-US" dirty="0"/>
              <a:t> </a:t>
            </a:r>
            <a:br>
              <a:rPr lang="en-US" dirty="0"/>
            </a:br>
            <a:br>
              <a:rPr lang="en-US" dirty="0"/>
            </a:br>
            <a:br>
              <a:rPr lang="en-US" dirty="0"/>
            </a:br>
            <a:br>
              <a:rPr lang="en-US" dirty="0"/>
            </a:br>
            <a:br>
              <a:rPr lang="en-US" dirty="0"/>
            </a:br>
            <a:endParaRPr lang="en-US" dirty="0"/>
          </a:p>
        </p:txBody>
      </p:sp>
      <p:sp>
        <p:nvSpPr>
          <p:cNvPr id="2" name="Date Placeholder 1"/>
          <p:cNvSpPr>
            <a:spLocks noGrp="1"/>
          </p:cNvSpPr>
          <p:nvPr>
            <p:ph type="dt" idx="10"/>
          </p:nvPr>
        </p:nvSpPr>
        <p:spPr/>
        <p:txBody>
          <a:bodyPr/>
          <a:lstStyle/>
          <a:p>
            <a:pPr>
              <a:defRPr/>
            </a:pPr>
            <a:fld id="{D18637F3-0DC8-4C95-8468-9E4A74C22F2C}"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57</a:t>
            </a:fld>
            <a:endParaRPr lang="en-US" altLang="en-US"/>
          </a:p>
        </p:txBody>
      </p:sp>
    </p:spTree>
    <p:extLst>
      <p:ext uri="{BB962C8B-B14F-4D97-AF65-F5344CB8AC3E}">
        <p14:creationId xmlns:p14="http://schemas.microsoft.com/office/powerpoint/2010/main" val="1699230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6620-DAEC-4BC6-BA64-AC1F11E894A8}"/>
              </a:ext>
            </a:extLst>
          </p:cNvPr>
          <p:cNvSpPr>
            <a:spLocks noGrp="1"/>
          </p:cNvSpPr>
          <p:nvPr>
            <p:ph type="title"/>
          </p:nvPr>
        </p:nvSpPr>
        <p:spPr/>
        <p:txBody>
          <a:bodyPr>
            <a:noAutofit/>
          </a:bodyPr>
          <a:lstStyle/>
          <a:p>
            <a:pPr algn="l"/>
            <a:br>
              <a:rPr lang="en-US" sz="3000" dirty="0">
                <a:effectLst/>
              </a:rPr>
            </a:br>
            <a:r>
              <a:rPr lang="en-US" sz="3000" dirty="0">
                <a:effectLst/>
              </a:rPr>
              <a:t>AR In Medicine</a:t>
            </a:r>
            <a:r>
              <a:rPr lang="en-US" sz="3000" dirty="0"/>
              <a:t> </a:t>
            </a:r>
            <a:br>
              <a:rPr lang="en-US" sz="3000" dirty="0"/>
            </a:br>
            <a:endParaRPr lang="en-US" sz="3000" dirty="0"/>
          </a:p>
        </p:txBody>
      </p:sp>
      <p:sp>
        <p:nvSpPr>
          <p:cNvPr id="3" name="Content Placeholder 2">
            <a:extLst>
              <a:ext uri="{FF2B5EF4-FFF2-40B4-BE49-F238E27FC236}">
                <a16:creationId xmlns:a16="http://schemas.microsoft.com/office/drawing/2014/main" id="{F89E847E-8DC5-45A6-B3B7-4F5D09FB79A4}"/>
              </a:ext>
            </a:extLst>
          </p:cNvPr>
          <p:cNvSpPr>
            <a:spLocks noGrp="1"/>
          </p:cNvSpPr>
          <p:nvPr>
            <p:ph idx="1"/>
          </p:nvPr>
        </p:nvSpPr>
        <p:spPr>
          <a:xfrm>
            <a:off x="2" y="685800"/>
            <a:ext cx="9143998" cy="5867399"/>
          </a:xfrm>
        </p:spPr>
        <p:txBody>
          <a:bodyPr>
            <a:noAutofit/>
          </a:bodyPr>
          <a:lstStyle/>
          <a:p>
            <a:pPr marL="284163" indent="-284163" algn="just">
              <a:spcAft>
                <a:spcPts val="600"/>
              </a:spcAft>
              <a:buFont typeface="Wingdings" pitchFamily="2" charset="2"/>
              <a:buChar char="Ø"/>
              <a:tabLst>
                <a:tab pos="1198563" algn="l"/>
              </a:tabLst>
            </a:pPr>
            <a:r>
              <a:rPr lang="en-US" b="0" dirty="0">
                <a:latin typeface="Times New Roman" pitchFamily="18" charset="0"/>
                <a:cs typeface="Times New Roman" pitchFamily="18" charset="0"/>
              </a:rPr>
              <a:t>Augmented reality has the potential to play a big role in improving the healthcare industry. </a:t>
            </a:r>
          </a:p>
          <a:p>
            <a:pPr marL="284163" indent="-284163" algn="just">
              <a:lnSpc>
                <a:spcPct val="170000"/>
              </a:lnSpc>
              <a:spcAft>
                <a:spcPts val="600"/>
              </a:spcAft>
              <a:buFont typeface="Wingdings" pitchFamily="2" charset="2"/>
              <a:buChar char="Ø"/>
              <a:tabLst>
                <a:tab pos="1198563" algn="l"/>
              </a:tabLst>
            </a:pPr>
            <a:r>
              <a:rPr lang="en-US" b="0" dirty="0">
                <a:latin typeface="Times New Roman" pitchFamily="18" charset="0"/>
                <a:cs typeface="Times New Roman" pitchFamily="18" charset="0"/>
              </a:rPr>
              <a:t>This new technology is enhancing medicine and healthcare towards more safety and efficiency. </a:t>
            </a:r>
          </a:p>
          <a:p>
            <a:pPr marL="284163" indent="-284163" algn="just">
              <a:spcAft>
                <a:spcPts val="600"/>
              </a:spcAft>
              <a:buFont typeface="Wingdings" pitchFamily="2" charset="2"/>
              <a:buChar char="Ø"/>
              <a:tabLst>
                <a:tab pos="1198563" algn="l"/>
              </a:tabLst>
            </a:pPr>
            <a:r>
              <a:rPr lang="en-US" b="0" dirty="0">
                <a:latin typeface="Times New Roman" pitchFamily="18" charset="0"/>
                <a:cs typeface="Times New Roman" pitchFamily="18" charset="0"/>
              </a:rPr>
              <a:t>For now, augmented reality has already made significant changes in the following medical areas: </a:t>
            </a:r>
          </a:p>
          <a:p>
            <a:pPr marL="750888" algn="just">
              <a:spcAft>
                <a:spcPts val="600"/>
              </a:spcAft>
              <a:buFont typeface="Wingdings" pitchFamily="2" charset="2"/>
              <a:buChar char="q"/>
              <a:tabLst>
                <a:tab pos="1198563" algn="l"/>
              </a:tabLst>
            </a:pPr>
            <a:r>
              <a:rPr lang="en-US" b="0" dirty="0">
                <a:solidFill>
                  <a:srgbClr val="FF0000"/>
                </a:solidFill>
                <a:latin typeface="Times New Roman" pitchFamily="18" charset="0"/>
                <a:cs typeface="Times New Roman" pitchFamily="18" charset="0"/>
              </a:rPr>
              <a:t>Surgery(minimally invasive surgery);</a:t>
            </a:r>
          </a:p>
          <a:p>
            <a:pPr marL="750888" algn="just">
              <a:spcAft>
                <a:spcPts val="600"/>
              </a:spcAft>
              <a:buFont typeface="Wingdings" pitchFamily="2" charset="2"/>
              <a:buChar char="q"/>
              <a:tabLst>
                <a:tab pos="1198563" algn="l"/>
              </a:tabLst>
            </a:pPr>
            <a:r>
              <a:rPr lang="en-US" b="0" dirty="0">
                <a:solidFill>
                  <a:srgbClr val="FF0000"/>
                </a:solidFill>
                <a:latin typeface="Times New Roman" pitchFamily="18" charset="0"/>
                <a:cs typeface="Times New Roman" pitchFamily="18" charset="0"/>
              </a:rPr>
              <a:t>Education of future doctors;</a:t>
            </a:r>
          </a:p>
          <a:p>
            <a:pPr marL="750888" algn="just">
              <a:spcAft>
                <a:spcPts val="600"/>
              </a:spcAft>
              <a:buFont typeface="Wingdings" pitchFamily="2" charset="2"/>
              <a:buChar char="q"/>
              <a:tabLst>
                <a:tab pos="1198563" algn="l"/>
              </a:tabLst>
            </a:pPr>
            <a:r>
              <a:rPr lang="en-US" b="0" dirty="0">
                <a:solidFill>
                  <a:srgbClr val="FF0000"/>
                </a:solidFill>
                <a:latin typeface="Times New Roman" pitchFamily="18" charset="0"/>
                <a:cs typeface="Times New Roman" pitchFamily="18" charset="0"/>
              </a:rPr>
              <a:t>Diagnostics;</a:t>
            </a:r>
          </a:p>
          <a:p>
            <a:pPr marL="457200" lvl="1" indent="0" algn="just">
              <a:lnSpc>
                <a:spcPct val="170000"/>
              </a:lnSpc>
            </a:pP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fld id="{FD72309F-993A-46CD-A3AC-93975411BEE0}"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58</a:t>
            </a:fld>
            <a:endParaRPr lang="en-US" altLang="en-US"/>
          </a:p>
        </p:txBody>
      </p:sp>
    </p:spTree>
    <p:extLst>
      <p:ext uri="{BB962C8B-B14F-4D97-AF65-F5344CB8AC3E}">
        <p14:creationId xmlns:p14="http://schemas.microsoft.com/office/powerpoint/2010/main" val="76833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D759-D562-4A3F-9463-F3274355715C}"/>
              </a:ext>
            </a:extLst>
          </p:cNvPr>
          <p:cNvSpPr>
            <a:spLocks noGrp="1"/>
          </p:cNvSpPr>
          <p:nvPr>
            <p:ph type="title"/>
          </p:nvPr>
        </p:nvSpPr>
        <p:spPr/>
        <p:txBody>
          <a:bodyPr/>
          <a:lstStyle/>
          <a:p>
            <a:r>
              <a:rPr lang="en-US" dirty="0"/>
              <a:t>AR in health care</a:t>
            </a:r>
          </a:p>
        </p:txBody>
      </p:sp>
      <p:pic>
        <p:nvPicPr>
          <p:cNvPr id="6" name="Content Placeholder 5">
            <a:extLst>
              <a:ext uri="{FF2B5EF4-FFF2-40B4-BE49-F238E27FC236}">
                <a16:creationId xmlns:a16="http://schemas.microsoft.com/office/drawing/2014/main" id="{9AAE7F55-05B0-4A54-825A-F950142EEB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14400"/>
            <a:ext cx="6172200" cy="5105400"/>
          </a:xfrm>
        </p:spPr>
      </p:pic>
      <p:sp>
        <p:nvSpPr>
          <p:cNvPr id="3" name="Date Placeholder 2"/>
          <p:cNvSpPr>
            <a:spLocks noGrp="1"/>
          </p:cNvSpPr>
          <p:nvPr>
            <p:ph type="dt" idx="10"/>
          </p:nvPr>
        </p:nvSpPr>
        <p:spPr/>
        <p:txBody>
          <a:bodyPr/>
          <a:lstStyle/>
          <a:p>
            <a:pPr>
              <a:defRPr/>
            </a:pPr>
            <a:fld id="{BE275AB2-A92F-4FF7-AC25-00030D650206}"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59</a:t>
            </a:fld>
            <a:endParaRPr lang="en-US" altLang="en-US"/>
          </a:p>
        </p:txBody>
      </p:sp>
    </p:spTree>
    <p:extLst>
      <p:ext uri="{BB962C8B-B14F-4D97-AF65-F5344CB8AC3E}">
        <p14:creationId xmlns:p14="http://schemas.microsoft.com/office/powerpoint/2010/main" val="52738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3440-978D-468B-9405-B2684875975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B072960-0D12-4C09-AF4B-AF68FB661856}"/>
              </a:ext>
            </a:extLst>
          </p:cNvPr>
          <p:cNvSpPr>
            <a:spLocks noGrp="1"/>
          </p:cNvSpPr>
          <p:nvPr>
            <p:ph sz="quarter" idx="1"/>
          </p:nvPr>
        </p:nvSpPr>
        <p:spPr>
          <a:xfrm>
            <a:off x="0" y="838200"/>
            <a:ext cx="8991600" cy="5715000"/>
          </a:xfrm>
        </p:spPr>
        <p:txBody>
          <a:bodyPr/>
          <a:lstStyle/>
          <a:p>
            <a:pPr marL="0" indent="0" algn="just">
              <a:lnSpc>
                <a:spcPct val="150000"/>
              </a:lnSpc>
            </a:pPr>
            <a:r>
              <a:rPr lang="en-US" dirty="0">
                <a:latin typeface="Times New Roman" pitchFamily="18" charset="0"/>
                <a:cs typeface="Times New Roman" pitchFamily="18" charset="0"/>
              </a:rPr>
              <a:t>4.1.1. What is IoT?</a:t>
            </a:r>
            <a:endParaRPr lang="en-US" b="0" dirty="0">
              <a:latin typeface="Times New Roman" pitchFamily="18" charset="0"/>
              <a:cs typeface="Times New Roman" pitchFamily="18" charset="0"/>
            </a:endParaRPr>
          </a:p>
          <a:p>
            <a:pPr marL="514350" indent="-514350" algn="just">
              <a:lnSpc>
                <a:spcPct val="150000"/>
              </a:lnSpc>
              <a:buFont typeface="+mj-lt"/>
              <a:buAutoNum type="arabicParenR"/>
            </a:pPr>
            <a:r>
              <a:rPr lang="en-US" b="0" dirty="0">
                <a:latin typeface="Times New Roman" pitchFamily="18" charset="0"/>
                <a:cs typeface="Times New Roman" pitchFamily="18" charset="0"/>
              </a:rPr>
              <a:t>IoT is the networking of smart  objects</a:t>
            </a:r>
          </a:p>
          <a:p>
            <a:pPr marL="0" indent="0" algn="r">
              <a:lnSpc>
                <a:spcPct val="150000"/>
              </a:lnSpc>
              <a:buNone/>
            </a:pPr>
            <a:r>
              <a:rPr lang="en-US" b="0" dirty="0">
                <a:solidFill>
                  <a:srgbClr val="FF0000"/>
                </a:solidFill>
                <a:latin typeface="Times New Roman" pitchFamily="18" charset="0"/>
                <a:cs typeface="Times New Roman" pitchFamily="18" charset="0"/>
              </a:rPr>
              <a:t>------ Internet Architecture Board’s (IAB</a:t>
            </a:r>
            <a:r>
              <a:rPr lang="en-US" b="0" dirty="0">
                <a:latin typeface="Times New Roman" pitchFamily="18" charset="0"/>
                <a:cs typeface="Times New Roman" pitchFamily="18" charset="0"/>
              </a:rPr>
              <a:t>)  </a:t>
            </a:r>
          </a:p>
          <a:p>
            <a:pPr marL="514350" indent="-514350" algn="just">
              <a:lnSpc>
                <a:spcPct val="150000"/>
              </a:lnSpc>
              <a:buFont typeface="+mj-lt"/>
              <a:buAutoNum type="arabicParenR" startAt="2"/>
            </a:pPr>
            <a:r>
              <a:rPr lang="en-US" b="0" dirty="0">
                <a:latin typeface="Times New Roman" pitchFamily="18" charset="0"/>
                <a:cs typeface="Times New Roman" pitchFamily="18" charset="0"/>
              </a:rPr>
              <a:t>IoT is the  networking  of  smart  objects  in  which  smart  objects  have  some  constraints  such  as limited  bandwidth,  power,  and  processing  accessibility  for  achieving  interoperability among smart objects.</a:t>
            </a:r>
          </a:p>
          <a:p>
            <a:pPr marL="274638" lvl="1" indent="0" algn="r">
              <a:lnSpc>
                <a:spcPct val="150000"/>
              </a:lnSpc>
              <a:buNone/>
            </a:pPr>
            <a:r>
              <a:rPr lang="en-US" dirty="0">
                <a:solidFill>
                  <a:srgbClr val="FF0000"/>
                </a:solidFill>
                <a:latin typeface="Times New Roman" pitchFamily="18" charset="0"/>
                <a:cs typeface="Times New Roman" pitchFamily="18" charset="0"/>
              </a:rPr>
              <a:t>------ Internet Engineering Task Force (IETF)</a:t>
            </a:r>
          </a:p>
        </p:txBody>
      </p:sp>
      <p:sp>
        <p:nvSpPr>
          <p:cNvPr id="4" name="Slide Number Placeholder 3">
            <a:extLst>
              <a:ext uri="{FF2B5EF4-FFF2-40B4-BE49-F238E27FC236}">
                <a16:creationId xmlns:a16="http://schemas.microsoft.com/office/drawing/2014/main" id="{F17AAF53-A47F-456A-8E12-8C348EACFA32}"/>
              </a:ext>
            </a:extLst>
          </p:cNvPr>
          <p:cNvSpPr>
            <a:spLocks noGrp="1"/>
          </p:cNvSpPr>
          <p:nvPr>
            <p:ph type="sldNum" sz="quarter" idx="12"/>
          </p:nvPr>
        </p:nvSpPr>
        <p:spPr/>
        <p:txBody>
          <a:bodyPr/>
          <a:lstStyle/>
          <a:p>
            <a:fld id="{FD923E06-FC93-4BA5-8370-7CBA72780AB1}" type="slidenum">
              <a:rPr lang="en-US" smtClean="0"/>
              <a:pPr/>
              <a:t>6</a:t>
            </a:fld>
            <a:endParaRPr lang="en-US" dirty="0"/>
          </a:p>
        </p:txBody>
      </p:sp>
      <p:sp>
        <p:nvSpPr>
          <p:cNvPr id="5" name="Date Placeholder 4"/>
          <p:cNvSpPr>
            <a:spLocks noGrp="1"/>
          </p:cNvSpPr>
          <p:nvPr>
            <p:ph type="dt" idx="10"/>
          </p:nvPr>
        </p:nvSpPr>
        <p:spPr/>
        <p:txBody>
          <a:bodyPr/>
          <a:lstStyle/>
          <a:p>
            <a:pPr>
              <a:defRPr/>
            </a:pPr>
            <a:fld id="{7BF9D392-F0E1-40C5-9FF0-4D412D9D5776}"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23680192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B6131-CC68-43DA-8B38-39C199BDAC20}"/>
              </a:ext>
            </a:extLst>
          </p:cNvPr>
          <p:cNvSpPr>
            <a:spLocks noGrp="1"/>
          </p:cNvSpPr>
          <p:nvPr>
            <p:ph idx="1"/>
          </p:nvPr>
        </p:nvSpPr>
        <p:spPr>
          <a:xfrm>
            <a:off x="76200" y="1219200"/>
            <a:ext cx="8991600" cy="3200400"/>
          </a:xfrm>
          <a:ln>
            <a:noFill/>
          </a:ln>
        </p:spPr>
        <p:style>
          <a:lnRef idx="2">
            <a:schemeClr val="accent1"/>
          </a:lnRef>
          <a:fillRef idx="1">
            <a:schemeClr val="lt1"/>
          </a:fillRef>
          <a:effectRef idx="0">
            <a:schemeClr val="accent1"/>
          </a:effectRef>
          <a:fontRef idx="minor">
            <a:schemeClr val="dk1"/>
          </a:fontRef>
        </p:style>
        <p:txBody>
          <a:bodyPr>
            <a:noAutofit/>
          </a:bodyPr>
          <a:lstStyle/>
          <a:p>
            <a:pPr marL="346075" indent="-346075" algn="just">
              <a:lnSpc>
                <a:spcPct val="120000"/>
              </a:lnSpc>
              <a:spcAft>
                <a:spcPts val="600"/>
              </a:spcAft>
              <a:buFont typeface="Wingdings" pitchFamily="2" charset="2"/>
              <a:buChar char="Ø"/>
            </a:pPr>
            <a:r>
              <a:rPr lang="en-US" b="0" dirty="0">
                <a:latin typeface="Times New Roman" pitchFamily="18" charset="0"/>
                <a:cs typeface="Times New Roman" pitchFamily="18" charset="0"/>
              </a:rPr>
              <a:t>AR tools aid to detect the signs of depression  and other mental illnesses by reading from</a:t>
            </a:r>
          </a:p>
          <a:p>
            <a:pPr marL="860425" indent="-346075" algn="just">
              <a:lnSpc>
                <a:spcPct val="120000"/>
              </a:lnSpc>
              <a:spcAft>
                <a:spcPts val="600"/>
              </a:spcAft>
              <a:buFont typeface="Wingdings" pitchFamily="2" charset="2"/>
              <a:buChar char="q"/>
            </a:pPr>
            <a:r>
              <a:rPr lang="en-US" b="0" dirty="0">
                <a:solidFill>
                  <a:srgbClr val="FF0000"/>
                </a:solidFill>
                <a:latin typeface="Times New Roman" pitchFamily="18" charset="0"/>
                <a:cs typeface="Times New Roman" pitchFamily="18" charset="0"/>
              </a:rPr>
              <a:t>Facial expressions.</a:t>
            </a:r>
          </a:p>
          <a:p>
            <a:pPr marL="860425" indent="-346075" algn="just">
              <a:lnSpc>
                <a:spcPct val="120000"/>
              </a:lnSpc>
              <a:spcAft>
                <a:spcPts val="600"/>
              </a:spcAft>
              <a:buFont typeface="Wingdings" pitchFamily="2" charset="2"/>
              <a:buChar char="q"/>
            </a:pPr>
            <a:r>
              <a:rPr lang="en-US" b="0" dirty="0">
                <a:solidFill>
                  <a:srgbClr val="FF0000"/>
                </a:solidFill>
                <a:latin typeface="Times New Roman" pitchFamily="18" charset="0"/>
                <a:cs typeface="Times New Roman" pitchFamily="18" charset="0"/>
              </a:rPr>
              <a:t>Voice  tones.</a:t>
            </a:r>
          </a:p>
          <a:p>
            <a:pPr marL="860425" indent="-346075" algn="just">
              <a:lnSpc>
                <a:spcPct val="120000"/>
              </a:lnSpc>
              <a:spcAft>
                <a:spcPts val="600"/>
              </a:spcAft>
              <a:buFont typeface="Wingdings" pitchFamily="2" charset="2"/>
              <a:buChar char="q"/>
            </a:pPr>
            <a:r>
              <a:rPr lang="en-US" b="0" dirty="0">
                <a:solidFill>
                  <a:srgbClr val="FF0000"/>
                </a:solidFill>
                <a:latin typeface="Times New Roman" pitchFamily="18" charset="0"/>
                <a:cs typeface="Times New Roman" pitchFamily="18" charset="0"/>
              </a:rPr>
              <a:t>Physical  gestures </a:t>
            </a:r>
          </a:p>
          <a:p>
            <a:pPr marL="0" indent="0" algn="just">
              <a:lnSpc>
                <a:spcPct val="120000"/>
              </a:lnSpc>
              <a:spcAft>
                <a:spcPts val="600"/>
              </a:spcAft>
            </a:pP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6" name="Date Placeholder 5"/>
          <p:cNvSpPr>
            <a:spLocks noGrp="1"/>
          </p:cNvSpPr>
          <p:nvPr>
            <p:ph type="dt" idx="10"/>
          </p:nvPr>
        </p:nvSpPr>
        <p:spPr/>
        <p:txBody>
          <a:bodyPr/>
          <a:lstStyle/>
          <a:p>
            <a:pPr>
              <a:defRPr/>
            </a:pPr>
            <a:fld id="{F42CA933-60F1-43EB-AC14-E52AD26ACEA3}" type="datetime5">
              <a:rPr lang="en-US" altLang="en-US" smtClean="0"/>
              <a:t>28-Feb-20</a:t>
            </a:fld>
            <a:endParaRPr lang="en-US" altLang="en-US"/>
          </a:p>
        </p:txBody>
      </p:sp>
      <p:sp>
        <p:nvSpPr>
          <p:cNvPr id="7" name="Footer Placeholder 6"/>
          <p:cNvSpPr>
            <a:spLocks noGrp="1"/>
          </p:cNvSpPr>
          <p:nvPr>
            <p:ph type="ftr" idx="11"/>
          </p:nvPr>
        </p:nvSpPr>
        <p:spPr/>
        <p:txBody>
          <a:bodyPr/>
          <a:lstStyle/>
          <a:p>
            <a:pPr>
              <a:defRPr/>
            </a:pPr>
            <a:r>
              <a:rPr lang="en-US" altLang="en-US"/>
              <a:t>HU - IOT - Informatics</a:t>
            </a:r>
          </a:p>
        </p:txBody>
      </p:sp>
      <p:sp>
        <p:nvSpPr>
          <p:cNvPr id="8" name="Slide Number Placeholder 7"/>
          <p:cNvSpPr>
            <a:spLocks noGrp="1"/>
          </p:cNvSpPr>
          <p:nvPr>
            <p:ph type="sldNum" idx="12"/>
          </p:nvPr>
        </p:nvSpPr>
        <p:spPr/>
        <p:txBody>
          <a:bodyPr/>
          <a:lstStyle/>
          <a:p>
            <a:pPr>
              <a:defRPr/>
            </a:pPr>
            <a:fld id="{FB87DFA3-CF50-47C4-8C16-9CAFB4A7B823}" type="slidenum">
              <a:rPr lang="en-US" altLang="en-US" smtClean="0"/>
              <a:pPr>
                <a:defRPr/>
              </a:pPr>
              <a:t>60</a:t>
            </a:fld>
            <a:endParaRPr lang="en-US" altLang="en-US"/>
          </a:p>
        </p:txBody>
      </p:sp>
    </p:spTree>
    <p:extLst>
      <p:ext uri="{BB962C8B-B14F-4D97-AF65-F5344CB8AC3E}">
        <p14:creationId xmlns:p14="http://schemas.microsoft.com/office/powerpoint/2010/main" val="3539313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900115"/>
            <a:ext cx="8685215" cy="8500405"/>
          </a:xfrm>
          <a:prstGeom prst="rect">
            <a:avLst/>
          </a:prstGeom>
        </p:spPr>
        <p:txBody>
          <a:bodyPr wrap="square">
            <a:spAutoFit/>
          </a:bodyPr>
          <a:lstStyle/>
          <a:p>
            <a:pPr marL="346075" indent="-346075" algn="just">
              <a:lnSpc>
                <a:spcPct val="120000"/>
              </a:lnSpc>
              <a:spcAft>
                <a:spcPts val="600"/>
              </a:spcAft>
              <a:buFont typeface="Wingdings" pitchFamily="2" charset="2"/>
              <a:buChar char="Ø"/>
            </a:pPr>
            <a:r>
              <a:rPr lang="en-US" b="0" dirty="0">
                <a:solidFill>
                  <a:schemeClr val="tx1"/>
                </a:solidFill>
                <a:latin typeface="Times New Roman" pitchFamily="18" charset="0"/>
                <a:cs typeface="Times New Roman" pitchFamily="18" charset="0"/>
              </a:rPr>
              <a:t>In medicine, AR has the following applications: </a:t>
            </a:r>
          </a:p>
          <a:p>
            <a:pPr marL="630238" lvl="1" indent="-168275" algn="just">
              <a:lnSpc>
                <a:spcPct val="120000"/>
              </a:lnSpc>
              <a:spcAft>
                <a:spcPts val="600"/>
              </a:spcAft>
              <a:buFont typeface="Wingdings" pitchFamily="2" charset="2"/>
              <a:buChar char="q"/>
            </a:pPr>
            <a:r>
              <a:rPr lang="en-US" dirty="0">
                <a:solidFill>
                  <a:srgbClr val="FF0000"/>
                </a:solidFill>
                <a:latin typeface="Times New Roman" pitchFamily="18" charset="0"/>
                <a:cs typeface="Times New Roman" pitchFamily="18" charset="0"/>
              </a:rPr>
              <a:t>Describing symptoms </a:t>
            </a:r>
          </a:p>
          <a:p>
            <a:pPr marL="630238" lvl="1" indent="-168275" algn="just">
              <a:lnSpc>
                <a:spcPct val="120000"/>
              </a:lnSpc>
              <a:spcAft>
                <a:spcPts val="600"/>
              </a:spcAft>
              <a:buFont typeface="Wingdings" pitchFamily="2" charset="2"/>
              <a:buChar char="q"/>
            </a:pPr>
            <a:r>
              <a:rPr lang="en-US" dirty="0">
                <a:solidFill>
                  <a:srgbClr val="FF0000"/>
                </a:solidFill>
                <a:latin typeface="Times New Roman" pitchFamily="18" charset="0"/>
                <a:cs typeface="Times New Roman" pitchFamily="18" charset="0"/>
              </a:rPr>
              <a:t>Nursing care </a:t>
            </a:r>
          </a:p>
          <a:p>
            <a:pPr marL="630238" lvl="1" indent="-168275" algn="just">
              <a:lnSpc>
                <a:spcPct val="120000"/>
              </a:lnSpc>
              <a:spcAft>
                <a:spcPts val="600"/>
              </a:spcAft>
              <a:buFont typeface="Wingdings" pitchFamily="2" charset="2"/>
              <a:buChar char="q"/>
            </a:pPr>
            <a:r>
              <a:rPr lang="en-US" dirty="0">
                <a:solidFill>
                  <a:srgbClr val="FF0000"/>
                </a:solidFill>
                <a:latin typeface="Times New Roman" pitchFamily="18" charset="0"/>
                <a:cs typeface="Times New Roman" pitchFamily="18" charset="0"/>
              </a:rPr>
              <a:t>Surgery </a:t>
            </a:r>
          </a:p>
          <a:p>
            <a:pPr marL="630238" lvl="1" indent="-168275" algn="just">
              <a:lnSpc>
                <a:spcPct val="120000"/>
              </a:lnSpc>
              <a:spcAft>
                <a:spcPts val="600"/>
              </a:spcAft>
              <a:buFont typeface="Wingdings" pitchFamily="2" charset="2"/>
              <a:buChar char="q"/>
            </a:pPr>
            <a:r>
              <a:rPr lang="en-US" dirty="0">
                <a:solidFill>
                  <a:srgbClr val="FF0000"/>
                </a:solidFill>
                <a:latin typeface="Times New Roman" pitchFamily="18" charset="0"/>
                <a:cs typeface="Times New Roman" pitchFamily="18" charset="0"/>
              </a:rPr>
              <a:t>Ultrasounds </a:t>
            </a:r>
          </a:p>
          <a:p>
            <a:pPr marL="630238" lvl="1" indent="-168275" algn="just">
              <a:lnSpc>
                <a:spcPct val="120000"/>
              </a:lnSpc>
              <a:spcAft>
                <a:spcPts val="600"/>
              </a:spcAft>
              <a:buFont typeface="Wingdings" pitchFamily="2" charset="2"/>
              <a:buChar char="q"/>
            </a:pPr>
            <a:r>
              <a:rPr lang="en-US" dirty="0">
                <a:solidFill>
                  <a:srgbClr val="FF0000"/>
                </a:solidFill>
                <a:latin typeface="Times New Roman" pitchFamily="18" charset="0"/>
                <a:cs typeface="Times New Roman" pitchFamily="18" charset="0"/>
              </a:rPr>
              <a:t>Diabetes management</a:t>
            </a:r>
          </a:p>
          <a:p>
            <a:pPr marL="630238" lvl="1" indent="-168275" algn="just">
              <a:lnSpc>
                <a:spcPct val="120000"/>
              </a:lnSpc>
              <a:spcAft>
                <a:spcPts val="600"/>
              </a:spcAft>
              <a:buFont typeface="Wingdings" pitchFamily="2" charset="2"/>
              <a:buChar char="q"/>
            </a:pPr>
            <a:r>
              <a:rPr lang="en-US" dirty="0">
                <a:solidFill>
                  <a:srgbClr val="FF0000"/>
                </a:solidFill>
                <a:latin typeface="Times New Roman" pitchFamily="18" charset="0"/>
                <a:cs typeface="Times New Roman" pitchFamily="18" charset="0"/>
              </a:rPr>
              <a:t> Navigation</a:t>
            </a:r>
          </a:p>
          <a:p>
            <a:pPr marL="0" lvl="1" indent="53975" algn="just">
              <a:lnSpc>
                <a:spcPct val="120000"/>
              </a:lnSpc>
              <a:spcAft>
                <a:spcPts val="600"/>
              </a:spcAft>
            </a:pPr>
            <a:r>
              <a:rPr lang="en-US" dirty="0">
                <a:solidFill>
                  <a:srgbClr val="FF0000"/>
                </a:solidFill>
                <a:latin typeface="Times New Roman" pitchFamily="18" charset="0"/>
                <a:cs typeface="Times New Roman" pitchFamily="18" charset="0"/>
              </a:rPr>
              <a:t> </a:t>
            </a:r>
            <a:br>
              <a:rPr lang="en-US" dirty="0">
                <a:solidFill>
                  <a:srgbClr val="FF0000"/>
                </a:solidFill>
                <a:latin typeface="Times New Roman" pitchFamily="18" charset="0"/>
                <a:cs typeface="Times New Roman" pitchFamily="18" charset="0"/>
              </a:rPr>
            </a:br>
            <a:br>
              <a:rPr lang="en-US" dirty="0">
                <a:solidFill>
                  <a:srgbClr val="FF0000"/>
                </a:solidFill>
                <a:latin typeface="Times New Roman" pitchFamily="18" charset="0"/>
                <a:cs typeface="Times New Roman" pitchFamily="18" charset="0"/>
              </a:rPr>
            </a:br>
            <a:br>
              <a:rPr lang="en-US" dirty="0">
                <a:solidFill>
                  <a:srgbClr val="FF0000"/>
                </a:solidFill>
                <a:latin typeface="Times New Roman" pitchFamily="18" charset="0"/>
                <a:cs typeface="Times New Roman" pitchFamily="18" charset="0"/>
              </a:rPr>
            </a:br>
            <a:br>
              <a:rPr lang="en-US" dirty="0">
                <a:solidFill>
                  <a:srgbClr val="FF0000"/>
                </a:solidFill>
                <a:latin typeface="Times New Roman" pitchFamily="18" charset="0"/>
                <a:cs typeface="Times New Roman" pitchFamily="18" charset="0"/>
              </a:rPr>
            </a:br>
            <a:br>
              <a:rPr lang="en-US" dirty="0">
                <a:solidFill>
                  <a:srgbClr val="FF0000"/>
                </a:solidFill>
                <a:latin typeface="Times New Roman" pitchFamily="18" charset="0"/>
                <a:cs typeface="Times New Roman" pitchFamily="18" charset="0"/>
              </a:rPr>
            </a:br>
            <a:br>
              <a:rPr lang="en-US" dirty="0">
                <a:solidFill>
                  <a:srgbClr val="FF0000"/>
                </a:solidFill>
                <a:latin typeface="Times New Roman" pitchFamily="18" charset="0"/>
                <a:cs typeface="Times New Roman" pitchFamily="18" charset="0"/>
              </a:rPr>
            </a:br>
            <a:endParaRPr lang="en-GB" dirty="0">
              <a:solidFill>
                <a:srgbClr val="FF0000"/>
              </a:solidFill>
            </a:endParaRPr>
          </a:p>
        </p:txBody>
      </p:sp>
      <p:sp>
        <p:nvSpPr>
          <p:cNvPr id="5" name="Date Placeholder 4"/>
          <p:cNvSpPr>
            <a:spLocks noGrp="1"/>
          </p:cNvSpPr>
          <p:nvPr>
            <p:ph type="dt" idx="10"/>
          </p:nvPr>
        </p:nvSpPr>
        <p:spPr/>
        <p:txBody>
          <a:bodyPr/>
          <a:lstStyle/>
          <a:p>
            <a:pPr>
              <a:defRPr/>
            </a:pPr>
            <a:fld id="{4A97D083-5B88-4DE3-AC7B-B51BEE0AEE44}"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
        <p:nvSpPr>
          <p:cNvPr id="7" name="Slide Number Placeholder 6"/>
          <p:cNvSpPr>
            <a:spLocks noGrp="1"/>
          </p:cNvSpPr>
          <p:nvPr>
            <p:ph type="sldNum" idx="12"/>
          </p:nvPr>
        </p:nvSpPr>
        <p:spPr/>
        <p:txBody>
          <a:bodyPr/>
          <a:lstStyle/>
          <a:p>
            <a:pPr>
              <a:defRPr/>
            </a:pPr>
            <a:fld id="{FB87DFA3-CF50-47C4-8C16-9CAFB4A7B823}" type="slidenum">
              <a:rPr lang="en-US" altLang="en-US" smtClean="0"/>
              <a:pPr>
                <a:defRPr/>
              </a:pPr>
              <a:t>61</a:t>
            </a:fld>
            <a:endParaRPr lang="en-US" altLang="en-US"/>
          </a:p>
        </p:txBody>
      </p:sp>
    </p:spTree>
    <p:extLst>
      <p:ext uri="{BB962C8B-B14F-4D97-AF65-F5344CB8AC3E}">
        <p14:creationId xmlns:p14="http://schemas.microsoft.com/office/powerpoint/2010/main" val="1198821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E847E-8DC5-45A6-B3B7-4F5D09FB79A4}"/>
              </a:ext>
            </a:extLst>
          </p:cNvPr>
          <p:cNvSpPr>
            <a:spLocks noGrp="1"/>
          </p:cNvSpPr>
          <p:nvPr>
            <p:ph idx="1"/>
          </p:nvPr>
        </p:nvSpPr>
        <p:spPr>
          <a:xfrm>
            <a:off x="0" y="900114"/>
            <a:ext cx="9144000" cy="5576887"/>
          </a:xfrm>
        </p:spPr>
        <p:txBody>
          <a:bodyPr>
            <a:noAutofit/>
          </a:bodyPr>
          <a:lstStyle/>
          <a:p>
            <a:pPr marL="457200" indent="-457200" algn="just">
              <a:buFont typeface="Wingdings" pitchFamily="2" charset="2"/>
              <a:buChar char="Ø"/>
            </a:pPr>
            <a:r>
              <a:rPr lang="en-US" b="0" dirty="0">
                <a:latin typeface="Times New Roman" pitchFamily="18" charset="0"/>
                <a:cs typeface="Times New Roman" pitchFamily="18" charset="0"/>
              </a:rPr>
              <a:t>Generally, AR provides the following benefits to patients and healthcare workers:</a:t>
            </a:r>
          </a:p>
          <a:p>
            <a:pPr marL="685800" lvl="1" indent="-457200" algn="just">
              <a:buFont typeface="Wingdings" pitchFamily="2" charset="2"/>
              <a:buChar char="q"/>
            </a:pPr>
            <a:r>
              <a:rPr lang="en-US" dirty="0">
                <a:solidFill>
                  <a:srgbClr val="FF0000"/>
                </a:solidFill>
                <a:latin typeface="Times New Roman" pitchFamily="18" charset="0"/>
                <a:cs typeface="Times New Roman" pitchFamily="18" charset="0"/>
              </a:rPr>
              <a:t>Reduce the risks associated with minimally invasive surgery.</a:t>
            </a:r>
          </a:p>
          <a:p>
            <a:pPr marL="685800" lvl="1" indent="-457200" algn="just">
              <a:lnSpc>
                <a:spcPct val="150000"/>
              </a:lnSpc>
              <a:buFont typeface="Wingdings" pitchFamily="2" charset="2"/>
              <a:buChar char="q"/>
            </a:pPr>
            <a:r>
              <a:rPr lang="en-US" dirty="0">
                <a:solidFill>
                  <a:srgbClr val="FF0000"/>
                </a:solidFill>
                <a:latin typeface="Times New Roman" pitchFamily="18" charset="0"/>
                <a:cs typeface="Times New Roman" pitchFamily="18" charset="0"/>
              </a:rPr>
              <a:t>Better informed decisions about the right treatment and illness prevention.</a:t>
            </a:r>
          </a:p>
          <a:p>
            <a:pPr marL="685800" lvl="1" indent="-457200" algn="just">
              <a:lnSpc>
                <a:spcPct val="150000"/>
              </a:lnSpc>
              <a:buFont typeface="Wingdings" pitchFamily="2" charset="2"/>
              <a:buChar char="q"/>
            </a:pPr>
            <a:r>
              <a:rPr lang="en-US" dirty="0">
                <a:solidFill>
                  <a:srgbClr val="FF0000"/>
                </a:solidFill>
                <a:latin typeface="Times New Roman" pitchFamily="18" charset="0"/>
                <a:cs typeface="Times New Roman" pitchFamily="18" charset="0"/>
              </a:rPr>
              <a:t>Make procedures more tolerable.</a:t>
            </a:r>
          </a:p>
          <a:p>
            <a:pPr marL="685800" lvl="1" indent="-457200" algn="just">
              <a:buFont typeface="Wingdings" pitchFamily="2" charset="2"/>
              <a:buChar char="q"/>
            </a:pPr>
            <a:r>
              <a:rPr lang="en-US" dirty="0">
                <a:solidFill>
                  <a:srgbClr val="FF0000"/>
                </a:solidFill>
                <a:latin typeface="Times New Roman" pitchFamily="18" charset="0"/>
                <a:cs typeface="Times New Roman" pitchFamily="18" charset="0"/>
              </a:rPr>
              <a:t>Better aftercare</a:t>
            </a:r>
          </a:p>
          <a:p>
            <a:pPr marL="685800" lvl="1" indent="-457200" algn="just">
              <a:buFont typeface="Wingdings" pitchFamily="2" charset="2"/>
              <a:buChar char="q"/>
            </a:pPr>
            <a:r>
              <a:rPr lang="en-US" dirty="0">
                <a:solidFill>
                  <a:srgbClr val="FF0000"/>
                </a:solidFill>
                <a:latin typeface="Times New Roman" pitchFamily="18" charset="0"/>
                <a:cs typeface="Times New Roman" pitchFamily="18" charset="0"/>
              </a:rPr>
              <a:t>Medical training and education.</a:t>
            </a:r>
          </a:p>
          <a:p>
            <a:pPr marL="685800" lvl="1" indent="-457200" algn="just">
              <a:buFont typeface="Wingdings" pitchFamily="2" charset="2"/>
              <a:buChar char="q"/>
            </a:pPr>
            <a:r>
              <a:rPr lang="en-US" dirty="0">
                <a:solidFill>
                  <a:srgbClr val="FF0000"/>
                </a:solidFill>
                <a:latin typeface="Times New Roman" pitchFamily="18" charset="0"/>
                <a:cs typeface="Times New Roman" pitchFamily="18" charset="0"/>
              </a:rPr>
              <a:t>Assistance in medical procedures and routine tasks</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fld id="{C4428006-1C17-4C9F-B488-5B47662D5C16}"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62</a:t>
            </a:fld>
            <a:endParaRPr lang="en-US" altLang="en-US"/>
          </a:p>
        </p:txBody>
      </p:sp>
    </p:spTree>
    <p:extLst>
      <p:ext uri="{BB962C8B-B14F-4D97-AF65-F5344CB8AC3E}">
        <p14:creationId xmlns:p14="http://schemas.microsoft.com/office/powerpoint/2010/main" val="1275118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6620-DAEC-4BC6-BA64-AC1F11E894A8}"/>
              </a:ext>
            </a:extLst>
          </p:cNvPr>
          <p:cNvSpPr>
            <a:spLocks noGrp="1"/>
          </p:cNvSpPr>
          <p:nvPr>
            <p:ph type="title"/>
          </p:nvPr>
        </p:nvSpPr>
        <p:spPr>
          <a:xfrm>
            <a:off x="1143002" y="76200"/>
            <a:ext cx="6323013" cy="561976"/>
          </a:xfrm>
        </p:spPr>
        <p:txBody>
          <a:bodyPr>
            <a:normAutofit fontScale="90000"/>
          </a:bodyPr>
          <a:lstStyle/>
          <a:p>
            <a:pPr algn="l"/>
            <a:br>
              <a:rPr lang="en-US" dirty="0">
                <a:effectLst/>
              </a:rPr>
            </a:br>
            <a:r>
              <a:rPr lang="en-US" dirty="0">
                <a:effectLst/>
              </a:rPr>
              <a:t>AR In Entertainment</a:t>
            </a:r>
            <a:r>
              <a:rPr lang="en-US" dirty="0"/>
              <a:t> </a:t>
            </a:r>
            <a:br>
              <a:rPr lang="en-US" dirty="0"/>
            </a:br>
            <a:endParaRPr lang="en-US" dirty="0"/>
          </a:p>
        </p:txBody>
      </p:sp>
      <p:sp>
        <p:nvSpPr>
          <p:cNvPr id="3" name="Content Placeholder 2">
            <a:extLst>
              <a:ext uri="{FF2B5EF4-FFF2-40B4-BE49-F238E27FC236}">
                <a16:creationId xmlns:a16="http://schemas.microsoft.com/office/drawing/2014/main" id="{F89E847E-8DC5-45A6-B3B7-4F5D09FB79A4}"/>
              </a:ext>
            </a:extLst>
          </p:cNvPr>
          <p:cNvSpPr>
            <a:spLocks noGrp="1"/>
          </p:cNvSpPr>
          <p:nvPr>
            <p:ph idx="1"/>
          </p:nvPr>
        </p:nvSpPr>
        <p:spPr>
          <a:xfrm>
            <a:off x="2" y="900115"/>
            <a:ext cx="8685213" cy="5246687"/>
          </a:xfrm>
        </p:spPr>
        <p:txBody>
          <a:bodyPr>
            <a:normAutofit/>
          </a:bodyPr>
          <a:lstStyle/>
          <a:p>
            <a:pPr marL="457200" indent="-457200">
              <a:spcAft>
                <a:spcPts val="600"/>
              </a:spcAft>
              <a:buFont typeface="Wingdings" pitchFamily="2" charset="2"/>
              <a:buChar char="Ø"/>
            </a:pPr>
            <a:r>
              <a:rPr lang="en-US" b="0" dirty="0">
                <a:latin typeface="Times New Roman" pitchFamily="18" charset="0"/>
                <a:cs typeface="Times New Roman" pitchFamily="18" charset="0"/>
              </a:rPr>
              <a:t>AR in games :- such as Pokémon Go</a:t>
            </a:r>
          </a:p>
          <a:p>
            <a:pPr marL="457200" indent="-457200">
              <a:spcAft>
                <a:spcPts val="600"/>
              </a:spcAft>
              <a:buFont typeface="Wingdings" pitchFamily="2" charset="2"/>
              <a:buChar char="Ø"/>
            </a:pPr>
            <a:r>
              <a:rPr lang="en-US" b="0" dirty="0">
                <a:latin typeface="Times New Roman" pitchFamily="18" charset="0"/>
                <a:cs typeface="Times New Roman" pitchFamily="18" charset="0"/>
              </a:rPr>
              <a:t>AR in music </a:t>
            </a:r>
          </a:p>
          <a:p>
            <a:pPr marL="457200" indent="-457200">
              <a:spcAft>
                <a:spcPts val="600"/>
              </a:spcAft>
              <a:buFont typeface="Wingdings" pitchFamily="2" charset="2"/>
              <a:buChar char="Ø"/>
            </a:pPr>
            <a:r>
              <a:rPr lang="en-US" b="0" dirty="0">
                <a:latin typeface="Times New Roman" pitchFamily="18" charset="0"/>
                <a:cs typeface="Times New Roman" pitchFamily="18" charset="0"/>
              </a:rPr>
              <a:t>AR on TV </a:t>
            </a:r>
          </a:p>
          <a:p>
            <a:pPr marL="457200" indent="-457200">
              <a:spcAft>
                <a:spcPts val="600"/>
              </a:spcAft>
              <a:buFont typeface="Wingdings" pitchFamily="2" charset="2"/>
              <a:buChar char="Ø"/>
            </a:pPr>
            <a:r>
              <a:rPr lang="en-US" b="0" dirty="0">
                <a:latin typeface="Times New Roman" pitchFamily="18" charset="0"/>
                <a:cs typeface="Times New Roman" pitchFamily="18" charset="0"/>
              </a:rPr>
              <a:t>AR in eSports </a:t>
            </a:r>
          </a:p>
          <a:p>
            <a:pPr marL="457200" indent="-457200">
              <a:spcAft>
                <a:spcPts val="600"/>
              </a:spcAft>
              <a:buFont typeface="Wingdings" pitchFamily="2" charset="2"/>
              <a:buChar char="Ø"/>
            </a:pPr>
            <a:r>
              <a:rPr lang="en-US" b="0" dirty="0">
                <a:latin typeface="Times New Roman" pitchFamily="18" charset="0"/>
                <a:cs typeface="Times New Roman" pitchFamily="18" charset="0"/>
              </a:rPr>
              <a:t>AR in the theater </a:t>
            </a:r>
            <a:br>
              <a:rPr lang="en-US" b="0" dirty="0">
                <a:latin typeface="Times New Roman" pitchFamily="18" charset="0"/>
                <a:cs typeface="Times New Roman" pitchFamily="18" charset="0"/>
              </a:rPr>
            </a:br>
            <a:br>
              <a:rPr lang="en-US" b="0" dirty="0">
                <a:latin typeface="Times New Roman" pitchFamily="18" charset="0"/>
                <a:cs typeface="Times New Roman" pitchFamily="18" charset="0"/>
              </a:rPr>
            </a:br>
            <a:br>
              <a:rPr lang="en-US" b="0" dirty="0">
                <a:latin typeface="Times New Roman" pitchFamily="18" charset="0"/>
                <a:cs typeface="Times New Roman" pitchFamily="18" charset="0"/>
              </a:rPr>
            </a:br>
            <a:br>
              <a:rPr lang="en-US" b="0" dirty="0">
                <a:latin typeface="Times New Roman" pitchFamily="18" charset="0"/>
                <a:cs typeface="Times New Roman" pitchFamily="18" charset="0"/>
              </a:rPr>
            </a:br>
            <a:br>
              <a:rPr lang="en-US" b="0" dirty="0">
                <a:latin typeface="Times New Roman" pitchFamily="18" charset="0"/>
                <a:cs typeface="Times New Roman" pitchFamily="18" charset="0"/>
              </a:rPr>
            </a:br>
            <a:endParaRPr lang="en-US" b="0" dirty="0">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fld id="{421932D0-7AF2-45F5-BAD4-EDD2A384F4C9}"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63</a:t>
            </a:fld>
            <a:endParaRPr lang="en-US" altLang="en-US"/>
          </a:p>
        </p:txBody>
      </p:sp>
    </p:spTree>
    <p:extLst>
      <p:ext uri="{BB962C8B-B14F-4D97-AF65-F5344CB8AC3E}">
        <p14:creationId xmlns:p14="http://schemas.microsoft.com/office/powerpoint/2010/main" val="3063910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6620-DAEC-4BC6-BA64-AC1F11E894A8}"/>
              </a:ext>
            </a:extLst>
          </p:cNvPr>
          <p:cNvSpPr>
            <a:spLocks noGrp="1"/>
          </p:cNvSpPr>
          <p:nvPr>
            <p:ph type="title"/>
          </p:nvPr>
        </p:nvSpPr>
        <p:spPr/>
        <p:txBody>
          <a:bodyPr/>
          <a:lstStyle/>
          <a:p>
            <a:pPr algn="l"/>
            <a:r>
              <a:rPr lang="en-US" dirty="0"/>
              <a:t>Review Questions</a:t>
            </a:r>
          </a:p>
        </p:txBody>
      </p:sp>
      <p:sp>
        <p:nvSpPr>
          <p:cNvPr id="3" name="Content Placeholder 2">
            <a:extLst>
              <a:ext uri="{FF2B5EF4-FFF2-40B4-BE49-F238E27FC236}">
                <a16:creationId xmlns:a16="http://schemas.microsoft.com/office/drawing/2014/main" id="{F89E847E-8DC5-45A6-B3B7-4F5D09FB79A4}"/>
              </a:ext>
            </a:extLst>
          </p:cNvPr>
          <p:cNvSpPr>
            <a:spLocks noGrp="1"/>
          </p:cNvSpPr>
          <p:nvPr>
            <p:ph idx="1"/>
          </p:nvPr>
        </p:nvSpPr>
        <p:spPr>
          <a:xfrm>
            <a:off x="0" y="838200"/>
            <a:ext cx="9144000" cy="5715000"/>
          </a:xfrm>
        </p:spPr>
        <p:txBody>
          <a:bodyPr>
            <a:noAutofit/>
          </a:bodyPr>
          <a:lstStyle/>
          <a:p>
            <a:pPr marL="0" indent="0" algn="just">
              <a:spcAft>
                <a:spcPts val="600"/>
              </a:spcAft>
              <a:buNone/>
            </a:pPr>
            <a:r>
              <a:rPr lang="en-US" b="0" dirty="0"/>
              <a:t>1. what is augmented, virtual and mixed reality and its application?</a:t>
            </a:r>
          </a:p>
          <a:p>
            <a:pPr marL="0" indent="0" algn="just">
              <a:spcAft>
                <a:spcPts val="600"/>
              </a:spcAft>
              <a:buNone/>
            </a:pPr>
            <a:r>
              <a:rPr lang="en-US" b="0" dirty="0"/>
              <a:t>2. what are good examples of augmented, virtual and mixed reality?</a:t>
            </a:r>
          </a:p>
          <a:p>
            <a:pPr marL="0" indent="0" algn="just">
              <a:spcAft>
                <a:spcPts val="600"/>
              </a:spcAft>
              <a:buNone/>
            </a:pPr>
            <a:br>
              <a:rPr lang="en-US" b="0" dirty="0"/>
            </a:br>
            <a:r>
              <a:rPr lang="en-US" b="0" dirty="0"/>
              <a:t>3. what is the difference between augmented, virtual and mixed reality?</a:t>
            </a:r>
          </a:p>
          <a:p>
            <a:pPr marL="0" indent="0" algn="just">
              <a:spcAft>
                <a:spcPts val="600"/>
              </a:spcAft>
              <a:buNone/>
            </a:pPr>
            <a:br>
              <a:rPr lang="en-US" b="0" dirty="0"/>
            </a:br>
            <a:r>
              <a:rPr lang="en-US" b="0" dirty="0"/>
              <a:t>4. How is augmented, virtual and mixed reality achieved?</a:t>
            </a:r>
            <a:br>
              <a:rPr lang="en-US" b="0" dirty="0"/>
            </a:br>
            <a:r>
              <a:rPr lang="en-US" b="0" dirty="0"/>
              <a:t>5. What is the benefit of augmented, virtual and mixed reality?</a:t>
            </a:r>
          </a:p>
          <a:p>
            <a:pPr marL="0" indent="0" algn="just">
              <a:spcAft>
                <a:spcPts val="600"/>
              </a:spcAft>
              <a:buNone/>
            </a:pPr>
            <a:br>
              <a:rPr lang="en-US" b="0" dirty="0"/>
            </a:br>
            <a:endParaRPr lang="en-US" b="0" dirty="0"/>
          </a:p>
        </p:txBody>
      </p:sp>
      <p:sp>
        <p:nvSpPr>
          <p:cNvPr id="4" name="Date Placeholder 3"/>
          <p:cNvSpPr>
            <a:spLocks noGrp="1"/>
          </p:cNvSpPr>
          <p:nvPr>
            <p:ph type="dt" idx="10"/>
          </p:nvPr>
        </p:nvSpPr>
        <p:spPr/>
        <p:txBody>
          <a:bodyPr/>
          <a:lstStyle/>
          <a:p>
            <a:pPr>
              <a:defRPr/>
            </a:pPr>
            <a:fld id="{B149155E-AF47-4F4E-8D45-56E5CB314769}"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64</a:t>
            </a:fld>
            <a:endParaRPr lang="en-US" altLang="en-US"/>
          </a:p>
        </p:txBody>
      </p:sp>
    </p:spTree>
    <p:extLst>
      <p:ext uri="{BB962C8B-B14F-4D97-AF65-F5344CB8AC3E}">
        <p14:creationId xmlns:p14="http://schemas.microsoft.com/office/powerpoint/2010/main" val="16412870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E0C75-BD5E-4651-91DD-7C30F29CD7A2}"/>
              </a:ext>
            </a:extLst>
          </p:cNvPr>
          <p:cNvSpPr>
            <a:spLocks noGrp="1"/>
          </p:cNvSpPr>
          <p:nvPr>
            <p:ph idx="1"/>
          </p:nvPr>
        </p:nvSpPr>
        <p:spPr>
          <a:xfrm>
            <a:off x="0" y="900115"/>
            <a:ext cx="9144000" cy="5653085"/>
          </a:xfrm>
        </p:spPr>
        <p:txBody>
          <a:bodyPr>
            <a:noAutofit/>
          </a:bodyPr>
          <a:lstStyle/>
          <a:p>
            <a:pPr marL="0" indent="0" algn="just">
              <a:lnSpc>
                <a:spcPct val="150000"/>
              </a:lnSpc>
              <a:spcAft>
                <a:spcPts val="600"/>
              </a:spcAft>
              <a:buNone/>
            </a:pPr>
            <a:r>
              <a:rPr lang="en-US" b="0" dirty="0"/>
              <a:t>6. How Can AR, VR, and MR improve engineering instructions?</a:t>
            </a:r>
          </a:p>
          <a:p>
            <a:pPr marL="0" indent="0" algn="just">
              <a:lnSpc>
                <a:spcPct val="150000"/>
              </a:lnSpc>
              <a:spcAft>
                <a:spcPts val="600"/>
              </a:spcAft>
              <a:buNone/>
            </a:pPr>
            <a:r>
              <a:rPr lang="en-US" b="0" dirty="0"/>
              <a:t>7. Can VR be a substitute for Real Life Experience?</a:t>
            </a:r>
            <a:br>
              <a:rPr lang="en-US" b="0" dirty="0"/>
            </a:br>
            <a:r>
              <a:rPr lang="en-US" b="0" dirty="0"/>
              <a:t>8. What is the impact of VR on Educational Learning rather than games?</a:t>
            </a:r>
          </a:p>
          <a:p>
            <a:pPr marL="0" indent="0" algn="just">
              <a:lnSpc>
                <a:spcPct val="150000"/>
              </a:lnSpc>
              <a:spcAft>
                <a:spcPts val="600"/>
              </a:spcAft>
              <a:buNone/>
            </a:pPr>
            <a:r>
              <a:rPr lang="en-US" b="0" dirty="0"/>
              <a:t>9. What is the most technical challenge for MR? </a:t>
            </a:r>
            <a:br>
              <a:rPr lang="en-US" b="0" dirty="0"/>
            </a:br>
            <a:endParaRPr lang="en-US" b="0" dirty="0"/>
          </a:p>
        </p:txBody>
      </p:sp>
      <p:sp>
        <p:nvSpPr>
          <p:cNvPr id="4" name="Date Placeholder 3"/>
          <p:cNvSpPr>
            <a:spLocks noGrp="1"/>
          </p:cNvSpPr>
          <p:nvPr>
            <p:ph type="dt" idx="10"/>
          </p:nvPr>
        </p:nvSpPr>
        <p:spPr/>
        <p:txBody>
          <a:bodyPr/>
          <a:lstStyle/>
          <a:p>
            <a:pPr>
              <a:defRPr/>
            </a:pPr>
            <a:fld id="{58256CA2-57AB-454F-9FF9-217361FA66DA}"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65</a:t>
            </a:fld>
            <a:endParaRPr lang="en-US" altLang="en-US"/>
          </a:p>
        </p:txBody>
      </p:sp>
    </p:spTree>
    <p:extLst>
      <p:ext uri="{BB962C8B-B14F-4D97-AF65-F5344CB8AC3E}">
        <p14:creationId xmlns:p14="http://schemas.microsoft.com/office/powerpoint/2010/main" val="28046120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609600"/>
          </a:xfrm>
        </p:spPr>
        <p:txBody>
          <a:bodyPr>
            <a:noAutofit/>
          </a:bodyPr>
          <a:lstStyle/>
          <a:p>
            <a:r>
              <a:rPr lang="en-US" sz="1800" dirty="0"/>
              <a:t>CHAPTER 6:- ETHICS AND PROFESSIONALISM OF EMERGING            </a:t>
            </a:r>
            <a:br>
              <a:rPr lang="en-US" sz="1800" dirty="0"/>
            </a:br>
            <a:r>
              <a:rPr lang="en-US" sz="1800" dirty="0"/>
              <a:t>                            TECHNOLOGIES</a:t>
            </a:r>
            <a:br>
              <a:rPr lang="en-US" sz="1800" dirty="0"/>
            </a:br>
            <a:endParaRPr lang="en-US" sz="1800" dirty="0"/>
          </a:p>
        </p:txBody>
      </p:sp>
      <p:sp>
        <p:nvSpPr>
          <p:cNvPr id="3" name="Content Placeholder 2"/>
          <p:cNvSpPr>
            <a:spLocks noGrp="1"/>
          </p:cNvSpPr>
          <p:nvPr>
            <p:ph idx="1"/>
          </p:nvPr>
        </p:nvSpPr>
        <p:spPr>
          <a:xfrm>
            <a:off x="0" y="838200"/>
            <a:ext cx="9144000" cy="5638800"/>
          </a:xfrm>
        </p:spPr>
        <p:txBody>
          <a:bodyPr>
            <a:noAutofit/>
          </a:bodyPr>
          <a:lstStyle/>
          <a:p>
            <a:pPr algn="just">
              <a:buNone/>
            </a:pPr>
            <a:r>
              <a:rPr lang="en-US" dirty="0"/>
              <a:t>Objectives of the chapters:</a:t>
            </a:r>
          </a:p>
          <a:p>
            <a:pPr marL="457200" indent="-457200" algn="just">
              <a:buFont typeface="Wingdings" pitchFamily="2" charset="2"/>
              <a:buChar char="Ø"/>
            </a:pPr>
            <a:r>
              <a:rPr lang="en-US" b="0" dirty="0"/>
              <a:t>Distinguish the link between ethics and technology.</a:t>
            </a:r>
          </a:p>
          <a:p>
            <a:pPr marL="457200" indent="-457200" algn="just">
              <a:buFont typeface="Wingdings" pitchFamily="2" charset="2"/>
              <a:buChar char="Ø"/>
            </a:pPr>
            <a:r>
              <a:rPr lang="en-US" b="0" dirty="0"/>
              <a:t>Understand general, professional and leadership ethical       questions.</a:t>
            </a:r>
          </a:p>
          <a:p>
            <a:pPr marL="457200" indent="-457200" algn="just">
              <a:buFont typeface="Wingdings" pitchFamily="2" charset="2"/>
              <a:buChar char="Ø"/>
            </a:pPr>
            <a:r>
              <a:rPr lang="en-US" b="0" dirty="0"/>
              <a:t>Explain what digital privacy is, its components and why it is important.</a:t>
            </a:r>
          </a:p>
          <a:p>
            <a:pPr marL="457200" indent="-457200" algn="just">
              <a:buFont typeface="Wingdings" pitchFamily="2" charset="2"/>
              <a:buChar char="Ø"/>
            </a:pPr>
            <a:r>
              <a:rPr lang="en-US" b="0" dirty="0"/>
              <a:t>Know  the importance of accountability and trust in  emerging technologies.</a:t>
            </a:r>
          </a:p>
          <a:p>
            <a:pPr marL="457200" indent="-457200" algn="just">
              <a:buFont typeface="Wingdings" pitchFamily="2" charset="2"/>
              <a:buChar char="Ø"/>
            </a:pPr>
            <a:r>
              <a:rPr lang="en-US" b="0" dirty="0"/>
              <a:t>Identify the threats and challenges we face in developing </a:t>
            </a:r>
          </a:p>
          <a:p>
            <a:pPr indent="-117475" algn="just">
              <a:buNone/>
            </a:pPr>
            <a:r>
              <a:rPr lang="en-US" b="0" dirty="0"/>
              <a:t>      and utilizing emerging technologies. </a:t>
            </a:r>
          </a:p>
          <a:p>
            <a:pPr indent="-117475" algn="just">
              <a:buFont typeface="Wingdings" pitchFamily="2" charset="2"/>
              <a:buChar char="ü"/>
            </a:pPr>
            <a:endParaRPr lang="en-US" b="0" dirty="0"/>
          </a:p>
        </p:txBody>
      </p:sp>
    </p:spTree>
    <p:extLst>
      <p:ext uri="{BB962C8B-B14F-4D97-AF65-F5344CB8AC3E}">
        <p14:creationId xmlns:p14="http://schemas.microsoft.com/office/powerpoint/2010/main" val="3449607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2" y="76200"/>
            <a:ext cx="6323013" cy="561976"/>
          </a:xfrm>
        </p:spPr>
        <p:txBody>
          <a:bodyPr/>
          <a:lstStyle/>
          <a:p>
            <a:pPr algn="l"/>
            <a:r>
              <a:rPr lang="en-US" b="0" dirty="0"/>
              <a:t>6.2. New ethical questions </a:t>
            </a:r>
          </a:p>
        </p:txBody>
      </p:sp>
      <p:sp>
        <p:nvSpPr>
          <p:cNvPr id="3" name="Content Placeholder 2"/>
          <p:cNvSpPr>
            <a:spLocks noGrp="1"/>
          </p:cNvSpPr>
          <p:nvPr>
            <p:ph idx="1"/>
          </p:nvPr>
        </p:nvSpPr>
        <p:spPr/>
        <p:txBody>
          <a:bodyPr>
            <a:normAutofit/>
          </a:bodyPr>
          <a:lstStyle/>
          <a:p>
            <a:pPr>
              <a:buNone/>
            </a:pPr>
            <a:r>
              <a:rPr lang="en-US" dirty="0"/>
              <a:t>6.1. Technology and ethics </a:t>
            </a:r>
          </a:p>
        </p:txBody>
      </p:sp>
      <p:sp>
        <p:nvSpPr>
          <p:cNvPr id="4" name="Rectangle 3"/>
          <p:cNvSpPr/>
          <p:nvPr/>
        </p:nvSpPr>
        <p:spPr>
          <a:xfrm>
            <a:off x="76200" y="2362200"/>
            <a:ext cx="8991600" cy="304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lnSpc>
                <a:spcPct val="150000"/>
              </a:lnSpc>
            </a:pPr>
            <a:endParaRPr lang="en-US" sz="3600" b="1" dirty="0"/>
          </a:p>
          <a:p>
            <a:pPr algn="just">
              <a:lnSpc>
                <a:spcPct val="150000"/>
              </a:lnSpc>
            </a:pPr>
            <a:r>
              <a:rPr lang="en-US" sz="3600" b="1" dirty="0"/>
              <a:t>Activity 6.1 </a:t>
            </a:r>
          </a:p>
          <a:p>
            <a:pPr marL="457200" indent="-457200" algn="just">
              <a:lnSpc>
                <a:spcPct val="150000"/>
              </a:lnSpc>
              <a:buFont typeface="Wingdings" pitchFamily="2" charset="2"/>
              <a:buChar char="Ø"/>
            </a:pPr>
            <a:r>
              <a:rPr lang="en-US" sz="3200" dirty="0"/>
              <a:t>From your civic and ethical education course, what do you understand about the word ethics? </a:t>
            </a:r>
          </a:p>
          <a:p>
            <a:pPr algn="just">
              <a:lnSpc>
                <a:spcPct val="150000"/>
              </a:lnSpc>
            </a:pPr>
            <a:r>
              <a:rPr lang="en-US" sz="3200" dirty="0"/>
              <a:t>	</a:t>
            </a:r>
          </a:p>
          <a:p>
            <a:pPr algn="just">
              <a:lnSpc>
                <a:spcPct val="150000"/>
              </a:lnSpc>
            </a:pPr>
            <a:r>
              <a:rPr lang="en-US" sz="2800" dirty="0"/>
              <a:t> </a:t>
            </a:r>
          </a:p>
        </p:txBody>
      </p:sp>
    </p:spTree>
    <p:extLst>
      <p:ext uri="{BB962C8B-B14F-4D97-AF65-F5344CB8AC3E}">
        <p14:creationId xmlns:p14="http://schemas.microsoft.com/office/powerpoint/2010/main" val="1292639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Rounded MT Bold" pitchFamily="34" charset="0"/>
              </a:rPr>
              <a:t>6.1 Technology and ethics </a:t>
            </a:r>
          </a:p>
        </p:txBody>
      </p:sp>
      <p:sp>
        <p:nvSpPr>
          <p:cNvPr id="3" name="Content Placeholder 2"/>
          <p:cNvSpPr>
            <a:spLocks noGrp="1"/>
          </p:cNvSpPr>
          <p:nvPr>
            <p:ph idx="1"/>
          </p:nvPr>
        </p:nvSpPr>
        <p:spPr>
          <a:xfrm>
            <a:off x="0" y="900115"/>
            <a:ext cx="9067800" cy="5576885"/>
          </a:xfrm>
        </p:spPr>
        <p:txBody>
          <a:bodyPr>
            <a:normAutofit lnSpcReduction="10000"/>
          </a:bodyPr>
          <a:lstStyle/>
          <a:p>
            <a:pPr marL="457200" indent="-457200" algn="just">
              <a:lnSpc>
                <a:spcPct val="150000"/>
              </a:lnSpc>
              <a:buFont typeface="Wingdings" pitchFamily="2" charset="2"/>
              <a:buChar char="v"/>
            </a:pPr>
            <a:r>
              <a:rPr lang="en-US" b="0" dirty="0"/>
              <a:t>Importance of Internet as a technology:</a:t>
            </a:r>
          </a:p>
          <a:p>
            <a:pPr marL="457200" indent="-457200" algn="just">
              <a:lnSpc>
                <a:spcPct val="150000"/>
              </a:lnSpc>
              <a:buFont typeface="Wingdings" pitchFamily="2" charset="2"/>
              <a:buChar char="Ø"/>
            </a:pPr>
            <a:r>
              <a:rPr lang="en-US" b="0" dirty="0"/>
              <a:t>Provide new tools and new ways for people to interact. </a:t>
            </a:r>
          </a:p>
          <a:p>
            <a:pPr marL="457200" indent="-457200" algn="just">
              <a:lnSpc>
                <a:spcPct val="150000"/>
              </a:lnSpc>
              <a:buFont typeface="Wingdings" pitchFamily="2" charset="2"/>
              <a:buChar char="v"/>
            </a:pPr>
            <a:r>
              <a:rPr lang="en-US" b="0" dirty="0"/>
              <a:t>However brought a drawback Like:</a:t>
            </a:r>
          </a:p>
          <a:p>
            <a:pPr marL="457200" indent="-457200" algn="just">
              <a:lnSpc>
                <a:spcPct val="150000"/>
              </a:lnSpc>
              <a:buFont typeface="Wingdings" pitchFamily="2" charset="2"/>
              <a:buChar char="Ø"/>
            </a:pPr>
            <a:r>
              <a:rPr lang="en-US" b="0" dirty="0"/>
              <a:t> New concerns about privacy, </a:t>
            </a:r>
          </a:p>
          <a:p>
            <a:pPr marL="457200" indent="-457200" algn="just">
              <a:lnSpc>
                <a:spcPct val="150000"/>
              </a:lnSpc>
              <a:buFont typeface="Wingdings" pitchFamily="2" charset="2"/>
              <a:buChar char="Ø"/>
            </a:pPr>
            <a:r>
              <a:rPr lang="en-US" b="0" dirty="0"/>
              <a:t> spam and viruses, </a:t>
            </a:r>
          </a:p>
          <a:p>
            <a:pPr marL="457200" indent="-457200" algn="just">
              <a:lnSpc>
                <a:spcPct val="150000"/>
              </a:lnSpc>
              <a:buFont typeface="Wingdings" pitchFamily="2" charset="2"/>
              <a:buChar char="Ø"/>
            </a:pPr>
            <a:r>
              <a:rPr lang="en-US" b="0" dirty="0"/>
              <a:t> Digital divide across the universe. </a:t>
            </a:r>
          </a:p>
          <a:p>
            <a:pPr marL="517525" indent="-457200" algn="just">
              <a:lnSpc>
                <a:spcPct val="150000"/>
              </a:lnSpc>
              <a:buFont typeface="Wingdings" pitchFamily="2" charset="2"/>
              <a:buChar char="v"/>
            </a:pPr>
            <a:r>
              <a:rPr lang="en-US" b="0" dirty="0"/>
              <a:t>This takes us to the point that technology can   promote or restrict the human right.</a:t>
            </a:r>
          </a:p>
        </p:txBody>
      </p:sp>
    </p:spTree>
    <p:extLst>
      <p:ext uri="{BB962C8B-B14F-4D97-AF65-F5344CB8AC3E}">
        <p14:creationId xmlns:p14="http://schemas.microsoft.com/office/powerpoint/2010/main" val="3364816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itchFamily="34" charset="0"/>
              </a:rPr>
              <a:t>6.1 Technology and ethics </a:t>
            </a:r>
          </a:p>
        </p:txBody>
      </p:sp>
      <p:sp>
        <p:nvSpPr>
          <p:cNvPr id="3" name="Content Placeholder 2"/>
          <p:cNvSpPr>
            <a:spLocks noGrp="1"/>
          </p:cNvSpPr>
          <p:nvPr>
            <p:ph idx="1"/>
          </p:nvPr>
        </p:nvSpPr>
        <p:spPr>
          <a:xfrm>
            <a:off x="152400" y="900115"/>
            <a:ext cx="8532815" cy="5246687"/>
          </a:xfrm>
        </p:spPr>
        <p:txBody>
          <a:bodyPr>
            <a:normAutofit/>
          </a:bodyPr>
          <a:lstStyle/>
          <a:p>
            <a:pPr marL="457200" indent="-457200">
              <a:lnSpc>
                <a:spcPct val="150000"/>
              </a:lnSpc>
              <a:buFont typeface="Wingdings" pitchFamily="2" charset="2"/>
              <a:buChar char="q"/>
            </a:pPr>
            <a:r>
              <a:rPr lang="en-US" b="0" dirty="0"/>
              <a:t>For the Information Society, the concerns lies on  how to maximize the benefits while minimizing the harms in using ET. </a:t>
            </a:r>
          </a:p>
          <a:p>
            <a:pPr marL="457200" indent="-457200">
              <a:lnSpc>
                <a:spcPct val="150000"/>
              </a:lnSpc>
              <a:buFont typeface="Wingdings" pitchFamily="2" charset="2"/>
              <a:buChar char="Ø"/>
            </a:pPr>
            <a:r>
              <a:rPr lang="en-US" b="0" dirty="0"/>
              <a:t>The compelling solution is to set up a     proper legal or regulatory system for enhanced gain of benefits for the larger mass, that generally takes us to Ethical values.</a:t>
            </a:r>
          </a:p>
        </p:txBody>
      </p:sp>
    </p:spTree>
    <p:extLst>
      <p:ext uri="{BB962C8B-B14F-4D97-AF65-F5344CB8AC3E}">
        <p14:creationId xmlns:p14="http://schemas.microsoft.com/office/powerpoint/2010/main" val="182948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8CA8-D5AD-435E-8C05-03D805C311CB}"/>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88890CDD-89E8-43ED-82E0-3C256F6D52E4}"/>
              </a:ext>
            </a:extLst>
          </p:cNvPr>
          <p:cNvSpPr>
            <a:spLocks noGrp="1"/>
          </p:cNvSpPr>
          <p:nvPr>
            <p:ph sz="quarter" idx="1"/>
          </p:nvPr>
        </p:nvSpPr>
        <p:spPr>
          <a:xfrm>
            <a:off x="0" y="762002"/>
            <a:ext cx="8991600" cy="5384800"/>
          </a:xfrm>
        </p:spPr>
        <p:txBody>
          <a:bodyPr/>
          <a:lstStyle/>
          <a:p>
            <a:pPr marL="514350" indent="-514350" algn="just">
              <a:lnSpc>
                <a:spcPct val="150000"/>
              </a:lnSpc>
              <a:buFont typeface="+mj-lt"/>
              <a:buAutoNum type="arabicParenR" startAt="3"/>
            </a:pPr>
            <a:r>
              <a:rPr lang="en-US" b="0" dirty="0">
                <a:latin typeface="Times New Roman" pitchFamily="18" charset="0"/>
                <a:cs typeface="Times New Roman" pitchFamily="18" charset="0"/>
              </a:rPr>
              <a:t>IoT  is  a framework of all things that have a representation in the presence of the internet in such a way that new applications and services enable the interaction in the physical and virtual world in the form of Machine-to-Machine (M2M) communication in the cloud.</a:t>
            </a:r>
          </a:p>
          <a:p>
            <a:pPr marL="0" indent="0" algn="r">
              <a:lnSpc>
                <a:spcPct val="150000"/>
              </a:lnSpc>
              <a:buNone/>
            </a:pPr>
            <a:r>
              <a:rPr lang="en-US" b="0" dirty="0">
                <a:solidFill>
                  <a:srgbClr val="FF0000"/>
                </a:solidFill>
                <a:latin typeface="Times New Roman" pitchFamily="18" charset="0"/>
                <a:cs typeface="Times New Roman" pitchFamily="18" charset="0"/>
              </a:rPr>
              <a:t>----Institute of Electrical and Electronics Engineers (IEEE)</a:t>
            </a:r>
          </a:p>
          <a:p>
            <a:pPr marL="0" indent="0" algn="just">
              <a:lnSpc>
                <a:spcPct val="150000"/>
              </a:lnSpc>
              <a:buNone/>
            </a:pPr>
            <a:endParaRPr lang="en-US" b="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7B482DB-847C-4A2D-A881-C49496962AB5}"/>
              </a:ext>
            </a:extLst>
          </p:cNvPr>
          <p:cNvSpPr>
            <a:spLocks noGrp="1"/>
          </p:cNvSpPr>
          <p:nvPr>
            <p:ph type="sldNum" sz="quarter" idx="12"/>
          </p:nvPr>
        </p:nvSpPr>
        <p:spPr/>
        <p:txBody>
          <a:bodyPr/>
          <a:lstStyle/>
          <a:p>
            <a:fld id="{FD923E06-FC93-4BA5-8370-7CBA72780AB1}" type="slidenum">
              <a:rPr lang="en-US" smtClean="0"/>
              <a:pPr/>
              <a:t>7</a:t>
            </a:fld>
            <a:endParaRPr lang="en-US" dirty="0"/>
          </a:p>
        </p:txBody>
      </p:sp>
      <p:sp>
        <p:nvSpPr>
          <p:cNvPr id="5" name="Date Placeholder 4"/>
          <p:cNvSpPr>
            <a:spLocks noGrp="1"/>
          </p:cNvSpPr>
          <p:nvPr>
            <p:ph type="dt" idx="10"/>
          </p:nvPr>
        </p:nvSpPr>
        <p:spPr/>
        <p:txBody>
          <a:bodyPr/>
          <a:lstStyle/>
          <a:p>
            <a:pPr>
              <a:defRPr/>
            </a:pPr>
            <a:fld id="{178D0C11-B73F-4911-B60D-0FD3EFE3156D}" type="datetime5">
              <a:rPr lang="en-US" altLang="en-US" smtClean="0"/>
              <a:t>28-Feb-20</a:t>
            </a:fld>
            <a:endParaRPr lang="en-US" altLang="en-US"/>
          </a:p>
        </p:txBody>
      </p:sp>
      <p:sp>
        <p:nvSpPr>
          <p:cNvPr id="6" name="Footer Placeholder 5"/>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8955738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2" y="76200"/>
            <a:ext cx="6323013" cy="561976"/>
          </a:xfrm>
        </p:spPr>
        <p:txBody>
          <a:bodyPr/>
          <a:lstStyle/>
          <a:p>
            <a:pPr algn="l"/>
            <a:r>
              <a:rPr lang="en-US" dirty="0"/>
              <a:t>6.1 Technology and ethics </a:t>
            </a:r>
          </a:p>
        </p:txBody>
      </p:sp>
      <p:sp>
        <p:nvSpPr>
          <p:cNvPr id="3" name="Content Placeholder 2"/>
          <p:cNvSpPr>
            <a:spLocks noGrp="1"/>
          </p:cNvSpPr>
          <p:nvPr>
            <p:ph idx="1"/>
          </p:nvPr>
        </p:nvSpPr>
        <p:spPr>
          <a:xfrm>
            <a:off x="0" y="914400"/>
            <a:ext cx="8915400" cy="5562600"/>
          </a:xfrm>
        </p:spPr>
        <p:txBody>
          <a:bodyPr>
            <a:normAutofit/>
          </a:bodyPr>
          <a:lstStyle/>
          <a:p>
            <a:pPr algn="just">
              <a:buFont typeface="Wingdings" pitchFamily="2" charset="2"/>
              <a:buChar char="v"/>
            </a:pPr>
            <a:r>
              <a:rPr lang="en-US" b="0" dirty="0"/>
              <a:t> Ethics has become a crucial aspect of professional accountability with the inclusion of five basic principles</a:t>
            </a:r>
          </a:p>
          <a:p>
            <a:pPr marL="574675" indent="-341313" algn="just">
              <a:buFont typeface="Wingdings" pitchFamily="2" charset="2"/>
              <a:buChar char="q"/>
            </a:pPr>
            <a:r>
              <a:rPr lang="en-US" b="0" dirty="0"/>
              <a:t>Integrity</a:t>
            </a:r>
          </a:p>
          <a:p>
            <a:pPr marL="574675" indent="-341313" algn="just">
              <a:buFont typeface="Wingdings" pitchFamily="2" charset="2"/>
              <a:buChar char="q"/>
            </a:pPr>
            <a:r>
              <a:rPr lang="en-US" b="0" dirty="0"/>
              <a:t>Objectivity</a:t>
            </a:r>
          </a:p>
          <a:p>
            <a:pPr marL="574675" indent="-341313" algn="just">
              <a:buFont typeface="Wingdings" pitchFamily="2" charset="2"/>
              <a:buChar char="q"/>
            </a:pPr>
            <a:r>
              <a:rPr lang="en-US" b="0" dirty="0"/>
              <a:t>Competence  and due care.</a:t>
            </a:r>
          </a:p>
          <a:p>
            <a:pPr marL="574675" indent="-341313" algn="just">
              <a:buFont typeface="Wingdings" pitchFamily="2" charset="2"/>
              <a:buChar char="q"/>
            </a:pPr>
            <a:r>
              <a:rPr lang="en-US" b="0" dirty="0"/>
              <a:t>Confidentiality, and</a:t>
            </a:r>
          </a:p>
          <a:p>
            <a:pPr marL="574675" indent="-341313" algn="just">
              <a:buFont typeface="Wingdings" pitchFamily="2" charset="2"/>
              <a:buChar char="q"/>
            </a:pPr>
            <a:r>
              <a:rPr lang="en-US" b="0" dirty="0"/>
              <a:t>Professional  behavior. </a:t>
            </a:r>
          </a:p>
          <a:p>
            <a:pPr algn="just">
              <a:buFont typeface="Wingdings" pitchFamily="2" charset="2"/>
              <a:buChar char="v"/>
            </a:pPr>
            <a:r>
              <a:rPr lang="en-US" b="0" dirty="0"/>
              <a:t>However, the emergence of new technologies raises </a:t>
            </a:r>
          </a:p>
          <a:p>
            <a:pPr algn="just">
              <a:buNone/>
            </a:pPr>
            <a:r>
              <a:rPr lang="en-US" b="0" dirty="0"/>
              <a:t>     some new challenges for the profession to address. </a:t>
            </a:r>
          </a:p>
        </p:txBody>
      </p:sp>
    </p:spTree>
    <p:extLst>
      <p:ext uri="{BB962C8B-B14F-4D97-AF65-F5344CB8AC3E}">
        <p14:creationId xmlns:p14="http://schemas.microsoft.com/office/powerpoint/2010/main" val="30786824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2" y="76200"/>
            <a:ext cx="6323013" cy="561976"/>
          </a:xfrm>
        </p:spPr>
        <p:txBody>
          <a:bodyPr/>
          <a:lstStyle/>
          <a:p>
            <a:pPr algn="l"/>
            <a:r>
              <a:rPr lang="en-US" dirty="0"/>
              <a:t>6.2. New ethical questions </a:t>
            </a:r>
          </a:p>
        </p:txBody>
      </p:sp>
      <p:sp>
        <p:nvSpPr>
          <p:cNvPr id="3" name="Content Placeholder 2"/>
          <p:cNvSpPr>
            <a:spLocks noGrp="1"/>
          </p:cNvSpPr>
          <p:nvPr>
            <p:ph idx="1"/>
          </p:nvPr>
        </p:nvSpPr>
        <p:spPr/>
        <p:txBody>
          <a:bodyPr>
            <a:normAutofit/>
          </a:bodyPr>
          <a:lstStyle/>
          <a:p>
            <a:pPr>
              <a:buNone/>
            </a:pPr>
            <a:r>
              <a:rPr lang="en-US" dirty="0"/>
              <a:t>6.2. New ethical questions</a:t>
            </a:r>
          </a:p>
        </p:txBody>
      </p:sp>
      <p:sp>
        <p:nvSpPr>
          <p:cNvPr id="4" name="Rectangle 3"/>
          <p:cNvSpPr/>
          <p:nvPr/>
        </p:nvSpPr>
        <p:spPr>
          <a:xfrm>
            <a:off x="76200" y="1752600"/>
            <a:ext cx="8915400" cy="457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nSpc>
                <a:spcPct val="150000"/>
              </a:lnSpc>
            </a:pPr>
            <a:r>
              <a:rPr lang="en-US" sz="2800" b="1" dirty="0"/>
              <a:t> Activity 6.2 	</a:t>
            </a:r>
          </a:p>
          <a:p>
            <a:pPr>
              <a:lnSpc>
                <a:spcPct val="150000"/>
              </a:lnSpc>
            </a:pPr>
            <a:r>
              <a:rPr lang="en-US" sz="2800" dirty="0"/>
              <a:t>What do you think the need for ethics in data science? Is it really important to include ethical rules when dealing with big data? If your answer is yes, why? </a:t>
            </a:r>
          </a:p>
          <a:p>
            <a:pPr>
              <a:lnSpc>
                <a:spcPct val="150000"/>
              </a:lnSpc>
            </a:pPr>
            <a:r>
              <a:rPr lang="en-US" sz="2800" dirty="0"/>
              <a:t>	</a:t>
            </a:r>
          </a:p>
          <a:p>
            <a:pPr algn="ctr">
              <a:lnSpc>
                <a:spcPct val="150000"/>
              </a:lnSpc>
            </a:pPr>
            <a:r>
              <a:rPr lang="en-US" sz="2800" dirty="0"/>
              <a:t> </a:t>
            </a:r>
          </a:p>
        </p:txBody>
      </p:sp>
    </p:spTree>
    <p:extLst>
      <p:ext uri="{BB962C8B-B14F-4D97-AF65-F5344CB8AC3E}">
        <p14:creationId xmlns:p14="http://schemas.microsoft.com/office/powerpoint/2010/main" val="3056266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46116"/>
            <a:ext cx="8991599" cy="5830883"/>
          </a:xfrm>
        </p:spPr>
        <p:txBody>
          <a:bodyPr>
            <a:normAutofit fontScale="92500" lnSpcReduction="10000"/>
          </a:bodyPr>
          <a:lstStyle/>
          <a:p>
            <a:pPr algn="just">
              <a:lnSpc>
                <a:spcPct val="150000"/>
              </a:lnSpc>
              <a:buFont typeface="Wingdings" pitchFamily="2" charset="2"/>
              <a:buChar char="v"/>
            </a:pPr>
            <a:r>
              <a:rPr lang="en-US" b="0" dirty="0"/>
              <a:t>The increasing use of</a:t>
            </a:r>
          </a:p>
          <a:p>
            <a:pPr marL="627063" indent="-169863" algn="just">
              <a:lnSpc>
                <a:spcPct val="150000"/>
              </a:lnSpc>
              <a:buFont typeface="Wingdings" pitchFamily="2" charset="2"/>
              <a:buChar char="q"/>
            </a:pPr>
            <a:r>
              <a:rPr lang="en-US" b="0" dirty="0"/>
              <a:t>Big  data.</a:t>
            </a:r>
          </a:p>
          <a:p>
            <a:pPr marL="627063" indent="-169863" algn="just">
              <a:lnSpc>
                <a:spcPct val="150000"/>
              </a:lnSpc>
              <a:buFont typeface="Wingdings" pitchFamily="2" charset="2"/>
              <a:buChar char="q"/>
            </a:pPr>
            <a:r>
              <a:rPr lang="en-US" b="0" dirty="0"/>
              <a:t>Algorithmic decision-making, and</a:t>
            </a:r>
          </a:p>
          <a:p>
            <a:pPr marL="627063" indent="-169863" algn="just">
              <a:lnSpc>
                <a:spcPct val="150000"/>
              </a:lnSpc>
              <a:buFont typeface="Wingdings" pitchFamily="2" charset="2"/>
              <a:buChar char="q"/>
            </a:pPr>
            <a:r>
              <a:rPr lang="en-US" b="0" dirty="0"/>
              <a:t>Artificial  intelligence can enable more </a:t>
            </a:r>
          </a:p>
          <a:p>
            <a:pPr marL="854075" indent="120650" algn="just">
              <a:lnSpc>
                <a:spcPct val="150000"/>
              </a:lnSpc>
              <a:buFont typeface="Wingdings" pitchFamily="2" charset="2"/>
              <a:buChar char="Ø"/>
            </a:pPr>
            <a:r>
              <a:rPr lang="en-US" b="0" dirty="0"/>
              <a:t> consistent. , </a:t>
            </a:r>
          </a:p>
          <a:p>
            <a:pPr marL="854075" indent="120650" algn="just">
              <a:lnSpc>
                <a:spcPct val="150000"/>
              </a:lnSpc>
              <a:buFont typeface="Wingdings" pitchFamily="2" charset="2"/>
              <a:buChar char="Ø"/>
            </a:pPr>
            <a:r>
              <a:rPr lang="en-US" b="0" dirty="0"/>
              <a:t>  evidence-based and </a:t>
            </a:r>
          </a:p>
          <a:p>
            <a:pPr marL="854075" indent="120650" algn="just">
              <a:lnSpc>
                <a:spcPct val="150000"/>
              </a:lnSpc>
              <a:buFont typeface="Wingdings" pitchFamily="2" charset="2"/>
              <a:buChar char="Ø"/>
            </a:pPr>
            <a:r>
              <a:rPr lang="en-US" b="0" dirty="0"/>
              <a:t>  accurate judgments or decisions.</a:t>
            </a:r>
          </a:p>
          <a:p>
            <a:pPr marL="344488" indent="-344488" algn="just">
              <a:lnSpc>
                <a:spcPct val="150000"/>
              </a:lnSpc>
              <a:buFont typeface="Wingdings" pitchFamily="2" charset="2"/>
              <a:buChar char="v"/>
            </a:pPr>
            <a:r>
              <a:rPr lang="en-US" b="0" dirty="0"/>
              <a:t> Nevertheless the  concern still remains how we could possibly and ethically use the emerging new technologies.            </a:t>
            </a:r>
          </a:p>
        </p:txBody>
      </p:sp>
    </p:spTree>
    <p:extLst>
      <p:ext uri="{BB962C8B-B14F-4D97-AF65-F5344CB8AC3E}">
        <p14:creationId xmlns:p14="http://schemas.microsoft.com/office/powerpoint/2010/main" val="2057055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067800" cy="1981200"/>
          </a:xfrm>
        </p:spPr>
        <p:txBody>
          <a:bodyPr>
            <a:normAutofit/>
          </a:bodyPr>
          <a:lstStyle/>
          <a:p>
            <a:pPr algn="just">
              <a:buFont typeface="Wingdings" pitchFamily="2" charset="2"/>
              <a:buChar char="v"/>
            </a:pPr>
            <a:r>
              <a:rPr lang="en-US" b="0" dirty="0"/>
              <a:t>The concern here is:- If we deal with biased data, or data based on personal preferences and activities, we would come up with biased and  discriminatory result that might intern lead to unfair and unethical out come. </a:t>
            </a:r>
          </a:p>
        </p:txBody>
      </p:sp>
      <p:sp>
        <p:nvSpPr>
          <p:cNvPr id="4" name="Rectangle 3"/>
          <p:cNvSpPr/>
          <p:nvPr/>
        </p:nvSpPr>
        <p:spPr>
          <a:xfrm>
            <a:off x="0" y="2819400"/>
            <a:ext cx="9067800" cy="3810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nSpc>
                <a:spcPct val="150000"/>
              </a:lnSpc>
            </a:pPr>
            <a:r>
              <a:rPr lang="en-US" sz="3600" b="1" dirty="0"/>
              <a:t>Activity 6.3 	</a:t>
            </a:r>
          </a:p>
          <a:p>
            <a:pPr>
              <a:lnSpc>
                <a:spcPct val="150000"/>
              </a:lnSpc>
            </a:pPr>
            <a:r>
              <a:rPr lang="en-US" sz="2800" dirty="0"/>
              <a:t>What do you think the need for ethics in data science? Is it really important to include ethical rules when dealing with big data? If your answer is yes, why? </a:t>
            </a:r>
          </a:p>
          <a:p>
            <a:pPr>
              <a:lnSpc>
                <a:spcPct val="150000"/>
              </a:lnSpc>
            </a:pPr>
            <a:r>
              <a:rPr lang="en-US" sz="2800" dirty="0"/>
              <a:t>	</a:t>
            </a:r>
          </a:p>
          <a:p>
            <a:pPr algn="ctr">
              <a:lnSpc>
                <a:spcPct val="150000"/>
              </a:lnSpc>
            </a:pPr>
            <a:r>
              <a:rPr lang="en-US" sz="2800" dirty="0"/>
              <a:t> </a:t>
            </a:r>
          </a:p>
        </p:txBody>
      </p:sp>
    </p:spTree>
    <p:extLst>
      <p:ext uri="{BB962C8B-B14F-4D97-AF65-F5344CB8AC3E}">
        <p14:creationId xmlns:p14="http://schemas.microsoft.com/office/powerpoint/2010/main" val="14679878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itchFamily="34" charset="0"/>
              </a:rPr>
              <a:t>6.2. New ethical questions </a:t>
            </a:r>
          </a:p>
        </p:txBody>
      </p:sp>
      <p:sp>
        <p:nvSpPr>
          <p:cNvPr id="3" name="Content Placeholder 2"/>
          <p:cNvSpPr>
            <a:spLocks noGrp="1"/>
          </p:cNvSpPr>
          <p:nvPr>
            <p:ph idx="1"/>
          </p:nvPr>
        </p:nvSpPr>
        <p:spPr>
          <a:xfrm>
            <a:off x="0" y="900115"/>
            <a:ext cx="9144000" cy="1843085"/>
          </a:xfrm>
        </p:spPr>
        <p:txBody>
          <a:bodyPr>
            <a:normAutofit fontScale="92500" lnSpcReduction="10000"/>
          </a:bodyPr>
          <a:lstStyle/>
          <a:p>
            <a:pPr algn="just">
              <a:lnSpc>
                <a:spcPct val="160000"/>
              </a:lnSpc>
              <a:buFont typeface="Wingdings" pitchFamily="2" charset="2"/>
              <a:buChar char="v"/>
            </a:pPr>
            <a:r>
              <a:rPr lang="en-US" b="0" dirty="0"/>
              <a:t> On the contrary, Whatever the power of the machine, we should also never undermine the role of human judgment or his impact on the ultimate decision its explanation. </a:t>
            </a:r>
          </a:p>
        </p:txBody>
      </p:sp>
      <p:sp>
        <p:nvSpPr>
          <p:cNvPr id="4" name="Rectangle 3"/>
          <p:cNvSpPr/>
          <p:nvPr/>
        </p:nvSpPr>
        <p:spPr>
          <a:xfrm>
            <a:off x="0" y="2667000"/>
            <a:ext cx="8763000" cy="3733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lnSpc>
                <a:spcPct val="150000"/>
              </a:lnSpc>
            </a:pPr>
            <a:endParaRPr lang="en-US" sz="3600" b="1" dirty="0"/>
          </a:p>
          <a:p>
            <a:pPr algn="just">
              <a:lnSpc>
                <a:spcPct val="150000"/>
              </a:lnSpc>
            </a:pPr>
            <a:r>
              <a:rPr lang="en-US" sz="3600" b="1" dirty="0"/>
              <a:t>Activity 6.4 </a:t>
            </a:r>
          </a:p>
          <a:p>
            <a:pPr algn="just">
              <a:lnSpc>
                <a:spcPct val="150000"/>
              </a:lnSpc>
            </a:pPr>
            <a:r>
              <a:rPr lang="en-US" sz="2800" dirty="0"/>
              <a:t>Do you think that integrating ethical rules with emerging technologies is important? If your answer is yes, why? What are the challenges of integrating ethical rules with the new technologies? </a:t>
            </a:r>
          </a:p>
          <a:p>
            <a:pPr algn="just">
              <a:lnSpc>
                <a:spcPct val="150000"/>
              </a:lnSpc>
            </a:pPr>
            <a:r>
              <a:rPr lang="en-US" sz="3600" dirty="0"/>
              <a:t>	</a:t>
            </a:r>
          </a:p>
          <a:p>
            <a:pPr algn="just">
              <a:lnSpc>
                <a:spcPct val="150000"/>
              </a:lnSpc>
            </a:pPr>
            <a:r>
              <a:rPr lang="en-US" sz="2800" dirty="0"/>
              <a:t> </a:t>
            </a:r>
          </a:p>
        </p:txBody>
      </p:sp>
    </p:spTree>
    <p:extLst>
      <p:ext uri="{BB962C8B-B14F-4D97-AF65-F5344CB8AC3E}">
        <p14:creationId xmlns:p14="http://schemas.microsoft.com/office/powerpoint/2010/main" val="2022696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9067800" cy="2833685"/>
          </a:xfrm>
        </p:spPr>
        <p:txBody>
          <a:bodyPr>
            <a:normAutofit fontScale="92500" lnSpcReduction="20000"/>
          </a:bodyPr>
          <a:lstStyle/>
          <a:p>
            <a:pPr algn="just">
              <a:lnSpc>
                <a:spcPct val="150000"/>
              </a:lnSpc>
              <a:buFont typeface="Wingdings" pitchFamily="2" charset="2"/>
              <a:buChar char="v"/>
            </a:pPr>
            <a:r>
              <a:rPr lang="en-US" b="0" dirty="0"/>
              <a:t> What makes ethics of Technology very difficult is early integration of ethics into the technology life cycle.</a:t>
            </a:r>
          </a:p>
          <a:p>
            <a:pPr indent="61913" algn="just">
              <a:lnSpc>
                <a:spcPct val="150000"/>
              </a:lnSpc>
              <a:buFont typeface="Wingdings" pitchFamily="2" charset="2"/>
              <a:buChar char="ü"/>
            </a:pPr>
            <a:r>
              <a:rPr lang="en-US" b="0" dirty="0"/>
              <a:t> the future is un certain.</a:t>
            </a:r>
          </a:p>
          <a:p>
            <a:pPr algn="just">
              <a:lnSpc>
                <a:spcPct val="150000"/>
              </a:lnSpc>
              <a:buFont typeface="Wingdings" pitchFamily="2" charset="2"/>
              <a:buChar char="v"/>
            </a:pPr>
            <a:r>
              <a:rPr lang="en-US" b="0" dirty="0"/>
              <a:t>Ethics has traditionally not been well equipped to deal with issues of uncertainty and, in particular, future uncertainty.     </a:t>
            </a:r>
          </a:p>
        </p:txBody>
      </p:sp>
    </p:spTree>
    <p:extLst>
      <p:ext uri="{BB962C8B-B14F-4D97-AF65-F5344CB8AC3E}">
        <p14:creationId xmlns:p14="http://schemas.microsoft.com/office/powerpoint/2010/main" val="33460580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Rounded MT Bold" pitchFamily="34" charset="0"/>
              </a:rPr>
              <a:t>6.2.1. General ethical principles</a:t>
            </a:r>
          </a:p>
        </p:txBody>
      </p:sp>
      <p:sp>
        <p:nvSpPr>
          <p:cNvPr id="4" name="Content Placeholder 3"/>
          <p:cNvSpPr>
            <a:spLocks noGrp="1"/>
          </p:cNvSpPr>
          <p:nvPr>
            <p:ph idx="1"/>
          </p:nvPr>
        </p:nvSpPr>
        <p:spPr>
          <a:xfrm>
            <a:off x="457200" y="2362200"/>
            <a:ext cx="82296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US" b="1" i="1" dirty="0"/>
          </a:p>
          <a:p>
            <a:pPr>
              <a:buNone/>
            </a:pPr>
            <a:r>
              <a:rPr lang="en-US" b="1" i="1" dirty="0"/>
              <a:t>Activity 6.5 </a:t>
            </a:r>
          </a:p>
          <a:p>
            <a:pPr>
              <a:buNone/>
            </a:pPr>
            <a:r>
              <a:rPr lang="en-US" dirty="0"/>
              <a:t>➢ </a:t>
            </a:r>
            <a:r>
              <a:rPr lang="en-US" i="1" dirty="0"/>
              <a:t>List down common ethical rules that must be applied in all technologies? </a:t>
            </a:r>
          </a:p>
          <a:p>
            <a:pPr>
              <a:buNone/>
            </a:pPr>
            <a:r>
              <a:rPr lang="en-US" dirty="0"/>
              <a:t>	</a:t>
            </a:r>
          </a:p>
          <a:p>
            <a:pPr algn="ctr">
              <a:buNone/>
            </a:pPr>
            <a:r>
              <a:rPr lang="en-US" dirty="0"/>
              <a:t> </a:t>
            </a:r>
          </a:p>
        </p:txBody>
      </p:sp>
    </p:spTree>
    <p:extLst>
      <p:ext uri="{BB962C8B-B14F-4D97-AF65-F5344CB8AC3E}">
        <p14:creationId xmlns:p14="http://schemas.microsoft.com/office/powerpoint/2010/main" val="40622615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Rounded MT Bold" pitchFamily="34" charset="0"/>
              </a:rPr>
              <a:t>6.2.1. General ethical principles</a:t>
            </a:r>
          </a:p>
        </p:txBody>
      </p:sp>
      <p:sp>
        <p:nvSpPr>
          <p:cNvPr id="5" name="Content Placeholder 4"/>
          <p:cNvSpPr>
            <a:spLocks noGrp="1"/>
          </p:cNvSpPr>
          <p:nvPr>
            <p:ph idx="1"/>
          </p:nvPr>
        </p:nvSpPr>
        <p:spPr>
          <a:xfrm>
            <a:off x="0" y="838200"/>
            <a:ext cx="9144000" cy="5638800"/>
          </a:xfrm>
        </p:spPr>
        <p:txBody>
          <a:bodyPr>
            <a:noAutofit/>
          </a:bodyPr>
          <a:lstStyle/>
          <a:p>
            <a:pPr marL="514350" indent="-514350" algn="just">
              <a:buFont typeface="+mj-lt"/>
              <a:buAutoNum type="arabicParenR"/>
            </a:pPr>
            <a:r>
              <a:rPr lang="en-US" b="0" dirty="0"/>
              <a:t>Contribute to society and to human well-being, acknowledging that all people are stakeholders in computing.</a:t>
            </a:r>
          </a:p>
          <a:p>
            <a:pPr marL="514350" indent="-514350" algn="just">
              <a:buFont typeface="+mj-lt"/>
              <a:buAutoNum type="arabicParenR"/>
            </a:pPr>
            <a:r>
              <a:rPr lang="en-US" b="0" dirty="0"/>
              <a:t>Avoid harm.</a:t>
            </a:r>
          </a:p>
          <a:p>
            <a:pPr marL="514350" indent="-514350" algn="just">
              <a:buFont typeface="+mj-lt"/>
              <a:buAutoNum type="arabicParenR"/>
            </a:pPr>
            <a:r>
              <a:rPr lang="en-US" b="0" dirty="0"/>
              <a:t>Be honest and trustworthy.</a:t>
            </a:r>
          </a:p>
          <a:p>
            <a:pPr marL="514350" indent="-514350" algn="just">
              <a:buFont typeface="+mj-lt"/>
              <a:buAutoNum type="arabicParenR"/>
            </a:pPr>
            <a:r>
              <a:rPr lang="en-US" b="0" dirty="0"/>
              <a:t>Be fair and take action not to discriminate. </a:t>
            </a:r>
          </a:p>
          <a:p>
            <a:pPr marL="514350" indent="-514350" algn="just">
              <a:buFont typeface="+mj-lt"/>
              <a:buAutoNum type="arabicParenR"/>
            </a:pPr>
            <a:r>
              <a:rPr lang="en-US" b="0" dirty="0"/>
              <a:t>Respect the work required to produce new ideas, inventions, creative works, and computing artifacts.</a:t>
            </a:r>
          </a:p>
          <a:p>
            <a:pPr marL="514350" indent="-514350" algn="just">
              <a:buFont typeface="+mj-lt"/>
              <a:buAutoNum type="arabicParenR"/>
            </a:pPr>
            <a:r>
              <a:rPr lang="en-US" b="0" dirty="0"/>
              <a:t>Respect privacy.</a:t>
            </a:r>
          </a:p>
          <a:p>
            <a:pPr marL="514350" indent="-514350" algn="just">
              <a:buFont typeface="+mj-lt"/>
              <a:buAutoNum type="arabicParenR"/>
            </a:pPr>
            <a:r>
              <a:rPr lang="en-US" b="0" dirty="0"/>
              <a:t>Honor confidentiality </a:t>
            </a:r>
          </a:p>
          <a:p>
            <a:pPr algn="just">
              <a:lnSpc>
                <a:spcPct val="150000"/>
              </a:lnSpc>
              <a:buNone/>
            </a:pPr>
            <a:r>
              <a:rPr lang="en-US" b="0" dirty="0"/>
              <a:t> </a:t>
            </a:r>
          </a:p>
          <a:p>
            <a:pPr algn="just">
              <a:lnSpc>
                <a:spcPct val="150000"/>
              </a:lnSpc>
              <a:buNone/>
            </a:pPr>
            <a:endParaRPr lang="en-US" b="0" dirty="0"/>
          </a:p>
          <a:p>
            <a:pPr algn="just">
              <a:lnSpc>
                <a:spcPct val="150000"/>
              </a:lnSpc>
            </a:pPr>
            <a:endParaRPr lang="en-US" b="0" dirty="0"/>
          </a:p>
          <a:p>
            <a:pPr algn="just">
              <a:lnSpc>
                <a:spcPct val="150000"/>
              </a:lnSpc>
              <a:buNone/>
            </a:pPr>
            <a:endParaRPr lang="en-US" b="0" dirty="0"/>
          </a:p>
          <a:p>
            <a:pPr algn="just">
              <a:lnSpc>
                <a:spcPct val="150000"/>
              </a:lnSpc>
              <a:buNone/>
            </a:pPr>
            <a:endParaRPr lang="en-US" b="0" dirty="0"/>
          </a:p>
          <a:p>
            <a:pPr algn="just">
              <a:lnSpc>
                <a:spcPct val="150000"/>
              </a:lnSpc>
            </a:pPr>
            <a:endParaRPr lang="en-US" b="0" dirty="0"/>
          </a:p>
          <a:p>
            <a:pPr algn="just">
              <a:lnSpc>
                <a:spcPct val="150000"/>
              </a:lnSpc>
              <a:buNone/>
            </a:pPr>
            <a:r>
              <a:rPr lang="en-US" b="0" dirty="0"/>
              <a:t>	</a:t>
            </a:r>
          </a:p>
          <a:p>
            <a:pPr algn="just">
              <a:lnSpc>
                <a:spcPct val="150000"/>
              </a:lnSpc>
              <a:buFont typeface="Wingdings" pitchFamily="2" charset="2"/>
              <a:buChar char="v"/>
            </a:pPr>
            <a:endParaRPr lang="en-US" b="0" dirty="0"/>
          </a:p>
        </p:txBody>
      </p:sp>
    </p:spTree>
    <p:extLst>
      <p:ext uri="{BB962C8B-B14F-4D97-AF65-F5344CB8AC3E}">
        <p14:creationId xmlns:p14="http://schemas.microsoft.com/office/powerpoint/2010/main" val="8507417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Arial Rounded MT Bold" pitchFamily="34" charset="0"/>
              </a:rPr>
              <a:t>6.2.2. Professional responsibilities</a:t>
            </a:r>
            <a:r>
              <a:rPr lang="en-US" dirty="0"/>
              <a:t>. </a:t>
            </a:r>
            <a:endParaRPr lang="en-US" dirty="0">
              <a:latin typeface="Arial Rounded MT Bold" pitchFamily="34" charset="0"/>
            </a:endParaRPr>
          </a:p>
        </p:txBody>
      </p:sp>
      <p:sp>
        <p:nvSpPr>
          <p:cNvPr id="5" name="Content Placeholder 4"/>
          <p:cNvSpPr>
            <a:spLocks noGrp="1"/>
          </p:cNvSpPr>
          <p:nvPr>
            <p:ph idx="1"/>
          </p:nvPr>
        </p:nvSpPr>
        <p:spPr>
          <a:xfrm>
            <a:off x="457200" y="1600200"/>
            <a:ext cx="8229600" cy="4800600"/>
          </a:xfrm>
        </p:spPr>
        <p:txBody>
          <a:bodyPr>
            <a:noAutofit/>
          </a:bodyPr>
          <a:lstStyle/>
          <a:p>
            <a:pPr>
              <a:buNone/>
            </a:pPr>
            <a:r>
              <a:rPr lang="en-US" dirty="0"/>
              <a:t>	</a:t>
            </a:r>
          </a:p>
          <a:p>
            <a:pPr>
              <a:buNone/>
            </a:pPr>
            <a:endParaRPr lang="en-US" dirty="0"/>
          </a:p>
          <a:p>
            <a:endParaRPr lang="en-US" dirty="0"/>
          </a:p>
          <a:p>
            <a:pPr>
              <a:buNone/>
            </a:pPr>
            <a:endParaRPr lang="en-US" dirty="0"/>
          </a:p>
          <a:p>
            <a:pPr>
              <a:buNone/>
            </a:pPr>
            <a:endParaRPr lang="en-US" dirty="0"/>
          </a:p>
          <a:p>
            <a:endParaRPr lang="en-US" dirty="0"/>
          </a:p>
          <a:p>
            <a:pPr>
              <a:buNone/>
            </a:pPr>
            <a:r>
              <a:rPr lang="en-US" dirty="0"/>
              <a:t>	</a:t>
            </a:r>
          </a:p>
          <a:p>
            <a:pPr>
              <a:buFont typeface="Wingdings" pitchFamily="2" charset="2"/>
              <a:buChar char="v"/>
            </a:pPr>
            <a:endParaRPr lang="en-US" dirty="0"/>
          </a:p>
        </p:txBody>
      </p:sp>
      <p:sp>
        <p:nvSpPr>
          <p:cNvPr id="4" name="Content Placeholder 3"/>
          <p:cNvSpPr txBox="1">
            <a:spLocks/>
          </p:cNvSpPr>
          <p:nvPr/>
        </p:nvSpPr>
        <p:spPr>
          <a:xfrm>
            <a:off x="457200" y="2057400"/>
            <a:ext cx="82296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1" u="none" strike="noStrike" kern="1200" cap="none" spc="0" normalizeH="0" baseline="0" noProof="0" dirty="0">
              <a:ln>
                <a:noFill/>
              </a:ln>
              <a:solidFill>
                <a:schemeClr val="lt1"/>
              </a:solidFill>
              <a:effectLst/>
              <a:uLnTx/>
              <a:uFillTx/>
              <a:latin typeface="+mn-lt"/>
              <a:ea typeface="+mn-ea"/>
              <a:cs typeface="+mn-cs"/>
            </a:endParaRPr>
          </a:p>
          <a:p>
            <a:r>
              <a:rPr lang="en-US" sz="3200" b="1" i="1" dirty="0"/>
              <a:t>Activity 6.6 </a:t>
            </a:r>
          </a:p>
          <a:p>
            <a:r>
              <a:rPr lang="en-US" sz="3200" dirty="0"/>
              <a:t>➢ List down ethical principles related to professional responsibility? </a:t>
            </a:r>
          </a:p>
          <a:p>
            <a:r>
              <a:rPr lang="en-US" sz="3200" dirty="0"/>
              <a:t>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lt1"/>
                </a:solidFill>
                <a:effectLst/>
                <a:uLnTx/>
                <a:uFillTx/>
                <a:latin typeface="+mn-lt"/>
                <a:ea typeface="+mn-ea"/>
                <a:cs typeface="+mn-cs"/>
              </a:rPr>
              <a:t> </a:t>
            </a:r>
          </a:p>
        </p:txBody>
      </p:sp>
    </p:spTree>
    <p:extLst>
      <p:ext uri="{BB962C8B-B14F-4D97-AF65-F5344CB8AC3E}">
        <p14:creationId xmlns:p14="http://schemas.microsoft.com/office/powerpoint/2010/main" val="41083865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2" y="76200"/>
            <a:ext cx="7543798" cy="561976"/>
          </a:xfrm>
        </p:spPr>
        <p:txBody>
          <a:bodyPr>
            <a:noAutofit/>
          </a:bodyPr>
          <a:lstStyle/>
          <a:p>
            <a:pPr algn="l"/>
            <a:r>
              <a:rPr lang="en-US" sz="3000" dirty="0">
                <a:latin typeface="Arial Rounded MT Bold" pitchFamily="34" charset="0"/>
              </a:rPr>
              <a:t>6.2.2. Professional responsibilities</a:t>
            </a:r>
            <a:r>
              <a:rPr lang="en-US" sz="3000" dirty="0"/>
              <a:t>. </a:t>
            </a:r>
            <a:endParaRPr lang="en-US" sz="3000" dirty="0">
              <a:latin typeface="Arial Rounded MT Bold" pitchFamily="34" charset="0"/>
            </a:endParaRPr>
          </a:p>
        </p:txBody>
      </p:sp>
      <p:sp>
        <p:nvSpPr>
          <p:cNvPr id="5" name="Content Placeholder 4"/>
          <p:cNvSpPr>
            <a:spLocks noGrp="1"/>
          </p:cNvSpPr>
          <p:nvPr>
            <p:ph idx="1"/>
          </p:nvPr>
        </p:nvSpPr>
        <p:spPr>
          <a:xfrm>
            <a:off x="0" y="685800"/>
            <a:ext cx="9067800" cy="6324600"/>
          </a:xfrm>
        </p:spPr>
        <p:txBody>
          <a:bodyPr>
            <a:noAutofit/>
          </a:bodyPr>
          <a:lstStyle/>
          <a:p>
            <a:pPr marL="514350" indent="-514350" algn="just">
              <a:buFont typeface="+mj-lt"/>
              <a:buAutoNum type="arabicParenR"/>
            </a:pPr>
            <a:r>
              <a:rPr lang="en-US" sz="2400" b="0" dirty="0"/>
              <a:t>Strive to achieve high quality in both the processes and products of professional work. </a:t>
            </a:r>
          </a:p>
          <a:p>
            <a:pPr marL="514350" indent="-514350" algn="just">
              <a:buFont typeface="+mj-lt"/>
              <a:buAutoNum type="arabicParenR"/>
            </a:pPr>
            <a:r>
              <a:rPr lang="en-US" sz="2400" b="0" dirty="0"/>
              <a:t> Maintain high standards of professional competence, conduct, and ethical practice. </a:t>
            </a:r>
          </a:p>
          <a:p>
            <a:pPr marL="514350" indent="-514350" algn="just">
              <a:buFont typeface="+mj-lt"/>
              <a:buAutoNum type="arabicParenR"/>
            </a:pPr>
            <a:r>
              <a:rPr lang="en-US" sz="2400" b="0" dirty="0"/>
              <a:t>Know and respect existing rules pertaining to professional work. </a:t>
            </a:r>
          </a:p>
          <a:p>
            <a:pPr marL="514350" indent="-514350" algn="just">
              <a:buFont typeface="+mj-lt"/>
              <a:buAutoNum type="arabicParenR"/>
            </a:pPr>
            <a:r>
              <a:rPr lang="en-US" sz="2400" b="0" dirty="0"/>
              <a:t>Accept and provide appropriate professional review. </a:t>
            </a:r>
          </a:p>
          <a:p>
            <a:pPr marL="514350" indent="-514350" algn="just">
              <a:buFont typeface="+mj-lt"/>
              <a:buAutoNum type="arabicParenR"/>
            </a:pPr>
            <a:r>
              <a:rPr lang="en-US" sz="2400" b="0" dirty="0"/>
              <a:t>Give comprehensive and thorough evaluations of computer systems and their impacts, including analysis of possible risks.</a:t>
            </a:r>
          </a:p>
          <a:p>
            <a:pPr marL="514350" indent="-514350" algn="just">
              <a:buFont typeface="+mj-lt"/>
              <a:buAutoNum type="arabicParenR"/>
            </a:pPr>
            <a:r>
              <a:rPr lang="en-US" sz="2400" b="0" dirty="0"/>
              <a:t> Perform work only in areas of competence. </a:t>
            </a:r>
          </a:p>
          <a:p>
            <a:pPr marL="514350" indent="-514350" algn="just">
              <a:buFont typeface="+mj-lt"/>
              <a:buAutoNum type="arabicParenR"/>
            </a:pPr>
            <a:r>
              <a:rPr lang="en-US" sz="2400" b="0" dirty="0"/>
              <a:t>Foster public awareness and understanding of computing, related technologies, and their consequences. </a:t>
            </a:r>
          </a:p>
          <a:p>
            <a:pPr marL="514350" indent="-514350" algn="just">
              <a:buFont typeface="+mj-lt"/>
              <a:buAutoNum type="arabicParenR"/>
            </a:pPr>
            <a:r>
              <a:rPr lang="en-US" sz="2400" b="0" dirty="0"/>
              <a:t>Access computing and communication resources only when authorized or when compelled by the public good. </a:t>
            </a:r>
          </a:p>
          <a:p>
            <a:pPr marL="514350" indent="-514350" algn="just">
              <a:buFont typeface="+mj-lt"/>
              <a:buAutoNum type="arabicParenR"/>
            </a:pPr>
            <a:r>
              <a:rPr lang="en-US" sz="2400" b="0" dirty="0"/>
              <a:t>Design and implement systems that are robustly and usably secure. </a:t>
            </a:r>
          </a:p>
          <a:p>
            <a:pPr marL="514350" indent="-514350" algn="just">
              <a:buFont typeface="+mj-lt"/>
              <a:buAutoNum type="arabicParenR"/>
            </a:pPr>
            <a:endParaRPr lang="en-US" sz="2400" b="0" dirty="0"/>
          </a:p>
          <a:p>
            <a:pPr marL="0" indent="0" algn="just"/>
            <a:endParaRPr lang="en-US" sz="2400" b="0" dirty="0"/>
          </a:p>
          <a:p>
            <a:pPr marL="514350" indent="-514350" algn="just">
              <a:buFont typeface="+mj-lt"/>
              <a:buAutoNum type="arabicParenR"/>
            </a:pPr>
            <a:endParaRPr lang="en-US" sz="2400" b="0" dirty="0"/>
          </a:p>
        </p:txBody>
      </p:sp>
    </p:spTree>
    <p:extLst>
      <p:ext uri="{BB962C8B-B14F-4D97-AF65-F5344CB8AC3E}">
        <p14:creationId xmlns:p14="http://schemas.microsoft.com/office/powerpoint/2010/main" val="80560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0" y="900113"/>
            <a:ext cx="8915400" cy="5653087"/>
          </a:xfrm>
        </p:spPr>
        <p:txBody>
          <a:bodyPr/>
          <a:lstStyle/>
          <a:p>
            <a:pPr marL="514350" indent="-514350" algn="just">
              <a:lnSpc>
                <a:spcPct val="150000"/>
              </a:lnSpc>
              <a:buFont typeface="+mj-lt"/>
              <a:buAutoNum type="arabicParenR" startAt="4"/>
            </a:pPr>
            <a:r>
              <a:rPr lang="en-US" b="0" dirty="0">
                <a:latin typeface="Times New Roman" pitchFamily="18" charset="0"/>
                <a:cs typeface="Times New Roman" pitchFamily="18" charset="0"/>
              </a:rPr>
              <a:t>IoT is the interaction of everyday object’s computing devices through the Internet that enables the sending and receiving of useful data. </a:t>
            </a:r>
          </a:p>
          <a:p>
            <a:pPr marL="0" indent="0" algn="r">
              <a:lnSpc>
                <a:spcPct val="150000"/>
              </a:lnSpc>
            </a:pPr>
            <a:r>
              <a:rPr lang="en-US" b="0" dirty="0">
                <a:solidFill>
                  <a:srgbClr val="FF0000"/>
                </a:solidFill>
                <a:latin typeface="Times New Roman" pitchFamily="18" charset="0"/>
                <a:cs typeface="Times New Roman" pitchFamily="18" charset="0"/>
              </a:rPr>
              <a:t>----Oxford dictionary’s definition</a:t>
            </a:r>
          </a:p>
          <a:p>
            <a:pPr marL="514350" indent="-514350" algn="just">
              <a:lnSpc>
                <a:spcPct val="150000"/>
              </a:lnSpc>
              <a:buFont typeface="+mj-lt"/>
              <a:buAutoNum type="arabicParenR" startAt="4"/>
            </a:pPr>
            <a:r>
              <a:rPr lang="en-US" b="0" dirty="0">
                <a:latin typeface="Times New Roman" pitchFamily="18" charset="0"/>
                <a:cs typeface="Times New Roman" pitchFamily="18" charset="0"/>
              </a:rPr>
              <a:t>IoT is expressed through a simple formula such as: </a:t>
            </a:r>
          </a:p>
          <a:p>
            <a:pPr marL="0" indent="0" algn="ctr">
              <a:lnSpc>
                <a:spcPct val="150000"/>
              </a:lnSpc>
              <a:buNone/>
            </a:pPr>
            <a:r>
              <a:rPr lang="en-US" dirty="0">
                <a:solidFill>
                  <a:srgbClr val="FF0000"/>
                </a:solidFill>
                <a:latin typeface="Times New Roman" pitchFamily="18" charset="0"/>
                <a:cs typeface="Times New Roman" pitchFamily="18" charset="0"/>
              </a:rPr>
              <a:t>IoT</a:t>
            </a:r>
            <a:r>
              <a:rPr lang="en-US" b="0" dirty="0">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Services</a:t>
            </a:r>
            <a:r>
              <a:rPr lang="en-US" b="0" dirty="0">
                <a:latin typeface="Times New Roman" pitchFamily="18" charset="0"/>
                <a:cs typeface="Times New Roman" pitchFamily="18" charset="0"/>
              </a:rPr>
              <a:t>+ </a:t>
            </a:r>
            <a:r>
              <a:rPr lang="en-US" dirty="0">
                <a:latin typeface="Times New Roman" pitchFamily="18" charset="0"/>
                <a:cs typeface="Times New Roman" pitchFamily="18" charset="0"/>
              </a:rPr>
              <a:t>Data</a:t>
            </a:r>
            <a:r>
              <a:rPr lang="en-US" b="0" dirty="0">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Networks</a:t>
            </a:r>
            <a:r>
              <a:rPr lang="en-US" b="0" dirty="0">
                <a:latin typeface="Times New Roman" pitchFamily="18" charset="0"/>
                <a:cs typeface="Times New Roman" pitchFamily="18" charset="0"/>
              </a:rPr>
              <a:t> + </a:t>
            </a:r>
            <a:r>
              <a:rPr lang="en-US" dirty="0">
                <a:solidFill>
                  <a:srgbClr val="FF0000"/>
                </a:solidFill>
                <a:latin typeface="Times New Roman" pitchFamily="18" charset="0"/>
                <a:cs typeface="Times New Roman" pitchFamily="18" charset="0"/>
              </a:rPr>
              <a:t>Sensors</a:t>
            </a:r>
          </a:p>
          <a:p>
            <a:pPr marL="0" indent="0" algn="r">
              <a:lnSpc>
                <a:spcPct val="150000"/>
              </a:lnSpc>
              <a:buFont typeface="Times New Roman" pitchFamily="16" charset="0"/>
              <a:buNone/>
            </a:pPr>
            <a:r>
              <a:rPr lang="en-US" b="0" dirty="0">
                <a:solidFill>
                  <a:srgbClr val="FF0000"/>
                </a:solidFill>
                <a:latin typeface="Times New Roman" pitchFamily="18" charset="0"/>
                <a:cs typeface="Times New Roman" pitchFamily="18" charset="0"/>
              </a:rPr>
              <a:t>                                               -------IoT in 2020</a:t>
            </a:r>
          </a:p>
          <a:p>
            <a:endParaRPr lang="en-GB" dirty="0"/>
          </a:p>
        </p:txBody>
      </p:sp>
      <p:sp>
        <p:nvSpPr>
          <p:cNvPr id="4" name="Date Placeholder 3"/>
          <p:cNvSpPr>
            <a:spLocks noGrp="1"/>
          </p:cNvSpPr>
          <p:nvPr>
            <p:ph type="dt" idx="10"/>
          </p:nvPr>
        </p:nvSpPr>
        <p:spPr/>
        <p:txBody>
          <a:bodyPr/>
          <a:lstStyle/>
          <a:p>
            <a:pPr>
              <a:defRPr/>
            </a:pPr>
            <a:fld id="{03D1125B-D0A2-4691-A347-96A14A1D9C69}"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8</a:t>
            </a:fld>
            <a:endParaRPr lang="en-US" altLang="en-US"/>
          </a:p>
        </p:txBody>
      </p:sp>
    </p:spTree>
    <p:extLst>
      <p:ext uri="{BB962C8B-B14F-4D97-AF65-F5344CB8AC3E}">
        <p14:creationId xmlns:p14="http://schemas.microsoft.com/office/powerpoint/2010/main" val="768345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Arial Rounded MT Bold" pitchFamily="34" charset="0"/>
              </a:rPr>
              <a:t>6.2.3. Professional leadership principles. </a:t>
            </a:r>
            <a:r>
              <a:rPr lang="en-US" dirty="0">
                <a:latin typeface="Arial Rounded MT Bold" pitchFamily="34" charset="0"/>
              </a:rPr>
              <a:t> </a:t>
            </a:r>
          </a:p>
        </p:txBody>
      </p:sp>
      <p:sp>
        <p:nvSpPr>
          <p:cNvPr id="5" name="Content Placeholder 4"/>
          <p:cNvSpPr>
            <a:spLocks noGrp="1"/>
          </p:cNvSpPr>
          <p:nvPr>
            <p:ph idx="1"/>
          </p:nvPr>
        </p:nvSpPr>
        <p:spPr>
          <a:xfrm>
            <a:off x="457200" y="1600200"/>
            <a:ext cx="8229600" cy="4800600"/>
          </a:xfrm>
        </p:spPr>
        <p:txBody>
          <a:bodyPr>
            <a:noAutofit/>
          </a:bodyPr>
          <a:lstStyle/>
          <a:p>
            <a:pPr>
              <a:buNone/>
            </a:pPr>
            <a:endParaRPr lang="en-US" dirty="0"/>
          </a:p>
          <a:p>
            <a:pPr>
              <a:buNone/>
            </a:pPr>
            <a:r>
              <a:rPr lang="en-US" dirty="0"/>
              <a:t> </a:t>
            </a:r>
          </a:p>
          <a:p>
            <a:pPr>
              <a:buNone/>
            </a:pPr>
            <a:endParaRPr lang="en-US" dirty="0"/>
          </a:p>
          <a:p>
            <a:pPr>
              <a:buNone/>
            </a:pPr>
            <a:endParaRPr lang="en-US" dirty="0"/>
          </a:p>
          <a:p>
            <a:endParaRPr lang="en-US" dirty="0"/>
          </a:p>
          <a:p>
            <a:pPr>
              <a:buNone/>
            </a:pPr>
            <a:endParaRPr lang="en-US" dirty="0"/>
          </a:p>
          <a:p>
            <a:pPr>
              <a:buNone/>
            </a:pPr>
            <a:endParaRPr lang="en-US" dirty="0"/>
          </a:p>
          <a:p>
            <a:endParaRPr lang="en-US" dirty="0"/>
          </a:p>
          <a:p>
            <a:pPr>
              <a:buNone/>
            </a:pPr>
            <a:r>
              <a:rPr lang="en-US" dirty="0"/>
              <a:t>	</a:t>
            </a:r>
          </a:p>
          <a:p>
            <a:pPr>
              <a:buFont typeface="Wingdings" pitchFamily="2" charset="2"/>
              <a:buChar char="v"/>
            </a:pPr>
            <a:endParaRPr lang="en-US" dirty="0"/>
          </a:p>
        </p:txBody>
      </p:sp>
      <p:sp>
        <p:nvSpPr>
          <p:cNvPr id="4" name="Content Placeholder 3"/>
          <p:cNvSpPr txBox="1">
            <a:spLocks/>
          </p:cNvSpPr>
          <p:nvPr/>
        </p:nvSpPr>
        <p:spPr>
          <a:xfrm>
            <a:off x="533400" y="1905000"/>
            <a:ext cx="82296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1" u="none" strike="noStrike" kern="1200" cap="none" spc="0" normalizeH="0" baseline="0" noProof="0" dirty="0">
              <a:ln>
                <a:noFill/>
              </a:ln>
              <a:solidFill>
                <a:schemeClr val="lt1"/>
              </a:solidFill>
              <a:effectLst/>
              <a:uLnTx/>
              <a:uFillTx/>
              <a:latin typeface="+mn-lt"/>
              <a:ea typeface="+mn-ea"/>
              <a:cs typeface="+mn-cs"/>
            </a:endParaRPr>
          </a:p>
          <a:p>
            <a:r>
              <a:rPr lang="en-US" sz="3200" b="1" i="1" dirty="0"/>
              <a:t>Activity 6.7 </a:t>
            </a:r>
          </a:p>
          <a:p>
            <a:r>
              <a:rPr lang="en-US" sz="3200" dirty="0"/>
              <a:t>➢ </a:t>
            </a:r>
            <a:r>
              <a:rPr lang="en-US" sz="3200" i="1" dirty="0"/>
              <a:t>List down ethical principles related to professional leadership? </a:t>
            </a:r>
          </a:p>
          <a:p>
            <a:r>
              <a:rPr lang="en-US" sz="3200" dirty="0"/>
              <a:t>	</a:t>
            </a:r>
          </a:p>
          <a:p>
            <a:endParaRPr lang="en-US" sz="3200" dirty="0"/>
          </a:p>
          <a:p>
            <a:r>
              <a:rPr lang="en-US" sz="3200" dirty="0"/>
              <a:t>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lt1"/>
                </a:solidFill>
                <a:effectLst/>
                <a:uLnTx/>
                <a:uFillTx/>
                <a:latin typeface="+mn-lt"/>
                <a:ea typeface="+mn-ea"/>
                <a:cs typeface="+mn-cs"/>
              </a:rPr>
              <a:t> </a:t>
            </a:r>
          </a:p>
        </p:txBody>
      </p:sp>
    </p:spTree>
    <p:extLst>
      <p:ext uri="{BB962C8B-B14F-4D97-AF65-F5344CB8AC3E}">
        <p14:creationId xmlns:p14="http://schemas.microsoft.com/office/powerpoint/2010/main" val="8054525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2" y="150814"/>
            <a:ext cx="7848598" cy="561976"/>
          </a:xfrm>
        </p:spPr>
        <p:txBody>
          <a:bodyPr>
            <a:normAutofit fontScale="90000"/>
          </a:bodyPr>
          <a:lstStyle/>
          <a:p>
            <a:pPr algn="just"/>
            <a:r>
              <a:rPr lang="en-US" sz="3600" dirty="0">
                <a:latin typeface="Arial Rounded MT Bold" pitchFamily="34" charset="0"/>
              </a:rPr>
              <a:t>6.2.3. Professional leadership principles. </a:t>
            </a:r>
            <a:r>
              <a:rPr lang="en-US" dirty="0">
                <a:latin typeface="Arial Rounded MT Bold" pitchFamily="34" charset="0"/>
              </a:rPr>
              <a:t> </a:t>
            </a:r>
          </a:p>
        </p:txBody>
      </p:sp>
      <p:sp>
        <p:nvSpPr>
          <p:cNvPr id="5" name="Content Placeholder 4"/>
          <p:cNvSpPr>
            <a:spLocks noGrp="1"/>
          </p:cNvSpPr>
          <p:nvPr>
            <p:ph idx="1"/>
          </p:nvPr>
        </p:nvSpPr>
        <p:spPr>
          <a:xfrm>
            <a:off x="457200" y="1600200"/>
            <a:ext cx="8229600" cy="4800600"/>
          </a:xfrm>
        </p:spPr>
        <p:txBody>
          <a:bodyPr>
            <a:noAutofit/>
          </a:bodyPr>
          <a:lstStyle/>
          <a:p>
            <a:pPr>
              <a:buNone/>
            </a:pPr>
            <a:endParaRPr lang="en-US" dirty="0"/>
          </a:p>
          <a:p>
            <a:pPr>
              <a:buNone/>
            </a:pPr>
            <a:r>
              <a:rPr lang="en-US" dirty="0"/>
              <a:t> </a:t>
            </a:r>
          </a:p>
          <a:p>
            <a:pPr>
              <a:buNone/>
            </a:pPr>
            <a:endParaRPr lang="en-US" dirty="0"/>
          </a:p>
          <a:p>
            <a:pPr>
              <a:buNone/>
            </a:pPr>
            <a:endParaRPr lang="en-US" dirty="0"/>
          </a:p>
          <a:p>
            <a:endParaRPr lang="en-US" dirty="0"/>
          </a:p>
          <a:p>
            <a:pPr>
              <a:buNone/>
            </a:pPr>
            <a:endParaRPr lang="en-US" dirty="0"/>
          </a:p>
          <a:p>
            <a:pPr>
              <a:buNone/>
            </a:pPr>
            <a:endParaRPr lang="en-US" dirty="0"/>
          </a:p>
          <a:p>
            <a:endParaRPr lang="en-US" dirty="0"/>
          </a:p>
          <a:p>
            <a:pPr>
              <a:buNone/>
            </a:pPr>
            <a:r>
              <a:rPr lang="en-US" dirty="0"/>
              <a:t>	</a:t>
            </a:r>
          </a:p>
          <a:p>
            <a:pPr>
              <a:buFont typeface="Wingdings" pitchFamily="2" charset="2"/>
              <a:buChar char="v"/>
            </a:pPr>
            <a:endParaRPr lang="en-US" dirty="0"/>
          </a:p>
        </p:txBody>
      </p:sp>
      <p:sp>
        <p:nvSpPr>
          <p:cNvPr id="6" name="Rectangle 5"/>
          <p:cNvSpPr/>
          <p:nvPr/>
        </p:nvSpPr>
        <p:spPr>
          <a:xfrm>
            <a:off x="533400" y="1371600"/>
            <a:ext cx="8229600" cy="5478423"/>
          </a:xfrm>
          <a:prstGeom prst="rect">
            <a:avLst/>
          </a:prstGeom>
        </p:spPr>
        <p:txBody>
          <a:bodyPr wrap="square">
            <a:spAutoFit/>
          </a:bodyPr>
          <a:lstStyle/>
          <a:p>
            <a:endParaRPr lang="en-US" dirty="0">
              <a:solidFill>
                <a:schemeClr val="tx2">
                  <a:lumMod val="75000"/>
                </a:schemeClr>
              </a:solidFill>
            </a:endParaRPr>
          </a:p>
          <a:p>
            <a:pPr marL="404813" indent="-344488"/>
            <a:r>
              <a:rPr lang="en-US" sz="3200" dirty="0">
                <a:solidFill>
                  <a:schemeClr val="tx2">
                    <a:lumMod val="75000"/>
                  </a:schemeClr>
                </a:solidFill>
              </a:rPr>
              <a:t>1. </a:t>
            </a:r>
            <a:r>
              <a:rPr lang="en-US" sz="3000" dirty="0">
                <a:solidFill>
                  <a:schemeClr val="tx2">
                    <a:lumMod val="75000"/>
                  </a:schemeClr>
                </a:solidFill>
              </a:rPr>
              <a:t>Ensure that the public good is the central concern during all professional computing work. </a:t>
            </a:r>
          </a:p>
          <a:p>
            <a:pPr marL="404813" indent="-404813"/>
            <a:r>
              <a:rPr lang="en-US" sz="3000" dirty="0">
                <a:solidFill>
                  <a:schemeClr val="tx2">
                    <a:lumMod val="75000"/>
                  </a:schemeClr>
                </a:solidFill>
              </a:rPr>
              <a:t>2. Articulate, encourage acceptance of and evaluate fulfillment of social responsibilities by members of the organization or group. </a:t>
            </a:r>
          </a:p>
          <a:p>
            <a:pPr marL="465138" indent="-465138"/>
            <a:r>
              <a:rPr lang="en-US" sz="3000" dirty="0">
                <a:solidFill>
                  <a:schemeClr val="tx2">
                    <a:lumMod val="75000"/>
                  </a:schemeClr>
                </a:solidFill>
              </a:rPr>
              <a:t>3. Manage personnel and resources to enhance the quality of working life. </a:t>
            </a:r>
          </a:p>
          <a:p>
            <a:pPr marL="404813" indent="-404813"/>
            <a:r>
              <a:rPr lang="en-US" sz="3000" dirty="0">
                <a:solidFill>
                  <a:schemeClr val="tx2">
                    <a:lumMod val="75000"/>
                  </a:schemeClr>
                </a:solidFill>
              </a:rPr>
              <a:t>4. Articulate, apply, and support policies and processes that reflect the principles of the Code. </a:t>
            </a:r>
          </a:p>
        </p:txBody>
      </p:sp>
    </p:spTree>
    <p:extLst>
      <p:ext uri="{BB962C8B-B14F-4D97-AF65-F5344CB8AC3E}">
        <p14:creationId xmlns:p14="http://schemas.microsoft.com/office/powerpoint/2010/main" val="24963385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Arial Rounded MT Bold" pitchFamily="34" charset="0"/>
              </a:rPr>
              <a:t>6.2.3. Professional leadership principles. </a:t>
            </a:r>
            <a:r>
              <a:rPr lang="en-US" dirty="0">
                <a:latin typeface="Arial Rounded MT Bold" pitchFamily="34" charset="0"/>
              </a:rPr>
              <a:t> </a:t>
            </a:r>
          </a:p>
        </p:txBody>
      </p:sp>
      <p:sp>
        <p:nvSpPr>
          <p:cNvPr id="5" name="Content Placeholder 4"/>
          <p:cNvSpPr>
            <a:spLocks noGrp="1"/>
          </p:cNvSpPr>
          <p:nvPr>
            <p:ph idx="1"/>
          </p:nvPr>
        </p:nvSpPr>
        <p:spPr>
          <a:xfrm>
            <a:off x="457200" y="1600200"/>
            <a:ext cx="8229600" cy="4800600"/>
          </a:xfrm>
        </p:spPr>
        <p:txBody>
          <a:bodyPr>
            <a:noAutofit/>
          </a:bodyPr>
          <a:lstStyle/>
          <a:p>
            <a:pPr>
              <a:buNone/>
            </a:pPr>
            <a:endParaRPr lang="en-US" dirty="0"/>
          </a:p>
          <a:p>
            <a:pPr>
              <a:buNone/>
            </a:pPr>
            <a:r>
              <a:rPr lang="en-US" dirty="0"/>
              <a:t> </a:t>
            </a:r>
          </a:p>
          <a:p>
            <a:pPr>
              <a:buNone/>
            </a:pPr>
            <a:endParaRPr lang="en-US" dirty="0"/>
          </a:p>
          <a:p>
            <a:pPr>
              <a:buNone/>
            </a:pPr>
            <a:endParaRPr lang="en-US" dirty="0"/>
          </a:p>
          <a:p>
            <a:endParaRPr lang="en-US" dirty="0"/>
          </a:p>
          <a:p>
            <a:pPr>
              <a:buNone/>
            </a:pPr>
            <a:endParaRPr lang="en-US" dirty="0"/>
          </a:p>
          <a:p>
            <a:pPr>
              <a:buNone/>
            </a:pPr>
            <a:endParaRPr lang="en-US" dirty="0"/>
          </a:p>
          <a:p>
            <a:endParaRPr lang="en-US" dirty="0"/>
          </a:p>
          <a:p>
            <a:pPr>
              <a:buNone/>
            </a:pPr>
            <a:r>
              <a:rPr lang="en-US" dirty="0"/>
              <a:t>	</a:t>
            </a:r>
          </a:p>
          <a:p>
            <a:pPr>
              <a:buFont typeface="Wingdings" pitchFamily="2" charset="2"/>
              <a:buChar char="v"/>
            </a:pPr>
            <a:endParaRPr lang="en-US" dirty="0"/>
          </a:p>
        </p:txBody>
      </p:sp>
      <p:sp>
        <p:nvSpPr>
          <p:cNvPr id="6" name="Rectangle 5"/>
          <p:cNvSpPr/>
          <p:nvPr/>
        </p:nvSpPr>
        <p:spPr>
          <a:xfrm>
            <a:off x="535458" y="1371600"/>
            <a:ext cx="8227541" cy="5201424"/>
          </a:xfrm>
          <a:prstGeom prst="rect">
            <a:avLst/>
          </a:prstGeom>
        </p:spPr>
        <p:txBody>
          <a:bodyPr wrap="square">
            <a:spAutoFit/>
          </a:bodyPr>
          <a:lstStyle/>
          <a:p>
            <a:pPr marL="404813" indent="-404813"/>
            <a:r>
              <a:rPr lang="en-US" sz="3200" dirty="0">
                <a:solidFill>
                  <a:schemeClr val="tx1"/>
                </a:solidFill>
              </a:rPr>
              <a:t>5. </a:t>
            </a:r>
            <a:r>
              <a:rPr lang="en-US" sz="3000" dirty="0">
                <a:solidFill>
                  <a:schemeClr val="tx1"/>
                </a:solidFill>
              </a:rPr>
              <a:t>Create opportunities for members of the  organization or group to grow as professionals. </a:t>
            </a:r>
          </a:p>
          <a:p>
            <a:pPr marL="404813" indent="-404813"/>
            <a:r>
              <a:rPr lang="en-US" sz="3000" dirty="0">
                <a:solidFill>
                  <a:schemeClr val="tx1"/>
                </a:solidFill>
              </a:rPr>
              <a:t>6. Use care when modifying or retiring systems. Interface changes, the removal of features, and even software updates have an impact on the productivity of users and the quality of their work. </a:t>
            </a:r>
          </a:p>
          <a:p>
            <a:pPr marL="344488" indent="-344488"/>
            <a:r>
              <a:rPr lang="en-US" sz="3000" dirty="0">
                <a:solidFill>
                  <a:schemeClr val="tx1"/>
                </a:solidFill>
              </a:rPr>
              <a:t>7. Recognize and take special care of systems that become integrated into the infrastructure of society. </a:t>
            </a:r>
          </a:p>
        </p:txBody>
      </p:sp>
    </p:spTree>
    <p:extLst>
      <p:ext uri="{BB962C8B-B14F-4D97-AF65-F5344CB8AC3E}">
        <p14:creationId xmlns:p14="http://schemas.microsoft.com/office/powerpoint/2010/main" val="38360053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Arial Rounded MT Bold" pitchFamily="34" charset="0"/>
              </a:rPr>
              <a:t>6.2.3. Professional leadership principles. </a:t>
            </a:r>
            <a:r>
              <a:rPr lang="en-US" dirty="0">
                <a:latin typeface="Arial Rounded MT Bold" pitchFamily="34" charset="0"/>
              </a:rPr>
              <a:t> </a:t>
            </a:r>
          </a:p>
        </p:txBody>
      </p:sp>
      <p:sp>
        <p:nvSpPr>
          <p:cNvPr id="5" name="Content Placeholder 4"/>
          <p:cNvSpPr>
            <a:spLocks noGrp="1"/>
          </p:cNvSpPr>
          <p:nvPr>
            <p:ph idx="1"/>
          </p:nvPr>
        </p:nvSpPr>
        <p:spPr>
          <a:xfrm>
            <a:off x="457200" y="1600200"/>
            <a:ext cx="8229600" cy="4800600"/>
          </a:xfrm>
        </p:spPr>
        <p:txBody>
          <a:bodyPr>
            <a:noAutofit/>
          </a:bodyPr>
          <a:lstStyle/>
          <a:p>
            <a:pPr>
              <a:buNone/>
            </a:pPr>
            <a:endParaRPr lang="en-US" dirty="0"/>
          </a:p>
          <a:p>
            <a:pPr>
              <a:buNone/>
            </a:pPr>
            <a:r>
              <a:rPr lang="en-US" dirty="0"/>
              <a:t> </a:t>
            </a:r>
          </a:p>
          <a:p>
            <a:pPr>
              <a:buNone/>
            </a:pPr>
            <a:endParaRPr lang="en-US" dirty="0"/>
          </a:p>
          <a:p>
            <a:pPr>
              <a:buNone/>
            </a:pPr>
            <a:endParaRPr lang="en-US" dirty="0"/>
          </a:p>
          <a:p>
            <a:endParaRPr lang="en-US" dirty="0"/>
          </a:p>
          <a:p>
            <a:pPr>
              <a:buNone/>
            </a:pPr>
            <a:endParaRPr lang="en-US" dirty="0"/>
          </a:p>
          <a:p>
            <a:pPr>
              <a:buNone/>
            </a:pPr>
            <a:endParaRPr lang="en-US" dirty="0"/>
          </a:p>
          <a:p>
            <a:endParaRPr lang="en-US" dirty="0"/>
          </a:p>
          <a:p>
            <a:pPr>
              <a:buNone/>
            </a:pPr>
            <a:r>
              <a:rPr lang="en-US" dirty="0"/>
              <a:t>	</a:t>
            </a:r>
          </a:p>
          <a:p>
            <a:pPr>
              <a:buFont typeface="Wingdings" pitchFamily="2" charset="2"/>
              <a:buChar char="v"/>
            </a:pPr>
            <a:endParaRPr lang="en-US" dirty="0"/>
          </a:p>
        </p:txBody>
      </p:sp>
      <p:sp>
        <p:nvSpPr>
          <p:cNvPr id="6" name="Rectangle 5"/>
          <p:cNvSpPr/>
          <p:nvPr/>
        </p:nvSpPr>
        <p:spPr>
          <a:xfrm>
            <a:off x="533400" y="1371600"/>
            <a:ext cx="8229600" cy="1046440"/>
          </a:xfrm>
          <a:prstGeom prst="rect">
            <a:avLst/>
          </a:prstGeom>
        </p:spPr>
        <p:txBody>
          <a:bodyPr wrap="square">
            <a:spAutoFit/>
          </a:bodyPr>
          <a:lstStyle/>
          <a:p>
            <a:pPr marL="404813" indent="-404813"/>
            <a:endParaRPr lang="en-US" sz="3200" dirty="0"/>
          </a:p>
          <a:p>
            <a:pPr marL="404813" indent="-404813"/>
            <a:endParaRPr lang="en-US" sz="3000" dirty="0"/>
          </a:p>
        </p:txBody>
      </p:sp>
      <p:sp>
        <p:nvSpPr>
          <p:cNvPr id="7" name="Content Placeholder 3"/>
          <p:cNvSpPr txBox="1">
            <a:spLocks/>
          </p:cNvSpPr>
          <p:nvPr/>
        </p:nvSpPr>
        <p:spPr>
          <a:xfrm>
            <a:off x="533400" y="1676400"/>
            <a:ext cx="8229600" cy="434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1" u="none" strike="noStrike" kern="1200" cap="none" spc="0" normalizeH="0" baseline="0" noProof="0" dirty="0">
              <a:ln>
                <a:noFill/>
              </a:ln>
              <a:solidFill>
                <a:schemeClr val="lt1"/>
              </a:solidFill>
              <a:effectLst/>
              <a:uLnTx/>
              <a:uFillTx/>
              <a:latin typeface="+mn-lt"/>
              <a:ea typeface="+mn-ea"/>
              <a:cs typeface="+mn-cs"/>
            </a:endParaRPr>
          </a:p>
          <a:p>
            <a:r>
              <a:rPr lang="en-US" sz="3200" b="1" i="1" dirty="0"/>
              <a:t>Activity 6.7 </a:t>
            </a:r>
          </a:p>
          <a:p>
            <a:r>
              <a:rPr lang="en-US" sz="3200" dirty="0"/>
              <a:t>➢ </a:t>
            </a:r>
            <a:r>
              <a:rPr lang="en-US" sz="3200" i="1" dirty="0"/>
              <a:t>List down ethical principles related to professional leadership? </a:t>
            </a:r>
          </a:p>
          <a:p>
            <a:r>
              <a:rPr lang="en-US" sz="3200" dirty="0"/>
              <a:t>	</a:t>
            </a:r>
          </a:p>
          <a:p>
            <a:endParaRPr lang="en-US" sz="3200" dirty="0"/>
          </a:p>
          <a:p>
            <a:r>
              <a:rPr lang="en-US" sz="3200" dirty="0"/>
              <a:t>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lt1"/>
                </a:solidFill>
                <a:effectLst/>
                <a:uLnTx/>
                <a:uFillTx/>
                <a:latin typeface="+mn-lt"/>
                <a:ea typeface="+mn-ea"/>
                <a:cs typeface="+mn-cs"/>
              </a:rPr>
              <a:t> </a:t>
            </a:r>
          </a:p>
        </p:txBody>
      </p:sp>
    </p:spTree>
    <p:extLst>
      <p:ext uri="{BB962C8B-B14F-4D97-AF65-F5344CB8AC3E}">
        <p14:creationId xmlns:p14="http://schemas.microsoft.com/office/powerpoint/2010/main" val="38458967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latin typeface="Arial Rounded MT Bold" pitchFamily="34" charset="0"/>
              </a:rPr>
              <a:t>6.3. Digital privacy</a:t>
            </a:r>
            <a:endParaRPr lang="en-US" dirty="0">
              <a:latin typeface="Arial Rounded MT Bold" pitchFamily="34" charset="0"/>
            </a:endParaRPr>
          </a:p>
        </p:txBody>
      </p:sp>
      <p:sp>
        <p:nvSpPr>
          <p:cNvPr id="6" name="Rectangle 5"/>
          <p:cNvSpPr/>
          <p:nvPr/>
        </p:nvSpPr>
        <p:spPr>
          <a:xfrm>
            <a:off x="533400" y="1371600"/>
            <a:ext cx="8229600" cy="1046440"/>
          </a:xfrm>
          <a:prstGeom prst="rect">
            <a:avLst/>
          </a:prstGeom>
        </p:spPr>
        <p:txBody>
          <a:bodyPr wrap="square">
            <a:spAutoFit/>
          </a:bodyPr>
          <a:lstStyle/>
          <a:p>
            <a:pPr marL="404813" indent="-404813"/>
            <a:endParaRPr lang="en-US" sz="3200" dirty="0"/>
          </a:p>
          <a:p>
            <a:pPr marL="404813" indent="-404813"/>
            <a:endParaRPr lang="en-US" sz="3000" dirty="0"/>
          </a:p>
        </p:txBody>
      </p:sp>
      <p:sp>
        <p:nvSpPr>
          <p:cNvPr id="9" name="Content Placeholder 3"/>
          <p:cNvSpPr txBox="1">
            <a:spLocks/>
          </p:cNvSpPr>
          <p:nvPr/>
        </p:nvSpPr>
        <p:spPr>
          <a:xfrm>
            <a:off x="533400" y="1676400"/>
            <a:ext cx="8229600" cy="434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1" u="none" strike="noStrike" kern="1200" cap="none" spc="0" normalizeH="0" baseline="0" noProof="0" dirty="0">
              <a:ln>
                <a:noFill/>
              </a:ln>
              <a:solidFill>
                <a:schemeClr val="lt1"/>
              </a:solidFill>
              <a:effectLst/>
              <a:uLnTx/>
              <a:uFillTx/>
              <a:latin typeface="+mn-lt"/>
              <a:ea typeface="+mn-ea"/>
              <a:cs typeface="+mn-cs"/>
            </a:endParaRPr>
          </a:p>
          <a:p>
            <a:endParaRPr lang="en-US" sz="3200" dirty="0"/>
          </a:p>
          <a:p>
            <a:pPr marL="344488" indent="-344488">
              <a:buFont typeface="Wingdings" pitchFamily="2" charset="2"/>
              <a:buChar char="Ø"/>
            </a:pPr>
            <a:r>
              <a:rPr lang="en-US" sz="3200" dirty="0"/>
              <a:t>What do you think about privacy in general? Is it really important? </a:t>
            </a:r>
          </a:p>
          <a:p>
            <a:pPr marL="344488" indent="-344488"/>
            <a:r>
              <a:rPr lang="en-US" sz="3200" dirty="0"/>
              <a:t>➢ In this digital world, what do you mean by digital privacy? Give concrete examples? </a:t>
            </a:r>
          </a:p>
          <a:p>
            <a:r>
              <a:rPr lang="en-US" sz="3200" dirty="0"/>
              <a:t>	</a:t>
            </a:r>
          </a:p>
          <a:p>
            <a:endParaRPr lang="en-US" sz="3200" dirty="0"/>
          </a:p>
          <a:p>
            <a:r>
              <a:rPr lang="en-US" sz="3200" dirty="0"/>
              <a:t>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lt1"/>
                </a:solidFill>
                <a:effectLst/>
                <a:uLnTx/>
                <a:uFillTx/>
                <a:latin typeface="+mn-lt"/>
                <a:ea typeface="+mn-ea"/>
                <a:cs typeface="+mn-cs"/>
              </a:rPr>
              <a:t> </a:t>
            </a:r>
          </a:p>
        </p:txBody>
      </p:sp>
    </p:spTree>
    <p:extLst>
      <p:ext uri="{BB962C8B-B14F-4D97-AF65-F5344CB8AC3E}">
        <p14:creationId xmlns:p14="http://schemas.microsoft.com/office/powerpoint/2010/main" val="28207864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latin typeface="Arial Rounded MT Bold" pitchFamily="34" charset="0"/>
              </a:rPr>
              <a:t>6.3. Digital privacy</a:t>
            </a:r>
            <a:endParaRPr lang="en-US" dirty="0">
              <a:latin typeface="Arial Rounded MT Bold" pitchFamily="34" charset="0"/>
            </a:endParaRPr>
          </a:p>
        </p:txBody>
      </p:sp>
      <p:sp>
        <p:nvSpPr>
          <p:cNvPr id="6" name="Rectangle 5"/>
          <p:cNvSpPr/>
          <p:nvPr/>
        </p:nvSpPr>
        <p:spPr>
          <a:xfrm>
            <a:off x="533400" y="1371600"/>
            <a:ext cx="8229600" cy="1046440"/>
          </a:xfrm>
          <a:prstGeom prst="rect">
            <a:avLst/>
          </a:prstGeom>
        </p:spPr>
        <p:txBody>
          <a:bodyPr wrap="square">
            <a:spAutoFit/>
          </a:bodyPr>
          <a:lstStyle/>
          <a:p>
            <a:pPr marL="404813" indent="-404813"/>
            <a:endParaRPr lang="en-US" sz="3200" dirty="0"/>
          </a:p>
          <a:p>
            <a:pPr marL="404813" indent="-404813"/>
            <a:endParaRPr lang="en-US" sz="3000" dirty="0"/>
          </a:p>
        </p:txBody>
      </p:sp>
      <p:sp>
        <p:nvSpPr>
          <p:cNvPr id="5" name="Rectangle 4"/>
          <p:cNvSpPr/>
          <p:nvPr/>
        </p:nvSpPr>
        <p:spPr>
          <a:xfrm>
            <a:off x="593124" y="1600200"/>
            <a:ext cx="8322276" cy="4524315"/>
          </a:xfrm>
          <a:prstGeom prst="rect">
            <a:avLst/>
          </a:prstGeom>
        </p:spPr>
        <p:txBody>
          <a:bodyPr wrap="square">
            <a:spAutoFit/>
          </a:bodyPr>
          <a:lstStyle/>
          <a:p>
            <a:pPr marL="344488" indent="-344488">
              <a:buFont typeface="Wingdings" pitchFamily="2" charset="2"/>
              <a:buChar char="v"/>
            </a:pPr>
            <a:r>
              <a:rPr lang="en-US" sz="3200" b="1" dirty="0">
                <a:solidFill>
                  <a:schemeClr val="tx1"/>
                </a:solidFill>
              </a:rPr>
              <a:t>Digital Privacy </a:t>
            </a:r>
            <a:r>
              <a:rPr lang="en-US" sz="3200" dirty="0">
                <a:solidFill>
                  <a:schemeClr val="tx1"/>
                </a:solidFill>
              </a:rPr>
              <a:t>is the protection of personally identifiable or business identifiable information that is collected from respondents through information collection activities or from other sources. </a:t>
            </a:r>
          </a:p>
          <a:p>
            <a:pPr marL="284163" indent="-284163">
              <a:buFont typeface="Wingdings" pitchFamily="2" charset="2"/>
              <a:buChar char="v"/>
            </a:pPr>
            <a:r>
              <a:rPr lang="en-US" sz="3200" dirty="0">
                <a:solidFill>
                  <a:schemeClr val="tx1"/>
                </a:solidFill>
              </a:rPr>
              <a:t> includes three sub-related categories;</a:t>
            </a:r>
          </a:p>
          <a:p>
            <a:pPr marL="342900" indent="-58738">
              <a:buFont typeface="+mj-lt"/>
              <a:buAutoNum type="arabicPeriod"/>
            </a:pPr>
            <a:r>
              <a:rPr lang="en-US" sz="3200" dirty="0">
                <a:solidFill>
                  <a:schemeClr val="tx1"/>
                </a:solidFill>
              </a:rPr>
              <a:t> information privacy, </a:t>
            </a:r>
          </a:p>
          <a:p>
            <a:pPr marL="342900" indent="-58738">
              <a:buFont typeface="+mj-lt"/>
              <a:buAutoNum type="arabicPeriod"/>
            </a:pPr>
            <a:r>
              <a:rPr lang="en-US" sz="3200" dirty="0">
                <a:solidFill>
                  <a:schemeClr val="tx1"/>
                </a:solidFill>
              </a:rPr>
              <a:t> communication privacy, and</a:t>
            </a:r>
          </a:p>
          <a:p>
            <a:pPr marL="342900" indent="-58738">
              <a:buFont typeface="+mj-lt"/>
              <a:buAutoNum type="arabicPeriod"/>
            </a:pPr>
            <a:r>
              <a:rPr lang="en-US" sz="3200" dirty="0">
                <a:solidFill>
                  <a:schemeClr val="tx1"/>
                </a:solidFill>
              </a:rPr>
              <a:t> individual privacy </a:t>
            </a:r>
          </a:p>
        </p:txBody>
      </p:sp>
    </p:spTree>
    <p:extLst>
      <p:ext uri="{BB962C8B-B14F-4D97-AF65-F5344CB8AC3E}">
        <p14:creationId xmlns:p14="http://schemas.microsoft.com/office/powerpoint/2010/main" val="19582913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latin typeface="Arial Rounded MT Bold" pitchFamily="34" charset="0"/>
              </a:rPr>
              <a:t>6.3.1. Information Privacy </a:t>
            </a:r>
            <a:endParaRPr lang="en-US" dirty="0">
              <a:latin typeface="Arial Rounded MT Bold" pitchFamily="34" charset="0"/>
            </a:endParaRPr>
          </a:p>
        </p:txBody>
      </p:sp>
      <p:sp>
        <p:nvSpPr>
          <p:cNvPr id="6" name="Rectangle 5"/>
          <p:cNvSpPr/>
          <p:nvPr/>
        </p:nvSpPr>
        <p:spPr>
          <a:xfrm>
            <a:off x="533400" y="1371600"/>
            <a:ext cx="8229600" cy="1046440"/>
          </a:xfrm>
          <a:prstGeom prst="rect">
            <a:avLst/>
          </a:prstGeom>
        </p:spPr>
        <p:txBody>
          <a:bodyPr wrap="square">
            <a:spAutoFit/>
          </a:bodyPr>
          <a:lstStyle/>
          <a:p>
            <a:pPr marL="404813" indent="-404813"/>
            <a:endParaRPr lang="en-US" sz="3200" dirty="0"/>
          </a:p>
          <a:p>
            <a:pPr marL="404813" indent="-404813"/>
            <a:endParaRPr lang="en-US" sz="3000" dirty="0"/>
          </a:p>
        </p:txBody>
      </p:sp>
      <p:sp>
        <p:nvSpPr>
          <p:cNvPr id="7" name="Content Placeholder 3"/>
          <p:cNvSpPr txBox="1">
            <a:spLocks/>
          </p:cNvSpPr>
          <p:nvPr/>
        </p:nvSpPr>
        <p:spPr>
          <a:xfrm>
            <a:off x="533400" y="1676400"/>
            <a:ext cx="8229600" cy="434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1" u="none" strike="noStrike" kern="1200" cap="none" spc="0" normalizeH="0" baseline="0" noProof="0" dirty="0">
              <a:ln>
                <a:noFill/>
              </a:ln>
              <a:solidFill>
                <a:schemeClr val="lt1"/>
              </a:solidFill>
              <a:effectLst/>
              <a:uLnTx/>
              <a:uFillTx/>
              <a:latin typeface="+mn-lt"/>
              <a:ea typeface="+mn-ea"/>
              <a:cs typeface="+mn-cs"/>
            </a:endParaRPr>
          </a:p>
          <a:p>
            <a:endParaRPr lang="en-US" sz="3200" dirty="0"/>
          </a:p>
          <a:p>
            <a:r>
              <a:rPr lang="en-US" sz="3200" b="1" i="1" dirty="0"/>
              <a:t>Activity 6.10 </a:t>
            </a:r>
          </a:p>
          <a:p>
            <a:r>
              <a:rPr lang="en-US" sz="3200" dirty="0"/>
              <a:t>➢ What do you think that private information like passwords, PIN numbers, will be guarded or shared with the public? Why? </a:t>
            </a:r>
          </a:p>
          <a:p>
            <a:r>
              <a:rPr lang="en-US" sz="3200" dirty="0"/>
              <a:t>	</a:t>
            </a:r>
          </a:p>
          <a:p>
            <a:endParaRPr lang="en-US" sz="3200" dirty="0"/>
          </a:p>
          <a:p>
            <a:r>
              <a:rPr lang="en-US" sz="3200" dirty="0"/>
              <a:t>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lt1"/>
                </a:solidFill>
                <a:effectLst/>
                <a:uLnTx/>
                <a:uFillTx/>
                <a:latin typeface="+mn-lt"/>
                <a:ea typeface="+mn-ea"/>
                <a:cs typeface="+mn-cs"/>
              </a:rPr>
              <a:t> </a:t>
            </a:r>
          </a:p>
        </p:txBody>
      </p:sp>
    </p:spTree>
    <p:extLst>
      <p:ext uri="{BB962C8B-B14F-4D97-AF65-F5344CB8AC3E}">
        <p14:creationId xmlns:p14="http://schemas.microsoft.com/office/powerpoint/2010/main" val="11916737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959142" cy="762000"/>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CHAPTER 7: OTHER EMERGING     TECHNOLOGIES</a:t>
            </a:r>
          </a:p>
        </p:txBody>
      </p:sp>
      <p:sp>
        <p:nvSpPr>
          <p:cNvPr id="3" name="Subtitle 2"/>
          <p:cNvSpPr>
            <a:spLocks noGrp="1"/>
          </p:cNvSpPr>
          <p:nvPr>
            <p:ph type="subTitle" idx="1"/>
          </p:nvPr>
        </p:nvSpPr>
        <p:spPr>
          <a:xfrm>
            <a:off x="0" y="685800"/>
            <a:ext cx="8442103" cy="5715000"/>
          </a:xfrm>
        </p:spPr>
        <p:txBody>
          <a:bodyPr>
            <a:noAutofit/>
          </a:bodyPr>
          <a:lstStyle/>
          <a:p>
            <a:pPr algn="just"/>
            <a:r>
              <a:rPr lang="en-US" b="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Content Outlines: </a:t>
            </a:r>
          </a:p>
          <a:p>
            <a:pPr marL="285750" indent="-285750" algn="just">
              <a:buFont typeface="Wingdings" panose="05000000000000000000" pitchFamily="2" charset="2"/>
              <a:buChar char="q"/>
            </a:pPr>
            <a:r>
              <a:rPr lang="en-US" b="0" dirty="0">
                <a:latin typeface="Times New Roman" panose="02020603050405020304" pitchFamily="18" charset="0"/>
                <a:cs typeface="Times New Roman" panose="02020603050405020304" pitchFamily="18" charset="0"/>
              </a:rPr>
              <a:t>Nanotechnology</a:t>
            </a:r>
          </a:p>
          <a:p>
            <a:pPr marL="285750" indent="-285750" algn="just">
              <a:buFont typeface="Wingdings" panose="05000000000000000000" pitchFamily="2" charset="2"/>
              <a:buChar char="q"/>
            </a:pPr>
            <a:r>
              <a:rPr lang="en-US" b="0" dirty="0">
                <a:latin typeface="Times New Roman" panose="02020603050405020304" pitchFamily="18" charset="0"/>
                <a:cs typeface="Times New Roman" panose="02020603050405020304" pitchFamily="18" charset="0"/>
              </a:rPr>
              <a:t>Biotechnology</a:t>
            </a:r>
          </a:p>
          <a:p>
            <a:pPr marL="285750" indent="-285750" algn="just">
              <a:lnSpc>
                <a:spcPct val="150000"/>
              </a:lnSpc>
              <a:buFont typeface="Wingdings" panose="05000000000000000000" pitchFamily="2" charset="2"/>
              <a:buChar char="q"/>
            </a:pPr>
            <a:r>
              <a:rPr lang="en-US" b="0" dirty="0">
                <a:latin typeface="Times New Roman" panose="02020603050405020304" pitchFamily="18" charset="0"/>
                <a:cs typeface="Times New Roman" panose="02020603050405020304" pitchFamily="18" charset="0"/>
              </a:rPr>
              <a:t> Block-chain technology</a:t>
            </a:r>
          </a:p>
          <a:p>
            <a:pPr marL="285750" indent="-285750" algn="just">
              <a:lnSpc>
                <a:spcPct val="150000"/>
              </a:lnSpc>
              <a:buFont typeface="Wingdings" panose="05000000000000000000" pitchFamily="2" charset="2"/>
              <a:buChar char="q"/>
            </a:pPr>
            <a:r>
              <a:rPr lang="en-US" b="0" dirty="0">
                <a:latin typeface="Times New Roman" panose="02020603050405020304" pitchFamily="18" charset="0"/>
                <a:cs typeface="Times New Roman" panose="02020603050405020304" pitchFamily="18" charset="0"/>
              </a:rPr>
              <a:t> Cloud and quantum computing</a:t>
            </a:r>
          </a:p>
          <a:p>
            <a:pPr marL="285750" indent="-285750" algn="just">
              <a:lnSpc>
                <a:spcPct val="150000"/>
              </a:lnSpc>
              <a:buFont typeface="Wingdings" panose="05000000000000000000" pitchFamily="2" charset="2"/>
              <a:buChar char="q"/>
            </a:pPr>
            <a:r>
              <a:rPr lang="en-US" b="0" dirty="0">
                <a:latin typeface="Times New Roman" panose="02020603050405020304" pitchFamily="18" charset="0"/>
                <a:cs typeface="Times New Roman" panose="02020603050405020304" pitchFamily="18" charset="0"/>
              </a:rPr>
              <a:t> Autonomic computing</a:t>
            </a:r>
          </a:p>
          <a:p>
            <a:pPr marL="285750" indent="-285750" algn="just">
              <a:lnSpc>
                <a:spcPct val="150000"/>
              </a:lnSpc>
              <a:buFont typeface="Wingdings" panose="05000000000000000000" pitchFamily="2" charset="2"/>
              <a:buChar char="q"/>
            </a:pPr>
            <a:r>
              <a:rPr lang="en-US" b="0" dirty="0">
                <a:latin typeface="Times New Roman" panose="02020603050405020304" pitchFamily="18" charset="0"/>
                <a:cs typeface="Times New Roman" panose="02020603050405020304" pitchFamily="18" charset="0"/>
              </a:rPr>
              <a:t> Computer vision</a:t>
            </a:r>
          </a:p>
          <a:p>
            <a:pPr marL="285750" indent="-285750" algn="just">
              <a:lnSpc>
                <a:spcPct val="150000"/>
              </a:lnSpc>
              <a:buFont typeface="Wingdings" panose="05000000000000000000" pitchFamily="2" charset="2"/>
              <a:buChar char="q"/>
            </a:pPr>
            <a:r>
              <a:rPr lang="en-US" b="0" dirty="0">
                <a:latin typeface="Times New Roman" panose="02020603050405020304" pitchFamily="18" charset="0"/>
                <a:cs typeface="Times New Roman" panose="02020603050405020304" pitchFamily="18" charset="0"/>
              </a:rPr>
              <a:t> Embedded systems,</a:t>
            </a:r>
          </a:p>
          <a:p>
            <a:pPr marL="285750" indent="-285750" algn="just">
              <a:lnSpc>
                <a:spcPct val="150000"/>
              </a:lnSpc>
              <a:buFont typeface="Wingdings" panose="05000000000000000000" pitchFamily="2" charset="2"/>
              <a:buChar char="q"/>
            </a:pPr>
            <a:r>
              <a:rPr lang="en-US" b="0" dirty="0">
                <a:latin typeface="Times New Roman" panose="02020603050405020304" pitchFamily="18" charset="0"/>
                <a:cs typeface="Times New Roman" panose="02020603050405020304" pitchFamily="18" charset="0"/>
              </a:rPr>
              <a:t>Cybersecurity and 3D printing. </a:t>
            </a:r>
          </a:p>
        </p:txBody>
      </p:sp>
      <p:sp>
        <p:nvSpPr>
          <p:cNvPr id="4" name="Date Placeholder 3"/>
          <p:cNvSpPr>
            <a:spLocks noGrp="1"/>
          </p:cNvSpPr>
          <p:nvPr>
            <p:ph type="dt" idx="10"/>
          </p:nvPr>
        </p:nvSpPr>
        <p:spPr/>
        <p:txBody>
          <a:bodyPr/>
          <a:lstStyle/>
          <a:p>
            <a:pPr>
              <a:defRPr/>
            </a:pPr>
            <a:fld id="{023BF881-D018-4114-BFA2-2E3A76920596}"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5B190E73-7A89-4B5D-A87E-3979DE220541}" type="slidenum">
              <a:rPr lang="en-US" altLang="en-US" smtClean="0"/>
              <a:pPr>
                <a:defRPr/>
              </a:pPr>
              <a:t>87</a:t>
            </a:fld>
            <a:endParaRPr lang="en-US" altLang="en-US"/>
          </a:p>
        </p:txBody>
      </p:sp>
    </p:spTree>
    <p:extLst>
      <p:ext uri="{BB962C8B-B14F-4D97-AF65-F5344CB8AC3E}">
        <p14:creationId xmlns:p14="http://schemas.microsoft.com/office/powerpoint/2010/main" val="30964309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761999"/>
            <a:ext cx="9043990" cy="5959475"/>
          </a:xfrm>
        </p:spPr>
        <p:txBody>
          <a:bodyPr>
            <a:noAutofit/>
          </a:bodyPr>
          <a:lstStyle/>
          <a:p>
            <a:pPr marL="0" indent="0" algn="just">
              <a:buNone/>
            </a:pPr>
            <a:r>
              <a:rPr lang="en-US" b="0" u="sng" dirty="0">
                <a:latin typeface="Times New Roman" panose="02020603050405020304" pitchFamily="18" charset="0"/>
                <a:cs typeface="Times New Roman" panose="02020603050405020304" pitchFamily="18" charset="0"/>
              </a:rPr>
              <a:t>Definitions :</a:t>
            </a:r>
          </a:p>
          <a:p>
            <a:pPr marL="0" indent="0" algn="just"/>
            <a:r>
              <a:rPr lang="en-US" dirty="0">
                <a:solidFill>
                  <a:srgbClr val="FF0000"/>
                </a:solidFill>
                <a:latin typeface="Times New Roman" panose="02020603050405020304" pitchFamily="18" charset="0"/>
                <a:cs typeface="Times New Roman" panose="02020603050405020304" pitchFamily="18" charset="0"/>
              </a:rPr>
              <a:t>Nano-science </a:t>
            </a:r>
          </a:p>
          <a:p>
            <a:pPr algn="just">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As the study of phenomena and manipulation of materials at atomic, molecular and macromolecular scales, where properties differ significantly from those at a larger scale.</a:t>
            </a:r>
          </a:p>
          <a:p>
            <a:pPr marL="0" indent="0" algn="just">
              <a:lnSpc>
                <a:spcPct val="150000"/>
              </a:lnSpc>
            </a:pPr>
            <a:r>
              <a:rPr lang="en-US" dirty="0">
                <a:solidFill>
                  <a:srgbClr val="FF0000"/>
                </a:solidFill>
                <a:latin typeface="Times New Roman" panose="02020603050405020304" pitchFamily="18" charset="0"/>
                <a:cs typeface="Times New Roman" panose="02020603050405020304" pitchFamily="18" charset="0"/>
              </a:rPr>
              <a:t>Nanotechnologies</a:t>
            </a:r>
            <a:r>
              <a:rPr lang="en-US"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As the design, characterization, production, and application of structures, devices, and systems by controlling shape and size at the nanometer scale. </a:t>
            </a:r>
          </a:p>
        </p:txBody>
      </p:sp>
      <p:sp>
        <p:nvSpPr>
          <p:cNvPr id="2" name="Rectangle 1"/>
          <p:cNvSpPr/>
          <p:nvPr/>
        </p:nvSpPr>
        <p:spPr>
          <a:xfrm>
            <a:off x="1217234" y="0"/>
            <a:ext cx="3507165" cy="661207"/>
          </a:xfrm>
          <a:prstGeom prst="rect">
            <a:avLst/>
          </a:prstGeom>
        </p:spPr>
        <p:txBody>
          <a:bodyPr wrap="square">
            <a:spAutoFit/>
          </a:bodyPr>
          <a:lstStyle/>
          <a:p>
            <a:pPr marL="0" indent="0" algn="just">
              <a:lnSpc>
                <a:spcPct val="150000"/>
              </a:lnSpc>
              <a:buNone/>
            </a:pPr>
            <a:r>
              <a:rPr lang="en-US" sz="2800" b="1" dirty="0">
                <a:latin typeface="Times New Roman" panose="02020603050405020304" pitchFamily="18" charset="0"/>
                <a:cs typeface="Times New Roman" panose="02020603050405020304" pitchFamily="18" charset="0"/>
              </a:rPr>
              <a:t>7.1  Nanotechnology</a:t>
            </a:r>
            <a:r>
              <a:rPr lang="en-US" sz="28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idx="10"/>
          </p:nvPr>
        </p:nvSpPr>
        <p:spPr/>
        <p:txBody>
          <a:bodyPr/>
          <a:lstStyle/>
          <a:p>
            <a:pPr>
              <a:defRPr/>
            </a:pPr>
            <a:fld id="{14A9B20D-B74A-425C-A672-285B7508E557}"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88</a:t>
            </a:fld>
            <a:endParaRPr lang="en-US" altLang="en-US"/>
          </a:p>
        </p:txBody>
      </p:sp>
    </p:spTree>
    <p:extLst>
      <p:ext uri="{BB962C8B-B14F-4D97-AF65-F5344CB8AC3E}">
        <p14:creationId xmlns:p14="http://schemas.microsoft.com/office/powerpoint/2010/main" val="3267014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1"/>
            <a:ext cx="9144000" cy="5791200"/>
          </a:xfrm>
        </p:spPr>
        <p:txBody>
          <a:bodyPr/>
          <a:lstStyle/>
          <a:p>
            <a:pPr marL="457200" indent="-457200" algn="just">
              <a:lnSpc>
                <a:spcPct val="150000"/>
              </a:lnSpc>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Nanotechnology</a:t>
            </a:r>
            <a:r>
              <a:rPr lang="en-US" b="0" dirty="0">
                <a:latin typeface="Times New Roman" panose="02020603050405020304" pitchFamily="18" charset="0"/>
                <a:cs typeface="Times New Roman" panose="02020603050405020304" pitchFamily="18" charset="0"/>
              </a:rPr>
              <a:t> is science, engineering, and technology conducted at the Nano-scale, which is about 1 to 100 nanometers.  </a:t>
            </a:r>
          </a:p>
          <a:p>
            <a:pPr algn="just">
              <a:lnSpc>
                <a:spcPct val="150000"/>
              </a:lnSpc>
              <a:buFont typeface="Wingdings" panose="05000000000000000000" pitchFamily="2" charset="2"/>
              <a:buChar char="Ø"/>
            </a:pPr>
            <a:r>
              <a:rPr lang="en-US" b="0" dirty="0">
                <a:latin typeface="Times New Roman" panose="02020603050405020304" pitchFamily="18" charset="0"/>
                <a:cs typeface="Times New Roman" panose="02020603050405020304" pitchFamily="18" charset="0"/>
              </a:rPr>
              <a:t> Nano science and nanotechnology are the study and application of extremely small things and can be used across all the other science fields, such as chemistry, biology, physics, materials science, and engineering. </a:t>
            </a:r>
          </a:p>
          <a:p>
            <a:endParaRPr lang="en-GB" dirty="0"/>
          </a:p>
        </p:txBody>
      </p:sp>
      <p:sp>
        <p:nvSpPr>
          <p:cNvPr id="4" name="Date Placeholder 3"/>
          <p:cNvSpPr>
            <a:spLocks noGrp="1"/>
          </p:cNvSpPr>
          <p:nvPr>
            <p:ph type="dt" idx="10"/>
          </p:nvPr>
        </p:nvSpPr>
        <p:spPr/>
        <p:txBody>
          <a:bodyPr/>
          <a:lstStyle/>
          <a:p>
            <a:pPr>
              <a:defRPr/>
            </a:pPr>
            <a:fld id="{B76C1166-FE43-452B-B846-D3F636F1AD3C}"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89</a:t>
            </a:fld>
            <a:endParaRPr lang="en-US" altLang="en-US"/>
          </a:p>
        </p:txBody>
      </p:sp>
    </p:spTree>
    <p:extLst>
      <p:ext uri="{BB962C8B-B14F-4D97-AF65-F5344CB8AC3E}">
        <p14:creationId xmlns:p14="http://schemas.microsoft.com/office/powerpoint/2010/main" val="360921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BA01-0C44-4E0A-AB51-5FF877EC3B0F}"/>
              </a:ext>
            </a:extLst>
          </p:cNvPr>
          <p:cNvSpPr>
            <a:spLocks noGrp="1"/>
          </p:cNvSpPr>
          <p:nvPr>
            <p:ph type="title"/>
          </p:nvPr>
        </p:nvSpPr>
        <p:spPr>
          <a:xfrm>
            <a:off x="457200" y="-152400"/>
            <a:ext cx="8229600" cy="838200"/>
          </a:xfrm>
        </p:spPr>
        <p:txBody>
          <a:bodyPr/>
          <a:lstStyle/>
          <a:p>
            <a:pPr algn="r"/>
            <a:r>
              <a:rPr lang="en-US" dirty="0">
                <a:solidFill>
                  <a:srgbClr val="FF0000"/>
                </a:solidFill>
              </a:rPr>
              <a:t>Cont’d…</a:t>
            </a:r>
          </a:p>
        </p:txBody>
      </p:sp>
      <p:sp>
        <p:nvSpPr>
          <p:cNvPr id="3" name="Content Placeholder 2">
            <a:extLst>
              <a:ext uri="{FF2B5EF4-FFF2-40B4-BE49-F238E27FC236}">
                <a16:creationId xmlns:a16="http://schemas.microsoft.com/office/drawing/2014/main" id="{8530D291-2986-4FCE-9CC7-512194C8F12A}"/>
              </a:ext>
            </a:extLst>
          </p:cNvPr>
          <p:cNvSpPr>
            <a:spLocks noGrp="1"/>
          </p:cNvSpPr>
          <p:nvPr>
            <p:ph sz="quarter" idx="2"/>
          </p:nvPr>
        </p:nvSpPr>
        <p:spPr>
          <a:xfrm>
            <a:off x="1" y="762000"/>
            <a:ext cx="8839199" cy="6122682"/>
          </a:xfrm>
        </p:spPr>
        <p:txBody>
          <a:bodyPr/>
          <a:lstStyle/>
          <a:p>
            <a:pPr marL="457200" indent="-457200" algn="just">
              <a:buFont typeface="Wingdings" pitchFamily="2" charset="2"/>
              <a:buChar char="Ø"/>
            </a:pPr>
            <a:r>
              <a:rPr lang="en-US" sz="2800" b="0" dirty="0"/>
              <a:t>Generally IoT is the network of physical objects or "things" embedded with  electronics,  software,  sensors,  and  network  connectivity, which  enables objects  to collect  and  exchange  data.</a:t>
            </a:r>
          </a:p>
          <a:p>
            <a:pPr marL="457200" indent="-457200" algn="just">
              <a:buFont typeface="Wingdings" pitchFamily="2" charset="2"/>
              <a:buChar char="Ø"/>
            </a:pPr>
            <a:r>
              <a:rPr lang="en-US" sz="2800" b="0" dirty="0"/>
              <a:t>It is  a  network  of  devices  that  can  sense,  accumulate  and  transfer  data  over  the internet without any human intervention. </a:t>
            </a:r>
          </a:p>
          <a:p>
            <a:pPr marL="457200" indent="-457200" algn="just">
              <a:buFont typeface="Wingdings" pitchFamily="2" charset="2"/>
              <a:buChar char="Ø"/>
            </a:pPr>
            <a:r>
              <a:rPr lang="en-US" sz="2800" b="0" dirty="0"/>
              <a:t>It consists of any device with an on/off switch connected to the Internet</a:t>
            </a:r>
          </a:p>
          <a:p>
            <a:pPr marL="457200" indent="-457200" algn="just">
              <a:buFont typeface="Wingdings" pitchFamily="2" charset="2"/>
              <a:buChar char="Ø"/>
            </a:pPr>
            <a:r>
              <a:rPr lang="en-US" sz="2800" b="0" dirty="0"/>
              <a:t>Applications: smart-city, smart-home, smart-energy, connected car, smart agriculture, health care, logistics, connected campus, building &amp; industry etc.</a:t>
            </a:r>
          </a:p>
        </p:txBody>
      </p:sp>
      <p:sp>
        <p:nvSpPr>
          <p:cNvPr id="4" name="Slide Number Placeholder 3">
            <a:extLst>
              <a:ext uri="{FF2B5EF4-FFF2-40B4-BE49-F238E27FC236}">
                <a16:creationId xmlns:a16="http://schemas.microsoft.com/office/drawing/2014/main" id="{EFA42861-3BF8-4F4F-A305-F39CF8C6B651}"/>
              </a:ext>
            </a:extLst>
          </p:cNvPr>
          <p:cNvSpPr>
            <a:spLocks noGrp="1"/>
          </p:cNvSpPr>
          <p:nvPr>
            <p:ph type="sldNum" sz="quarter" idx="12"/>
          </p:nvPr>
        </p:nvSpPr>
        <p:spPr/>
        <p:txBody>
          <a:bodyPr/>
          <a:lstStyle/>
          <a:p>
            <a:fld id="{FD923E06-FC93-4BA5-8370-7CBA72780AB1}" type="slidenum">
              <a:rPr lang="en-US" smtClean="0"/>
              <a:pPr/>
              <a:t>9</a:t>
            </a:fld>
            <a:endParaRPr lang="en-US" dirty="0"/>
          </a:p>
        </p:txBody>
      </p:sp>
      <p:sp>
        <p:nvSpPr>
          <p:cNvPr id="13" name="Rectangle 12">
            <a:extLst>
              <a:ext uri="{FF2B5EF4-FFF2-40B4-BE49-F238E27FC236}">
                <a16:creationId xmlns:a16="http://schemas.microsoft.com/office/drawing/2014/main" id="{E6AAC274-1EAC-404A-88B7-BEF442F88B55}"/>
              </a:ext>
            </a:extLst>
          </p:cNvPr>
          <p:cNvSpPr/>
          <p:nvPr/>
        </p:nvSpPr>
        <p:spPr>
          <a:xfrm rot="16200000">
            <a:off x="6587294" y="-798291"/>
            <a:ext cx="75220" cy="411215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Date Placeholder 5"/>
          <p:cNvSpPr>
            <a:spLocks noGrp="1"/>
          </p:cNvSpPr>
          <p:nvPr>
            <p:ph type="dt" idx="10"/>
          </p:nvPr>
        </p:nvSpPr>
        <p:spPr/>
        <p:txBody>
          <a:bodyPr/>
          <a:lstStyle/>
          <a:p>
            <a:pPr>
              <a:defRPr/>
            </a:pPr>
            <a:fld id="{81B3C74D-60A7-4AA1-A694-B14EBA8AD325}" type="datetime5">
              <a:rPr lang="en-US" altLang="en-US" smtClean="0"/>
              <a:t>28-Feb-20</a:t>
            </a:fld>
            <a:endParaRPr lang="en-US" altLang="en-US"/>
          </a:p>
        </p:txBody>
      </p:sp>
      <p:sp>
        <p:nvSpPr>
          <p:cNvPr id="9" name="Footer Placeholder 8"/>
          <p:cNvSpPr>
            <a:spLocks noGrp="1"/>
          </p:cNvSpPr>
          <p:nvPr>
            <p:ph type="ftr" idx="11"/>
          </p:nvPr>
        </p:nvSpPr>
        <p:spPr/>
        <p:txBody>
          <a:bodyPr/>
          <a:lstStyle/>
          <a:p>
            <a:pPr>
              <a:defRPr/>
            </a:pPr>
            <a:r>
              <a:rPr lang="en-US" altLang="en-US"/>
              <a:t>HU - IOT - Informatics</a:t>
            </a:r>
          </a:p>
        </p:txBody>
      </p:sp>
    </p:spTree>
    <p:extLst>
      <p:ext uri="{BB962C8B-B14F-4D97-AF65-F5344CB8AC3E}">
        <p14:creationId xmlns:p14="http://schemas.microsoft.com/office/powerpoint/2010/main" val="41329074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685800"/>
            <a:ext cx="8991600" cy="5702122"/>
          </a:xfrm>
        </p:spPr>
        <p:txBody>
          <a:bodyPr>
            <a:noAutofit/>
          </a:bodyPr>
          <a:lstStyle/>
          <a:p>
            <a:pPr marL="0" indent="0" algn="just">
              <a:lnSpc>
                <a:spcPct val="170000"/>
              </a:lnSpc>
              <a:buNone/>
            </a:pPr>
            <a:r>
              <a:rPr lang="en-US" b="0" dirty="0">
                <a:latin typeface="+mj-lt"/>
                <a:cs typeface="Times New Roman" panose="02020603050405020304" pitchFamily="18" charset="0"/>
              </a:rPr>
              <a:t>The ideas and concepts behind nanoscience and nanotechnology started with a talk entitled    “There’s plenty of room at the bottom”  by physicist  </a:t>
            </a:r>
          </a:p>
          <a:p>
            <a:pPr algn="just">
              <a:lnSpc>
                <a:spcPct val="170000"/>
              </a:lnSpc>
              <a:buFont typeface="Wingdings" panose="05000000000000000000" pitchFamily="2" charset="2"/>
              <a:buChar char="Ø"/>
            </a:pPr>
            <a:r>
              <a:rPr lang="en-US" b="0" dirty="0">
                <a:solidFill>
                  <a:srgbClr val="FF0000"/>
                </a:solidFill>
                <a:latin typeface="+mj-lt"/>
                <a:cs typeface="Times New Roman" panose="02020603050405020304" pitchFamily="18" charset="0"/>
              </a:rPr>
              <a:t>Richard Feynman </a:t>
            </a:r>
            <a:r>
              <a:rPr lang="en-US" b="0" dirty="0">
                <a:latin typeface="+mj-lt"/>
                <a:cs typeface="Times New Roman" panose="02020603050405020304" pitchFamily="18" charset="0"/>
              </a:rPr>
              <a:t>at an American Physical Society meeting at the California Institute of Technology (Caltech) on December 29, 1959, long  before the term nanotechnology was used.</a:t>
            </a:r>
          </a:p>
          <a:p>
            <a:pPr marL="0" indent="0" algn="just">
              <a:lnSpc>
                <a:spcPct val="170000"/>
              </a:lnSpc>
              <a:buNone/>
            </a:pPr>
            <a:r>
              <a:rPr lang="en-US" b="0" dirty="0">
                <a:latin typeface="+mj-lt"/>
                <a:cs typeface="Times New Roman" panose="02020603050405020304" pitchFamily="18" charset="0"/>
              </a:rPr>
              <a:t>      </a:t>
            </a:r>
          </a:p>
        </p:txBody>
      </p:sp>
      <p:sp>
        <p:nvSpPr>
          <p:cNvPr id="2" name="Date Placeholder 1"/>
          <p:cNvSpPr>
            <a:spLocks noGrp="1"/>
          </p:cNvSpPr>
          <p:nvPr>
            <p:ph type="dt" idx="10"/>
          </p:nvPr>
        </p:nvSpPr>
        <p:spPr/>
        <p:txBody>
          <a:bodyPr/>
          <a:lstStyle/>
          <a:p>
            <a:pPr>
              <a:defRPr/>
            </a:pPr>
            <a:fld id="{DEF63723-0629-4BE8-9825-D9086A258A68}" type="datetime5">
              <a:rPr lang="en-US" altLang="en-US" smtClean="0"/>
              <a:t>28-Feb-20</a:t>
            </a:fld>
            <a:endParaRPr lang="en-US" altLang="en-US"/>
          </a:p>
        </p:txBody>
      </p:sp>
      <p:sp>
        <p:nvSpPr>
          <p:cNvPr id="3" name="Footer Placeholder 2"/>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90</a:t>
            </a:fld>
            <a:endParaRPr lang="en-US" altLang="en-US"/>
          </a:p>
        </p:txBody>
      </p:sp>
    </p:spTree>
    <p:extLst>
      <p:ext uri="{BB962C8B-B14F-4D97-AF65-F5344CB8AC3E}">
        <p14:creationId xmlns:p14="http://schemas.microsoft.com/office/powerpoint/2010/main" val="21231386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4CB6-0909-43DF-8752-9F88F5DBB3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2743A7-A03F-4865-9016-63DAB7BF341A}"/>
              </a:ext>
            </a:extLst>
          </p:cNvPr>
          <p:cNvSpPr>
            <a:spLocks noGrp="1"/>
          </p:cNvSpPr>
          <p:nvPr>
            <p:ph idx="1"/>
          </p:nvPr>
        </p:nvSpPr>
        <p:spPr>
          <a:xfrm>
            <a:off x="457202" y="900115"/>
            <a:ext cx="8228013" cy="5246687"/>
          </a:xfrm>
        </p:spPr>
        <p:txBody>
          <a:bodyPr/>
          <a:lstStyle/>
          <a:p>
            <a:pPr marL="457200" indent="-457200" algn="just">
              <a:buFont typeface="Wingdings" panose="05000000000000000000" pitchFamily="2" charset="2"/>
              <a:buChar char="Ø"/>
            </a:pPr>
            <a:r>
              <a:rPr lang="en-US" b="0" dirty="0">
                <a:cs typeface="Times New Roman" panose="02020603050405020304" pitchFamily="18" charset="0"/>
              </a:rPr>
              <a:t>He described a process in which scientists would be able to manipulate and control individual atoms and molecules.</a:t>
            </a:r>
          </a:p>
          <a:p>
            <a:pPr marL="457200" indent="-457200" algn="just">
              <a:buFont typeface="Wingdings" panose="05000000000000000000" pitchFamily="2" charset="2"/>
              <a:buChar char="Ø"/>
            </a:pPr>
            <a:r>
              <a:rPr lang="en-US" b="0" dirty="0">
                <a:cs typeface="Times New Roman" panose="02020603050405020304" pitchFamily="18" charset="0"/>
              </a:rPr>
              <a:t>Over a decade later, in his explorations of ultraprecision machining, </a:t>
            </a:r>
          </a:p>
          <a:p>
            <a:pPr algn="just">
              <a:buFont typeface="Wingdings" panose="05000000000000000000" pitchFamily="2" charset="2"/>
              <a:buChar char="Ø"/>
            </a:pPr>
            <a:r>
              <a:rPr lang="en-US" b="0" dirty="0">
                <a:solidFill>
                  <a:srgbClr val="FF0000"/>
                </a:solidFill>
                <a:cs typeface="Times New Roman" panose="02020603050405020304" pitchFamily="18" charset="0"/>
              </a:rPr>
              <a:t>Professor Norio Taniguchi </a:t>
            </a:r>
            <a:r>
              <a:rPr lang="en-US" b="0" dirty="0">
                <a:cs typeface="Times New Roman" panose="02020603050405020304" pitchFamily="18" charset="0"/>
              </a:rPr>
              <a:t>coined the term nanotechnology. </a:t>
            </a:r>
          </a:p>
          <a:p>
            <a:pPr marL="0" indent="0" algn="just">
              <a:buNone/>
            </a:pPr>
            <a:r>
              <a:rPr lang="en-US" b="0" dirty="0">
                <a:cs typeface="Times New Roman" panose="02020603050405020304" pitchFamily="18" charset="0"/>
              </a:rPr>
              <a:t>     It wasn't until 1981, with the development of the scanning tunneling microscope that could "see" individual atoms, that modern nanotechnology began. </a:t>
            </a:r>
          </a:p>
          <a:p>
            <a:endParaRPr lang="en-US" dirty="0"/>
          </a:p>
        </p:txBody>
      </p:sp>
      <p:sp>
        <p:nvSpPr>
          <p:cNvPr id="4" name="Date Placeholder 3">
            <a:extLst>
              <a:ext uri="{FF2B5EF4-FFF2-40B4-BE49-F238E27FC236}">
                <a16:creationId xmlns:a16="http://schemas.microsoft.com/office/drawing/2014/main" id="{7F564971-BD86-4403-BCE1-B7F11D8A8095}"/>
              </a:ext>
            </a:extLst>
          </p:cNvPr>
          <p:cNvSpPr>
            <a:spLocks noGrp="1"/>
          </p:cNvSpPr>
          <p:nvPr>
            <p:ph type="dt" idx="10"/>
          </p:nvPr>
        </p:nvSpPr>
        <p:spPr/>
        <p:txBody>
          <a:bodyPr/>
          <a:lstStyle/>
          <a:p>
            <a:pPr>
              <a:defRPr/>
            </a:pPr>
            <a:fld id="{F40525B4-425E-4550-B66C-8305403FA18E}" type="datetime5">
              <a:rPr lang="en-US" altLang="en-US" smtClean="0"/>
              <a:t>28-Feb-20</a:t>
            </a:fld>
            <a:endParaRPr lang="en-US" altLang="en-US"/>
          </a:p>
        </p:txBody>
      </p:sp>
      <p:sp>
        <p:nvSpPr>
          <p:cNvPr id="5" name="Footer Placeholder 4">
            <a:extLst>
              <a:ext uri="{FF2B5EF4-FFF2-40B4-BE49-F238E27FC236}">
                <a16:creationId xmlns:a16="http://schemas.microsoft.com/office/drawing/2014/main" id="{3DA5A285-A00A-4C2F-BFBA-2AAFFB19CAAF}"/>
              </a:ext>
            </a:extLst>
          </p:cNvPr>
          <p:cNvSpPr>
            <a:spLocks noGrp="1"/>
          </p:cNvSpPr>
          <p:nvPr>
            <p:ph type="ftr" idx="11"/>
          </p:nvPr>
        </p:nvSpPr>
        <p:spPr/>
        <p:txBody>
          <a:bodyPr/>
          <a:lstStyle/>
          <a:p>
            <a:pPr>
              <a:defRPr/>
            </a:pPr>
            <a:r>
              <a:rPr lang="en-US" altLang="en-US"/>
              <a:t>HU - IOT - Informatics</a:t>
            </a:r>
          </a:p>
        </p:txBody>
      </p:sp>
      <p:sp>
        <p:nvSpPr>
          <p:cNvPr id="6" name="Slide Number Placeholder 5">
            <a:extLst>
              <a:ext uri="{FF2B5EF4-FFF2-40B4-BE49-F238E27FC236}">
                <a16:creationId xmlns:a16="http://schemas.microsoft.com/office/drawing/2014/main" id="{733DAFDA-09E4-443C-855C-63D8083C4639}"/>
              </a:ext>
            </a:extLst>
          </p:cNvPr>
          <p:cNvSpPr>
            <a:spLocks noGrp="1"/>
          </p:cNvSpPr>
          <p:nvPr>
            <p:ph type="sldNum" idx="12"/>
          </p:nvPr>
        </p:nvSpPr>
        <p:spPr/>
        <p:txBody>
          <a:bodyPr/>
          <a:lstStyle/>
          <a:p>
            <a:pPr>
              <a:defRPr/>
            </a:pPr>
            <a:fld id="{FB87DFA3-CF50-47C4-8C16-9CAFB4A7B823}" type="slidenum">
              <a:rPr lang="en-US" altLang="en-US" smtClean="0"/>
              <a:pPr>
                <a:defRPr/>
              </a:pPr>
              <a:t>91</a:t>
            </a:fld>
            <a:endParaRPr lang="en-US" altLang="en-US"/>
          </a:p>
        </p:txBody>
      </p:sp>
    </p:spTree>
    <p:extLst>
      <p:ext uri="{BB962C8B-B14F-4D97-AF65-F5344CB8AC3E}">
        <p14:creationId xmlns:p14="http://schemas.microsoft.com/office/powerpoint/2010/main" val="20831325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8843963" cy="5867400"/>
          </a:xfrm>
        </p:spPr>
        <p:txBody>
          <a:bodyPr>
            <a:noAutofit/>
          </a:bodyPr>
          <a:lstStyle/>
          <a:p>
            <a:pPr marL="0" indent="0" algn="just">
              <a:lnSpc>
                <a:spcPct val="160000"/>
              </a:lnSpc>
              <a:buNone/>
            </a:pPr>
            <a:r>
              <a:rPr lang="en-US" b="0" dirty="0">
                <a:latin typeface="Times New Roman" panose="02020603050405020304" pitchFamily="18" charset="0"/>
                <a:cs typeface="Times New Roman" panose="02020603050405020304" pitchFamily="18" charset="0"/>
              </a:rPr>
              <a:t>Fundamental concepts</a:t>
            </a:r>
          </a:p>
          <a:p>
            <a:pPr marL="457200" indent="-457200" algn="just">
              <a:lnSpc>
                <a:spcPct val="160000"/>
              </a:lnSpc>
              <a:buFont typeface="Wingdings" pitchFamily="2" charset="2"/>
              <a:buChar char="Ø"/>
            </a:pPr>
            <a:r>
              <a:rPr lang="en-US" b="0" dirty="0">
                <a:latin typeface="Times New Roman" panose="02020603050405020304" pitchFamily="18" charset="0"/>
                <a:cs typeface="Times New Roman" panose="02020603050405020304" pitchFamily="18" charset="0"/>
              </a:rPr>
              <a:t>It’s hard to imagine just how small nanotechnology is.</a:t>
            </a:r>
          </a:p>
          <a:p>
            <a:pPr marL="457200" indent="-457200" algn="just">
              <a:lnSpc>
                <a:spcPct val="160000"/>
              </a:lnSpc>
              <a:buFont typeface="Wingdings" pitchFamily="2" charset="2"/>
              <a:buChar char="Ø"/>
            </a:pPr>
            <a:r>
              <a:rPr lang="en-US" b="0" dirty="0">
                <a:latin typeface="Times New Roman" panose="02020603050405020304" pitchFamily="18" charset="0"/>
                <a:cs typeface="Times New Roman" panose="02020603050405020304" pitchFamily="18" charset="0"/>
              </a:rPr>
              <a:t>One nanometer is a billionth of a meter or 10-9 of meters. </a:t>
            </a:r>
          </a:p>
          <a:p>
            <a:pPr marL="0" indent="0" algn="just">
              <a:lnSpc>
                <a:spcPct val="150000"/>
              </a:lnSpc>
              <a:buNone/>
            </a:pPr>
            <a:r>
              <a:rPr lang="en-US" b="0" dirty="0">
                <a:latin typeface="Times New Roman" panose="02020603050405020304" pitchFamily="18" charset="0"/>
                <a:cs typeface="Times New Roman" panose="02020603050405020304" pitchFamily="18" charset="0"/>
              </a:rPr>
              <a:t>For example: </a:t>
            </a:r>
          </a:p>
          <a:p>
            <a:pPr marL="636588" indent="-457200" algn="just">
              <a:lnSpc>
                <a:spcPct val="150000"/>
              </a:lnSpc>
              <a:buFont typeface="Wingdings" pitchFamily="2" charset="2"/>
              <a:buChar char="q"/>
            </a:pPr>
            <a:r>
              <a:rPr lang="en-US" b="0" dirty="0">
                <a:latin typeface="Times New Roman" panose="02020603050405020304" pitchFamily="18" charset="0"/>
                <a:cs typeface="Times New Roman" panose="02020603050405020304" pitchFamily="18" charset="0"/>
              </a:rPr>
              <a:t>There are 25,400,000 nanometers in an inch.</a:t>
            </a:r>
          </a:p>
          <a:p>
            <a:pPr marL="636588" indent="-457200" algn="just">
              <a:lnSpc>
                <a:spcPct val="150000"/>
              </a:lnSpc>
              <a:buFont typeface="Wingdings" pitchFamily="2" charset="2"/>
              <a:buChar char="q"/>
            </a:pPr>
            <a:r>
              <a:rPr lang="en-US" b="0" dirty="0">
                <a:latin typeface="Times New Roman" panose="02020603050405020304" pitchFamily="18" charset="0"/>
                <a:cs typeface="Times New Roman" panose="02020603050405020304" pitchFamily="18" charset="0"/>
              </a:rPr>
              <a:t>A sheet of newspaper is about 100,000 nanometers thick. </a:t>
            </a:r>
          </a:p>
        </p:txBody>
      </p:sp>
      <p:sp>
        <p:nvSpPr>
          <p:cNvPr id="2" name="Date Placeholder 1"/>
          <p:cNvSpPr>
            <a:spLocks noGrp="1"/>
          </p:cNvSpPr>
          <p:nvPr>
            <p:ph type="dt" idx="10"/>
          </p:nvPr>
        </p:nvSpPr>
        <p:spPr/>
        <p:txBody>
          <a:bodyPr/>
          <a:lstStyle/>
          <a:p>
            <a:pPr>
              <a:defRPr/>
            </a:pPr>
            <a:fld id="{03DBBAE0-E316-4F66-B77D-70259A569B41}"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92</a:t>
            </a:fld>
            <a:endParaRPr lang="en-US" altLang="en-US"/>
          </a:p>
        </p:txBody>
      </p:sp>
    </p:spTree>
    <p:extLst>
      <p:ext uri="{BB962C8B-B14F-4D97-AF65-F5344CB8AC3E}">
        <p14:creationId xmlns:p14="http://schemas.microsoft.com/office/powerpoint/2010/main" val="9914631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0" y="900115"/>
            <a:ext cx="8991600" cy="5576885"/>
          </a:xfrm>
        </p:spPr>
        <p:txBody>
          <a:bodyPr/>
          <a:lstStyle/>
          <a:p>
            <a:pPr marL="0" indent="0" algn="just">
              <a:lnSpc>
                <a:spcPct val="160000"/>
              </a:lnSpc>
              <a:buNone/>
            </a:pPr>
            <a:r>
              <a:rPr lang="en-US" b="0" dirty="0">
                <a:latin typeface="Times New Roman" panose="02020603050405020304" pitchFamily="18" charset="0"/>
                <a:cs typeface="Times New Roman" panose="02020603050405020304" pitchFamily="18" charset="0"/>
              </a:rPr>
              <a:t>On a comparative scale, if a marble were a nanometer, then one meter would be the size of the Earth. </a:t>
            </a:r>
          </a:p>
          <a:p>
            <a:pPr marL="457200" indent="-457200" algn="just">
              <a:lnSpc>
                <a:spcPct val="160000"/>
              </a:lnSpc>
              <a:buFont typeface="Wingdings" pitchFamily="2" charset="2"/>
              <a:buChar char="Ø"/>
            </a:pPr>
            <a:r>
              <a:rPr lang="en-US" b="0" dirty="0">
                <a:solidFill>
                  <a:srgbClr val="FF0000"/>
                </a:solidFill>
                <a:latin typeface="Times New Roman" panose="02020603050405020304" pitchFamily="18" charset="0"/>
                <a:cs typeface="Times New Roman" panose="02020603050405020304" pitchFamily="18" charset="0"/>
              </a:rPr>
              <a:t>Nano science and nanotechnology </a:t>
            </a:r>
            <a:r>
              <a:rPr lang="en-US" b="0" dirty="0">
                <a:latin typeface="Times New Roman" panose="02020603050405020304" pitchFamily="18" charset="0"/>
                <a:cs typeface="Times New Roman" panose="02020603050405020304" pitchFamily="18" charset="0"/>
              </a:rPr>
              <a:t>involve the ability to see and to control individual atoms and molecules.</a:t>
            </a:r>
          </a:p>
          <a:p>
            <a:pPr marL="457200" indent="-457200" algn="just">
              <a:lnSpc>
                <a:spcPct val="160000"/>
              </a:lnSpc>
              <a:buFont typeface="Wingdings" pitchFamily="2" charset="2"/>
              <a:buChar char="Ø"/>
            </a:pPr>
            <a:r>
              <a:rPr lang="en-US" b="0" dirty="0">
                <a:latin typeface="Times New Roman" panose="02020603050405020304" pitchFamily="18" charset="0"/>
                <a:cs typeface="Times New Roman" panose="02020603050405020304" pitchFamily="18" charset="0"/>
              </a:rPr>
              <a:t>Everything on Earth is made up of atoms—the food we eat, the clothes we wear, the buildings and houses we live in, and our own bodies. </a:t>
            </a:r>
          </a:p>
        </p:txBody>
      </p:sp>
      <p:sp>
        <p:nvSpPr>
          <p:cNvPr id="4" name="Date Placeholder 3"/>
          <p:cNvSpPr>
            <a:spLocks noGrp="1"/>
          </p:cNvSpPr>
          <p:nvPr>
            <p:ph type="dt" idx="10"/>
          </p:nvPr>
        </p:nvSpPr>
        <p:spPr/>
        <p:txBody>
          <a:bodyPr/>
          <a:lstStyle/>
          <a:p>
            <a:pPr>
              <a:defRPr/>
            </a:pPr>
            <a:fld id="{EE47A756-C602-4D5B-878D-49251E888260}"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93</a:t>
            </a:fld>
            <a:endParaRPr lang="en-US" altLang="en-US"/>
          </a:p>
        </p:txBody>
      </p:sp>
    </p:spTree>
    <p:extLst>
      <p:ext uri="{BB962C8B-B14F-4D97-AF65-F5344CB8AC3E}">
        <p14:creationId xmlns:p14="http://schemas.microsoft.com/office/powerpoint/2010/main" val="652608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1999"/>
            <a:ext cx="9143999" cy="5715001"/>
          </a:xfrm>
        </p:spPr>
        <p:txBody>
          <a:bodyPr>
            <a:noAutofit/>
          </a:bodyPr>
          <a:lstStyle/>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The microscopes needed to see things at the nanoscale were invented relatively,  recently about 30 years ago.</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An atom has a diameter of about 0.1 nm. An atom's nucleus is much smaller about 0.00001 nm. Atoms are the building blocks for all matter in our universe.</a:t>
            </a:r>
          </a:p>
          <a:p>
            <a:pPr marL="457200" indent="-457200" algn="just">
              <a:lnSpc>
                <a:spcPct val="150000"/>
              </a:lnSpc>
              <a:buFont typeface="Wingdings" pitchFamily="2" charset="2"/>
              <a:buChar char="Ø"/>
            </a:pPr>
            <a:r>
              <a:rPr lang="en-US" b="0" dirty="0">
                <a:latin typeface="Times New Roman" panose="02020603050405020304" pitchFamily="18" charset="0"/>
                <a:cs typeface="Times New Roman" panose="02020603050405020304" pitchFamily="18" charset="0"/>
              </a:rPr>
              <a:t>The properties of materials can be different at the nanoscale for two main reasons:</a:t>
            </a:r>
          </a:p>
        </p:txBody>
      </p:sp>
      <p:sp>
        <p:nvSpPr>
          <p:cNvPr id="2" name="Date Placeholder 1"/>
          <p:cNvSpPr>
            <a:spLocks noGrp="1"/>
          </p:cNvSpPr>
          <p:nvPr>
            <p:ph type="dt" idx="10"/>
          </p:nvPr>
        </p:nvSpPr>
        <p:spPr/>
        <p:txBody>
          <a:bodyPr/>
          <a:lstStyle/>
          <a:p>
            <a:pPr>
              <a:defRPr/>
            </a:pPr>
            <a:fld id="{A70E7CD5-3408-410E-9132-734AD6FD23E2}"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94</a:t>
            </a:fld>
            <a:endParaRPr lang="en-US" altLang="en-US"/>
          </a:p>
        </p:txBody>
      </p:sp>
    </p:spTree>
    <p:extLst>
      <p:ext uri="{BB962C8B-B14F-4D97-AF65-F5344CB8AC3E}">
        <p14:creationId xmlns:p14="http://schemas.microsoft.com/office/powerpoint/2010/main" val="30700220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1"/>
            <a:ext cx="9144000" cy="5791200"/>
          </a:xfrm>
        </p:spPr>
        <p:txBody>
          <a:bodyPr/>
          <a:lstStyle/>
          <a:p>
            <a:pPr marL="0" indent="0" algn="just">
              <a:lnSpc>
                <a:spcPct val="150000"/>
              </a:lnSpc>
            </a:pPr>
            <a:r>
              <a:rPr lang="en-US" dirty="0">
                <a:solidFill>
                  <a:srgbClr val="FF0000"/>
                </a:solidFill>
                <a:latin typeface="Times New Roman" panose="02020603050405020304" pitchFamily="18" charset="0"/>
                <a:cs typeface="Times New Roman" panose="02020603050405020304" pitchFamily="18" charset="0"/>
              </a:rPr>
              <a:t>First, </a:t>
            </a:r>
          </a:p>
          <a:p>
            <a:pPr marL="293688" indent="-293688" algn="just">
              <a:lnSpc>
                <a:spcPct val="150000"/>
              </a:lnSpc>
              <a:buFont typeface="Wingdings" pitchFamily="2" charset="2"/>
              <a:buChar char="q"/>
            </a:pPr>
            <a:r>
              <a:rPr lang="en-US" b="0" dirty="0">
                <a:latin typeface="Times New Roman" panose="02020603050405020304" pitchFamily="18" charset="0"/>
                <a:cs typeface="Times New Roman" panose="02020603050405020304" pitchFamily="18" charset="0"/>
              </a:rPr>
              <a:t>  Nano-materials have a relatively larger surface area when compared to the same mass of material produced in a larger form.</a:t>
            </a:r>
          </a:p>
          <a:p>
            <a:pPr marL="293688" indent="-293688" algn="just">
              <a:lnSpc>
                <a:spcPct val="150000"/>
              </a:lnSpc>
              <a:buFont typeface="Wingdings" pitchFamily="2" charset="2"/>
              <a:buChar char="q"/>
            </a:pPr>
            <a:r>
              <a:rPr lang="en-US" b="0" dirty="0">
                <a:latin typeface="Times New Roman" panose="02020603050405020304" pitchFamily="18" charset="0"/>
                <a:cs typeface="Times New Roman" panose="02020603050405020304" pitchFamily="18" charset="0"/>
              </a:rPr>
              <a:t>This can make materials more chemically reactive (in some cases materials that are inert in their larger form are reactive when produced in their Nano-scale form), and affect their strength or electrical properties. </a:t>
            </a:r>
          </a:p>
          <a:p>
            <a:pPr marL="0" indent="0">
              <a:lnSpc>
                <a:spcPct val="150000"/>
              </a:lnSpc>
              <a:buNone/>
            </a:pPr>
            <a:endParaRPr lang="en-US" b="0" dirty="0">
              <a:latin typeface="Times New Roman" panose="02020603050405020304" pitchFamily="18" charset="0"/>
              <a:cs typeface="Times New Roman" panose="02020603050405020304" pitchFamily="18" charset="0"/>
            </a:endParaRPr>
          </a:p>
          <a:p>
            <a:endParaRPr lang="en-GB" dirty="0"/>
          </a:p>
        </p:txBody>
      </p:sp>
      <p:sp>
        <p:nvSpPr>
          <p:cNvPr id="4" name="Date Placeholder 3"/>
          <p:cNvSpPr>
            <a:spLocks noGrp="1"/>
          </p:cNvSpPr>
          <p:nvPr>
            <p:ph type="dt" idx="10"/>
          </p:nvPr>
        </p:nvSpPr>
        <p:spPr/>
        <p:txBody>
          <a:bodyPr/>
          <a:lstStyle/>
          <a:p>
            <a:pPr>
              <a:defRPr/>
            </a:pPr>
            <a:fld id="{E1D9E475-9951-4D1E-9ABF-83B1A76D7865}"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95</a:t>
            </a:fld>
            <a:endParaRPr lang="en-US" altLang="en-US"/>
          </a:p>
        </p:txBody>
      </p:sp>
    </p:spTree>
    <p:extLst>
      <p:ext uri="{BB962C8B-B14F-4D97-AF65-F5344CB8AC3E}">
        <p14:creationId xmlns:p14="http://schemas.microsoft.com/office/powerpoint/2010/main" val="36732221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991600" cy="5561529"/>
          </a:xfrm>
        </p:spPr>
        <p:txBody>
          <a:bodyPr>
            <a:noAutofit/>
          </a:bodyPr>
          <a:lstStyle/>
          <a:p>
            <a:pPr marL="0" indent="0" algn="just">
              <a:lnSpc>
                <a:spcPct val="150000"/>
              </a:lnSpc>
            </a:pPr>
            <a:r>
              <a:rPr lang="en-US" dirty="0">
                <a:solidFill>
                  <a:srgbClr val="FF0000"/>
                </a:solidFill>
                <a:latin typeface="+mj-lt"/>
                <a:cs typeface="Times New Roman" panose="02020603050405020304" pitchFamily="18" charset="0"/>
              </a:rPr>
              <a:t>Second</a:t>
            </a:r>
            <a:r>
              <a:rPr lang="en-US" b="0" dirty="0">
                <a:solidFill>
                  <a:srgbClr val="FF0000"/>
                </a:solidFill>
                <a:latin typeface="+mj-lt"/>
                <a:cs typeface="Times New Roman" panose="02020603050405020304" pitchFamily="18" charset="0"/>
              </a:rPr>
              <a:t>:</a:t>
            </a:r>
          </a:p>
          <a:p>
            <a:pPr marL="457200" indent="-457200" algn="just">
              <a:lnSpc>
                <a:spcPct val="150000"/>
              </a:lnSpc>
              <a:buFont typeface="Wingdings" pitchFamily="2" charset="2"/>
              <a:buChar char="q"/>
            </a:pPr>
            <a:r>
              <a:rPr lang="en-US" b="0" dirty="0">
                <a:latin typeface="+mj-lt"/>
                <a:cs typeface="Times New Roman" panose="02020603050405020304" pitchFamily="18" charset="0"/>
              </a:rPr>
              <a:t>Quantum effects can begin to dominate the behavior of matter at the nanoscale particularly at the lower end – affecting the optical, electrical and magnetic behavior of materials. </a:t>
            </a:r>
          </a:p>
          <a:p>
            <a:pPr marL="457200" indent="-457200" algn="just">
              <a:buFont typeface="Wingdings" pitchFamily="2" charset="2"/>
              <a:buChar char="q"/>
            </a:pPr>
            <a:r>
              <a:rPr lang="en-US" b="0" dirty="0">
                <a:latin typeface="+mj-lt"/>
                <a:cs typeface="Times New Roman" panose="02020603050405020304" pitchFamily="18" charset="0"/>
              </a:rPr>
              <a:t>Materials can be produced that are nanoscale in one dimension (for example, nanowires, Nano rods, and nanotubes), in two dimensions (plate-like shapes like Nano coating, Nano layers, and graphene) or in all three dimensions (for example, nanoparticles). </a:t>
            </a:r>
          </a:p>
        </p:txBody>
      </p:sp>
      <p:sp>
        <p:nvSpPr>
          <p:cNvPr id="2" name="Date Placeholder 1"/>
          <p:cNvSpPr>
            <a:spLocks noGrp="1"/>
          </p:cNvSpPr>
          <p:nvPr>
            <p:ph type="dt" idx="10"/>
          </p:nvPr>
        </p:nvSpPr>
        <p:spPr/>
        <p:txBody>
          <a:bodyPr/>
          <a:lstStyle/>
          <a:p>
            <a:pPr>
              <a:defRPr/>
            </a:pPr>
            <a:fld id="{5A89A920-E88B-4CE0-9A83-0DC09A189D49}" type="datetime5">
              <a:rPr lang="en-US" altLang="en-US" smtClean="0"/>
              <a:t>28-Feb-20</a:t>
            </a:fld>
            <a:endParaRPr lang="en-US" altLang="en-US"/>
          </a:p>
        </p:txBody>
      </p:sp>
      <p:sp>
        <p:nvSpPr>
          <p:cNvPr id="4" name="Footer Placeholder 3"/>
          <p:cNvSpPr>
            <a:spLocks noGrp="1"/>
          </p:cNvSpPr>
          <p:nvPr>
            <p:ph type="ftr" idx="11"/>
          </p:nvPr>
        </p:nvSpPr>
        <p:spPr/>
        <p:txBody>
          <a:bodyPr/>
          <a:lstStyle/>
          <a:p>
            <a:pPr>
              <a:defRPr/>
            </a:pPr>
            <a:r>
              <a:rPr lang="en-US" altLang="en-US"/>
              <a:t>HU - IOT - Informatics</a:t>
            </a:r>
          </a:p>
        </p:txBody>
      </p:sp>
      <p:sp>
        <p:nvSpPr>
          <p:cNvPr id="5" name="Slide Number Placeholder 4"/>
          <p:cNvSpPr>
            <a:spLocks noGrp="1"/>
          </p:cNvSpPr>
          <p:nvPr>
            <p:ph type="sldNum" idx="12"/>
          </p:nvPr>
        </p:nvSpPr>
        <p:spPr/>
        <p:txBody>
          <a:bodyPr/>
          <a:lstStyle/>
          <a:p>
            <a:pPr>
              <a:defRPr/>
            </a:pPr>
            <a:fld id="{FB87DFA3-CF50-47C4-8C16-9CAFB4A7B823}" type="slidenum">
              <a:rPr lang="en-US" altLang="en-US" smtClean="0"/>
              <a:pPr>
                <a:defRPr/>
              </a:pPr>
              <a:t>96</a:t>
            </a:fld>
            <a:endParaRPr lang="en-US" altLang="en-US"/>
          </a:p>
        </p:txBody>
      </p:sp>
    </p:spTree>
    <p:extLst>
      <p:ext uri="{BB962C8B-B14F-4D97-AF65-F5344CB8AC3E}">
        <p14:creationId xmlns:p14="http://schemas.microsoft.com/office/powerpoint/2010/main" val="22881772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00115"/>
            <a:ext cx="8839200" cy="5246687"/>
          </a:xfrm>
        </p:spPr>
        <p:txBody>
          <a:bodyPr/>
          <a:lstStyle/>
          <a:p>
            <a:pPr marL="457200" indent="-457200" algn="just">
              <a:lnSpc>
                <a:spcPct val="150000"/>
              </a:lnSpc>
              <a:buFont typeface="Wingdings" pitchFamily="2" charset="2"/>
              <a:buChar char="q"/>
            </a:pPr>
            <a:r>
              <a:rPr lang="en-US" b="0" dirty="0">
                <a:cs typeface="Times New Roman" panose="02020603050405020304" pitchFamily="18" charset="0"/>
              </a:rPr>
              <a:t>Today's scientists and engineers are finding a wide variety of ways to deliberately make materials at the Nano scale to take advantage of their enhanced properties such as higher strength, lighter weight, increased control of light spectrum and greater chemical reactivity than their larger-scale counterparts</a:t>
            </a:r>
            <a:endParaRPr lang="en-GB" dirty="0"/>
          </a:p>
        </p:txBody>
      </p:sp>
      <p:sp>
        <p:nvSpPr>
          <p:cNvPr id="4" name="Date Placeholder 3"/>
          <p:cNvSpPr>
            <a:spLocks noGrp="1"/>
          </p:cNvSpPr>
          <p:nvPr>
            <p:ph type="dt" idx="10"/>
          </p:nvPr>
        </p:nvSpPr>
        <p:spPr/>
        <p:txBody>
          <a:bodyPr/>
          <a:lstStyle/>
          <a:p>
            <a:pPr>
              <a:defRPr/>
            </a:pPr>
            <a:fld id="{1710CA9A-6546-4950-AAC6-C60AC7A9B5E2}"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97</a:t>
            </a:fld>
            <a:endParaRPr lang="en-US" altLang="en-US"/>
          </a:p>
        </p:txBody>
      </p:sp>
    </p:spTree>
    <p:extLst>
      <p:ext uri="{BB962C8B-B14F-4D97-AF65-F5344CB8AC3E}">
        <p14:creationId xmlns:p14="http://schemas.microsoft.com/office/powerpoint/2010/main" val="28832017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343" y="36715"/>
            <a:ext cx="6758457" cy="572885"/>
          </a:xfrm>
        </p:spPr>
        <p:txBody>
          <a:bodyPr>
            <a:noAutofit/>
          </a:bodyPr>
          <a:lstStyle/>
          <a:p>
            <a:pPr algn="l"/>
            <a:r>
              <a:rPr lang="en-US" b="1" dirty="0">
                <a:latin typeface="Times New Roman" panose="02020603050405020304" pitchFamily="18" charset="0"/>
                <a:cs typeface="Times New Roman" panose="02020603050405020304" pitchFamily="18" charset="0"/>
              </a:rPr>
              <a:t>7.1.3 Application of Nanotechnology</a:t>
            </a:r>
          </a:p>
        </p:txBody>
      </p:sp>
      <p:sp>
        <p:nvSpPr>
          <p:cNvPr id="3" name="Content Placeholder 2"/>
          <p:cNvSpPr>
            <a:spLocks noGrp="1"/>
          </p:cNvSpPr>
          <p:nvPr>
            <p:ph idx="1"/>
          </p:nvPr>
        </p:nvSpPr>
        <p:spPr>
          <a:xfrm>
            <a:off x="0" y="762000"/>
            <a:ext cx="9144000" cy="5714999"/>
          </a:xfrm>
        </p:spPr>
        <p:txBody>
          <a:bodyPr>
            <a:noAutofit/>
          </a:bodyPr>
          <a:lstStyle/>
          <a:p>
            <a:pPr algn="just">
              <a:lnSpc>
                <a:spcPct val="170000"/>
              </a:lnSpc>
              <a:buFont typeface="Wingdings" panose="05000000000000000000" pitchFamily="2" charset="2"/>
              <a:buChar char="Ø"/>
            </a:pPr>
            <a:r>
              <a:rPr lang="en-US" dirty="0">
                <a:solidFill>
                  <a:srgbClr val="FF0000"/>
                </a:solidFill>
                <a:latin typeface="+mj-lt"/>
                <a:cs typeface="Times New Roman" panose="02020603050405020304" pitchFamily="18" charset="0"/>
              </a:rPr>
              <a:t>Medicine</a:t>
            </a:r>
            <a:r>
              <a:rPr lang="en-US" b="0" dirty="0">
                <a:latin typeface="+mj-lt"/>
                <a:cs typeface="Times New Roman" panose="02020603050405020304" pitchFamily="18" charset="0"/>
              </a:rPr>
              <a:t>: customized nanoparticles the size of molecules that can deliver drugs directly to diseased cells in your body. </a:t>
            </a:r>
          </a:p>
          <a:p>
            <a:pPr algn="just">
              <a:lnSpc>
                <a:spcPct val="170000"/>
              </a:lnSpc>
              <a:buFont typeface="Wingdings" panose="05000000000000000000" pitchFamily="2" charset="2"/>
              <a:buChar char="Ø"/>
            </a:pPr>
            <a:r>
              <a:rPr lang="en-US" dirty="0">
                <a:solidFill>
                  <a:srgbClr val="FF0000"/>
                </a:solidFill>
                <a:latin typeface="+mj-lt"/>
                <a:cs typeface="Times New Roman" panose="02020603050405020304" pitchFamily="18" charset="0"/>
              </a:rPr>
              <a:t>Electronics</a:t>
            </a:r>
            <a:r>
              <a:rPr lang="en-US" b="0" dirty="0">
                <a:latin typeface="+mj-lt"/>
                <a:cs typeface="Times New Roman" panose="02020603050405020304" pitchFamily="18" charset="0"/>
              </a:rPr>
              <a:t>: it has some answers for how we might increase the capabilities of electronics devices while we reduce their weight and power consumption. </a:t>
            </a:r>
          </a:p>
          <a:p>
            <a:pPr algn="just">
              <a:buFont typeface="Wingdings" panose="05000000000000000000" pitchFamily="2" charset="2"/>
              <a:buChar char="Ø"/>
            </a:pPr>
            <a:r>
              <a:rPr lang="en-US" dirty="0">
                <a:solidFill>
                  <a:srgbClr val="FF0000"/>
                </a:solidFill>
                <a:cs typeface="Times New Roman" panose="02020603050405020304" pitchFamily="18" charset="0"/>
              </a:rPr>
              <a:t>Food</a:t>
            </a:r>
            <a:r>
              <a:rPr lang="en-US" b="0" dirty="0">
                <a:cs typeface="Times New Roman" panose="02020603050405020304" pitchFamily="18" charset="0"/>
              </a:rPr>
              <a:t>: it has an impact on several aspects of food science, from how food is grown to how it is packaged. </a:t>
            </a:r>
          </a:p>
          <a:p>
            <a:pPr algn="just">
              <a:lnSpc>
                <a:spcPct val="170000"/>
              </a:lnSpc>
              <a:buFont typeface="Wingdings" panose="05000000000000000000" pitchFamily="2" charset="2"/>
              <a:buChar char="Ø"/>
            </a:pPr>
            <a:endParaRPr lang="en-US" b="0" dirty="0">
              <a:latin typeface="+mj-lt"/>
              <a:cs typeface="Times New Roman" panose="02020603050405020304" pitchFamily="18" charset="0"/>
            </a:endParaRPr>
          </a:p>
          <a:p>
            <a:pPr marL="0" indent="0"/>
            <a:endParaRPr lang="en-US" b="0" dirty="0">
              <a:latin typeface="+mj-lt"/>
            </a:endParaRPr>
          </a:p>
          <a:p>
            <a:pPr marL="0" indent="0">
              <a:buNone/>
            </a:pPr>
            <a:endParaRPr lang="en-US" b="0" dirty="0">
              <a:latin typeface="+mj-lt"/>
            </a:endParaRPr>
          </a:p>
          <a:p>
            <a:pPr>
              <a:buFont typeface="Wingdings" panose="05000000000000000000" pitchFamily="2" charset="2"/>
              <a:buChar char="Ø"/>
            </a:pPr>
            <a:endParaRPr lang="en-US" b="0" dirty="0">
              <a:latin typeface="+mj-lt"/>
            </a:endParaRPr>
          </a:p>
          <a:p>
            <a:endParaRPr lang="en-US" b="0" dirty="0">
              <a:latin typeface="+mj-lt"/>
            </a:endParaRPr>
          </a:p>
        </p:txBody>
      </p:sp>
      <p:sp>
        <p:nvSpPr>
          <p:cNvPr id="4" name="Date Placeholder 3"/>
          <p:cNvSpPr>
            <a:spLocks noGrp="1"/>
          </p:cNvSpPr>
          <p:nvPr>
            <p:ph type="dt" idx="10"/>
          </p:nvPr>
        </p:nvSpPr>
        <p:spPr/>
        <p:txBody>
          <a:bodyPr/>
          <a:lstStyle/>
          <a:p>
            <a:pPr>
              <a:defRPr/>
            </a:pPr>
            <a:fld id="{47DF4379-7A24-4D5B-9FC4-45B83DE08314}"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98</a:t>
            </a:fld>
            <a:endParaRPr lang="en-US" altLang="en-US"/>
          </a:p>
        </p:txBody>
      </p:sp>
    </p:spTree>
    <p:extLst>
      <p:ext uri="{BB962C8B-B14F-4D97-AF65-F5344CB8AC3E}">
        <p14:creationId xmlns:p14="http://schemas.microsoft.com/office/powerpoint/2010/main" val="35208229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0115"/>
            <a:ext cx="9144000" cy="5246687"/>
          </a:xfrm>
        </p:spPr>
        <p:txBody>
          <a:bodyPr/>
          <a:lstStyle/>
          <a:p>
            <a:pPr algn="just">
              <a:lnSpc>
                <a:spcPct val="170000"/>
              </a:lnSpc>
              <a:buFont typeface="Wingdings" panose="05000000000000000000" pitchFamily="2" charset="2"/>
              <a:buChar char="Ø"/>
            </a:pPr>
            <a:r>
              <a:rPr lang="en-US" b="0" dirty="0">
                <a:cs typeface="Times New Roman" panose="02020603050405020304" pitchFamily="18" charset="0"/>
              </a:rPr>
              <a:t>Agriculture: nanotechnology can possibly change the whole agriculture part and nourishment industry anchor from generation to preservation, handling, bundling, transportation, and even waste treatment.</a:t>
            </a:r>
          </a:p>
          <a:p>
            <a:pPr algn="just">
              <a:lnSpc>
                <a:spcPct val="170000"/>
              </a:lnSpc>
              <a:buFont typeface="Wingdings" panose="05000000000000000000" pitchFamily="2" charset="2"/>
              <a:buChar char="Ø"/>
            </a:pPr>
            <a:r>
              <a:rPr lang="en-US" b="0" dirty="0">
                <a:cs typeface="Times New Roman" panose="02020603050405020304" pitchFamily="18" charset="0"/>
              </a:rPr>
              <a:t>Vehicle manufacturers: Much like aviation, lighter and stronger materials will be valuable for making vehicles that are both quicker and more secure. </a:t>
            </a:r>
          </a:p>
          <a:p>
            <a:endParaRPr lang="en-GB" dirty="0"/>
          </a:p>
        </p:txBody>
      </p:sp>
      <p:sp>
        <p:nvSpPr>
          <p:cNvPr id="4" name="Date Placeholder 3"/>
          <p:cNvSpPr>
            <a:spLocks noGrp="1"/>
          </p:cNvSpPr>
          <p:nvPr>
            <p:ph type="dt" idx="10"/>
          </p:nvPr>
        </p:nvSpPr>
        <p:spPr/>
        <p:txBody>
          <a:bodyPr/>
          <a:lstStyle/>
          <a:p>
            <a:pPr>
              <a:defRPr/>
            </a:pPr>
            <a:fld id="{2F70D14E-E0B5-443B-AEEE-ACB35C51DD29}" type="datetime5">
              <a:rPr lang="en-US" altLang="en-US" smtClean="0"/>
              <a:t>28-Feb-20</a:t>
            </a:fld>
            <a:endParaRPr lang="en-US" altLang="en-US"/>
          </a:p>
        </p:txBody>
      </p:sp>
      <p:sp>
        <p:nvSpPr>
          <p:cNvPr id="5" name="Footer Placeholder 4"/>
          <p:cNvSpPr>
            <a:spLocks noGrp="1"/>
          </p:cNvSpPr>
          <p:nvPr>
            <p:ph type="ftr" idx="11"/>
          </p:nvPr>
        </p:nvSpPr>
        <p:spPr/>
        <p:txBody>
          <a:bodyPr/>
          <a:lstStyle/>
          <a:p>
            <a:pPr>
              <a:defRPr/>
            </a:pPr>
            <a:r>
              <a:rPr lang="en-US" altLang="en-US"/>
              <a:t>HU - IOT - Informatics</a:t>
            </a:r>
          </a:p>
        </p:txBody>
      </p:sp>
      <p:sp>
        <p:nvSpPr>
          <p:cNvPr id="6" name="Slide Number Placeholder 5"/>
          <p:cNvSpPr>
            <a:spLocks noGrp="1"/>
          </p:cNvSpPr>
          <p:nvPr>
            <p:ph type="sldNum" idx="12"/>
          </p:nvPr>
        </p:nvSpPr>
        <p:spPr/>
        <p:txBody>
          <a:bodyPr/>
          <a:lstStyle/>
          <a:p>
            <a:pPr>
              <a:defRPr/>
            </a:pPr>
            <a:fld id="{FB87DFA3-CF50-47C4-8C16-9CAFB4A7B823}" type="slidenum">
              <a:rPr lang="en-US" altLang="en-US" smtClean="0"/>
              <a:pPr>
                <a:defRPr/>
              </a:pPr>
              <a:t>99</a:t>
            </a:fld>
            <a:endParaRPr lang="en-US" altLang="en-US"/>
          </a:p>
        </p:txBody>
      </p:sp>
    </p:spTree>
    <p:extLst>
      <p:ext uri="{BB962C8B-B14F-4D97-AF65-F5344CB8AC3E}">
        <p14:creationId xmlns:p14="http://schemas.microsoft.com/office/powerpoint/2010/main" val="539819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Arial"/>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Verdan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2016</TotalTime>
  <Words>9186</Words>
  <Application>Microsoft Office PowerPoint</Application>
  <PresentationFormat>On-screen Show (4:3)</PresentationFormat>
  <Paragraphs>1192</Paragraphs>
  <Slides>149</Slides>
  <Notes>7</Notes>
  <HiddenSlides>0</HiddenSlides>
  <MMClips>0</MMClips>
  <ScaleCrop>false</ScaleCrop>
  <HeadingPairs>
    <vt:vector size="8" baseType="variant">
      <vt:variant>
        <vt:lpstr>Fonts Used</vt:lpstr>
      </vt:variant>
      <vt:variant>
        <vt:i4>8</vt:i4>
      </vt:variant>
      <vt:variant>
        <vt:lpstr>Theme</vt:lpstr>
      </vt:variant>
      <vt:variant>
        <vt:i4>11</vt:i4>
      </vt:variant>
      <vt:variant>
        <vt:lpstr>Embedded OLE Servers</vt:lpstr>
      </vt:variant>
      <vt:variant>
        <vt:i4>0</vt:i4>
      </vt:variant>
      <vt:variant>
        <vt:lpstr>Slide Titles</vt:lpstr>
      </vt:variant>
      <vt:variant>
        <vt:i4>149</vt:i4>
      </vt:variant>
    </vt:vector>
  </HeadingPairs>
  <TitlesOfParts>
    <vt:vector size="168" baseType="lpstr">
      <vt:lpstr>Arial</vt:lpstr>
      <vt:lpstr>Arial Rounded MT Bold</vt:lpstr>
      <vt:lpstr>Berlin Sans FB</vt:lpstr>
      <vt:lpstr>Bookman Old Style (Headings)</vt:lpstr>
      <vt:lpstr>Calibri</vt:lpstr>
      <vt:lpstr>Times New Roman</vt:lpstr>
      <vt:lpstr>Verdana</vt:lpstr>
      <vt:lpstr>Wingdings</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PowerPoint Presentation</vt:lpstr>
      <vt:lpstr>PowerPoint Presentation</vt:lpstr>
      <vt:lpstr>Chapter Objectives:</vt:lpstr>
      <vt:lpstr>4.1. Overview of IoT</vt:lpstr>
      <vt:lpstr>PowerPoint Presentation</vt:lpstr>
      <vt:lpstr>PowerPoint Presentation</vt:lpstr>
      <vt:lpstr>Cont’d…</vt:lpstr>
      <vt:lpstr>PowerPoint Presentation</vt:lpstr>
      <vt:lpstr>Cont’d…</vt:lpstr>
      <vt:lpstr>PowerPoint Presentation</vt:lpstr>
      <vt:lpstr>PowerPoint Presentation</vt:lpstr>
      <vt:lpstr>PowerPoint Presentation</vt:lpstr>
      <vt:lpstr>PowerPoint Presentation</vt:lpstr>
      <vt:lpstr>4.2.  How does it work?</vt:lpstr>
      <vt:lpstr>PowerPoint Presentation</vt:lpstr>
      <vt:lpstr>PowerPoint Presentation</vt:lpstr>
      <vt:lpstr>Cont’d…</vt:lpstr>
      <vt:lpstr>PowerPoint Presentation</vt:lpstr>
      <vt:lpstr>PowerPoint Presentation</vt:lpstr>
      <vt:lpstr>PowerPoint Presentation</vt:lpstr>
      <vt:lpstr>PowerPoint Presentation</vt:lpstr>
      <vt:lpstr>PowerPoint Presentation</vt:lpstr>
      <vt:lpstr>4.4.  Applications of IoT</vt:lpstr>
      <vt:lpstr>4.3.1. IoT Based Smart Home</vt:lpstr>
      <vt:lpstr>4.3.2. IoT Based Smart City</vt:lpstr>
      <vt:lpstr>4.3.3. IoT Based Smart Farming</vt:lpstr>
      <vt:lpstr>PowerPoint Presentation</vt:lpstr>
      <vt:lpstr>PowerPoint Presentation</vt:lpstr>
      <vt:lpstr>Chapter Objectives:</vt:lpstr>
      <vt:lpstr>PowerPoint Presentation</vt:lpstr>
      <vt:lpstr>PowerPoint Presentation</vt:lpstr>
      <vt:lpstr>What is Augmented reality(AR)?</vt:lpstr>
      <vt:lpstr>PowerPoint Presentation</vt:lpstr>
      <vt:lpstr>  Virtual Reality (VR)   </vt:lpstr>
      <vt:lpstr>PowerPoint Presentation</vt:lpstr>
      <vt:lpstr>PowerPoint Presentation</vt:lpstr>
      <vt:lpstr>PowerPoint Presentation</vt:lpstr>
      <vt:lpstr>Augmented Reality (AR)  </vt:lpstr>
      <vt:lpstr>PowerPoint Presentation</vt:lpstr>
      <vt:lpstr>Mixed Reality (MR)  </vt:lpstr>
      <vt:lpstr>PowerPoint Presentation</vt:lpstr>
      <vt:lpstr>PowerPoint Presentation</vt:lpstr>
      <vt:lpstr>VR Vs. AR Vs. MR</vt:lpstr>
      <vt:lpstr>PowerPoint Presentation</vt:lpstr>
      <vt:lpstr>PowerPoint Presentation</vt:lpstr>
      <vt:lpstr>PowerPoint Presentation</vt:lpstr>
      <vt:lpstr>PowerPoint Presentation</vt:lpstr>
      <vt:lpstr>PowerPoint Presentation</vt:lpstr>
      <vt:lpstr>PowerPoint Presentation</vt:lpstr>
      <vt:lpstr> The architecture of AR Systems  </vt:lpstr>
      <vt:lpstr>PowerPoint Presentation</vt:lpstr>
      <vt:lpstr>PowerPoint Presentation</vt:lpstr>
      <vt:lpstr>PowerPoint Presentation</vt:lpstr>
      <vt:lpstr>HMDs shortcomings</vt:lpstr>
      <vt:lpstr> Applications of AR Systems  </vt:lpstr>
      <vt:lpstr> AR In education  </vt:lpstr>
      <vt:lpstr>PowerPoint Presentation</vt:lpstr>
      <vt:lpstr> AR In Medicine  </vt:lpstr>
      <vt:lpstr>AR in health care</vt:lpstr>
      <vt:lpstr>PowerPoint Presentation</vt:lpstr>
      <vt:lpstr>PowerPoint Presentation</vt:lpstr>
      <vt:lpstr>PowerPoint Presentation</vt:lpstr>
      <vt:lpstr> AR In Entertainment  </vt:lpstr>
      <vt:lpstr>Review Questions</vt:lpstr>
      <vt:lpstr>PowerPoint Presentation</vt:lpstr>
      <vt:lpstr>CHAPTER 6:- ETHICS AND PROFESSIONALISM OF EMERGING                                         TECHNOLOGIES </vt:lpstr>
      <vt:lpstr>6.2. New ethical questions </vt:lpstr>
      <vt:lpstr>6.1 Technology and ethics </vt:lpstr>
      <vt:lpstr>6.1 Technology and ethics </vt:lpstr>
      <vt:lpstr>6.1 Technology and ethics </vt:lpstr>
      <vt:lpstr>6.2. New ethical questions </vt:lpstr>
      <vt:lpstr>PowerPoint Presentation</vt:lpstr>
      <vt:lpstr>PowerPoint Presentation</vt:lpstr>
      <vt:lpstr>6.2. New ethical questions </vt:lpstr>
      <vt:lpstr>PowerPoint Presentation</vt:lpstr>
      <vt:lpstr>6.2.1. General ethical principles</vt:lpstr>
      <vt:lpstr>6.2.1. General ethical principles</vt:lpstr>
      <vt:lpstr>6.2.2. Professional responsibilities. </vt:lpstr>
      <vt:lpstr>6.2.2. Professional responsibilities. </vt:lpstr>
      <vt:lpstr>6.2.3. Professional leadership principles.  </vt:lpstr>
      <vt:lpstr>6.2.3. Professional leadership principles.  </vt:lpstr>
      <vt:lpstr>6.2.3. Professional leadership principles.  </vt:lpstr>
      <vt:lpstr>6.2.3. Professional leadership principles.  </vt:lpstr>
      <vt:lpstr>6.3. Digital privacy</vt:lpstr>
      <vt:lpstr>6.3. Digital privacy</vt:lpstr>
      <vt:lpstr>6.3.1. Information Privacy </vt:lpstr>
      <vt:lpstr>CHAPTER 7: OTHER EMERGING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7.1.3 Application of Nanotechnology</vt:lpstr>
      <vt:lpstr>PowerPoint Presentation</vt:lpstr>
      <vt:lpstr>7.2 Biotechnology </vt:lpstr>
      <vt:lpstr>PowerPoint Presentation</vt:lpstr>
      <vt:lpstr>PowerPoint Presentation</vt:lpstr>
      <vt:lpstr>PowerPoint Presentation</vt:lpstr>
      <vt:lpstr>PowerPoint Presentation</vt:lpstr>
      <vt:lpstr>7.3.Blockchain technology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7.3.6. Application of blockchain </vt:lpstr>
      <vt:lpstr>PowerPoint Presentation</vt:lpstr>
      <vt:lpstr>PowerPoint Presentation</vt:lpstr>
      <vt:lpstr>7.4.Cloud and quantum computing </vt:lpstr>
      <vt:lpstr>PowerPoint Presentation</vt:lpstr>
      <vt:lpstr>PowerPoint Presentation</vt:lpstr>
      <vt:lpstr>7.4.3. Quantum computing </vt:lpstr>
      <vt:lpstr>PowerPoint Presentation</vt:lpstr>
      <vt:lpstr>7.5.Autonomic computing (AC)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7.8.Cybersecurity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Samywarra</dc:creator>
  <cp:lastModifiedBy>Abdella-pc</cp:lastModifiedBy>
  <cp:revision>257</cp:revision>
  <cp:lastPrinted>2015-01-05T05:33:08Z</cp:lastPrinted>
  <dcterms:created xsi:type="dcterms:W3CDTF">2015-01-06T07:55:13Z</dcterms:created>
  <dcterms:modified xsi:type="dcterms:W3CDTF">2020-02-28T07:13:33Z</dcterms:modified>
</cp:coreProperties>
</file>