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2" r:id="rId4"/>
    <p:sldId id="281" r:id="rId5"/>
    <p:sldId id="282" r:id="rId6"/>
    <p:sldId id="283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C6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>
      <p:cViewPr varScale="1">
        <p:scale>
          <a:sx n="91" d="100"/>
          <a:sy n="91" d="100"/>
        </p:scale>
        <p:origin x="633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193FF-E1C8-4BB5-BBA2-A06CF15D98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5E5755-DC27-44F6-9B46-B46B2F308D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1987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98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07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01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011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C9B014A-5B5F-40B6-AAF5-9A306AB9A1BD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Westen Psychology 2e</a:t>
            </a:r>
          </a:p>
        </p:txBody>
      </p:sp>
      <p:sp>
        <p:nvSpPr>
          <p:cNvPr id="42013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84239FB-643E-4B95-A3BB-9659ECBD5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FA0238-33CA-4734-B2CD-CB6ABE8833FB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F00E9-5B5D-41A5-97F8-14E2319C8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56D3D-A440-4673-8C0C-C5E00624621F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6BC4E-DA5A-4411-87A8-FE4CD4F61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A0354-F728-4068-9BCF-AF5D51B00A0F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EB872-C228-4BA0-A9B2-905040B57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EE3594-3BF6-483D-9B83-8B12C19D01EA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93370A-5735-443E-9CD6-FE32B5148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F7BA25-E7D5-4DE3-96FC-DAE647D7F8D9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B4F661-F5D8-4715-8B78-B8D4160EC9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95309-D8A2-4E75-A71F-4B56DA4E1CF8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6EDF4A-A6D0-4C55-901F-B43222222F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19843-B7FB-4EE0-B344-F94725CAA3E0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80E4CF-1F42-41C7-890D-BB31BF6FB5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27E9AF-C16E-4ABC-84FF-89DE8045976F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882409-BB0C-4755-BBC4-718313E394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E7B981-DE4F-49F4-A8CF-692EA805B6F0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206A1E-FC83-495B-AF48-FCB83C77C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52B20-1DCF-4828-9276-3073C04597D1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A9F03-439D-43E8-AD57-A2F4ECAE44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4096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40964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5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6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7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8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9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0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1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2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86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8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F8F53ED6-64BC-492F-AF20-88E166AFF0DA}" type="datetime1">
              <a:rPr lang="en-US"/>
              <a:pPr/>
              <a:t>7/14/2021</a:t>
            </a:fld>
            <a:endParaRPr lang="en-US"/>
          </a:p>
        </p:txBody>
      </p:sp>
      <p:sp>
        <p:nvSpPr>
          <p:cNvPr id="4098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D43619AA-4843-4979-A611-DECC1A948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ù"/>
        <a:defRPr kumimoji="1"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2000" y="6858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kumimoji="1" lang="en-US" sz="4400">
              <a:solidFill>
                <a:schemeClr val="bg2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38200" y="2819400"/>
            <a:ext cx="7315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Research Methods in Psychology </a:t>
            </a:r>
            <a:br>
              <a:rPr lang="en-US" sz="4000" i="1" dirty="0"/>
            </a:br>
            <a:endParaRPr lang="en-US" dirty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14400" y="8382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kumimoji="1" lang="en-US" sz="4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Naturalistic Observation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dirty="0"/>
              <a:t>In-depth study of a phenomenon in its natural setting</a:t>
            </a:r>
          </a:p>
          <a:p>
            <a:pPr lvl="2"/>
            <a:r>
              <a:rPr lang="en-US" dirty="0"/>
              <a:t>Examples include:</a:t>
            </a:r>
          </a:p>
          <a:p>
            <a:pPr lvl="3"/>
            <a:r>
              <a:rPr lang="en-US" dirty="0"/>
              <a:t>Study of primate behavior in the wild</a:t>
            </a:r>
          </a:p>
          <a:p>
            <a:pPr lvl="3"/>
            <a:r>
              <a:rPr lang="en-US" dirty="0"/>
              <a:t>Piaget’s study of  the cognitive development of his own children</a:t>
            </a:r>
          </a:p>
          <a:p>
            <a:pPr lvl="2"/>
            <a:r>
              <a:rPr lang="en-US" dirty="0"/>
              <a:t>Advantage:  Naturalistic studies have good </a:t>
            </a:r>
            <a:r>
              <a:rPr lang="en-US" dirty="0" err="1"/>
              <a:t>generalizability</a:t>
            </a:r>
            <a:endParaRPr lang="en-US" dirty="0"/>
          </a:p>
          <a:p>
            <a:pPr lvl="2"/>
            <a:r>
              <a:rPr lang="en-US" dirty="0"/>
              <a:t>Disadvantages:</a:t>
            </a:r>
          </a:p>
          <a:p>
            <a:pPr lvl="3"/>
            <a:r>
              <a:rPr lang="en-US" dirty="0"/>
              <a:t>Observation per se can alter behavior</a:t>
            </a:r>
          </a:p>
          <a:p>
            <a:pPr lvl="3"/>
            <a:r>
              <a:rPr lang="en-US" dirty="0"/>
              <a:t>Observational technique cannot infer cause of behavior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990600" y="6521450"/>
            <a:ext cx="303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©  1999 John Wiley and Sons, Inc.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Survey Research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/>
              <a:t>Survey technique asks questions of large numbers of persons to gain information on attitudes and behavior</a:t>
            </a:r>
          </a:p>
          <a:p>
            <a:pPr lvl="2"/>
            <a:r>
              <a:rPr lang="en-US"/>
              <a:t>Two approaches:</a:t>
            </a:r>
          </a:p>
          <a:p>
            <a:pPr lvl="3"/>
            <a:r>
              <a:rPr lang="en-US"/>
              <a:t>Questionnaires</a:t>
            </a:r>
          </a:p>
          <a:p>
            <a:pPr lvl="3"/>
            <a:r>
              <a:rPr lang="en-US"/>
              <a:t>Interviews</a:t>
            </a:r>
          </a:p>
          <a:p>
            <a:pPr lvl="2"/>
            <a:r>
              <a:rPr lang="en-US"/>
              <a:t>Disadvantages of survey approach:</a:t>
            </a:r>
          </a:p>
          <a:p>
            <a:pPr lvl="3"/>
            <a:r>
              <a:rPr lang="en-US"/>
              <a:t>Sampling issues</a:t>
            </a:r>
          </a:p>
          <a:p>
            <a:pPr lvl="3"/>
            <a:r>
              <a:rPr lang="en-US"/>
              <a:t>People may not respond accurately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914400" y="6521450"/>
            <a:ext cx="303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©  1999 John Wiley and Sons, Inc.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Correlational Research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/>
              <a:t>Aim of the correlational approach is to determine the degree to which 2 or more variables are related</a:t>
            </a:r>
          </a:p>
          <a:p>
            <a:r>
              <a:rPr lang="en-US"/>
              <a:t>Can determine association between data from experiments, case studies, or surveys</a:t>
            </a:r>
          </a:p>
          <a:p>
            <a:pPr lvl="2"/>
            <a:r>
              <a:rPr lang="en-US"/>
              <a:t>Calculate the </a:t>
            </a:r>
            <a:r>
              <a:rPr lang="en-US">
                <a:solidFill>
                  <a:srgbClr val="FF0000"/>
                </a:solidFill>
              </a:rPr>
              <a:t>correlation coefficient</a:t>
            </a:r>
            <a:r>
              <a:rPr lang="en-US"/>
              <a:t> (r) </a:t>
            </a:r>
          </a:p>
          <a:p>
            <a:pPr lvl="3"/>
            <a:r>
              <a:rPr lang="en-US"/>
              <a:t>Values range from -1 through 0 through +1</a:t>
            </a:r>
          </a:p>
          <a:p>
            <a:pPr lvl="3"/>
            <a:r>
              <a:rPr lang="en-US"/>
              <a:t>Negative correlations:  High values of one variable are associated with low values of the other variable</a:t>
            </a:r>
          </a:p>
          <a:p>
            <a:pPr lvl="3"/>
            <a:r>
              <a:rPr lang="en-US"/>
              <a:t>Correlational studies do NOT establish causality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14400" y="6521450"/>
            <a:ext cx="303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©  1999 John Wiley and Sons, Inc.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Correlation Coefficient</a:t>
            </a:r>
          </a:p>
        </p:txBody>
      </p:sp>
      <p:pic>
        <p:nvPicPr>
          <p:cNvPr id="90117" name="Picture 5" descr="D:\!CH.02W\!W012020.602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b="23534"/>
          <a:stretch>
            <a:fillRect/>
          </a:stretch>
        </p:blipFill>
        <p:spPr bwMode="auto">
          <a:xfrm>
            <a:off x="381000" y="1905000"/>
            <a:ext cx="8458200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Principles of Research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9843-B7FB-4EE0-B344-F94725CAA3E0}" type="datetime1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676400"/>
            <a:ext cx="72390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kumimoji="1" lang="en-US" sz="3600" u="sng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Ethics in research with human participants</a:t>
            </a:r>
          </a:p>
          <a:p>
            <a:pPr algn="l">
              <a:lnSpc>
                <a:spcPct val="135000"/>
              </a:lnSpc>
            </a:pPr>
            <a:r>
              <a:rPr lang="en-US" sz="3200" dirty="0"/>
              <a:t>-Freedom from coercion</a:t>
            </a:r>
          </a:p>
          <a:p>
            <a:pPr algn="l">
              <a:lnSpc>
                <a:spcPct val="135000"/>
              </a:lnSpc>
            </a:pPr>
            <a:r>
              <a:rPr lang="en-US" sz="3200" dirty="0"/>
              <a:t>-Informed consent</a:t>
            </a:r>
          </a:p>
          <a:p>
            <a:pPr algn="l">
              <a:lnSpc>
                <a:spcPct val="135000"/>
              </a:lnSpc>
            </a:pPr>
            <a:r>
              <a:rPr lang="en-US" sz="3200" dirty="0"/>
              <a:t>-Limited deception</a:t>
            </a:r>
          </a:p>
          <a:p>
            <a:pPr algn="l">
              <a:lnSpc>
                <a:spcPct val="135000"/>
              </a:lnSpc>
            </a:pPr>
            <a:r>
              <a:rPr lang="en-US" sz="3200" dirty="0"/>
              <a:t>-Adequate debriefing</a:t>
            </a:r>
          </a:p>
          <a:p>
            <a:pPr algn="l">
              <a:lnSpc>
                <a:spcPct val="135000"/>
              </a:lnSpc>
            </a:pPr>
            <a:r>
              <a:rPr lang="en-US" sz="3200" dirty="0"/>
              <a:t>-Confidentiality </a:t>
            </a:r>
          </a:p>
          <a:p>
            <a:pPr algn="l">
              <a:lnSpc>
                <a:spcPct val="135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Principles of Research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7162800" cy="4016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45000"/>
              </a:lnSpc>
            </a:pPr>
            <a:r>
              <a:rPr lang="en-US" sz="3600" u="sng" dirty="0"/>
              <a:t>Ethics of research with nonhuman animals</a:t>
            </a:r>
          </a:p>
          <a:p>
            <a:pPr lvl="1" algn="l">
              <a:lnSpc>
                <a:spcPct val="145000"/>
              </a:lnSpc>
            </a:pPr>
            <a:r>
              <a:rPr lang="en-US" sz="3600" dirty="0"/>
              <a:t>-Necessity</a:t>
            </a:r>
          </a:p>
          <a:p>
            <a:pPr lvl="1" algn="l">
              <a:lnSpc>
                <a:spcPct val="145000"/>
              </a:lnSpc>
            </a:pPr>
            <a:r>
              <a:rPr lang="en-US" sz="3600" dirty="0"/>
              <a:t>-Health</a:t>
            </a:r>
          </a:p>
          <a:p>
            <a:pPr lvl="1" algn="l">
              <a:lnSpc>
                <a:spcPct val="145000"/>
              </a:lnSpc>
            </a:pPr>
            <a:r>
              <a:rPr lang="en-US" sz="3600" dirty="0"/>
              <a:t>-Humane treatment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Lecture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dirty="0"/>
              <a:t>Experimental Research</a:t>
            </a:r>
          </a:p>
          <a:p>
            <a:r>
              <a:rPr lang="en-US" dirty="0"/>
              <a:t>Descriptive Research</a:t>
            </a:r>
          </a:p>
          <a:p>
            <a:r>
              <a:rPr lang="en-US" dirty="0" err="1"/>
              <a:t>Correlational</a:t>
            </a:r>
            <a:r>
              <a:rPr lang="en-US" dirty="0"/>
              <a:t> Research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algn="ctr"/>
            <a:r>
              <a:rPr lang="en-US"/>
              <a:t>Research Concepts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114800"/>
          </a:xfrm>
        </p:spPr>
        <p:txBody>
          <a:bodyPr/>
          <a:lstStyle/>
          <a:p>
            <a:r>
              <a:rPr lang="en-US"/>
              <a:t>Psychologists are interested in determining the causes of mental events and behaviors</a:t>
            </a:r>
          </a:p>
          <a:p>
            <a:pPr lvl="2"/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What is the impact (effect) of divorce on children?”</a:t>
            </a:r>
            <a:endParaRPr lang="en-US"/>
          </a:p>
          <a:p>
            <a:r>
              <a:rPr lang="en-US"/>
              <a:t>Issues in Theory:</a:t>
            </a:r>
          </a:p>
          <a:p>
            <a:pPr lvl="2"/>
            <a:r>
              <a:rPr lang="en-US"/>
              <a:t>Systematic way of organizing observations</a:t>
            </a:r>
          </a:p>
          <a:p>
            <a:pPr lvl="2"/>
            <a:r>
              <a:rPr lang="en-US"/>
              <a:t>Hypotheses are proposed relations between variables (cause-effect relationships)</a:t>
            </a:r>
          </a:p>
          <a:p>
            <a:pPr lvl="2"/>
            <a:r>
              <a:rPr lang="en-US"/>
              <a:t>Variable: Any phenomenon that can vary along some dimension</a:t>
            </a:r>
          </a:p>
          <a:p>
            <a:pPr lvl="3"/>
            <a:r>
              <a:rPr lang="en-US" sz="2400">
                <a:solidFill>
                  <a:srgbClr val="D45C6A"/>
                </a:solidFill>
              </a:rPr>
              <a:t>Continuous</a:t>
            </a:r>
            <a:r>
              <a:rPr lang="en-US" sz="2400"/>
              <a:t>:  varies continuously (body weight) </a:t>
            </a:r>
          </a:p>
          <a:p>
            <a:pPr lvl="3"/>
            <a:r>
              <a:rPr lang="en-US" sz="2400">
                <a:solidFill>
                  <a:srgbClr val="D45C6A"/>
                </a:solidFill>
              </a:rPr>
              <a:t>Categorical</a:t>
            </a:r>
            <a:r>
              <a:rPr lang="en-US" sz="2400"/>
              <a:t>: can take on fixed values (gender) </a:t>
            </a: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Defining Experiments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343400"/>
          </a:xfrm>
        </p:spPr>
        <p:txBody>
          <a:bodyPr/>
          <a:lstStyle/>
          <a:p>
            <a:r>
              <a:rPr lang="en-US" dirty="0"/>
              <a:t>Experiments ask whether systematic variation in one variable produces variation in another variable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Independent variable</a:t>
            </a:r>
            <a:r>
              <a:rPr lang="en-US" dirty="0"/>
              <a:t> (IV): Manipulated by experimenter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Dependent variable </a:t>
            </a:r>
            <a:r>
              <a:rPr lang="en-US" dirty="0"/>
              <a:t>(DV):  Participants response</a:t>
            </a:r>
          </a:p>
          <a:p>
            <a:r>
              <a:rPr lang="en-US" dirty="0"/>
              <a:t>Example:  The effect of coffee on academic achievement.</a:t>
            </a:r>
          </a:p>
          <a:p>
            <a:pPr lvl="2"/>
            <a:r>
              <a:rPr lang="en-US" dirty="0"/>
              <a:t>IV:  Coffee</a:t>
            </a:r>
          </a:p>
          <a:p>
            <a:pPr lvl="2"/>
            <a:r>
              <a:rPr lang="en-US" dirty="0"/>
              <a:t>DV:  Academic achievement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Issues in Experimental Research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343400"/>
          </a:xfrm>
        </p:spPr>
        <p:txBody>
          <a:bodyPr/>
          <a:lstStyle/>
          <a:p>
            <a:r>
              <a:rPr lang="en-US" sz="2800" b="1" dirty="0"/>
              <a:t>Control group</a:t>
            </a:r>
            <a:r>
              <a:rPr lang="en-US" dirty="0"/>
              <a:t>:  A group that is similar to the experimental group, except that it has not been exposed to the treatment.</a:t>
            </a:r>
          </a:p>
          <a:p>
            <a:pPr marL="342900" lvl="1" indent="-342900"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b="1" dirty="0"/>
              <a:t>Experimental group</a:t>
            </a:r>
            <a:r>
              <a:rPr lang="en-US" dirty="0"/>
              <a:t> :exposed to independent variable or </a:t>
            </a:r>
            <a:r>
              <a:rPr lang="en-US" u="sng" dirty="0"/>
              <a:t>conditions</a:t>
            </a:r>
            <a:r>
              <a:rPr lang="en-US" dirty="0"/>
              <a:t> expected to create change.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196"/>
          <p:cNvGrpSpPr>
            <a:grpSpLocks noGrp="1"/>
          </p:cNvGrpSpPr>
          <p:nvPr/>
        </p:nvGrpSpPr>
        <p:grpSpPr bwMode="auto">
          <a:xfrm>
            <a:off x="1676400" y="304800"/>
            <a:ext cx="6248400" cy="2286000"/>
            <a:chOff x="261" y="48"/>
            <a:chExt cx="3387" cy="1104"/>
          </a:xfrm>
        </p:grpSpPr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271" y="336"/>
              <a:ext cx="220" cy="769"/>
              <a:chOff x="2538" y="1879"/>
              <a:chExt cx="246" cy="944"/>
            </a:xfrm>
          </p:grpSpPr>
          <p:sp>
            <p:nvSpPr>
              <p:cNvPr id="91" name="Freeform 97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98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9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0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01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02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1626" y="146"/>
              <a:ext cx="220" cy="1009"/>
              <a:chOff x="2538" y="1879"/>
              <a:chExt cx="246" cy="944"/>
            </a:xfrm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05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09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501" y="52"/>
              <a:ext cx="386" cy="1106"/>
              <a:chOff x="2538" y="1879"/>
              <a:chExt cx="246" cy="944"/>
            </a:xfrm>
          </p:grpSpPr>
          <p:sp>
            <p:nvSpPr>
              <p:cNvPr id="79" name="Freeform 111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12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13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14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15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6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/>
          </p:nvGrpSpPr>
          <p:grpSpPr bwMode="auto">
            <a:xfrm>
              <a:off x="837" y="336"/>
              <a:ext cx="386" cy="769"/>
              <a:chOff x="2538" y="1879"/>
              <a:chExt cx="246" cy="944"/>
            </a:xfrm>
          </p:grpSpPr>
          <p:sp>
            <p:nvSpPr>
              <p:cNvPr id="73" name="Freeform 118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19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20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21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22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23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24"/>
            <p:cNvGrpSpPr>
              <a:grpSpLocks/>
            </p:cNvGrpSpPr>
            <p:nvPr/>
          </p:nvGrpSpPr>
          <p:grpSpPr bwMode="auto">
            <a:xfrm>
              <a:off x="1194" y="480"/>
              <a:ext cx="220" cy="625"/>
              <a:chOff x="2538" y="1879"/>
              <a:chExt cx="246" cy="944"/>
            </a:xfrm>
          </p:grpSpPr>
          <p:sp>
            <p:nvSpPr>
              <p:cNvPr id="67" name="Freeform 125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26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27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28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29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30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1402" y="480"/>
              <a:ext cx="220" cy="625"/>
              <a:chOff x="2538" y="1879"/>
              <a:chExt cx="246" cy="944"/>
            </a:xfrm>
          </p:grpSpPr>
          <p:sp>
            <p:nvSpPr>
              <p:cNvPr id="61" name="Freeform 132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33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4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5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36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37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38"/>
            <p:cNvGrpSpPr>
              <a:grpSpLocks/>
            </p:cNvGrpSpPr>
            <p:nvPr/>
          </p:nvGrpSpPr>
          <p:grpSpPr bwMode="auto">
            <a:xfrm>
              <a:off x="2878" y="290"/>
              <a:ext cx="192" cy="865"/>
              <a:chOff x="2538" y="1879"/>
              <a:chExt cx="246" cy="944"/>
            </a:xfrm>
          </p:grpSpPr>
          <p:sp>
            <p:nvSpPr>
              <p:cNvPr id="55" name="Freeform 139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40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41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42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3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44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45"/>
            <p:cNvGrpSpPr>
              <a:grpSpLocks/>
            </p:cNvGrpSpPr>
            <p:nvPr/>
          </p:nvGrpSpPr>
          <p:grpSpPr bwMode="auto">
            <a:xfrm>
              <a:off x="2276" y="384"/>
              <a:ext cx="220" cy="769"/>
              <a:chOff x="2538" y="1879"/>
              <a:chExt cx="246" cy="944"/>
            </a:xfrm>
          </p:grpSpPr>
          <p:sp>
            <p:nvSpPr>
              <p:cNvPr id="49" name="Freeform 146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47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48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49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0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51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52"/>
            <p:cNvGrpSpPr>
              <a:grpSpLocks/>
            </p:cNvGrpSpPr>
            <p:nvPr/>
          </p:nvGrpSpPr>
          <p:grpSpPr bwMode="auto">
            <a:xfrm>
              <a:off x="1834" y="52"/>
              <a:ext cx="220" cy="1106"/>
              <a:chOff x="2538" y="1879"/>
              <a:chExt cx="246" cy="944"/>
            </a:xfrm>
          </p:grpSpPr>
          <p:sp>
            <p:nvSpPr>
              <p:cNvPr id="43" name="Freeform 153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4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55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56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57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8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9"/>
            <p:cNvGrpSpPr>
              <a:grpSpLocks/>
            </p:cNvGrpSpPr>
            <p:nvPr/>
          </p:nvGrpSpPr>
          <p:grpSpPr bwMode="auto">
            <a:xfrm>
              <a:off x="3454" y="570"/>
              <a:ext cx="192" cy="573"/>
              <a:chOff x="2538" y="1879"/>
              <a:chExt cx="246" cy="944"/>
            </a:xfrm>
          </p:grpSpPr>
          <p:sp>
            <p:nvSpPr>
              <p:cNvPr id="37" name="Freeform 160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61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62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63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64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65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66"/>
            <p:cNvGrpSpPr>
              <a:grpSpLocks/>
            </p:cNvGrpSpPr>
            <p:nvPr/>
          </p:nvGrpSpPr>
          <p:grpSpPr bwMode="auto">
            <a:xfrm>
              <a:off x="2058" y="384"/>
              <a:ext cx="220" cy="769"/>
              <a:chOff x="2538" y="1879"/>
              <a:chExt cx="246" cy="944"/>
            </a:xfrm>
          </p:grpSpPr>
          <p:sp>
            <p:nvSpPr>
              <p:cNvPr id="31" name="Freeform 167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68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69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70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1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2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73"/>
            <p:cNvGrpSpPr>
              <a:grpSpLocks/>
            </p:cNvGrpSpPr>
            <p:nvPr/>
          </p:nvGrpSpPr>
          <p:grpSpPr bwMode="auto">
            <a:xfrm>
              <a:off x="3093" y="528"/>
              <a:ext cx="386" cy="625"/>
              <a:chOff x="2538" y="1879"/>
              <a:chExt cx="246" cy="944"/>
            </a:xfrm>
          </p:grpSpPr>
          <p:sp>
            <p:nvSpPr>
              <p:cNvPr id="25" name="Freeform 174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75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76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77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78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9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80"/>
            <p:cNvGrpSpPr>
              <a:grpSpLocks/>
            </p:cNvGrpSpPr>
            <p:nvPr/>
          </p:nvGrpSpPr>
          <p:grpSpPr bwMode="auto">
            <a:xfrm>
              <a:off x="2517" y="290"/>
              <a:ext cx="386" cy="865"/>
              <a:chOff x="2538" y="1879"/>
              <a:chExt cx="246" cy="944"/>
            </a:xfrm>
          </p:grpSpPr>
          <p:sp>
            <p:nvSpPr>
              <p:cNvPr id="19" name="Freeform 181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82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3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84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5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86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2879069" y="2590800"/>
            <a:ext cx="3385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66"/>
                </a:solidFill>
              </a:rPr>
              <a:t>Full population of interest</a:t>
            </a:r>
          </a:p>
        </p:txBody>
      </p:sp>
      <p:sp>
        <p:nvSpPr>
          <p:cNvPr id="98" name="Line 198"/>
          <p:cNvSpPr>
            <a:spLocks noChangeShapeType="1"/>
          </p:cNvSpPr>
          <p:nvPr/>
        </p:nvSpPr>
        <p:spPr bwMode="auto">
          <a:xfrm flipH="1">
            <a:off x="2667000" y="2971800"/>
            <a:ext cx="1066800" cy="17526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581400" y="3124200"/>
            <a:ext cx="167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66"/>
                </a:solidFill>
              </a:rPr>
              <a:t>Randomly assign into control and experimental groups</a:t>
            </a:r>
          </a:p>
        </p:txBody>
      </p:sp>
      <p:sp>
        <p:nvSpPr>
          <p:cNvPr id="100" name="Line 199"/>
          <p:cNvSpPr>
            <a:spLocks noChangeShapeType="1"/>
          </p:cNvSpPr>
          <p:nvPr/>
        </p:nvSpPr>
        <p:spPr bwMode="auto">
          <a:xfrm>
            <a:off x="4876800" y="2895600"/>
            <a:ext cx="1295400" cy="19050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1" name="Group 194"/>
          <p:cNvGrpSpPr>
            <a:grpSpLocks/>
          </p:cNvGrpSpPr>
          <p:nvPr/>
        </p:nvGrpSpPr>
        <p:grpSpPr bwMode="auto">
          <a:xfrm>
            <a:off x="762000" y="4114800"/>
            <a:ext cx="2895600" cy="1676400"/>
            <a:chOff x="192" y="1680"/>
            <a:chExt cx="1824" cy="1104"/>
          </a:xfrm>
        </p:grpSpPr>
        <p:grpSp>
          <p:nvGrpSpPr>
            <p:cNvPr id="102" name="Group 4"/>
            <p:cNvGrpSpPr>
              <a:grpSpLocks/>
            </p:cNvGrpSpPr>
            <p:nvPr/>
          </p:nvGrpSpPr>
          <p:grpSpPr bwMode="auto">
            <a:xfrm>
              <a:off x="1594" y="2016"/>
              <a:ext cx="220" cy="769"/>
              <a:chOff x="2538" y="1879"/>
              <a:chExt cx="246" cy="944"/>
            </a:xfrm>
          </p:grpSpPr>
          <p:sp>
            <p:nvSpPr>
              <p:cNvPr id="145" name="Freeform 5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6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7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8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9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" name="Group 11"/>
            <p:cNvGrpSpPr>
              <a:grpSpLocks/>
            </p:cNvGrpSpPr>
            <p:nvPr/>
          </p:nvGrpSpPr>
          <p:grpSpPr bwMode="auto">
            <a:xfrm>
              <a:off x="596" y="1778"/>
              <a:ext cx="220" cy="1009"/>
              <a:chOff x="2538" y="1879"/>
              <a:chExt cx="246" cy="944"/>
            </a:xfrm>
          </p:grpSpPr>
          <p:sp>
            <p:nvSpPr>
              <p:cNvPr id="139" name="Freeform 12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3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4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5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6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7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18"/>
            <p:cNvGrpSpPr>
              <a:grpSpLocks/>
            </p:cNvGrpSpPr>
            <p:nvPr/>
          </p:nvGrpSpPr>
          <p:grpSpPr bwMode="auto">
            <a:xfrm>
              <a:off x="213" y="1684"/>
              <a:ext cx="386" cy="1106"/>
              <a:chOff x="2538" y="1879"/>
              <a:chExt cx="246" cy="944"/>
            </a:xfrm>
          </p:grpSpPr>
          <p:sp>
            <p:nvSpPr>
              <p:cNvPr id="133" name="Freeform 19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20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21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22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23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32"/>
            <p:cNvGrpSpPr>
              <a:grpSpLocks/>
            </p:cNvGrpSpPr>
            <p:nvPr/>
          </p:nvGrpSpPr>
          <p:grpSpPr bwMode="auto">
            <a:xfrm>
              <a:off x="1172" y="2112"/>
              <a:ext cx="220" cy="625"/>
              <a:chOff x="2538" y="1879"/>
              <a:chExt cx="246" cy="944"/>
            </a:xfrm>
          </p:grpSpPr>
          <p:sp>
            <p:nvSpPr>
              <p:cNvPr id="127" name="Freeform 33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34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35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6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7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38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6" name="Group 68"/>
            <p:cNvGrpSpPr>
              <a:grpSpLocks/>
            </p:cNvGrpSpPr>
            <p:nvPr/>
          </p:nvGrpSpPr>
          <p:grpSpPr bwMode="auto">
            <a:xfrm>
              <a:off x="1390" y="2154"/>
              <a:ext cx="192" cy="573"/>
              <a:chOff x="2538" y="1879"/>
              <a:chExt cx="246" cy="944"/>
            </a:xfrm>
          </p:grpSpPr>
          <p:sp>
            <p:nvSpPr>
              <p:cNvPr id="121" name="Freeform 69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70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71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72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73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74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82"/>
            <p:cNvGrpSpPr>
              <a:grpSpLocks/>
            </p:cNvGrpSpPr>
            <p:nvPr/>
          </p:nvGrpSpPr>
          <p:grpSpPr bwMode="auto">
            <a:xfrm>
              <a:off x="789" y="2112"/>
              <a:ext cx="386" cy="625"/>
              <a:chOff x="2538" y="1879"/>
              <a:chExt cx="246" cy="944"/>
            </a:xfrm>
          </p:grpSpPr>
          <p:sp>
            <p:nvSpPr>
              <p:cNvPr id="115" name="Freeform 83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4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5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6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7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8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1822" y="2016"/>
              <a:ext cx="192" cy="769"/>
              <a:chOff x="2538" y="1879"/>
              <a:chExt cx="246" cy="944"/>
            </a:xfrm>
          </p:grpSpPr>
          <p:sp>
            <p:nvSpPr>
              <p:cNvPr id="109" name="Freeform 188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9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90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91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92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3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" name="Group 195"/>
          <p:cNvGrpSpPr>
            <a:grpSpLocks/>
          </p:cNvGrpSpPr>
          <p:nvPr/>
        </p:nvGrpSpPr>
        <p:grpSpPr bwMode="auto">
          <a:xfrm>
            <a:off x="5105401" y="4419600"/>
            <a:ext cx="2971800" cy="1524000"/>
            <a:chOff x="3744" y="1680"/>
            <a:chExt cx="1802" cy="1104"/>
          </a:xfrm>
        </p:grpSpPr>
        <p:grpSp>
          <p:nvGrpSpPr>
            <p:cNvPr id="152" name="Group 25"/>
            <p:cNvGrpSpPr>
              <a:grpSpLocks/>
            </p:cNvGrpSpPr>
            <p:nvPr/>
          </p:nvGrpSpPr>
          <p:grpSpPr bwMode="auto">
            <a:xfrm>
              <a:off x="4389" y="2016"/>
              <a:ext cx="386" cy="769"/>
              <a:chOff x="2538" y="1879"/>
              <a:chExt cx="246" cy="944"/>
            </a:xfrm>
          </p:grpSpPr>
          <p:sp>
            <p:nvSpPr>
              <p:cNvPr id="195" name="Freeform 26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7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8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9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30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31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" name="Group 39"/>
            <p:cNvGrpSpPr>
              <a:grpSpLocks/>
            </p:cNvGrpSpPr>
            <p:nvPr/>
          </p:nvGrpSpPr>
          <p:grpSpPr bwMode="auto">
            <a:xfrm>
              <a:off x="4159" y="2112"/>
              <a:ext cx="220" cy="625"/>
              <a:chOff x="2538" y="1879"/>
              <a:chExt cx="246" cy="944"/>
            </a:xfrm>
          </p:grpSpPr>
          <p:sp>
            <p:nvSpPr>
              <p:cNvPr id="189" name="Freeform 40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41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42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43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44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45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" name="Group 46"/>
            <p:cNvGrpSpPr>
              <a:grpSpLocks/>
            </p:cNvGrpSpPr>
            <p:nvPr/>
          </p:nvGrpSpPr>
          <p:grpSpPr bwMode="auto">
            <a:xfrm>
              <a:off x="3742" y="1874"/>
              <a:ext cx="192" cy="865"/>
              <a:chOff x="2538" y="1879"/>
              <a:chExt cx="246" cy="944"/>
            </a:xfrm>
          </p:grpSpPr>
          <p:sp>
            <p:nvSpPr>
              <p:cNvPr id="183" name="Freeform 47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48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49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50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51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52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" name="Group 53"/>
            <p:cNvGrpSpPr>
              <a:grpSpLocks/>
            </p:cNvGrpSpPr>
            <p:nvPr/>
          </p:nvGrpSpPr>
          <p:grpSpPr bwMode="auto">
            <a:xfrm>
              <a:off x="5348" y="2016"/>
              <a:ext cx="220" cy="769"/>
              <a:chOff x="2538" y="1879"/>
              <a:chExt cx="246" cy="944"/>
            </a:xfrm>
          </p:grpSpPr>
          <p:sp>
            <p:nvSpPr>
              <p:cNvPr id="177" name="Freeform 54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55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56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57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58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59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" name="Group 61"/>
            <p:cNvGrpSpPr>
              <a:grpSpLocks/>
            </p:cNvGrpSpPr>
            <p:nvPr/>
          </p:nvGrpSpPr>
          <p:grpSpPr bwMode="auto">
            <a:xfrm>
              <a:off x="4735" y="1684"/>
              <a:ext cx="220" cy="1106"/>
              <a:chOff x="2538" y="1879"/>
              <a:chExt cx="246" cy="944"/>
            </a:xfrm>
          </p:grpSpPr>
          <p:sp>
            <p:nvSpPr>
              <p:cNvPr id="171" name="Freeform 62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63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64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65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66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67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7" name="Group 75"/>
            <p:cNvGrpSpPr>
              <a:grpSpLocks/>
            </p:cNvGrpSpPr>
            <p:nvPr/>
          </p:nvGrpSpPr>
          <p:grpSpPr bwMode="auto">
            <a:xfrm>
              <a:off x="3956" y="1968"/>
              <a:ext cx="220" cy="769"/>
              <a:chOff x="2538" y="1879"/>
              <a:chExt cx="246" cy="944"/>
            </a:xfrm>
          </p:grpSpPr>
          <p:sp>
            <p:nvSpPr>
              <p:cNvPr id="165" name="Freeform 76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77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78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79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80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81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" name="Group 89"/>
            <p:cNvGrpSpPr>
              <a:grpSpLocks/>
            </p:cNvGrpSpPr>
            <p:nvPr/>
          </p:nvGrpSpPr>
          <p:grpSpPr bwMode="auto">
            <a:xfrm>
              <a:off x="4965" y="1922"/>
              <a:ext cx="386" cy="865"/>
              <a:chOff x="2538" y="1879"/>
              <a:chExt cx="246" cy="944"/>
            </a:xfrm>
          </p:grpSpPr>
          <p:sp>
            <p:nvSpPr>
              <p:cNvPr id="159" name="Freeform 90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1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92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93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94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95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2" name="Rectangle 201"/>
          <p:cNvSpPr/>
          <p:nvPr/>
        </p:nvSpPr>
        <p:spPr>
          <a:xfrm>
            <a:off x="5181600" y="57912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Control group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143001" y="5715001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Experimental group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Limitations of Experimental Research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114800"/>
          </a:xfrm>
        </p:spPr>
        <p:txBody>
          <a:bodyPr/>
          <a:lstStyle/>
          <a:p>
            <a:r>
              <a:rPr lang="en-US" dirty="0"/>
              <a:t>Complex real-world issues may not be easily studied in the laboratory</a:t>
            </a:r>
          </a:p>
          <a:p>
            <a:r>
              <a:rPr lang="en-US" dirty="0"/>
              <a:t>The focus of experimental psychology is off-base:  The </a:t>
            </a:r>
            <a:r>
              <a:rPr lang="en-US" dirty="0">
                <a:solidFill>
                  <a:srgbClr val="FF0000"/>
                </a:solidFill>
              </a:rPr>
              <a:t>interpretative stance</a:t>
            </a:r>
            <a:r>
              <a:rPr lang="en-US" dirty="0"/>
              <a:t> suggests that we should strive to understand the personal meanings that govern behavior rather than focus on predicting behavior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Descriptive Research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/>
              <a:t>The descriptive approach seeks to describe phenomena rather than to manipulate variables</a:t>
            </a:r>
          </a:p>
          <a:p>
            <a:r>
              <a:rPr lang="en-US"/>
              <a:t>Methods of descriptive research:</a:t>
            </a:r>
          </a:p>
          <a:p>
            <a:pPr lvl="2"/>
            <a:r>
              <a:rPr lang="en-US"/>
              <a:t>Case studies</a:t>
            </a:r>
          </a:p>
          <a:p>
            <a:pPr lvl="2"/>
            <a:r>
              <a:rPr lang="en-US"/>
              <a:t>Naturalistic observation</a:t>
            </a:r>
          </a:p>
          <a:p>
            <a:pPr lvl="2"/>
            <a:r>
              <a:rPr lang="en-US"/>
              <a:t>Survey research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Case Studies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/>
              <a:t>An in-depth study of the behavior of one person or a small group</a:t>
            </a:r>
          </a:p>
          <a:p>
            <a:pPr lvl="2"/>
            <a:r>
              <a:rPr lang="en-US"/>
              <a:t>Used when large numbers of subjects are not available</a:t>
            </a:r>
          </a:p>
          <a:p>
            <a:pPr lvl="2"/>
            <a:r>
              <a:rPr lang="en-US"/>
              <a:t>Often used in clinical research </a:t>
            </a:r>
          </a:p>
          <a:p>
            <a:pPr lvl="3"/>
            <a:r>
              <a:rPr lang="en-US"/>
              <a:t>Freud’s case study approach</a:t>
            </a:r>
          </a:p>
          <a:p>
            <a:pPr lvl="2"/>
            <a:r>
              <a:rPr lang="en-US"/>
              <a:t>Drawbacks include</a:t>
            </a:r>
          </a:p>
          <a:p>
            <a:pPr lvl="3"/>
            <a:r>
              <a:rPr lang="en-US"/>
              <a:t>Small sample size (limit to generalizability)</a:t>
            </a:r>
          </a:p>
          <a:p>
            <a:pPr lvl="3"/>
            <a:r>
              <a:rPr lang="en-US"/>
              <a:t>Susceptibility to researcher bias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516</TotalTime>
  <Words>542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Monotype Sorts</vt:lpstr>
      <vt:lpstr>Arial</vt:lpstr>
      <vt:lpstr>Times New Roman</vt:lpstr>
      <vt:lpstr>Wingdings</vt:lpstr>
      <vt:lpstr>Dads Tie</vt:lpstr>
      <vt:lpstr>Research Methods in Psychology  </vt:lpstr>
      <vt:lpstr>Lecture Outline</vt:lpstr>
      <vt:lpstr>Research Concepts</vt:lpstr>
      <vt:lpstr>Defining Experiments</vt:lpstr>
      <vt:lpstr>Issues in Experimental Research</vt:lpstr>
      <vt:lpstr>PowerPoint Presentation</vt:lpstr>
      <vt:lpstr>Limitations of Experimental Research </vt:lpstr>
      <vt:lpstr>Descriptive Research</vt:lpstr>
      <vt:lpstr>Case Studies</vt:lpstr>
      <vt:lpstr>Naturalistic Observation</vt:lpstr>
      <vt:lpstr>Survey Research</vt:lpstr>
      <vt:lpstr>Correlational Research</vt:lpstr>
      <vt:lpstr>The Correlation Coefficient</vt:lpstr>
      <vt:lpstr>Ethical Principles of Research</vt:lpstr>
      <vt:lpstr>Ethical Principles of Research</vt:lpstr>
    </vt:vector>
  </TitlesOfParts>
  <Company>Psychology-Texas A&amp;M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 Set  Westen Psychology 2e</dc:title>
  <dc:creator>Paul J. Wellman</dc:creator>
  <cp:lastModifiedBy>Neway Teshome</cp:lastModifiedBy>
  <cp:revision>51</cp:revision>
  <cp:lastPrinted>1998-05-10T13:34:44Z</cp:lastPrinted>
  <dcterms:created xsi:type="dcterms:W3CDTF">1998-05-04T11:57:10Z</dcterms:created>
  <dcterms:modified xsi:type="dcterms:W3CDTF">2021-07-14T11:11:36Z</dcterms:modified>
</cp:coreProperties>
</file>