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91" r:id="rId3"/>
    <p:sldId id="326" r:id="rId4"/>
    <p:sldId id="327" r:id="rId5"/>
    <p:sldId id="323" r:id="rId6"/>
    <p:sldId id="294" r:id="rId7"/>
    <p:sldId id="311" r:id="rId8"/>
    <p:sldId id="295" r:id="rId9"/>
    <p:sldId id="312" r:id="rId10"/>
    <p:sldId id="296" r:id="rId11"/>
    <p:sldId id="297" r:id="rId12"/>
    <p:sldId id="298" r:id="rId13"/>
    <p:sldId id="299" r:id="rId14"/>
    <p:sldId id="303" r:id="rId15"/>
    <p:sldId id="313" r:id="rId16"/>
    <p:sldId id="292" r:id="rId17"/>
    <p:sldId id="304" r:id="rId18"/>
    <p:sldId id="308" r:id="rId19"/>
    <p:sldId id="307" r:id="rId20"/>
    <p:sldId id="293" r:id="rId21"/>
    <p:sldId id="314" r:id="rId22"/>
    <p:sldId id="305" r:id="rId23"/>
    <p:sldId id="309" r:id="rId24"/>
    <p:sldId id="310" r:id="rId25"/>
    <p:sldId id="316" r:id="rId26"/>
    <p:sldId id="315" r:id="rId27"/>
    <p:sldId id="317" r:id="rId28"/>
    <p:sldId id="318" r:id="rId29"/>
    <p:sldId id="319" r:id="rId30"/>
    <p:sldId id="320" r:id="rId31"/>
    <p:sldId id="321" r:id="rId32"/>
    <p:sldId id="322" r:id="rId33"/>
    <p:sldId id="32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41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7770A7-42DD-4CF6-B5EF-9AA76D57E398}" type="datetimeFigureOut">
              <a:rPr lang="en-US" smtClean="0"/>
              <a:pPr/>
              <a:t>3/10/2022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E6C649-CF3D-4EA5-88B6-14BBDD79D00A}"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97119-1D29-4892-B53C-A34B73753B2F}" type="datetimeFigureOut">
              <a:rPr lang="en-US" smtClean="0"/>
              <a:pPr/>
              <a:t>3/10/2022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E2847-F011-4EE2-8D8E-AD8C3A5C542E}"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AE2847-F011-4EE2-8D8E-AD8C3A5C542E}"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also call it as experimental type of research. In such a research it is necessary to get at facts firsthand, at their source, and actively to go about doing certain things to stimulate the production of desired information. In such a research, the researcher must first provide himself with a working hypothesis or guess as to the probable results. He then works to get enough facts (data) to prove or disprove his hypothesis. He then sets up experimental designs which he thinks will manipulate the persons or the materials concerned so as to bring forth the desired information. Such research is thus </a:t>
            </a:r>
            <a:r>
              <a:rPr lang="en-US" dirty="0" err="1" smtClean="0"/>
              <a:t>characterised</a:t>
            </a:r>
            <a:r>
              <a:rPr lang="en-US" dirty="0" smtClean="0"/>
              <a:t> by the experimenter’s control over the variables under study and his deliberate manipulation of one of them to study its effects. Empirical research is appropriate when proof is sought that certain variables affect other variables in some way. Evidence gathered through experiments or empirical studies is today considered to be the most powerful support possible for a </a:t>
            </a:r>
            <a:r>
              <a:rPr lang="nl-NL" dirty="0" err="1" smtClean="0"/>
              <a:t>given</a:t>
            </a:r>
            <a:r>
              <a:rPr lang="nl-NL" dirty="0" smtClean="0"/>
              <a:t> hypothesis.</a:t>
            </a:r>
          </a:p>
          <a:p>
            <a:endParaRPr lang="nl-NL"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4AE2847-F011-4EE2-8D8E-AD8C3A5C542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011077B-56D0-4205-8A53-9E012238D3D5}" type="datetimeFigureOut">
              <a:rPr lang="en-US" smtClean="0"/>
              <a:pPr/>
              <a:t>3/10/2022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8F1F266-3887-42A9-83CE-3C586D4FD2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11077B-56D0-4205-8A53-9E012238D3D5}" type="datetimeFigureOut">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11077B-56D0-4205-8A53-9E012238D3D5}" type="datetimeFigureOut">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11077B-56D0-4205-8A53-9E012238D3D5}" type="datetimeFigureOut">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11077B-56D0-4205-8A53-9E012238D3D5}" type="datetimeFigureOut">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F266-3887-42A9-83CE-3C586D4FD2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11077B-56D0-4205-8A53-9E012238D3D5}" type="datetimeFigureOut">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011077B-56D0-4205-8A53-9E012238D3D5}" type="datetimeFigureOut">
              <a:rPr lang="en-US" smtClean="0"/>
              <a:pPr/>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11077B-56D0-4205-8A53-9E012238D3D5}" type="datetimeFigureOut">
              <a:rPr lang="en-US" smtClean="0"/>
              <a:pPr/>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1077B-56D0-4205-8A53-9E012238D3D5}" type="datetimeFigureOut">
              <a:rPr lang="en-US" smtClean="0"/>
              <a:pPr/>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11077B-56D0-4205-8A53-9E012238D3D5}" type="datetimeFigureOut">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1F266-3887-42A9-83CE-3C586D4FD2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11077B-56D0-4205-8A53-9E012238D3D5}" type="datetimeFigureOut">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8F1F266-3887-42A9-83CE-3C586D4FD26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011077B-56D0-4205-8A53-9E012238D3D5}" type="datetimeFigureOut">
              <a:rPr lang="en-US" smtClean="0"/>
              <a:pPr/>
              <a:t>3/10/2022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8F1F266-3887-42A9-83CE-3C586D4FD26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3657600"/>
          </a:xfrm>
        </p:spPr>
        <p:txBody>
          <a:bodyPr>
            <a:noAutofit/>
          </a:bodyPr>
          <a:lstStyle/>
          <a:p>
            <a:pPr algn="ctr"/>
            <a:r>
              <a:rPr lang="en-US" sz="4400" dirty="0" smtClean="0"/>
              <a:t> </a:t>
            </a:r>
            <a:r>
              <a:rPr lang="en-US" sz="4000" dirty="0" smtClean="0">
                <a:latin typeface="Times New Roman" pitchFamily="18" charset="0"/>
                <a:cs typeface="Times New Roman" pitchFamily="18" charset="0"/>
              </a:rPr>
              <a:t>Research Methodology and Scientific Writing</a:t>
            </a:r>
            <a:r>
              <a:rPr lang="en-US" sz="3800" dirty="0" smtClean="0">
                <a:latin typeface="Times New Roman" pitchFamily="18" charset="0"/>
                <a:cs typeface="Times New Roman" pitchFamily="18" charset="0"/>
              </a:rPr>
              <a:t/>
            </a:r>
            <a:br>
              <a:rPr lang="en-US" sz="3800" dirty="0" smtClean="0">
                <a:latin typeface="Times New Roman" pitchFamily="18" charset="0"/>
                <a:cs typeface="Times New Roman" pitchFamily="18" charset="0"/>
              </a:rPr>
            </a:br>
            <a:r>
              <a:rPr lang="en-US" sz="3800" dirty="0" smtClean="0">
                <a:latin typeface="Times New Roman" pitchFamily="18" charset="0"/>
                <a:cs typeface="Times New Roman" pitchFamily="18" charset="0"/>
              </a:rPr>
              <a:t/>
            </a:r>
            <a:br>
              <a:rPr lang="en-US" sz="3800" dirty="0" smtClean="0">
                <a:latin typeface="Times New Roman" pitchFamily="18" charset="0"/>
                <a:cs typeface="Times New Roman" pitchFamily="18" charset="0"/>
              </a:rPr>
            </a:br>
            <a:r>
              <a:rPr lang="en-US" sz="3800" dirty="0" err="1" smtClean="0">
                <a:latin typeface="Times New Roman" pitchFamily="18" charset="0"/>
                <a:cs typeface="Times New Roman" pitchFamily="18" charset="0"/>
              </a:rPr>
              <a:t>Chem</a:t>
            </a:r>
            <a:r>
              <a:rPr lang="en-US" sz="3800" dirty="0" smtClean="0">
                <a:latin typeface="Times New Roman" pitchFamily="18" charset="0"/>
                <a:cs typeface="Times New Roman" pitchFamily="18" charset="0"/>
              </a:rPr>
              <a:t> 3072 </a:t>
            </a:r>
            <a:r>
              <a:rPr lang="en-US" sz="4400" dirty="0" smtClean="0"/>
              <a:t/>
            </a:r>
            <a:br>
              <a:rPr lang="en-US" sz="4400" dirty="0" smtClean="0"/>
            </a:br>
            <a:r>
              <a:rPr lang="en-US" sz="3200" dirty="0" smtClean="0"/>
              <a:t/>
            </a:r>
            <a:br>
              <a:rPr lang="en-US" sz="3200" dirty="0" smtClean="0"/>
            </a:br>
            <a:endParaRPr lang="en-US" sz="3200" dirty="0"/>
          </a:p>
        </p:txBody>
      </p:sp>
      <p:pic>
        <p:nvPicPr>
          <p:cNvPr id="5" name="Picture 2"/>
          <p:cNvPicPr>
            <a:picLocks noChangeAspect="1" noChangeArrowheads="1"/>
          </p:cNvPicPr>
          <p:nvPr/>
        </p:nvPicPr>
        <p:blipFill>
          <a:blip r:embed="rId3"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US" dirty="0" smtClean="0"/>
              <a:t>	Types cont..</a:t>
            </a:r>
            <a:endParaRPr lang="nl-NL"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pPr marL="571500" indent="-571500">
              <a:buAutoNum type="romanLcPeriod" startAt="2"/>
            </a:pPr>
            <a:r>
              <a:rPr lang="en-GB" b="1" i="1" dirty="0" smtClean="0"/>
              <a:t>Applied Research (also called action research): </a:t>
            </a:r>
          </a:p>
          <a:p>
            <a:pPr marL="571500" indent="-571500"/>
            <a:endParaRPr lang="en-GB" dirty="0" smtClean="0"/>
          </a:p>
          <a:p>
            <a:pPr marL="571500" indent="-571500"/>
            <a:r>
              <a:rPr lang="en-GB" dirty="0" smtClean="0"/>
              <a:t>The purpose of applied research is to solve an immediate, practical problem. </a:t>
            </a:r>
          </a:p>
          <a:p>
            <a:pPr marL="571500" indent="-571500"/>
            <a:r>
              <a:rPr lang="en-GB" dirty="0" smtClean="0"/>
              <a:t>It is oriented to a specific problem. It has a practical problem solving emphasis. </a:t>
            </a:r>
          </a:p>
          <a:p>
            <a:pPr marL="571500" indent="-571500"/>
            <a:r>
              <a:rPr lang="en-GB" dirty="0" smtClean="0"/>
              <a:t>It emerges out of a general problem which faces a society as whole.</a:t>
            </a:r>
          </a:p>
          <a:p>
            <a:pPr marL="571500" indent="-571500"/>
            <a:r>
              <a:rPr lang="en-US" dirty="0" smtClean="0"/>
              <a:t>Marketing research or evaluation research are examples of applied research.</a:t>
            </a:r>
          </a:p>
          <a:p>
            <a:pPr algn="just">
              <a:buNone/>
            </a:pPr>
            <a:r>
              <a:rPr lang="en-GB" dirty="0" smtClean="0"/>
              <a:t> </a:t>
            </a:r>
          </a:p>
          <a:p>
            <a:pPr algn="just">
              <a:buNone/>
            </a:pPr>
            <a:r>
              <a:rPr lang="en-GB" dirty="0" smtClean="0"/>
              <a:t>    Generally, basic and applied researches are differentiated not by their complexity or value, but by their goals or purposes.  The primary purpose of basic research is the extension of knowledge; the purpose of applied research is the solution of an immediate practical problem.</a:t>
            </a:r>
            <a:endParaRPr lang="nl-NL"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438912"/>
          </a:xfrm>
        </p:spPr>
        <p:txBody>
          <a:bodyPr>
            <a:normAutofit fontScale="90000"/>
          </a:bodyPr>
          <a:lstStyle/>
          <a:p>
            <a:r>
              <a:rPr lang="en-GB" dirty="0" smtClean="0"/>
              <a:t> 	Types cont..</a:t>
            </a:r>
            <a:endParaRPr lang="nl-NL" dirty="0"/>
          </a:p>
        </p:txBody>
      </p:sp>
      <p:sp>
        <p:nvSpPr>
          <p:cNvPr id="3" name="Content Placeholder 2"/>
          <p:cNvSpPr>
            <a:spLocks noGrp="1"/>
          </p:cNvSpPr>
          <p:nvPr>
            <p:ph idx="1"/>
          </p:nvPr>
        </p:nvSpPr>
        <p:spPr>
          <a:xfrm>
            <a:off x="457200" y="1143000"/>
            <a:ext cx="8229600" cy="5181600"/>
          </a:xfrm>
        </p:spPr>
        <p:txBody>
          <a:bodyPr>
            <a:normAutofit fontScale="85000" lnSpcReduction="10000"/>
          </a:bodyPr>
          <a:lstStyle/>
          <a:p>
            <a:pPr>
              <a:buNone/>
            </a:pPr>
            <a:r>
              <a:rPr lang="en-GB" b="1" i="1" dirty="0" smtClean="0"/>
              <a:t>Quantitative and Qualitative Research </a:t>
            </a:r>
          </a:p>
          <a:p>
            <a:pPr marL="571500" indent="-571500">
              <a:buFont typeface="+mj-lt"/>
              <a:buAutoNum type="romanLcPeriod"/>
            </a:pPr>
            <a:r>
              <a:rPr lang="en-GB" i="1" dirty="0" smtClean="0"/>
              <a:t>Quantitative Research: </a:t>
            </a:r>
            <a:r>
              <a:rPr lang="en-GB" dirty="0" smtClean="0"/>
              <a:t>Research based on the measurement of quantity or amount. </a:t>
            </a:r>
          </a:p>
          <a:p>
            <a:pPr marL="571500" indent="-571500">
              <a:buNone/>
            </a:pPr>
            <a:endParaRPr lang="en-GB" dirty="0" smtClean="0"/>
          </a:p>
          <a:p>
            <a:pPr marL="571500" indent="-571500">
              <a:buFont typeface="+mj-lt"/>
              <a:buAutoNum type="romanLcPeriod"/>
            </a:pPr>
            <a:r>
              <a:rPr lang="en-GB" i="1" dirty="0" smtClean="0"/>
              <a:t>Qualitative     Research:     </a:t>
            </a:r>
            <a:r>
              <a:rPr lang="en-GB" dirty="0" smtClean="0"/>
              <a:t>Research     concerned     with     qualitative phenomenon</a:t>
            </a:r>
            <a:r>
              <a:rPr lang="en-US" dirty="0" smtClean="0"/>
              <a:t>, i.e., phenomena relating to or involving quality or kind. </a:t>
            </a:r>
          </a:p>
          <a:p>
            <a:pPr lvl="1"/>
            <a:endParaRPr lang="en-US" dirty="0" smtClean="0"/>
          </a:p>
          <a:p>
            <a:pPr lvl="1"/>
            <a:r>
              <a:rPr lang="en-US" dirty="0" smtClean="0"/>
              <a:t>This type of research aims at discovering the underlying motives and desires, using in depth interviews for the purpose. </a:t>
            </a:r>
          </a:p>
          <a:p>
            <a:pPr lvl="1"/>
            <a:r>
              <a:rPr lang="en-US" dirty="0" smtClean="0"/>
              <a:t>Attitude or opinion research i.e., research designed to find out how people feel or what they think about a particular subject or institution is also qualitative research. </a:t>
            </a:r>
          </a:p>
          <a:p>
            <a:pPr lvl="1"/>
            <a:r>
              <a:rPr lang="en-US" dirty="0" smtClean="0"/>
              <a:t>Qualitative research is specially important in the behavioral sciences where the aim is to discover the underlying motives of human behavior. </a:t>
            </a:r>
            <a:endParaRPr lang="nl-NL"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fontScale="90000"/>
          </a:bodyPr>
          <a:lstStyle/>
          <a:p>
            <a:r>
              <a:rPr lang="nl-NL" dirty="0" smtClean="0"/>
              <a:t/>
            </a:r>
            <a:br>
              <a:rPr lang="nl-NL" dirty="0" smtClean="0"/>
            </a:br>
            <a:r>
              <a:rPr lang="nl-NL" dirty="0" smtClean="0"/>
              <a:t>	Types </a:t>
            </a:r>
            <a:r>
              <a:rPr lang="nl-NL" dirty="0" err="1" smtClean="0"/>
              <a:t>cont</a:t>
            </a:r>
            <a:r>
              <a:rPr lang="nl-NL" dirty="0" smtClean="0"/>
              <a:t>..</a:t>
            </a:r>
            <a:endParaRPr lang="nl-NL" dirty="0"/>
          </a:p>
        </p:txBody>
      </p:sp>
      <p:sp>
        <p:nvSpPr>
          <p:cNvPr id="3" name="Content Placeholder 2"/>
          <p:cNvSpPr>
            <a:spLocks noGrp="1"/>
          </p:cNvSpPr>
          <p:nvPr>
            <p:ph idx="1"/>
          </p:nvPr>
        </p:nvSpPr>
        <p:spPr>
          <a:xfrm>
            <a:off x="457200" y="1371600"/>
            <a:ext cx="8229600" cy="4953000"/>
          </a:xfrm>
        </p:spPr>
        <p:txBody>
          <a:bodyPr>
            <a:normAutofit/>
          </a:bodyPr>
          <a:lstStyle/>
          <a:p>
            <a:pPr>
              <a:buNone/>
            </a:pPr>
            <a:r>
              <a:rPr lang="en-GB" b="1" i="1" dirty="0" smtClean="0"/>
              <a:t>Conceptual Vs Empirical Research </a:t>
            </a:r>
          </a:p>
          <a:p>
            <a:pPr marL="571500" indent="-571500">
              <a:buFont typeface="+mj-lt"/>
              <a:buAutoNum type="romanLcPeriod"/>
            </a:pPr>
            <a:r>
              <a:rPr lang="en-GB" i="1" dirty="0" smtClean="0"/>
              <a:t>Conceptual Research: </a:t>
            </a:r>
            <a:r>
              <a:rPr lang="en-GB" dirty="0" smtClean="0"/>
              <a:t>related to </a:t>
            </a:r>
            <a:r>
              <a:rPr lang="en-GB" dirty="0" smtClean="0">
                <a:solidFill>
                  <a:schemeClr val="accent1"/>
                </a:solidFill>
              </a:rPr>
              <a:t>abstract ideas or theories</a:t>
            </a:r>
            <a:r>
              <a:rPr lang="en-GB" dirty="0" smtClean="0"/>
              <a:t>. Commonly used by philosophers and thinkers </a:t>
            </a:r>
            <a:r>
              <a:rPr lang="en-US" dirty="0" smtClean="0"/>
              <a:t>to develop new concepts or to reinterpret existing ones.</a:t>
            </a:r>
          </a:p>
          <a:p>
            <a:pPr marL="571500" indent="-571500">
              <a:buFont typeface="+mj-lt"/>
              <a:buAutoNum type="romanLcPeriod"/>
            </a:pPr>
            <a:endParaRPr lang="en-US" i="1" dirty="0" smtClean="0"/>
          </a:p>
          <a:p>
            <a:pPr marL="571500" indent="-571500">
              <a:buFont typeface="+mj-lt"/>
              <a:buAutoNum type="romanLcPeriod"/>
            </a:pPr>
            <a:r>
              <a:rPr lang="en-GB" i="1" dirty="0" smtClean="0"/>
              <a:t>Empirical Research: </a:t>
            </a:r>
            <a:r>
              <a:rPr lang="en-GB" dirty="0" smtClean="0"/>
              <a:t>relies on </a:t>
            </a:r>
            <a:r>
              <a:rPr lang="en-GB" dirty="0" smtClean="0">
                <a:solidFill>
                  <a:schemeClr val="accent1"/>
                </a:solidFill>
              </a:rPr>
              <a:t>experience or observation alone</a:t>
            </a:r>
            <a:r>
              <a:rPr lang="en-GB" dirty="0" smtClean="0"/>
              <a:t>. It is data based research coming up with conclusions which are capable of being verified by observation or experiment.</a:t>
            </a:r>
            <a:endParaRPr lang="nl-NL" dirty="0" smtClean="0"/>
          </a:p>
          <a:p>
            <a:pPr>
              <a:buNone/>
            </a:pPr>
            <a:r>
              <a:rPr lang="en-GB" dirty="0" smtClean="0"/>
              <a:t> </a:t>
            </a:r>
            <a:endParaRPr lang="nl-NL" dirty="0" smtClean="0"/>
          </a:p>
          <a:p>
            <a:endParaRPr lang="nl-NL" dirty="0"/>
          </a:p>
        </p:txBody>
      </p:sp>
      <p:pic>
        <p:nvPicPr>
          <p:cNvPr id="4" name="Picture 2"/>
          <p:cNvPicPr>
            <a:picLocks noChangeAspect="1" noChangeArrowheads="1"/>
          </p:cNvPicPr>
          <p:nvPr/>
        </p:nvPicPr>
        <p:blipFill>
          <a:blip r:embed="rId3"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 	Types cont..</a:t>
            </a:r>
            <a:endParaRPr lang="nl-NL" dirty="0"/>
          </a:p>
        </p:txBody>
      </p:sp>
      <p:sp>
        <p:nvSpPr>
          <p:cNvPr id="3" name="Content Placeholder 2"/>
          <p:cNvSpPr>
            <a:spLocks noGrp="1"/>
          </p:cNvSpPr>
          <p:nvPr>
            <p:ph idx="1"/>
          </p:nvPr>
        </p:nvSpPr>
        <p:spPr>
          <a:xfrm>
            <a:off x="457200" y="1295400"/>
            <a:ext cx="8229600" cy="5029200"/>
          </a:xfrm>
        </p:spPr>
        <p:txBody>
          <a:bodyPr>
            <a:normAutofit fontScale="92500"/>
          </a:bodyPr>
          <a:lstStyle/>
          <a:p>
            <a:pPr>
              <a:buNone/>
            </a:pPr>
            <a:r>
              <a:rPr lang="en-US" b="1" i="1" dirty="0" smtClean="0"/>
              <a:t>Descriptive vs. Analytical</a:t>
            </a:r>
            <a:r>
              <a:rPr lang="en-US" i="1" dirty="0" smtClean="0"/>
              <a:t>: </a:t>
            </a:r>
          </a:p>
          <a:p>
            <a:pPr marL="907542" lvl="1" indent="-514350">
              <a:buFont typeface="+mj-lt"/>
              <a:buAutoNum type="romanLcPeriod"/>
            </a:pPr>
            <a:r>
              <a:rPr lang="en-US" i="1" dirty="0" smtClean="0"/>
              <a:t>Descriptive research includes surveys and fact-finding enquiries </a:t>
            </a:r>
            <a:r>
              <a:rPr lang="en-US" dirty="0" smtClean="0"/>
              <a:t>of different kinds. </a:t>
            </a:r>
          </a:p>
          <a:p>
            <a:pPr lvl="2"/>
            <a:r>
              <a:rPr lang="en-US" dirty="0" smtClean="0"/>
              <a:t>The major purpose of descriptive research is description of the state of affairs as it exists at present. </a:t>
            </a:r>
          </a:p>
          <a:p>
            <a:pPr lvl="2"/>
            <a:r>
              <a:rPr lang="en-US" i="1" dirty="0" smtClean="0"/>
              <a:t>The main characteristic </a:t>
            </a:r>
            <a:r>
              <a:rPr lang="en-US" dirty="0" smtClean="0"/>
              <a:t>of this method is that the researcher has no control over the variables; he can only report what has happened or what is happening. </a:t>
            </a:r>
          </a:p>
          <a:p>
            <a:pPr lvl="2"/>
            <a:r>
              <a:rPr lang="en-US" dirty="0" smtClean="0"/>
              <a:t>The methods of research utilized in descriptive research are survey methods of all kinds, including comparative and </a:t>
            </a:r>
            <a:r>
              <a:rPr lang="en-US" dirty="0" err="1" smtClean="0"/>
              <a:t>correlational</a:t>
            </a:r>
            <a:r>
              <a:rPr lang="en-US" dirty="0" smtClean="0"/>
              <a:t> methods. </a:t>
            </a:r>
          </a:p>
          <a:p>
            <a:pPr marL="907542" lvl="1" indent="-514350">
              <a:buFont typeface="+mj-lt"/>
              <a:buAutoNum type="romanLcPeriod"/>
            </a:pPr>
            <a:r>
              <a:rPr lang="en-US" dirty="0" smtClean="0"/>
              <a:t>In </a:t>
            </a:r>
            <a:r>
              <a:rPr lang="en-US" i="1" dirty="0" smtClean="0"/>
              <a:t>analytical research, on the </a:t>
            </a:r>
            <a:r>
              <a:rPr lang="en-US" dirty="0" smtClean="0"/>
              <a:t>other hand, the researcher has to use facts or information already available, and analyze these to make a critical evaluation of the material.</a:t>
            </a:r>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5112"/>
          </a:xfrm>
        </p:spPr>
        <p:txBody>
          <a:bodyPr>
            <a:normAutofit fontScale="90000"/>
          </a:bodyPr>
          <a:lstStyle/>
          <a:p>
            <a:r>
              <a:rPr lang="en-US" dirty="0" smtClean="0"/>
              <a:t>	Other types</a:t>
            </a:r>
            <a:endParaRPr lang="nl-NL"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marL="571500" indent="-571500"/>
            <a:r>
              <a:rPr lang="en-US" i="1" dirty="0" smtClean="0"/>
              <a:t>One-time research or longitudinal research. In the former case the research is </a:t>
            </a:r>
            <a:r>
              <a:rPr lang="en-US" dirty="0" smtClean="0"/>
              <a:t>confined to a single time-period, whereas in the latter case the research is carried on over several time-periods. </a:t>
            </a:r>
          </a:p>
          <a:p>
            <a:pPr marL="571500" indent="-571500"/>
            <a:endParaRPr lang="en-US" dirty="0" smtClean="0"/>
          </a:p>
          <a:p>
            <a:pPr marL="571500" indent="-571500"/>
            <a:r>
              <a:rPr lang="en-US" dirty="0" smtClean="0"/>
              <a:t>Research can be </a:t>
            </a:r>
            <a:r>
              <a:rPr lang="en-US" i="1" dirty="0" smtClean="0"/>
              <a:t>field-setting research or laboratory research or simulation research, depending upon the environment in which it is to be carried out.</a:t>
            </a:r>
          </a:p>
          <a:p>
            <a:pPr marL="571500" indent="-571500"/>
            <a:endParaRPr lang="en-US" dirty="0" smtClean="0"/>
          </a:p>
          <a:p>
            <a:pPr marL="571500" indent="-571500"/>
            <a:r>
              <a:rPr lang="en-US" dirty="0" smtClean="0"/>
              <a:t>The research may be </a:t>
            </a:r>
            <a:r>
              <a:rPr lang="en-US" i="1" dirty="0" smtClean="0"/>
              <a:t>exploratory </a:t>
            </a:r>
            <a:r>
              <a:rPr lang="en-US" dirty="0" smtClean="0"/>
              <a:t>or it may be formalized. The objective of exploratory research is the development of hypotheses rather than their testing, whereas formalized research studies are those with substantial structure and with specific hypotheses to be tested. </a:t>
            </a:r>
          </a:p>
          <a:p>
            <a:pPr marL="571500" indent="-571500"/>
            <a:endParaRPr lang="en-US" i="1" dirty="0" smtClean="0"/>
          </a:p>
          <a:p>
            <a:pPr marL="571500" indent="-571500"/>
            <a:r>
              <a:rPr lang="en-US" i="1" dirty="0" smtClean="0"/>
              <a:t>Historical research is that </a:t>
            </a:r>
            <a:r>
              <a:rPr lang="en-US" dirty="0" smtClean="0"/>
              <a:t>which utilizes historical sources like documents, remains, etc. to study events or ideas of the past, including the philosophy of persons and groups at any remote point of time. </a:t>
            </a:r>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	Other types</a:t>
            </a:r>
            <a:endParaRPr lang="nl-NL" dirty="0"/>
          </a:p>
        </p:txBody>
      </p:sp>
      <p:sp>
        <p:nvSpPr>
          <p:cNvPr id="3" name="Content Placeholder 2"/>
          <p:cNvSpPr>
            <a:spLocks noGrp="1"/>
          </p:cNvSpPr>
          <p:nvPr>
            <p:ph idx="1"/>
          </p:nvPr>
        </p:nvSpPr>
        <p:spPr>
          <a:xfrm>
            <a:off x="457200" y="1447800"/>
            <a:ext cx="8229600" cy="5181600"/>
          </a:xfrm>
        </p:spPr>
        <p:txBody>
          <a:bodyPr>
            <a:normAutofit fontScale="77500" lnSpcReduction="20000"/>
          </a:bodyPr>
          <a:lstStyle/>
          <a:p>
            <a:r>
              <a:rPr lang="en-US" dirty="0" smtClean="0"/>
              <a:t>Research can also be classified as </a:t>
            </a:r>
            <a:r>
              <a:rPr lang="en-US" i="1" dirty="0" smtClean="0"/>
              <a:t>conclusion-oriented and decision-oriented. While doing conclusion oriented </a:t>
            </a:r>
            <a:r>
              <a:rPr lang="en-US" dirty="0" smtClean="0"/>
              <a:t>research, a researcher is free to pick up a problem, redesign the enquiry as he proceeds and is prepared to conceptualize as he wishes.</a:t>
            </a:r>
          </a:p>
          <a:p>
            <a:endParaRPr lang="en-US" dirty="0" smtClean="0"/>
          </a:p>
          <a:p>
            <a:r>
              <a:rPr lang="en-US" dirty="0" smtClean="0"/>
              <a:t> Decision-oriented research is always for the </a:t>
            </a:r>
            <a:r>
              <a:rPr lang="en-US" dirty="0" smtClean="0">
                <a:solidFill>
                  <a:schemeClr val="accent1"/>
                </a:solidFill>
              </a:rPr>
              <a:t>need of a decision maker </a:t>
            </a:r>
            <a:r>
              <a:rPr lang="en-US" dirty="0" smtClean="0"/>
              <a:t>and the researcher in this case is not free to embark upon research according to his own inclination. </a:t>
            </a:r>
          </a:p>
          <a:p>
            <a:pPr>
              <a:buNone/>
            </a:pPr>
            <a:endParaRPr lang="en-US" dirty="0" smtClean="0"/>
          </a:p>
          <a:p>
            <a:pPr lvl="1"/>
            <a:r>
              <a:rPr lang="en-US" dirty="0" smtClean="0">
                <a:solidFill>
                  <a:schemeClr val="accent1"/>
                </a:solidFill>
              </a:rPr>
              <a:t>Operations research </a:t>
            </a:r>
            <a:r>
              <a:rPr lang="en-US" dirty="0" smtClean="0"/>
              <a:t>is an example of decision oriented research since it is a scientific method of providing executive departments with a quantitative basis for decisions regarding operations under their control.</a:t>
            </a:r>
          </a:p>
          <a:p>
            <a:endParaRPr lang="nl-NL" dirty="0" smtClean="0"/>
          </a:p>
          <a:p>
            <a:pPr>
              <a:buFont typeface="Wingdings" pitchFamily="2" charset="2"/>
              <a:buChar char="Ø"/>
            </a:pPr>
            <a:r>
              <a:rPr lang="en-GB" dirty="0" smtClean="0"/>
              <a:t>Note that recognition of the differences among the kinds of research is important because the kind of research selected will determine the conduct of research. The kind of research undertaken will also influence mobilization of financial and public support for that research.</a:t>
            </a:r>
            <a:endParaRPr lang="nl-NL"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91312"/>
          </a:xfrm>
        </p:spPr>
        <p:txBody>
          <a:bodyPr>
            <a:normAutofit fontScale="90000"/>
          </a:bodyPr>
          <a:lstStyle/>
          <a:p>
            <a:r>
              <a:rPr lang="en-US" dirty="0" smtClean="0"/>
              <a:t>	The scientific Method</a:t>
            </a:r>
            <a:endParaRPr lang="nl-NL" dirty="0"/>
          </a:p>
        </p:txBody>
      </p:sp>
      <p:sp>
        <p:nvSpPr>
          <p:cNvPr id="3" name="Content Placeholder 2"/>
          <p:cNvSpPr>
            <a:spLocks noGrp="1"/>
          </p:cNvSpPr>
          <p:nvPr>
            <p:ph idx="1"/>
          </p:nvPr>
        </p:nvSpPr>
        <p:spPr>
          <a:xfrm>
            <a:off x="457200" y="1295400"/>
            <a:ext cx="8305800" cy="5029200"/>
          </a:xfrm>
        </p:spPr>
        <p:txBody>
          <a:bodyPr>
            <a:normAutofit fontScale="85000" lnSpcReduction="10000"/>
          </a:bodyPr>
          <a:lstStyle/>
          <a:p>
            <a:r>
              <a:rPr lang="en-US" dirty="0" smtClean="0"/>
              <a:t>The </a:t>
            </a:r>
            <a:r>
              <a:rPr lang="en-US" dirty="0" smtClean="0">
                <a:solidFill>
                  <a:schemeClr val="accent1"/>
                </a:solidFill>
              </a:rPr>
              <a:t>philosophy common to all research methods </a:t>
            </a:r>
            <a:r>
              <a:rPr lang="en-US" dirty="0" smtClean="0"/>
              <a:t>and techniques, although they may vary considerably from one science to another, is usually given the </a:t>
            </a:r>
            <a:r>
              <a:rPr lang="nl-NL" dirty="0" smtClean="0"/>
              <a:t>name of scientific method.</a:t>
            </a:r>
          </a:p>
          <a:p>
            <a:pPr>
              <a:buNone/>
            </a:pPr>
            <a:r>
              <a:rPr lang="nl-NL" dirty="0" smtClean="0"/>
              <a:t> </a:t>
            </a:r>
          </a:p>
          <a:p>
            <a:r>
              <a:rPr lang="nl-NL" dirty="0" smtClean="0"/>
              <a:t>T</a:t>
            </a:r>
            <a:r>
              <a:rPr lang="en-US" dirty="0" smtClean="0"/>
              <a:t>he natural, physical, and social scientists who use statistical methods to reach conclusions all approach their problems by the same general procedure, the scientific method. </a:t>
            </a:r>
          </a:p>
          <a:p>
            <a:endParaRPr lang="en-US" dirty="0" smtClean="0"/>
          </a:p>
          <a:p>
            <a:r>
              <a:rPr lang="en-US" dirty="0" smtClean="0"/>
              <a:t>In this context, Karl Pearson writes, “The scientific method is one and same in the branches (of science) and that method is the method of all logically trained minds … the unity of all sciences consists alone in its methods, not its material; the man who classifies facts of any kind whatever, who sees their mutual relation and describes their sequences, is applying the Scientific Method and is a man of science”.</a:t>
            </a:r>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Scientific Method, Cont..</a:t>
            </a:r>
            <a:endParaRPr lang="nl-NL"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en-US" dirty="0" smtClean="0"/>
              <a:t>Scientific method is the pursuit of truth as determined by logical considerations. The ideal of science is to achieve a systematic interrelation of  facts. </a:t>
            </a:r>
          </a:p>
          <a:p>
            <a:endParaRPr lang="en-US" dirty="0" smtClean="0"/>
          </a:p>
          <a:p>
            <a:r>
              <a:rPr lang="en-US" dirty="0" smtClean="0"/>
              <a:t>Scientific method attempts to achieve this ideal by experimentation, observation, logical arguments from accepted postulates and a combination of these three in varying proportions</a:t>
            </a:r>
          </a:p>
          <a:p>
            <a:endParaRPr lang="en-US" dirty="0" smtClean="0"/>
          </a:p>
          <a:p>
            <a:r>
              <a:rPr lang="en-US" dirty="0" smtClean="0"/>
              <a:t>Scientific method is, thus, based on certain basic postulates which can be stated as under:</a:t>
            </a:r>
          </a:p>
          <a:p>
            <a:pPr marL="914400" indent="-346075">
              <a:buFont typeface="+mj-lt"/>
              <a:buAutoNum type="arabicPeriod"/>
            </a:pPr>
            <a:r>
              <a:rPr lang="en-US" dirty="0" smtClean="0"/>
              <a:t>It relies on empirical evidence;</a:t>
            </a:r>
          </a:p>
          <a:p>
            <a:pPr marL="914400" indent="-346075">
              <a:buFont typeface="+mj-lt"/>
              <a:buAutoNum type="arabicPeriod"/>
            </a:pPr>
            <a:r>
              <a:rPr lang="en-US" dirty="0" smtClean="0"/>
              <a:t>It utilizes relevant concepts;</a:t>
            </a:r>
          </a:p>
          <a:p>
            <a:pPr marL="914400" indent="-346075">
              <a:buFont typeface="+mj-lt"/>
              <a:buAutoNum type="arabicPeriod"/>
            </a:pPr>
            <a:r>
              <a:rPr lang="en-US" dirty="0" smtClean="0"/>
              <a:t>It is committed to only objective considerations;</a:t>
            </a:r>
          </a:p>
          <a:p>
            <a:pPr marL="914400" indent="-346075">
              <a:buFont typeface="+mj-lt"/>
              <a:buAutoNum type="arabicPeriod"/>
            </a:pPr>
            <a:r>
              <a:rPr lang="en-US" dirty="0" smtClean="0"/>
              <a:t>It presupposes ethical neutrality, i.e., it aims at nothing but making only adequate and correct statements about population objects;</a:t>
            </a:r>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dirty="0" smtClean="0"/>
              <a:t>	Scientific method</a:t>
            </a:r>
            <a:endParaRPr lang="nl-NL"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pPr marL="914400" indent="-346075">
              <a:buNone/>
            </a:pPr>
            <a:r>
              <a:rPr lang="en-US" dirty="0" smtClean="0"/>
              <a:t>5. It results into probabilistic predictions;</a:t>
            </a:r>
          </a:p>
          <a:p>
            <a:pPr marL="914400" indent="-346075">
              <a:buNone/>
            </a:pPr>
            <a:r>
              <a:rPr lang="en-US" dirty="0" smtClean="0"/>
              <a:t>6. Its methodology is made known to all concerned for critical scrutiny are for use in testing the conclusions through replication;</a:t>
            </a:r>
          </a:p>
          <a:p>
            <a:pPr marL="914400" indent="-346075">
              <a:buNone/>
            </a:pPr>
            <a:r>
              <a:rPr lang="en-US" dirty="0" smtClean="0"/>
              <a:t>7. It aims at formulating most general axioms or what can be termed as scientific theories.</a:t>
            </a:r>
          </a:p>
          <a:p>
            <a:endParaRPr lang="en-US" dirty="0" smtClean="0"/>
          </a:p>
          <a:p>
            <a:r>
              <a:rPr lang="en-US" dirty="0" smtClean="0"/>
              <a:t>The steps involved in the scientific method are:</a:t>
            </a:r>
          </a:p>
          <a:p>
            <a:pPr lvl="1">
              <a:buNone/>
            </a:pPr>
            <a:r>
              <a:rPr lang="en-US" dirty="0" smtClean="0"/>
              <a:t>1. </a:t>
            </a:r>
            <a:r>
              <a:rPr lang="en-US" sz="2800" dirty="0" smtClean="0"/>
              <a:t>State the problem.</a:t>
            </a:r>
            <a:endParaRPr lang="nl-NL" sz="2800" dirty="0" smtClean="0"/>
          </a:p>
          <a:p>
            <a:pPr lvl="1">
              <a:buNone/>
            </a:pPr>
            <a:r>
              <a:rPr lang="en-US" sz="2800" dirty="0" smtClean="0"/>
              <a:t>2. Formulate the hypothesis.</a:t>
            </a:r>
            <a:endParaRPr lang="nl-NL" sz="2800" dirty="0" smtClean="0"/>
          </a:p>
          <a:p>
            <a:pPr lvl="1">
              <a:buNone/>
            </a:pPr>
            <a:r>
              <a:rPr lang="en-US" sz="2800" dirty="0" smtClean="0"/>
              <a:t>3. Design the experiment or survey.</a:t>
            </a:r>
            <a:endParaRPr lang="nl-NL" sz="2800" dirty="0" smtClean="0"/>
          </a:p>
          <a:p>
            <a:pPr lvl="1">
              <a:buNone/>
            </a:pPr>
            <a:r>
              <a:rPr lang="en-US" sz="2800" dirty="0" smtClean="0"/>
              <a:t>4. Collect data.</a:t>
            </a:r>
            <a:endParaRPr lang="nl-NL" sz="2800" dirty="0" smtClean="0"/>
          </a:p>
          <a:p>
            <a:pPr lvl="1">
              <a:buNone/>
            </a:pPr>
            <a:r>
              <a:rPr lang="en-US" sz="2800" dirty="0" smtClean="0"/>
              <a:t>5. Interpret the data.</a:t>
            </a:r>
            <a:endParaRPr lang="nl-NL" sz="2800" dirty="0" smtClean="0"/>
          </a:p>
          <a:p>
            <a:pPr lvl="1">
              <a:buNone/>
            </a:pPr>
            <a:r>
              <a:rPr lang="en-US" sz="2800" dirty="0" smtClean="0"/>
              <a:t>6. Draw conclusions</a:t>
            </a:r>
            <a:endParaRPr lang="nl-NL" sz="2800"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serach process.jpg"/>
          <p:cNvPicPr>
            <a:picLocks noGrp="1" noChangeAspect="1"/>
          </p:cNvPicPr>
          <p:nvPr>
            <p:ph idx="4294967295"/>
          </p:nvPr>
        </p:nvPicPr>
        <p:blipFill>
          <a:blip r:embed="rId2" cstate="print"/>
          <a:srcRect l="12142" t="21437" r="16622" b="29714"/>
          <a:stretch>
            <a:fillRect/>
          </a:stretch>
        </p:blipFill>
        <p:spPr>
          <a:xfrm>
            <a:off x="0" y="914400"/>
            <a:ext cx="9282317" cy="5791200"/>
          </a:xfrm>
        </p:spPr>
      </p:pic>
      <p:pic>
        <p:nvPicPr>
          <p:cNvPr id="5" name="Picture 2"/>
          <p:cNvPicPr>
            <a:picLocks noChangeAspect="1" noChangeArrowheads="1"/>
          </p:cNvPicPr>
          <p:nvPr/>
        </p:nvPicPr>
        <p:blipFill>
          <a:blip r:embed="rId3"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nl-NL" dirty="0"/>
          </a:p>
        </p:txBody>
      </p:sp>
      <p:sp>
        <p:nvSpPr>
          <p:cNvPr id="3" name="Content Placeholder 2"/>
          <p:cNvSpPr>
            <a:spLocks noGrp="1"/>
          </p:cNvSpPr>
          <p:nvPr>
            <p:ph idx="1"/>
          </p:nvPr>
        </p:nvSpPr>
        <p:spPr>
          <a:xfrm>
            <a:off x="457200" y="2209800"/>
            <a:ext cx="8229600" cy="4114800"/>
          </a:xfrm>
        </p:spPr>
        <p:txBody>
          <a:bodyPr/>
          <a:lstStyle/>
          <a:p>
            <a:r>
              <a:rPr lang="en-US" dirty="0" smtClean="0"/>
              <a:t>Objectives of Research</a:t>
            </a:r>
          </a:p>
          <a:p>
            <a:r>
              <a:rPr lang="en-US" dirty="0" smtClean="0"/>
              <a:t>Significance of Research.</a:t>
            </a:r>
          </a:p>
          <a:p>
            <a:r>
              <a:rPr lang="en-US" dirty="0" smtClean="0"/>
              <a:t>What is Research?</a:t>
            </a:r>
          </a:p>
          <a:p>
            <a:r>
              <a:rPr lang="en-US" dirty="0" smtClean="0"/>
              <a:t>Types of Research.</a:t>
            </a:r>
          </a:p>
          <a:p>
            <a:r>
              <a:rPr lang="en-US" dirty="0" smtClean="0"/>
              <a:t>The Scientific Method.</a:t>
            </a:r>
          </a:p>
          <a:p>
            <a:r>
              <a:rPr lang="en-US" dirty="0" smtClean="0"/>
              <a:t>Characteristics of a good research</a:t>
            </a:r>
          </a:p>
          <a:p>
            <a:endParaRPr lang="en-US" dirty="0" smtClean="0"/>
          </a:p>
          <a:p>
            <a:endParaRPr lang="en-US"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3600" dirty="0" smtClean="0"/>
              <a:t>	Step 1. State the Problem </a:t>
            </a:r>
            <a:endParaRPr lang="nl-NL"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nl-NL" dirty="0" smtClean="0"/>
              <a:t>At the </a:t>
            </a:r>
            <a:r>
              <a:rPr lang="en-US" dirty="0" smtClean="0"/>
              <a:t>very outset the researcher must single out the problem he wants to study, i.e., he must decide the general area of interest or aspect of a subject-matter that he would like to inquire into. </a:t>
            </a:r>
          </a:p>
          <a:p>
            <a:endParaRPr lang="en-US" dirty="0" smtClean="0"/>
          </a:p>
          <a:p>
            <a:r>
              <a:rPr lang="en-US" dirty="0" smtClean="0"/>
              <a:t>Initially the problem may be stated in a broad general way and then the ambiguities, if any, relating to the problem be resolved.</a:t>
            </a:r>
          </a:p>
          <a:p>
            <a:pPr>
              <a:buNone/>
            </a:pPr>
            <a:r>
              <a:rPr lang="en-US" dirty="0" smtClean="0"/>
              <a:t> </a:t>
            </a:r>
          </a:p>
          <a:p>
            <a:r>
              <a:rPr lang="en-US" dirty="0" smtClean="0"/>
              <a:t>Then, the feasibility of a particular solution has to be considered before a working formulation of the problem can be set up.</a:t>
            </a:r>
          </a:p>
          <a:p>
            <a:endParaRPr lang="en-US" dirty="0" smtClean="0"/>
          </a:p>
          <a:p>
            <a:r>
              <a:rPr lang="en-US" dirty="0" smtClean="0"/>
              <a:t>The formulation of a general topic into a specific research problem, thus, constitutes the first step in a scientific enquiry. </a:t>
            </a:r>
            <a:endParaRPr lang="nl-NL"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dirty="0" smtClean="0"/>
              <a:t>	Problem, cont..</a:t>
            </a:r>
            <a:endParaRPr lang="nl-NL" dirty="0"/>
          </a:p>
        </p:txBody>
      </p:sp>
      <p:sp>
        <p:nvSpPr>
          <p:cNvPr id="3" name="Content Placeholder 2"/>
          <p:cNvSpPr>
            <a:spLocks noGrp="1"/>
          </p:cNvSpPr>
          <p:nvPr>
            <p:ph idx="1"/>
          </p:nvPr>
        </p:nvSpPr>
        <p:spPr>
          <a:xfrm>
            <a:off x="457200" y="1219200"/>
            <a:ext cx="8229600" cy="5334000"/>
          </a:xfrm>
        </p:spPr>
        <p:txBody>
          <a:bodyPr>
            <a:normAutofit fontScale="77500" lnSpcReduction="20000"/>
          </a:bodyPr>
          <a:lstStyle/>
          <a:p>
            <a:r>
              <a:rPr lang="en-US" dirty="0" smtClean="0"/>
              <a:t>Essentially two steps are involved in formulating the research problem, viz., </a:t>
            </a:r>
            <a:r>
              <a:rPr lang="en-US" dirty="0" smtClean="0">
                <a:solidFill>
                  <a:schemeClr val="accent1"/>
                </a:solidFill>
              </a:rPr>
              <a:t>understanding</a:t>
            </a:r>
            <a:r>
              <a:rPr lang="en-US" dirty="0" smtClean="0"/>
              <a:t> the problem thoroughly, and </a:t>
            </a:r>
            <a:r>
              <a:rPr lang="en-US" dirty="0" smtClean="0">
                <a:solidFill>
                  <a:schemeClr val="accent1"/>
                </a:solidFill>
              </a:rPr>
              <a:t>rephrasing</a:t>
            </a:r>
            <a:r>
              <a:rPr lang="en-US" dirty="0" smtClean="0"/>
              <a:t> the same into meaningful terms from an analytical point of view. </a:t>
            </a:r>
          </a:p>
          <a:p>
            <a:pPr>
              <a:buNone/>
            </a:pPr>
            <a:endParaRPr lang="en-US" dirty="0" smtClean="0"/>
          </a:p>
          <a:p>
            <a:r>
              <a:rPr lang="en-US" dirty="0" smtClean="0"/>
              <a:t>One simple technique for getting a problem in focus is to formulate a clear and explicit statement of the problem and put the statement in writing. </a:t>
            </a:r>
          </a:p>
          <a:p>
            <a:endParaRPr lang="en-US" dirty="0" smtClean="0"/>
          </a:p>
          <a:p>
            <a:r>
              <a:rPr lang="en-US" dirty="0" smtClean="0"/>
              <a:t>This may seem like an unnecessary instruction for a research scientist; however, it is frequently not followed. </a:t>
            </a:r>
          </a:p>
          <a:p>
            <a:endParaRPr lang="en-US" dirty="0" smtClean="0"/>
          </a:p>
          <a:p>
            <a:r>
              <a:rPr lang="en-US" dirty="0" smtClean="0"/>
              <a:t>The consequence is a vagueness and lack of focus that make it almost impossible to proceed. </a:t>
            </a:r>
          </a:p>
          <a:p>
            <a:endParaRPr lang="en-US" dirty="0" smtClean="0"/>
          </a:p>
          <a:p>
            <a:r>
              <a:rPr lang="en-US" dirty="0" smtClean="0"/>
              <a:t>It leads to the collection of unnecessary information or the failure to collect essential information.</a:t>
            </a:r>
            <a:endParaRPr lang="nl-NL" dirty="0" smtClean="0"/>
          </a:p>
          <a:p>
            <a:endParaRPr lang="en-US" dirty="0" smtClean="0"/>
          </a:p>
          <a:p>
            <a:r>
              <a:rPr lang="en-US" dirty="0" smtClean="0"/>
              <a:t>Sometimes the original question is even lost as the researcher gets involved in the details of the experiment.</a:t>
            </a:r>
            <a:endParaRPr lang="nl-NL"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Step 2. Formulate the hypothesis.</a:t>
            </a:r>
            <a:endParaRPr lang="nl-NL"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After extensive literature survey, researcher should state in clear terms the working hypothesis or hypotheses. </a:t>
            </a:r>
          </a:p>
          <a:p>
            <a:endParaRPr lang="en-US" dirty="0" smtClean="0"/>
          </a:p>
          <a:p>
            <a:r>
              <a:rPr lang="en-US" dirty="0" smtClean="0"/>
              <a:t>Working hypothesis is tentative assumption made in order to draw out and test its logical or empirical consequences. As such the manner in which research hypotheses are developed is particularly important since they provide the focal point for research. </a:t>
            </a:r>
          </a:p>
          <a:p>
            <a:endParaRPr lang="en-US" dirty="0" smtClean="0"/>
          </a:p>
          <a:p>
            <a:r>
              <a:rPr lang="en-US" dirty="0" smtClean="0"/>
              <a:t>They also affect the manner in which tests must be conducted in the analysis of data and indirectly the quality of data which is required for the analysis. </a:t>
            </a:r>
          </a:p>
          <a:p>
            <a:r>
              <a:rPr lang="en-US" dirty="0" smtClean="0"/>
              <a:t>In most types of research, the development of working hypothesis plays an important role. </a:t>
            </a:r>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dirty="0" smtClean="0"/>
              <a:t>	Hypothesis, cont..</a:t>
            </a:r>
            <a:endParaRPr lang="nl-NL"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Hypothesis should be very specific and limited to the piece of research in hand because it has to be tested. </a:t>
            </a:r>
          </a:p>
          <a:p>
            <a:endParaRPr lang="en-US" dirty="0" smtClean="0"/>
          </a:p>
          <a:p>
            <a:r>
              <a:rPr lang="en-US" dirty="0" smtClean="0"/>
              <a:t>The role of the hypothesis is to guide the researcher by delimiting the area of research and to keep him on the right track. It sharpens his thinking and focuses attention on the more important facets of the problem. </a:t>
            </a:r>
          </a:p>
          <a:p>
            <a:endParaRPr lang="en-US" dirty="0" smtClean="0"/>
          </a:p>
          <a:p>
            <a:r>
              <a:rPr lang="en-US" dirty="0" smtClean="0"/>
              <a:t>It also indicates the type of data required and the type of methods of data analysis to be used.</a:t>
            </a:r>
            <a:endParaRPr lang="nl-NL" dirty="0" smtClean="0"/>
          </a:p>
          <a:p>
            <a:endParaRPr lang="en-US" dirty="0" smtClean="0"/>
          </a:p>
          <a:p>
            <a:r>
              <a:rPr lang="en-US" dirty="0" smtClean="0"/>
              <a:t>Thus, working hypotheses arise as a result of a-priori thinking about the subject, examination of the available data and material including related studies and the counsel of experts and interested parties.</a:t>
            </a:r>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	Step 3. Research Design</a:t>
            </a:r>
            <a:endParaRPr lang="nl-NL"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smtClean="0"/>
              <a:t>A design of research is developed for collection of data or evidences for testing the hypotheses. It involves method, sample and techniques of research. The appropriate method and techniques are selected for this purpose. </a:t>
            </a:r>
          </a:p>
          <a:p>
            <a:endParaRPr lang="en-US" dirty="0" smtClean="0"/>
          </a:p>
          <a:p>
            <a:r>
              <a:rPr lang="en-US" dirty="0" smtClean="0"/>
              <a:t>There are several research designs, such as, experimental and non-experimental hypothesis testing. </a:t>
            </a:r>
          </a:p>
          <a:p>
            <a:endParaRPr lang="en-US" dirty="0" smtClean="0"/>
          </a:p>
          <a:p>
            <a:r>
              <a:rPr lang="en-US" dirty="0" smtClean="0"/>
              <a:t>Experimental designs can be either informal designs (such as before-and-after without control, after-only with control, before-and-after with control) or </a:t>
            </a:r>
          </a:p>
          <a:p>
            <a:endParaRPr lang="en-US" dirty="0" smtClean="0"/>
          </a:p>
          <a:p>
            <a:r>
              <a:rPr lang="en-US" dirty="0" smtClean="0"/>
              <a:t>formal designs (such as completely randomized design, randomized block design, Latin square design, simple and complex factorial designs), out of which the researcher must select one for his own project.</a:t>
            </a:r>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	Design, cont..</a:t>
            </a:r>
            <a:endParaRPr lang="nl-NL"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The preparation of the research design, appropriate for a particular research problem, involves usually the consideration of the following:</a:t>
            </a:r>
          </a:p>
          <a:p>
            <a:pPr>
              <a:buNone/>
            </a:pPr>
            <a:endParaRPr lang="en-US" dirty="0" smtClean="0"/>
          </a:p>
          <a:p>
            <a:pPr marL="914400" indent="-457200">
              <a:buFont typeface="+mj-lt"/>
              <a:buAutoNum type="romanLcPeriod"/>
            </a:pPr>
            <a:r>
              <a:rPr lang="en-US" dirty="0" smtClean="0"/>
              <a:t>the means of obtaining the information;</a:t>
            </a:r>
          </a:p>
          <a:p>
            <a:pPr marL="914400" indent="-457200">
              <a:buFont typeface="+mj-lt"/>
              <a:buAutoNum type="romanLcPeriod"/>
            </a:pPr>
            <a:r>
              <a:rPr lang="en-US" dirty="0" smtClean="0"/>
              <a:t>the availability and skills of the researcher and his staff (if any);</a:t>
            </a:r>
          </a:p>
          <a:p>
            <a:pPr marL="914400" indent="-457200">
              <a:buFont typeface="+mj-lt"/>
              <a:buAutoNum type="romanLcPeriod"/>
            </a:pPr>
            <a:r>
              <a:rPr lang="en-US" dirty="0" smtClean="0"/>
              <a:t>explanation of the way in which selected means of obtaining information will be organized and the reasoning leading to the selection;</a:t>
            </a:r>
          </a:p>
          <a:p>
            <a:pPr marL="914400" indent="-457200">
              <a:buFont typeface="+mj-lt"/>
              <a:buAutoNum type="romanLcPeriod"/>
            </a:pPr>
            <a:r>
              <a:rPr lang="en-US" dirty="0" smtClean="0"/>
              <a:t>the time available for research; and</a:t>
            </a:r>
          </a:p>
          <a:p>
            <a:pPr marL="914400" indent="-457200">
              <a:buFont typeface="+mj-lt"/>
              <a:buAutoNum type="romanLcPeriod"/>
            </a:pPr>
            <a:r>
              <a:rPr lang="en-US" dirty="0" smtClean="0"/>
              <a:t>the cost factor relating to research, i.e., the finance available for the purpose.</a:t>
            </a:r>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Data Collection</a:t>
            </a:r>
            <a:endParaRPr lang="nl-NL" dirty="0"/>
          </a:p>
        </p:txBody>
      </p:sp>
      <p:sp>
        <p:nvSpPr>
          <p:cNvPr id="3" name="Content Placeholder 2"/>
          <p:cNvSpPr>
            <a:spLocks noGrp="1"/>
          </p:cNvSpPr>
          <p:nvPr>
            <p:ph idx="1"/>
          </p:nvPr>
        </p:nvSpPr>
        <p:spPr/>
        <p:txBody>
          <a:bodyPr/>
          <a:lstStyle/>
          <a:p>
            <a:r>
              <a:rPr lang="en-US" dirty="0" smtClean="0"/>
              <a:t>In dealing with any real life problem it is often found that data at hand are inadequate, and hence, it becomes necessary to collect data that are appropriate. </a:t>
            </a:r>
          </a:p>
          <a:p>
            <a:endParaRPr lang="en-US" dirty="0" smtClean="0"/>
          </a:p>
          <a:p>
            <a:r>
              <a:rPr lang="en-US" dirty="0" smtClean="0"/>
              <a:t>There are several ways of collecting the appropriate data which differ considerably in context of money costs, time and other resources at the disposal of the researcher.</a:t>
            </a:r>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	Step 5. Interpret the data</a:t>
            </a:r>
            <a:endParaRPr lang="nl-NL" dirty="0"/>
          </a:p>
        </p:txBody>
      </p:sp>
      <p:sp>
        <p:nvSpPr>
          <p:cNvPr id="3" name="Content Placeholder 2"/>
          <p:cNvSpPr>
            <a:spLocks noGrp="1"/>
          </p:cNvSpPr>
          <p:nvPr>
            <p:ph idx="1"/>
          </p:nvPr>
        </p:nvSpPr>
        <p:spPr>
          <a:xfrm>
            <a:off x="457200" y="1676400"/>
            <a:ext cx="8229600" cy="4648200"/>
          </a:xfrm>
        </p:spPr>
        <p:txBody>
          <a:bodyPr>
            <a:normAutofit fontScale="85000" lnSpcReduction="10000"/>
          </a:bodyPr>
          <a:lstStyle/>
          <a:p>
            <a:r>
              <a:rPr lang="en-US" dirty="0" smtClean="0"/>
              <a:t>After the data have been collected, the researcher turns to the task of analyzing them. The analysis of data requires a number of closely related operations such as establishment of categories, the application of these categories to raw data through coding, tabulation and then drawing statistical inferences.</a:t>
            </a:r>
          </a:p>
          <a:p>
            <a:endParaRPr lang="en-US" dirty="0" smtClean="0"/>
          </a:p>
          <a:p>
            <a:r>
              <a:rPr lang="en-US" dirty="0" smtClean="0"/>
              <a:t>To interpret the data, we set up the null hypothesis and then decide whether the experimental results are a rare outcome if the null hypothesis is true. </a:t>
            </a:r>
          </a:p>
          <a:p>
            <a:endParaRPr lang="en-US" dirty="0" smtClean="0"/>
          </a:p>
          <a:p>
            <a:r>
              <a:rPr lang="en-US" dirty="0" smtClean="0"/>
              <a:t>That is, we decide whether the difference between the</a:t>
            </a:r>
            <a:r>
              <a:rPr lang="nl-NL" dirty="0" smtClean="0"/>
              <a:t> </a:t>
            </a:r>
            <a:r>
              <a:rPr lang="en-US" dirty="0" smtClean="0"/>
              <a:t>experimental outcome and the null hypothesis is due to more than chance; if so, this indicates that the null hypothesis should be rejected. </a:t>
            </a:r>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600" dirty="0" smtClean="0"/>
              <a:t>Step 6. Draw conclusion and writing report</a:t>
            </a:r>
            <a:endParaRPr lang="nl-NL" sz="3600"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lnSpc>
                <a:spcPct val="90000"/>
              </a:lnSpc>
            </a:pPr>
            <a:r>
              <a:rPr lang="en-US" dirty="0" smtClean="0"/>
              <a:t>Include a statement that accepts or rejects the hypothesis. Make recommendations for further study and possible improvements to the procedure.</a:t>
            </a:r>
          </a:p>
          <a:p>
            <a:pPr>
              <a:lnSpc>
                <a:spcPct val="90000"/>
              </a:lnSpc>
            </a:pPr>
            <a:endParaRPr lang="en-US" dirty="0" smtClean="0"/>
          </a:p>
          <a:p>
            <a:r>
              <a:rPr lang="en-US" dirty="0" smtClean="0"/>
              <a:t>Finally, the researcher has to prepare the report of what has been done by him. Writing of report must be done with great care.</a:t>
            </a:r>
          </a:p>
          <a:p>
            <a:endParaRPr lang="en-US" dirty="0" smtClean="0"/>
          </a:p>
          <a:p>
            <a:r>
              <a:rPr lang="en-US" dirty="0" smtClean="0"/>
              <a:t>The writing of research report is usually the concluding task of the research endeavor. Every thing is combined together during the writing of the report. </a:t>
            </a:r>
          </a:p>
          <a:p>
            <a:endParaRPr lang="en-US" dirty="0" smtClean="0"/>
          </a:p>
          <a:p>
            <a:r>
              <a:rPr lang="en-US" dirty="0" smtClean="0"/>
              <a:t>This is the point at which the research must be essentially reproduced in written form. </a:t>
            </a:r>
          </a:p>
          <a:p>
            <a:endParaRPr lang="en-US" dirty="0" smtClean="0"/>
          </a:p>
          <a:p>
            <a:r>
              <a:rPr lang="en-US" dirty="0" smtClean="0"/>
              <a:t>It is a matter of communicating what was done, what occurred, and what the results mean in a concise, understandable, accurate and logical manner.</a:t>
            </a:r>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 	</a:t>
            </a:r>
            <a:r>
              <a:rPr lang="en-US" sz="4400" dirty="0" smtClean="0"/>
              <a:t>Characteristics of a good research</a:t>
            </a:r>
            <a:endParaRPr lang="nl-NL" sz="4400"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en-US" dirty="0" smtClean="0"/>
              <a:t>Whatever may be the types of research works and studies, one thing that is important is that they all meet on the common ground of scientific method employed by them. </a:t>
            </a:r>
          </a:p>
          <a:p>
            <a:r>
              <a:rPr lang="en-US" dirty="0" smtClean="0"/>
              <a:t>One expects scientific research to satisfy the following criteria:</a:t>
            </a:r>
          </a:p>
          <a:p>
            <a:pPr marL="514350" indent="-514350">
              <a:buAutoNum type="arabicPeriod"/>
            </a:pPr>
            <a:r>
              <a:rPr lang="en-US" dirty="0" smtClean="0"/>
              <a:t>The purpose of the research should be clearly defined and common concepts be used.</a:t>
            </a:r>
          </a:p>
          <a:p>
            <a:pPr marL="514350" indent="-514350">
              <a:buAutoNum type="arabicPeriod"/>
            </a:pPr>
            <a:endParaRPr lang="en-US" dirty="0" smtClean="0"/>
          </a:p>
          <a:p>
            <a:pPr marL="514350" indent="-514350">
              <a:buAutoNum type="arabicPeriod"/>
            </a:pPr>
            <a:r>
              <a:rPr lang="en-US" dirty="0" smtClean="0"/>
              <a:t>The research procedure used should be described in sufficient detail to permit another researcher to repeat the research for further advancement, keeping the continuity of what has already been attained.</a:t>
            </a:r>
          </a:p>
          <a:p>
            <a:pPr marL="514350" indent="-514350">
              <a:buAutoNum type="arabicPeriod"/>
            </a:pPr>
            <a:endParaRPr lang="en-US" dirty="0" smtClean="0"/>
          </a:p>
          <a:p>
            <a:pPr marL="514350" indent="-514350">
              <a:buAutoNum type="arabicPeriod"/>
            </a:pPr>
            <a:r>
              <a:rPr lang="en-US" dirty="0" smtClean="0"/>
              <a:t>The procedural design of the research should be carefully planned to yield results that are as objective as possible.</a:t>
            </a:r>
          </a:p>
        </p:txBody>
      </p:sp>
      <p:pic>
        <p:nvPicPr>
          <p:cNvPr id="5"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Objectives of Research</a:t>
            </a:r>
            <a:endParaRPr lang="nl-NL"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smtClean="0"/>
              <a:t>The purpose of research is to discover  answers to questions through the application of </a:t>
            </a:r>
            <a:r>
              <a:rPr lang="en-US" dirty="0" smtClean="0">
                <a:solidFill>
                  <a:srgbClr val="FF0000"/>
                </a:solidFill>
              </a:rPr>
              <a:t>scientific procedures. </a:t>
            </a:r>
          </a:p>
          <a:p>
            <a:endParaRPr lang="en-US" dirty="0" smtClean="0"/>
          </a:p>
          <a:p>
            <a:r>
              <a:rPr lang="en-US" dirty="0" smtClean="0"/>
              <a:t>The main aim of research is to </a:t>
            </a:r>
            <a:r>
              <a:rPr lang="en-US" dirty="0" smtClean="0">
                <a:solidFill>
                  <a:schemeClr val="accent1"/>
                </a:solidFill>
              </a:rPr>
              <a:t>find out the truth </a:t>
            </a:r>
            <a:r>
              <a:rPr lang="en-US" dirty="0" smtClean="0"/>
              <a:t>which is </a:t>
            </a:r>
            <a:r>
              <a:rPr lang="en-US" dirty="0" smtClean="0">
                <a:solidFill>
                  <a:srgbClr val="FF0000"/>
                </a:solidFill>
              </a:rPr>
              <a:t>hidden</a:t>
            </a:r>
            <a:r>
              <a:rPr lang="en-US" dirty="0" smtClean="0"/>
              <a:t> and which </a:t>
            </a:r>
            <a:r>
              <a:rPr lang="en-US" dirty="0" smtClean="0">
                <a:solidFill>
                  <a:schemeClr val="accent1"/>
                </a:solidFill>
              </a:rPr>
              <a:t>has not been discovered as yet</a:t>
            </a:r>
            <a:r>
              <a:rPr lang="en-US" dirty="0" smtClean="0"/>
              <a:t>. </a:t>
            </a:r>
          </a:p>
          <a:p>
            <a:endParaRPr lang="en-US" dirty="0" smtClean="0"/>
          </a:p>
          <a:p>
            <a:r>
              <a:rPr lang="en-US" dirty="0" smtClean="0"/>
              <a:t>Though each research study has its own specific purpose, we may think of research objectives as falling into a number of following broad groupings:</a:t>
            </a:r>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Good research…</a:t>
            </a:r>
            <a:endParaRPr lang="nl-NL" dirty="0"/>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a:buNone/>
            </a:pPr>
            <a:r>
              <a:rPr lang="en-US" dirty="0" smtClean="0"/>
              <a:t>4. The researcher should report with complete frankness, flaws in procedural design and estimate their effects upon the findings.</a:t>
            </a:r>
          </a:p>
          <a:p>
            <a:pPr>
              <a:buNone/>
            </a:pPr>
            <a:endParaRPr lang="en-US" dirty="0" smtClean="0"/>
          </a:p>
          <a:p>
            <a:pPr>
              <a:buNone/>
            </a:pPr>
            <a:r>
              <a:rPr lang="en-US" dirty="0" smtClean="0"/>
              <a:t>5. The analysis of data should be sufficiently adequate to reveal its significance and the methods of analysis used should be appropriate. The validity and reliability of the data should be checked carefully.</a:t>
            </a:r>
          </a:p>
          <a:p>
            <a:pPr>
              <a:buNone/>
            </a:pPr>
            <a:endParaRPr lang="en-US" dirty="0" smtClean="0"/>
          </a:p>
          <a:p>
            <a:pPr>
              <a:buNone/>
            </a:pPr>
            <a:r>
              <a:rPr lang="en-US" dirty="0" smtClean="0"/>
              <a:t>6. Conclusions should be confined to those justified by the data of the research and limited to those for which the data provide an adequate basis.</a:t>
            </a:r>
          </a:p>
          <a:p>
            <a:pPr>
              <a:buNone/>
            </a:pPr>
            <a:endParaRPr lang="en-US" dirty="0" smtClean="0"/>
          </a:p>
          <a:p>
            <a:pPr>
              <a:buNone/>
            </a:pPr>
            <a:r>
              <a:rPr lang="en-US" dirty="0" smtClean="0"/>
              <a:t>7. Greater confidence in research is warranted if the researcher is experienced, has a good reputation in research and is a person of integrity.</a:t>
            </a:r>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	Good Research…</a:t>
            </a:r>
            <a:endParaRPr lang="nl-NL" dirty="0"/>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r>
              <a:rPr lang="en-US" dirty="0" smtClean="0"/>
              <a:t>In other words, we can state the qualities of a good research as :</a:t>
            </a:r>
          </a:p>
          <a:p>
            <a:pPr marL="514350" indent="-514350">
              <a:buAutoNum type="arabicPeriod"/>
            </a:pPr>
            <a:r>
              <a:rPr lang="en-US" i="1" dirty="0" smtClean="0"/>
              <a:t>Good research is systematic: It means that research is structured with specified steps to </a:t>
            </a:r>
            <a:r>
              <a:rPr lang="en-US" dirty="0" smtClean="0"/>
              <a:t>be taken in a specified sequence in accordance with the well defined set of rules. Systematic characteristic of the research does not rule out creative thinking but it certainly does reject the use of guessing and intuition in arriving at conclusions.</a:t>
            </a:r>
          </a:p>
          <a:p>
            <a:pPr marL="514350" indent="-514350">
              <a:buAutoNum type="arabicPeriod"/>
            </a:pPr>
            <a:endParaRPr lang="en-US" i="1" dirty="0" smtClean="0"/>
          </a:p>
          <a:p>
            <a:pPr marL="514350" indent="-514350">
              <a:buAutoNum type="arabicPeriod"/>
            </a:pPr>
            <a:r>
              <a:rPr lang="en-US" i="1" dirty="0" smtClean="0"/>
              <a:t>Good research is logical: This implies that research is guided by the rules of logical </a:t>
            </a:r>
            <a:r>
              <a:rPr lang="en-US" dirty="0" smtClean="0"/>
              <a:t>reasoning and the logical process of induction and deduction are of great value in carrying out research.</a:t>
            </a:r>
          </a:p>
          <a:p>
            <a:pPr lvl="1"/>
            <a:r>
              <a:rPr lang="en-US" dirty="0" smtClean="0"/>
              <a:t> Induction is the process of reasoning from a part to the whole whereas </a:t>
            </a:r>
          </a:p>
          <a:p>
            <a:pPr lvl="1"/>
            <a:r>
              <a:rPr lang="en-US" dirty="0" smtClean="0"/>
              <a:t>deduction is the process of reasoning from some premise to a conclusion which follows from that very premise. </a:t>
            </a:r>
          </a:p>
          <a:p>
            <a:pPr lvl="1"/>
            <a:r>
              <a:rPr lang="en-US" dirty="0" smtClean="0"/>
              <a:t>In fact, logical reasoning makes research more meaningful in the context of decision making.</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	Good Research…</a:t>
            </a:r>
            <a:endParaRPr lang="nl-NL" dirty="0"/>
          </a:p>
        </p:txBody>
      </p:sp>
      <p:sp>
        <p:nvSpPr>
          <p:cNvPr id="3" name="Content Placeholder 2"/>
          <p:cNvSpPr>
            <a:spLocks noGrp="1"/>
          </p:cNvSpPr>
          <p:nvPr>
            <p:ph idx="1"/>
          </p:nvPr>
        </p:nvSpPr>
        <p:spPr>
          <a:xfrm>
            <a:off x="457200" y="1600200"/>
            <a:ext cx="8229600" cy="4724400"/>
          </a:xfrm>
        </p:spPr>
        <p:txBody>
          <a:bodyPr/>
          <a:lstStyle/>
          <a:p>
            <a:pPr>
              <a:buNone/>
            </a:pPr>
            <a:r>
              <a:rPr lang="en-US" i="1" dirty="0" smtClean="0"/>
              <a:t>3. Good research is empirical: It implies that research is related basically to one or more </a:t>
            </a:r>
            <a:r>
              <a:rPr lang="en-US" dirty="0" smtClean="0"/>
              <a:t>aspects of a real situation and deals with concrete data that provides a basis for external validity to research results.</a:t>
            </a:r>
          </a:p>
          <a:p>
            <a:pPr>
              <a:buNone/>
            </a:pPr>
            <a:endParaRPr lang="en-US" dirty="0" smtClean="0"/>
          </a:p>
          <a:p>
            <a:pPr>
              <a:buNone/>
            </a:pPr>
            <a:r>
              <a:rPr lang="en-US" dirty="0" smtClean="0"/>
              <a:t>4. </a:t>
            </a:r>
            <a:r>
              <a:rPr lang="en-US" i="1" dirty="0" smtClean="0"/>
              <a:t>Good research is replicable: This characteristic allows research results to be verified by </a:t>
            </a:r>
            <a:r>
              <a:rPr lang="en-US" dirty="0" smtClean="0"/>
              <a:t>replicating the study and thereby building a sound basis for decisions.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0"/>
            <a:ext cx="8229600" cy="3276600"/>
          </a:xfrm>
        </p:spPr>
        <p:txBody>
          <a:bodyPr>
            <a:normAutofit/>
          </a:bodyPr>
          <a:lstStyle/>
          <a:p>
            <a:pPr algn="ctr">
              <a:buNone/>
            </a:pPr>
            <a:r>
              <a:rPr lang="en-US" sz="5400" dirty="0" smtClean="0"/>
              <a:t>Thank you!</a:t>
            </a:r>
            <a:endParaRPr lang="nl-NL" sz="5400"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	Objectives…</a:t>
            </a:r>
            <a:endParaRPr lang="nl-NL"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pPr>
              <a:buNone/>
            </a:pPr>
            <a:endParaRPr lang="en-US" dirty="0" smtClean="0"/>
          </a:p>
          <a:p>
            <a:pPr marL="514350" indent="-514350">
              <a:buAutoNum type="arabicPeriod"/>
            </a:pPr>
            <a:r>
              <a:rPr lang="en-US" dirty="0" smtClean="0"/>
              <a:t>To </a:t>
            </a:r>
            <a:r>
              <a:rPr lang="en-US" dirty="0" smtClean="0">
                <a:solidFill>
                  <a:schemeClr val="accent1"/>
                </a:solidFill>
              </a:rPr>
              <a:t>gain familiarity with a phenomenon </a:t>
            </a:r>
            <a:r>
              <a:rPr lang="en-US" dirty="0" smtClean="0"/>
              <a:t>or to </a:t>
            </a:r>
            <a:r>
              <a:rPr lang="en-US" dirty="0" smtClean="0">
                <a:solidFill>
                  <a:schemeClr val="accent1"/>
                </a:solidFill>
              </a:rPr>
              <a:t>achieve new insights</a:t>
            </a:r>
            <a:r>
              <a:rPr lang="en-US" dirty="0" smtClean="0"/>
              <a:t> into it (studies with this object in view are termed as </a:t>
            </a:r>
            <a:r>
              <a:rPr lang="en-US" i="1" dirty="0" smtClean="0"/>
              <a:t>exploratory or </a:t>
            </a:r>
            <a:r>
              <a:rPr lang="en-US" i="1" dirty="0" err="1" smtClean="0"/>
              <a:t>formulative</a:t>
            </a:r>
            <a:r>
              <a:rPr lang="en-US" i="1" dirty="0" smtClean="0"/>
              <a:t> research studies);</a:t>
            </a:r>
          </a:p>
          <a:p>
            <a:pPr marL="514350" indent="-514350">
              <a:buAutoNum type="arabicPeriod"/>
            </a:pPr>
            <a:endParaRPr lang="en-US" i="1" dirty="0" smtClean="0"/>
          </a:p>
          <a:p>
            <a:pPr marL="514350" indent="-514350">
              <a:buAutoNum type="arabicPeriod"/>
            </a:pPr>
            <a:r>
              <a:rPr lang="en-US" dirty="0" smtClean="0"/>
              <a:t>To </a:t>
            </a:r>
            <a:r>
              <a:rPr lang="en-US" dirty="0" smtClean="0">
                <a:solidFill>
                  <a:schemeClr val="accent1"/>
                </a:solidFill>
              </a:rPr>
              <a:t>portray accurately the characteristics </a:t>
            </a:r>
            <a:r>
              <a:rPr lang="en-US" dirty="0" smtClean="0"/>
              <a:t>of a particular individual, situation or a group (studies with this object in view are known as </a:t>
            </a:r>
            <a:r>
              <a:rPr lang="en-US" i="1" dirty="0" smtClean="0">
                <a:solidFill>
                  <a:schemeClr val="accent1"/>
                </a:solidFill>
              </a:rPr>
              <a:t>descriptive</a:t>
            </a:r>
            <a:r>
              <a:rPr lang="en-US" i="1" dirty="0" smtClean="0"/>
              <a:t> research studies);</a:t>
            </a:r>
          </a:p>
          <a:p>
            <a:pPr marL="514350" indent="-514350">
              <a:buAutoNum type="arabicPeriod"/>
            </a:pPr>
            <a:endParaRPr lang="en-US" i="1" dirty="0" smtClean="0"/>
          </a:p>
          <a:p>
            <a:pPr marL="514350" indent="-514350">
              <a:buAutoNum type="arabicPeriod"/>
            </a:pPr>
            <a:r>
              <a:rPr lang="en-US" dirty="0" smtClean="0"/>
              <a:t>To determine the </a:t>
            </a:r>
            <a:r>
              <a:rPr lang="en-US" dirty="0" smtClean="0">
                <a:solidFill>
                  <a:schemeClr val="accent1"/>
                </a:solidFill>
              </a:rPr>
              <a:t>frequency with which something occurs </a:t>
            </a:r>
            <a:r>
              <a:rPr lang="en-US" dirty="0" smtClean="0"/>
              <a:t>or with which it is </a:t>
            </a:r>
            <a:r>
              <a:rPr lang="en-US" dirty="0" smtClean="0">
                <a:solidFill>
                  <a:schemeClr val="accent1"/>
                </a:solidFill>
              </a:rPr>
              <a:t>associated</a:t>
            </a:r>
            <a:r>
              <a:rPr lang="en-US" dirty="0" smtClean="0"/>
              <a:t> with something else (studies with this object in view are known as </a:t>
            </a:r>
            <a:r>
              <a:rPr lang="en-US" i="1" dirty="0" smtClean="0"/>
              <a:t>diagnostic research </a:t>
            </a:r>
            <a:r>
              <a:rPr lang="en-US" dirty="0" smtClean="0"/>
              <a:t>studies);</a:t>
            </a:r>
          </a:p>
          <a:p>
            <a:pPr marL="514350" indent="-514350">
              <a:buAutoNum type="arabicPeriod"/>
            </a:pPr>
            <a:endParaRPr lang="en-US" dirty="0" smtClean="0"/>
          </a:p>
          <a:p>
            <a:pPr marL="514350" indent="-514350">
              <a:buAutoNum type="arabicPeriod"/>
            </a:pPr>
            <a:r>
              <a:rPr lang="en-US" dirty="0" smtClean="0"/>
              <a:t>To test a hypothesis of a </a:t>
            </a:r>
            <a:r>
              <a:rPr lang="en-US" dirty="0" smtClean="0">
                <a:solidFill>
                  <a:schemeClr val="accent1"/>
                </a:solidFill>
              </a:rPr>
              <a:t>causal</a:t>
            </a:r>
            <a:r>
              <a:rPr lang="en-US" dirty="0" smtClean="0"/>
              <a:t> relationship between variables (such studies are known as </a:t>
            </a:r>
            <a:r>
              <a:rPr lang="en-US" i="1" dirty="0" smtClean="0">
                <a:solidFill>
                  <a:schemeClr val="accent1"/>
                </a:solidFill>
              </a:rPr>
              <a:t>hypothesis-testing</a:t>
            </a:r>
            <a:r>
              <a:rPr lang="en-US" i="1" dirty="0" smtClean="0"/>
              <a:t> research studies).</a:t>
            </a:r>
            <a:endParaRPr lang="en-US"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Autofit/>
          </a:bodyPr>
          <a:lstStyle/>
          <a:p>
            <a:r>
              <a:rPr lang="en-US" sz="4000" dirty="0" smtClean="0"/>
              <a:t>	Significance of Research</a:t>
            </a:r>
            <a:endParaRPr lang="nl-NL" sz="4000"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r>
              <a:rPr lang="en-US" sz="2500" dirty="0" smtClean="0"/>
              <a:t>All </a:t>
            </a:r>
            <a:r>
              <a:rPr lang="en-US" sz="2500" dirty="0" smtClean="0">
                <a:solidFill>
                  <a:schemeClr val="accent1"/>
                </a:solidFill>
              </a:rPr>
              <a:t>progress is born of inquiry</a:t>
            </a:r>
            <a:r>
              <a:rPr lang="en-US" sz="2500" dirty="0" smtClean="0"/>
              <a:t>. Doubt is often better than overconfidence, for it leads to inquiry, and inquiry leads to invention. Increased amounts of research make progress possible.</a:t>
            </a:r>
          </a:p>
          <a:p>
            <a:pPr>
              <a:buNone/>
            </a:pPr>
            <a:r>
              <a:rPr lang="en-US" sz="2500" dirty="0" smtClean="0"/>
              <a:t> </a:t>
            </a:r>
          </a:p>
          <a:p>
            <a:r>
              <a:rPr lang="en-US" sz="2500" i="1" dirty="0" smtClean="0"/>
              <a:t>Research inculcates scientific and inductive thinking and it promotes the development of </a:t>
            </a:r>
            <a:r>
              <a:rPr lang="en-US" sz="2500" i="1" dirty="0" smtClean="0">
                <a:solidFill>
                  <a:schemeClr val="accent1"/>
                </a:solidFill>
              </a:rPr>
              <a:t>logical habits of thinking </a:t>
            </a:r>
            <a:r>
              <a:rPr lang="en-US" sz="2500" i="1" dirty="0" smtClean="0"/>
              <a:t>and organization</a:t>
            </a:r>
            <a:r>
              <a:rPr lang="en-US" sz="2500" i="1" dirty="0" smtClean="0"/>
              <a:t>.</a:t>
            </a:r>
          </a:p>
          <a:p>
            <a:r>
              <a:rPr lang="en-US" sz="2500" dirty="0" smtClean="0"/>
              <a:t>Thus, research is the fountain of knowledge </a:t>
            </a:r>
            <a:r>
              <a:rPr lang="en-US" sz="2500" dirty="0" smtClean="0">
                <a:solidFill>
                  <a:srgbClr val="0070C0"/>
                </a:solidFill>
              </a:rPr>
              <a:t>for the sake of knowledge </a:t>
            </a:r>
            <a:r>
              <a:rPr lang="en-US" sz="2500" dirty="0" smtClean="0"/>
              <a:t>and an important source of providing guidelines for solving different business, governmental and social problems. </a:t>
            </a:r>
          </a:p>
          <a:p>
            <a:endParaRPr lang="en-US" sz="2500" dirty="0" smtClean="0"/>
          </a:p>
          <a:p>
            <a:r>
              <a:rPr lang="en-US" sz="2500" dirty="0" smtClean="0"/>
              <a:t>It is a sort of formal training which enables one to </a:t>
            </a:r>
            <a:r>
              <a:rPr lang="en-US" sz="2500" dirty="0" smtClean="0">
                <a:solidFill>
                  <a:srgbClr val="0070C0"/>
                </a:solidFill>
              </a:rPr>
              <a:t>understand</a:t>
            </a:r>
            <a:r>
              <a:rPr lang="en-US" sz="2500" dirty="0" smtClean="0"/>
              <a:t> the new developments in one’s field in a </a:t>
            </a:r>
            <a:r>
              <a:rPr lang="en-US" sz="2500" dirty="0" smtClean="0">
                <a:solidFill>
                  <a:srgbClr val="0070C0"/>
                </a:solidFill>
              </a:rPr>
              <a:t>better way</a:t>
            </a:r>
            <a:r>
              <a:rPr lang="en-US" sz="2500" dirty="0" smtClean="0"/>
              <a:t>.</a:t>
            </a:r>
          </a:p>
          <a:p>
            <a:endParaRPr lang="en-US" i="1" dirty="0" smtClean="0"/>
          </a:p>
          <a:p>
            <a:endParaRPr lang="en-US" i="1" dirty="0" smtClean="0"/>
          </a:p>
          <a:p>
            <a:endParaRPr lang="en-US" dirty="0" smtClean="0"/>
          </a:p>
        </p:txBody>
      </p:sp>
      <p:pic>
        <p:nvPicPr>
          <p:cNvPr id="5"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fontScale="90000"/>
          </a:bodyPr>
          <a:lstStyle/>
          <a:p>
            <a:r>
              <a:rPr lang="en-US" dirty="0" smtClean="0"/>
              <a:t>	What is Research?</a:t>
            </a:r>
            <a:endParaRPr lang="nl-NL"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GB" dirty="0" smtClean="0"/>
              <a:t>There are </a:t>
            </a:r>
            <a:r>
              <a:rPr lang="en-GB" dirty="0" smtClean="0">
                <a:solidFill>
                  <a:schemeClr val="accent1"/>
                </a:solidFill>
              </a:rPr>
              <a:t>several definitions </a:t>
            </a:r>
            <a:r>
              <a:rPr lang="en-GB" dirty="0" smtClean="0"/>
              <a:t>given for research by different writers. Some of these definitions are the following:</a:t>
            </a:r>
            <a:endParaRPr lang="nl-NL" dirty="0" smtClean="0"/>
          </a:p>
          <a:p>
            <a:endParaRPr lang="en-GB" i="1" dirty="0" smtClean="0"/>
          </a:p>
          <a:p>
            <a:r>
              <a:rPr lang="en-GB" i="1" dirty="0" smtClean="0"/>
              <a:t>Research refers the application of the scientific method in the study of problems. It is a systematic attempt to obtain answers to questions about events through the application of scientific procedures.</a:t>
            </a:r>
          </a:p>
          <a:p>
            <a:pPr>
              <a:buNone/>
            </a:pPr>
            <a:endParaRPr lang="nl-NL" dirty="0" smtClean="0"/>
          </a:p>
          <a:p>
            <a:r>
              <a:rPr lang="en-GB" i="1" dirty="0" smtClean="0"/>
              <a:t>Research is a scientific and systematic search for pertinent information on a specific topic.</a:t>
            </a:r>
            <a:endParaRPr lang="nl-NL" dirty="0" smtClean="0"/>
          </a:p>
          <a:p>
            <a:endParaRPr lang="en-GB" i="1" dirty="0" smtClean="0"/>
          </a:p>
          <a:p>
            <a:r>
              <a:rPr lang="en-GB" i="1" dirty="0" smtClean="0"/>
              <a:t>Research is a systematic inquiry aimed at providing information to solve problems.</a:t>
            </a:r>
            <a:endParaRPr lang="nl-NL" dirty="0" smtClean="0"/>
          </a:p>
          <a:p>
            <a:pPr>
              <a:buNone/>
            </a:pPr>
            <a:r>
              <a:rPr lang="en-GB" dirty="0" smtClean="0"/>
              <a:t> </a:t>
            </a:r>
            <a:endParaRPr lang="nl-NL" dirty="0" smtClean="0"/>
          </a:p>
          <a:p>
            <a:r>
              <a:rPr lang="en-GB" i="1" dirty="0" smtClean="0"/>
              <a:t>Research is a systematic process of collecting and analyzing information for some purpose.</a:t>
            </a:r>
            <a:endParaRPr lang="nl-NL" dirty="0" smtClean="0"/>
          </a:p>
          <a:p>
            <a:pPr>
              <a:buNone/>
            </a:pPr>
            <a:r>
              <a:rPr lang="en-GB" dirty="0" smtClean="0"/>
              <a:t> </a:t>
            </a:r>
            <a:endParaRPr lang="nl-NL" dirty="0" smtClean="0"/>
          </a:p>
          <a:p>
            <a:pPr>
              <a:buNone/>
            </a:pPr>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What is Research?</a:t>
            </a:r>
            <a:endParaRPr lang="nl-NL"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GB" dirty="0" smtClean="0"/>
              <a:t>One can easily pick the terms </a:t>
            </a:r>
            <a:r>
              <a:rPr lang="en-GB" i="1" dirty="0" smtClean="0"/>
              <a:t>scientific </a:t>
            </a:r>
            <a:r>
              <a:rPr lang="en-GB" dirty="0" smtClean="0"/>
              <a:t>and </a:t>
            </a:r>
            <a:r>
              <a:rPr lang="en-GB" i="1" dirty="0" smtClean="0"/>
              <a:t>systematic </a:t>
            </a:r>
            <a:r>
              <a:rPr lang="en-GB" dirty="0" smtClean="0"/>
              <a:t>from the above definitions. </a:t>
            </a:r>
          </a:p>
          <a:p>
            <a:endParaRPr lang="en-GB" dirty="0" smtClean="0"/>
          </a:p>
          <a:p>
            <a:r>
              <a:rPr lang="en-GB" dirty="0" smtClean="0"/>
              <a:t>Research is scientific because it is just a </a:t>
            </a:r>
            <a:r>
              <a:rPr lang="en-GB" dirty="0" smtClean="0">
                <a:solidFill>
                  <a:schemeClr val="accent1"/>
                </a:solidFill>
              </a:rPr>
              <a:t>search for knowledge through recognized methods </a:t>
            </a:r>
            <a:r>
              <a:rPr lang="en-GB" dirty="0" smtClean="0"/>
              <a:t>of data collection, analysis, and interpretation. </a:t>
            </a:r>
          </a:p>
          <a:p>
            <a:endParaRPr lang="en-GB" dirty="0" smtClean="0"/>
          </a:p>
          <a:p>
            <a:r>
              <a:rPr lang="en-GB" dirty="0" smtClean="0"/>
              <a:t>It is systematic because it </a:t>
            </a:r>
            <a:r>
              <a:rPr lang="en-GB" dirty="0" smtClean="0">
                <a:solidFill>
                  <a:schemeClr val="accent1"/>
                </a:solidFill>
              </a:rPr>
              <a:t>uses some steps or procedures </a:t>
            </a:r>
            <a:r>
              <a:rPr lang="en-GB" dirty="0" smtClean="0"/>
              <a:t>in doing this.</a:t>
            </a:r>
            <a:endParaRPr lang="nl-NL" dirty="0" smtClean="0"/>
          </a:p>
          <a:p>
            <a:endParaRPr lang="nl-NL" dirty="0" smtClean="0"/>
          </a:p>
          <a:p>
            <a:r>
              <a:rPr lang="en-GB" dirty="0" smtClean="0"/>
              <a:t>Generally, the purpose of research is to discover answers to questions through the application of scientific procedures.</a:t>
            </a:r>
            <a:endParaRPr lang="nl-NL"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Types of Research</a:t>
            </a:r>
            <a:endParaRPr lang="nl-NL"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endParaRPr lang="en-GB" dirty="0" smtClean="0"/>
          </a:p>
          <a:p>
            <a:r>
              <a:rPr lang="en-GB" dirty="0" smtClean="0"/>
              <a:t>Research can be classified in different ways: basic and applied; qualitative and quantitative; conceptual and empirical; etc. however, the following four main types of research are discussed briefly as follows:</a:t>
            </a:r>
          </a:p>
          <a:p>
            <a:pPr>
              <a:buNone/>
            </a:pPr>
            <a:r>
              <a:rPr lang="en-GB" dirty="0" smtClean="0"/>
              <a:t> </a:t>
            </a:r>
          </a:p>
          <a:p>
            <a:pPr>
              <a:buNone/>
            </a:pPr>
            <a:r>
              <a:rPr lang="en-GB" b="1" i="1" dirty="0" smtClean="0"/>
              <a:t>Basic and Applied Research</a:t>
            </a:r>
            <a:endParaRPr lang="en-GB" dirty="0" smtClean="0"/>
          </a:p>
          <a:p>
            <a:pPr>
              <a:buNone/>
            </a:pPr>
            <a:endParaRPr lang="nl-NL" dirty="0" smtClean="0"/>
          </a:p>
          <a:p>
            <a:pPr marL="571500" indent="-571500">
              <a:buFont typeface="+mj-lt"/>
              <a:buAutoNum type="romanLcPeriod"/>
            </a:pPr>
            <a:r>
              <a:rPr lang="en-GB" b="1" i="1" dirty="0" smtClean="0"/>
              <a:t>Basic Research (also called pure or fundamental research): </a:t>
            </a:r>
          </a:p>
          <a:p>
            <a:r>
              <a:rPr lang="en-US" dirty="0" smtClean="0"/>
              <a:t>“Gathering knowledge for knowledge’s sake is termed ‘pure’ or ‘basic’ research.”  </a:t>
            </a:r>
          </a:p>
          <a:p>
            <a:endParaRPr lang="en-US" dirty="0" smtClean="0"/>
          </a:p>
          <a:p>
            <a:r>
              <a:rPr lang="en-GB" dirty="0" smtClean="0"/>
              <a:t>It has a more general orientation, adding to the existing body of knowledge in the discipline.</a:t>
            </a:r>
          </a:p>
          <a:p>
            <a:pPr>
              <a:buNone/>
            </a:pPr>
            <a:endParaRPr lang="en-GB" dirty="0" smtClean="0"/>
          </a:p>
          <a:p>
            <a:pPr>
              <a:buNone/>
            </a:pPr>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smtClean="0"/>
              <a:t>	Basic Research</a:t>
            </a:r>
            <a:endParaRPr lang="nl-NL"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r>
              <a:rPr lang="en-GB" dirty="0" smtClean="0"/>
              <a:t>It does not necessarily provide results of immediate, practical use, although such possibility is not ruled out. </a:t>
            </a:r>
          </a:p>
          <a:p>
            <a:endParaRPr lang="en-GB" dirty="0" smtClean="0"/>
          </a:p>
          <a:p>
            <a:r>
              <a:rPr lang="en-GB" dirty="0" smtClean="0"/>
              <a:t>It may consist of a research to develop and/or improve on theories, techniques and measurements. </a:t>
            </a:r>
          </a:p>
          <a:p>
            <a:endParaRPr lang="en-GB" dirty="0" smtClean="0"/>
          </a:p>
          <a:p>
            <a:r>
              <a:rPr lang="en-GB" dirty="0" smtClean="0"/>
              <a:t>It is aimed to solve perplexing questions of theoretical nature that have little direct impact on action, performance, or policy decisions.</a:t>
            </a:r>
          </a:p>
          <a:p>
            <a:endParaRPr lang="en-GB" dirty="0" smtClean="0"/>
          </a:p>
          <a:p>
            <a:r>
              <a:rPr lang="en-US" dirty="0" smtClean="0"/>
              <a:t>Research concerning some natural phenomenon or relating to pure mathematics are examples of</a:t>
            </a:r>
          </a:p>
          <a:p>
            <a:pPr>
              <a:buNone/>
            </a:pPr>
            <a:r>
              <a:rPr lang="en-US" dirty="0" smtClean="0"/>
              <a:t>	fundamental research. </a:t>
            </a:r>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0" y="0"/>
            <a:ext cx="914400" cy="89119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13118</TotalTime>
  <Words>3209</Words>
  <Application>Microsoft Office PowerPoint</Application>
  <PresentationFormat>On-screen Show (4:3)</PresentationFormat>
  <Paragraphs>248</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 Research Methodology and Scientific Writing  Chem 3072   </vt:lpstr>
      <vt:lpstr>Contents</vt:lpstr>
      <vt:lpstr> Objectives of Research</vt:lpstr>
      <vt:lpstr> Objectives…</vt:lpstr>
      <vt:lpstr> Significance of Research</vt:lpstr>
      <vt:lpstr> What is Research?</vt:lpstr>
      <vt:lpstr> What is Research?</vt:lpstr>
      <vt:lpstr> Types of Research</vt:lpstr>
      <vt:lpstr> Basic Research</vt:lpstr>
      <vt:lpstr> Types cont..</vt:lpstr>
      <vt:lpstr>  Types cont..</vt:lpstr>
      <vt:lpstr>  Types cont..</vt:lpstr>
      <vt:lpstr>  Types cont..</vt:lpstr>
      <vt:lpstr> Other types</vt:lpstr>
      <vt:lpstr> Other types</vt:lpstr>
      <vt:lpstr> The scientific Method</vt:lpstr>
      <vt:lpstr> Scientific Method, Cont..</vt:lpstr>
      <vt:lpstr> Scientific method</vt:lpstr>
      <vt:lpstr>Slide 19</vt:lpstr>
      <vt:lpstr> Step 1. State the Problem </vt:lpstr>
      <vt:lpstr> Problem, cont..</vt:lpstr>
      <vt:lpstr>   Step 2. Formulate the hypothesis.</vt:lpstr>
      <vt:lpstr> Hypothesis, cont..</vt:lpstr>
      <vt:lpstr> Step 3. Research Design</vt:lpstr>
      <vt:lpstr> Design, cont..</vt:lpstr>
      <vt:lpstr>Step 4. Data Collection</vt:lpstr>
      <vt:lpstr> Step 5. Interpret the data</vt:lpstr>
      <vt:lpstr>Step 6. Draw conclusion and writing report</vt:lpstr>
      <vt:lpstr>  Characteristics of a good research</vt:lpstr>
      <vt:lpstr> Good research…</vt:lpstr>
      <vt:lpstr> Good Research…</vt:lpstr>
      <vt:lpstr> Good Research…</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Social Networks Affect the Level of Knowledge of Producers? The Case of Apple in Chencha district, Ethiopia.</dc:title>
  <dc:creator>U010141</dc:creator>
  <cp:lastModifiedBy>user</cp:lastModifiedBy>
  <cp:revision>237</cp:revision>
  <dcterms:created xsi:type="dcterms:W3CDTF">2014-12-15T08:12:38Z</dcterms:created>
  <dcterms:modified xsi:type="dcterms:W3CDTF">2022-03-10T09:22:27Z</dcterms:modified>
</cp:coreProperties>
</file>