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89" r:id="rId2"/>
    <p:sldId id="311" r:id="rId3"/>
    <p:sldId id="290" r:id="rId4"/>
    <p:sldId id="291" r:id="rId5"/>
    <p:sldId id="293" r:id="rId6"/>
    <p:sldId id="312" r:id="rId7"/>
    <p:sldId id="313" r:id="rId8"/>
    <p:sldId id="309" r:id="rId9"/>
    <p:sldId id="260" r:id="rId10"/>
    <p:sldId id="310" r:id="rId11"/>
    <p:sldId id="294" r:id="rId12"/>
    <p:sldId id="295" r:id="rId13"/>
    <p:sldId id="297" r:id="rId14"/>
    <p:sldId id="298" r:id="rId15"/>
    <p:sldId id="299" r:id="rId16"/>
    <p:sldId id="300" r:id="rId17"/>
    <p:sldId id="301" r:id="rId18"/>
    <p:sldId id="272" r:id="rId19"/>
    <p:sldId id="302" r:id="rId20"/>
    <p:sldId id="303" r:id="rId21"/>
    <p:sldId id="304" r:id="rId22"/>
    <p:sldId id="305" r:id="rId23"/>
    <p:sldId id="306" r:id="rId24"/>
    <p:sldId id="308" r:id="rId2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B6F47E-11F1-44E5-BDB9-B4EF3F1159DC}" type="datetimeFigureOut">
              <a:rPr lang="en-US" smtClean="0"/>
              <a:pPr/>
              <a:t>3/28/2022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EBCFE-DEFC-4CC9-876A-D82FED2AC2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7EBCFE-DEFC-4CC9-876A-D82FED2AC2A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7EBCFE-DEFC-4CC9-876A-D82FED2AC2A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CE9C351-4EAF-4649-B5D5-CC4E620A318E}" type="datetimeFigureOut">
              <a:rPr lang="nl-NL" smtClean="0"/>
              <a:pPr/>
              <a:t>28-3-2022</a:t>
            </a:fld>
            <a:endParaRPr lang="nl-NL"/>
          </a:p>
        </p:txBody>
      </p:sp>
      <p:sp>
        <p:nvSpPr>
          <p:cNvPr id="19" name="Footer Placeholder 18"/>
          <p:cNvSpPr>
            <a:spLocks noGrp="1"/>
          </p:cNvSpPr>
          <p:nvPr>
            <p:ph type="ftr" sz="quarter" idx="11"/>
          </p:nvPr>
        </p:nvSpPr>
        <p:spPr/>
        <p:txBody>
          <a:bodyPr/>
          <a:lstStyle/>
          <a:p>
            <a:endParaRPr lang="nl-NL"/>
          </a:p>
        </p:txBody>
      </p:sp>
      <p:sp>
        <p:nvSpPr>
          <p:cNvPr id="27" name="Slide Number Placeholder 26"/>
          <p:cNvSpPr>
            <a:spLocks noGrp="1"/>
          </p:cNvSpPr>
          <p:nvPr>
            <p:ph type="sldNum" sz="quarter" idx="12"/>
          </p:nvPr>
        </p:nvSpPr>
        <p:spPr/>
        <p:txBody>
          <a:bodyPr/>
          <a:lstStyle/>
          <a:p>
            <a:fld id="{686142DE-4059-45B5-B0BB-CEC92DF70740}" type="slidenum">
              <a:rPr lang="nl-NL" smtClean="0"/>
              <a:pPr/>
              <a:t>‹#›</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E9C351-4EAF-4649-B5D5-CC4E620A318E}" type="datetimeFigureOut">
              <a:rPr lang="nl-NL" smtClean="0"/>
              <a:pPr/>
              <a:t>28-3-2022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E9C351-4EAF-4649-B5D5-CC4E620A318E}" type="datetimeFigureOut">
              <a:rPr lang="nl-NL" smtClean="0"/>
              <a:pPr/>
              <a:t>28-3-2022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E9C351-4EAF-4649-B5D5-CC4E620A318E}" type="datetimeFigureOut">
              <a:rPr lang="nl-NL" smtClean="0"/>
              <a:pPr/>
              <a:t>28-3-2022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E9C351-4EAF-4649-B5D5-CC4E620A318E}" type="datetimeFigureOut">
              <a:rPr lang="nl-NL" smtClean="0"/>
              <a:pPr/>
              <a:t>28-3-2022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6142DE-4059-45B5-B0BB-CEC92DF70740}" type="slidenum">
              <a:rPr lang="nl-NL" smtClean="0"/>
              <a:pPr/>
              <a:t>‹#›</a:t>
            </a:fld>
            <a:endParaRPr lang="nl-N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E9C351-4EAF-4649-B5D5-CC4E620A318E}" type="datetimeFigureOut">
              <a:rPr lang="nl-NL" smtClean="0"/>
              <a:pPr/>
              <a:t>28-3-2022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CE9C351-4EAF-4649-B5D5-CC4E620A318E}" type="datetimeFigureOut">
              <a:rPr lang="nl-NL" smtClean="0"/>
              <a:pPr/>
              <a:t>28-3-2022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E9C351-4EAF-4649-B5D5-CC4E620A318E}" type="datetimeFigureOut">
              <a:rPr lang="nl-NL" smtClean="0"/>
              <a:pPr/>
              <a:t>28-3-2022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9C351-4EAF-4649-B5D5-CC4E620A318E}" type="datetimeFigureOut">
              <a:rPr lang="nl-NL" smtClean="0"/>
              <a:pPr/>
              <a:t>28-3-2022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E9C351-4EAF-4649-B5D5-CC4E620A318E}" type="datetimeFigureOut">
              <a:rPr lang="nl-NL" smtClean="0"/>
              <a:pPr/>
              <a:t>28-3-2022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6142DE-4059-45B5-B0BB-CEC92DF70740}"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E9C351-4EAF-4649-B5D5-CC4E620A318E}" type="datetimeFigureOut">
              <a:rPr lang="nl-NL" smtClean="0"/>
              <a:pPr/>
              <a:t>28-3-2022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a:xfrm>
            <a:off x="8077200" y="6356350"/>
            <a:ext cx="609600" cy="365125"/>
          </a:xfrm>
        </p:spPr>
        <p:txBody>
          <a:bodyPr/>
          <a:lstStyle/>
          <a:p>
            <a:fld id="{686142DE-4059-45B5-B0BB-CEC92DF70740}" type="slidenum">
              <a:rPr lang="nl-NL" smtClean="0"/>
              <a:pPr/>
              <a:t>‹#›</a:t>
            </a:fld>
            <a:endParaRPr lang="nl-N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CE9C351-4EAF-4649-B5D5-CC4E620A318E}" type="datetimeFigureOut">
              <a:rPr lang="nl-NL" smtClean="0"/>
              <a:pPr/>
              <a:t>28-3-2022</a:t>
            </a:fld>
            <a:endParaRPr lang="nl-N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nl-N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6142DE-4059-45B5-B0BB-CEC92DF70740}" type="slidenum">
              <a:rPr lang="nl-NL" smtClean="0"/>
              <a:pPr/>
              <a:t>‹#›</a:t>
            </a:fld>
            <a:endParaRPr lang="nl-N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1371600"/>
            <a:ext cx="7851648" cy="1066800"/>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rgbClr val="0000FF"/>
                </a:solidFill>
                <a:effectLst/>
                <a:uLnTx/>
                <a:uFillTx/>
                <a:latin typeface="Times New Roman" pitchFamily="18" charset="0"/>
                <a:ea typeface="+mj-ea"/>
                <a:cs typeface="Times New Roman" pitchFamily="18" charset="0"/>
              </a:rPr>
              <a:t>Lecture 3</a:t>
            </a:r>
            <a:endParaRPr kumimoji="0" lang="nl-NL" sz="6000" b="1" i="0" u="none" strike="noStrike" kern="1200" cap="none" spc="0" normalizeH="0" baseline="0" noProof="0" dirty="0">
              <a:ln>
                <a:noFill/>
              </a:ln>
              <a:solidFill>
                <a:srgbClr val="0000FF"/>
              </a:solidFill>
              <a:effectLst/>
              <a:uLnTx/>
              <a:uFillTx/>
              <a:latin typeface="Times New Roman" pitchFamily="18" charset="0"/>
              <a:ea typeface="+mj-ea"/>
              <a:cs typeface="Times New Roman" pitchFamily="18" charset="0"/>
            </a:endParaRPr>
          </a:p>
        </p:txBody>
      </p:sp>
      <p:sp>
        <p:nvSpPr>
          <p:cNvPr id="7" name="Rectangle 6"/>
          <p:cNvSpPr/>
          <p:nvPr/>
        </p:nvSpPr>
        <p:spPr>
          <a:xfrm>
            <a:off x="457200" y="3352800"/>
            <a:ext cx="8301055" cy="830997"/>
          </a:xfrm>
          <a:prstGeom prst="rect">
            <a:avLst/>
          </a:prstGeom>
        </p:spPr>
        <p:txBody>
          <a:bodyPr wrap="none">
            <a:spAutoFit/>
          </a:bodyPr>
          <a:lstStyle/>
          <a:p>
            <a:r>
              <a:rPr lang="en-US" sz="4800" b="1" dirty="0" smtClean="0">
                <a:solidFill>
                  <a:srgbClr val="0000FF"/>
                </a:solidFill>
                <a:latin typeface="Times New Roman" pitchFamily="18" charset="0"/>
                <a:cs typeface="Times New Roman" pitchFamily="18" charset="0"/>
              </a:rPr>
              <a:t>The Research Project Proposal</a:t>
            </a:r>
            <a:endParaRPr lang="nl-NL" sz="4800" b="1"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791200"/>
          </a:xfrm>
        </p:spPr>
        <p:txBody>
          <a:bodyPr>
            <a:normAutofit/>
          </a:bodyPr>
          <a:lstStyle/>
          <a:p>
            <a:pPr marL="571500" indent="-571500">
              <a:buNone/>
            </a:pPr>
            <a:r>
              <a:rPr lang="en-US" b="1" dirty="0" smtClean="0">
                <a:solidFill>
                  <a:srgbClr val="0000FF"/>
                </a:solidFill>
                <a:latin typeface="Times New Roman" pitchFamily="18" charset="0"/>
                <a:cs typeface="Times New Roman" pitchFamily="18" charset="0"/>
              </a:rPr>
              <a:t>Background of the </a:t>
            </a:r>
            <a:r>
              <a:rPr lang="en-US" b="1" dirty="0" smtClean="0">
                <a:solidFill>
                  <a:srgbClr val="0000FF"/>
                </a:solidFill>
                <a:latin typeface="Times New Roman" pitchFamily="18" charset="0"/>
                <a:cs typeface="Times New Roman" pitchFamily="18" charset="0"/>
              </a:rPr>
              <a:t>study</a:t>
            </a:r>
          </a:p>
          <a:p>
            <a:pPr marL="571500" indent="-571500">
              <a:buNone/>
            </a:pPr>
            <a:endParaRPr lang="en-US" sz="1300" b="1" dirty="0" smtClean="0">
              <a:solidFill>
                <a:srgbClr val="0000FF"/>
              </a:solidFill>
              <a:latin typeface="Times New Roman" pitchFamily="18" charset="0"/>
              <a:cs typeface="Times New Roman" pitchFamily="18" charset="0"/>
            </a:endParaRPr>
          </a:p>
          <a:p>
            <a:pPr>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the </a:t>
            </a:r>
            <a:r>
              <a:rPr lang="en-US" sz="2400" dirty="0" smtClean="0">
                <a:solidFill>
                  <a:srgbClr val="0000FF"/>
                </a:solidFill>
                <a:latin typeface="Times New Roman" pitchFamily="18" charset="0"/>
                <a:cs typeface="Times New Roman" pitchFamily="18" charset="0"/>
              </a:rPr>
              <a:t>background</a:t>
            </a:r>
            <a:r>
              <a:rPr lang="en-US" sz="2400" dirty="0" smtClean="0">
                <a:latin typeface="Times New Roman" pitchFamily="18" charset="0"/>
                <a:cs typeface="Times New Roman" pitchFamily="18" charset="0"/>
              </a:rPr>
              <a:t>, the researcher presents the background </a:t>
            </a:r>
            <a:r>
              <a:rPr lang="en-US" sz="2400" dirty="0" smtClean="0">
                <a:latin typeface="Times New Roman" pitchFamily="18" charset="0"/>
                <a:cs typeface="Times New Roman" pitchFamily="18" charset="0"/>
              </a:rPr>
              <a:t>of:</a:t>
            </a:r>
          </a:p>
          <a:p>
            <a:pPr lvl="1">
              <a:lnSpc>
                <a:spcPct val="150000"/>
              </a:lnSpc>
              <a:spcBef>
                <a:spcPts val="0"/>
              </a:spcBef>
              <a:buClr>
                <a:srgbClr val="0000FF"/>
              </a:buClr>
              <a:buFont typeface="Wingdings" pitchFamily="2" charset="2"/>
              <a:buChar char="Ø"/>
            </a:pPr>
            <a:r>
              <a:rPr lang="en-US" sz="2200" dirty="0" smtClean="0">
                <a:solidFill>
                  <a:srgbClr val="0000FF"/>
                </a:solidFill>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what he wants to do </a:t>
            </a:r>
            <a:endParaRPr lang="en-US" dirty="0" smtClean="0">
              <a:solidFill>
                <a:srgbClr val="0000FF"/>
              </a:solidFill>
              <a:latin typeface="Times New Roman" pitchFamily="18" charset="0"/>
              <a:cs typeface="Times New Roman" pitchFamily="18" charset="0"/>
            </a:endParaRPr>
          </a:p>
          <a:p>
            <a:pPr lvl="1">
              <a:lnSpc>
                <a:spcPct val="150000"/>
              </a:lnSpc>
              <a:spcBef>
                <a:spcPts val="0"/>
              </a:spcBef>
              <a:buClr>
                <a:srgbClr val="0000FF"/>
              </a:buClr>
              <a:buFont typeface="Wingdings" pitchFamily="2" charset="2"/>
              <a:buChar char="Ø"/>
            </a:pPr>
            <a:r>
              <a:rPr lang="en-US" dirty="0" smtClean="0">
                <a:solidFill>
                  <a:srgbClr val="0000FF"/>
                </a:solidFill>
                <a:latin typeface="Times New Roman" pitchFamily="18" charset="0"/>
                <a:cs typeface="Times New Roman" pitchFamily="18" charset="0"/>
              </a:rPr>
              <a:t>why </a:t>
            </a:r>
            <a:r>
              <a:rPr lang="en-US" dirty="0" smtClean="0">
                <a:solidFill>
                  <a:srgbClr val="0000FF"/>
                </a:solidFill>
                <a:latin typeface="Times New Roman" pitchFamily="18" charset="0"/>
                <a:cs typeface="Times New Roman" pitchFamily="18" charset="0"/>
              </a:rPr>
              <a:t>he thinks the works should be done </a:t>
            </a:r>
            <a:endParaRPr lang="en-US" dirty="0" smtClean="0">
              <a:solidFill>
                <a:srgbClr val="0000FF"/>
              </a:solidFill>
              <a:latin typeface="Times New Roman" pitchFamily="18" charset="0"/>
              <a:cs typeface="Times New Roman" pitchFamily="18" charset="0"/>
            </a:endParaRPr>
          </a:p>
          <a:p>
            <a:pPr lvl="1">
              <a:lnSpc>
                <a:spcPct val="150000"/>
              </a:lnSpc>
              <a:spcBef>
                <a:spcPts val="0"/>
              </a:spcBef>
              <a:buClr>
                <a:srgbClr val="0000FF"/>
              </a:buClr>
              <a:buFont typeface="Wingdings" pitchFamily="2" charset="2"/>
              <a:buChar char="Ø"/>
            </a:pPr>
            <a:r>
              <a:rPr lang="en-US" dirty="0" smtClean="0">
                <a:solidFill>
                  <a:srgbClr val="0000FF"/>
                </a:solidFill>
                <a:latin typeface="Times New Roman" pitchFamily="18" charset="0"/>
                <a:cs typeface="Times New Roman" pitchFamily="18" charset="0"/>
              </a:rPr>
              <a:t>what </a:t>
            </a:r>
            <a:r>
              <a:rPr lang="en-US" dirty="0" smtClean="0">
                <a:solidFill>
                  <a:srgbClr val="0000FF"/>
                </a:solidFill>
                <a:latin typeface="Times New Roman" pitchFamily="18" charset="0"/>
                <a:cs typeface="Times New Roman" pitchFamily="18" charset="0"/>
              </a:rPr>
              <a:t>is already known about the </a:t>
            </a:r>
            <a:r>
              <a:rPr lang="en-US" dirty="0" smtClean="0">
                <a:solidFill>
                  <a:srgbClr val="0000FF"/>
                </a:solidFill>
                <a:latin typeface="Times New Roman" pitchFamily="18" charset="0"/>
                <a:cs typeface="Times New Roman" pitchFamily="18" charset="0"/>
              </a:rPr>
              <a:t>problem</a:t>
            </a:r>
          </a:p>
          <a:p>
            <a:pPr>
              <a:spcBef>
                <a:spcPts val="0"/>
              </a:spcBef>
              <a:buClr>
                <a:srgbClr val="0000FF"/>
              </a:buClr>
              <a:buFont typeface="Wingdings" pitchFamily="2" charset="2"/>
              <a:buChar char="v"/>
            </a:pPr>
            <a:endParaRPr lang="en-US" sz="1200" dirty="0" smtClean="0">
              <a:latin typeface="Times New Roman" pitchFamily="18" charset="0"/>
              <a:cs typeface="Times New Roman" pitchFamily="18" charset="0"/>
            </a:endParaRPr>
          </a:p>
          <a:p>
            <a:pPr>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part of the research provides some </a:t>
            </a:r>
            <a:r>
              <a:rPr lang="en-US" sz="2400" dirty="0" smtClean="0">
                <a:solidFill>
                  <a:srgbClr val="FF0000"/>
                </a:solidFill>
                <a:latin typeface="Times New Roman" pitchFamily="18" charset="0"/>
                <a:cs typeface="Times New Roman" pitchFamily="18" charset="0"/>
              </a:rPr>
              <a:t>general theoretical basis or justifications </a:t>
            </a:r>
            <a:r>
              <a:rPr lang="en-US" sz="2400" dirty="0" smtClean="0">
                <a:latin typeface="Times New Roman" pitchFamily="18" charset="0"/>
                <a:cs typeface="Times New Roman" pitchFamily="18" charset="0"/>
              </a:rPr>
              <a:t>for conducting a research</a:t>
            </a:r>
            <a:r>
              <a:rPr lang="en-US" sz="2400" dirty="0" smtClean="0">
                <a:latin typeface="Times New Roman" pitchFamily="18" charset="0"/>
                <a:cs typeface="Times New Roman" pitchFamily="18" charset="0"/>
              </a:rPr>
              <a:t>.</a:t>
            </a:r>
          </a:p>
          <a:p>
            <a:pPr>
              <a:spcBef>
                <a:spcPts val="0"/>
              </a:spcBef>
              <a:buClr>
                <a:srgbClr val="0000FF"/>
              </a:buClr>
              <a:buNone/>
            </a:pPr>
            <a:endParaRPr lang="en-US" sz="1200" dirty="0" smtClean="0">
              <a:latin typeface="Times New Roman" pitchFamily="18" charset="0"/>
              <a:cs typeface="Times New Roman" pitchFamily="18" charset="0"/>
            </a:endParaRPr>
          </a:p>
          <a:p>
            <a:pPr>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tells to the reader from what perspective that the research is to be conducted or the overall justification as to why it is needed to conduct the study.</a:t>
            </a:r>
          </a:p>
          <a:p>
            <a:endParaRPr lang="nl-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791200"/>
          </a:xfrm>
        </p:spPr>
        <p:txBody>
          <a:bodyPr>
            <a:normAutofit/>
          </a:bodyPr>
          <a:lstStyle/>
          <a:p>
            <a:pPr marL="571500" indent="-571500">
              <a:buNone/>
            </a:pPr>
            <a:r>
              <a:rPr lang="en-US" b="1" dirty="0" smtClean="0">
                <a:solidFill>
                  <a:srgbClr val="0000FF"/>
                </a:solidFill>
                <a:latin typeface="Times New Roman" pitchFamily="18" charset="0"/>
                <a:cs typeface="Times New Roman" pitchFamily="18" charset="0"/>
              </a:rPr>
              <a:t>Statement of the </a:t>
            </a:r>
            <a:r>
              <a:rPr lang="en-US" b="1" dirty="0" smtClean="0">
                <a:solidFill>
                  <a:srgbClr val="0000FF"/>
                </a:solidFill>
                <a:latin typeface="Times New Roman" pitchFamily="18" charset="0"/>
                <a:cs typeface="Times New Roman" pitchFamily="18" charset="0"/>
              </a:rPr>
              <a:t>problem</a:t>
            </a:r>
          </a:p>
          <a:p>
            <a:pPr marL="571500" indent="-571500">
              <a:buNone/>
            </a:pPr>
            <a:endParaRPr lang="en-US" sz="700" b="1" dirty="0" smtClean="0">
              <a:solidFill>
                <a:srgbClr val="0000FF"/>
              </a:solidFill>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statement of the problem typically comes very early in the research proposal</a:t>
            </a:r>
            <a:r>
              <a:rPr lang="en-US" sz="2400" dirty="0" smtClean="0">
                <a:latin typeface="Times New Roman" pitchFamily="18" charset="0"/>
                <a:cs typeface="Times New Roman" pitchFamily="18" charset="0"/>
              </a:rPr>
              <a:t>.</a:t>
            </a:r>
          </a:p>
          <a:p>
            <a:pPr marL="301752" indent="-301752">
              <a:spcBef>
                <a:spcPts val="0"/>
              </a:spcBef>
              <a:buClr>
                <a:srgbClr val="0000FF"/>
              </a:buClr>
              <a:buFont typeface="Wingdings" pitchFamily="2" charset="2"/>
              <a:buChar char="v"/>
            </a:pPr>
            <a:endParaRPr lang="en-US" sz="700" dirty="0" smtClean="0">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Here </a:t>
            </a:r>
            <a:r>
              <a:rPr lang="en-US" sz="2400" dirty="0" smtClean="0">
                <a:latin typeface="Times New Roman" pitchFamily="18" charset="0"/>
                <a:cs typeface="Times New Roman" pitchFamily="18" charset="0"/>
              </a:rPr>
              <a:t>a researcher has to capture the reader’s attention by stating the problem, and its consequences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endParaRPr lang="en-US" sz="700" dirty="0" smtClean="0">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important that the problem is </a:t>
            </a:r>
            <a:r>
              <a:rPr lang="en-US" sz="2400" dirty="0" smtClean="0">
                <a:solidFill>
                  <a:srgbClr val="0000FF"/>
                </a:solidFill>
                <a:latin typeface="Times New Roman" pitchFamily="18" charset="0"/>
                <a:cs typeface="Times New Roman" pitchFamily="18" charset="0"/>
              </a:rPr>
              <a:t>distinct</a:t>
            </a:r>
            <a:r>
              <a:rPr lang="en-US" sz="2400" dirty="0" smtClean="0">
                <a:latin typeface="Times New Roman" pitchFamily="18" charset="0"/>
                <a:cs typeface="Times New Roman" pitchFamily="18" charset="0"/>
              </a:rPr>
              <a:t> from related problems and that the sponsor can see the delimitations clearly</a:t>
            </a:r>
            <a:r>
              <a:rPr lang="en-US" sz="2400" dirty="0" smtClean="0">
                <a:latin typeface="Times New Roman" pitchFamily="18" charset="0"/>
                <a:cs typeface="Times New Roman" pitchFamily="18" charset="0"/>
              </a:rPr>
              <a:t>.</a:t>
            </a:r>
          </a:p>
          <a:p>
            <a:pPr marL="301752" indent="-301752">
              <a:spcBef>
                <a:spcPts val="0"/>
              </a:spcBef>
              <a:buClr>
                <a:srgbClr val="0000FF"/>
              </a:buClr>
              <a:buFont typeface="Wingdings" pitchFamily="2" charset="2"/>
              <a:buChar char="v"/>
            </a:pPr>
            <a:endParaRPr lang="en-US" sz="700" dirty="0" smtClean="0">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may focus on literature based disagreements concerning the issue under investigation</a:t>
            </a:r>
            <a:r>
              <a:rPr lang="en-US" sz="2400" dirty="0" smtClean="0">
                <a:latin typeface="Times New Roman" pitchFamily="18" charset="0"/>
                <a:cs typeface="Times New Roman" pitchFamily="18" charset="0"/>
              </a:rPr>
              <a:t>.</a:t>
            </a:r>
          </a:p>
          <a:p>
            <a:pPr marL="301752" indent="-301752">
              <a:spcBef>
                <a:spcPts val="0"/>
              </a:spcBef>
              <a:buClr>
                <a:srgbClr val="0000FF"/>
              </a:buClr>
              <a:buFont typeface="Wingdings" pitchFamily="2" charset="2"/>
              <a:buChar char="v"/>
            </a:pPr>
            <a:endParaRPr lang="en-US" sz="700" dirty="0" smtClean="0">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researcher is expected to state his problem clearly without the use of </a:t>
            </a:r>
            <a:r>
              <a:rPr lang="en-US" sz="2400" dirty="0" smtClean="0">
                <a:solidFill>
                  <a:srgbClr val="0000FF"/>
                </a:solidFill>
                <a:latin typeface="Times New Roman" pitchFamily="18" charset="0"/>
                <a:cs typeface="Times New Roman" pitchFamily="18" charset="0"/>
              </a:rPr>
              <a:t>idioms or </a:t>
            </a:r>
            <a:r>
              <a:rPr lang="en-US" sz="2400" dirty="0" smtClean="0">
                <a:solidFill>
                  <a:srgbClr val="0000FF"/>
                </a:solidFill>
                <a:latin typeface="Times New Roman" pitchFamily="18" charset="0"/>
                <a:cs typeface="Times New Roman" pitchFamily="18" charset="0"/>
              </a:rPr>
              <a:t>clichés</a:t>
            </a:r>
            <a:r>
              <a:rPr lang="en-US" sz="2400" dirty="0" smtClean="0">
                <a:latin typeface="Times New Roman" pitchFamily="18" charset="0"/>
                <a:cs typeface="Times New Roman" pitchFamily="18" charset="0"/>
              </a:rPr>
              <a:t>.</a:t>
            </a:r>
          </a:p>
          <a:p>
            <a:pPr marL="301752" indent="-301752">
              <a:spcBef>
                <a:spcPts val="0"/>
              </a:spcBef>
              <a:buClr>
                <a:srgbClr val="0000FF"/>
              </a:buClr>
              <a:buFont typeface="Wingdings" pitchFamily="2" charset="2"/>
              <a:buChar char="v"/>
            </a:pPr>
            <a:endParaRPr lang="en-US" sz="700" dirty="0" smtClean="0">
              <a:latin typeface="Times New Roman" pitchFamily="18" charset="0"/>
              <a:cs typeface="Times New Roman" pitchFamily="18" charset="0"/>
            </a:endParaRPr>
          </a:p>
          <a:p>
            <a:pPr marL="301752" indent="-301752">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Each </a:t>
            </a:r>
            <a:r>
              <a:rPr lang="en-US" sz="2400" dirty="0" smtClean="0">
                <a:latin typeface="Times New Roman" pitchFamily="18" charset="0"/>
                <a:cs typeface="Times New Roman" pitchFamily="18" charset="0"/>
              </a:rPr>
              <a:t>word of the statement </a:t>
            </a:r>
            <a:r>
              <a:rPr lang="en-US" sz="2400" b="1" dirty="0" smtClean="0">
                <a:solidFill>
                  <a:srgbClr val="0000FF"/>
                </a:solidFill>
                <a:latin typeface="Times New Roman" pitchFamily="18" charset="0"/>
                <a:cs typeface="Times New Roman" pitchFamily="18" charset="0"/>
              </a:rPr>
              <a:t>must be expressive, sharp, and indispensable.</a:t>
            </a:r>
            <a:endParaRPr lang="nl-NL" sz="2400" b="1"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867400"/>
          </a:xfrm>
        </p:spPr>
        <p:txBody>
          <a:bodyPr>
            <a:noAutofit/>
          </a:bodyPr>
          <a:lstStyle/>
          <a:p>
            <a:pPr>
              <a:buNone/>
            </a:pPr>
            <a:r>
              <a:rPr lang="en-US" b="1" dirty="0" smtClean="0">
                <a:solidFill>
                  <a:srgbClr val="0000FF"/>
                </a:solidFill>
                <a:latin typeface="Times New Roman" pitchFamily="18" charset="0"/>
                <a:cs typeface="Times New Roman" pitchFamily="18" charset="0"/>
              </a:rPr>
              <a:t>Research </a:t>
            </a:r>
            <a:r>
              <a:rPr lang="en-US" b="1" dirty="0" smtClean="0">
                <a:solidFill>
                  <a:srgbClr val="0000FF"/>
                </a:solidFill>
                <a:latin typeface="Times New Roman" pitchFamily="18" charset="0"/>
                <a:cs typeface="Times New Roman" pitchFamily="18" charset="0"/>
              </a:rPr>
              <a:t>Objectives</a:t>
            </a:r>
            <a:endParaRPr lang="en-US" b="1" dirty="0" smtClean="0">
              <a:solidFill>
                <a:srgbClr val="0000FF"/>
              </a:solidFill>
              <a:latin typeface="Times New Roman" pitchFamily="18" charset="0"/>
              <a:cs typeface="Times New Roman" pitchFamily="18" charset="0"/>
            </a:endParaRPr>
          </a:p>
          <a:p>
            <a:pPr>
              <a:buNone/>
            </a:pPr>
            <a:endParaRPr lang="en-US" sz="500"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This </a:t>
            </a:r>
            <a:r>
              <a:rPr lang="en-US" sz="2300" dirty="0" smtClean="0">
                <a:latin typeface="Times New Roman" pitchFamily="18" charset="0"/>
                <a:cs typeface="Times New Roman" pitchFamily="18" charset="0"/>
              </a:rPr>
              <a:t>part addresses the </a:t>
            </a:r>
            <a:r>
              <a:rPr lang="en-US" sz="2300" dirty="0" smtClean="0">
                <a:solidFill>
                  <a:srgbClr val="0000FF"/>
                </a:solidFill>
                <a:latin typeface="Times New Roman" pitchFamily="18" charset="0"/>
                <a:cs typeface="Times New Roman" pitchFamily="18" charset="0"/>
              </a:rPr>
              <a:t>purpose of the </a:t>
            </a:r>
            <a:r>
              <a:rPr lang="en-US" sz="2300" dirty="0" smtClean="0">
                <a:solidFill>
                  <a:srgbClr val="0000FF"/>
                </a:solidFill>
                <a:latin typeface="Times New Roman" pitchFamily="18" charset="0"/>
                <a:cs typeface="Times New Roman" pitchFamily="18" charset="0"/>
              </a:rPr>
              <a:t>investigation</a:t>
            </a:r>
            <a:r>
              <a:rPr lang="en-US" sz="2300" dirty="0" smtClean="0">
                <a:latin typeface="Times New Roman" pitchFamily="18" charset="0"/>
                <a:cs typeface="Times New Roman" pitchFamily="18" charset="0"/>
              </a:rPr>
              <a:t>.</a:t>
            </a:r>
          </a:p>
          <a:p>
            <a:pPr>
              <a:buClr>
                <a:srgbClr val="0000FF"/>
              </a:buClr>
              <a:buFont typeface="Wingdings" pitchFamily="2" charset="2"/>
              <a:buChar char="v"/>
            </a:pPr>
            <a:r>
              <a:rPr lang="en-US" sz="2300" dirty="0" smtClean="0">
                <a:latin typeface="Times New Roman" pitchFamily="18" charset="0"/>
                <a:cs typeface="Times New Roman" pitchFamily="18" charset="0"/>
              </a:rPr>
              <a:t>It </a:t>
            </a:r>
            <a:r>
              <a:rPr lang="en-US" sz="2300" dirty="0" smtClean="0">
                <a:latin typeface="Times New Roman" pitchFamily="18" charset="0"/>
                <a:cs typeface="Times New Roman" pitchFamily="18" charset="0"/>
              </a:rPr>
              <a:t>is here that the researchers lay out exactly what is being planned by the proposed </a:t>
            </a:r>
            <a:r>
              <a:rPr lang="en-US" sz="2300" dirty="0" smtClean="0">
                <a:latin typeface="Times New Roman" pitchFamily="18" charset="0"/>
                <a:cs typeface="Times New Roman" pitchFamily="18" charset="0"/>
              </a:rPr>
              <a:t>research.</a:t>
            </a:r>
          </a:p>
          <a:p>
            <a:pPr>
              <a:buClr>
                <a:srgbClr val="0000FF"/>
              </a:buClr>
              <a:buFont typeface="Wingdings" pitchFamily="2" charset="2"/>
              <a:buChar char="v"/>
            </a:pPr>
            <a:r>
              <a:rPr lang="en-US" sz="2300" dirty="0" smtClean="0">
                <a:latin typeface="Times New Roman" pitchFamily="18" charset="0"/>
                <a:cs typeface="Times New Roman" pitchFamily="18" charset="0"/>
              </a:rPr>
              <a:t>The </a:t>
            </a:r>
            <a:r>
              <a:rPr lang="en-US" sz="2300" dirty="0" smtClean="0">
                <a:latin typeface="Times New Roman" pitchFamily="18" charset="0"/>
                <a:cs typeface="Times New Roman" pitchFamily="18" charset="0"/>
              </a:rPr>
              <a:t>objectives flow naturally from the problem statement, giving the sponsor specific, concrete, and achievable </a:t>
            </a:r>
            <a:r>
              <a:rPr lang="en-US" sz="2300" dirty="0" smtClean="0">
                <a:latin typeface="Times New Roman" pitchFamily="18" charset="0"/>
                <a:cs typeface="Times New Roman" pitchFamily="18" charset="0"/>
              </a:rPr>
              <a:t>goals.</a:t>
            </a:r>
          </a:p>
          <a:p>
            <a:pPr>
              <a:buClr>
                <a:srgbClr val="0000FF"/>
              </a:buClr>
              <a:buFont typeface="Wingdings" pitchFamily="2" charset="2"/>
              <a:buChar char="v"/>
            </a:pPr>
            <a:r>
              <a:rPr lang="en-US" sz="2300" dirty="0" smtClean="0">
                <a:latin typeface="Times New Roman" pitchFamily="18" charset="0"/>
                <a:cs typeface="Times New Roman" pitchFamily="18" charset="0"/>
              </a:rPr>
              <a:t>It </a:t>
            </a:r>
            <a:r>
              <a:rPr lang="en-US" sz="2300" dirty="0" smtClean="0">
                <a:latin typeface="Times New Roman" pitchFamily="18" charset="0"/>
                <a:cs typeface="Times New Roman" pitchFamily="18" charset="0"/>
              </a:rPr>
              <a:t>is best to list the objectives either in order of importance or in general terms first, moving to specific </a:t>
            </a:r>
            <a:r>
              <a:rPr lang="en-US" sz="2300" dirty="0" smtClean="0">
                <a:latin typeface="Times New Roman" pitchFamily="18" charset="0"/>
                <a:cs typeface="Times New Roman" pitchFamily="18" charset="0"/>
              </a:rPr>
              <a:t>terms.</a:t>
            </a:r>
            <a:endParaRPr lang="nl-NL" sz="23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The </a:t>
            </a:r>
            <a:r>
              <a:rPr lang="en-US" sz="2300" dirty="0" smtClean="0">
                <a:latin typeface="Times New Roman" pitchFamily="18" charset="0"/>
                <a:cs typeface="Times New Roman" pitchFamily="18" charset="0"/>
              </a:rPr>
              <a:t>research objectives section is the basis for judging the remainder of the proposal and, ultimately, the final </a:t>
            </a:r>
            <a:r>
              <a:rPr lang="en-US" sz="2300" dirty="0" smtClean="0">
                <a:latin typeface="Times New Roman" pitchFamily="18" charset="0"/>
                <a:cs typeface="Times New Roman" pitchFamily="18" charset="0"/>
              </a:rPr>
              <a:t>report.</a:t>
            </a:r>
          </a:p>
          <a:p>
            <a:pPr>
              <a:buClr>
                <a:srgbClr val="0000FF"/>
              </a:buClr>
              <a:buFont typeface="Wingdings" pitchFamily="2" charset="2"/>
              <a:buChar char="v"/>
            </a:pPr>
            <a:r>
              <a:rPr lang="en-US" sz="2300" dirty="0" smtClean="0">
                <a:latin typeface="Times New Roman" pitchFamily="18" charset="0"/>
                <a:cs typeface="Times New Roman" pitchFamily="18" charset="0"/>
              </a:rPr>
              <a:t>Verify </a:t>
            </a:r>
            <a:r>
              <a:rPr lang="en-US" sz="2300" dirty="0" smtClean="0">
                <a:latin typeface="Times New Roman" pitchFamily="18" charset="0"/>
                <a:cs typeface="Times New Roman" pitchFamily="18" charset="0"/>
              </a:rPr>
              <a:t>the consistency of the proposal by checking to see that each objective is discussed in the research design, data analysis, and result sections.</a:t>
            </a:r>
            <a:endParaRPr lang="nl-NL"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458200" cy="5791200"/>
          </a:xfrm>
        </p:spPr>
        <p:txBody>
          <a:bodyPr>
            <a:normAutofit/>
          </a:bodyPr>
          <a:lstStyle/>
          <a:p>
            <a:pPr>
              <a:buNone/>
            </a:pPr>
            <a:r>
              <a:rPr lang="en-US" b="1" dirty="0" smtClean="0">
                <a:solidFill>
                  <a:srgbClr val="0000FF"/>
                </a:solidFill>
                <a:latin typeface="Times New Roman" pitchFamily="18" charset="0"/>
                <a:cs typeface="Times New Roman" pitchFamily="18" charset="0"/>
              </a:rPr>
              <a:t>Significance of the </a:t>
            </a:r>
            <a:r>
              <a:rPr lang="en-US" b="1" dirty="0" smtClean="0">
                <a:solidFill>
                  <a:srgbClr val="0000FF"/>
                </a:solidFill>
                <a:latin typeface="Times New Roman" pitchFamily="18" charset="0"/>
                <a:cs typeface="Times New Roman" pitchFamily="18" charset="0"/>
              </a:rPr>
              <a:t>Research</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part shows the explicit benefits and the beneficiaries of the results of the research being conducted</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states the importance or contribution that the study will have for different </a:t>
            </a:r>
            <a:r>
              <a:rPr lang="en-US" sz="2400" dirty="0" smtClean="0">
                <a:latin typeface="Times New Roman" pitchFamily="18" charset="0"/>
                <a:cs typeface="Times New Roman" pitchFamily="18" charset="0"/>
              </a:rPr>
              <a:t>bodies.</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importance could be to create awareness about the problem, to provide basis for other researchers, or to extend the scope of </a:t>
            </a:r>
            <a:r>
              <a:rPr lang="en-US" sz="2400" dirty="0" smtClean="0">
                <a:latin typeface="Times New Roman" pitchFamily="18" charset="0"/>
                <a:cs typeface="Times New Roman" pitchFamily="18" charset="0"/>
              </a:rPr>
              <a:t>knowledge.</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Usually</a:t>
            </a:r>
            <a:r>
              <a:rPr lang="en-US" sz="2400" dirty="0" smtClean="0">
                <a:latin typeface="Times New Roman" pitchFamily="18" charset="0"/>
                <a:cs typeface="Times New Roman" pitchFamily="18" charset="0"/>
              </a:rPr>
              <a:t>, this section is not more than a few paragraphs.</a:t>
            </a:r>
            <a:endParaRPr lang="nl-NL"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715000"/>
          </a:xfrm>
        </p:spPr>
        <p:txBody>
          <a:bodyPr>
            <a:normAutofit/>
          </a:bodyPr>
          <a:lstStyle/>
          <a:p>
            <a:pPr>
              <a:buNone/>
            </a:pPr>
            <a:r>
              <a:rPr lang="en-US" b="1" dirty="0" smtClean="0">
                <a:solidFill>
                  <a:srgbClr val="0000FF"/>
                </a:solidFill>
                <a:latin typeface="Times New Roman" pitchFamily="18" charset="0"/>
                <a:cs typeface="Times New Roman" pitchFamily="18" charset="0"/>
              </a:rPr>
              <a:t>Delimitations (Scope) of the </a:t>
            </a:r>
            <a:r>
              <a:rPr lang="en-US" b="1" dirty="0" smtClean="0">
                <a:solidFill>
                  <a:srgbClr val="0000FF"/>
                </a:solidFill>
                <a:latin typeface="Times New Roman" pitchFamily="18" charset="0"/>
                <a:cs typeface="Times New Roman" pitchFamily="18" charset="0"/>
              </a:rPr>
              <a:t>study</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part indicates the scope (coverage) of the study</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should be delimited to manageable </a:t>
            </a:r>
            <a:r>
              <a:rPr lang="en-US" sz="2400" dirty="0" smtClean="0">
                <a:latin typeface="Times New Roman" pitchFamily="18" charset="0"/>
                <a:cs typeface="Times New Roman" pitchFamily="18" charset="0"/>
              </a:rPr>
              <a:t>size.</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should be done in relation to the area coverage as well as to the treatment of the variables in the study</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stating the scope, clearly show what is going to be investigated and what is not.</a:t>
            </a:r>
            <a:endParaRPr lang="nl-NL"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791200"/>
          </a:xfrm>
        </p:spPr>
        <p:txBody>
          <a:bodyPr>
            <a:normAutofit/>
          </a:bodyPr>
          <a:lstStyle/>
          <a:p>
            <a:pPr>
              <a:buNone/>
            </a:pPr>
            <a:r>
              <a:rPr lang="en-US" b="1" dirty="0" smtClean="0">
                <a:solidFill>
                  <a:srgbClr val="0000FF"/>
                </a:solidFill>
                <a:latin typeface="Times New Roman" pitchFamily="18" charset="0"/>
                <a:cs typeface="Times New Roman" pitchFamily="18" charset="0"/>
              </a:rPr>
              <a:t>Limitations of the </a:t>
            </a:r>
            <a:r>
              <a:rPr lang="en-US" b="1" dirty="0" smtClean="0">
                <a:solidFill>
                  <a:srgbClr val="0000FF"/>
                </a:solidFill>
                <a:latin typeface="Times New Roman" pitchFamily="18" charset="0"/>
                <a:cs typeface="Times New Roman" pitchFamily="18" charset="0"/>
              </a:rPr>
              <a:t>study</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b="1" dirty="0" smtClean="0">
                <a:solidFill>
                  <a:srgbClr val="FF0000"/>
                </a:solidFill>
                <a:latin typeface="Times New Roman" pitchFamily="18" charset="0"/>
                <a:cs typeface="Times New Roman" pitchFamily="18" charset="0"/>
              </a:rPr>
              <a:t>Limitations </a:t>
            </a:r>
            <a:r>
              <a:rPr lang="en-US" sz="2400" b="1" dirty="0" smtClean="0">
                <a:solidFill>
                  <a:srgbClr val="FF0000"/>
                </a:solidFill>
                <a:latin typeface="Times New Roman" pitchFamily="18" charset="0"/>
                <a:cs typeface="Times New Roman" pitchFamily="18" charset="0"/>
              </a:rPr>
              <a:t>of the study</a:t>
            </a:r>
            <a:r>
              <a:rPr lang="nl-NL"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a part that you will include some constraints or difficulties you think that they have influence on the results of your study</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may be in relation to the weaknesses in the methodology, lack of access to data, faulty instruments, sampling restrictions, lack of recent literature in the area etc</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Any </a:t>
            </a:r>
            <a:r>
              <a:rPr lang="en-US" sz="2400" dirty="0" smtClean="0">
                <a:latin typeface="Times New Roman" pitchFamily="18" charset="0"/>
                <a:cs typeface="Times New Roman" pitchFamily="18" charset="0"/>
              </a:rPr>
              <a:t>restrictions or areas of the problem that will not be addressed must be indicated.</a:t>
            </a:r>
            <a:endParaRPr lang="nl-NL"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943600"/>
          </a:xfrm>
        </p:spPr>
        <p:txBody>
          <a:bodyPr>
            <a:normAutofit/>
          </a:bodyPr>
          <a:lstStyle/>
          <a:p>
            <a:pPr>
              <a:buNone/>
            </a:pPr>
            <a:r>
              <a:rPr lang="en-US" b="1" dirty="0" smtClean="0">
                <a:solidFill>
                  <a:srgbClr val="0000FF"/>
                </a:solidFill>
                <a:latin typeface="Times New Roman" pitchFamily="18" charset="0"/>
                <a:cs typeface="Times New Roman" pitchFamily="18" charset="0"/>
              </a:rPr>
              <a:t>Literature </a:t>
            </a:r>
            <a:r>
              <a:rPr lang="en-US" b="1" dirty="0" smtClean="0">
                <a:solidFill>
                  <a:srgbClr val="0000FF"/>
                </a:solidFill>
                <a:latin typeface="Times New Roman" pitchFamily="18" charset="0"/>
                <a:cs typeface="Times New Roman" pitchFamily="18" charset="0"/>
              </a:rPr>
              <a:t>review</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b="1" dirty="0" smtClean="0">
                <a:solidFill>
                  <a:srgbClr val="FF0000"/>
                </a:solidFill>
                <a:latin typeface="Times New Roman" pitchFamily="18" charset="0"/>
                <a:cs typeface="Times New Roman" pitchFamily="18" charset="0"/>
              </a:rPr>
              <a:t>Literature </a:t>
            </a:r>
            <a:r>
              <a:rPr lang="en-US" sz="2400" b="1" dirty="0" smtClean="0">
                <a:solidFill>
                  <a:srgbClr val="FF0000"/>
                </a:solidFill>
                <a:latin typeface="Times New Roman" pitchFamily="18" charset="0"/>
                <a:cs typeface="Times New Roman" pitchFamily="18" charset="0"/>
              </a:rPr>
              <a:t>review</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section in our research that </a:t>
            </a:r>
            <a:r>
              <a:rPr lang="en-US" sz="2400" dirty="0" smtClean="0">
                <a:solidFill>
                  <a:srgbClr val="0000FF"/>
                </a:solidFill>
                <a:latin typeface="Times New Roman" pitchFamily="18" charset="0"/>
                <a:cs typeface="Times New Roman" pitchFamily="18" charset="0"/>
              </a:rPr>
              <a:t>explains, interprets and discusses what has been researched</a:t>
            </a:r>
            <a:r>
              <a:rPr lang="en-US" sz="2400" dirty="0" smtClean="0">
                <a:latin typeface="Times New Roman" pitchFamily="18" charset="0"/>
                <a:cs typeface="Times New Roman" pitchFamily="18" charset="0"/>
              </a:rPr>
              <a:t> and documented previously is known as review of related literature</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literature review section examines recent research studies, company data, or industry reports that act as a basis for the proposed study. </a:t>
            </a:r>
            <a:endParaRPr lang="en-US" sz="2400" dirty="0" smtClean="0">
              <a:latin typeface="Times New Roman" pitchFamily="18" charset="0"/>
              <a:cs typeface="Times New Roman" pitchFamily="18" charset="0"/>
            </a:endParaRP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Begin </a:t>
            </a:r>
            <a:r>
              <a:rPr lang="en-US" sz="2400" dirty="0" smtClean="0">
                <a:latin typeface="Times New Roman" pitchFamily="18" charset="0"/>
                <a:cs typeface="Times New Roman" pitchFamily="18" charset="0"/>
              </a:rPr>
              <a:t>your discussion of the related literature and relevant secondary data from a comprehensive perspective, moving to more specific studies that are associated with your problem.</a:t>
            </a:r>
            <a:endParaRPr lang="nl-NL"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5943600"/>
          </a:xfrm>
        </p:spPr>
        <p:txBody>
          <a:bodyPr>
            <a:normAutofit/>
          </a:bodyPr>
          <a:lstStyle/>
          <a:p>
            <a:pPr>
              <a:buClr>
                <a:srgbClr val="0000FF"/>
              </a:buClr>
              <a:buFont typeface="Wingdings" pitchFamily="2" charset="2"/>
              <a:buChar char="v"/>
            </a:pPr>
            <a:r>
              <a:rPr lang="en-US" sz="2400" dirty="0" smtClean="0">
                <a:latin typeface="Times New Roman" pitchFamily="18" charset="0"/>
                <a:cs typeface="Times New Roman" pitchFamily="18" charset="0"/>
              </a:rPr>
              <a:t>Avoid the extraneous details of the literature; do a brief review of the information, not a comprehensive report</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Emphasis the important results and conclusions of other studies, the relevant data and trends from previous research, and particular methods or designs that could be duplicated or should be avoided</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Clr>
                <a:srgbClr val="0000FF"/>
              </a:buClr>
              <a:buFont typeface="Wingdings" pitchFamily="2" charset="2"/>
              <a:buChar char="v"/>
            </a:pPr>
            <a:r>
              <a:rPr lang="en-US" sz="500" dirty="0" smtClean="0">
                <a:latin typeface="Times New Roman" pitchFamily="18" charset="0"/>
                <a:cs typeface="Times New Roman" pitchFamily="18" charset="0"/>
              </a:rPr>
              <a:t> </a:t>
            </a:r>
          </a:p>
          <a:p>
            <a:pPr>
              <a:buClr>
                <a:srgbClr val="0000FF"/>
              </a:buClr>
              <a:buFont typeface="Wingdings" pitchFamily="2" charset="2"/>
              <a:buChar char="v"/>
            </a:pPr>
            <a:r>
              <a:rPr lang="en-US" sz="2400" dirty="0" smtClean="0">
                <a:latin typeface="Times New Roman" pitchFamily="18" charset="0"/>
                <a:cs typeface="Times New Roman" pitchFamily="18" charset="0"/>
              </a:rPr>
              <a:t>Discuss </a:t>
            </a:r>
            <a:r>
              <a:rPr lang="en-US" sz="2400" dirty="0" smtClean="0">
                <a:latin typeface="Times New Roman" pitchFamily="18" charset="0"/>
                <a:cs typeface="Times New Roman" pitchFamily="18" charset="0"/>
              </a:rPr>
              <a:t>how the literature applies to the study you are proposing; show the weaknesses and faults in the design, discussing how you would avoid similar </a:t>
            </a:r>
            <a:r>
              <a:rPr lang="en-US" sz="2400" dirty="0" smtClean="0">
                <a:latin typeface="Times New Roman" pitchFamily="18" charset="0"/>
                <a:cs typeface="Times New Roman" pitchFamily="18" charset="0"/>
              </a:rPr>
              <a:t>problems.</a:t>
            </a:r>
          </a:p>
          <a:p>
            <a:pPr>
              <a:buClr>
                <a:srgbClr val="0000FF"/>
              </a:buClr>
              <a:buFont typeface="Wingdings" pitchFamily="2" charset="2"/>
              <a:buChar char="v"/>
            </a:pPr>
            <a:endParaRPr lang="nl-NL" sz="5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Always </a:t>
            </a:r>
            <a:r>
              <a:rPr lang="en-US" sz="2400" dirty="0" smtClean="0">
                <a:latin typeface="Times New Roman" pitchFamily="18" charset="0"/>
                <a:cs typeface="Times New Roman" pitchFamily="18" charset="0"/>
              </a:rPr>
              <a:t>refer to the original source to avoid any errors of interpretation or </a:t>
            </a:r>
            <a:r>
              <a:rPr lang="en-US" sz="2400" dirty="0" smtClean="0">
                <a:latin typeface="Times New Roman" pitchFamily="18" charset="0"/>
                <a:cs typeface="Times New Roman" pitchFamily="18" charset="0"/>
              </a:rPr>
              <a:t>transcription.</a:t>
            </a:r>
          </a:p>
          <a:p>
            <a:pPr>
              <a:buClr>
                <a:srgbClr val="0000FF"/>
              </a:buClr>
              <a:buFont typeface="Wingdings" pitchFamily="2" charset="2"/>
              <a:buChar char="v"/>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Close </a:t>
            </a:r>
            <a:r>
              <a:rPr lang="en-US" sz="2400" dirty="0" smtClean="0">
                <a:latin typeface="Times New Roman" pitchFamily="18" charset="0"/>
                <a:cs typeface="Times New Roman" pitchFamily="18" charset="0"/>
              </a:rPr>
              <a:t>the literature review section by summarizing the important aspects of the literature and interpreting them in terms of your problem.</a:t>
            </a:r>
            <a:endParaRPr lang="nl-NL" sz="2400" dirty="0" smtClean="0">
              <a:latin typeface="Times New Roman" pitchFamily="18" charset="0"/>
              <a:cs typeface="Times New Roman" pitchFamily="18" charset="0"/>
            </a:endParaRPr>
          </a:p>
          <a:p>
            <a:endParaRPr lang="nl-N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791200"/>
          </a:xfrm>
        </p:spPr>
        <p:txBody>
          <a:bodyPr>
            <a:normAutofit/>
          </a:bodyPr>
          <a:lstStyle/>
          <a:p>
            <a:pPr>
              <a:buNone/>
            </a:pPr>
            <a:r>
              <a:rPr lang="en-US" b="1" dirty="0" smtClean="0">
                <a:solidFill>
                  <a:srgbClr val="0000FF"/>
                </a:solidFill>
                <a:latin typeface="Times New Roman" pitchFamily="18" charset="0"/>
                <a:cs typeface="Times New Roman" pitchFamily="18" charset="0"/>
              </a:rPr>
              <a:t>Literature </a:t>
            </a:r>
            <a:r>
              <a:rPr lang="en-US" b="1" dirty="0" smtClean="0">
                <a:solidFill>
                  <a:srgbClr val="0000FF"/>
                </a:solidFill>
                <a:latin typeface="Times New Roman" pitchFamily="18" charset="0"/>
                <a:cs typeface="Times New Roman" pitchFamily="18" charset="0"/>
              </a:rPr>
              <a:t>Sources</a:t>
            </a:r>
          </a:p>
          <a:p>
            <a:pPr>
              <a:buNone/>
            </a:pPr>
            <a:endParaRPr lang="en-US" sz="8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general, the source of literature may include</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8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1. Card catalogues of books in </a:t>
            </a:r>
            <a:r>
              <a:rPr lang="en-US" sz="2400" dirty="0" smtClean="0">
                <a:latin typeface="Times New Roman" pitchFamily="18" charset="0"/>
                <a:cs typeface="Times New Roman" pitchFamily="18" charset="0"/>
              </a:rPr>
              <a:t>library</a:t>
            </a:r>
          </a:p>
          <a:p>
            <a:pPr>
              <a:buNone/>
            </a:pPr>
            <a:endParaRPr lang="en-US" sz="8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Bibliographic, such as those found at the end of books, articles, theses, dissertations, or prepared as separate </a:t>
            </a:r>
            <a:r>
              <a:rPr lang="en-US" sz="2400" dirty="0" smtClean="0">
                <a:latin typeface="Times New Roman" pitchFamily="18" charset="0"/>
                <a:cs typeface="Times New Roman" pitchFamily="18" charset="0"/>
              </a:rPr>
              <a:t>documents</a:t>
            </a:r>
          </a:p>
          <a:p>
            <a:pPr>
              <a:buNone/>
            </a:pPr>
            <a:endParaRPr lang="en-US" sz="8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3. </a:t>
            </a:r>
            <a:r>
              <a:rPr lang="en-US" sz="2400" dirty="0" smtClean="0">
                <a:latin typeface="Times New Roman" pitchFamily="18" charset="0"/>
                <a:cs typeface="Times New Roman" pitchFamily="18" charset="0"/>
              </a:rPr>
              <a:t>Computer-based, internet </a:t>
            </a:r>
            <a:r>
              <a:rPr lang="en-US" sz="2400" dirty="0" smtClean="0">
                <a:latin typeface="Times New Roman" pitchFamily="18" charset="0"/>
                <a:cs typeface="Times New Roman" pitchFamily="18" charset="0"/>
              </a:rPr>
              <a:t>searches</a:t>
            </a:r>
          </a:p>
          <a:p>
            <a:pPr>
              <a:buNone/>
            </a:pPr>
            <a:endParaRPr lang="en-US" sz="8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4. </a:t>
            </a:r>
            <a:r>
              <a:rPr lang="en-US" sz="2400" dirty="0" smtClean="0">
                <a:latin typeface="Times New Roman" pitchFamily="18" charset="0"/>
                <a:cs typeface="Times New Roman" pitchFamily="18" charset="0"/>
              </a:rPr>
              <a:t>Key word search in scientific journal collection sites (e.g., JSTOR, Science Direct, Tailor &amp; Francis (journal collection for short), AGORA, HINARI , etc) and in the internet too.</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867400"/>
          </a:xfrm>
        </p:spPr>
        <p:txBody>
          <a:bodyPr>
            <a:normAutofit/>
          </a:bodyPr>
          <a:lstStyle/>
          <a:p>
            <a:pPr>
              <a:buNone/>
            </a:pPr>
            <a:r>
              <a:rPr lang="en-US" b="1" dirty="0" smtClean="0">
                <a:solidFill>
                  <a:srgbClr val="0000FF"/>
                </a:solidFill>
                <a:latin typeface="Times New Roman" pitchFamily="18" charset="0"/>
                <a:cs typeface="Times New Roman" pitchFamily="18" charset="0"/>
              </a:rPr>
              <a:t>Research </a:t>
            </a:r>
            <a:r>
              <a:rPr lang="en-US" b="1" dirty="0" smtClean="0">
                <a:solidFill>
                  <a:srgbClr val="0000FF"/>
                </a:solidFill>
                <a:latin typeface="Times New Roman" pitchFamily="18" charset="0"/>
                <a:cs typeface="Times New Roman" pitchFamily="18" charset="0"/>
              </a:rPr>
              <a:t>methodology</a:t>
            </a:r>
          </a:p>
          <a:p>
            <a:pPr>
              <a:buNone/>
            </a:pPr>
            <a:endParaRPr lang="en-US" sz="5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Here</a:t>
            </a:r>
            <a:r>
              <a:rPr lang="en-US" sz="2400" dirty="0" smtClean="0">
                <a:latin typeface="Times New Roman" pitchFamily="18" charset="0"/>
                <a:cs typeface="Times New Roman" pitchFamily="18" charset="0"/>
              </a:rPr>
              <a:t>, the researcher is expected to clearly state what he is </a:t>
            </a:r>
            <a:r>
              <a:rPr lang="en-US" sz="2400" dirty="0" smtClean="0">
                <a:latin typeface="Times New Roman" pitchFamily="18" charset="0"/>
                <a:cs typeface="Times New Roman" pitchFamily="18" charset="0"/>
              </a:rPr>
              <a:t>going to </a:t>
            </a:r>
            <a:r>
              <a:rPr lang="en-US" sz="2400" dirty="0" smtClean="0">
                <a:latin typeface="Times New Roman" pitchFamily="18" charset="0"/>
                <a:cs typeface="Times New Roman" pitchFamily="18" charset="0"/>
              </a:rPr>
              <a:t>do in technical </a:t>
            </a:r>
            <a:r>
              <a:rPr lang="en-US" sz="2400" dirty="0" smtClean="0">
                <a:latin typeface="Times New Roman" pitchFamily="18" charset="0"/>
                <a:cs typeface="Times New Roman" pitchFamily="18" charset="0"/>
              </a:rPr>
              <a:t>terms.</a:t>
            </a:r>
          </a:p>
          <a:p>
            <a:pPr>
              <a:buClr>
                <a:srgbClr val="0000FF"/>
              </a:buClr>
              <a:buFont typeface="Wingdings" pitchFamily="2" charset="2"/>
              <a:buChar char="v"/>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this part we will indicate the </a:t>
            </a:r>
            <a:r>
              <a:rPr lang="en-US" sz="2400" dirty="0" smtClean="0">
                <a:solidFill>
                  <a:srgbClr val="0000FF"/>
                </a:solidFill>
                <a:latin typeface="Times New Roman" pitchFamily="18" charset="0"/>
                <a:cs typeface="Times New Roman" pitchFamily="18" charset="0"/>
              </a:rPr>
              <a:t>variables</a:t>
            </a:r>
            <a:r>
              <a:rPr lang="en-US" sz="2400" dirty="0" smtClean="0">
                <a:latin typeface="Times New Roman" pitchFamily="18" charset="0"/>
                <a:cs typeface="Times New Roman" pitchFamily="18" charset="0"/>
              </a:rPr>
              <a:t> that we will treat in our study, the subjects of our study, the sampling technique we will use, our method of data collection, the procedures we will follow for collecting the data and our method of data analysis</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As </a:t>
            </a:r>
            <a:r>
              <a:rPr lang="en-US" sz="2400" dirty="0" smtClean="0">
                <a:latin typeface="Times New Roman" pitchFamily="18" charset="0"/>
                <a:cs typeface="Times New Roman" pitchFamily="18" charset="0"/>
              </a:rPr>
              <a:t>such, this section should include as many subsections as needed to show the phases of the </a:t>
            </a:r>
            <a:r>
              <a:rPr lang="en-US" sz="2400" dirty="0" smtClean="0">
                <a:latin typeface="Times New Roman" pitchFamily="18" charset="0"/>
                <a:cs typeface="Times New Roman" pitchFamily="18" charset="0"/>
              </a:rPr>
              <a:t>project.</a:t>
            </a:r>
          </a:p>
          <a:p>
            <a:pPr>
              <a:buClr>
                <a:srgbClr val="0000FF"/>
              </a:buClr>
              <a:buFont typeface="Wingdings" pitchFamily="2" charset="2"/>
              <a:buChar char="v"/>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Some </a:t>
            </a:r>
            <a:r>
              <a:rPr lang="en-US" sz="2400" dirty="0" smtClean="0">
                <a:latin typeface="Times New Roman" pitchFamily="18" charset="0"/>
                <a:cs typeface="Times New Roman" pitchFamily="18" charset="0"/>
              </a:rPr>
              <a:t>of these subsections can be sampling techniques and sample size, types and sources of data, methods of data collection, and methods of analysis.</a:t>
            </a:r>
            <a:endParaRPr lang="nl-NL"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rmAutofit/>
          </a:bodyPr>
          <a:lstStyle/>
          <a:p>
            <a:pPr>
              <a:buNone/>
            </a:pPr>
            <a:r>
              <a:rPr lang="en-US" sz="2300" b="1" dirty="0" smtClean="0">
                <a:solidFill>
                  <a:srgbClr val="0000FF"/>
                </a:solidFill>
                <a:latin typeface="Times New Roman" pitchFamily="18" charset="0"/>
                <a:cs typeface="Times New Roman" pitchFamily="18" charset="0"/>
              </a:rPr>
              <a:t>Developing a Research Proposal</a:t>
            </a:r>
          </a:p>
          <a:p>
            <a:pPr>
              <a:buClr>
                <a:srgbClr val="0000FF"/>
              </a:buClr>
              <a:buFont typeface="Wingdings" pitchFamily="2" charset="2"/>
              <a:buChar char="v"/>
            </a:pPr>
            <a:r>
              <a:rPr lang="en-US" sz="2300" dirty="0" smtClean="0">
                <a:latin typeface="Times New Roman" pitchFamily="18" charset="0"/>
                <a:cs typeface="Times New Roman" pitchFamily="18" charset="0"/>
              </a:rPr>
              <a:t>After identifying and defining the </a:t>
            </a:r>
            <a:r>
              <a:rPr lang="en-US" sz="2300" dirty="0" smtClean="0">
                <a:solidFill>
                  <a:srgbClr val="0000FF"/>
                </a:solidFill>
                <a:latin typeface="Times New Roman" pitchFamily="18" charset="0"/>
                <a:cs typeface="Times New Roman" pitchFamily="18" charset="0"/>
              </a:rPr>
              <a:t>problem</a:t>
            </a:r>
            <a:r>
              <a:rPr lang="en-US" sz="2300" dirty="0" smtClean="0">
                <a:latin typeface="Times New Roman" pitchFamily="18" charset="0"/>
                <a:cs typeface="Times New Roman" pitchFamily="18" charset="0"/>
              </a:rPr>
              <a:t>, the researcher must arrange his ideas in </a:t>
            </a:r>
            <a:r>
              <a:rPr lang="en-US" sz="2300" dirty="0" smtClean="0">
                <a:solidFill>
                  <a:srgbClr val="0000FF"/>
                </a:solidFill>
                <a:latin typeface="Times New Roman" pitchFamily="18" charset="0"/>
                <a:cs typeface="Times New Roman" pitchFamily="18" charset="0"/>
              </a:rPr>
              <a:t>order and write </a:t>
            </a:r>
            <a:r>
              <a:rPr lang="en-US" sz="2300" dirty="0" smtClean="0">
                <a:latin typeface="Times New Roman" pitchFamily="18" charset="0"/>
                <a:cs typeface="Times New Roman" pitchFamily="18" charset="0"/>
              </a:rPr>
              <a:t>them in the form of an </a:t>
            </a:r>
            <a:r>
              <a:rPr lang="en-US" sz="2300" dirty="0" smtClean="0">
                <a:solidFill>
                  <a:srgbClr val="0000FF"/>
                </a:solidFill>
                <a:latin typeface="Times New Roman" pitchFamily="18" charset="0"/>
                <a:cs typeface="Times New Roman" pitchFamily="18" charset="0"/>
              </a:rPr>
              <a:t>experimental plan</a:t>
            </a:r>
            <a:r>
              <a:rPr lang="en-US" sz="2300" dirty="0" smtClean="0">
                <a:latin typeface="Times New Roman" pitchFamily="18" charset="0"/>
                <a:cs typeface="Times New Roman" pitchFamily="18" charset="0"/>
              </a:rPr>
              <a:t> or what can be described as a </a:t>
            </a:r>
            <a:r>
              <a:rPr lang="en-US" sz="2300" dirty="0" smtClean="0">
                <a:solidFill>
                  <a:srgbClr val="0000FF"/>
                </a:solidFill>
                <a:latin typeface="Times New Roman" pitchFamily="18" charset="0"/>
                <a:cs typeface="Times New Roman" pitchFamily="18" charset="0"/>
              </a:rPr>
              <a:t>research proposal</a:t>
            </a:r>
            <a:r>
              <a:rPr lang="en-US" sz="2300" dirty="0" smtClean="0">
                <a:latin typeface="Times New Roman" pitchFamily="18" charset="0"/>
                <a:cs typeface="Times New Roman" pitchFamily="18" charset="0"/>
              </a:rPr>
              <a:t>. </a:t>
            </a:r>
          </a:p>
          <a:p>
            <a:pPr>
              <a:buClr>
                <a:srgbClr val="0000FF"/>
              </a:buClr>
              <a:buFont typeface="Wingdings" pitchFamily="2" charset="2"/>
              <a:buChar char="v"/>
            </a:pPr>
            <a:endParaRPr lang="en-US" sz="8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A research proposal is also known as a </a:t>
            </a:r>
            <a:r>
              <a:rPr lang="en-US" sz="2300" dirty="0" smtClean="0">
                <a:solidFill>
                  <a:srgbClr val="0000FF"/>
                </a:solidFill>
                <a:latin typeface="Times New Roman" pitchFamily="18" charset="0"/>
                <a:cs typeface="Times New Roman" pitchFamily="18" charset="0"/>
              </a:rPr>
              <a:t>work plan</a:t>
            </a:r>
            <a:r>
              <a:rPr lang="en-US" sz="2300" dirty="0" smtClean="0">
                <a:latin typeface="Times New Roman" pitchFamily="18" charset="0"/>
                <a:cs typeface="Times New Roman" pitchFamily="18" charset="0"/>
              </a:rPr>
              <a:t>, prospectus, outline, statement of intent, or draft plan. </a:t>
            </a:r>
          </a:p>
          <a:p>
            <a:pPr>
              <a:buClr>
                <a:srgbClr val="0000FF"/>
              </a:buClr>
              <a:buNone/>
            </a:pPr>
            <a:endParaRPr lang="en-US" sz="800" dirty="0" smtClean="0">
              <a:latin typeface="Times New Roman" pitchFamily="18" charset="0"/>
              <a:cs typeface="Times New Roman" pitchFamily="18" charset="0"/>
            </a:endParaRPr>
          </a:p>
          <a:p>
            <a:pPr>
              <a:buClr>
                <a:srgbClr val="0000FF"/>
              </a:buClr>
              <a:buFont typeface="Wingdings" pitchFamily="2" charset="2"/>
              <a:buChar char="v"/>
            </a:pPr>
            <a:r>
              <a:rPr lang="en-US" sz="2300" b="1" dirty="0" smtClean="0">
                <a:latin typeface="Times New Roman" pitchFamily="18" charset="0"/>
                <a:cs typeface="Times New Roman" pitchFamily="18" charset="0"/>
              </a:rPr>
              <a:t>It tells us </a:t>
            </a:r>
            <a:r>
              <a:rPr lang="en-US" sz="2300" b="1" dirty="0" smtClean="0">
                <a:solidFill>
                  <a:srgbClr val="0000FF"/>
                </a:solidFill>
                <a:latin typeface="Times New Roman" pitchFamily="18" charset="0"/>
                <a:cs typeface="Times New Roman" pitchFamily="18" charset="0"/>
              </a:rPr>
              <a:t>what will be done, why it will be done, how it will be done, where it will be done, to whom it will be done, and what is the benefit of doing it. </a:t>
            </a:r>
          </a:p>
          <a:p>
            <a:pPr>
              <a:buClr>
                <a:srgbClr val="0000FF"/>
              </a:buClr>
              <a:buFont typeface="Wingdings" pitchFamily="2" charset="2"/>
              <a:buChar char="v"/>
            </a:pPr>
            <a:endParaRPr lang="en-US" sz="8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A research proposal is essentially </a:t>
            </a:r>
            <a:r>
              <a:rPr lang="en-US" sz="2300" b="1" dirty="0" smtClean="0">
                <a:solidFill>
                  <a:srgbClr val="0000FF"/>
                </a:solidFill>
                <a:latin typeface="Times New Roman" pitchFamily="18" charset="0"/>
                <a:cs typeface="Times New Roman" pitchFamily="18" charset="0"/>
              </a:rPr>
              <a:t>a road map</a:t>
            </a:r>
            <a:r>
              <a:rPr lang="en-US" sz="2300" dirty="0" smtClean="0">
                <a:latin typeface="Times New Roman" pitchFamily="18" charset="0"/>
                <a:cs typeface="Times New Roman" pitchFamily="18" charset="0"/>
              </a:rPr>
              <a:t>, showing clearly the location from which a journey begins, the destination to be reached, and the method of getting there.</a:t>
            </a:r>
            <a:endParaRPr lang="nl-NL"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10600" cy="5943600"/>
          </a:xfrm>
        </p:spPr>
        <p:txBody>
          <a:bodyPr>
            <a:normAutofit/>
          </a:bodyPr>
          <a:lstStyle/>
          <a:p>
            <a:pPr>
              <a:buNone/>
            </a:pPr>
            <a:r>
              <a:rPr lang="en-US" b="1" dirty="0" smtClean="0">
                <a:solidFill>
                  <a:srgbClr val="0000FF"/>
                </a:solidFill>
                <a:latin typeface="Times New Roman" pitchFamily="18" charset="0"/>
                <a:cs typeface="Times New Roman" pitchFamily="18" charset="0"/>
              </a:rPr>
              <a:t>Budget, logistics and work </a:t>
            </a:r>
            <a:r>
              <a:rPr lang="en-US" b="1" dirty="0" smtClean="0">
                <a:solidFill>
                  <a:srgbClr val="0000FF"/>
                </a:solidFill>
                <a:latin typeface="Times New Roman" pitchFamily="18" charset="0"/>
                <a:cs typeface="Times New Roman" pitchFamily="18" charset="0"/>
              </a:rPr>
              <a:t>plan</a:t>
            </a:r>
          </a:p>
          <a:p>
            <a:pPr>
              <a:buClr>
                <a:srgbClr val="0000FF"/>
              </a:buClr>
              <a:buFont typeface="Wingdings" pitchFamily="2" charset="2"/>
              <a:buChar char="v"/>
            </a:pPr>
            <a:r>
              <a:rPr lang="en-US" sz="2200" b="1" dirty="0" smtClean="0">
                <a:solidFill>
                  <a:srgbClr val="FF0000"/>
                </a:solidFill>
                <a:latin typeface="Times New Roman" pitchFamily="18" charset="0"/>
                <a:cs typeface="Times New Roman" pitchFamily="18" charset="0"/>
              </a:rPr>
              <a:t>Budget </a:t>
            </a:r>
            <a:r>
              <a:rPr lang="en-US" sz="2200" b="1" dirty="0" smtClean="0">
                <a:solidFill>
                  <a:srgbClr val="FF0000"/>
                </a:solidFill>
                <a:latin typeface="Times New Roman" pitchFamily="18" charset="0"/>
                <a:cs typeface="Times New Roman" pitchFamily="18" charset="0"/>
              </a:rPr>
              <a:t>requirement</a:t>
            </a:r>
            <a:r>
              <a:rPr lang="nl-NL"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 order to carry out a given research you need to have </a:t>
            </a:r>
            <a:r>
              <a:rPr lang="en-US" sz="2200" dirty="0" smtClean="0">
                <a:latin typeface="Times New Roman" pitchFamily="18" charset="0"/>
                <a:cs typeface="Times New Roman" pitchFamily="18" charset="0"/>
              </a:rPr>
              <a:t>money.</a:t>
            </a:r>
          </a:p>
          <a:p>
            <a:pPr>
              <a:buClr>
                <a:srgbClr val="0000FF"/>
              </a:buClr>
              <a:buFont typeface="Wingdings" pitchFamily="2" charset="2"/>
              <a:buChar char="v"/>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sources may be from government budget or from supporting agencies. </a:t>
            </a:r>
            <a:endParaRPr lang="en-US" sz="2200" dirty="0" smtClean="0">
              <a:latin typeface="Times New Roman" pitchFamily="18" charset="0"/>
              <a:cs typeface="Times New Roman" pitchFamily="18" charset="0"/>
            </a:endParaRPr>
          </a:p>
          <a:p>
            <a:pPr>
              <a:buClr>
                <a:srgbClr val="0000FF"/>
              </a:buClr>
              <a:buFont typeface="Wingdings" pitchFamily="2" charset="2"/>
              <a:buChar char="v"/>
            </a:pPr>
            <a:r>
              <a:rPr lang="en-US" sz="2200" dirty="0" smtClean="0">
                <a:latin typeface="Times New Roman" pitchFamily="18" charset="0"/>
                <a:cs typeface="Times New Roman" pitchFamily="18" charset="0"/>
              </a:rPr>
              <a:t>Whatever </a:t>
            </a:r>
            <a:r>
              <a:rPr lang="en-US" sz="2200" dirty="0" smtClean="0">
                <a:latin typeface="Times New Roman" pitchFamily="18" charset="0"/>
                <a:cs typeface="Times New Roman" pitchFamily="18" charset="0"/>
              </a:rPr>
              <a:t>the source may be, we are expected to assign a reasonable amount of money for the study in a form the sponsor requests. </a:t>
            </a:r>
            <a:endParaRPr lang="en-US" sz="2200" dirty="0" smtClean="0">
              <a:latin typeface="Times New Roman" pitchFamily="18" charset="0"/>
              <a:cs typeface="Times New Roman" pitchFamily="18" charset="0"/>
            </a:endParaRPr>
          </a:p>
          <a:p>
            <a:pPr>
              <a:buClr>
                <a:srgbClr val="0000FF"/>
              </a:buClr>
              <a:buFont typeface="Wingdings" pitchFamily="2" charset="2"/>
              <a:buChar char="v"/>
            </a:pPr>
            <a:r>
              <a:rPr lang="en-US" sz="2200" dirty="0" smtClean="0">
                <a:latin typeface="Times New Roman" pitchFamily="18" charset="0"/>
                <a:cs typeface="Times New Roman" pitchFamily="18" charset="0"/>
              </a:rPr>
              <a:t>In </a:t>
            </a:r>
            <a:r>
              <a:rPr lang="en-US" sz="2200" dirty="0" smtClean="0">
                <a:latin typeface="Times New Roman" pitchFamily="18" charset="0"/>
                <a:cs typeface="Times New Roman" pitchFamily="18" charset="0"/>
              </a:rPr>
              <a:t>addition, the money we have, need to be planned on how to spend </a:t>
            </a:r>
            <a:r>
              <a:rPr lang="en-US" sz="2200" dirty="0" smtClean="0">
                <a:latin typeface="Times New Roman" pitchFamily="18" charset="0"/>
                <a:cs typeface="Times New Roman" pitchFamily="18" charset="0"/>
              </a:rPr>
              <a:t>it.</a:t>
            </a:r>
          </a:p>
          <a:p>
            <a:pPr>
              <a:buClr>
                <a:srgbClr val="0000FF"/>
              </a:buClr>
              <a:buFont typeface="Wingdings" pitchFamily="2" charset="2"/>
              <a:buChar char="v"/>
            </a:pPr>
            <a:r>
              <a:rPr lang="en-US" sz="2200" dirty="0" smtClean="0">
                <a:latin typeface="Times New Roman" pitchFamily="18" charset="0"/>
                <a:cs typeface="Times New Roman" pitchFamily="18" charset="0"/>
              </a:rPr>
              <a:t>Budget </a:t>
            </a:r>
            <a:r>
              <a:rPr lang="en-US" sz="2200" dirty="0" smtClean="0">
                <a:latin typeface="Times New Roman" pitchFamily="18" charset="0"/>
                <a:cs typeface="Times New Roman" pitchFamily="18" charset="0"/>
              </a:rPr>
              <a:t>breakdown has to be prepared for all activities. </a:t>
            </a:r>
            <a:endParaRPr lang="en-US" sz="2200" dirty="0" smtClean="0">
              <a:latin typeface="Times New Roman" pitchFamily="18" charset="0"/>
              <a:cs typeface="Times New Roman" pitchFamily="18" charset="0"/>
            </a:endParaRPr>
          </a:p>
          <a:p>
            <a:pPr>
              <a:buClr>
                <a:srgbClr val="0000FF"/>
              </a:buClr>
              <a:buFont typeface="Wingdings" pitchFamily="2" charset="2"/>
              <a:buChar char="v"/>
            </a:pPr>
            <a:r>
              <a:rPr lang="en-US" sz="2200" dirty="0" smtClean="0">
                <a:latin typeface="Times New Roman" pitchFamily="18" charset="0"/>
                <a:cs typeface="Times New Roman" pitchFamily="18" charset="0"/>
              </a:rPr>
              <a:t>It </a:t>
            </a:r>
            <a:r>
              <a:rPr lang="en-US" sz="2200" dirty="0" smtClean="0">
                <a:latin typeface="Times New Roman" pitchFamily="18" charset="0"/>
                <a:cs typeface="Times New Roman" pitchFamily="18" charset="0"/>
              </a:rPr>
              <a:t>may include the details of travel expenses, per diems, and capital equipment purchase, and other costs together with allowance for </a:t>
            </a:r>
            <a:r>
              <a:rPr lang="en-US" sz="2200" dirty="0" smtClean="0">
                <a:latin typeface="Times New Roman" pitchFamily="18" charset="0"/>
                <a:cs typeface="Times New Roman" pitchFamily="18" charset="0"/>
              </a:rPr>
              <a:t>contingencies.</a:t>
            </a:r>
          </a:p>
          <a:p>
            <a:pPr>
              <a:buClr>
                <a:srgbClr val="0000FF"/>
              </a:buClr>
              <a:buFont typeface="Wingdings" pitchFamily="2" charset="2"/>
              <a:buChar char="v"/>
            </a:pPr>
            <a:r>
              <a:rPr lang="en-US" sz="2200" dirty="0" smtClean="0">
                <a:latin typeface="Times New Roman" pitchFamily="18" charset="0"/>
                <a:cs typeface="Times New Roman" pitchFamily="18" charset="0"/>
              </a:rPr>
              <a:t>When </a:t>
            </a:r>
            <a:r>
              <a:rPr lang="en-US" sz="2200" dirty="0" smtClean="0">
                <a:latin typeface="Times New Roman" pitchFamily="18" charset="0"/>
                <a:cs typeface="Times New Roman" pitchFamily="18" charset="0"/>
              </a:rPr>
              <a:t>the time comes to do the work, the researcher should know exactly how much money is budgeted for each particular task.</a:t>
            </a:r>
            <a:endParaRPr lang="nl-NL"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10600" cy="5791200"/>
          </a:xfrm>
        </p:spPr>
        <p:txBody>
          <a:bodyPr>
            <a:normAutofit/>
          </a:bodyPr>
          <a:lstStyle/>
          <a:p>
            <a:pPr>
              <a:buNone/>
            </a:pPr>
            <a:r>
              <a:rPr lang="en-US" b="1" dirty="0" smtClean="0">
                <a:solidFill>
                  <a:srgbClr val="FF0000"/>
                </a:solidFill>
                <a:latin typeface="Times New Roman" pitchFamily="18" charset="0"/>
                <a:cs typeface="Times New Roman" pitchFamily="18" charset="0"/>
              </a:rPr>
              <a:t>Work plan (Time </a:t>
            </a:r>
            <a:r>
              <a:rPr lang="en-US" b="1" dirty="0" smtClean="0">
                <a:solidFill>
                  <a:srgbClr val="FF0000"/>
                </a:solidFill>
                <a:latin typeface="Times New Roman" pitchFamily="18" charset="0"/>
                <a:cs typeface="Times New Roman" pitchFamily="18" charset="0"/>
              </a:rPr>
              <a:t>Schedule)</a:t>
            </a:r>
          </a:p>
          <a:p>
            <a:pPr>
              <a:buNone/>
            </a:pPr>
            <a:endParaRPr lang="nl-NL" sz="1200" b="1" dirty="0" smtClean="0">
              <a:solidFill>
                <a:srgbClr val="FF0000"/>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should also prepare a realistic time schedule for completing the study within the time available by dividing a study into phases and assigning dates for the completion of each </a:t>
            </a:r>
            <a:r>
              <a:rPr lang="en-US" sz="2400" dirty="0" smtClean="0">
                <a:latin typeface="Times New Roman" pitchFamily="18" charset="0"/>
                <a:cs typeface="Times New Roman" pitchFamily="18" charset="0"/>
              </a:rPr>
              <a:t>phase.</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work plan (schedule) should include the major phases of the project together with their timetables</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Major </a:t>
            </a:r>
            <a:r>
              <a:rPr lang="en-US" sz="2400" dirty="0" smtClean="0">
                <a:latin typeface="Times New Roman" pitchFamily="18" charset="0"/>
                <a:cs typeface="Times New Roman" pitchFamily="18" charset="0"/>
              </a:rPr>
              <a:t>phases may be questionnaire preparation, pre-testing, field interviews, editing and coding, data analysis, and report generation.</a:t>
            </a:r>
            <a:endParaRPr lang="nl-NL" sz="2400" dirty="0" smtClean="0">
              <a:latin typeface="Times New Roman" pitchFamily="18" charset="0"/>
              <a:cs typeface="Times New Roman" pitchFamily="18" charset="0"/>
            </a:endParaRPr>
          </a:p>
          <a:p>
            <a:endParaRPr lang="nl-N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10600" cy="5791200"/>
          </a:xfrm>
        </p:spPr>
        <p:txBody>
          <a:bodyPr>
            <a:normAutofit/>
          </a:bodyPr>
          <a:lstStyle/>
          <a:p>
            <a:pPr>
              <a:buNone/>
            </a:pPr>
            <a:r>
              <a:rPr lang="en-US" b="1" dirty="0" smtClean="0">
                <a:solidFill>
                  <a:srgbClr val="0000FF"/>
                </a:solidFill>
                <a:latin typeface="Times New Roman" pitchFamily="18" charset="0"/>
                <a:cs typeface="Times New Roman" pitchFamily="18" charset="0"/>
              </a:rPr>
              <a:t>References</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a research proposal we should give a list of books, journals, and other documents that we have used in selecting the problem and which we may use while we conduct the study</a:t>
            </a:r>
            <a:r>
              <a:rPr lang="en-US" sz="2400" dirty="0" smtClean="0">
                <a:latin typeface="Times New Roman" pitchFamily="18" charset="0"/>
                <a:cs typeface="Times New Roman" pitchFamily="18" charset="0"/>
              </a:rPr>
              <a:t>.</a:t>
            </a:r>
          </a:p>
          <a:p>
            <a:pPr>
              <a:buClr>
                <a:srgbClr val="0000FF"/>
              </a:buClr>
              <a:buFont typeface="Wingdings" pitchFamily="2" charset="2"/>
              <a:buChar char="v"/>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For </a:t>
            </a:r>
            <a:r>
              <a:rPr lang="en-US" sz="2400" dirty="0" smtClean="0">
                <a:latin typeface="Times New Roman" pitchFamily="18" charset="0"/>
                <a:cs typeface="Times New Roman" pitchFamily="18" charset="0"/>
              </a:rPr>
              <a:t>all projects that require literature review, a </a:t>
            </a:r>
            <a:r>
              <a:rPr lang="en-US" sz="2400" dirty="0" smtClean="0">
                <a:latin typeface="Times New Roman" pitchFamily="18" charset="0"/>
                <a:cs typeface="Times New Roman" pitchFamily="18" charset="0"/>
              </a:rPr>
              <a:t>reference </a:t>
            </a:r>
            <a:r>
              <a:rPr lang="en-US" sz="2400" dirty="0" smtClean="0">
                <a:latin typeface="Times New Roman" pitchFamily="18" charset="0"/>
                <a:cs typeface="Times New Roman" pitchFamily="18" charset="0"/>
              </a:rPr>
              <a:t>is necessary. Use the </a:t>
            </a:r>
            <a:r>
              <a:rPr lang="en-US" sz="2400" dirty="0" smtClean="0">
                <a:latin typeface="Times New Roman" pitchFamily="18" charset="0"/>
                <a:cs typeface="Times New Roman" pitchFamily="18" charset="0"/>
              </a:rPr>
              <a:t>reference </a:t>
            </a:r>
            <a:r>
              <a:rPr lang="en-US" sz="2400" dirty="0" smtClean="0">
                <a:latin typeface="Times New Roman" pitchFamily="18" charset="0"/>
                <a:cs typeface="Times New Roman" pitchFamily="18" charset="0"/>
              </a:rPr>
              <a:t>format required by the sponsor</a:t>
            </a:r>
            <a:r>
              <a:rPr lang="en-US" sz="2400" dirty="0" smtClean="0">
                <a:latin typeface="Times New Roman" pitchFamily="18" charset="0"/>
                <a:cs typeface="Times New Roman" pitchFamily="18" charset="0"/>
              </a:rPr>
              <a:t>.</a:t>
            </a:r>
          </a:p>
          <a:p>
            <a:pPr>
              <a:buClr>
                <a:srgbClr val="0000FF"/>
              </a:buClr>
              <a:buNone/>
            </a:pPr>
            <a:endParaRPr lang="en-US" sz="12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none is specified, a standard style manual will provide the details necessary to prepare the </a:t>
            </a:r>
            <a:r>
              <a:rPr lang="en-US" sz="2400" dirty="0" smtClean="0">
                <a:latin typeface="Times New Roman" pitchFamily="18" charset="0"/>
                <a:cs typeface="Times New Roman" pitchFamily="18" charset="0"/>
              </a:rPr>
              <a:t>reference</a:t>
            </a:r>
            <a:r>
              <a:rPr lang="en-US" sz="2400" dirty="0" smtClean="0">
                <a:latin typeface="Times New Roman" pitchFamily="18" charset="0"/>
                <a:cs typeface="Times New Roman" pitchFamily="18" charset="0"/>
              </a:rPr>
              <a:t>.</a:t>
            </a:r>
            <a:endParaRPr lang="nl-NL"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458200" cy="5410200"/>
          </a:xfrm>
        </p:spPr>
        <p:txBody>
          <a:bodyPr>
            <a:normAutofit/>
          </a:bodyPr>
          <a:lstStyle/>
          <a:p>
            <a:pPr>
              <a:buNone/>
            </a:pPr>
            <a:r>
              <a:rPr lang="en-US" b="1" dirty="0" smtClean="0">
                <a:solidFill>
                  <a:srgbClr val="0000FF"/>
                </a:solidFill>
                <a:latin typeface="Times New Roman" pitchFamily="18" charset="0"/>
                <a:cs typeface="Times New Roman" pitchFamily="18" charset="0"/>
              </a:rPr>
              <a:t>Qualification of </a:t>
            </a:r>
            <a:r>
              <a:rPr lang="en-US" b="1" dirty="0" smtClean="0">
                <a:solidFill>
                  <a:srgbClr val="0000FF"/>
                </a:solidFill>
                <a:latin typeface="Times New Roman" pitchFamily="18" charset="0"/>
                <a:cs typeface="Times New Roman" pitchFamily="18" charset="0"/>
              </a:rPr>
              <a:t>researchers</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consists of summaries of the experience, education, publications, and research activities of individuals who will work on the proposed project. </a:t>
            </a:r>
            <a:endParaRPr lang="en-US" sz="2400" dirty="0" smtClean="0">
              <a:latin typeface="Times New Roman" pitchFamily="18" charset="0"/>
              <a:cs typeface="Times New Roman" pitchFamily="18" charset="0"/>
            </a:endParaRPr>
          </a:p>
          <a:p>
            <a:pPr>
              <a:buClr>
                <a:srgbClr val="0000FF"/>
              </a:buClr>
              <a:buFont typeface="Wingdings" pitchFamily="2" charset="2"/>
              <a:buChar char="v"/>
            </a:pPr>
            <a:endParaRPr lang="en-US" sz="2400" dirty="0" smtClean="0">
              <a:latin typeface="Times New Roman" pitchFamily="18" charset="0"/>
              <a:cs typeface="Times New Roman" pitchFamily="18" charset="0"/>
            </a:endParaRPr>
          </a:p>
          <a:p>
            <a:pPr>
              <a:buClr>
                <a:srgbClr val="0000FF"/>
              </a:buClr>
              <a:buFont typeface="Wingdings" pitchFamily="2" charset="2"/>
              <a:buChar char="v"/>
            </a:pPr>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customary to begin with the principal investigator and then to the co-investigators.</a:t>
            </a:r>
            <a:endParaRPr lang="nl-NL"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524000"/>
            <a:ext cx="7391400" cy="2941637"/>
          </a:xfrm>
        </p:spPr>
        <p:txBody>
          <a:bodyPr/>
          <a:lstStyle/>
          <a:p>
            <a:endParaRPr lang="en-US" dirty="0" smtClean="0"/>
          </a:p>
          <a:p>
            <a:endParaRPr lang="en-US" dirty="0" smtClean="0"/>
          </a:p>
          <a:p>
            <a:pPr algn="ctr">
              <a:buNone/>
            </a:pPr>
            <a:r>
              <a:rPr lang="en-US" sz="6500" b="1" dirty="0" smtClean="0">
                <a:solidFill>
                  <a:srgbClr val="0000FF"/>
                </a:solidFill>
                <a:latin typeface="Times New Roman" pitchFamily="18" charset="0"/>
                <a:cs typeface="Times New Roman" pitchFamily="18" charset="0"/>
              </a:rPr>
              <a:t>Thank you!</a:t>
            </a:r>
            <a:endParaRPr lang="nl-NL" sz="6500" b="1" dirty="0">
              <a:solidFill>
                <a:srgbClr val="0000FF"/>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638800"/>
          </a:xfrm>
        </p:spPr>
        <p:txBody>
          <a:bodyPr>
            <a:normAutofit/>
          </a:bodyPr>
          <a:lstStyle/>
          <a:p>
            <a:pPr>
              <a:buNone/>
            </a:pPr>
            <a:r>
              <a:rPr lang="en-US" b="1" dirty="0" smtClean="0">
                <a:solidFill>
                  <a:srgbClr val="0000FF"/>
                </a:solidFill>
                <a:latin typeface="Times New Roman" pitchFamily="18" charset="0"/>
                <a:cs typeface="Times New Roman" pitchFamily="18" charset="0"/>
              </a:rPr>
              <a:t>The Purpose of research </a:t>
            </a:r>
            <a:r>
              <a:rPr lang="en-US" b="1" dirty="0" smtClean="0">
                <a:solidFill>
                  <a:srgbClr val="0000FF"/>
                </a:solidFill>
                <a:latin typeface="Times New Roman" pitchFamily="18" charset="0"/>
                <a:cs typeface="Times New Roman" pitchFamily="18" charset="0"/>
              </a:rPr>
              <a:t>proposal</a:t>
            </a:r>
          </a:p>
          <a:p>
            <a:pPr>
              <a:buNone/>
            </a:pPr>
            <a:endParaRPr lang="en-US" sz="14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general purpose for writing proposals is</a:t>
            </a:r>
            <a:endParaRPr lang="nl-NL" dirty="0" smtClean="0">
              <a:latin typeface="Times New Roman" pitchFamily="18" charset="0"/>
              <a:cs typeface="Times New Roman" pitchFamily="18" charset="0"/>
            </a:endParaRPr>
          </a:p>
          <a:p>
            <a:pPr marL="974725" indent="-120650">
              <a:buFont typeface="+mj-lt"/>
              <a:buAutoNum type="arabicPeriod"/>
            </a:pPr>
            <a:endParaRPr lang="en-US" sz="1200" dirty="0" smtClean="0">
              <a:latin typeface="Times New Roman" pitchFamily="18" charset="0"/>
              <a:cs typeface="Times New Roman" pitchFamily="18" charset="0"/>
            </a:endParaRPr>
          </a:p>
          <a:p>
            <a:pPr marL="974725" indent="-344488">
              <a:buClr>
                <a:schemeClr val="tx2"/>
              </a:buClr>
              <a:buFont typeface="+mj-lt"/>
              <a:buAutoNum type="arabicPeriod"/>
            </a:pPr>
            <a:r>
              <a:rPr lang="en-US" dirty="0" smtClean="0">
                <a:latin typeface="Times New Roman" pitchFamily="18" charset="0"/>
                <a:cs typeface="Times New Roman" pitchFamily="18" charset="0"/>
              </a:rPr>
              <a:t>To present the problem to be researched and its importance.</a:t>
            </a:r>
          </a:p>
          <a:p>
            <a:pPr marL="974725" indent="-344488">
              <a:buFont typeface="+mj-lt"/>
              <a:buAutoNum type="arabicPeriod"/>
            </a:pPr>
            <a:endParaRPr lang="en-US" sz="1200" dirty="0" smtClean="0">
              <a:latin typeface="Times New Roman" pitchFamily="18" charset="0"/>
              <a:cs typeface="Times New Roman" pitchFamily="18" charset="0"/>
            </a:endParaRPr>
          </a:p>
          <a:p>
            <a:pPr marL="974725" indent="-344488">
              <a:buClr>
                <a:schemeClr val="tx2"/>
              </a:buClr>
              <a:buFont typeface="+mj-lt"/>
              <a:buAutoNum type="arabicPeriod"/>
            </a:pPr>
            <a:r>
              <a:rPr lang="en-US" dirty="0" smtClean="0">
                <a:latin typeface="Times New Roman" pitchFamily="18" charset="0"/>
                <a:cs typeface="Times New Roman" pitchFamily="18" charset="0"/>
              </a:rPr>
              <a:t>To discuss the research efforts of others who have worked on related problems.</a:t>
            </a:r>
            <a:endParaRPr lang="nl-NL" dirty="0" smtClean="0">
              <a:latin typeface="Times New Roman" pitchFamily="18" charset="0"/>
              <a:cs typeface="Times New Roman" pitchFamily="18" charset="0"/>
            </a:endParaRPr>
          </a:p>
          <a:p>
            <a:pPr marL="974725" indent="-344488">
              <a:buClr>
                <a:schemeClr val="tx2"/>
              </a:buClr>
              <a:buFont typeface="+mj-lt"/>
              <a:buAutoNum type="arabicPeriod"/>
            </a:pPr>
            <a:endParaRPr lang="nl-NL" sz="1200" dirty="0" smtClean="0">
              <a:latin typeface="Times New Roman" pitchFamily="18" charset="0"/>
              <a:cs typeface="Times New Roman" pitchFamily="18" charset="0"/>
            </a:endParaRPr>
          </a:p>
          <a:p>
            <a:pPr marL="974725" indent="-344488">
              <a:buClr>
                <a:schemeClr val="tx2"/>
              </a:buClr>
              <a:buFont typeface="+mj-lt"/>
              <a:buAutoNum type="arabicPeriod"/>
            </a:pPr>
            <a:r>
              <a:rPr lang="en-US" dirty="0" smtClean="0">
                <a:latin typeface="Times New Roman" pitchFamily="18" charset="0"/>
                <a:cs typeface="Times New Roman" pitchFamily="18" charset="0"/>
              </a:rPr>
              <a:t>To suggest the data necessary for solving the problem and how the data will be gathered, treated, and interpreted.</a:t>
            </a:r>
            <a:endParaRPr lang="nl-NL"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86800" cy="5867400"/>
          </a:xfrm>
        </p:spPr>
        <p:txBody>
          <a:bodyPr>
            <a:normAutofit/>
          </a:bodyPr>
          <a:lstStyle/>
          <a:p>
            <a:pPr>
              <a:buNone/>
            </a:pPr>
            <a:r>
              <a:rPr lang="en-US" b="1" dirty="0" smtClean="0">
                <a:solidFill>
                  <a:srgbClr val="0000FF"/>
                </a:solidFill>
                <a:latin typeface="Times New Roman" pitchFamily="18" charset="0"/>
                <a:cs typeface="Times New Roman" pitchFamily="18" charset="0"/>
              </a:rPr>
              <a:t>The Purpose of research </a:t>
            </a:r>
            <a:r>
              <a:rPr lang="en-US" b="1" dirty="0" smtClean="0">
                <a:solidFill>
                  <a:srgbClr val="0000FF"/>
                </a:solidFill>
                <a:latin typeface="Times New Roman" pitchFamily="18" charset="0"/>
                <a:cs typeface="Times New Roman" pitchFamily="18" charset="0"/>
              </a:rPr>
              <a:t>proposal</a:t>
            </a:r>
          </a:p>
          <a:p>
            <a:pPr>
              <a:buNone/>
            </a:pPr>
            <a:endParaRPr lang="en-US" sz="8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Proposals </a:t>
            </a:r>
            <a:r>
              <a:rPr lang="en-US" sz="2300" dirty="0" smtClean="0">
                <a:latin typeface="Times New Roman" pitchFamily="18" charset="0"/>
                <a:cs typeface="Times New Roman" pitchFamily="18" charset="0"/>
              </a:rPr>
              <a:t>are also useful both for </a:t>
            </a:r>
            <a:r>
              <a:rPr lang="en-US" sz="2300" dirty="0" smtClean="0">
                <a:solidFill>
                  <a:srgbClr val="0000FF"/>
                </a:solidFill>
                <a:latin typeface="Times New Roman" pitchFamily="18" charset="0"/>
                <a:cs typeface="Times New Roman" pitchFamily="18" charset="0"/>
              </a:rPr>
              <a:t>sponsors and for researchers</a:t>
            </a:r>
            <a:r>
              <a:rPr lang="en-US" sz="2300" dirty="0" smtClean="0">
                <a:latin typeface="Times New Roman" pitchFamily="18" charset="0"/>
                <a:cs typeface="Times New Roman" pitchFamily="18" charset="0"/>
              </a:rPr>
              <a:t>.</a:t>
            </a:r>
          </a:p>
          <a:p>
            <a:pPr>
              <a:buClr>
                <a:srgbClr val="0000FF"/>
              </a:buClr>
              <a:buFont typeface="Wingdings" pitchFamily="2" charset="2"/>
              <a:buChar char="v"/>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For </a:t>
            </a:r>
            <a:r>
              <a:rPr lang="en-US" sz="2300" dirty="0" smtClean="0">
                <a:latin typeface="Times New Roman" pitchFamily="18" charset="0"/>
                <a:cs typeface="Times New Roman" pitchFamily="18" charset="0"/>
              </a:rPr>
              <a:t>sponsors, it allows to assess the </a:t>
            </a:r>
            <a:r>
              <a:rPr lang="en-US" sz="2300" dirty="0" smtClean="0">
                <a:solidFill>
                  <a:srgbClr val="0000FF"/>
                </a:solidFill>
                <a:latin typeface="Times New Roman" pitchFamily="18" charset="0"/>
                <a:cs typeface="Times New Roman" pitchFamily="18" charset="0"/>
              </a:rPr>
              <a:t>sincerity of the purpose</a:t>
            </a:r>
            <a:r>
              <a:rPr lang="en-US" sz="2300" dirty="0" smtClean="0">
                <a:latin typeface="Times New Roman" pitchFamily="18" charset="0"/>
                <a:cs typeface="Times New Roman" pitchFamily="18" charset="0"/>
              </a:rPr>
              <a:t>, the </a:t>
            </a:r>
            <a:r>
              <a:rPr lang="en-US" sz="2300" dirty="0" smtClean="0">
                <a:solidFill>
                  <a:srgbClr val="0000FF"/>
                </a:solidFill>
                <a:latin typeface="Times New Roman" pitchFamily="18" charset="0"/>
                <a:cs typeface="Times New Roman" pitchFamily="18" charset="0"/>
              </a:rPr>
              <a:t>clarity of the design</a:t>
            </a:r>
            <a:r>
              <a:rPr lang="en-US" sz="2300" dirty="0" smtClean="0">
                <a:latin typeface="Times New Roman" pitchFamily="18" charset="0"/>
                <a:cs typeface="Times New Roman" pitchFamily="18" charset="0"/>
              </a:rPr>
              <a:t>, the extent of the </a:t>
            </a:r>
            <a:r>
              <a:rPr lang="en-US" sz="2300" dirty="0" smtClean="0">
                <a:solidFill>
                  <a:srgbClr val="0000FF"/>
                </a:solidFill>
                <a:latin typeface="Times New Roman" pitchFamily="18" charset="0"/>
                <a:cs typeface="Times New Roman" pitchFamily="18" charset="0"/>
              </a:rPr>
              <a:t>background material</a:t>
            </a:r>
            <a:r>
              <a:rPr lang="en-US" sz="2300" dirty="0" smtClean="0">
                <a:latin typeface="Times New Roman" pitchFamily="18" charset="0"/>
                <a:cs typeface="Times New Roman" pitchFamily="18" charset="0"/>
              </a:rPr>
              <a:t>, and </a:t>
            </a:r>
            <a:r>
              <a:rPr lang="en-US" sz="2300" dirty="0" smtClean="0">
                <a:solidFill>
                  <a:srgbClr val="0000FF"/>
                </a:solidFill>
                <a:latin typeface="Times New Roman" pitchFamily="18" charset="0"/>
                <a:cs typeface="Times New Roman" pitchFamily="18" charset="0"/>
              </a:rPr>
              <a:t>fitness</a:t>
            </a:r>
            <a:r>
              <a:rPr lang="en-US" sz="2300" dirty="0" smtClean="0">
                <a:latin typeface="Times New Roman" pitchFamily="18" charset="0"/>
                <a:cs typeface="Times New Roman" pitchFamily="18" charset="0"/>
              </a:rPr>
              <a:t> of the researcher to undertake the project. </a:t>
            </a:r>
            <a:endParaRPr lang="en-US" sz="2300" dirty="0" smtClean="0">
              <a:latin typeface="Times New Roman" pitchFamily="18" charset="0"/>
              <a:cs typeface="Times New Roman" pitchFamily="18" charset="0"/>
            </a:endParaRPr>
          </a:p>
          <a:p>
            <a:pPr>
              <a:buClr>
                <a:srgbClr val="0000FF"/>
              </a:buClr>
              <a:buNone/>
            </a:pPr>
            <a:endParaRPr lang="en-US" sz="5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The </a:t>
            </a:r>
            <a:r>
              <a:rPr lang="en-US" sz="2300" dirty="0" smtClean="0">
                <a:latin typeface="Times New Roman" pitchFamily="18" charset="0"/>
                <a:cs typeface="Times New Roman" pitchFamily="18" charset="0"/>
              </a:rPr>
              <a:t>proposal provides a document the sponsor can evaluate based up on the current organizational, scholastic, or scientific </a:t>
            </a:r>
            <a:r>
              <a:rPr lang="en-US" sz="2300" dirty="0" smtClean="0">
                <a:latin typeface="Times New Roman" pitchFamily="18" charset="0"/>
                <a:cs typeface="Times New Roman" pitchFamily="18" charset="0"/>
              </a:rPr>
              <a:t>needs.</a:t>
            </a:r>
          </a:p>
          <a:p>
            <a:pPr>
              <a:buClr>
                <a:srgbClr val="0000FF"/>
              </a:buClr>
              <a:buFont typeface="Wingdings" pitchFamily="2" charset="2"/>
              <a:buChar char="v"/>
            </a:pPr>
            <a:endParaRPr lang="en-US" sz="8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It </a:t>
            </a:r>
            <a:r>
              <a:rPr lang="en-US" sz="2300" dirty="0" smtClean="0">
                <a:latin typeface="Times New Roman" pitchFamily="18" charset="0"/>
                <a:cs typeface="Times New Roman" pitchFamily="18" charset="0"/>
              </a:rPr>
              <a:t>allows the research sponsor to assess both the researcher and the proposed design, to compare them against competing proposals, and to make the best selection for the project</a:t>
            </a:r>
            <a:r>
              <a:rPr lang="en-US" sz="2300" dirty="0" smtClean="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a:p>
            <a:pPr>
              <a:buClr>
                <a:srgbClr val="0000FF"/>
              </a:buClr>
              <a:buNone/>
            </a:pPr>
            <a:endParaRPr lang="en-US" sz="800" dirty="0" smtClean="0">
              <a:latin typeface="Times New Roman" pitchFamily="18" charset="0"/>
              <a:cs typeface="Times New Roman" pitchFamily="18" charset="0"/>
            </a:endParaRPr>
          </a:p>
          <a:p>
            <a:pPr>
              <a:buClr>
                <a:srgbClr val="0000FF"/>
              </a:buClr>
              <a:buFont typeface="Wingdings" pitchFamily="2" charset="2"/>
              <a:buChar char="v"/>
            </a:pPr>
            <a:r>
              <a:rPr lang="en-US" sz="2300" dirty="0" smtClean="0">
                <a:latin typeface="Times New Roman" pitchFamily="18" charset="0"/>
                <a:cs typeface="Times New Roman" pitchFamily="18" charset="0"/>
              </a:rPr>
              <a:t>Proposals </a:t>
            </a:r>
            <a:r>
              <a:rPr lang="en-US" sz="2300" dirty="0" smtClean="0">
                <a:latin typeface="Times New Roman" pitchFamily="18" charset="0"/>
                <a:cs typeface="Times New Roman" pitchFamily="18" charset="0"/>
              </a:rPr>
              <a:t>that </a:t>
            </a:r>
            <a:r>
              <a:rPr lang="en-US" sz="2300" dirty="0" smtClean="0">
                <a:solidFill>
                  <a:srgbClr val="0000FF"/>
                </a:solidFill>
                <a:latin typeface="Times New Roman" pitchFamily="18" charset="0"/>
                <a:cs typeface="Times New Roman" pitchFamily="18" charset="0"/>
              </a:rPr>
              <a:t>fail</a:t>
            </a:r>
            <a:r>
              <a:rPr lang="en-US" sz="2300" dirty="0" smtClean="0">
                <a:latin typeface="Times New Roman" pitchFamily="18" charset="0"/>
                <a:cs typeface="Times New Roman" pitchFamily="18" charset="0"/>
              </a:rPr>
              <a:t> to convince sponsors that they will lead to practical outcomes are not likely to be funded.  </a:t>
            </a:r>
            <a:endParaRPr lang="nl-NL" sz="2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943600"/>
          </a:xfrm>
        </p:spPr>
        <p:txBody>
          <a:bodyPr>
            <a:normAutofit/>
          </a:bodyPr>
          <a:lstStyle/>
          <a:p>
            <a:pPr>
              <a:buNone/>
            </a:pPr>
            <a:r>
              <a:rPr lang="en-US" b="1" dirty="0" smtClean="0">
                <a:solidFill>
                  <a:srgbClr val="0000FF"/>
                </a:solidFill>
                <a:latin typeface="Times New Roman" pitchFamily="18" charset="0"/>
                <a:cs typeface="Times New Roman" pitchFamily="18" charset="0"/>
              </a:rPr>
              <a:t>Structuring a research </a:t>
            </a:r>
            <a:r>
              <a:rPr lang="en-US" b="1" dirty="0" smtClean="0">
                <a:solidFill>
                  <a:srgbClr val="0000FF"/>
                </a:solidFill>
                <a:latin typeface="Times New Roman" pitchFamily="18" charset="0"/>
                <a:cs typeface="Times New Roman" pitchFamily="18" charset="0"/>
              </a:rPr>
              <a:t>proposal</a:t>
            </a:r>
          </a:p>
          <a:p>
            <a:pPr>
              <a:buNone/>
            </a:pPr>
            <a:endParaRPr lang="en-US" sz="12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There </a:t>
            </a:r>
            <a:r>
              <a:rPr lang="en-US" dirty="0" smtClean="0">
                <a:latin typeface="Times New Roman" pitchFamily="18" charset="0"/>
                <a:cs typeface="Times New Roman" pitchFamily="18" charset="0"/>
              </a:rPr>
              <a:t>is no single way of writing research </a:t>
            </a:r>
            <a:r>
              <a:rPr lang="en-US" dirty="0" smtClean="0">
                <a:latin typeface="Times New Roman" pitchFamily="18" charset="0"/>
                <a:cs typeface="Times New Roman" pitchFamily="18" charset="0"/>
              </a:rPr>
              <a:t>proposals.</a:t>
            </a:r>
          </a:p>
          <a:p>
            <a:pPr>
              <a:buClr>
                <a:srgbClr val="0000FF"/>
              </a:buClr>
              <a:buFont typeface="Wingdings" pitchFamily="2" charset="2"/>
              <a:buChar char="v"/>
            </a:pPr>
            <a:endParaRPr lang="en-US" sz="1400" dirty="0" smtClean="0">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There </a:t>
            </a:r>
            <a:r>
              <a:rPr lang="en-US" dirty="0" smtClean="0">
                <a:latin typeface="Times New Roman" pitchFamily="18" charset="0"/>
                <a:cs typeface="Times New Roman" pitchFamily="18" charset="0"/>
              </a:rPr>
              <a:t>can be different formats for research proposals depending on the funding organizations</a:t>
            </a:r>
            <a:r>
              <a:rPr lang="en-US" dirty="0" smtClean="0">
                <a:latin typeface="Times New Roman" pitchFamily="18" charset="0"/>
                <a:cs typeface="Times New Roman" pitchFamily="18" charset="0"/>
              </a:rPr>
              <a:t>.</a:t>
            </a:r>
          </a:p>
          <a:p>
            <a:pPr>
              <a:buClr>
                <a:srgbClr val="0000FF"/>
              </a:buClr>
              <a:buFont typeface="Wingdings" pitchFamily="2" charset="2"/>
              <a:buChar char="v"/>
            </a:pPr>
            <a:endParaRPr lang="en-US" sz="1400" dirty="0" smtClean="0">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Various </a:t>
            </a:r>
            <a:r>
              <a:rPr lang="en-US" dirty="0" smtClean="0">
                <a:latin typeface="Times New Roman" pitchFamily="18" charset="0"/>
                <a:cs typeface="Times New Roman" pitchFamily="18" charset="0"/>
              </a:rPr>
              <a:t>organizations have their own styles and formats of writing a proposal</a:t>
            </a:r>
            <a:r>
              <a:rPr lang="en-US" dirty="0" smtClean="0">
                <a:latin typeface="Times New Roman" pitchFamily="18" charset="0"/>
                <a:cs typeface="Times New Roman" pitchFamily="18" charset="0"/>
              </a:rPr>
              <a:t>.</a:t>
            </a:r>
          </a:p>
          <a:p>
            <a:pPr>
              <a:buClr>
                <a:srgbClr val="0000FF"/>
              </a:buClr>
              <a:buFont typeface="Wingdings" pitchFamily="2" charset="2"/>
              <a:buChar char="v"/>
            </a:pPr>
            <a:endParaRPr lang="en-US" sz="1400" dirty="0" smtClean="0">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However</a:t>
            </a:r>
            <a:r>
              <a:rPr lang="en-US" dirty="0" smtClean="0">
                <a:latin typeface="Times New Roman" pitchFamily="18" charset="0"/>
                <a:cs typeface="Times New Roman" pitchFamily="18" charset="0"/>
              </a:rPr>
              <a:t>, the following proposal components are usually important.</a:t>
            </a:r>
            <a:endParaRPr lang="nl-NL"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791200"/>
          </a:xfrm>
        </p:spPr>
        <p:txBody>
          <a:bodyPr>
            <a:normAutofit/>
          </a:bodyPr>
          <a:lstStyle/>
          <a:p>
            <a:pPr marL="571500" indent="-571500">
              <a:buNone/>
            </a:pPr>
            <a:r>
              <a:rPr lang="en-US" b="1" dirty="0" smtClean="0">
                <a:solidFill>
                  <a:srgbClr val="0000FF"/>
                </a:solidFill>
                <a:latin typeface="Times New Roman" pitchFamily="18" charset="0"/>
                <a:cs typeface="Times New Roman" pitchFamily="18" charset="0"/>
              </a:rPr>
              <a:t>Elements of a Research </a:t>
            </a:r>
            <a:r>
              <a:rPr lang="en-US" b="1" dirty="0" smtClean="0">
                <a:solidFill>
                  <a:srgbClr val="0000FF"/>
                </a:solidFill>
                <a:latin typeface="Times New Roman" pitchFamily="18" charset="0"/>
                <a:cs typeface="Times New Roman" pitchFamily="18" charset="0"/>
              </a:rPr>
              <a:t>Proposal</a:t>
            </a:r>
          </a:p>
          <a:p>
            <a:pPr marL="571500" indent="-571500">
              <a:buNone/>
            </a:pPr>
            <a:endParaRPr lang="en-US" sz="1300" b="1" dirty="0" smtClean="0">
              <a:solidFill>
                <a:srgbClr val="0000FF"/>
              </a:solidFill>
              <a:latin typeface="Times New Roman" pitchFamily="18" charset="0"/>
              <a:cs typeface="Times New Roman" pitchFamily="18" charset="0"/>
            </a:endParaRPr>
          </a:p>
          <a:p>
            <a:pPr>
              <a:spcBef>
                <a:spcPts val="0"/>
              </a:spcBef>
              <a:buClr>
                <a:srgbClr val="0000FF"/>
              </a:buClr>
              <a:buFont typeface="Wingdings" pitchFamily="2" charset="2"/>
              <a:buChar char="v"/>
            </a:pPr>
            <a:r>
              <a:rPr lang="en-US" sz="2400" b="1" dirty="0" smtClean="0">
                <a:solidFill>
                  <a:srgbClr val="0000FF"/>
                </a:solidFill>
                <a:latin typeface="Times New Roman" pitchFamily="18" charset="0"/>
                <a:cs typeface="Times New Roman" pitchFamily="18" charset="0"/>
              </a:rPr>
              <a:t>Cover </a:t>
            </a:r>
            <a:r>
              <a:rPr lang="en-US" sz="2400" b="1" dirty="0" smtClean="0">
                <a:solidFill>
                  <a:srgbClr val="0000FF"/>
                </a:solidFill>
                <a:latin typeface="Times New Roman" pitchFamily="18" charset="0"/>
                <a:cs typeface="Times New Roman" pitchFamily="18" charset="0"/>
              </a:rPr>
              <a:t>page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cover page contains introductory information for the proposal: </a:t>
            </a:r>
            <a:endParaRPr lang="en-US" sz="2400" dirty="0" smtClean="0">
              <a:latin typeface="Times New Roman" pitchFamily="18" charset="0"/>
              <a:cs typeface="Times New Roman" pitchFamily="18" charset="0"/>
            </a:endParaRPr>
          </a:p>
          <a:p>
            <a:pPr>
              <a:spcBef>
                <a:spcPts val="0"/>
              </a:spcBef>
              <a:buClr>
                <a:srgbClr val="0000FF"/>
              </a:buClr>
              <a:buFont typeface="Wingdings" pitchFamily="2" charset="2"/>
              <a:buChar char="v"/>
            </a:pPr>
            <a:endParaRPr lang="en-US" sz="1300" dirty="0" smtClean="0">
              <a:latin typeface="Times New Roman" pitchFamily="18" charset="0"/>
              <a:cs typeface="Times New Roman" pitchFamily="18" charset="0"/>
            </a:endParaRPr>
          </a:p>
          <a:p>
            <a:pPr marL="548640" lvl="2" indent="-274320">
              <a:spcBef>
                <a:spcPts val="0"/>
              </a:spcBef>
              <a:buFont typeface="Wingdings" pitchFamily="2" charset="2"/>
              <a:buChar char="Ø"/>
            </a:pPr>
            <a:r>
              <a:rPr lang="en-US" sz="2400" dirty="0" smtClean="0">
                <a:latin typeface="Times New Roman" pitchFamily="18" charset="0"/>
                <a:cs typeface="Times New Roman" pitchFamily="18" charset="0"/>
              </a:rPr>
              <a:t>the names of the proposed project (title</a:t>
            </a:r>
            <a:r>
              <a:rPr lang="en-US" sz="2400" dirty="0" smtClean="0">
                <a:latin typeface="Times New Roman" pitchFamily="18" charset="0"/>
                <a:cs typeface="Times New Roman" pitchFamily="18" charset="0"/>
              </a:rPr>
              <a:t>),</a:t>
            </a:r>
          </a:p>
          <a:p>
            <a:pPr marL="548640" lvl="2" indent="-274320">
              <a:spcBef>
                <a:spcPts val="0"/>
              </a:spcBef>
              <a:buFont typeface="Wingdings" pitchFamily="2" charset="2"/>
              <a:buChar char="Ø"/>
            </a:pPr>
            <a:endParaRPr lang="en-US" sz="1300" dirty="0" smtClean="0">
              <a:latin typeface="Times New Roman" pitchFamily="18" charset="0"/>
              <a:cs typeface="Times New Roman" pitchFamily="18" charset="0"/>
            </a:endParaRPr>
          </a:p>
          <a:p>
            <a:pPr marL="548640" lvl="2" indent="-274320">
              <a:spcBef>
                <a:spcPts val="0"/>
              </a:spcBef>
              <a:buFont typeface="Wingdings" pitchFamily="2" charset="2"/>
              <a:buChar char="Ø"/>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author of the proposal or principal investigator, </a:t>
            </a:r>
            <a:endParaRPr lang="en-US" sz="2400" dirty="0" smtClean="0">
              <a:latin typeface="Times New Roman" pitchFamily="18" charset="0"/>
              <a:cs typeface="Times New Roman" pitchFamily="18" charset="0"/>
            </a:endParaRPr>
          </a:p>
          <a:p>
            <a:pPr marL="548640" lvl="2" indent="-274320">
              <a:spcBef>
                <a:spcPts val="0"/>
              </a:spcBef>
              <a:buFont typeface="Wingdings" pitchFamily="2" charset="2"/>
              <a:buChar char="Ø"/>
            </a:pPr>
            <a:endParaRPr lang="en-US" sz="1300" dirty="0" smtClean="0">
              <a:latin typeface="Times New Roman" pitchFamily="18" charset="0"/>
              <a:cs typeface="Times New Roman" pitchFamily="18" charset="0"/>
            </a:endParaRPr>
          </a:p>
          <a:p>
            <a:pPr marL="548640" lvl="2" indent="-274320">
              <a:spcBef>
                <a:spcPts val="0"/>
              </a:spcBef>
              <a:buFont typeface="Wingdings" pitchFamily="2" charset="2"/>
              <a:buChar char="Ø"/>
            </a:pPr>
            <a:r>
              <a:rPr lang="en-US" sz="2400" dirty="0" smtClean="0">
                <a:latin typeface="Times New Roman" pitchFamily="18" charset="0"/>
                <a:cs typeface="Times New Roman" pitchFamily="18" charset="0"/>
              </a:rPr>
              <a:t>and </a:t>
            </a:r>
            <a:r>
              <a:rPr lang="en-US" sz="2400" dirty="0" smtClean="0">
                <a:latin typeface="Times New Roman" pitchFamily="18" charset="0"/>
                <a:cs typeface="Times New Roman" pitchFamily="18" charset="0"/>
              </a:rPr>
              <a:t>the institution</a:t>
            </a:r>
            <a:r>
              <a:rPr lang="en-US" sz="2400" dirty="0" smtClean="0">
                <a:latin typeface="Times New Roman" pitchFamily="18" charset="0"/>
                <a:cs typeface="Times New Roman" pitchFamily="18" charset="0"/>
              </a:rPr>
              <a:t>.</a:t>
            </a:r>
          </a:p>
          <a:p>
            <a:pPr marL="548640" lvl="2" indent="-274320">
              <a:spcBef>
                <a:spcPts val="0"/>
              </a:spcBef>
              <a:buFont typeface="Wingdings" pitchFamily="2" charset="2"/>
              <a:buChar char="Ø"/>
            </a:pPr>
            <a:endParaRPr lang="en-US" sz="1300" dirty="0" smtClean="0">
              <a:latin typeface="Times New Roman" pitchFamily="18" charset="0"/>
              <a:cs typeface="Times New Roman" pitchFamily="18" charset="0"/>
            </a:endParaRPr>
          </a:p>
          <a:p>
            <a:pPr>
              <a:spcBef>
                <a:spcPts val="0"/>
              </a:spcBef>
              <a:buClr>
                <a:srgbClr val="0000FF"/>
              </a:buClr>
              <a:buFont typeface="Wingdings" pitchFamily="2" charset="2"/>
              <a:buChar char="v"/>
            </a:pPr>
            <a:r>
              <a:rPr lang="en-US" sz="2400" dirty="0" smtClean="0">
                <a:latin typeface="Times New Roman" pitchFamily="18" charset="0"/>
                <a:cs typeface="Times New Roman" pitchFamily="18" charset="0"/>
              </a:rPr>
              <a:t>Some funding agencies have standardized cover pages that may contain additional information.</a:t>
            </a:r>
          </a:p>
          <a:p>
            <a:pPr marL="571500" indent="-571500">
              <a:buFont typeface="+mj-lt"/>
              <a:buAutoNum type="romanUcPeriod"/>
            </a:pPr>
            <a:endParaRPr lang="en-US" b="1" dirty="0" smtClean="0"/>
          </a:p>
          <a:p>
            <a:pPr marL="571500" indent="-571500">
              <a:buNone/>
            </a:pPr>
            <a:r>
              <a:rPr lang="en-US" dirty="0" smtClean="0"/>
              <a:t> </a:t>
            </a:r>
          </a:p>
          <a:p>
            <a:pPr marL="571500" indent="-571500">
              <a:buFont typeface="+mj-lt"/>
              <a:buAutoNum type="romanUcPeriod"/>
            </a:pPr>
            <a:endParaRPr lang="en-US" b="1" dirty="0" smtClean="0"/>
          </a:p>
          <a:p>
            <a:pPr marL="571500" indent="-571500">
              <a:buNone/>
            </a:pPr>
            <a:endParaRPr lang="nl-NL" dirty="0" smtClean="0"/>
          </a:p>
          <a:p>
            <a:pPr marL="571500" indent="-571500">
              <a:buFont typeface="+mj-lt"/>
              <a:buAutoNum type="romanU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791200"/>
          </a:xfrm>
        </p:spPr>
        <p:txBody>
          <a:bodyPr>
            <a:normAutofit fontScale="62500" lnSpcReduction="20000"/>
          </a:bodyPr>
          <a:lstStyle/>
          <a:p>
            <a:pPr marL="571500" indent="-571500">
              <a:buNone/>
            </a:pPr>
            <a:r>
              <a:rPr lang="en-US" sz="3700" b="1" dirty="0" smtClean="0">
                <a:solidFill>
                  <a:srgbClr val="0000FF"/>
                </a:solidFill>
                <a:latin typeface="Times New Roman" pitchFamily="18" charset="0"/>
                <a:cs typeface="Times New Roman" pitchFamily="18" charset="0"/>
              </a:rPr>
              <a:t>Sample Cover </a:t>
            </a:r>
            <a:r>
              <a:rPr lang="en-US" sz="3700" b="1" dirty="0" smtClean="0">
                <a:solidFill>
                  <a:srgbClr val="0000FF"/>
                </a:solidFill>
                <a:latin typeface="Times New Roman" pitchFamily="18" charset="0"/>
                <a:cs typeface="Times New Roman" pitchFamily="18" charset="0"/>
              </a:rPr>
              <a:t>page</a:t>
            </a:r>
          </a:p>
          <a:p>
            <a:pPr marL="571500" indent="-571500">
              <a:buNone/>
            </a:pPr>
            <a:endParaRPr lang="en-US" sz="2700" b="1" dirty="0" smtClean="0">
              <a:solidFill>
                <a:srgbClr val="0000FF"/>
              </a:solidFill>
              <a:latin typeface="Times New Roman" pitchFamily="18" charset="0"/>
              <a:cs typeface="Times New Roman" pitchFamily="18" charset="0"/>
            </a:endParaRPr>
          </a:p>
          <a:p>
            <a:pPr algn="ctr">
              <a:buNone/>
            </a:pPr>
            <a:r>
              <a:rPr lang="en-US" sz="3000" dirty="0" smtClean="0">
                <a:latin typeface="Times New Roman" pitchFamily="18" charset="0"/>
                <a:cs typeface="Times New Roman" pitchFamily="18" charset="0"/>
              </a:rPr>
              <a:t>Hawassa University</a:t>
            </a:r>
          </a:p>
          <a:p>
            <a:pPr algn="ctr">
              <a:buNone/>
            </a:pPr>
            <a:r>
              <a:rPr lang="en-US" sz="3000" dirty="0" smtClean="0">
                <a:latin typeface="Times New Roman" pitchFamily="18" charset="0"/>
                <a:cs typeface="Times New Roman" pitchFamily="18" charset="0"/>
              </a:rPr>
              <a:t>College </a:t>
            </a:r>
            <a:r>
              <a:rPr lang="en-US" sz="3000" dirty="0" smtClean="0">
                <a:latin typeface="Times New Roman" pitchFamily="18" charset="0"/>
                <a:cs typeface="Times New Roman" pitchFamily="18" charset="0"/>
              </a:rPr>
              <a:t>of Natural and Computational </a:t>
            </a:r>
            <a:r>
              <a:rPr lang="en-US" sz="3000" dirty="0" smtClean="0">
                <a:latin typeface="Times New Roman" pitchFamily="18" charset="0"/>
                <a:cs typeface="Times New Roman" pitchFamily="18" charset="0"/>
              </a:rPr>
              <a:t>Sciences</a:t>
            </a:r>
          </a:p>
          <a:p>
            <a:pPr algn="ctr">
              <a:buNone/>
            </a:pPr>
            <a:r>
              <a:rPr lang="en-US" sz="3000" dirty="0" smtClean="0">
                <a:latin typeface="Times New Roman" pitchFamily="18" charset="0"/>
                <a:cs typeface="Times New Roman" pitchFamily="18" charset="0"/>
              </a:rPr>
              <a:t>Department of chemistry</a:t>
            </a:r>
          </a:p>
          <a:p>
            <a:pPr algn="ctr">
              <a:buNone/>
            </a:pPr>
            <a:endParaRPr lang="en-US" sz="2700" dirty="0" smtClean="0">
              <a:latin typeface="Times New Roman" pitchFamily="18" charset="0"/>
              <a:cs typeface="Times New Roman" pitchFamily="18" charset="0"/>
            </a:endParaRPr>
          </a:p>
          <a:p>
            <a:pPr algn="ctr">
              <a:buNone/>
            </a:pPr>
            <a:endParaRPr lang="en-US" sz="2700" dirty="0" smtClean="0">
              <a:latin typeface="Times New Roman" pitchFamily="18" charset="0"/>
              <a:cs typeface="Times New Roman" pitchFamily="18" charset="0"/>
            </a:endParaRPr>
          </a:p>
          <a:p>
            <a:pPr algn="ctr">
              <a:buNone/>
            </a:pPr>
            <a:endParaRPr lang="en-US" sz="2700" dirty="0" smtClean="0">
              <a:latin typeface="Times New Roman" pitchFamily="18" charset="0"/>
              <a:cs typeface="Times New Roman" pitchFamily="18" charset="0"/>
            </a:endParaRPr>
          </a:p>
          <a:p>
            <a:pPr algn="ctr">
              <a:buNone/>
            </a:pPr>
            <a:endParaRPr lang="en-US" sz="2700" dirty="0" smtClean="0">
              <a:latin typeface="Times New Roman" pitchFamily="18" charset="0"/>
              <a:cs typeface="Times New Roman" pitchFamily="18" charset="0"/>
            </a:endParaRPr>
          </a:p>
          <a:p>
            <a:pPr algn="ctr">
              <a:buNone/>
            </a:pPr>
            <a:endParaRPr lang="en-US" sz="2700" dirty="0" smtClean="0">
              <a:latin typeface="Times New Roman" pitchFamily="18" charset="0"/>
              <a:cs typeface="Times New Roman" pitchFamily="18" charset="0"/>
            </a:endParaRPr>
          </a:p>
          <a:p>
            <a:pPr algn="ctr">
              <a:buNone/>
            </a:pPr>
            <a:r>
              <a:rPr lang="en-US" sz="3500" dirty="0" err="1" smtClean="0">
                <a:latin typeface="Times New Roman" pitchFamily="18" charset="0"/>
                <a:cs typeface="Times New Roman" pitchFamily="18" charset="0"/>
              </a:rPr>
              <a:t>Msc</a:t>
            </a:r>
            <a:r>
              <a:rPr lang="en-US" sz="3500" dirty="0" smtClean="0">
                <a:latin typeface="Times New Roman" pitchFamily="18" charset="0"/>
                <a:cs typeface="Times New Roman" pitchFamily="18" charset="0"/>
              </a:rPr>
              <a:t> Thesis Proposal</a:t>
            </a:r>
          </a:p>
          <a:p>
            <a:pPr algn="ctr">
              <a:buNone/>
            </a:pPr>
            <a:r>
              <a:rPr lang="en-US" sz="3500" dirty="0" smtClean="0">
                <a:latin typeface="Times New Roman" pitchFamily="18" charset="0"/>
                <a:cs typeface="Times New Roman" pitchFamily="18" charset="0"/>
              </a:rPr>
              <a:t>Assessment of toxic metals in raw and processed milk samples using </a:t>
            </a:r>
            <a:r>
              <a:rPr lang="en-US" sz="3500" dirty="0" err="1" smtClean="0">
                <a:latin typeface="Times New Roman" pitchFamily="18" charset="0"/>
                <a:cs typeface="Times New Roman" pitchFamily="18" charset="0"/>
              </a:rPr>
              <a:t>electrothermal</a:t>
            </a:r>
            <a:r>
              <a:rPr lang="en-US" sz="3500" dirty="0" smtClean="0">
                <a:latin typeface="Times New Roman" pitchFamily="18" charset="0"/>
                <a:cs typeface="Times New Roman" pitchFamily="18" charset="0"/>
              </a:rPr>
              <a:t> atomic absorption spectrophotometer</a:t>
            </a:r>
            <a:endParaRPr lang="nl-NL" sz="3500" dirty="0" smtClean="0">
              <a:latin typeface="Times New Roman" pitchFamily="18" charset="0"/>
              <a:cs typeface="Times New Roman" pitchFamily="18" charset="0"/>
            </a:endParaRPr>
          </a:p>
          <a:p>
            <a:pPr algn="ctr">
              <a:buNone/>
            </a:pPr>
            <a:r>
              <a:rPr lang="en-US" sz="2700" dirty="0" smtClean="0">
                <a:latin typeface="Times New Roman" pitchFamily="18" charset="0"/>
                <a:cs typeface="Times New Roman" pitchFamily="18" charset="0"/>
              </a:rPr>
              <a:t> </a:t>
            </a:r>
          </a:p>
          <a:p>
            <a:pPr algn="ctr">
              <a:buNone/>
            </a:pPr>
            <a:r>
              <a:rPr lang="en-US" sz="3500" dirty="0" smtClean="0">
                <a:latin typeface="Times New Roman" pitchFamily="18" charset="0"/>
                <a:cs typeface="Times New Roman" pitchFamily="18" charset="0"/>
              </a:rPr>
              <a:t>By </a:t>
            </a:r>
            <a:r>
              <a:rPr lang="en-US" sz="3500" dirty="0" err="1" smtClean="0">
                <a:latin typeface="Times New Roman" pitchFamily="18" charset="0"/>
                <a:cs typeface="Times New Roman" pitchFamily="18" charset="0"/>
              </a:rPr>
              <a:t>Girma</a:t>
            </a:r>
            <a:r>
              <a:rPr lang="en-US" sz="3500" dirty="0" smtClean="0">
                <a:latin typeface="Times New Roman" pitchFamily="18" charset="0"/>
                <a:cs typeface="Times New Roman" pitchFamily="18" charset="0"/>
              </a:rPr>
              <a:t> </a:t>
            </a:r>
            <a:r>
              <a:rPr lang="en-US" sz="3500" dirty="0" err="1" smtClean="0">
                <a:latin typeface="Times New Roman" pitchFamily="18" charset="0"/>
                <a:cs typeface="Times New Roman" pitchFamily="18" charset="0"/>
              </a:rPr>
              <a:t>Tesfaye</a:t>
            </a:r>
            <a:endParaRPr lang="en-US" sz="3500" dirty="0" smtClean="0">
              <a:latin typeface="Times New Roman" pitchFamily="18" charset="0"/>
              <a:cs typeface="Times New Roman" pitchFamily="18" charset="0"/>
            </a:endParaRPr>
          </a:p>
          <a:p>
            <a:pPr algn="r">
              <a:buNone/>
            </a:pPr>
            <a:r>
              <a:rPr lang="en-US" sz="3500" dirty="0" smtClean="0">
                <a:latin typeface="Times New Roman" pitchFamily="18" charset="0"/>
                <a:cs typeface="Times New Roman" pitchFamily="18" charset="0"/>
              </a:rPr>
              <a:t>April</a:t>
            </a:r>
            <a:r>
              <a:rPr lang="en-US" sz="3500" dirty="0" smtClean="0">
                <a:latin typeface="Times New Roman" pitchFamily="18" charset="0"/>
                <a:cs typeface="Times New Roman" pitchFamily="18" charset="0"/>
              </a:rPr>
              <a:t>, 2022</a:t>
            </a:r>
          </a:p>
          <a:p>
            <a:pPr algn="r">
              <a:buNone/>
            </a:pPr>
            <a:r>
              <a:rPr lang="en-US" sz="3500" dirty="0" smtClean="0">
                <a:latin typeface="Times New Roman" pitchFamily="18" charset="0"/>
                <a:cs typeface="Times New Roman" pitchFamily="18" charset="0"/>
              </a:rPr>
              <a:t>Hawassa, Ethiopia</a:t>
            </a:r>
          </a:p>
          <a:p>
            <a:pPr marL="571500" indent="-571500">
              <a:buNone/>
            </a:pPr>
            <a:endParaRPr lang="en-US" sz="1300" b="1" dirty="0" smtClean="0">
              <a:solidFill>
                <a:srgbClr val="0000FF"/>
              </a:solidFill>
              <a:latin typeface="Times New Roman" pitchFamily="18" charset="0"/>
              <a:cs typeface="Times New Roman" pitchFamily="18" charset="0"/>
            </a:endParaRPr>
          </a:p>
          <a:p>
            <a:pPr marL="571500" indent="-571500">
              <a:buFont typeface="+mj-lt"/>
              <a:buAutoNum type="romanUcPeriod"/>
            </a:pPr>
            <a:endParaRPr lang="en-US" b="1" dirty="0" smtClean="0"/>
          </a:p>
          <a:p>
            <a:pPr marL="571500" indent="-571500">
              <a:buNone/>
            </a:pPr>
            <a:r>
              <a:rPr lang="en-US" dirty="0" smtClean="0"/>
              <a:t> </a:t>
            </a:r>
          </a:p>
          <a:p>
            <a:pPr marL="571500" indent="-571500">
              <a:buFont typeface="+mj-lt"/>
              <a:buAutoNum type="romanUcPeriod"/>
            </a:pPr>
            <a:endParaRPr lang="en-US" b="1" dirty="0" smtClean="0"/>
          </a:p>
          <a:p>
            <a:pPr marL="571500" indent="-571500">
              <a:buNone/>
            </a:pPr>
            <a:endParaRPr lang="nl-NL" dirty="0" smtClean="0"/>
          </a:p>
          <a:p>
            <a:pPr marL="571500" indent="-571500">
              <a:buFont typeface="+mj-lt"/>
              <a:buAutoNum type="romanUcPeriod"/>
            </a:pPr>
            <a:endParaRPr lang="en-US" dirty="0"/>
          </a:p>
        </p:txBody>
      </p:sp>
      <p:pic>
        <p:nvPicPr>
          <p:cNvPr id="4" name="Picture 3" descr="logo2"/>
          <p:cNvPicPr/>
          <p:nvPr/>
        </p:nvPicPr>
        <p:blipFill>
          <a:blip r:embed="rId3"/>
          <a:srcRect/>
          <a:stretch>
            <a:fillRect/>
          </a:stretch>
        </p:blipFill>
        <p:spPr bwMode="auto">
          <a:xfrm>
            <a:off x="3810000" y="2514600"/>
            <a:ext cx="1066800" cy="9847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791200"/>
          </a:xfrm>
        </p:spPr>
        <p:txBody>
          <a:bodyPr>
            <a:normAutofit/>
          </a:bodyPr>
          <a:lstStyle/>
          <a:p>
            <a:pPr>
              <a:buNone/>
            </a:pPr>
            <a:r>
              <a:rPr lang="en-US" sz="2800" b="1" dirty="0" smtClean="0">
                <a:solidFill>
                  <a:srgbClr val="0000FF"/>
                </a:solidFill>
                <a:latin typeface="Times New Roman" pitchFamily="18" charset="0"/>
                <a:cs typeface="Times New Roman" pitchFamily="18" charset="0"/>
              </a:rPr>
              <a:t>Cover page</a:t>
            </a:r>
          </a:p>
          <a:p>
            <a:pPr>
              <a:buNone/>
            </a:pPr>
            <a:endParaRPr lang="en-US" sz="900" b="1" dirty="0" smtClean="0">
              <a:solidFill>
                <a:srgbClr val="0000FF"/>
              </a:solidFill>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one of the most important parts of a </a:t>
            </a:r>
            <a:r>
              <a:rPr lang="en-US" dirty="0" smtClean="0">
                <a:latin typeface="Times New Roman" pitchFamily="18" charset="0"/>
                <a:cs typeface="Times New Roman" pitchFamily="18" charset="0"/>
              </a:rPr>
              <a:t>proposal.</a:t>
            </a:r>
          </a:p>
          <a:p>
            <a:pPr>
              <a:buClr>
                <a:srgbClr val="0000FF"/>
              </a:buClr>
              <a:buFont typeface="Wingdings" pitchFamily="2" charset="2"/>
              <a:buChar char="v"/>
            </a:pPr>
            <a:endParaRPr lang="en-US" sz="900" dirty="0" smtClean="0">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will immediately attract or lose the interest of any potential donor</a:t>
            </a:r>
            <a:r>
              <a:rPr lang="en-US" dirty="0" smtClean="0">
                <a:latin typeface="Times New Roman" pitchFamily="18" charset="0"/>
                <a:cs typeface="Times New Roman" pitchFamily="18" charset="0"/>
              </a:rPr>
              <a:t>.</a:t>
            </a:r>
          </a:p>
          <a:p>
            <a:pPr>
              <a:buClr>
                <a:srgbClr val="0000FF"/>
              </a:buClr>
              <a:buFont typeface="Wingdings" pitchFamily="2" charset="2"/>
              <a:buChar char="v"/>
            </a:pPr>
            <a:endParaRPr lang="en-US" sz="900" dirty="0" smtClean="0">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title should use the fewest possible words that adequately describe the content of the paper</a:t>
            </a:r>
            <a:r>
              <a:rPr lang="en-US" dirty="0" smtClean="0">
                <a:latin typeface="Times New Roman" pitchFamily="18" charset="0"/>
                <a:cs typeface="Times New Roman" pitchFamily="18" charset="0"/>
              </a:rPr>
              <a:t>.</a:t>
            </a:r>
          </a:p>
          <a:p>
            <a:pPr>
              <a:buClr>
                <a:srgbClr val="0000FF"/>
              </a:buClr>
              <a:buFont typeface="Wingdings" pitchFamily="2" charset="2"/>
              <a:buChar char="v"/>
            </a:pPr>
            <a:endParaRPr lang="en-US" sz="900" dirty="0" smtClean="0">
              <a:latin typeface="Times New Roman" pitchFamily="18" charset="0"/>
              <a:cs typeface="Times New Roman" pitchFamily="18" charset="0"/>
            </a:endParaRPr>
          </a:p>
          <a:p>
            <a:pPr>
              <a:buClr>
                <a:srgbClr val="0000FF"/>
              </a:buClr>
              <a:buFont typeface="Wingdings" pitchFamily="2" charset="2"/>
              <a:buChar char="v"/>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titles a researcher has to use specific, familiar, and short words. </a:t>
            </a:r>
            <a:endParaRPr lang="en-US" dirty="0" smtClean="0">
              <a:latin typeface="Times New Roman" pitchFamily="18" charset="0"/>
              <a:cs typeface="Times New Roman" pitchFamily="18" charset="0"/>
            </a:endParaRPr>
          </a:p>
          <a:p>
            <a:pPr>
              <a:buClr>
                <a:srgbClr val="0000FF"/>
              </a:buClr>
              <a:buFont typeface="Wingdings" pitchFamily="2" charset="2"/>
              <a:buChar char="v"/>
            </a:pPr>
            <a:r>
              <a:rPr lang="en-US" sz="2200" dirty="0" smtClean="0">
                <a:latin typeface="Times New Roman" pitchFamily="18" charset="0"/>
                <a:cs typeface="Times New Roman" pitchFamily="18" charset="0"/>
              </a:rPr>
              <a:t>Example:</a:t>
            </a:r>
          </a:p>
          <a:p>
            <a:pPr>
              <a:buClr>
                <a:srgbClr val="0000FF"/>
              </a:buClr>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Rapid </a:t>
            </a:r>
            <a:r>
              <a:rPr lang="en-US" sz="2200" dirty="0" smtClean="0">
                <a:latin typeface="Times New Roman" pitchFamily="18" charset="0"/>
                <a:cs typeface="Times New Roman" pitchFamily="18" charset="0"/>
              </a:rPr>
              <a:t>liquid chromatographic determination of </a:t>
            </a:r>
            <a:r>
              <a:rPr lang="en-US" sz="2200" dirty="0" err="1" smtClean="0">
                <a:latin typeface="Times New Roman" pitchFamily="18" charset="0"/>
                <a:cs typeface="Times New Roman" pitchFamily="18" charset="0"/>
              </a:rPr>
              <a:t>oxytetracycline</a:t>
            </a:r>
            <a:r>
              <a:rPr lang="en-US" sz="2200" dirty="0" smtClean="0">
                <a:latin typeface="Times New Roman" pitchFamily="18" charset="0"/>
                <a:cs typeface="Times New Roman" pitchFamily="18" charset="0"/>
              </a:rPr>
              <a:t> in </a:t>
            </a:r>
            <a:r>
              <a:rPr lang="en-US" sz="2200" dirty="0" smtClean="0">
                <a:latin typeface="Times New Roman" pitchFamily="18" charset="0"/>
                <a:cs typeface="Times New Roman" pitchFamily="18" charset="0"/>
              </a:rPr>
              <a:t>milk</a:t>
            </a:r>
            <a:endParaRPr lang="nl-NL"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715000"/>
          </a:xfrm>
        </p:spPr>
        <p:txBody>
          <a:bodyPr>
            <a:normAutofit/>
          </a:bodyPr>
          <a:lstStyle/>
          <a:p>
            <a:pPr marL="571500" indent="-571500">
              <a:buNone/>
            </a:pPr>
            <a:r>
              <a:rPr lang="en-US" b="1" dirty="0" smtClean="0">
                <a:solidFill>
                  <a:srgbClr val="0000FF"/>
                </a:solidFill>
                <a:latin typeface="Times New Roman" pitchFamily="18" charset="0"/>
                <a:cs typeface="Times New Roman" pitchFamily="18" charset="0"/>
              </a:rPr>
              <a:t>Abstract</a:t>
            </a:r>
          </a:p>
          <a:p>
            <a:pPr marL="571500" indent="-571500">
              <a:buNone/>
            </a:pPr>
            <a:endParaRPr lang="en-US" sz="600" b="1" dirty="0" smtClean="0">
              <a:solidFill>
                <a:srgbClr val="0000FF"/>
              </a:solidFill>
              <a:latin typeface="Times New Roman" pitchFamily="18" charset="0"/>
              <a:cs typeface="Times New Roman" pitchFamily="18" charset="0"/>
            </a:endParaRPr>
          </a:p>
          <a:p>
            <a:pPr marL="571500" indent="-571500">
              <a:lnSpc>
                <a:spcPct val="150000"/>
              </a:lnSpc>
              <a:buClr>
                <a:srgbClr val="0000FF"/>
              </a:buClr>
              <a:buFont typeface="Wingdings" pitchFamily="2" charset="2"/>
              <a:buChar char="v"/>
            </a:pPr>
            <a:r>
              <a:rPr lang="en-US" sz="2400" b="1" dirty="0" smtClean="0">
                <a:latin typeface="Times New Roman" pitchFamily="18" charset="0"/>
                <a:cs typeface="Times New Roman" pitchFamily="18" charset="0"/>
              </a:rPr>
              <a:t>Abstract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is a short summary of the research proposal</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548640" lvl="2" indent="-301752">
              <a:lnSpc>
                <a:spcPct val="150000"/>
              </a:lnSpc>
              <a:spcBef>
                <a:spcPts val="0"/>
              </a:spcBef>
              <a:buClr>
                <a:srgbClr val="0000FF"/>
              </a:buClr>
              <a:buFont typeface="Wingdings" pitchFamily="2" charset="2"/>
              <a:buChar char="Ø"/>
            </a:pPr>
            <a:r>
              <a:rPr lang="en-US" sz="2300" dirty="0" smtClean="0">
                <a:latin typeface="Times New Roman" pitchFamily="18" charset="0"/>
                <a:cs typeface="Times New Roman" pitchFamily="18" charset="0"/>
              </a:rPr>
              <a:t>This allows a busy manager or sponsor to understand quickly the thrust of the proposal</a:t>
            </a:r>
            <a:r>
              <a:rPr lang="en-US" sz="2300" dirty="0" smtClean="0">
                <a:latin typeface="Times New Roman" pitchFamily="18" charset="0"/>
                <a:cs typeface="Times New Roman" pitchFamily="18" charset="0"/>
              </a:rPr>
              <a:t>.</a:t>
            </a:r>
          </a:p>
          <a:p>
            <a:pPr marL="548640" lvl="2" indent="-301752">
              <a:lnSpc>
                <a:spcPct val="150000"/>
              </a:lnSpc>
              <a:spcBef>
                <a:spcPts val="0"/>
              </a:spcBef>
              <a:buClr>
                <a:srgbClr val="0000FF"/>
              </a:buClr>
              <a:buFont typeface="Wingdings" pitchFamily="2" charset="2"/>
              <a:buChar char="Ø"/>
            </a:pPr>
            <a:r>
              <a:rPr lang="en-US" sz="600" dirty="0" smtClean="0">
                <a:latin typeface="Times New Roman" pitchFamily="18" charset="0"/>
                <a:cs typeface="Times New Roman" pitchFamily="18" charset="0"/>
              </a:rPr>
              <a:t> </a:t>
            </a:r>
          </a:p>
          <a:p>
            <a:pPr marL="548640" lvl="2" indent="-301752">
              <a:lnSpc>
                <a:spcPct val="150000"/>
              </a:lnSpc>
              <a:spcBef>
                <a:spcPts val="0"/>
              </a:spcBef>
              <a:buClr>
                <a:srgbClr val="0000FF"/>
              </a:buClr>
              <a:buFont typeface="Wingdings" pitchFamily="2" charset="2"/>
              <a:buChar char="Ø"/>
            </a:pPr>
            <a:r>
              <a:rPr lang="en-US" sz="2300" dirty="0" smtClean="0">
                <a:latin typeface="Times New Roman" pitchFamily="18" charset="0"/>
                <a:cs typeface="Times New Roman" pitchFamily="18" charset="0"/>
              </a:rPr>
              <a:t>It </a:t>
            </a:r>
            <a:r>
              <a:rPr lang="en-US" sz="2300" dirty="0" smtClean="0">
                <a:latin typeface="Times New Roman" pitchFamily="18" charset="0"/>
                <a:cs typeface="Times New Roman" pitchFamily="18" charset="0"/>
              </a:rPr>
              <a:t>should be informative, giving readers the chance to grasp the essentials of the proposal without having to read the details</a:t>
            </a:r>
            <a:r>
              <a:rPr lang="en-US" sz="2300" dirty="0" smtClean="0">
                <a:latin typeface="Times New Roman" pitchFamily="18" charset="0"/>
                <a:cs typeface="Times New Roman" pitchFamily="18" charset="0"/>
              </a:rPr>
              <a:t>.</a:t>
            </a:r>
          </a:p>
          <a:p>
            <a:pPr marL="548640" lvl="2" indent="-301752">
              <a:lnSpc>
                <a:spcPct val="150000"/>
              </a:lnSpc>
              <a:spcBef>
                <a:spcPts val="0"/>
              </a:spcBef>
              <a:buClr>
                <a:srgbClr val="0000FF"/>
              </a:buClr>
              <a:buFont typeface="Wingdings" pitchFamily="2" charset="2"/>
              <a:buChar char="Ø"/>
            </a:pPr>
            <a:endParaRPr lang="en-US" sz="600" dirty="0" smtClean="0">
              <a:latin typeface="Times New Roman" pitchFamily="18" charset="0"/>
              <a:cs typeface="Times New Roman" pitchFamily="18" charset="0"/>
            </a:endParaRPr>
          </a:p>
          <a:p>
            <a:pPr marL="548640" lvl="2" indent="-301752">
              <a:lnSpc>
                <a:spcPct val="150000"/>
              </a:lnSpc>
              <a:spcBef>
                <a:spcPts val="0"/>
              </a:spcBef>
              <a:buClr>
                <a:srgbClr val="0000FF"/>
              </a:buClr>
              <a:buFont typeface="Wingdings" pitchFamily="2" charset="2"/>
              <a:buChar char="Ø"/>
            </a:pPr>
            <a:r>
              <a:rPr lang="en-US" sz="2300" dirty="0" smtClean="0">
                <a:latin typeface="Times New Roman" pitchFamily="18" charset="0"/>
                <a:cs typeface="Times New Roman" pitchFamily="18" charset="0"/>
              </a:rPr>
              <a:t>It </a:t>
            </a:r>
            <a:r>
              <a:rPr lang="en-US" sz="2300" dirty="0" smtClean="0">
                <a:latin typeface="Times New Roman" pitchFamily="18" charset="0"/>
                <a:cs typeface="Times New Roman" pitchFamily="18" charset="0"/>
              </a:rPr>
              <a:t>should include a brief statement of the </a:t>
            </a:r>
            <a:r>
              <a:rPr lang="en-US" sz="2300" dirty="0" smtClean="0">
                <a:solidFill>
                  <a:srgbClr val="0000FF"/>
                </a:solidFill>
                <a:latin typeface="Times New Roman" pitchFamily="18" charset="0"/>
                <a:cs typeface="Times New Roman" pitchFamily="18" charset="0"/>
              </a:rPr>
              <a:t>problem</a:t>
            </a:r>
            <a:r>
              <a:rPr lang="en-US" sz="2300" dirty="0" smtClean="0">
                <a:latin typeface="Times New Roman" pitchFamily="18" charset="0"/>
                <a:cs typeface="Times New Roman" pitchFamily="18" charset="0"/>
              </a:rPr>
              <a:t>, the research </a:t>
            </a:r>
            <a:r>
              <a:rPr lang="en-US" sz="2300" dirty="0" smtClean="0">
                <a:solidFill>
                  <a:srgbClr val="0000FF"/>
                </a:solidFill>
                <a:latin typeface="Times New Roman" pitchFamily="18" charset="0"/>
                <a:cs typeface="Times New Roman" pitchFamily="18" charset="0"/>
              </a:rPr>
              <a:t>objectives</a:t>
            </a:r>
            <a:r>
              <a:rPr lang="en-US" sz="2300" dirty="0" smtClean="0">
                <a:latin typeface="Times New Roman" pitchFamily="18" charset="0"/>
                <a:cs typeface="Times New Roman" pitchFamily="18" charset="0"/>
              </a:rPr>
              <a:t>, and the </a:t>
            </a:r>
            <a:r>
              <a:rPr lang="en-US" sz="2300" dirty="0" smtClean="0">
                <a:solidFill>
                  <a:srgbClr val="0000FF"/>
                </a:solidFill>
                <a:latin typeface="Times New Roman" pitchFamily="18" charset="0"/>
                <a:cs typeface="Times New Roman" pitchFamily="18" charset="0"/>
              </a:rPr>
              <a:t>benefits</a:t>
            </a:r>
            <a:r>
              <a:rPr lang="en-US" sz="2300" dirty="0" smtClean="0">
                <a:latin typeface="Times New Roman" pitchFamily="18" charset="0"/>
                <a:cs typeface="Times New Roman" pitchFamily="18" charset="0"/>
              </a:rPr>
              <a:t> of the approach.</a:t>
            </a:r>
          </a:p>
          <a:p>
            <a:pPr marL="571500" indent="-571500">
              <a:buFont typeface="+mj-lt"/>
              <a:buAutoNum type="romanUcPeriod" startAt="3"/>
            </a:pPr>
            <a:endParaRPr lang="en-US" b="1" dirty="0" smtClean="0"/>
          </a:p>
          <a:p>
            <a:pPr marL="571500" indent="-571500">
              <a:buNone/>
            </a:pPr>
            <a:endParaRPr lang="en-US" dirty="0" smtClean="0"/>
          </a:p>
          <a:p>
            <a:pPr marL="571500" indent="-571500">
              <a:buNone/>
            </a:pPr>
            <a:endParaRPr lang="en-US" dirty="0" smtClean="0"/>
          </a:p>
          <a:p>
            <a:pPr marL="571500" indent="-571500">
              <a:buNone/>
            </a:pPr>
            <a:endParaRPr lang="en-US" dirty="0" smtClean="0"/>
          </a:p>
          <a:p>
            <a:pPr>
              <a:buNone/>
            </a:pPr>
            <a:endParaRPr lang="nl-NL" dirty="0" smtClean="0"/>
          </a:p>
          <a:p>
            <a:pPr>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1891</TotalTime>
  <Words>1822</Words>
  <Application>Microsoft Office PowerPoint</Application>
  <PresentationFormat>On-screen Show (4:3)</PresentationFormat>
  <Paragraphs>222</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Radboud Universiteit Nijmegen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sintayehu</dc:creator>
  <cp:lastModifiedBy>user</cp:lastModifiedBy>
  <cp:revision>73</cp:revision>
  <dcterms:created xsi:type="dcterms:W3CDTF">2016-02-26T11:39:09Z</dcterms:created>
  <dcterms:modified xsi:type="dcterms:W3CDTF">2022-03-28T12:08:49Z</dcterms:modified>
</cp:coreProperties>
</file>