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328" r:id="rId3"/>
    <p:sldId id="271" r:id="rId4"/>
    <p:sldId id="308" r:id="rId5"/>
    <p:sldId id="311" r:id="rId6"/>
    <p:sldId id="327" r:id="rId7"/>
    <p:sldId id="313" r:id="rId8"/>
    <p:sldId id="325" r:id="rId9"/>
    <p:sldId id="312" r:id="rId10"/>
    <p:sldId id="287" r:id="rId11"/>
    <p:sldId id="309" r:id="rId12"/>
    <p:sldId id="288" r:id="rId13"/>
    <p:sldId id="314" r:id="rId14"/>
    <p:sldId id="339" r:id="rId15"/>
    <p:sldId id="315" r:id="rId16"/>
    <p:sldId id="340" r:id="rId17"/>
    <p:sldId id="341" r:id="rId18"/>
    <p:sldId id="342" r:id="rId19"/>
    <p:sldId id="343" r:id="rId20"/>
    <p:sldId id="344" r:id="rId21"/>
    <p:sldId id="291" r:id="rId22"/>
    <p:sldId id="297" r:id="rId23"/>
    <p:sldId id="299" r:id="rId24"/>
    <p:sldId id="300" r:id="rId25"/>
    <p:sldId id="301" r:id="rId26"/>
    <p:sldId id="302" r:id="rId27"/>
    <p:sldId id="304" r:id="rId28"/>
    <p:sldId id="305" r:id="rId29"/>
    <p:sldId id="316" r:id="rId30"/>
    <p:sldId id="317" r:id="rId31"/>
    <p:sldId id="318" r:id="rId32"/>
    <p:sldId id="319" r:id="rId33"/>
    <p:sldId id="320" r:id="rId34"/>
    <p:sldId id="321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8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0EB3E-79E2-431F-A1C0-374503EEBD5E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9F2E1-FFF5-458A-A360-A84F97418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7662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E5D0-CC3E-47A0-AA87-0528290BDB7C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02150-72AB-41ED-A21C-67D7900EC5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978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02150-72AB-41ED-A21C-67D7900EC59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175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3927-1418-43F5-AC73-D3403DE0E101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4A0B-00D2-4A38-83B9-EB115AB09688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1A1E-2269-4CD1-A196-98A4979F3D18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A41F-0CCC-4523-A505-40952DC1D426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939-2D1D-4D8A-8524-74D9E415C3F7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23D1-6DD8-4928-8D0B-5D3B6D173F27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04AF-EDF4-452A-81DF-9E512B01ABD9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AC90-3F02-4D03-9034-2D9F1C5FA544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AFF2-C71E-4523-86D7-09FBE19CE8F9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286E-6DDB-4346-A713-E7B87BE3FF89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2D2F-91FE-4A37-A0A2-D60B043CE2AE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27D5B3-0A97-4BAE-8269-816A1AF55C3B}" type="datetime1">
              <a:rPr lang="en-US" smtClean="0"/>
              <a:pPr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56F46CE-25D5-4E6D-8809-A4F5B18A9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8915400" cy="6629400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solidFill>
                <a:srgbClr val="002060"/>
              </a:solidFill>
            </a:endParaRPr>
          </a:p>
          <a:p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CHAPTER-4</a:t>
            </a:r>
            <a:endParaRPr lang="en-US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Common salts (NaCl,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KCl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and Na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and  the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Chlor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-Alkali Industry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0"/>
            <a:ext cx="8686800" cy="12191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Fundamentals of Analytical chemistry (221)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6858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Cont’.....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685800"/>
            <a:ext cx="8915400" cy="6096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Biological/Medical uses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Potassium is vital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the human body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oral potassium chloride is the common means to replenish it, although it can also be diluted and given intravenously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can be used as a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salt substitute for food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but due to its weak, bitter, unsalty flavor, it is usually mixed with regular salt, sodium chloride, for this purpose to improve the taste.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Medically it is used in the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treatment of hypokalemia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associated conditions, for digitalis poisoning, and as an electrolyte replenisher.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None/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072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65EA42-1A1B-4D03-8E6F-20969EF0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90500"/>
            <a:ext cx="8769096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Cont’.....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F7CAB09-3AA2-4469-B123-C8DB9BD6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CFA094-827E-412E-A435-C9FE08EA4E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8991600" cy="5943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Manufacture of Sodium carbonate ( Na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Sodium carbonate, which is also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known as soda ash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washing soda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is written as Na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 molecular formula</a:t>
            </a: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has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high solubility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water and is a salt-based compound.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Due to its great economic value in the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manufacturing industry,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 great number of chemists have been researching ways of producing sodium carbonate since the 1800s.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most common technique for producing sodium carbonate is known as the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Solvay's process</a:t>
            </a: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None/>
            </a:pP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sz="22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</a:b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395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		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7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/>
              <a:t>	                                   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Cont’.....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6304" y="685800"/>
            <a:ext cx="8851392" cy="6019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Synthetically forms of this salt are used in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glass,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water softeners, electrolytes, and components of ramen.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E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Manufacture of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using Leblanc process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Leblanc process (1810):- 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Based on the synthesis of H</a:t>
            </a:r>
            <a:r>
              <a:rPr lang="en-IE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IE" sz="2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2NaCl + H</a:t>
            </a:r>
            <a:r>
              <a:rPr lang="en-IE" sz="22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IE" sz="22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 → Na</a:t>
            </a:r>
            <a:r>
              <a:rPr lang="en-IE" sz="22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IE" sz="22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 + 2HCl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     Na</a:t>
            </a:r>
            <a:r>
              <a:rPr lang="en-IE" sz="22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IE" sz="22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 + CaCO</a:t>
            </a:r>
            <a:r>
              <a:rPr lang="en-IE" sz="22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 + 2C → Na</a:t>
            </a:r>
            <a:r>
              <a:rPr lang="en-IE" sz="22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IE" sz="22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IE" sz="2200" b="1" dirty="0" err="1">
                <a:latin typeface="Times New Roman" pitchFamily="18" charset="0"/>
                <a:cs typeface="Times New Roman" pitchFamily="18" charset="0"/>
              </a:rPr>
              <a:t>CaS</a:t>
            </a: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 + 2CO</a:t>
            </a:r>
            <a:r>
              <a:rPr lang="en-IE" sz="22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E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sz="2200" i="1" dirty="0" err="1">
                <a:latin typeface="Times New Roman" pitchFamily="18" charset="0"/>
                <a:cs typeface="Times New Roman" pitchFamily="18" charset="0"/>
              </a:rPr>
              <a:t>NaOH</a:t>
            </a:r>
            <a:r>
              <a:rPr lang="en-IE" sz="2200" i="1" dirty="0">
                <a:latin typeface="Times New Roman" pitchFamily="18" charset="0"/>
                <a:cs typeface="Times New Roman" pitchFamily="18" charset="0"/>
              </a:rPr>
              <a:t> was prepared from the sodium carbonate: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IE" sz="22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IE" sz="2200" b="1" baseline="-25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IE" sz="2200" b="1" dirty="0" err="1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(OH)</a:t>
            </a:r>
            <a:r>
              <a:rPr lang="en-IE" sz="22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200" b="1" dirty="0">
                <a:latin typeface="Times New Roman" pitchFamily="18" charset="0"/>
                <a:cs typeface="Times New Roman" pitchFamily="18" charset="0"/>
              </a:rPr>
              <a:t> → 2NaOH + CaCO</a:t>
            </a:r>
            <a:r>
              <a:rPr lang="en-IE" sz="22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E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Solvay process 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was introduced in 1874 by Ernst Solvay Belgium Chemist (1838-1922)</a:t>
            </a:r>
          </a:p>
          <a:p>
            <a:pPr algn="just">
              <a:lnSpc>
                <a:spcPct val="150000"/>
              </a:lnSpc>
              <a:buFont typeface="Arial" charset="0"/>
              <a:buNone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61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685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Cont’.....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839200" cy="5867400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Advantages of Solvay were:- </a:t>
            </a:r>
          </a:p>
          <a:p>
            <a:pPr lvl="1"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en-IE" sz="2200" dirty="0" smtClean="0">
                <a:latin typeface="Times New Roman" pitchFamily="18" charset="0"/>
                <a:cs typeface="Times New Roman" pitchFamily="18" charset="0"/>
              </a:rPr>
              <a:t>less 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waste (low volume CaCl</a:t>
            </a:r>
            <a:r>
              <a:rPr lang="en-IE" sz="2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 vs high </a:t>
            </a:r>
            <a:r>
              <a:rPr lang="en-IE" sz="2200" dirty="0" err="1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 CaSO</a:t>
            </a:r>
            <a:r>
              <a:rPr lang="en-IE" sz="22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 lvl="1"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en-IE" sz="2200" dirty="0" smtClean="0">
                <a:latin typeface="Times New Roman" pitchFamily="18" charset="0"/>
                <a:cs typeface="Times New Roman" pitchFamily="18" charset="0"/>
              </a:rPr>
              <a:t>use of brine, </a:t>
            </a:r>
          </a:p>
          <a:p>
            <a:pPr lvl="1"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en-IE" sz="2200" dirty="0" smtClean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IE" sz="2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200" dirty="0" smtClean="0">
                <a:latin typeface="Times New Roman" pitchFamily="18" charset="0"/>
                <a:cs typeface="Times New Roman" pitchFamily="18" charset="0"/>
              </a:rPr>
              <a:t>/NH</a:t>
            </a:r>
            <a:r>
              <a:rPr lang="en-IE" sz="2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E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recovered,</a:t>
            </a:r>
          </a:p>
          <a:p>
            <a:pPr lvl="1"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 costs some 70% less.  </a:t>
            </a:r>
          </a:p>
          <a:p>
            <a:pPr lvl="1"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However, plant cost was greater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§"/>
            </a:pPr>
            <a:r>
              <a:rPr lang="en-IE" sz="2200" dirty="0">
                <a:latin typeface="Times New Roman" pitchFamily="18" charset="0"/>
                <a:cs typeface="Times New Roman" pitchFamily="18" charset="0"/>
              </a:rPr>
              <a:t>1890 Solvay was 90% of market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en-IE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76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76200"/>
            <a:ext cx="8464296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Cont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’.....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6304" y="685800"/>
            <a:ext cx="8845296" cy="59817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Solvay process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major industrial process that has been widely used for production of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soda ash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materials,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source of sodium chloride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NaCl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ammonia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made by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Haber's Process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limestone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source of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Calcium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Carbonate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(CaCO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is significant because it uses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priced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plentiful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to make useful chemicals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Solvay process revolves around a large hollow tower and contains the following steps:</a:t>
            </a:r>
          </a:p>
        </p:txBody>
      </p:sp>
    </p:spTree>
    <p:extLst>
      <p:ext uri="{BB962C8B-B14F-4D97-AF65-F5344CB8AC3E}">
        <p14:creationId xmlns="" xmlns:p14="http://schemas.microsoft.com/office/powerpoint/2010/main" val="3793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5334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Cont’.....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33400"/>
            <a:ext cx="88392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Schematic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diagram of the manufacturing processes of Na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(Solvay process) </a:t>
            </a: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/>
          </a:p>
        </p:txBody>
      </p:sp>
      <p:pic>
        <p:nvPicPr>
          <p:cNvPr id="1026" name="Picture 2" descr="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3" y="609600"/>
            <a:ext cx="8700857" cy="5181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731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228600"/>
            <a:ext cx="8540496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’.....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/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660561"/>
            <a:ext cx="8765684" cy="5549739"/>
          </a:xfrm>
        </p:spPr>
      </p:pic>
    </p:spTree>
    <p:extLst>
      <p:ext uri="{BB962C8B-B14F-4D97-AF65-F5344CB8AC3E}">
        <p14:creationId xmlns="" xmlns:p14="http://schemas.microsoft.com/office/powerpoint/2010/main" val="22462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52400"/>
            <a:ext cx="83820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</a:t>
            </a: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’.....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6304" y="762000"/>
            <a:ext cx="8839200" cy="59055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1)Purification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Brine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pumped into shallow ponds where water is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evaporated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sun leaving salt which contains a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mixture of calcium, magnesium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sodium chloride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salts.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impurities are removed by precipitation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Ammonization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Brine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process,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ammonia gas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mixed with brine and is carried out 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Ammonization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Solvay Tower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mushroom shaped baffles to control the flow of brine to ensure proper mixing and to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dissolve ammonia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760160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</a:t>
            </a:r>
            <a:b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Cont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’.....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90659" y="908144"/>
            <a:ext cx="8757723" cy="5759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Carbonation of Ammoniated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Brine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ammoniated brine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mixed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dioxide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produced by heating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limestone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separate chamber called "kiln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.“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oven, furnace, or heated enclosure used for processing a substance by burning, firing, or drying.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Sodium hydrogen Carbonate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 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Carbon dioxide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then dissolved in the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brine solution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ammonia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dissolved in the purified brine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NaCl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pt-BR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(aq) + CO</a:t>
            </a:r>
            <a:r>
              <a:rPr lang="pt-BR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 + NaCl(aq) + H</a:t>
            </a:r>
            <a:r>
              <a:rPr lang="pt-BR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O(l) → NaHCO</a:t>
            </a:r>
            <a:r>
              <a:rPr lang="pt-BR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 + NH</a:t>
            </a:r>
            <a:r>
              <a:rPr lang="pt-BR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Cl(aq)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5741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38" y="152400"/>
            <a:ext cx="8542361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Cont</a:t>
            </a:r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’.....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6304" y="685800"/>
            <a:ext cx="8921496" cy="59817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sodium hydrogen carbonate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removed from the carbonating tower heated by calcination at 30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so that it decomposes to sodium carbonate, water and carbon dioxide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2NaHCO</a:t>
            </a:r>
            <a:r>
              <a:rPr lang="pl-P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(s)--&gt; Na</a:t>
            </a:r>
            <a:r>
              <a:rPr lang="pl-P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pl-P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(s) + H</a:t>
            </a:r>
            <a:r>
              <a:rPr lang="pl-P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O(g) + CO</a:t>
            </a:r>
            <a:r>
              <a:rPr lang="pl-P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Sodium carbonate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obtained from the process and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carbon dioxide is recycled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 into the Carbonation tower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Ammonia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process,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first step reacts with water to form calcium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hydroxide.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            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+ H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O(l) →Ca(OH)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459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Cont’.....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C:\Users\ju\Desktop\images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4114800" cy="2514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u\Desktop\NEW IM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14400"/>
            <a:ext cx="3733800" cy="3667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u\Desktop\images-6--500x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4114800" cy="3371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21980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0"/>
            <a:ext cx="8675836" cy="914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</a:t>
            </a: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’.....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8343" y="838200"/>
            <a:ext cx="8845296" cy="58293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Calcium hydroxide produced is reacted with ammonium chloride that was separated out of the carbonating tower by filtration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Ca(OH)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+ 2NH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→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+ 2H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O(l) + 2NH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ammonia is then recycled back into the process to form ammoniated brine and calcium chloride is formed as a by product (waste) of the Solvay Process.</a:t>
            </a:r>
          </a:p>
        </p:txBody>
      </p:sp>
    </p:spTree>
    <p:extLst>
      <p:ext uri="{BB962C8B-B14F-4D97-AF65-F5344CB8AC3E}">
        <p14:creationId xmlns="" xmlns:p14="http://schemas.microsoft.com/office/powerpoint/2010/main" val="415875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Cont’.....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6304" y="609600"/>
            <a:ext cx="8921496" cy="5943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Manufacture of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Trona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 the rest of the world, however, the Solvay process remains the major source of soda ash.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Trona is found in the form of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.NaHCO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.2H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country </a:t>
            </a:r>
            <a:r>
              <a:rPr lang="en-US" sz="2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Abijata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Soda ash plant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manufacture Soda ash(powder of Na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from </a:t>
            </a:r>
            <a:r>
              <a:rPr lang="en-US" sz="2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found naturally from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Abijata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lake.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 of the lake is composed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.NaHCO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NaCl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different ponds,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obtained and went to the factory to get the purified form of Na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299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Cont’.....</a:t>
            </a:r>
            <a:endParaRPr lang="en-US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685800"/>
            <a:ext cx="8991600" cy="6019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of Na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Sodium carbonate is one of the compounds that are most frequently used in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fields of today's manufacturing industry.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significant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can be found when making transparent non-crystalline material, which is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for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treatment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removal of permanent hardness)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used widely as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electrolyte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many chemists when electrolysis is performed, because the salt has high solubility in water and high conductivity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housekeepers, as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as chemists,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presence of sodium carbonate is important because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water softeners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sodium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carbonate every day.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9199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4191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Cont’.....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381000"/>
            <a:ext cx="8991600" cy="6477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Chlor-Alkali Industries (Cl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NaOH)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 of these chemicals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manufacture of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chlorine and caustic soda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one of the most important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heavy chemical industries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chemicals rank next to </a:t>
            </a:r>
            <a:r>
              <a:rPr lang="en-US" sz="22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sulfuric acid and ammonia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magnitude of dollar value of use.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Chlorine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caustic soda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produced almost entirely by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electrolytic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fused chlorides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aqueous solutions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alkali metal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chlorides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electrolysis of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brines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chlorine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produced at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anode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hydrogen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together with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sodium or potassium hydroxide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at the cathode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sz="24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21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5334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Cont’.....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6304" y="609600"/>
            <a:ext cx="9007993" cy="6096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Chlorine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strong bleaching agent and disinfectant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textiles and medical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E" sz="2400" b="1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Cell technologies</a:t>
            </a: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NaCl + H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→ NaOH + ½H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½Cl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Regardless of cell type, the evolution of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chlorine takes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at the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anode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cell: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cell type, hydrogen and the hydroxide ions to form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sodium hydroxide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generated, directly or indirectly, at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cathode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cell: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Notable characteristics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200" b="1" dirty="0">
              <a:solidFill>
                <a:srgbClr val="7030A0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7030A0"/>
              </a:solidFill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54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5334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Cont’.....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685800"/>
            <a:ext cx="8915400" cy="609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Chlorine gas in a plastic container.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not advisable to store chlorine in this manner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Chlorine gas is diatomic, with the formula Cl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combines readily with nearly all other elements, although it is not as extremely reactive as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fluorine.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of Chlorine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Chlorine was discovered in 1774 by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Swedish chemist Carl Wilhelm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Scheele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Chlorine was given its current name in 1810 by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Sir Humphry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Davy, who insisted that it was in fact an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b="1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9651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5334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Cont’.....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6303" y="685800"/>
            <a:ext cx="8988171" cy="60198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Occurrence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nature, chlorine is found primarily as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chloride 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component of the salt that is deposited in the earth or dissolved in the oceans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Chlorine gas extraction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Chlorine can be manufactured by electrolysis of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sodium chloride solution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(brine).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 of chlorine results in the co-products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caustic soda(NaOH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hydrogen gas (H</a:t>
            </a:r>
            <a:r>
              <a:rPr lang="en-US" sz="2400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Chlorine can also be produced by the electrolysis of a solution of potassium chloride, in which case the co-products are hydrogen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caustic potash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(potassium hydroxide)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2509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297"/>
            <a:ext cx="8458200" cy="63843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Cont’.....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457200"/>
            <a:ext cx="8991600" cy="640079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industrial methods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extraction of chlorine by electrolysis of chloride solutions, all proceeding according to the following equations: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Cathode: 2 H</a:t>
            </a:r>
            <a:r>
              <a:rPr lang="en-US" sz="22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+ 2 e</a:t>
            </a:r>
            <a:r>
              <a:rPr lang="en-US" sz="22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H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Anode:     2 Cl</a:t>
            </a:r>
            <a:r>
              <a:rPr lang="en-US" sz="22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→ Cl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(g) + 2 e</a:t>
            </a:r>
            <a:r>
              <a:rPr lang="en-US" sz="22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process: 2 NaCl (or </a:t>
            </a:r>
            <a:r>
              <a:rPr lang="en-US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KCl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+ 2 H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→ Cl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H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 NaOH (or KOH)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anose="02020603050405020304" pitchFamily="18" charset="0"/>
              </a:rPr>
              <a:t>Other electrolytic processes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Production of Chlorine using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Deacon Process: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Before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electrolytic methods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were used for chlorine production, the direct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oxidation of hydrogen chloride with oxygen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or air was exercised in the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Deacon process:</a:t>
            </a: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 HCl + O</a:t>
            </a:r>
            <a:r>
              <a:rPr lang="en-US" sz="22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→ 2 Cl</a:t>
            </a:r>
            <a:r>
              <a:rPr lang="en-US" sz="22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+ 2 H</a:t>
            </a:r>
            <a:r>
              <a:rPr lang="en-US" sz="22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6502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5334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Cont’.....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991600" cy="624840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reaction is accomplished with the use of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CuCl</a:t>
            </a:r>
            <a:r>
              <a:rPr lang="en-US" sz="22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as a catalyst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is performed at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high temperature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(about 400°C).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amount of extracted chlorine is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approximately 80%.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Another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earlier process to produce chlorine was to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heat brine with acid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manganese dioxide.</a:t>
            </a:r>
          </a:p>
          <a:p>
            <a:pPr algn="just">
              <a:lnSpc>
                <a:spcPct val="170000"/>
              </a:lnSpc>
              <a:buFont typeface="Arial" charset="0"/>
              <a:buNone/>
            </a:pPr>
            <a:r>
              <a:rPr lang="de-DE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2 NaCl + 2H</a:t>
            </a:r>
            <a:r>
              <a:rPr lang="de-DE" sz="22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de-DE" sz="22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de-DE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+ MnO</a:t>
            </a:r>
            <a:r>
              <a:rPr lang="de-DE" sz="22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→ Na</a:t>
            </a:r>
            <a:r>
              <a:rPr lang="de-DE" sz="22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de-DE" sz="22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de-DE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+ MnSO</a:t>
            </a:r>
            <a:r>
              <a:rPr lang="de-DE" sz="22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de-DE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+ 2 H</a:t>
            </a:r>
            <a:r>
              <a:rPr lang="de-DE" sz="22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 + Cl</a:t>
            </a:r>
            <a:r>
              <a:rPr lang="de-DE" sz="22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Industrial production of Cl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baseline="-250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Large-scale production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of chlorine involves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several steps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many pieces of equipment.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endParaRPr lang="en-US" sz="2200" b="1" baseline="-25000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2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sz="22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</a:br>
            <a:endParaRPr lang="de-DE" sz="2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Arial" charset="0"/>
              <a:buNone/>
            </a:pPr>
            <a:endParaRPr lang="en-US" sz="2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endParaRPr lang="en-US" sz="2200" dirty="0"/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70000"/>
              </a:lnSpc>
              <a:buFont typeface="Arial" charset="0"/>
              <a:buNone/>
            </a:pP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17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1452646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6858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Cont’.....    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33400"/>
            <a:ext cx="8915400" cy="61341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description below is typical of a membrane plant. The plant also produces simultaneously caustic soda and hydrogen gas.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typical plant consists of: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brine production/treatment,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cell operations,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chlorine cooling &amp; drying,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chlorine compression &amp; liquefaction,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liquid chlorine storage &amp; loading,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caustic handling,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evaporation, storage &amp; loading and hydrogen handling.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113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500"/>
            <a:ext cx="8839200" cy="571500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Cont’.....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6304" y="762000"/>
            <a:ext cx="8921496" cy="5905500"/>
          </a:xfrm>
        </p:spPr>
        <p:txBody>
          <a:bodyPr>
            <a:noAutofit/>
          </a:bodyPr>
          <a:lstStyle/>
          <a:p>
            <a:pPr algn="just">
              <a:buFont typeface="Arial" charset="0"/>
              <a:buNone/>
            </a:pPr>
            <a:r>
              <a:rPr lang="en-US" sz="2400" b="1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>4.1 Common salt : its sources and production</a:t>
            </a:r>
            <a:endParaRPr lang="en-US" sz="2400" dirty="0">
              <a:solidFill>
                <a:srgbClr val="7030A0"/>
              </a:solidFill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Sodium chloride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also known as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common salt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table salt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or halite, is a chemical compound with the formula NaCl.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Sodium chloride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the salt most responsible for the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salinity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of the ocean and of the extracellular fluid of many multicellular organisms.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 the main ingredient in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edible salt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it is commonly used as a condiment and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food preservative</a:t>
            </a:r>
            <a:r>
              <a:rPr lang="en-US" sz="2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Common salt is currently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produced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by evaporation of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seawater or brine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from other sources, such as brine wells and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salt lakes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and by mining </a:t>
            </a:r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rock salt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called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halite.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95A406-B7DA-4382-A006-E030DF17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7086"/>
            <a:ext cx="8540496" cy="647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Cont’.....   </a:t>
            </a:r>
            <a:endParaRPr lang="en-US" sz="3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B6B852E-9DAF-4CFD-B8E4-CC70948C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363804-E6A5-4694-9251-E561FB0BEFE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6303" y="647700"/>
            <a:ext cx="8818735" cy="6019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Applications and uses of Cl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Production of industrial and consumer products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Chlorine's principal applications are in the production of a wide range of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industrial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consumer products.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it is used in 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making plastics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solvents for dry cleaning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metal degreasing, textiles,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agrochemicals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pharmaceuticals, insecticides, dyestuffs, etc.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Purification and disinfection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Chlorine is an important chemical for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water purification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in disinfectants, and in bleach.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b="1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200" b="1" baseline="-25000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sz="22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5419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6096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Cont’.....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991600" cy="60960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used (in the form of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hypochlorous acid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to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kill bacteria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other microbes in drinking water supplies and public swimming pools.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However, in most private swimming pools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chlorine itself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not used, but rather sodium hypochlorite (household bleach), formed from chlorine and sodium hydroxide, or solid tablets of chlorinated isocyanurates.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Chlorine is used in the manufacture of numerous organic chlorine compounds, the most significant of which in terms of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production volume are 1,2-dichloroethane and vinyl chloride,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intermediates in the production of PVC.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Chlorine is also used in the production of chlorates and in bromine extraction.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9186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09601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Cont’.....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915400" cy="5867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Safety while handling Cl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Chlorine is a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toxic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gas that irritates the respiratory system.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Because it is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heavier than air,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tends to accumulate at the bottom of poorly ventilated spaces.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Chlorine gas is a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strong oxidizer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which may react with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flammable materials.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b="1" baseline="-25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680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Cont’.....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533400"/>
            <a:ext cx="8915400" cy="60960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Sodium hydroxide (NaOH)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Sodium hydroxide (NaOH), also known as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lye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caustic soda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sodium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hydrate, is a caustic metallic base.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Caustic soda forms a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strong alkaline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solution when dissolved in a solvent such as water.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used in many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industries,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mostly as a strong chemical base in the manufacture of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pulp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paper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textiles,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drinking water,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soaps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detergents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as a drain cleaner.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Sodium hydroxide is the most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used base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chemical laboratories.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200" dirty="0"/>
          </a:p>
          <a:p>
            <a:pPr marL="0" indent="0">
              <a:lnSpc>
                <a:spcPct val="170000"/>
              </a:lnSpc>
              <a:buNone/>
            </a:pPr>
            <a:endParaRPr lang="en-US" sz="2200" dirty="0"/>
          </a:p>
          <a:p>
            <a:pPr marL="0" indent="0">
              <a:lnSpc>
                <a:spcPct val="170000"/>
              </a:lnSpc>
              <a:buNone/>
            </a:pPr>
            <a:endParaRPr lang="en-US" sz="2200" dirty="0"/>
          </a:p>
          <a:p>
            <a:pPr marL="0" indent="0">
              <a:lnSpc>
                <a:spcPct val="170000"/>
              </a:lnSpc>
              <a:buNone/>
            </a:pPr>
            <a:endParaRPr lang="en-US" sz="2200" dirty="0"/>
          </a:p>
          <a:p>
            <a:pPr marL="0" indent="0">
              <a:lnSpc>
                <a:spcPct val="17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3758341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3149"/>
            <a:ext cx="8534400" cy="66265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Cont’.....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7886" y="685800"/>
            <a:ext cx="9006114" cy="6019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Pure sodium hydroxide is a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white solid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available in pellets, flakes, granules and as a 50% saturated solution.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 is very soluble in water with liberation of heat.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also dissolves in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ethanol and methanol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though it exhibits lower solubility in these solvents than potassium hydroxide.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insolubl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 in ether and other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non-polar solvents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sodium hydroxide solution will leave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yellow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stain on fabric and paper.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Chemical properties of NaOH.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Sodium hydroxide is completely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ionic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containing sodium ions and hydroxide ions.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sz="22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2802753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Cont’.....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991600" cy="6096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hydroxide ion makes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sodium hydroxide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strong base which reacts with acids to form water and the corresponding salts, e.g., with hydrochloric acid, sodium chloride is formed:</a:t>
            </a: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NaOH(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→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NaCl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+ H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O(l)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general such neutralization reactions are represented by one simple net ionic equation:</a:t>
            </a: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OH</a:t>
            </a:r>
            <a:r>
              <a:rPr lang="en-US" sz="2200" b="1" baseline="30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+ H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200" b="1" baseline="30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→ 2H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type of reaction with a strong acid, releases heat, and hence is referred to as exothermic.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7909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Cont’.....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685800"/>
            <a:ext cx="9075056" cy="594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Sodium hydroxide slowly reacts with glass to form sodium silicate, so glass joints and stopcocks exposed to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NaOH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have a tendency to "freeze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Aluminum hydroxide is prepared at the treatment plant from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aluminium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sulfate by reacting with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NaOH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6NaOH(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+ Al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(SO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→ 2Al(OH)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(s) + 3Na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NaOH can be used for the base-driven hydrolysis of esters (as in saponification), amides and alkyl halides.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However, the limited solubility of NaOH in organic solvents means that the more soluble KOH is often preferred.</a:t>
            </a:r>
          </a:p>
          <a:p>
            <a:pPr algn="just">
              <a:lnSpc>
                <a:spcPct val="150000"/>
              </a:lnSpc>
              <a:buFont typeface="Arial" charset="0"/>
              <a:buNone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None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None/>
            </a:pPr>
            <a:endParaRPr lang="en-US" sz="2400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42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Cont’.....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57200"/>
            <a:ext cx="8839200" cy="6248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Methods of production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two major types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production of Sodium hydroxide.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These are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Classical method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electrolysis methods</a:t>
            </a:r>
            <a:r>
              <a:rPr lang="en-US" sz="22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i) Production of NaOH using Classical method</a:t>
            </a: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main raw materials in the production of NaOH using classical method are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CaCO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Reaction: CaCO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(s) + heat →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CO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(g)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(s) + H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O(l) →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(OH)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(OH)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+ Na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→ 2NaOH(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 + CaCO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(s)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Product             by-product</a:t>
            </a:r>
          </a:p>
          <a:p>
            <a:pPr>
              <a:buFont typeface="Arial" charset="0"/>
              <a:buNone/>
            </a:pP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4774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Cont’.....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839200" cy="6019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example in our country, </a:t>
            </a: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Ziway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Caustic soda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plant manufactures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caustic soda (NaOH)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by using the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classical method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the factory a concentration of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45-55% NaOH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produced, which is in the aqueous solution form.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Production of NaOH using electrolysis method.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Sodium hydroxide is produced (along with chlorine and hydrogen) via the chloralkali process.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involves the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electrolysis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of an aqueous solution of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sodium chloride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sodium hydroxide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builds up at the cathode, where water is reduced to hydrogen gas and hydroxide ion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2229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Cont’.....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8839200" cy="6096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b="1" dirty="0">
                <a:latin typeface="Tahoma" pitchFamily="34" charset="0"/>
                <a:cs typeface="Tahoma" pitchFamily="34" charset="0"/>
              </a:rPr>
              <a:t>   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2Na</a:t>
            </a:r>
            <a:r>
              <a:rPr lang="en-US" sz="22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+ 2H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+ 2e</a:t>
            </a:r>
            <a:r>
              <a:rPr lang="en-US" sz="22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→ H</a:t>
            </a:r>
            <a:r>
              <a:rPr lang="en-US" sz="22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+ 2NaOH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Uses of </a:t>
            </a:r>
            <a:r>
              <a:rPr lang="en-US" sz="24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NaOH</a:t>
            </a:r>
            <a:endParaRPr lang="en-US" sz="2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General applications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Sodium hydroxide is the principal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strong base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used in the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chemical industry.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bulk it is most often handled as an aqueous solution, since solutions are cheaper and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easier to handle.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used to drive chemical reactions and also for the neutralization of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acidic materials.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can be used also as a neutralizing agent in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petroleum refining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sz="2400" b="1" dirty="0">
                <a:solidFill>
                  <a:srgbClr val="7030A0"/>
                </a:solidFill>
                <a:latin typeface="Tahoma" pitchFamily="34" charset="0"/>
                <a:cs typeface="Tahoma" pitchFamily="34" charset="0"/>
              </a:rPr>
            </a:br>
            <a:endParaRPr lang="en-US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950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Cont’.....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533400"/>
            <a:ext cx="8991600" cy="6172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Uses of NaCl.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Common salt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also the raw material used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produce chlorine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itself is required for the production of many modern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materials including PVC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pesticides.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Industrially, elemental chlorine is usually produced by the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electrolysis of sodium chloride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dissolved in water.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Along with chlorine, this </a:t>
            </a:r>
            <a:r>
              <a:rPr lang="en-US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chloralkali process </a:t>
            </a:r>
            <a:r>
              <a:rPr lang="en-US" sz="22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yields hydrogen gas and sodium hydroxide, according to the chemical equation.</a:t>
            </a: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2NaCl + 2H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 → Cl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H</a:t>
            </a:r>
            <a:r>
              <a:rPr lang="en-US" sz="2200" b="1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+ 2NaOH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US" sz="24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300" dirty="0">
                <a:latin typeface="Times New Roman" pitchFamily="18" charset="0"/>
                <a:cs typeface="Times New Roman" pitchFamily="18" charset="0"/>
              </a:rPr>
            </a:b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8118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Cont’.....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915400" cy="59436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in chemical analysis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analytical chemistry,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sodium hydroxide solutions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are often used to measure the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concentration of acids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titration.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NaOH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is not a primary standard,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solutions must first be standardized by titration against a standard such as sodium carbonate solution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Soap production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Sodium hydroxide was traditionally used in soap making(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Saponification process)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Biodiesel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the manufacture of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biodiesel,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sodium hydroxide is used as a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catalyst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trans esterification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methanol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triglycerides.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7559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Cont’.....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839200" cy="5943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Food preparation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Food uses of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lye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include washing or chemical peeling of fruits and vegetables, chocolate and cocoa processing, caramel color production, poultry scalding, soft drink processing, and thickening ice cream.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Domestic uses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Sodium hydroxide is used in the home as a drain cleaning agent for clearing clogged drains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example very dilute solutions of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NaOH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 about 2-3% of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NaOH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is used for cleaning of bottles in Brewery 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3927610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839200" cy="6019800"/>
          </a:xfrm>
        </p:spPr>
        <p:txBody>
          <a:bodyPr>
            <a:no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Safety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Solid sodium hydroxide or solutions containing </a:t>
            </a: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high concentrations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sodium hydroxide may cause chemical burns, permanent injury or scarring, and blindness.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Dissolution of sodium hydroxide is highly exothermic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and the resulting heat may cause heat burns or ignite flammables.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combination of aluminum and sodium hydroxide results in a large production of hydrogen gas:</a:t>
            </a:r>
          </a:p>
          <a:p>
            <a:pPr lvl="1"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2Al(s) + 6NaOH(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 → 3H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(g) + 2Na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AlO</a:t>
            </a:r>
            <a:r>
              <a:rPr lang="en-US" sz="20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Mixing these two in a closed container is therefore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dangerous.</a:t>
            </a:r>
          </a:p>
          <a:p>
            <a:pPr algn="just">
              <a:lnSpc>
                <a:spcPct val="170000"/>
              </a:lnSpc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Can be used as in the process of Illegal drugs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Sodium hydroxide is a key reagent in the process of making Methamphetamine and other illegal drugs.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Cont’.....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2400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Chapter 5. Industrial derivatives of nitrogen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5.1.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Cyanamide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Process and Haber Process of Ammonia  synthesis (Group-1)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5.2. Manufacture of Nitric acid and its uses (Group-2)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5.3. Manufacture of TNT, Nitrocellulose and Nitroglycerine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(Group-3)</a:t>
            </a:r>
          </a:p>
          <a:p>
            <a:pPr>
              <a:buFont typeface="Arial" charset="0"/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Group Assignment ( document submission and presentation)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Remark: This is only for the Frist group (section-1)</a:t>
            </a:r>
          </a:p>
        </p:txBody>
      </p:sp>
    </p:spTree>
    <p:extLst>
      <p:ext uri="{BB962C8B-B14F-4D97-AF65-F5344CB8AC3E}">
        <p14:creationId xmlns="" xmlns:p14="http://schemas.microsoft.com/office/powerpoint/2010/main" val="906180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Chapter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6. Fertilizers and Phosphoric acids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1343" y="609600"/>
            <a:ext cx="8915400" cy="60198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6.1. Chemistry of manufacture of phosphoric acid(Group-1)</a:t>
            </a: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6.2. Phosphoric acid series(Group-2)</a:t>
            </a: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6.3. Essential and trace elements for plant growth(Group-3)</a:t>
            </a: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6.4. Manufacture of nitrogenous fertilizers – calcium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cyanamide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ammonium Nitrate  &amp; urea(Group-4)</a:t>
            </a: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6.5. Potash Fertilizers(Group-5)</a:t>
            </a: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6.6. Manufacture of super phosphate and triple super phosphate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fertilizers(Group-4 for section one students)</a:t>
            </a:r>
          </a:p>
          <a:p>
            <a:pPr algn="just">
              <a:lnSpc>
                <a:spcPct val="150000"/>
              </a:lnSpc>
              <a:buFont typeface="Arial" charset="0"/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Group Assignment( document submission and presentation)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401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6" y="152399"/>
            <a:ext cx="8654143" cy="616857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Cont’.....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915400" cy="60579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Sodium chloride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used in other chemical processes for the large-scale production of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compounds containing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sodium or chlorine.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Solvay process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sodium chloride is used for producing sodium </a:t>
            </a:r>
            <a:r>
              <a:rPr lang="en-US" sz="2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carbonate</a:t>
            </a:r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calcium chloride.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Food Uses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Salt is commonly used as a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flavor enhancer and preservative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food and has been identified as one of the basic tastes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Biological uses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microorganisms cannot live in an overly salty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environment: water is drawn out of their cells by osmosis.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75431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Cont’.....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8763000" cy="60960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Manufacture of Potassium chloride (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KCl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chemical compound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potassium chloride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KCl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is a metal halide composed of potassium and chlorine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its pure state it is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odorless.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It has a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white or colorless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vitreous crystal, with a crystal structure that cleaves easily in three directions.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Potassium chloride crystals are either simple cubic or face-centered cubic depending on what atoms are involved.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Potassium chloride is also commonly known s "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Muriate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of Potash".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200" dirty="0">
                <a:latin typeface="Tahoma" pitchFamily="34" charset="0"/>
                <a:cs typeface="Tahoma" pitchFamily="34" charset="0"/>
              </a:rPr>
              <a:t/>
            </a:r>
            <a:br>
              <a:rPr lang="en-US" sz="2200" dirty="0">
                <a:latin typeface="Tahoma" pitchFamily="34" charset="0"/>
                <a:cs typeface="Tahoma" pitchFamily="34" charset="0"/>
              </a:rPr>
            </a:b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206006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Cont’.....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8921496" cy="6019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Potash varies in color from pink or red to white depending on the mining and recovery process used.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White potash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sometimes referred to as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soluble potash,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usually higher in analysis and is used primarily for making liquid starter fertilizers.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Potassium chloride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occurs naturally as the mineral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sylvite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in combination with sodium chloride as </a:t>
            </a: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sylvinit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it can be extracted from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sylvinite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also extracted from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salt water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can be manufactured by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crystallization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from solution,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flotation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or electrostatic separation from suitable minerals.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636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2046"/>
            <a:ext cx="8534400" cy="553916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Cont’.....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664029"/>
            <a:ext cx="8915400" cy="61722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a by-product of the making of nitric acid from potassium nitrate and hydrochloric acid.</a:t>
            </a:r>
          </a:p>
          <a:p>
            <a:pPr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Chemical properties of </a:t>
            </a:r>
            <a:r>
              <a:rPr lang="en-US" sz="2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KCl</a:t>
            </a:r>
            <a:endParaRPr lang="en-US" sz="2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 with any other soluble ionic chloride, it will precipitate insoluble chloride salts when added to a solution of an appropriate metal ion: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2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KCl(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) + AgNO</a:t>
            </a:r>
            <a:r>
              <a:rPr lang="en-US" sz="22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) →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AgCl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(s) + KNO</a:t>
            </a:r>
            <a:r>
              <a:rPr lang="en-US" sz="22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Although potassium is more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electropositive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than sodium, KCl can be reduced to the metal by reaction with metallic sodium at 850°C because the potassium is removed by distillation</a:t>
            </a:r>
          </a:p>
          <a:p>
            <a:pPr algn="just">
              <a:lnSpc>
                <a:spcPct val="170000"/>
              </a:lnSpc>
              <a:buFont typeface="Arial" charset="0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nl-NL" sz="2200" b="1" dirty="0">
                <a:latin typeface="Times New Roman" pitchFamily="18" charset="0"/>
                <a:cs typeface="Times New Roman" pitchFamily="18" charset="0"/>
              </a:rPr>
              <a:t>KCl(l) + Na(l) ⇌ NaCl(l) + K(s)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316244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5334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Cont’.....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46CE-25D5-4E6D-8809-A4F5B18A920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631371"/>
            <a:ext cx="8991600" cy="6248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method is the main method for producing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metallic potassium.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Uses of KCl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majority of the potassium chloride produced is used for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making fertilizer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since the growth of many plants is limited by their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potassium intake.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 a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chemical feedstock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used for the manufacture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potassium hydroxide and potassium metal.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also used in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medicine, scientific applications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food processing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as a sodium-free substitute for table salt, and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judicial execution through lethal injection.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641378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2880</TotalTime>
  <Words>3439</Words>
  <Application>Microsoft Office PowerPoint</Application>
  <PresentationFormat>On-screen Show (4:3)</PresentationFormat>
  <Paragraphs>430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Equity</vt:lpstr>
      <vt:lpstr>Fundamentals of Analytical chemistry (221)</vt:lpstr>
      <vt:lpstr>Cont’.....</vt:lpstr>
      <vt:lpstr>                                                                Cont’.....</vt:lpstr>
      <vt:lpstr>                         Cont’..... </vt:lpstr>
      <vt:lpstr>                                                                                   Cont’..... </vt:lpstr>
      <vt:lpstr>Cont’.....</vt:lpstr>
      <vt:lpstr>                            Cont’.....</vt:lpstr>
      <vt:lpstr>                            Cont’.....</vt:lpstr>
      <vt:lpstr>            Cont’.....                           </vt:lpstr>
      <vt:lpstr>                                                              Cont’.....                 </vt:lpstr>
      <vt:lpstr>                                                Cont’..... </vt:lpstr>
      <vt:lpstr>                                          Cont’.....  </vt:lpstr>
      <vt:lpstr>                                                                               Cont’.....  </vt:lpstr>
      <vt:lpstr>                                                                          Cont’.....</vt:lpstr>
      <vt:lpstr>                                                        Cont’.....  </vt:lpstr>
      <vt:lpstr>                                               Cont’.....  </vt:lpstr>
      <vt:lpstr>                                               Cont’.....  </vt:lpstr>
      <vt:lpstr>                                                                                                       Cont’.....  </vt:lpstr>
      <vt:lpstr>                                                   Cont’.....  </vt:lpstr>
      <vt:lpstr>                                                             Cont’.....</vt:lpstr>
      <vt:lpstr>                                                                Cont’.....  </vt:lpstr>
      <vt:lpstr>                                                                       Cont’.....</vt:lpstr>
      <vt:lpstr>                                                                         Cont’.....       </vt:lpstr>
      <vt:lpstr>                                  Cont’.....    </vt:lpstr>
      <vt:lpstr>                                   Cont’.....</vt:lpstr>
      <vt:lpstr>                                                        Cont’.....</vt:lpstr>
      <vt:lpstr> Cont’.....</vt:lpstr>
      <vt:lpstr>                                                                             Cont’.....   </vt:lpstr>
      <vt:lpstr>                                                                      Cont’.....    </vt:lpstr>
      <vt:lpstr>                  Cont’.....   </vt:lpstr>
      <vt:lpstr>                       Cont’.....              </vt:lpstr>
      <vt:lpstr>                                                                                                                Cont’.....         </vt:lpstr>
      <vt:lpstr>                                                                                          Cont’.....  </vt:lpstr>
      <vt:lpstr>                             Cont’.....   </vt:lpstr>
      <vt:lpstr>                                                                             Cont’..... </vt:lpstr>
      <vt:lpstr>                                                     Cont’.....</vt:lpstr>
      <vt:lpstr>                                             Cont’.....</vt:lpstr>
      <vt:lpstr>                                                         Cont’.....</vt:lpstr>
      <vt:lpstr>                                                Cont’.....</vt:lpstr>
      <vt:lpstr>Cont’.....</vt:lpstr>
      <vt:lpstr>Cont’.....</vt:lpstr>
      <vt:lpstr>Cont’.....</vt:lpstr>
      <vt:lpstr>Chapter 5. Industrial derivatives of nitrogen</vt:lpstr>
      <vt:lpstr>Chapter 6. Fertilizers and Phosphoric acids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Analytical chemistry (Chem 221)</dc:title>
  <dc:creator>Preferred Customer</dc:creator>
  <cp:lastModifiedBy>hp</cp:lastModifiedBy>
  <cp:revision>434</cp:revision>
  <dcterms:created xsi:type="dcterms:W3CDTF">2019-09-29T11:34:39Z</dcterms:created>
  <dcterms:modified xsi:type="dcterms:W3CDTF">2022-05-31T17:51:49Z</dcterms:modified>
</cp:coreProperties>
</file>