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7" d="100"/>
          <a:sy n="47" d="100"/>
        </p:scale>
        <p:origin x="-2046" y="-5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028C85-E0F3-491B-9EE8-DE2A85CC7A77}" type="datetimeFigureOut">
              <a:rPr lang="en-US" smtClean="0"/>
              <a:pPr/>
              <a:t>7/20/2021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807164-130A-40AD-92CA-5F9F75CA28B3}" type="slidenum">
              <a:rPr lang="en-US" smtClean="0"/>
              <a:pPr/>
              <a:t>‹#›</a:t>
            </a:fld>
            <a:endParaRPr lang="en-US"/>
          </a:p>
        </p:txBody>
      </p:sp>
    </p:spTree>
    <p:extLst>
      <p:ext uri="{BB962C8B-B14F-4D97-AF65-F5344CB8AC3E}">
        <p14:creationId xmlns:p14="http://schemas.microsoft.com/office/powerpoint/2010/main" val="3449658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845C0B-7B59-4754-AD97-A4109BE36E74}" type="datetime1">
              <a:rPr lang="en-US" smtClean="0"/>
              <a:pPr/>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5C4C2-62D8-4032-87AF-899C77AE05B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41463F-6294-42EC-AF33-3CF92C1B3467}" type="datetime1">
              <a:rPr lang="en-US" smtClean="0"/>
              <a:pPr/>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5C4C2-62D8-4032-87AF-899C77AE05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E07435-E862-475C-9F54-442FA13C58A2}" type="datetime1">
              <a:rPr lang="en-US" smtClean="0"/>
              <a:pPr/>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5C4C2-62D8-4032-87AF-899C77AE05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500BB8-DB78-443F-8E5D-F9C764706F80}" type="datetime1">
              <a:rPr lang="en-US" smtClean="0"/>
              <a:pPr/>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5C4C2-62D8-4032-87AF-899C77AE05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7B9792-5373-4066-B1DA-7AE9C27E4442}" type="datetime1">
              <a:rPr lang="en-US" smtClean="0"/>
              <a:pPr/>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5C4C2-62D8-4032-87AF-899C77AE05B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8195E5-2641-4473-8D1A-238723E6B95B}" type="datetime1">
              <a:rPr lang="en-US" smtClean="0"/>
              <a:pPr/>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5C4C2-62D8-4032-87AF-899C77AE05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817258-496B-4B42-BC05-D11CEE145C12}" type="datetime1">
              <a:rPr lang="en-US" smtClean="0"/>
              <a:pPr/>
              <a:t>7/20/2021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75C4C2-62D8-4032-87AF-899C77AE05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664D9C-2A1D-4C99-8F64-7FB1580528D7}" type="datetime1">
              <a:rPr lang="en-US" smtClean="0"/>
              <a:pPr/>
              <a:t>7/20/2021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75C4C2-62D8-4032-87AF-899C77AE05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DA3F4-6B1F-477C-A524-147094EC074D}" type="datetime1">
              <a:rPr lang="en-US" smtClean="0"/>
              <a:pPr/>
              <a:t>7/20/2021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75C4C2-62D8-4032-87AF-899C77AE05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D1261-44B0-4310-BC89-3A87872182A8}" type="datetime1">
              <a:rPr lang="en-US" smtClean="0"/>
              <a:pPr/>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5C4C2-62D8-4032-87AF-899C77AE05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89F46-88C3-419C-B488-D3F32AC4996A}" type="datetime1">
              <a:rPr lang="en-US" smtClean="0"/>
              <a:pPr/>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5C4C2-62D8-4032-87AF-899C77AE05B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7832C-CEB9-4CC9-8366-C2A60AE84002}" type="datetime1">
              <a:rPr lang="en-US" smtClean="0"/>
              <a:pPr/>
              <a:t>7/20/2021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5C4C2-62D8-4032-87AF-899C77AE05B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Quantification_(science)" TargetMode="External"/><Relationship Id="rId2" Type="http://schemas.openxmlformats.org/officeDocument/2006/relationships/hyperlink" Target="https://en.wikipedia.org/wiki/Separation_process" TargetMode="External"/><Relationship Id="rId1" Type="http://schemas.openxmlformats.org/officeDocument/2006/relationships/slideLayout" Target="../slideLayouts/slideLayout2.xml"/><Relationship Id="rId4" Type="http://schemas.openxmlformats.org/officeDocument/2006/relationships/hyperlink" Target="https://en.wikipedia.org/wiki/Chemic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04800"/>
            <a:ext cx="8382000" cy="6324600"/>
          </a:xfrm>
        </p:spPr>
        <p:txBody>
          <a:bodyPr>
            <a:normAutofit/>
          </a:bodyPr>
          <a:lstStyle/>
          <a:p>
            <a:endParaRPr lang="en-US" sz="2400" b="1" dirty="0" smtClean="0">
              <a:solidFill>
                <a:srgbClr val="0070C0"/>
              </a:solidFill>
              <a:latin typeface="Times New Roman" pitchFamily="18" charset="0"/>
              <a:cs typeface="Times New Roman" pitchFamily="18" charset="0"/>
            </a:endParaRPr>
          </a:p>
          <a:p>
            <a:endParaRPr lang="en-US" sz="2400" b="1" dirty="0">
              <a:solidFill>
                <a:srgbClr val="0070C0"/>
              </a:solidFill>
              <a:latin typeface="Times New Roman" pitchFamily="18" charset="0"/>
              <a:cs typeface="Times New Roman" pitchFamily="18" charset="0"/>
            </a:endParaRPr>
          </a:p>
          <a:p>
            <a:endParaRPr lang="en-US" sz="2400" b="1" dirty="0" smtClean="0">
              <a:solidFill>
                <a:srgbClr val="0070C0"/>
              </a:solidFill>
              <a:latin typeface="Times New Roman" pitchFamily="18" charset="0"/>
              <a:cs typeface="Times New Roman" pitchFamily="18" charset="0"/>
            </a:endParaRPr>
          </a:p>
          <a:p>
            <a:endParaRPr lang="en-US" sz="2400" b="1" dirty="0">
              <a:solidFill>
                <a:srgbClr val="0070C0"/>
              </a:solidFill>
              <a:latin typeface="Times New Roman" pitchFamily="18" charset="0"/>
              <a:cs typeface="Times New Roman" pitchFamily="18" charset="0"/>
            </a:endParaRPr>
          </a:p>
          <a:p>
            <a:endParaRPr lang="en-US" sz="2400" b="1" dirty="0" smtClean="0">
              <a:solidFill>
                <a:srgbClr val="0070C0"/>
              </a:solidFill>
              <a:latin typeface="Times New Roman" pitchFamily="18" charset="0"/>
              <a:cs typeface="Times New Roman" pitchFamily="18" charset="0"/>
            </a:endParaRPr>
          </a:p>
          <a:p>
            <a:endParaRPr lang="en-US" sz="2400" b="1" dirty="0">
              <a:solidFill>
                <a:srgbClr val="0070C0"/>
              </a:solidFill>
              <a:latin typeface="Times New Roman" pitchFamily="18" charset="0"/>
              <a:cs typeface="Times New Roman" pitchFamily="18" charset="0"/>
            </a:endParaRPr>
          </a:p>
          <a:p>
            <a:pPr algn="just"/>
            <a:endParaRPr lang="en-US" sz="2400" b="1" dirty="0" smtClean="0">
              <a:solidFill>
                <a:srgbClr val="0070C0"/>
              </a:solidFill>
              <a:latin typeface="Times New Roman" pitchFamily="18" charset="0"/>
              <a:cs typeface="Times New Roman" pitchFamily="18" charset="0"/>
            </a:endParaRPr>
          </a:p>
          <a:p>
            <a:pPr algn="just"/>
            <a:endParaRPr lang="en-US" sz="2400" b="1" dirty="0">
              <a:solidFill>
                <a:srgbClr val="0070C0"/>
              </a:solidFill>
              <a:latin typeface="Times New Roman" pitchFamily="18" charset="0"/>
              <a:cs typeface="Times New Roman" pitchFamily="18" charset="0"/>
            </a:endParaRPr>
          </a:p>
          <a:p>
            <a:pPr algn="just"/>
            <a:r>
              <a:rPr lang="en-US" sz="2400" b="1" dirty="0" smtClean="0">
                <a:solidFill>
                  <a:srgbClr val="0070C0"/>
                </a:solidFill>
                <a:latin typeface="Times New Roman" pitchFamily="18" charset="0"/>
                <a:cs typeface="Times New Roman" pitchFamily="18" charset="0"/>
              </a:rPr>
              <a:t>COLLEGE OF NATURAL AND COMPUTATIONAL SCIENCES, DEPARTMENT OF CHEMISTRY</a:t>
            </a:r>
          </a:p>
          <a:p>
            <a:endParaRPr lang="en-US" sz="2400" b="1" dirty="0" smtClean="0">
              <a:solidFill>
                <a:schemeClr val="tx1"/>
              </a:solidFill>
              <a:latin typeface="Times New Roman" pitchFamily="18" charset="0"/>
              <a:cs typeface="Times New Roman" pitchFamily="18" charset="0"/>
            </a:endParaRPr>
          </a:p>
          <a:p>
            <a:r>
              <a:rPr lang="en-US" sz="2400" b="1" dirty="0" smtClean="0">
                <a:solidFill>
                  <a:srgbClr val="FF0000"/>
                </a:solidFill>
                <a:latin typeface="Times New Roman" pitchFamily="18" charset="0"/>
                <a:cs typeface="Times New Roman" pitchFamily="18" charset="0"/>
              </a:rPr>
              <a:t>Fundamental </a:t>
            </a:r>
            <a:r>
              <a:rPr lang="en-US" sz="2400" b="1" dirty="0">
                <a:solidFill>
                  <a:srgbClr val="FF0000"/>
                </a:solidFill>
                <a:latin typeface="Times New Roman" pitchFamily="18" charset="0"/>
                <a:cs typeface="Times New Roman" pitchFamily="18" charset="0"/>
              </a:rPr>
              <a:t>Analytical </a:t>
            </a:r>
            <a:r>
              <a:rPr lang="en-US" sz="2400" b="1" dirty="0" smtClean="0">
                <a:solidFill>
                  <a:srgbClr val="FF0000"/>
                </a:solidFill>
                <a:latin typeface="Times New Roman" pitchFamily="18" charset="0"/>
                <a:cs typeface="Times New Roman" pitchFamily="18" charset="0"/>
              </a:rPr>
              <a:t>Chemistry, Chem. </a:t>
            </a:r>
            <a:r>
              <a:rPr lang="en-US" sz="2400" b="1" dirty="0" smtClean="0">
                <a:solidFill>
                  <a:srgbClr val="FF0000"/>
                </a:solidFill>
                <a:latin typeface="Times New Roman" pitchFamily="18" charset="0"/>
                <a:cs typeface="Times New Roman" pitchFamily="18" charset="0"/>
              </a:rPr>
              <a:t>2022</a:t>
            </a:r>
            <a:endParaRPr lang="en-US" sz="2400" b="1" dirty="0" smtClean="0">
              <a:solidFill>
                <a:srgbClr val="FF0000"/>
              </a:solidFill>
              <a:latin typeface="Times New Roman" pitchFamily="18" charset="0"/>
              <a:cs typeface="Times New Roman" pitchFamily="18" charset="0"/>
            </a:endParaRPr>
          </a:p>
          <a:p>
            <a:endParaRPr lang="en-US" sz="2400" b="1" dirty="0" smtClean="0">
              <a:solidFill>
                <a:srgbClr val="FF0000"/>
              </a:solidFill>
              <a:latin typeface="Times New Roman" pitchFamily="18" charset="0"/>
              <a:cs typeface="Times New Roman" pitchFamily="18" charset="0"/>
            </a:endParaRPr>
          </a:p>
          <a:p>
            <a:pPr algn="l"/>
            <a:r>
              <a:rPr lang="en-US" sz="2400" b="1" dirty="0" smtClean="0">
                <a:solidFill>
                  <a:schemeClr val="tx1"/>
                </a:solidFill>
                <a:latin typeface="Times New Roman" pitchFamily="18" charset="0"/>
                <a:cs typeface="Times New Roman" pitchFamily="18" charset="0"/>
              </a:rPr>
              <a:t>Prepared by: Misganaw G. (</a:t>
            </a:r>
            <a:r>
              <a:rPr lang="en-US" sz="2400" b="1" dirty="0" err="1" smtClean="0">
                <a:solidFill>
                  <a:schemeClr val="tx1"/>
                </a:solidFill>
                <a:latin typeface="Times New Roman" pitchFamily="18" charset="0"/>
                <a:cs typeface="Times New Roman" pitchFamily="18" charset="0"/>
              </a:rPr>
              <a:t>Msc</a:t>
            </a:r>
            <a:r>
              <a:rPr lang="en-US" sz="2400" b="1" dirty="0" smtClean="0">
                <a:solidFill>
                  <a:schemeClr val="tx1"/>
                </a:solidFill>
                <a:latin typeface="Times New Roman" pitchFamily="18" charset="0"/>
                <a:cs typeface="Times New Roman" pitchFamily="18" charset="0"/>
              </a:rPr>
              <a:t>  in Analytical Chemistry)</a:t>
            </a:r>
          </a:p>
        </p:txBody>
      </p:sp>
      <p:sp>
        <p:nvSpPr>
          <p:cNvPr id="4" name="Date Placeholder 3"/>
          <p:cNvSpPr>
            <a:spLocks noGrp="1"/>
          </p:cNvSpPr>
          <p:nvPr>
            <p:ph type="dt" sz="half" idx="10"/>
          </p:nvPr>
        </p:nvSpPr>
        <p:spPr/>
        <p:txBody>
          <a:bodyPr/>
          <a:lstStyle/>
          <a:p>
            <a:fld id="{050091B1-A43E-4EA7-AB7B-61C8611B7DBE}" type="datetime1">
              <a:rPr lang="en-US" smtClean="0"/>
              <a:pPr/>
              <a:t>7/20/2021</a:t>
            </a:fld>
            <a:endParaRPr lang="en-US"/>
          </a:p>
        </p:txBody>
      </p:sp>
      <p:sp>
        <p:nvSpPr>
          <p:cNvPr id="5" name="Slide Number Placeholder 4"/>
          <p:cNvSpPr>
            <a:spLocks noGrp="1"/>
          </p:cNvSpPr>
          <p:nvPr>
            <p:ph type="sldNum" sz="quarter" idx="12"/>
          </p:nvPr>
        </p:nvSpPr>
        <p:spPr/>
        <p:txBody>
          <a:bodyPr/>
          <a:lstStyle/>
          <a:p>
            <a:fld id="{B275C4C2-62D8-4032-87AF-899C77AE05B3}" type="slidenum">
              <a:rPr lang="en-US" sz="3200" smtClean="0"/>
              <a:pPr/>
              <a:t>1</a:t>
            </a:fld>
            <a:endParaRPr lang="en-US" sz="3200" dirty="0"/>
          </a:p>
        </p:txBody>
      </p:sp>
      <p:pic>
        <p:nvPicPr>
          <p:cNvPr id="6" name="Picture 5" descr="C:\Users\Lenovo\AppData\Local\Microsoft\Windows\INetCache\Content.MSO\B9DA097E.tmp">
            <a:extLst>
              <a:ext uri="{FF2B5EF4-FFF2-40B4-BE49-F238E27FC236}">
                <a16:creationId xmlns="" xmlns:a16="http://schemas.microsoft.com/office/drawing/2014/main" id="{5A4ECFF2-5B3F-471C-B0C3-DB8E202EE7F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457200"/>
            <a:ext cx="5943600" cy="3352800"/>
          </a:xfrm>
          <a:prstGeom prst="rect">
            <a:avLst/>
          </a:prstGeom>
          <a:noFill/>
          <a:ln>
            <a:noFill/>
          </a:ln>
        </p:spPr>
      </p:pic>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1295400" y="-1295400"/>
            <a:ext cx="10972800" cy="8534400"/>
          </a:xfrm>
          <a:prstGeom prst="rect">
            <a:avLst/>
          </a:prstGeom>
          <a:noFill/>
          <a:ln w="9525">
            <a:noFill/>
            <a:miter lim="800000"/>
            <a:headEnd/>
            <a:tailEnd/>
          </a:ln>
        </p:spPr>
      </p:pic>
      <p:sp>
        <p:nvSpPr>
          <p:cNvPr id="1026" name="Rectangle 2"/>
          <p:cNvSpPr>
            <a:spLocks noChangeArrowheads="1"/>
          </p:cNvSpPr>
          <p:nvPr/>
        </p:nvSpPr>
        <p:spPr bwMode="auto">
          <a:xfrm>
            <a:off x="1817045" y="6159605"/>
            <a:ext cx="627191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Fig 1. Steps in a Method of Chemical Analysis.</a:t>
            </a:r>
            <a:endParaRPr kumimoji="0" lang="en-US" sz="2400" b="0" i="0" u="none" strike="noStrike" cap="none" normalizeH="0" baseline="0" dirty="0" smtClean="0">
              <a:ln>
                <a:noFill/>
              </a:ln>
              <a:solidFill>
                <a:srgbClr val="FF0000"/>
              </a:solidFill>
              <a:effectLst/>
              <a:latin typeface="Arial" pitchFamily="34" charset="0"/>
              <a:cs typeface="Arial" pitchFamily="34" charset="0"/>
            </a:endParaRPr>
          </a:p>
        </p:txBody>
      </p:sp>
      <p:sp>
        <p:nvSpPr>
          <p:cNvPr id="5" name="Date Placeholder 4"/>
          <p:cNvSpPr>
            <a:spLocks noGrp="1"/>
          </p:cNvSpPr>
          <p:nvPr>
            <p:ph type="dt" sz="half" idx="10"/>
          </p:nvPr>
        </p:nvSpPr>
        <p:spPr/>
        <p:txBody>
          <a:bodyPr/>
          <a:lstStyle/>
          <a:p>
            <a:fld id="{2A6F5391-91FD-4308-948C-540B59F443DF}" type="datetime1">
              <a:rPr lang="en-US" smtClean="0"/>
              <a:pPr/>
              <a:t>7/20/2021</a:t>
            </a:fld>
            <a:endParaRPr lang="en-US"/>
          </a:p>
        </p:txBody>
      </p:sp>
      <p:sp>
        <p:nvSpPr>
          <p:cNvPr id="6" name="Slide Number Placeholder 5"/>
          <p:cNvSpPr>
            <a:spLocks noGrp="1"/>
          </p:cNvSpPr>
          <p:nvPr>
            <p:ph type="sldNum" sz="quarter" idx="12"/>
          </p:nvPr>
        </p:nvSpPr>
        <p:spPr/>
        <p:txBody>
          <a:bodyPr/>
          <a:lstStyle/>
          <a:p>
            <a:fld id="{B275C4C2-62D8-4032-87AF-899C77AE05B3}" type="slidenum">
              <a:rPr lang="en-US" sz="2800" smtClean="0"/>
              <a:pPr/>
              <a:t>10</a:t>
            </a:fld>
            <a:endParaRPr lang="en-US" sz="2800" dirty="0"/>
          </a:p>
        </p:txBody>
      </p:sp>
    </p:spTree>
  </p:cSld>
  <p:clrMapOvr>
    <a:masterClrMapping/>
  </p:clrMapOvr>
  <p:transition>
    <p:newsfla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553200"/>
          </a:xfrm>
        </p:spPr>
        <p:txBody>
          <a:bodyPr>
            <a:normAutofit fontScale="25000" lnSpcReduction="20000"/>
          </a:bodyPr>
          <a:lstStyle/>
          <a:p>
            <a:pPr algn="just">
              <a:buNone/>
            </a:pPr>
            <a:r>
              <a:rPr lang="en-US" sz="9600" b="1" dirty="0" smtClean="0">
                <a:solidFill>
                  <a:srgbClr val="0070C0"/>
                </a:solidFill>
                <a:latin typeface="Times New Roman" pitchFamily="18" charset="0"/>
                <a:cs typeface="Times New Roman" pitchFamily="18" charset="0"/>
              </a:rPr>
              <a:t>1.5. Steps in quantitative chemical analysis </a:t>
            </a:r>
          </a:p>
          <a:p>
            <a:pPr algn="just"/>
            <a:endParaRPr lang="en-US" sz="7200" dirty="0" smtClean="0">
              <a:solidFill>
                <a:srgbClr val="0070C0"/>
              </a:solidFill>
              <a:latin typeface="Times New Roman" pitchFamily="18" charset="0"/>
              <a:cs typeface="Times New Roman" pitchFamily="18" charset="0"/>
            </a:endParaRPr>
          </a:p>
          <a:p>
            <a:pPr lvl="0" algn="just">
              <a:buNone/>
            </a:pPr>
            <a:r>
              <a:rPr lang="en-IN" sz="8000" b="1" dirty="0" smtClean="0">
                <a:solidFill>
                  <a:srgbClr val="FF0000"/>
                </a:solidFill>
                <a:latin typeface="Times New Roman" pitchFamily="18" charset="0"/>
                <a:cs typeface="Times New Roman" pitchFamily="18" charset="0"/>
              </a:rPr>
              <a:t>I</a:t>
            </a:r>
            <a:r>
              <a:rPr lang="en-IN" sz="8800" b="1" dirty="0" smtClean="0">
                <a:solidFill>
                  <a:srgbClr val="FF0000"/>
                </a:solidFill>
                <a:latin typeface="Times New Roman" pitchFamily="18" charset="0"/>
                <a:cs typeface="Times New Roman" pitchFamily="18" charset="0"/>
              </a:rPr>
              <a:t>. Selecting a Method of Analysis</a:t>
            </a:r>
          </a:p>
          <a:p>
            <a:pPr lvl="0" algn="just"/>
            <a:endParaRPr lang="en-US" sz="8800" dirty="0" smtClean="0">
              <a:latin typeface="Times New Roman" pitchFamily="18" charset="0"/>
              <a:cs typeface="Times New Roman" pitchFamily="18" charset="0"/>
            </a:endParaRPr>
          </a:p>
          <a:p>
            <a:pPr algn="just"/>
            <a:r>
              <a:rPr lang="en-US" sz="8800" dirty="0" smtClean="0">
                <a:latin typeface="Times New Roman" pitchFamily="18" charset="0"/>
                <a:cs typeface="Times New Roman" pitchFamily="18" charset="0"/>
              </a:rPr>
              <a:t>An important consideration in method selection is the </a:t>
            </a:r>
            <a:r>
              <a:rPr lang="en-US" sz="8800" b="1" dirty="0" smtClean="0">
                <a:latin typeface="Times New Roman" pitchFamily="18" charset="0"/>
                <a:cs typeface="Times New Roman" pitchFamily="18" charset="0"/>
              </a:rPr>
              <a:t>level of accurac</a:t>
            </a:r>
            <a:r>
              <a:rPr lang="en-US" sz="8800" dirty="0" smtClean="0">
                <a:latin typeface="Times New Roman" pitchFamily="18" charset="0"/>
                <a:cs typeface="Times New Roman" pitchFamily="18" charset="0"/>
              </a:rPr>
              <a:t>y required. </a:t>
            </a:r>
          </a:p>
          <a:p>
            <a:pPr algn="just"/>
            <a:endParaRPr lang="en-US" sz="8800" dirty="0" smtClean="0">
              <a:latin typeface="Times New Roman" pitchFamily="18" charset="0"/>
              <a:cs typeface="Times New Roman" pitchFamily="18" charset="0"/>
            </a:endParaRPr>
          </a:p>
          <a:p>
            <a:pPr algn="just"/>
            <a:r>
              <a:rPr lang="en-US" sz="8800" dirty="0" smtClean="0">
                <a:latin typeface="Times New Roman" pitchFamily="18" charset="0"/>
                <a:cs typeface="Times New Roman" pitchFamily="18" charset="0"/>
              </a:rPr>
              <a:t>A second consideration related to economic factors is the number of samples to be analyzed. </a:t>
            </a:r>
          </a:p>
          <a:p>
            <a:pPr algn="just"/>
            <a:endParaRPr lang="en-US" sz="8800" dirty="0" smtClean="0">
              <a:latin typeface="Times New Roman" pitchFamily="18" charset="0"/>
              <a:cs typeface="Times New Roman" pitchFamily="18" charset="0"/>
            </a:endParaRPr>
          </a:p>
          <a:p>
            <a:pPr algn="just"/>
            <a:r>
              <a:rPr lang="en-US" sz="8800" dirty="0" smtClean="0">
                <a:latin typeface="Times New Roman" pitchFamily="18" charset="0"/>
                <a:cs typeface="Times New Roman" pitchFamily="18" charset="0"/>
              </a:rPr>
              <a:t>The </a:t>
            </a:r>
            <a:r>
              <a:rPr lang="en-US" sz="8800" b="1" dirty="0" smtClean="0">
                <a:latin typeface="Times New Roman" pitchFamily="18" charset="0"/>
                <a:cs typeface="Times New Roman" pitchFamily="18" charset="0"/>
              </a:rPr>
              <a:t>complexity of the sample </a:t>
            </a:r>
            <a:r>
              <a:rPr lang="en-US" sz="8800" dirty="0" smtClean="0">
                <a:latin typeface="Times New Roman" pitchFamily="18" charset="0"/>
                <a:cs typeface="Times New Roman" pitchFamily="18" charset="0"/>
              </a:rPr>
              <a:t>and </a:t>
            </a:r>
            <a:r>
              <a:rPr lang="en-US" sz="8800" b="1" dirty="0" smtClean="0">
                <a:latin typeface="Times New Roman" pitchFamily="18" charset="0"/>
                <a:cs typeface="Times New Roman" pitchFamily="18" charset="0"/>
              </a:rPr>
              <a:t>the number of components</a:t>
            </a:r>
            <a:r>
              <a:rPr lang="en-US" sz="8800" dirty="0" smtClean="0">
                <a:latin typeface="Times New Roman" pitchFamily="18" charset="0"/>
                <a:cs typeface="Times New Roman" pitchFamily="18" charset="0"/>
              </a:rPr>
              <a:t> in the sample always influence the choice of method to some degree.</a:t>
            </a:r>
          </a:p>
          <a:p>
            <a:pPr algn="just"/>
            <a:endParaRPr lang="en-US" sz="8800" dirty="0" smtClean="0">
              <a:latin typeface="Times New Roman" pitchFamily="18" charset="0"/>
              <a:cs typeface="Times New Roman" pitchFamily="18" charset="0"/>
            </a:endParaRPr>
          </a:p>
          <a:p>
            <a:pPr lvl="0" algn="just">
              <a:buNone/>
            </a:pPr>
            <a:r>
              <a:rPr lang="en-IN" sz="8800" b="1" dirty="0" smtClean="0">
                <a:solidFill>
                  <a:srgbClr val="FF0000"/>
                </a:solidFill>
                <a:latin typeface="Times New Roman" pitchFamily="18" charset="0"/>
                <a:cs typeface="Times New Roman" pitchFamily="18" charset="0"/>
              </a:rPr>
              <a:t>II.  Acquiring the sample (to get a representative sample)</a:t>
            </a:r>
          </a:p>
          <a:p>
            <a:pPr lvl="0" algn="just"/>
            <a:endParaRPr lang="en-US" sz="8800" dirty="0" smtClean="0">
              <a:latin typeface="Times New Roman" pitchFamily="18" charset="0"/>
              <a:cs typeface="Times New Roman" pitchFamily="18" charset="0"/>
            </a:endParaRPr>
          </a:p>
          <a:p>
            <a:pPr algn="just"/>
            <a:r>
              <a:rPr lang="en-US" sz="8800" dirty="0" smtClean="0">
                <a:latin typeface="Times New Roman" pitchFamily="18" charset="0"/>
                <a:cs typeface="Times New Roman" pitchFamily="18" charset="0"/>
              </a:rPr>
              <a:t>To produce meaningful information, an analysis must be performed on a sample whose composition faithfully represents that of the bulk sample from which it was taken.</a:t>
            </a:r>
          </a:p>
          <a:p>
            <a:pPr algn="just"/>
            <a:endParaRPr lang="en-US" sz="8800" dirty="0" smtClean="0">
              <a:latin typeface="Times New Roman" pitchFamily="18" charset="0"/>
              <a:cs typeface="Times New Roman" pitchFamily="18" charset="0"/>
            </a:endParaRPr>
          </a:p>
          <a:p>
            <a:pPr algn="just"/>
            <a:r>
              <a:rPr lang="en-US" sz="8800" dirty="0" smtClean="0">
                <a:latin typeface="Times New Roman" pitchFamily="18" charset="0"/>
                <a:cs typeface="Times New Roman" pitchFamily="18" charset="0"/>
              </a:rPr>
              <a:t> When the bulk is large and heterogeneous, a great effort is required to get a representative sample.</a:t>
            </a:r>
          </a:p>
          <a:p>
            <a:endParaRPr lang="en-US" sz="5500" dirty="0"/>
          </a:p>
        </p:txBody>
      </p:sp>
      <p:sp>
        <p:nvSpPr>
          <p:cNvPr id="4" name="Date Placeholder 3"/>
          <p:cNvSpPr>
            <a:spLocks noGrp="1"/>
          </p:cNvSpPr>
          <p:nvPr>
            <p:ph type="dt" sz="half" idx="10"/>
          </p:nvPr>
        </p:nvSpPr>
        <p:spPr/>
        <p:txBody>
          <a:bodyPr/>
          <a:lstStyle/>
          <a:p>
            <a:fld id="{863FAB54-8D18-4856-BA24-9BBF89B01D30}" type="datetime1">
              <a:rPr lang="en-US" smtClean="0"/>
              <a:pPr/>
              <a:t>7/20/2021</a:t>
            </a:fld>
            <a:endParaRPr lang="en-US"/>
          </a:p>
        </p:txBody>
      </p:sp>
      <p:sp>
        <p:nvSpPr>
          <p:cNvPr id="5" name="Slide Number Placeholder 4"/>
          <p:cNvSpPr>
            <a:spLocks noGrp="1"/>
          </p:cNvSpPr>
          <p:nvPr>
            <p:ph type="sldNum" sz="quarter" idx="12"/>
          </p:nvPr>
        </p:nvSpPr>
        <p:spPr/>
        <p:txBody>
          <a:bodyPr/>
          <a:lstStyle/>
          <a:p>
            <a:fld id="{B275C4C2-62D8-4032-87AF-899C77AE05B3}" type="slidenum">
              <a:rPr lang="en-US" sz="2800" smtClean="0"/>
              <a:pPr/>
              <a:t>11</a:t>
            </a:fld>
            <a:endParaRPr lang="en-US" sz="2800" dirty="0"/>
          </a:p>
        </p:txBody>
      </p:sp>
    </p:spTree>
  </p:cSld>
  <p:clrMapOvr>
    <a:masterClrMapping/>
  </p:clrMapOvr>
  <p:transition>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324600"/>
          </a:xfrm>
        </p:spPr>
        <p:txBody>
          <a:bodyPr>
            <a:normAutofit fontScale="55000" lnSpcReduction="20000"/>
          </a:bodyPr>
          <a:lstStyle/>
          <a:p>
            <a:pPr marL="857250" lvl="0" indent="-857250" algn="just">
              <a:buNone/>
            </a:pPr>
            <a:r>
              <a:rPr lang="en-IN" sz="4400" b="1" dirty="0" smtClean="0">
                <a:solidFill>
                  <a:srgbClr val="0070C0"/>
                </a:solidFill>
                <a:latin typeface="Times New Roman" pitchFamily="18" charset="0"/>
                <a:cs typeface="Times New Roman" pitchFamily="18" charset="0"/>
              </a:rPr>
              <a:t>III. Processing the sample</a:t>
            </a:r>
          </a:p>
          <a:p>
            <a:pPr marL="857250" lvl="0" indent="-857250" algn="just">
              <a:buAutoNum type="romanUcPeriod" startAt="3"/>
            </a:pPr>
            <a:endParaRPr lang="en-US" sz="3600" dirty="0" smtClean="0">
              <a:latin typeface="Times New Roman" pitchFamily="18" charset="0"/>
              <a:cs typeface="Times New Roman" pitchFamily="18" charset="0"/>
            </a:endParaRPr>
          </a:p>
          <a:p>
            <a:pPr lvl="0" algn="just">
              <a:buFont typeface="Wingdings" pitchFamily="2" charset="2"/>
              <a:buChar char="Ø"/>
            </a:pPr>
            <a:r>
              <a:rPr lang="en-US" sz="3600" dirty="0" smtClean="0">
                <a:latin typeface="Times New Roman" pitchFamily="18" charset="0"/>
                <a:cs typeface="Times New Roman" pitchFamily="18" charset="0"/>
              </a:rPr>
              <a:t>Under certain circumstance, No sample process is required prior to the measurement step. </a:t>
            </a:r>
          </a:p>
          <a:p>
            <a:pPr lvl="0" algn="just">
              <a:buFont typeface="Wingdings" pitchFamily="2" charset="2"/>
              <a:buChar char="Ø"/>
            </a:pPr>
            <a:endParaRPr lang="en-US" sz="3600" dirty="0" smtClean="0">
              <a:latin typeface="Times New Roman" pitchFamily="18" charset="0"/>
              <a:cs typeface="Times New Roman" pitchFamily="18" charset="0"/>
            </a:endParaRPr>
          </a:p>
          <a:p>
            <a:pPr lvl="0" algn="just">
              <a:buFont typeface="Wingdings" pitchFamily="2" charset="2"/>
              <a:buChar char="Ø"/>
            </a:pPr>
            <a:r>
              <a:rPr lang="en-US" sz="3600" dirty="0" smtClean="0">
                <a:latin typeface="Times New Roman" pitchFamily="18" charset="0"/>
                <a:cs typeface="Times New Roman" pitchFamily="18" charset="0"/>
              </a:rPr>
              <a:t>For example, once the water sample is withdrawn from stream a lake on ocean its pH can be measured directly. </a:t>
            </a:r>
          </a:p>
          <a:p>
            <a:pPr lvl="0" algn="just">
              <a:buFont typeface="Wingdings" pitchFamily="2" charset="2"/>
              <a:buChar char="Ø"/>
            </a:pPr>
            <a:endParaRPr lang="en-US" sz="3600" dirty="0" smtClean="0">
              <a:latin typeface="Times New Roman" pitchFamily="18" charset="0"/>
              <a:cs typeface="Times New Roman" pitchFamily="18" charset="0"/>
            </a:endParaRPr>
          </a:p>
          <a:p>
            <a:pPr lvl="0" algn="just">
              <a:buFont typeface="Wingdings" pitchFamily="2" charset="2"/>
              <a:buChar char="Ø"/>
            </a:pPr>
            <a:r>
              <a:rPr lang="en-US" sz="3600" dirty="0" smtClean="0">
                <a:latin typeface="Times New Roman" pitchFamily="18" charset="0"/>
                <a:cs typeface="Times New Roman" pitchFamily="18" charset="0"/>
              </a:rPr>
              <a:t>Under most circumstance we must process the sample in any a variety of different ways.</a:t>
            </a:r>
          </a:p>
          <a:p>
            <a:pPr lvl="0" algn="just">
              <a:buFont typeface="Wingdings" pitchFamily="2" charset="2"/>
              <a:buChar char="Ø"/>
            </a:pPr>
            <a:endParaRPr lang="en-US" sz="3600" dirty="0" smtClean="0">
              <a:latin typeface="Times New Roman" pitchFamily="18" charset="0"/>
              <a:cs typeface="Times New Roman" pitchFamily="18" charset="0"/>
            </a:endParaRPr>
          </a:p>
          <a:p>
            <a:pPr marL="742950" indent="-742950" algn="just">
              <a:buNone/>
            </a:pPr>
            <a:r>
              <a:rPr lang="en-US" sz="3600" b="1" dirty="0" smtClean="0">
                <a:solidFill>
                  <a:srgbClr val="FF0000"/>
                </a:solidFill>
                <a:latin typeface="Times New Roman" pitchFamily="18" charset="0"/>
                <a:cs typeface="Times New Roman" pitchFamily="18" charset="0"/>
              </a:rPr>
              <a:t>a. Preparing a Laboratory Sample</a:t>
            </a:r>
          </a:p>
          <a:p>
            <a:pPr marL="742950" indent="-742950" algn="just">
              <a:buAutoNum type="alphaLcPeriod"/>
            </a:pPr>
            <a:endParaRPr lang="en-US" sz="3600" dirty="0" smtClean="0">
              <a:latin typeface="Times New Roman" pitchFamily="18" charset="0"/>
              <a:cs typeface="Times New Roman" pitchFamily="18" charset="0"/>
            </a:endParaRPr>
          </a:p>
          <a:p>
            <a:pPr algn="just">
              <a:buFont typeface="Wingdings" pitchFamily="2" charset="2"/>
              <a:buChar char="Ø"/>
            </a:pPr>
            <a:r>
              <a:rPr lang="en-US" sz="3600" dirty="0" smtClean="0">
                <a:latin typeface="Times New Roman" pitchFamily="18" charset="0"/>
                <a:cs typeface="Times New Roman" pitchFamily="18" charset="0"/>
              </a:rPr>
              <a:t>A solid laboratory sample is ground to decrease particle size, mixed to assure homogeneity and preserved for analysis.</a:t>
            </a:r>
          </a:p>
          <a:p>
            <a:pPr algn="just">
              <a:buFont typeface="Wingdings" pitchFamily="2" charset="2"/>
              <a:buChar char="Ø"/>
            </a:pPr>
            <a:endParaRPr lang="en-US" sz="3600" dirty="0" smtClean="0">
              <a:latin typeface="Times New Roman" pitchFamily="18" charset="0"/>
              <a:cs typeface="Times New Roman" pitchFamily="18" charset="0"/>
            </a:endParaRPr>
          </a:p>
          <a:p>
            <a:pPr algn="just">
              <a:buFont typeface="Wingdings" pitchFamily="2" charset="2"/>
              <a:buChar char="Ø"/>
            </a:pPr>
            <a:r>
              <a:rPr lang="en-US" sz="3600" dirty="0" smtClean="0">
                <a:latin typeface="Times New Roman" pitchFamily="18" charset="0"/>
                <a:cs typeface="Times New Roman" pitchFamily="18" charset="0"/>
              </a:rPr>
              <a:t>Absorption or desorption of water occur during each step, depending on the humidity of the environment. </a:t>
            </a:r>
          </a:p>
          <a:p>
            <a:pPr algn="just">
              <a:buFont typeface="Wingdings" pitchFamily="2" charset="2"/>
              <a:buChar char="Ø"/>
            </a:pPr>
            <a:endParaRPr lang="en-US" sz="3600" dirty="0" smtClean="0">
              <a:latin typeface="Times New Roman" pitchFamily="18" charset="0"/>
              <a:cs typeface="Times New Roman" pitchFamily="18" charset="0"/>
            </a:endParaRPr>
          </a:p>
          <a:p>
            <a:pPr algn="just">
              <a:buFont typeface="Wingdings" pitchFamily="2" charset="2"/>
              <a:buChar char="Ø"/>
            </a:pPr>
            <a:r>
              <a:rPr lang="en-US" sz="3600" dirty="0" smtClean="0">
                <a:latin typeface="Times New Roman" pitchFamily="18" charset="0"/>
                <a:cs typeface="Times New Roman" pitchFamily="18" charset="0"/>
              </a:rPr>
              <a:t>Because any loss or gain of water changes the chemical composition of the solid, it should be </a:t>
            </a:r>
            <a:r>
              <a:rPr lang="en-US" sz="3600" b="1" dirty="0" smtClean="0">
                <a:latin typeface="Times New Roman" pitchFamily="18" charset="0"/>
                <a:cs typeface="Times New Roman" pitchFamily="18" charset="0"/>
              </a:rPr>
              <a:t>dried just before starting an analysis.</a:t>
            </a:r>
          </a:p>
          <a:p>
            <a:pPr algn="just"/>
            <a:endParaRPr lang="en-US" sz="36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7FA02FC-4165-4410-9499-567CA6FEBEF2}" type="datetime1">
              <a:rPr lang="en-US" smtClean="0"/>
              <a:pPr/>
              <a:t>7/20/2021</a:t>
            </a:fld>
            <a:endParaRPr lang="en-US"/>
          </a:p>
        </p:txBody>
      </p:sp>
      <p:sp>
        <p:nvSpPr>
          <p:cNvPr id="5" name="Slide Number Placeholder 4"/>
          <p:cNvSpPr>
            <a:spLocks noGrp="1"/>
          </p:cNvSpPr>
          <p:nvPr>
            <p:ph type="sldNum" sz="quarter" idx="12"/>
          </p:nvPr>
        </p:nvSpPr>
        <p:spPr/>
        <p:txBody>
          <a:bodyPr/>
          <a:lstStyle/>
          <a:p>
            <a:fld id="{B275C4C2-62D8-4032-87AF-899C77AE05B3}" type="slidenum">
              <a:rPr lang="en-US" sz="2800" smtClean="0"/>
              <a:pPr/>
              <a:t>12</a:t>
            </a:fld>
            <a:endParaRPr lang="en-US" sz="2800" dirty="0"/>
          </a:p>
        </p:txBody>
      </p:sp>
    </p:spTree>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839200" cy="6172200"/>
          </a:xfrm>
        </p:spPr>
        <p:txBody>
          <a:bodyPr>
            <a:normAutofit fontScale="70000" lnSpcReduction="20000"/>
          </a:bodyPr>
          <a:lstStyle/>
          <a:p>
            <a:pPr algn="just">
              <a:buNone/>
            </a:pPr>
            <a:r>
              <a:rPr lang="en-US" b="1" dirty="0" smtClean="0">
                <a:solidFill>
                  <a:srgbClr val="FF0000"/>
                </a:solidFill>
                <a:latin typeface="Times New Roman" pitchFamily="18" charset="0"/>
                <a:cs typeface="Times New Roman" pitchFamily="18" charset="0"/>
              </a:rPr>
              <a:t>b. Defining Replicate Samples</a:t>
            </a:r>
          </a:p>
          <a:p>
            <a:pPr algn="just">
              <a:buNone/>
            </a:pPr>
            <a:endParaRPr lang="en-US" sz="2900" dirty="0" smtClean="0">
              <a:latin typeface="Times New Roman" pitchFamily="18" charset="0"/>
              <a:cs typeface="Times New Roman" pitchFamily="18" charset="0"/>
            </a:endParaRPr>
          </a:p>
          <a:p>
            <a:pPr algn="just"/>
            <a:r>
              <a:rPr lang="en-US" sz="2900" dirty="0" smtClean="0">
                <a:latin typeface="Times New Roman" pitchFamily="18" charset="0"/>
                <a:cs typeface="Times New Roman" pitchFamily="18" charset="0"/>
              </a:rPr>
              <a:t>Replicate samples are similar samples taken from the prepared laboratory samples to be analyzed for the same properties. </a:t>
            </a:r>
          </a:p>
          <a:p>
            <a:pPr algn="just"/>
            <a:endParaRPr lang="en-US" sz="2900" dirty="0" smtClean="0">
              <a:latin typeface="Times New Roman" pitchFamily="18" charset="0"/>
              <a:cs typeface="Times New Roman" pitchFamily="18" charset="0"/>
            </a:endParaRPr>
          </a:p>
          <a:p>
            <a:pPr algn="just"/>
            <a:r>
              <a:rPr lang="en-US" sz="2900" dirty="0" smtClean="0">
                <a:latin typeface="Times New Roman" pitchFamily="18" charset="0"/>
                <a:cs typeface="Times New Roman" pitchFamily="18" charset="0"/>
              </a:rPr>
              <a:t>Equal masses or volumes of replicate samples must be determined by careful measurements with an analytical balance or with a precise volumetric device</a:t>
            </a:r>
            <a:r>
              <a:rPr lang="en-US" sz="2900" i="1" dirty="0" smtClean="0">
                <a:latin typeface="Times New Roman" pitchFamily="18" charset="0"/>
                <a:cs typeface="Times New Roman" pitchFamily="18" charset="0"/>
              </a:rPr>
              <a:t>.</a:t>
            </a:r>
          </a:p>
          <a:p>
            <a:pPr algn="just"/>
            <a:endParaRPr lang="en-US" sz="2900" i="1" dirty="0" smtClean="0">
              <a:latin typeface="Times New Roman" pitchFamily="18" charset="0"/>
              <a:cs typeface="Times New Roman" pitchFamily="18" charset="0"/>
            </a:endParaRPr>
          </a:p>
          <a:p>
            <a:pPr algn="just"/>
            <a:r>
              <a:rPr lang="en-US" sz="2900" i="1" dirty="0" smtClean="0">
                <a:latin typeface="Times New Roman" pitchFamily="18" charset="0"/>
                <a:cs typeface="Times New Roman" pitchFamily="18" charset="0"/>
              </a:rPr>
              <a:t> </a:t>
            </a:r>
            <a:r>
              <a:rPr lang="en-US" sz="2900" dirty="0" smtClean="0">
                <a:latin typeface="Times New Roman" pitchFamily="18" charset="0"/>
                <a:cs typeface="Times New Roman" pitchFamily="18" charset="0"/>
              </a:rPr>
              <a:t>The mean of the results obtained from replicate samples is taken for discussion. </a:t>
            </a:r>
          </a:p>
          <a:p>
            <a:pPr algn="just"/>
            <a:endParaRPr lang="en-US" sz="2900" dirty="0" smtClean="0">
              <a:latin typeface="Times New Roman" pitchFamily="18" charset="0"/>
              <a:cs typeface="Times New Roman" pitchFamily="18" charset="0"/>
            </a:endParaRPr>
          </a:p>
          <a:p>
            <a:pPr lvl="0">
              <a:buNone/>
            </a:pPr>
            <a:r>
              <a:rPr lang="en-IN" sz="3400" b="1" dirty="0" smtClean="0">
                <a:solidFill>
                  <a:srgbClr val="0070C0"/>
                </a:solidFill>
                <a:latin typeface="Times New Roman" pitchFamily="18" charset="0"/>
                <a:cs typeface="Times New Roman" pitchFamily="18" charset="0"/>
              </a:rPr>
              <a:t>VI. Eliminating Interferences </a:t>
            </a:r>
          </a:p>
          <a:p>
            <a:pPr lvl="0">
              <a:buNone/>
            </a:pPr>
            <a:endParaRPr lang="en-US" sz="2900" dirty="0" smtClean="0">
              <a:solidFill>
                <a:srgbClr val="0070C0"/>
              </a:solidFill>
              <a:latin typeface="Times New Roman" pitchFamily="18" charset="0"/>
              <a:cs typeface="Times New Roman" pitchFamily="18" charset="0"/>
            </a:endParaRPr>
          </a:p>
          <a:p>
            <a:pPr algn="just"/>
            <a:r>
              <a:rPr lang="en-US" sz="2900" dirty="0" smtClean="0">
                <a:latin typeface="Times New Roman" pitchFamily="18" charset="0"/>
                <a:cs typeface="Times New Roman" pitchFamily="18" charset="0"/>
              </a:rPr>
              <a:t>Once, we have the sample in solution and have converted the analyte to an appropriate form for measurement, the next step is to eliminate substance from the sample that may interfere with measurement. </a:t>
            </a:r>
          </a:p>
          <a:p>
            <a:pPr algn="just"/>
            <a:endParaRPr lang="en-US" sz="2900" dirty="0" smtClean="0">
              <a:latin typeface="Times New Roman" pitchFamily="18" charset="0"/>
              <a:cs typeface="Times New Roman" pitchFamily="18" charset="0"/>
            </a:endParaRPr>
          </a:p>
          <a:p>
            <a:pPr algn="just"/>
            <a:r>
              <a:rPr lang="en-US" sz="2900" dirty="0" smtClean="0">
                <a:latin typeface="Times New Roman" pitchFamily="18" charset="0"/>
                <a:cs typeface="Times New Roman" pitchFamily="18" charset="0"/>
              </a:rPr>
              <a:t>Species other than the analyte that affect the final measurement are called </a:t>
            </a:r>
            <a:r>
              <a:rPr lang="en-US" sz="2900" b="1" dirty="0" smtClean="0">
                <a:latin typeface="Times New Roman" pitchFamily="18" charset="0"/>
                <a:cs typeface="Times New Roman" pitchFamily="18" charset="0"/>
              </a:rPr>
              <a:t>interferences, or </a:t>
            </a:r>
            <a:r>
              <a:rPr lang="en-US" sz="2900" b="1" dirty="0" err="1" smtClean="0">
                <a:latin typeface="Times New Roman" pitchFamily="18" charset="0"/>
                <a:cs typeface="Times New Roman" pitchFamily="18" charset="0"/>
              </a:rPr>
              <a:t>interferents</a:t>
            </a:r>
            <a:r>
              <a:rPr lang="en-US" sz="2900" b="1" dirty="0" smtClean="0">
                <a:latin typeface="Times New Roman" pitchFamily="18" charset="0"/>
                <a:cs typeface="Times New Roman" pitchFamily="18" charset="0"/>
              </a:rPr>
              <a:t>.</a:t>
            </a:r>
            <a:endParaRPr lang="en-US" sz="2900" dirty="0" smtClean="0">
              <a:latin typeface="Times New Roman" pitchFamily="18" charset="0"/>
              <a:cs typeface="Times New Roman" pitchFamily="18" charset="0"/>
            </a:endParaRPr>
          </a:p>
          <a:p>
            <a:pPr algn="just"/>
            <a:endParaRPr lang="en-US" sz="2900" dirty="0" smtClean="0">
              <a:latin typeface="Times New Roman" pitchFamily="18" charset="0"/>
              <a:cs typeface="Times New Roman" pitchFamily="18" charset="0"/>
            </a:endParaRPr>
          </a:p>
          <a:p>
            <a:pPr algn="just"/>
            <a:r>
              <a:rPr lang="en-US" sz="2900" dirty="0" smtClean="0">
                <a:latin typeface="Times New Roman" pitchFamily="18" charset="0"/>
                <a:cs typeface="Times New Roman" pitchFamily="18" charset="0"/>
              </a:rPr>
              <a:t>An interference or </a:t>
            </a:r>
            <a:r>
              <a:rPr lang="en-US" sz="2900" dirty="0" err="1" smtClean="0">
                <a:latin typeface="Times New Roman" pitchFamily="18" charset="0"/>
                <a:cs typeface="Times New Roman" pitchFamily="18" charset="0"/>
              </a:rPr>
              <a:t>interferent</a:t>
            </a:r>
            <a:r>
              <a:rPr lang="en-US" sz="2900" dirty="0" smtClean="0">
                <a:latin typeface="Times New Roman" pitchFamily="18" charset="0"/>
                <a:cs typeface="Times New Roman" pitchFamily="18" charset="0"/>
              </a:rPr>
              <a:t> is a species that causes error in an analysis by enhancing or attenuating (making smaller) the quantity of being measured.</a:t>
            </a:r>
          </a:p>
          <a:p>
            <a:endParaRPr lang="en-US" dirty="0"/>
          </a:p>
        </p:txBody>
      </p:sp>
      <p:sp>
        <p:nvSpPr>
          <p:cNvPr id="4" name="Date Placeholder 3"/>
          <p:cNvSpPr>
            <a:spLocks noGrp="1"/>
          </p:cNvSpPr>
          <p:nvPr>
            <p:ph type="dt" sz="half" idx="10"/>
          </p:nvPr>
        </p:nvSpPr>
        <p:spPr/>
        <p:txBody>
          <a:bodyPr/>
          <a:lstStyle/>
          <a:p>
            <a:fld id="{CE398140-0A6C-47EE-A261-00ACCAC3A4D0}" type="datetime1">
              <a:rPr lang="en-US" smtClean="0"/>
              <a:pPr/>
              <a:t>7/20/2021</a:t>
            </a:fld>
            <a:endParaRPr lang="en-US"/>
          </a:p>
        </p:txBody>
      </p:sp>
      <p:sp>
        <p:nvSpPr>
          <p:cNvPr id="5" name="Slide Number Placeholder 4"/>
          <p:cNvSpPr>
            <a:spLocks noGrp="1"/>
          </p:cNvSpPr>
          <p:nvPr>
            <p:ph type="sldNum" sz="quarter" idx="12"/>
          </p:nvPr>
        </p:nvSpPr>
        <p:spPr/>
        <p:txBody>
          <a:bodyPr/>
          <a:lstStyle/>
          <a:p>
            <a:fld id="{B275C4C2-62D8-4032-87AF-899C77AE05B3}" type="slidenum">
              <a:rPr lang="en-US" sz="2800" smtClean="0"/>
              <a:pPr/>
              <a:t>13</a:t>
            </a:fld>
            <a:endParaRPr lang="en-US" sz="2800" dirty="0"/>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763000" cy="6858000"/>
          </a:xfrm>
        </p:spPr>
        <p:txBody>
          <a:bodyPr>
            <a:normAutofit fontScale="40000" lnSpcReduction="20000"/>
          </a:bodyPr>
          <a:lstStyle/>
          <a:p>
            <a:endParaRPr lang="en-US" dirty="0" smtClean="0">
              <a:latin typeface="Times New Roman" pitchFamily="18" charset="0"/>
              <a:cs typeface="Times New Roman" pitchFamily="18" charset="0"/>
            </a:endParaRPr>
          </a:p>
          <a:p>
            <a:pPr lvl="0">
              <a:buNone/>
            </a:pPr>
            <a:r>
              <a:rPr lang="en-IN" sz="6000" b="1" dirty="0" smtClean="0">
                <a:solidFill>
                  <a:srgbClr val="0070C0"/>
                </a:solidFill>
                <a:latin typeface="Times New Roman" pitchFamily="18" charset="0"/>
                <a:cs typeface="Times New Roman" pitchFamily="18" charset="0"/>
              </a:rPr>
              <a:t>V. Calibrating and Measuring Properties of the </a:t>
            </a:r>
            <a:r>
              <a:rPr lang="en-IN" sz="6000" b="1" dirty="0" err="1" smtClean="0">
                <a:solidFill>
                  <a:srgbClr val="0070C0"/>
                </a:solidFill>
                <a:latin typeface="Times New Roman" pitchFamily="18" charset="0"/>
                <a:cs typeface="Times New Roman" pitchFamily="18" charset="0"/>
              </a:rPr>
              <a:t>Analyte</a:t>
            </a:r>
            <a:endParaRPr lang="en-IN" sz="6000" b="1" dirty="0" smtClean="0">
              <a:solidFill>
                <a:srgbClr val="0070C0"/>
              </a:solidFill>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r>
              <a:rPr lang="en-US" sz="6000" dirty="0" smtClean="0">
                <a:latin typeface="Times New Roman" pitchFamily="18" charset="0"/>
                <a:cs typeface="Times New Roman" pitchFamily="18" charset="0"/>
              </a:rPr>
              <a:t>Analytical results depend on a final measurement </a:t>
            </a:r>
            <a:r>
              <a:rPr lang="en-US" sz="6000" i="1" dirty="0" smtClean="0">
                <a:latin typeface="Times New Roman" pitchFamily="18" charset="0"/>
                <a:cs typeface="Times New Roman" pitchFamily="18" charset="0"/>
              </a:rPr>
              <a:t>X </a:t>
            </a:r>
            <a:r>
              <a:rPr lang="en-US" sz="6000" dirty="0" smtClean="0">
                <a:latin typeface="Times New Roman" pitchFamily="18" charset="0"/>
                <a:cs typeface="Times New Roman" pitchFamily="18" charset="0"/>
              </a:rPr>
              <a:t>of physical or chemical properties of the analyte. </a:t>
            </a:r>
          </a:p>
          <a:p>
            <a:endParaRPr lang="en-US" sz="6000" dirty="0" smtClean="0">
              <a:latin typeface="Times New Roman" pitchFamily="18" charset="0"/>
              <a:cs typeface="Times New Roman" pitchFamily="18" charset="0"/>
            </a:endParaRPr>
          </a:p>
          <a:p>
            <a:r>
              <a:rPr lang="en-US" sz="6000" dirty="0" smtClean="0">
                <a:latin typeface="Times New Roman" pitchFamily="18" charset="0"/>
                <a:cs typeface="Times New Roman" pitchFamily="18" charset="0"/>
              </a:rPr>
              <a:t>This property must vary in a known and reproducible way with the concentration </a:t>
            </a:r>
            <a:r>
              <a:rPr lang="en-US" sz="6000" i="1" dirty="0" smtClean="0">
                <a:latin typeface="Times New Roman" pitchFamily="18" charset="0"/>
                <a:cs typeface="Times New Roman" pitchFamily="18" charset="0"/>
              </a:rPr>
              <a:t>C</a:t>
            </a:r>
            <a:r>
              <a:rPr lang="en-US" sz="6000" i="1" baseline="-25000" dirty="0" smtClean="0">
                <a:latin typeface="Times New Roman" pitchFamily="18" charset="0"/>
                <a:cs typeface="Times New Roman" pitchFamily="18" charset="0"/>
              </a:rPr>
              <a:t>A</a:t>
            </a:r>
            <a:r>
              <a:rPr lang="en-US" sz="6000" baseline="-25000" dirty="0" smtClean="0">
                <a:latin typeface="Times New Roman" pitchFamily="18" charset="0"/>
                <a:cs typeface="Times New Roman" pitchFamily="18" charset="0"/>
              </a:rPr>
              <a:t> </a:t>
            </a:r>
            <a:r>
              <a:rPr lang="en-US" sz="6000" dirty="0" smtClean="0">
                <a:latin typeface="Times New Roman" pitchFamily="18" charset="0"/>
                <a:cs typeface="Times New Roman" pitchFamily="18" charset="0"/>
              </a:rPr>
              <a:t>of the analyte.</a:t>
            </a:r>
          </a:p>
          <a:p>
            <a:endParaRPr lang="en-US" sz="6000" dirty="0" smtClean="0">
              <a:latin typeface="Times New Roman" pitchFamily="18" charset="0"/>
              <a:cs typeface="Times New Roman" pitchFamily="18" charset="0"/>
            </a:endParaRPr>
          </a:p>
          <a:p>
            <a:r>
              <a:rPr lang="en-US" sz="6000" dirty="0" smtClean="0">
                <a:latin typeface="Times New Roman" pitchFamily="18" charset="0"/>
                <a:cs typeface="Times New Roman" pitchFamily="18" charset="0"/>
              </a:rPr>
              <a:t> Ideally, the measurement of the property is directly proportional to the concentration.</a:t>
            </a:r>
          </a:p>
          <a:p>
            <a:endParaRPr lang="en-US" sz="6000" dirty="0" smtClean="0">
              <a:latin typeface="Times New Roman" pitchFamily="18" charset="0"/>
              <a:cs typeface="Times New Roman" pitchFamily="18" charset="0"/>
            </a:endParaRPr>
          </a:p>
          <a:p>
            <a:pPr>
              <a:buNone/>
            </a:pPr>
            <a:r>
              <a:rPr lang="en-US" sz="6000" i="1" dirty="0" smtClean="0">
                <a:latin typeface="Times New Roman" pitchFamily="18" charset="0"/>
                <a:cs typeface="Times New Roman" pitchFamily="18" charset="0"/>
              </a:rPr>
              <a:t>                          X = </a:t>
            </a:r>
            <a:r>
              <a:rPr lang="en-US" sz="6000" i="1" dirty="0" err="1" smtClean="0">
                <a:latin typeface="Times New Roman" pitchFamily="18" charset="0"/>
                <a:cs typeface="Times New Roman" pitchFamily="18" charset="0"/>
              </a:rPr>
              <a:t>kC</a:t>
            </a:r>
            <a:r>
              <a:rPr lang="en-US" sz="6000" i="1" baseline="-25000" dirty="0" err="1" smtClean="0">
                <a:latin typeface="Times New Roman" pitchFamily="18" charset="0"/>
                <a:cs typeface="Times New Roman" pitchFamily="18" charset="0"/>
              </a:rPr>
              <a:t>A</a:t>
            </a:r>
            <a:endParaRPr lang="en-US" sz="6000" i="1" baseline="-25000" dirty="0" smtClean="0">
              <a:latin typeface="Times New Roman" pitchFamily="18" charset="0"/>
              <a:cs typeface="Times New Roman" pitchFamily="18" charset="0"/>
            </a:endParaRPr>
          </a:p>
          <a:p>
            <a:endParaRPr lang="en-US" sz="6000" dirty="0" smtClean="0">
              <a:latin typeface="Times New Roman" pitchFamily="18" charset="0"/>
              <a:cs typeface="Times New Roman" pitchFamily="18" charset="0"/>
            </a:endParaRPr>
          </a:p>
          <a:p>
            <a:r>
              <a:rPr lang="en-US" sz="6000" dirty="0" smtClean="0">
                <a:latin typeface="Times New Roman" pitchFamily="18" charset="0"/>
                <a:cs typeface="Times New Roman" pitchFamily="18" charset="0"/>
              </a:rPr>
              <a:t>Where k is the proportionality constant and usually determined using chemical standards whose </a:t>
            </a:r>
            <a:r>
              <a:rPr lang="en-US" sz="6000" i="1" dirty="0" smtClean="0">
                <a:latin typeface="Times New Roman" pitchFamily="18" charset="0"/>
                <a:cs typeface="Times New Roman" pitchFamily="18" charset="0"/>
              </a:rPr>
              <a:t>C</a:t>
            </a:r>
            <a:r>
              <a:rPr lang="en-US" sz="6000" i="1" baseline="-25000" dirty="0" smtClean="0">
                <a:latin typeface="Times New Roman" pitchFamily="18" charset="0"/>
                <a:cs typeface="Times New Roman" pitchFamily="18" charset="0"/>
              </a:rPr>
              <a:t>A</a:t>
            </a:r>
            <a:r>
              <a:rPr lang="en-US" sz="6000" dirty="0" smtClean="0">
                <a:latin typeface="Times New Roman" pitchFamily="18" charset="0"/>
                <a:cs typeface="Times New Roman" pitchFamily="18" charset="0"/>
              </a:rPr>
              <a:t> is known. </a:t>
            </a:r>
          </a:p>
          <a:p>
            <a:endParaRPr lang="en-US" sz="6000" dirty="0" smtClean="0">
              <a:latin typeface="Times New Roman" pitchFamily="18" charset="0"/>
              <a:cs typeface="Times New Roman" pitchFamily="18" charset="0"/>
            </a:endParaRPr>
          </a:p>
          <a:p>
            <a:r>
              <a:rPr lang="en-US" sz="6000" dirty="0" smtClean="0">
                <a:latin typeface="Times New Roman" pitchFamily="18" charset="0"/>
                <a:cs typeface="Times New Roman" pitchFamily="18" charset="0"/>
              </a:rPr>
              <a:t>The process of determining k is thus an important step in most analyses. This is step is called calibration.</a:t>
            </a:r>
          </a:p>
        </p:txBody>
      </p:sp>
      <p:sp>
        <p:nvSpPr>
          <p:cNvPr id="4" name="Date Placeholder 3"/>
          <p:cNvSpPr>
            <a:spLocks noGrp="1"/>
          </p:cNvSpPr>
          <p:nvPr>
            <p:ph type="dt" sz="half" idx="10"/>
          </p:nvPr>
        </p:nvSpPr>
        <p:spPr/>
        <p:txBody>
          <a:bodyPr/>
          <a:lstStyle/>
          <a:p>
            <a:fld id="{A51C642E-D216-45F2-B611-2FCD42396241}" type="datetime1">
              <a:rPr lang="en-US" smtClean="0"/>
              <a:pPr/>
              <a:t>7/20/2021</a:t>
            </a:fld>
            <a:endParaRPr lang="en-US"/>
          </a:p>
        </p:txBody>
      </p:sp>
      <p:sp>
        <p:nvSpPr>
          <p:cNvPr id="5" name="Slide Number Placeholder 4"/>
          <p:cNvSpPr>
            <a:spLocks noGrp="1"/>
          </p:cNvSpPr>
          <p:nvPr>
            <p:ph type="sldNum" sz="quarter" idx="12"/>
          </p:nvPr>
        </p:nvSpPr>
        <p:spPr/>
        <p:txBody>
          <a:bodyPr/>
          <a:lstStyle/>
          <a:p>
            <a:fld id="{B275C4C2-62D8-4032-87AF-899C77AE05B3}" type="slidenum">
              <a:rPr lang="en-US" sz="2800" smtClean="0"/>
              <a:pPr/>
              <a:t>14</a:t>
            </a:fld>
            <a:endParaRPr lang="en-US" sz="2800" dirty="0"/>
          </a:p>
        </p:txBody>
      </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763000" cy="5745163"/>
          </a:xfrm>
        </p:spPr>
        <p:txBody>
          <a:bodyPr>
            <a:normAutofit lnSpcReduction="10000"/>
          </a:bodyPr>
          <a:lstStyle/>
          <a:p>
            <a:pPr lvl="0" algn="just">
              <a:buNone/>
            </a:pPr>
            <a:r>
              <a:rPr lang="en-IN" sz="2200" b="1" dirty="0" smtClean="0">
                <a:solidFill>
                  <a:srgbClr val="0070C0"/>
                </a:solidFill>
                <a:latin typeface="Times New Roman" pitchFamily="18" charset="0"/>
                <a:cs typeface="Times New Roman" pitchFamily="18" charset="0"/>
              </a:rPr>
              <a:t>VI. Calculating Results</a:t>
            </a:r>
          </a:p>
          <a:p>
            <a:pPr lvl="0" algn="just">
              <a:buNone/>
            </a:pPr>
            <a:endParaRPr lang="en-US" sz="2200" dirty="0" smtClean="0">
              <a:latin typeface="Times New Roman" pitchFamily="18" charset="0"/>
              <a:cs typeface="Times New Roman" pitchFamily="18" charset="0"/>
            </a:endParaRPr>
          </a:p>
          <a:p>
            <a:pPr algn="just"/>
            <a:r>
              <a:rPr lang="en-US" sz="2200" dirty="0" err="1" smtClean="0">
                <a:latin typeface="Times New Roman" pitchFamily="18" charset="0"/>
                <a:cs typeface="Times New Roman" pitchFamily="18" charset="0"/>
              </a:rPr>
              <a:t>Analyte</a:t>
            </a:r>
            <a:r>
              <a:rPr lang="en-US" sz="2200" dirty="0" smtClean="0">
                <a:latin typeface="Times New Roman" pitchFamily="18" charset="0"/>
                <a:cs typeface="Times New Roman" pitchFamily="18" charset="0"/>
              </a:rPr>
              <a:t> concentrations are easily calculated from experimental data with modern calculators or computers.</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These computations are based on the raw experimental data collected in the measurements step,</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The characteristic of the measurement and the </a:t>
            </a:r>
            <a:r>
              <a:rPr lang="en-US" sz="2200" dirty="0" err="1" smtClean="0">
                <a:latin typeface="Times New Roman" pitchFamily="18" charset="0"/>
                <a:cs typeface="Times New Roman" pitchFamily="18" charset="0"/>
              </a:rPr>
              <a:t>stoichiomerty</a:t>
            </a:r>
            <a:r>
              <a:rPr lang="en-US" sz="2200" dirty="0" smtClean="0">
                <a:latin typeface="Times New Roman" pitchFamily="18" charset="0"/>
                <a:cs typeface="Times New Roman" pitchFamily="18" charset="0"/>
              </a:rPr>
              <a:t> of the analytical reaction.</a:t>
            </a:r>
          </a:p>
          <a:p>
            <a:pPr algn="just"/>
            <a:endParaRPr lang="en-US" sz="2200" dirty="0" smtClean="0">
              <a:latin typeface="Times New Roman" pitchFamily="18" charset="0"/>
              <a:cs typeface="Times New Roman" pitchFamily="18" charset="0"/>
            </a:endParaRPr>
          </a:p>
          <a:p>
            <a:pPr lvl="0" algn="just">
              <a:buNone/>
            </a:pPr>
            <a:r>
              <a:rPr lang="en-IN" sz="2200" b="1" dirty="0" smtClean="0">
                <a:solidFill>
                  <a:srgbClr val="0070C0"/>
                </a:solidFill>
                <a:latin typeface="Times New Roman" pitchFamily="18" charset="0"/>
                <a:cs typeface="Times New Roman" pitchFamily="18" charset="0"/>
              </a:rPr>
              <a:t>VII. Estimating  Reliability of Results</a:t>
            </a:r>
          </a:p>
          <a:p>
            <a:pPr lvl="0" algn="just">
              <a:buNone/>
            </a:pP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 experimenter must provide some measure of the uncertainties associated with computed results if the data are to have any value. </a:t>
            </a:r>
          </a:p>
          <a:p>
            <a:pPr algn="just">
              <a:buNone/>
            </a:pPr>
            <a:endParaRPr lang="en-US" sz="2200"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2A7FE8DF-B66A-4839-8E10-E6F820FCE96C}" type="datetime1">
              <a:rPr lang="en-US" smtClean="0"/>
              <a:pPr/>
              <a:t>7/20/2021</a:t>
            </a:fld>
            <a:endParaRPr lang="en-US"/>
          </a:p>
        </p:txBody>
      </p:sp>
      <p:sp>
        <p:nvSpPr>
          <p:cNvPr id="5" name="Slide Number Placeholder 4"/>
          <p:cNvSpPr>
            <a:spLocks noGrp="1"/>
          </p:cNvSpPr>
          <p:nvPr>
            <p:ph type="sldNum" sz="quarter" idx="12"/>
          </p:nvPr>
        </p:nvSpPr>
        <p:spPr/>
        <p:txBody>
          <a:bodyPr/>
          <a:lstStyle/>
          <a:p>
            <a:fld id="{B275C4C2-62D8-4032-87AF-899C77AE05B3}" type="slidenum">
              <a:rPr lang="en-US" sz="2800" smtClean="0"/>
              <a:pPr/>
              <a:t>15</a:t>
            </a:fld>
            <a:endParaRPr lang="en-US" sz="2800" dirty="0"/>
          </a:p>
        </p:txBody>
      </p:sp>
    </p:spTree>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500BB8-DB78-443F-8E5D-F9C764706F80}" type="datetime1">
              <a:rPr lang="en-US" smtClean="0"/>
              <a:pPr/>
              <a:t>7/20/2021</a:t>
            </a:fld>
            <a:endParaRPr lang="en-US"/>
          </a:p>
        </p:txBody>
      </p:sp>
      <p:sp>
        <p:nvSpPr>
          <p:cNvPr id="5" name="Slide Number Placeholder 4"/>
          <p:cNvSpPr>
            <a:spLocks noGrp="1"/>
          </p:cNvSpPr>
          <p:nvPr>
            <p:ph type="sldNum" sz="quarter" idx="12"/>
          </p:nvPr>
        </p:nvSpPr>
        <p:spPr/>
        <p:txBody>
          <a:bodyPr/>
          <a:lstStyle/>
          <a:p>
            <a:fld id="{B275C4C2-62D8-4032-87AF-899C77AE05B3}" type="slidenum">
              <a:rPr lang="en-US" smtClean="0"/>
              <a:pPr/>
              <a:t>16</a:t>
            </a:fld>
            <a:endParaRPr lang="en-US"/>
          </a:p>
        </p:txBody>
      </p:sp>
      <p:sp>
        <p:nvSpPr>
          <p:cNvPr id="8" name="Content Placeholder 7"/>
          <p:cNvSpPr>
            <a:spLocks noGrp="1" noChangeArrowheads="1"/>
          </p:cNvSpPr>
          <p:nvPr>
            <p:ph idx="1"/>
          </p:nvPr>
        </p:nvSpPr>
        <p:spPr bwMode="auto">
          <a:xfrm>
            <a:off x="0" y="0"/>
            <a:ext cx="9144000" cy="3508653"/>
          </a:xfrm>
          <a:prstGeom prst="rect">
            <a:avLst/>
          </a:prstGeom>
          <a:gradFill flip="none" rotWithShape="1">
            <a:gsLst>
              <a:gs pos="91000">
                <a:srgbClr val="000082">
                  <a:alpha val="14000"/>
                </a:srgbClr>
              </a:gs>
              <a:gs pos="13000">
                <a:srgbClr val="0047FF"/>
              </a:gs>
              <a:gs pos="28000">
                <a:srgbClr val="000082"/>
              </a:gs>
              <a:gs pos="42999">
                <a:srgbClr val="0047FF"/>
              </a:gs>
              <a:gs pos="58000">
                <a:srgbClr val="000082"/>
              </a:gs>
              <a:gs pos="72000">
                <a:srgbClr val="0047FF"/>
              </a:gs>
              <a:gs pos="87000">
                <a:srgbClr val="000082"/>
              </a:gs>
              <a:gs pos="100000">
                <a:srgbClr val="0047FF"/>
              </a:gs>
            </a:gsLst>
            <a:path path="shape">
              <a:fillToRect l="50000" t="50000" r="50000" b="50000"/>
            </a:path>
            <a:tileRect/>
          </a:gradFill>
          <a:ln w="9525">
            <a:noFill/>
            <a:miter lim="800000"/>
            <a:headEnd/>
            <a:tailEnd/>
          </a:ln>
        </p:spPr>
        <p:txBody>
          <a:bodyPr wrap="square">
            <a:spAutoFit/>
          </a:bodyPr>
          <a:lstStyle/>
          <a:p>
            <a:pPr algn="ctr" eaLnBrk="0" fontAlgn="base" hangingPunct="0">
              <a:spcBef>
                <a:spcPct val="0"/>
              </a:spcBef>
              <a:spcAft>
                <a:spcPct val="0"/>
              </a:spcAft>
              <a:defRPr/>
            </a:pPr>
            <a:endParaRPr lang="en-US" sz="9600" dirty="0" smtClean="0">
              <a:ln w="0"/>
              <a:solidFill>
                <a:schemeClr val="bg1"/>
              </a:solidFill>
              <a:effectLst>
                <a:outerShdw blurRad="38100" dist="19050" dir="2700000" algn="tl" rotWithShape="0">
                  <a:schemeClr val="dk1">
                    <a:alpha val="40000"/>
                  </a:schemeClr>
                </a:outerShdw>
              </a:effectLst>
              <a:latin typeface="Times New Roman" pitchFamily="18" charset="0"/>
              <a:cs typeface="Times New Roman" pitchFamily="18" charset="0"/>
            </a:endParaRPr>
          </a:p>
          <a:p>
            <a:pPr algn="ctr" eaLnBrk="0" fontAlgn="base" hangingPunct="0">
              <a:spcBef>
                <a:spcPct val="0"/>
              </a:spcBef>
              <a:spcAft>
                <a:spcPct val="0"/>
              </a:spcAft>
              <a:buNone/>
              <a:defRPr/>
            </a:pPr>
            <a:r>
              <a:rPr lang="en-US" sz="9600" dirty="0" smtClean="0">
                <a:ln w="0"/>
                <a:solidFill>
                  <a:schemeClr val="bg1"/>
                </a:solidFill>
                <a:effectLst>
                  <a:outerShdw blurRad="38100" dist="19050" dir="2700000" algn="tl" rotWithShape="0">
                    <a:schemeClr val="dk1">
                      <a:alpha val="40000"/>
                    </a:schemeClr>
                  </a:outerShdw>
                </a:effectLst>
                <a:latin typeface="Times New Roman" pitchFamily="18" charset="0"/>
                <a:cs typeface="Times New Roman" pitchFamily="18" charset="0"/>
              </a:rPr>
              <a:t>THANK </a:t>
            </a:r>
            <a:r>
              <a:rPr lang="en-US" sz="9600" dirty="0">
                <a:ln w="0"/>
                <a:solidFill>
                  <a:schemeClr val="bg1"/>
                </a:solidFill>
                <a:effectLst>
                  <a:outerShdw blurRad="38100" dist="19050" dir="2700000" algn="tl" rotWithShape="0">
                    <a:schemeClr val="dk1">
                      <a:alpha val="40000"/>
                    </a:schemeClr>
                  </a:outerShdw>
                </a:effectLst>
                <a:latin typeface="Times New Roman" pitchFamily="18" charset="0"/>
                <a:cs typeface="Times New Roman" pitchFamily="18" charset="0"/>
              </a:rPr>
              <a:t>YOU!</a:t>
            </a:r>
          </a:p>
          <a:p>
            <a:pPr algn="ctr" eaLnBrk="0" fontAlgn="base" hangingPunct="0">
              <a:spcBef>
                <a:spcPct val="0"/>
              </a:spcBef>
              <a:spcAft>
                <a:spcPct val="0"/>
              </a:spcAft>
              <a:defRPr/>
            </a:pPr>
            <a:endParaRPr kumimoji="1" lang="en-US" altLang="zh-TW" sz="3000" b="1" dirty="0">
              <a:solidFill>
                <a:srgbClr val="FFFFFF"/>
              </a:solidFill>
              <a:latin typeface="Times New Roman" panose="02020603050405020304" pitchFamily="18" charset="0"/>
              <a:ea typeface="標楷體" panose="03000509000000000000" pitchFamily="65" charset="-12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10600" cy="6172200"/>
          </a:xfrm>
        </p:spPr>
        <p:txBody>
          <a:bodyPr>
            <a:normAutofit/>
          </a:bodyPr>
          <a:lstStyle/>
          <a:p>
            <a:pPr marL="514350" indent="-514350" algn="l">
              <a:buAutoNum type="arabicPeriod"/>
            </a:pPr>
            <a:r>
              <a:rPr lang="en-US" sz="2600" b="1" dirty="0" smtClean="0">
                <a:solidFill>
                  <a:srgbClr val="0070C0"/>
                </a:solidFill>
                <a:latin typeface="Times New Roman" pitchFamily="18" charset="0"/>
                <a:cs typeface="Times New Roman" pitchFamily="18" charset="0"/>
              </a:rPr>
              <a:t>INTODUCTION</a:t>
            </a:r>
          </a:p>
          <a:p>
            <a:pPr marL="514350" indent="-514350" algn="l"/>
            <a:r>
              <a:rPr lang="en-US" sz="2600" b="1" dirty="0" smtClean="0">
                <a:solidFill>
                  <a:srgbClr val="FF0000"/>
                </a:solidFill>
                <a:latin typeface="Times New Roman" pitchFamily="18" charset="0"/>
                <a:cs typeface="Times New Roman" pitchFamily="18" charset="0"/>
              </a:rPr>
              <a:t>What is chemistry?</a:t>
            </a:r>
            <a:endParaRPr lang="en-US" sz="2600" dirty="0">
              <a:solidFill>
                <a:srgbClr val="FF0000"/>
              </a:solidFill>
              <a:latin typeface="Times New Roman" pitchFamily="18" charset="0"/>
              <a:cs typeface="Times New Roman" pitchFamily="18" charset="0"/>
            </a:endParaRPr>
          </a:p>
          <a:p>
            <a:pPr algn="just">
              <a:buFont typeface="Wingdings" pitchFamily="2" charset="2"/>
              <a:buChar char="v"/>
            </a:pPr>
            <a:r>
              <a:rPr lang="en-US" sz="2600" dirty="0">
                <a:solidFill>
                  <a:schemeClr val="tx1"/>
                </a:solidFill>
                <a:latin typeface="Times New Roman" pitchFamily="18" charset="0"/>
                <a:cs typeface="Times New Roman" pitchFamily="18" charset="0"/>
              </a:rPr>
              <a:t>Chemistry is the study of </a:t>
            </a:r>
            <a:r>
              <a:rPr lang="en-US" sz="2600" b="1" dirty="0">
                <a:solidFill>
                  <a:schemeClr val="tx1"/>
                </a:solidFill>
                <a:latin typeface="Times New Roman" pitchFamily="18" charset="0"/>
                <a:cs typeface="Times New Roman" pitchFamily="18" charset="0"/>
              </a:rPr>
              <a:t>matter, </a:t>
            </a:r>
            <a:r>
              <a:rPr lang="en-US" sz="2600" dirty="0">
                <a:solidFill>
                  <a:schemeClr val="tx1"/>
                </a:solidFill>
                <a:latin typeface="Times New Roman" pitchFamily="18" charset="0"/>
                <a:cs typeface="Times New Roman" pitchFamily="18" charset="0"/>
              </a:rPr>
              <a:t>including its </a:t>
            </a:r>
            <a:r>
              <a:rPr lang="en-US" sz="2600" b="1" dirty="0">
                <a:solidFill>
                  <a:schemeClr val="tx1"/>
                </a:solidFill>
                <a:latin typeface="Times New Roman" pitchFamily="18" charset="0"/>
                <a:cs typeface="Times New Roman" pitchFamily="18" charset="0"/>
              </a:rPr>
              <a:t>composition</a:t>
            </a:r>
            <a:r>
              <a:rPr lang="en-US" sz="2600" dirty="0">
                <a:solidFill>
                  <a:schemeClr val="tx1"/>
                </a:solidFill>
                <a:latin typeface="Times New Roman" pitchFamily="18" charset="0"/>
                <a:cs typeface="Times New Roman" pitchFamily="18" charset="0"/>
              </a:rPr>
              <a:t>, </a:t>
            </a:r>
            <a:r>
              <a:rPr lang="en-US" sz="2600" b="1" dirty="0">
                <a:solidFill>
                  <a:schemeClr val="tx1"/>
                </a:solidFill>
                <a:latin typeface="Times New Roman" pitchFamily="18" charset="0"/>
                <a:cs typeface="Times New Roman" pitchFamily="18" charset="0"/>
              </a:rPr>
              <a:t>structure</a:t>
            </a:r>
            <a:r>
              <a:rPr lang="en-US" sz="2600" b="1" dirty="0" smtClean="0">
                <a:solidFill>
                  <a:schemeClr val="tx1"/>
                </a:solidFill>
                <a:latin typeface="Times New Roman" pitchFamily="18" charset="0"/>
                <a:cs typeface="Times New Roman" pitchFamily="18" charset="0"/>
              </a:rPr>
              <a:t>, </a:t>
            </a:r>
            <a:r>
              <a:rPr lang="en-US" sz="2600" dirty="0" smtClean="0">
                <a:solidFill>
                  <a:schemeClr val="tx1"/>
                </a:solidFill>
                <a:latin typeface="Times New Roman" pitchFamily="18" charset="0"/>
                <a:cs typeface="Times New Roman" pitchFamily="18" charset="0"/>
              </a:rPr>
              <a:t> </a:t>
            </a:r>
            <a:r>
              <a:rPr lang="en-US" sz="2600" b="1" dirty="0">
                <a:solidFill>
                  <a:schemeClr val="tx1"/>
                </a:solidFill>
                <a:latin typeface="Times New Roman" pitchFamily="18" charset="0"/>
                <a:cs typeface="Times New Roman" pitchFamily="18" charset="0"/>
              </a:rPr>
              <a:t>physical</a:t>
            </a:r>
            <a:r>
              <a:rPr lang="en-US" sz="2600" dirty="0">
                <a:solidFill>
                  <a:schemeClr val="tx1"/>
                </a:solidFill>
                <a:latin typeface="Times New Roman" pitchFamily="18" charset="0"/>
                <a:cs typeface="Times New Roman" pitchFamily="18" charset="0"/>
              </a:rPr>
              <a:t> properties, and </a:t>
            </a:r>
            <a:r>
              <a:rPr lang="en-US" sz="2600" b="1" dirty="0">
                <a:solidFill>
                  <a:schemeClr val="tx1"/>
                </a:solidFill>
                <a:latin typeface="Times New Roman" pitchFamily="18" charset="0"/>
                <a:cs typeface="Times New Roman" pitchFamily="18" charset="0"/>
              </a:rPr>
              <a:t>reactivity</a:t>
            </a:r>
            <a:r>
              <a:rPr lang="en-US" sz="2600" dirty="0">
                <a:solidFill>
                  <a:schemeClr val="tx1"/>
                </a:solidFill>
                <a:latin typeface="Times New Roman" pitchFamily="18" charset="0"/>
                <a:cs typeface="Times New Roman" pitchFamily="18" charset="0"/>
              </a:rPr>
              <a:t>. </a:t>
            </a:r>
            <a:endParaRPr lang="en-US" sz="2600" dirty="0" smtClean="0">
              <a:solidFill>
                <a:schemeClr val="tx1"/>
              </a:solidFill>
              <a:latin typeface="Times New Roman" pitchFamily="18" charset="0"/>
              <a:cs typeface="Times New Roman" pitchFamily="18" charset="0"/>
            </a:endParaRPr>
          </a:p>
          <a:p>
            <a:pPr algn="just">
              <a:buFont typeface="Wingdings" pitchFamily="2" charset="2"/>
              <a:buChar char="v"/>
            </a:pPr>
            <a:endParaRPr lang="en-US" sz="2600" dirty="0">
              <a:solidFill>
                <a:schemeClr val="tx1"/>
              </a:solidFill>
              <a:latin typeface="Times New Roman" pitchFamily="18" charset="0"/>
              <a:cs typeface="Times New Roman" pitchFamily="18" charset="0"/>
            </a:endParaRPr>
          </a:p>
          <a:p>
            <a:pPr algn="just">
              <a:buFont typeface="Wingdings" pitchFamily="2" charset="2"/>
              <a:buChar char="v"/>
            </a:pPr>
            <a:r>
              <a:rPr lang="en-US" sz="2600" dirty="0" smtClean="0">
                <a:solidFill>
                  <a:schemeClr val="tx1"/>
                </a:solidFill>
                <a:latin typeface="Times New Roman" pitchFamily="18" charset="0"/>
                <a:cs typeface="Times New Roman" pitchFamily="18" charset="0"/>
              </a:rPr>
              <a:t>There </a:t>
            </a:r>
            <a:r>
              <a:rPr lang="en-US" sz="2600" dirty="0">
                <a:solidFill>
                  <a:schemeClr val="tx1"/>
                </a:solidFill>
                <a:latin typeface="Times New Roman" pitchFamily="18" charset="0"/>
                <a:cs typeface="Times New Roman" pitchFamily="18" charset="0"/>
              </a:rPr>
              <a:t>are many approaches to studying chemistry, but, for convenience</a:t>
            </a:r>
            <a:r>
              <a:rPr lang="en-US" sz="2600" dirty="0" smtClean="0">
                <a:solidFill>
                  <a:schemeClr val="tx1"/>
                </a:solidFill>
                <a:latin typeface="Times New Roman" pitchFamily="18" charset="0"/>
                <a:cs typeface="Times New Roman" pitchFamily="18" charset="0"/>
              </a:rPr>
              <a:t>,</a:t>
            </a:r>
          </a:p>
          <a:p>
            <a:pPr algn="just">
              <a:buFont typeface="Wingdings" pitchFamily="2" charset="2"/>
              <a:buChar char="v"/>
            </a:pPr>
            <a:endParaRPr lang="en-US" sz="2600" dirty="0">
              <a:solidFill>
                <a:schemeClr val="tx1"/>
              </a:solidFill>
              <a:latin typeface="Times New Roman" pitchFamily="18" charset="0"/>
              <a:cs typeface="Times New Roman" pitchFamily="18" charset="0"/>
            </a:endParaRPr>
          </a:p>
          <a:p>
            <a:pPr algn="just">
              <a:buFont typeface="Wingdings" pitchFamily="2" charset="2"/>
              <a:buChar char="v"/>
            </a:pPr>
            <a:r>
              <a:rPr lang="en-US" sz="2600" smtClean="0">
                <a:solidFill>
                  <a:schemeClr val="tx1"/>
                </a:solidFill>
                <a:latin typeface="Times New Roman" pitchFamily="18" charset="0"/>
                <a:cs typeface="Times New Roman" pitchFamily="18" charset="0"/>
              </a:rPr>
              <a:t> </a:t>
            </a:r>
            <a:r>
              <a:rPr lang="en-US" sz="2600" dirty="0">
                <a:solidFill>
                  <a:schemeClr val="tx1"/>
                </a:solidFill>
                <a:latin typeface="Times New Roman" pitchFamily="18" charset="0"/>
                <a:cs typeface="Times New Roman" pitchFamily="18" charset="0"/>
              </a:rPr>
              <a:t>W</a:t>
            </a:r>
            <a:r>
              <a:rPr lang="en-US" sz="2600" smtClean="0">
                <a:solidFill>
                  <a:schemeClr val="tx1"/>
                </a:solidFill>
                <a:latin typeface="Times New Roman" pitchFamily="18" charset="0"/>
                <a:cs typeface="Times New Roman" pitchFamily="18" charset="0"/>
              </a:rPr>
              <a:t>e </a:t>
            </a:r>
            <a:r>
              <a:rPr lang="en-US" sz="2600" dirty="0">
                <a:solidFill>
                  <a:schemeClr val="tx1"/>
                </a:solidFill>
                <a:latin typeface="Times New Roman" pitchFamily="18" charset="0"/>
                <a:cs typeface="Times New Roman" pitchFamily="18" charset="0"/>
              </a:rPr>
              <a:t>traditionally divide it into five fields: </a:t>
            </a:r>
            <a:r>
              <a:rPr lang="en-US" sz="2600" dirty="0">
                <a:solidFill>
                  <a:srgbClr val="FF0000"/>
                </a:solidFill>
                <a:latin typeface="Times New Roman" pitchFamily="18" charset="0"/>
                <a:cs typeface="Times New Roman" pitchFamily="18" charset="0"/>
              </a:rPr>
              <a:t>organic, inorganic, physical, biochemical, and analytical. </a:t>
            </a:r>
          </a:p>
          <a:p>
            <a:endParaRPr lang="en-US" dirty="0"/>
          </a:p>
        </p:txBody>
      </p:sp>
      <p:sp>
        <p:nvSpPr>
          <p:cNvPr id="4" name="Date Placeholder 3"/>
          <p:cNvSpPr>
            <a:spLocks noGrp="1"/>
          </p:cNvSpPr>
          <p:nvPr>
            <p:ph type="dt" sz="half" idx="10"/>
          </p:nvPr>
        </p:nvSpPr>
        <p:spPr/>
        <p:txBody>
          <a:bodyPr/>
          <a:lstStyle/>
          <a:p>
            <a:fld id="{78F9CCCB-6A10-4650-A1BA-8709208D9ACE}" type="datetime1">
              <a:rPr lang="en-US" smtClean="0"/>
              <a:pPr/>
              <a:t>7/20/2021</a:t>
            </a:fld>
            <a:endParaRPr lang="en-US"/>
          </a:p>
        </p:txBody>
      </p:sp>
      <p:sp>
        <p:nvSpPr>
          <p:cNvPr id="5" name="Slide Number Placeholder 4"/>
          <p:cNvSpPr>
            <a:spLocks noGrp="1"/>
          </p:cNvSpPr>
          <p:nvPr>
            <p:ph type="sldNum" sz="quarter" idx="12"/>
          </p:nvPr>
        </p:nvSpPr>
        <p:spPr/>
        <p:txBody>
          <a:bodyPr/>
          <a:lstStyle/>
          <a:p>
            <a:fld id="{B275C4C2-62D8-4032-87AF-899C77AE05B3}" type="slidenum">
              <a:rPr lang="en-US" sz="3200" smtClean="0"/>
              <a:pPr/>
              <a:t>2</a:t>
            </a:fld>
            <a:endParaRPr lang="en-US" sz="3200" dirty="0"/>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lnSpcReduction="10000"/>
          </a:bodyPr>
          <a:lstStyle/>
          <a:p>
            <a:pPr>
              <a:buNone/>
            </a:pPr>
            <a:r>
              <a:rPr lang="en-US" sz="2600" b="1" dirty="0">
                <a:solidFill>
                  <a:srgbClr val="0070C0"/>
                </a:solidFill>
                <a:latin typeface="Times New Roman" pitchFamily="18" charset="0"/>
                <a:cs typeface="Times New Roman" pitchFamily="18" charset="0"/>
              </a:rPr>
              <a:t>1.1. What </a:t>
            </a:r>
            <a:r>
              <a:rPr lang="en-US" sz="2600" b="1" dirty="0" smtClean="0">
                <a:solidFill>
                  <a:srgbClr val="0070C0"/>
                </a:solidFill>
                <a:latin typeface="Times New Roman" pitchFamily="18" charset="0"/>
                <a:cs typeface="Times New Roman" pitchFamily="18" charset="0"/>
              </a:rPr>
              <a:t>is </a:t>
            </a:r>
            <a:r>
              <a:rPr lang="en-US" sz="2600" b="1" dirty="0">
                <a:solidFill>
                  <a:srgbClr val="0070C0"/>
                </a:solidFill>
                <a:latin typeface="Times New Roman" pitchFamily="18" charset="0"/>
                <a:cs typeface="Times New Roman" pitchFamily="18" charset="0"/>
              </a:rPr>
              <a:t>Analytical </a:t>
            </a:r>
            <a:r>
              <a:rPr lang="en-US" sz="2600" b="1" dirty="0" smtClean="0">
                <a:solidFill>
                  <a:srgbClr val="0070C0"/>
                </a:solidFill>
                <a:latin typeface="Times New Roman" pitchFamily="18" charset="0"/>
                <a:cs typeface="Times New Roman" pitchFamily="18" charset="0"/>
              </a:rPr>
              <a:t>Chemistry?</a:t>
            </a:r>
          </a:p>
          <a:p>
            <a:pPr>
              <a:buNone/>
            </a:pPr>
            <a:endParaRPr lang="en-US" sz="2600" dirty="0">
              <a:solidFill>
                <a:srgbClr val="0070C0"/>
              </a:solidFill>
              <a:latin typeface="Times New Roman" pitchFamily="18" charset="0"/>
              <a:cs typeface="Times New Roman" pitchFamily="18" charset="0"/>
            </a:endParaRPr>
          </a:p>
          <a:p>
            <a:pPr algn="just">
              <a:buFont typeface="Wingdings" pitchFamily="2" charset="2"/>
              <a:buChar char="§"/>
            </a:pPr>
            <a:r>
              <a:rPr lang="en-US" sz="2400" i="1" dirty="0">
                <a:latin typeface="Times New Roman" pitchFamily="18" charset="0"/>
                <a:cs typeface="Times New Roman" pitchFamily="18" charset="0"/>
              </a:rPr>
              <a:t>“</a:t>
            </a:r>
            <a:r>
              <a:rPr lang="en-US" sz="2400" i="1" dirty="0">
                <a:solidFill>
                  <a:srgbClr val="FF0000"/>
                </a:solidFill>
                <a:latin typeface="Times New Roman" pitchFamily="18" charset="0"/>
                <a:cs typeface="Times New Roman" pitchFamily="18" charset="0"/>
              </a:rPr>
              <a:t>Science of Chemical Measurements</a:t>
            </a:r>
            <a:r>
              <a:rPr lang="en-US" sz="2400" i="1" dirty="0" smtClean="0">
                <a:solidFill>
                  <a:srgbClr val="FF0000"/>
                </a:solidFill>
                <a:latin typeface="Times New Roman" pitchFamily="18" charset="0"/>
                <a:cs typeface="Times New Roman" pitchFamily="18" charset="0"/>
              </a:rPr>
              <a:t>”</a:t>
            </a:r>
          </a:p>
          <a:p>
            <a:pPr algn="just">
              <a:buNone/>
            </a:pPr>
            <a:endParaRPr lang="en-US" sz="24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“Analytical chemistry is what analytical chemists do</a:t>
            </a:r>
            <a:r>
              <a:rPr lang="en-US" sz="2400" b="1"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buFont typeface="Wingdings" pitchFamily="2" charset="2"/>
              <a:buChar char="§"/>
            </a:pPr>
            <a:r>
              <a:rPr lang="en-US" sz="2400" b="1" dirty="0">
                <a:latin typeface="Times New Roman" pitchFamily="18" charset="0"/>
                <a:cs typeface="Times New Roman" pitchFamily="18" charset="0"/>
              </a:rPr>
              <a:t>Analytical chemistry</a:t>
            </a:r>
            <a:r>
              <a:rPr lang="en-US" sz="2400" dirty="0">
                <a:latin typeface="Times New Roman" pitchFamily="18" charset="0"/>
                <a:cs typeface="Times New Roman" pitchFamily="18" charset="0"/>
              </a:rPr>
              <a:t> is the study of the </a:t>
            </a:r>
            <a:r>
              <a:rPr lang="en-US" sz="2400" dirty="0" smtClean="0">
                <a:solidFill>
                  <a:srgbClr val="FF0000"/>
                </a:solidFill>
                <a:latin typeface="Times New Roman" pitchFamily="18" charset="0"/>
                <a:cs typeface="Times New Roman" pitchFamily="18" charset="0"/>
                <a:hlinkClick r:id="rId2" tooltip="Separation process"/>
              </a:rPr>
              <a:t>separatio</a:t>
            </a:r>
            <a:r>
              <a:rPr lang="en-US" sz="2400" dirty="0" smtClean="0">
                <a:latin typeface="Times New Roman" pitchFamily="18" charset="0"/>
                <a:cs typeface="Times New Roman" pitchFamily="18" charset="0"/>
                <a:hlinkClick r:id="rId2" tooltip="Separation process"/>
              </a:rPr>
              <a:t>n</a:t>
            </a:r>
            <a:r>
              <a:rPr lang="en-US" sz="2400" dirty="0" smtClean="0">
                <a:latin typeface="Times New Roman" pitchFamily="18" charset="0"/>
                <a:cs typeface="Times New Roman" pitchFamily="18" charset="0"/>
              </a:rPr>
              <a:t>, identification</a:t>
            </a:r>
            <a:r>
              <a:rPr lang="en-US" sz="2400" dirty="0">
                <a:latin typeface="Times New Roman" pitchFamily="18" charset="0"/>
                <a:cs typeface="Times New Roman" pitchFamily="18" charset="0"/>
              </a:rPr>
              <a:t>, and </a:t>
            </a:r>
            <a:r>
              <a:rPr lang="en-US" sz="2400" dirty="0">
                <a:latin typeface="Times New Roman" pitchFamily="18" charset="0"/>
                <a:cs typeface="Times New Roman" pitchFamily="18" charset="0"/>
                <a:hlinkClick r:id="rId3" tooltip="Quantification (science)"/>
              </a:rPr>
              <a:t>quantification</a:t>
            </a:r>
            <a:r>
              <a:rPr lang="en-US" sz="2400" dirty="0">
                <a:latin typeface="Times New Roman" pitchFamily="18" charset="0"/>
                <a:cs typeface="Times New Roman" pitchFamily="18" charset="0"/>
              </a:rPr>
              <a:t> of the </a:t>
            </a:r>
            <a:r>
              <a:rPr lang="en-US" sz="2400" dirty="0">
                <a:latin typeface="Times New Roman" pitchFamily="18" charset="0"/>
                <a:cs typeface="Times New Roman" pitchFamily="18" charset="0"/>
                <a:hlinkClick r:id="rId4" tooltip="Chemical"/>
              </a:rPr>
              <a:t>chemical</a:t>
            </a:r>
            <a:r>
              <a:rPr lang="en-US" sz="2400" dirty="0">
                <a:latin typeface="Times New Roman" pitchFamily="18" charset="0"/>
                <a:cs typeface="Times New Roman" pitchFamily="18" charset="0"/>
              </a:rPr>
              <a:t> components of natural and artificial materials</a:t>
            </a:r>
            <a:r>
              <a:rPr lang="en-US" sz="2400" dirty="0" smtClean="0">
                <a:latin typeface="Times New Roman" pitchFamily="18" charset="0"/>
                <a:cs typeface="Times New Roman" pitchFamily="18" charset="0"/>
              </a:rPr>
              <a:t>.</a:t>
            </a:r>
          </a:p>
          <a:p>
            <a:pPr algn="just">
              <a:buNone/>
            </a:pPr>
            <a:endParaRPr lang="en-US" sz="2400" dirty="0">
              <a:latin typeface="Times New Roman" pitchFamily="18" charset="0"/>
              <a:cs typeface="Times New Roman" pitchFamily="18" charset="0"/>
            </a:endParaRPr>
          </a:p>
          <a:p>
            <a:pPr algn="just">
              <a:buFont typeface="Wingdings" pitchFamily="2" charset="2"/>
              <a:buChar char="§"/>
            </a:pPr>
            <a:r>
              <a:rPr lang="en-US" sz="2400" b="1" dirty="0" smtClean="0">
                <a:latin typeface="Times New Roman" pitchFamily="18" charset="0"/>
                <a:cs typeface="Times New Roman" pitchFamily="18" charset="0"/>
              </a:rPr>
              <a:t>Analytical chemistry </a:t>
            </a:r>
            <a:r>
              <a:rPr lang="en-US" sz="2400" dirty="0" smtClean="0">
                <a:latin typeface="Times New Roman" pitchFamily="18" charset="0"/>
                <a:cs typeface="Times New Roman" pitchFamily="18" charset="0"/>
              </a:rPr>
              <a:t>is responsible </a:t>
            </a:r>
            <a:r>
              <a:rPr lang="en-US" sz="2400" dirty="0">
                <a:latin typeface="Times New Roman" pitchFamily="18" charset="0"/>
                <a:cs typeface="Times New Roman" pitchFamily="18" charset="0"/>
              </a:rPr>
              <a:t>for </a:t>
            </a:r>
            <a:r>
              <a:rPr lang="en-US" sz="2400" b="1" dirty="0">
                <a:latin typeface="Times New Roman" pitchFamily="18" charset="0"/>
                <a:cs typeface="Times New Roman" pitchFamily="18" charset="0"/>
              </a:rPr>
              <a:t>characterizing the composition of matter</a:t>
            </a:r>
            <a:r>
              <a:rPr lang="en-US" sz="2400" dirty="0">
                <a:latin typeface="Times New Roman" pitchFamily="18" charset="0"/>
                <a:cs typeface="Times New Roman" pitchFamily="18" charset="0"/>
              </a:rPr>
              <a:t>, both </a:t>
            </a:r>
            <a:r>
              <a:rPr lang="en-US" sz="2400" b="1" dirty="0">
                <a:latin typeface="Times New Roman" pitchFamily="18" charset="0"/>
                <a:cs typeface="Times New Roman" pitchFamily="18" charset="0"/>
              </a:rPr>
              <a:t>qualitatively</a:t>
            </a: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what is present</a:t>
            </a:r>
            <a:r>
              <a:rPr lang="en-US" sz="2400" dirty="0">
                <a:latin typeface="Times New Roman" pitchFamily="18" charset="0"/>
                <a:cs typeface="Times New Roman" pitchFamily="18" charset="0"/>
              </a:rPr>
              <a:t>) and </a:t>
            </a:r>
            <a:r>
              <a:rPr lang="en-US" sz="2400" b="1" dirty="0">
                <a:latin typeface="Times New Roman" pitchFamily="18" charset="0"/>
                <a:cs typeface="Times New Roman" pitchFamily="18" charset="0"/>
              </a:rPr>
              <a:t>quantitatively</a:t>
            </a: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how much is present</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Analytical chemistry is more than a collection of </a:t>
            </a:r>
            <a:r>
              <a:rPr lang="en-US" sz="2400" dirty="0">
                <a:solidFill>
                  <a:srgbClr val="FF0000"/>
                </a:solidFill>
                <a:latin typeface="Times New Roman" pitchFamily="18" charset="0"/>
                <a:cs typeface="Times New Roman" pitchFamily="18" charset="0"/>
              </a:rPr>
              <a:t>qualitative </a:t>
            </a:r>
            <a:r>
              <a:rPr lang="en-US" sz="2400" dirty="0">
                <a:latin typeface="Times New Roman" pitchFamily="18" charset="0"/>
                <a:cs typeface="Times New Roman" pitchFamily="18" charset="0"/>
              </a:rPr>
              <a:t>and </a:t>
            </a:r>
            <a:r>
              <a:rPr lang="en-US" sz="2400" dirty="0">
                <a:solidFill>
                  <a:srgbClr val="FF0000"/>
                </a:solidFill>
                <a:latin typeface="Times New Roman" pitchFamily="18" charset="0"/>
                <a:cs typeface="Times New Roman" pitchFamily="18" charset="0"/>
              </a:rPr>
              <a:t>quantitative </a:t>
            </a:r>
            <a:r>
              <a:rPr lang="en-US" sz="2400" dirty="0">
                <a:latin typeface="Times New Roman" pitchFamily="18" charset="0"/>
                <a:cs typeface="Times New Roman" pitchFamily="18" charset="0"/>
              </a:rPr>
              <a:t>methods of </a:t>
            </a:r>
            <a:r>
              <a:rPr lang="en-US" sz="2400" dirty="0" smtClean="0">
                <a:latin typeface="Times New Roman" pitchFamily="18" charset="0"/>
                <a:cs typeface="Times New Roman" pitchFamily="18" charset="0"/>
              </a:rPr>
              <a:t>analysis.</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5140267-8A56-4E39-B296-919AD3D8028C}" type="datetime1">
              <a:rPr lang="en-US" smtClean="0"/>
              <a:pPr/>
              <a:t>7/20/2021</a:t>
            </a:fld>
            <a:endParaRPr lang="en-US"/>
          </a:p>
        </p:txBody>
      </p:sp>
      <p:sp>
        <p:nvSpPr>
          <p:cNvPr id="5" name="Slide Number Placeholder 4"/>
          <p:cNvSpPr>
            <a:spLocks noGrp="1"/>
          </p:cNvSpPr>
          <p:nvPr>
            <p:ph type="sldNum" sz="quarter" idx="12"/>
          </p:nvPr>
        </p:nvSpPr>
        <p:spPr/>
        <p:txBody>
          <a:bodyPr/>
          <a:lstStyle/>
          <a:p>
            <a:fld id="{B275C4C2-62D8-4032-87AF-899C77AE05B3}" type="slidenum">
              <a:rPr lang="en-US" sz="3200" smtClean="0"/>
              <a:pPr/>
              <a:t>3</a:t>
            </a:fld>
            <a:endParaRPr lang="en-US" sz="3200" dirty="0"/>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248400"/>
          </a:xfrm>
        </p:spPr>
        <p:txBody>
          <a:bodyPr>
            <a:normAutofit lnSpcReduction="10000"/>
          </a:bodyPr>
          <a:lstStyle/>
          <a:p>
            <a:pPr algn="just"/>
            <a:r>
              <a:rPr lang="en-US" sz="2400" dirty="0">
                <a:latin typeface="Times New Roman" pitchFamily="18" charset="0"/>
                <a:cs typeface="Times New Roman" pitchFamily="18" charset="0"/>
              </a:rPr>
              <a:t>Many analytical chemists engage in fundamental studies of analytical methods. </a:t>
            </a: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There </a:t>
            </a:r>
            <a:r>
              <a:rPr lang="en-US" sz="2400" dirty="0">
                <a:latin typeface="Times New Roman" pitchFamily="18" charset="0"/>
                <a:cs typeface="Times New Roman" pitchFamily="18" charset="0"/>
              </a:rPr>
              <a:t>are </a:t>
            </a:r>
            <a:r>
              <a:rPr lang="en-US" sz="2400" b="1" dirty="0">
                <a:solidFill>
                  <a:srgbClr val="0070C0"/>
                </a:solidFill>
                <a:latin typeface="Times New Roman" pitchFamily="18" charset="0"/>
                <a:cs typeface="Times New Roman" pitchFamily="18" charset="0"/>
              </a:rPr>
              <a:t>four areas of analysis</a:t>
            </a:r>
            <a:r>
              <a:rPr lang="en-US" sz="2400" dirty="0">
                <a:latin typeface="Times New Roman" pitchFamily="18" charset="0"/>
                <a:cs typeface="Times New Roman" pitchFamily="18" charset="0"/>
              </a:rPr>
              <a:t> in analytical chemistry</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lvl="0" algn="just"/>
            <a:r>
              <a:rPr lang="en-IN" sz="2400" b="1" dirty="0">
                <a:solidFill>
                  <a:srgbClr val="FF0000"/>
                </a:solidFill>
                <a:latin typeface="Times New Roman" pitchFamily="18" charset="0"/>
                <a:cs typeface="Times New Roman" pitchFamily="18" charset="0"/>
              </a:rPr>
              <a:t>Qualitative analysis</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an analysis in which we determine the </a:t>
            </a:r>
            <a:r>
              <a:rPr lang="en-IN" sz="2400" b="1" dirty="0">
                <a:latin typeface="Times New Roman" pitchFamily="18" charset="0"/>
                <a:cs typeface="Times New Roman" pitchFamily="18" charset="0"/>
              </a:rPr>
              <a:t>identity</a:t>
            </a:r>
            <a:r>
              <a:rPr lang="en-IN" sz="2400" dirty="0">
                <a:latin typeface="Times New Roman" pitchFamily="18" charset="0"/>
                <a:cs typeface="Times New Roman" pitchFamily="18" charset="0"/>
              </a:rPr>
              <a:t> of the constituent species in a sample</a:t>
            </a:r>
            <a:r>
              <a:rPr lang="en-IN" sz="2400" dirty="0" smtClean="0">
                <a:latin typeface="Times New Roman" pitchFamily="18" charset="0"/>
                <a:cs typeface="Times New Roman" pitchFamily="18" charset="0"/>
              </a:rPr>
              <a:t>.</a:t>
            </a:r>
          </a:p>
          <a:p>
            <a:pPr lvl="0" algn="just"/>
            <a:endParaRPr lang="en-US" sz="2400" dirty="0">
              <a:latin typeface="Times New Roman" pitchFamily="18" charset="0"/>
              <a:cs typeface="Times New Roman" pitchFamily="18" charset="0"/>
            </a:endParaRPr>
          </a:p>
          <a:p>
            <a:pPr lvl="0" algn="just"/>
            <a:r>
              <a:rPr lang="en-IN" sz="2400" b="1" dirty="0">
                <a:solidFill>
                  <a:srgbClr val="FF0000"/>
                </a:solidFill>
                <a:latin typeface="Times New Roman" pitchFamily="18" charset="0"/>
                <a:cs typeface="Times New Roman" pitchFamily="18" charset="0"/>
              </a:rPr>
              <a:t>Quantitative analysis</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An analysis in which we determine </a:t>
            </a:r>
            <a:r>
              <a:rPr lang="en-IN" sz="2400" b="1" dirty="0">
                <a:latin typeface="Times New Roman" pitchFamily="18" charset="0"/>
                <a:cs typeface="Times New Roman" pitchFamily="18" charset="0"/>
              </a:rPr>
              <a:t>how much </a:t>
            </a:r>
            <a:r>
              <a:rPr lang="en-IN" sz="2400" dirty="0">
                <a:latin typeface="Times New Roman" pitchFamily="18" charset="0"/>
                <a:cs typeface="Times New Roman" pitchFamily="18" charset="0"/>
              </a:rPr>
              <a:t>of a constituent species is present in a sample</a:t>
            </a:r>
            <a:r>
              <a:rPr lang="en-IN" sz="2400" dirty="0" smtClean="0">
                <a:latin typeface="Times New Roman" pitchFamily="18" charset="0"/>
                <a:cs typeface="Times New Roman" pitchFamily="18" charset="0"/>
              </a:rPr>
              <a:t>.</a:t>
            </a:r>
          </a:p>
          <a:p>
            <a:pPr lvl="0" algn="just"/>
            <a:endParaRPr lang="en-US" sz="2400" dirty="0">
              <a:latin typeface="Times New Roman" pitchFamily="18" charset="0"/>
              <a:cs typeface="Times New Roman" pitchFamily="18" charset="0"/>
            </a:endParaRPr>
          </a:p>
          <a:p>
            <a:pPr lvl="0" algn="just"/>
            <a:r>
              <a:rPr lang="en-IN" sz="2400" b="1" dirty="0">
                <a:solidFill>
                  <a:srgbClr val="FF0000"/>
                </a:solidFill>
                <a:latin typeface="Times New Roman" pitchFamily="18" charset="0"/>
                <a:cs typeface="Times New Roman" pitchFamily="18" charset="0"/>
              </a:rPr>
              <a:t>Characterization analysis</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An analysis in which we evaluate a</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sample’s chemical or physical properties</a:t>
            </a:r>
            <a:r>
              <a:rPr lang="en-IN" sz="2400" dirty="0" smtClean="0">
                <a:latin typeface="Times New Roman" pitchFamily="18" charset="0"/>
                <a:cs typeface="Times New Roman" pitchFamily="18" charset="0"/>
              </a:rPr>
              <a:t>.</a:t>
            </a:r>
          </a:p>
          <a:p>
            <a:pPr lvl="0" algn="just"/>
            <a:endParaRPr lang="en-US" sz="2400" dirty="0">
              <a:latin typeface="Times New Roman" pitchFamily="18" charset="0"/>
              <a:cs typeface="Times New Roman" pitchFamily="18" charset="0"/>
            </a:endParaRPr>
          </a:p>
          <a:p>
            <a:pPr lvl="0" algn="just"/>
            <a:r>
              <a:rPr lang="en-IN" sz="2400" b="1" dirty="0">
                <a:solidFill>
                  <a:srgbClr val="FF0000"/>
                </a:solidFill>
                <a:latin typeface="Times New Roman" pitchFamily="18" charset="0"/>
                <a:cs typeface="Times New Roman" pitchFamily="18" charset="0"/>
              </a:rPr>
              <a:t>Fundamental analysis</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An analysis whose purpose is to improve</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an analytical method’s capabilities.</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F3980C8-E15D-4551-97E5-D8C47BB2D579}" type="datetime1">
              <a:rPr lang="en-US" smtClean="0"/>
              <a:pPr/>
              <a:t>7/20/2021</a:t>
            </a:fld>
            <a:endParaRPr lang="en-US"/>
          </a:p>
        </p:txBody>
      </p:sp>
      <p:sp>
        <p:nvSpPr>
          <p:cNvPr id="5" name="Slide Number Placeholder 4"/>
          <p:cNvSpPr>
            <a:spLocks noGrp="1"/>
          </p:cNvSpPr>
          <p:nvPr>
            <p:ph type="sldNum" sz="quarter" idx="12"/>
          </p:nvPr>
        </p:nvSpPr>
        <p:spPr/>
        <p:txBody>
          <a:bodyPr/>
          <a:lstStyle/>
          <a:p>
            <a:fld id="{B275C4C2-62D8-4032-87AF-899C77AE05B3}" type="slidenum">
              <a:rPr lang="en-US" sz="3200" smtClean="0"/>
              <a:pPr/>
              <a:t>4</a:t>
            </a:fld>
            <a:endParaRPr lang="en-US" sz="3200" dirty="0"/>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324600"/>
          </a:xfrm>
        </p:spPr>
        <p:txBody>
          <a:bodyPr>
            <a:normAutofit fontScale="92500"/>
          </a:bodyPr>
          <a:lstStyle/>
          <a:p>
            <a:pPr algn="just">
              <a:buNone/>
            </a:pPr>
            <a:r>
              <a:rPr lang="en-US" sz="2600" b="1" dirty="0">
                <a:solidFill>
                  <a:srgbClr val="7030A0"/>
                </a:solidFill>
                <a:latin typeface="Times New Roman" pitchFamily="18" charset="0"/>
                <a:cs typeface="Times New Roman" pitchFamily="18" charset="0"/>
              </a:rPr>
              <a:t>1.2. Roles of analytical chemistry </a:t>
            </a:r>
            <a:endParaRPr lang="en-US" sz="2600" b="1" dirty="0" smtClean="0">
              <a:solidFill>
                <a:srgbClr val="7030A0"/>
              </a:solidFill>
              <a:latin typeface="Times New Roman" pitchFamily="18" charset="0"/>
              <a:cs typeface="Times New Roman" pitchFamily="18" charset="0"/>
            </a:endParaRPr>
          </a:p>
          <a:p>
            <a:pPr algn="just">
              <a:buNone/>
            </a:pPr>
            <a:endParaRPr lang="en-US" sz="2400" dirty="0">
              <a:solidFill>
                <a:srgbClr val="0070C0"/>
              </a:solidFill>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Analytical chemistry is applied throughout </a:t>
            </a:r>
            <a:r>
              <a:rPr lang="en-US" sz="2400" dirty="0">
                <a:solidFill>
                  <a:srgbClr val="C00000"/>
                </a:solidFill>
                <a:latin typeface="Times New Roman" pitchFamily="18" charset="0"/>
                <a:cs typeface="Times New Roman" pitchFamily="18" charset="0"/>
              </a:rPr>
              <a:t>industry, medicine, and all the sciences</a:t>
            </a:r>
            <a:r>
              <a:rPr lang="en-US" sz="2400" dirty="0" smtClean="0">
                <a:solidFill>
                  <a:srgbClr val="C00000"/>
                </a:solidFill>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At </a:t>
            </a:r>
            <a:r>
              <a:rPr lang="en-US" sz="2400" dirty="0">
                <a:latin typeface="Times New Roman" pitchFamily="18" charset="0"/>
                <a:cs typeface="Times New Roman" pitchFamily="18" charset="0"/>
              </a:rPr>
              <a:t>present, analytical chemistry plays a decisive role in the control of technological processes, and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lvl="1" algn="just"/>
            <a:r>
              <a:rPr lang="en-US" sz="2400" dirty="0" smtClean="0">
                <a:latin typeface="Times New Roman" pitchFamily="18" charset="0"/>
                <a:cs typeface="Times New Roman" pitchFamily="18" charset="0"/>
              </a:rPr>
              <a:t>becomes </a:t>
            </a:r>
            <a:r>
              <a:rPr lang="en-US" sz="2400" dirty="0">
                <a:latin typeface="Times New Roman" pitchFamily="18" charset="0"/>
                <a:cs typeface="Times New Roman" pitchFamily="18" charset="0"/>
              </a:rPr>
              <a:t>one of the sciences bringing a particular contribution both to the production of goods required by </a:t>
            </a:r>
            <a:r>
              <a:rPr lang="en-US" sz="2400" dirty="0">
                <a:solidFill>
                  <a:srgbClr val="FF0000"/>
                </a:solidFill>
                <a:latin typeface="Times New Roman" pitchFamily="18" charset="0"/>
                <a:cs typeface="Times New Roman" pitchFamily="18" charset="0"/>
              </a:rPr>
              <a:t>modern society </a:t>
            </a:r>
            <a:r>
              <a:rPr lang="en-US" sz="2400" dirty="0">
                <a:latin typeface="Times New Roman" pitchFamily="18" charset="0"/>
                <a:cs typeface="Times New Roman" pitchFamily="18" charset="0"/>
              </a:rPr>
              <a:t>and to </a:t>
            </a:r>
            <a:r>
              <a:rPr lang="en-US" sz="2400" dirty="0">
                <a:solidFill>
                  <a:srgbClr val="FF0000"/>
                </a:solidFill>
                <a:latin typeface="Times New Roman" pitchFamily="18" charset="0"/>
                <a:cs typeface="Times New Roman" pitchFamily="18" charset="0"/>
              </a:rPr>
              <a:t>scientific research</a:t>
            </a:r>
            <a:r>
              <a:rPr lang="en-US" sz="2400" dirty="0" smtClean="0">
                <a:solidFill>
                  <a:srgbClr val="FF0000"/>
                </a:solidFill>
                <a:latin typeface="Times New Roman" pitchFamily="18" charset="0"/>
                <a:cs typeface="Times New Roman" pitchFamily="18" charset="0"/>
              </a:rPr>
              <a:t>.</a:t>
            </a:r>
            <a:endParaRPr lang="en-US" sz="2400" dirty="0">
              <a:solidFill>
                <a:srgbClr val="FF0000"/>
              </a:solidFill>
              <a:latin typeface="Times New Roman" pitchFamily="18" charset="0"/>
              <a:cs typeface="Times New Roman" pitchFamily="18" charset="0"/>
            </a:endParaRPr>
          </a:p>
          <a:p>
            <a:pPr lvl="1" algn="just">
              <a:buNone/>
            </a:pPr>
            <a:endParaRPr lang="en-US" sz="2400" dirty="0">
              <a:latin typeface="Times New Roman" pitchFamily="18" charset="0"/>
              <a:cs typeface="Times New Roman" pitchFamily="18" charset="0"/>
            </a:endParaRPr>
          </a:p>
          <a:p>
            <a:pPr algn="just">
              <a:buFont typeface="Wingdings" pitchFamily="2" charset="2"/>
              <a:buChar char="Ø"/>
            </a:pPr>
            <a:r>
              <a:rPr lang="en-US" sz="2600" dirty="0" smtClean="0">
                <a:latin typeface="Times New Roman" pitchFamily="18" charset="0"/>
                <a:cs typeface="Times New Roman" pitchFamily="18" charset="0"/>
              </a:rPr>
              <a:t>Analytical </a:t>
            </a:r>
            <a:r>
              <a:rPr lang="en-US" sz="2600" dirty="0">
                <a:latin typeface="Times New Roman" pitchFamily="18" charset="0"/>
                <a:cs typeface="Times New Roman" pitchFamily="18" charset="0"/>
              </a:rPr>
              <a:t>chemistry is the </a:t>
            </a:r>
            <a:r>
              <a:rPr lang="en-US" sz="2600" dirty="0">
                <a:solidFill>
                  <a:srgbClr val="FF0000"/>
                </a:solidFill>
                <a:latin typeface="Times New Roman" pitchFamily="18" charset="0"/>
                <a:cs typeface="Times New Roman" pitchFamily="18" charset="0"/>
              </a:rPr>
              <a:t>universal </a:t>
            </a:r>
            <a:r>
              <a:rPr lang="en-US" sz="2600" dirty="0">
                <a:latin typeface="Times New Roman" pitchFamily="18" charset="0"/>
                <a:cs typeface="Times New Roman" pitchFamily="18" charset="0"/>
              </a:rPr>
              <a:t>and </a:t>
            </a:r>
            <a:r>
              <a:rPr lang="en-US" sz="2600" dirty="0">
                <a:solidFill>
                  <a:srgbClr val="FF0000"/>
                </a:solidFill>
                <a:latin typeface="Times New Roman" pitchFamily="18" charset="0"/>
                <a:cs typeface="Times New Roman" pitchFamily="18" charset="0"/>
              </a:rPr>
              <a:t>infallible</a:t>
            </a:r>
            <a:r>
              <a:rPr lang="en-US" sz="2600" dirty="0">
                <a:latin typeface="Times New Roman" pitchFamily="18" charset="0"/>
                <a:cs typeface="Times New Roman" pitchFamily="18" charset="0"/>
              </a:rPr>
              <a:t> control of every production process, in any field of chemical industry itself also in metallurgy, in the fuels industry, in metropolitan or industrial plants for water supply, in agriculture, in medicine, etc</a:t>
            </a:r>
          </a:p>
        </p:txBody>
      </p:sp>
      <p:sp>
        <p:nvSpPr>
          <p:cNvPr id="4" name="Date Placeholder 3"/>
          <p:cNvSpPr>
            <a:spLocks noGrp="1"/>
          </p:cNvSpPr>
          <p:nvPr>
            <p:ph type="dt" sz="half" idx="10"/>
          </p:nvPr>
        </p:nvSpPr>
        <p:spPr/>
        <p:txBody>
          <a:bodyPr/>
          <a:lstStyle/>
          <a:p>
            <a:fld id="{833E2176-9145-4CCC-9ED1-12610B96731C}" type="datetime1">
              <a:rPr lang="en-US" smtClean="0"/>
              <a:pPr/>
              <a:t>7/20/2021</a:t>
            </a:fld>
            <a:endParaRPr lang="en-US"/>
          </a:p>
        </p:txBody>
      </p:sp>
      <p:sp>
        <p:nvSpPr>
          <p:cNvPr id="5" name="Slide Number Placeholder 4"/>
          <p:cNvSpPr>
            <a:spLocks noGrp="1"/>
          </p:cNvSpPr>
          <p:nvPr>
            <p:ph type="sldNum" sz="quarter" idx="12"/>
          </p:nvPr>
        </p:nvSpPr>
        <p:spPr>
          <a:xfrm>
            <a:off x="6553200" y="6356350"/>
            <a:ext cx="2438400" cy="365125"/>
          </a:xfrm>
        </p:spPr>
        <p:txBody>
          <a:bodyPr/>
          <a:lstStyle/>
          <a:p>
            <a:r>
              <a:rPr lang="en-US" sz="2400" dirty="0" smtClean="0"/>
              <a:t>           </a:t>
            </a:r>
            <a:fld id="{B275C4C2-62D8-4032-87AF-899C77AE05B3}" type="slidenum">
              <a:rPr lang="en-US" sz="2400" smtClean="0"/>
              <a:pPr/>
              <a:t>5</a:t>
            </a:fld>
            <a:endParaRPr lang="en-US" sz="2400" dirty="0"/>
          </a:p>
        </p:txBody>
      </p:sp>
    </p:spTree>
  </p:cSld>
  <p:clrMapOvr>
    <a:masterClrMapping/>
  </p:clrMapOvr>
  <p:transition>
    <p:pull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839200" cy="6477000"/>
          </a:xfrm>
        </p:spPr>
        <p:txBody>
          <a:bodyPr>
            <a:noAutofit/>
          </a:bodyPr>
          <a:lstStyle/>
          <a:p>
            <a:pPr algn="just">
              <a:buFont typeface="Wingdings" pitchFamily="2" charset="2"/>
              <a:buChar char="Ø"/>
            </a:pPr>
            <a:r>
              <a:rPr lang="en-US" sz="2400" b="1" dirty="0" smtClean="0">
                <a:solidFill>
                  <a:srgbClr val="FF0000"/>
                </a:solidFill>
                <a:latin typeface="Times New Roman" pitchFamily="18" charset="0"/>
                <a:cs typeface="Times New Roman" pitchFamily="18" charset="0"/>
              </a:rPr>
              <a:t>Consider a few </a:t>
            </a:r>
            <a:r>
              <a:rPr lang="en-US" sz="2400" b="1" dirty="0">
                <a:solidFill>
                  <a:srgbClr val="FF0000"/>
                </a:solidFill>
                <a:latin typeface="Times New Roman" pitchFamily="18" charset="0"/>
                <a:cs typeface="Times New Roman" pitchFamily="18" charset="0"/>
              </a:rPr>
              <a:t>examples of role of Analytical chemistry</a:t>
            </a:r>
            <a:r>
              <a:rPr lang="en-US" sz="2400" b="1" dirty="0" smtClean="0">
                <a:solidFill>
                  <a:srgbClr val="FF0000"/>
                </a:solidFill>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lvl="0" algn="just"/>
            <a:r>
              <a:rPr lang="en-IN" sz="2200" dirty="0">
                <a:latin typeface="Times New Roman" pitchFamily="18" charset="0"/>
                <a:cs typeface="Times New Roman" pitchFamily="18" charset="0"/>
              </a:rPr>
              <a:t>To determine the </a:t>
            </a:r>
            <a:r>
              <a:rPr lang="en-IN" sz="2200" b="1" dirty="0">
                <a:latin typeface="Times New Roman" pitchFamily="18" charset="0"/>
                <a:cs typeface="Times New Roman" pitchFamily="18" charset="0"/>
              </a:rPr>
              <a:t>concentration</a:t>
            </a:r>
            <a:r>
              <a:rPr lang="en-IN" sz="2200" dirty="0">
                <a:latin typeface="Times New Roman" pitchFamily="18" charset="0"/>
                <a:cs typeface="Times New Roman" pitchFamily="18" charset="0"/>
              </a:rPr>
              <a:t> of oxygen and carbon dioxide in </a:t>
            </a:r>
            <a:r>
              <a:rPr lang="en-IN" sz="2200" dirty="0" smtClean="0">
                <a:latin typeface="Times New Roman" pitchFamily="18" charset="0"/>
                <a:cs typeface="Times New Roman" pitchFamily="18" charset="0"/>
              </a:rPr>
              <a:t>blood samples. </a:t>
            </a:r>
            <a:br>
              <a:rPr lang="en-IN" sz="2200" dirty="0" smtClean="0">
                <a:latin typeface="Times New Roman" pitchFamily="18" charset="0"/>
                <a:cs typeface="Times New Roman" pitchFamily="18" charset="0"/>
              </a:rPr>
            </a:br>
            <a:endParaRPr lang="en-US" sz="2200" dirty="0">
              <a:latin typeface="Times New Roman" pitchFamily="18" charset="0"/>
              <a:cs typeface="Times New Roman" pitchFamily="18" charset="0"/>
            </a:endParaRPr>
          </a:p>
          <a:p>
            <a:pPr lvl="0" algn="just"/>
            <a:r>
              <a:rPr lang="en-IN" sz="2200" dirty="0">
                <a:latin typeface="Times New Roman" pitchFamily="18" charset="0"/>
                <a:cs typeface="Times New Roman" pitchFamily="18" charset="0"/>
              </a:rPr>
              <a:t>Quantities of hydrocarbons, </a:t>
            </a:r>
            <a:r>
              <a:rPr lang="en-IN" sz="2200" dirty="0" smtClean="0">
                <a:latin typeface="Times New Roman" pitchFamily="18" charset="0"/>
                <a:cs typeface="Times New Roman" pitchFamily="18" charset="0"/>
              </a:rPr>
              <a:t>NO, </a:t>
            </a:r>
            <a:r>
              <a:rPr lang="en-IN" sz="2200" dirty="0">
                <a:latin typeface="Times New Roman" pitchFamily="18" charset="0"/>
                <a:cs typeface="Times New Roman" pitchFamily="18" charset="0"/>
              </a:rPr>
              <a:t>and </a:t>
            </a:r>
            <a:r>
              <a:rPr lang="en-IN" sz="2200" dirty="0" smtClean="0">
                <a:latin typeface="Times New Roman" pitchFamily="18" charset="0"/>
                <a:cs typeface="Times New Roman" pitchFamily="18" charset="0"/>
              </a:rPr>
              <a:t>CO present </a:t>
            </a:r>
            <a:r>
              <a:rPr lang="en-IN" sz="2200" dirty="0">
                <a:latin typeface="Times New Roman" pitchFamily="18" charset="0"/>
                <a:cs typeface="Times New Roman" pitchFamily="18" charset="0"/>
              </a:rPr>
              <a:t>in automobile exhaust gases are measured to assess the effectiveness of smog-control </a:t>
            </a:r>
            <a:r>
              <a:rPr lang="en-IN" sz="2200" dirty="0" smtClean="0">
                <a:latin typeface="Times New Roman" pitchFamily="18" charset="0"/>
                <a:cs typeface="Times New Roman" pitchFamily="18" charset="0"/>
              </a:rPr>
              <a:t>devices.</a:t>
            </a:r>
          </a:p>
          <a:p>
            <a:pPr lvl="0" algn="just">
              <a:buNone/>
            </a:pPr>
            <a:endParaRPr lang="en-US" sz="2200" dirty="0">
              <a:latin typeface="Times New Roman" pitchFamily="18" charset="0"/>
              <a:cs typeface="Times New Roman" pitchFamily="18" charset="0"/>
            </a:endParaRPr>
          </a:p>
          <a:p>
            <a:pPr lvl="0" algn="just"/>
            <a:r>
              <a:rPr lang="en-IN" sz="2200" dirty="0">
                <a:latin typeface="Times New Roman" pitchFamily="18" charset="0"/>
                <a:cs typeface="Times New Roman" pitchFamily="18" charset="0"/>
              </a:rPr>
              <a:t>For quantitative determination of nitrogen in foods, help to establishes their protein content and thus their nutritional value</a:t>
            </a:r>
            <a:r>
              <a:rPr lang="en-IN" sz="2200" dirty="0" smtClean="0">
                <a:latin typeface="Times New Roman" pitchFamily="18" charset="0"/>
                <a:cs typeface="Times New Roman" pitchFamily="18" charset="0"/>
              </a:rPr>
              <a:t>.</a:t>
            </a:r>
          </a:p>
          <a:p>
            <a:pPr lvl="0" algn="just"/>
            <a:endParaRPr lang="en-US" sz="2200" dirty="0">
              <a:latin typeface="Times New Roman" pitchFamily="18" charset="0"/>
              <a:cs typeface="Times New Roman" pitchFamily="18" charset="0"/>
            </a:endParaRPr>
          </a:p>
          <a:p>
            <a:pPr lvl="0" algn="just"/>
            <a:r>
              <a:rPr lang="en-IN" sz="2200" dirty="0">
                <a:latin typeface="Times New Roman" pitchFamily="18" charset="0"/>
                <a:cs typeface="Times New Roman" pitchFamily="18" charset="0"/>
              </a:rPr>
              <a:t>For quantitative analysis of soils fertility in which plants are grow, help allow farmers to obtain information about fertilization requirements</a:t>
            </a:r>
            <a:r>
              <a:rPr lang="en-IN" sz="2200" dirty="0" smtClean="0">
                <a:latin typeface="Times New Roman" pitchFamily="18" charset="0"/>
                <a:cs typeface="Times New Roman" pitchFamily="18" charset="0"/>
              </a:rPr>
              <a:t>.</a:t>
            </a:r>
          </a:p>
          <a:p>
            <a:pPr lvl="0"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To determine the role of potassium, calcium and sodium ions in the body </a:t>
            </a:r>
            <a:r>
              <a:rPr lang="en-US" sz="2200" dirty="0" smtClean="0">
                <a:latin typeface="Times New Roman" pitchFamily="18" charset="0"/>
                <a:cs typeface="Times New Roman" pitchFamily="18" charset="0"/>
              </a:rPr>
              <a:t>fluids.</a:t>
            </a:r>
            <a:endParaRPr lang="en-US" sz="2200" dirty="0">
              <a:latin typeface="Times New Roman" pitchFamily="18" charset="0"/>
              <a:cs typeface="Times New Roman" pitchFamily="18" charset="0"/>
            </a:endParaRPr>
          </a:p>
        </p:txBody>
      </p:sp>
      <p:sp>
        <p:nvSpPr>
          <p:cNvPr id="5" name="TextBox 4"/>
          <p:cNvSpPr txBox="1"/>
          <p:nvPr/>
        </p:nvSpPr>
        <p:spPr>
          <a:xfrm>
            <a:off x="2209800" y="0"/>
            <a:ext cx="16002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Cont…</a:t>
            </a: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E78571F-FB81-42FE-BBDA-8C6F708E424E}" type="datetime1">
              <a:rPr lang="en-US" smtClean="0"/>
              <a:pPr/>
              <a:t>7/20/2021</a:t>
            </a:fld>
            <a:endParaRPr lang="en-US"/>
          </a:p>
        </p:txBody>
      </p:sp>
      <p:sp>
        <p:nvSpPr>
          <p:cNvPr id="6" name="Slide Number Placeholder 5"/>
          <p:cNvSpPr>
            <a:spLocks noGrp="1"/>
          </p:cNvSpPr>
          <p:nvPr>
            <p:ph type="sldNum" sz="quarter" idx="12"/>
          </p:nvPr>
        </p:nvSpPr>
        <p:spPr/>
        <p:txBody>
          <a:bodyPr/>
          <a:lstStyle/>
          <a:p>
            <a:fld id="{B275C4C2-62D8-4032-87AF-899C77AE05B3}" type="slidenum">
              <a:rPr lang="en-US" sz="2800" smtClean="0"/>
              <a:pPr/>
              <a:t>6</a:t>
            </a:fld>
            <a:endParaRPr lang="en-US" sz="2800"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172200"/>
          </a:xfrm>
        </p:spPr>
        <p:txBody>
          <a:bodyPr>
            <a:normAutofit fontScale="85000" lnSpcReduction="20000"/>
          </a:bodyPr>
          <a:lstStyle/>
          <a:p>
            <a:pPr algn="just">
              <a:buNone/>
            </a:pPr>
            <a:r>
              <a:rPr lang="en-US" sz="3100" b="1" dirty="0" smtClean="0">
                <a:solidFill>
                  <a:srgbClr val="0070C0"/>
                </a:solidFill>
                <a:latin typeface="Times New Roman" pitchFamily="18" charset="0"/>
                <a:cs typeface="Times New Roman" pitchFamily="18" charset="0"/>
              </a:rPr>
              <a:t>1.3. Classification of analytical chemistry</a:t>
            </a:r>
          </a:p>
          <a:p>
            <a:pPr algn="just"/>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Analytical methods are classified as </a:t>
            </a:r>
          </a:p>
          <a:p>
            <a:pPr algn="just"/>
            <a:endParaRPr lang="en-US" sz="2400" dirty="0" smtClean="0">
              <a:latin typeface="Times New Roman" pitchFamily="18" charset="0"/>
              <a:cs typeface="Times New Roman" pitchFamily="18" charset="0"/>
            </a:endParaRPr>
          </a:p>
          <a:p>
            <a:pPr lvl="2" algn="just"/>
            <a:r>
              <a:rPr lang="en-US" sz="2600" b="1" dirty="0" smtClean="0">
                <a:solidFill>
                  <a:srgbClr val="FF0000"/>
                </a:solidFill>
                <a:latin typeface="Times New Roman" pitchFamily="18" charset="0"/>
                <a:cs typeface="Times New Roman" pitchFamily="18" charset="0"/>
              </a:rPr>
              <a:t>Classical methods </a:t>
            </a:r>
            <a:r>
              <a:rPr lang="en-US" sz="2600" dirty="0" smtClean="0">
                <a:latin typeface="Times New Roman" pitchFamily="18" charset="0"/>
                <a:cs typeface="Times New Roman" pitchFamily="18" charset="0"/>
              </a:rPr>
              <a:t>and</a:t>
            </a:r>
          </a:p>
          <a:p>
            <a:pPr lvl="2" algn="just">
              <a:buNone/>
            </a:pPr>
            <a:r>
              <a:rPr lang="en-US" sz="2600" b="1" dirty="0" smtClean="0">
                <a:latin typeface="Times New Roman" pitchFamily="18" charset="0"/>
                <a:cs typeface="Times New Roman" pitchFamily="18" charset="0"/>
              </a:rPr>
              <a:t> </a:t>
            </a:r>
          </a:p>
          <a:p>
            <a:pPr lvl="2" algn="just"/>
            <a:r>
              <a:rPr lang="en-US" sz="2600" b="1" dirty="0" smtClean="0">
                <a:solidFill>
                  <a:srgbClr val="FF0000"/>
                </a:solidFill>
                <a:latin typeface="Times New Roman" pitchFamily="18" charset="0"/>
                <a:cs typeface="Times New Roman" pitchFamily="18" charset="0"/>
              </a:rPr>
              <a:t>Instrumental methods</a:t>
            </a:r>
            <a:r>
              <a:rPr lang="en-US" sz="2600" dirty="0" smtClean="0">
                <a:solidFill>
                  <a:srgbClr val="FF0000"/>
                </a:solidFill>
                <a:latin typeface="Times New Roman" pitchFamily="18" charset="0"/>
                <a:cs typeface="Times New Roman" pitchFamily="18" charset="0"/>
              </a:rPr>
              <a:t> </a:t>
            </a:r>
          </a:p>
          <a:p>
            <a:pPr algn="just"/>
            <a:endParaRPr lang="en-US" sz="2400" dirty="0" smtClean="0">
              <a:latin typeface="Times New Roman" pitchFamily="18" charset="0"/>
              <a:cs typeface="Times New Roman" pitchFamily="18" charset="0"/>
            </a:endParaRPr>
          </a:p>
          <a:p>
            <a:pPr algn="just">
              <a:buNone/>
            </a:pPr>
            <a:r>
              <a:rPr lang="en-US" sz="2400" dirty="0" smtClean="0">
                <a:solidFill>
                  <a:srgbClr val="FF0000"/>
                </a:solidFill>
                <a:latin typeface="Times New Roman" pitchFamily="18" charset="0"/>
                <a:cs typeface="Times New Roman" pitchFamily="18" charset="0"/>
              </a:rPr>
              <a:t>I. </a:t>
            </a:r>
            <a:r>
              <a:rPr lang="en-US" sz="2800" b="1" dirty="0" smtClean="0">
                <a:solidFill>
                  <a:srgbClr val="FF0000"/>
                </a:solidFill>
                <a:latin typeface="Times New Roman" pitchFamily="18" charset="0"/>
                <a:cs typeface="Times New Roman" pitchFamily="18" charset="0"/>
              </a:rPr>
              <a:t>Classical methods</a:t>
            </a:r>
            <a:r>
              <a:rPr lang="en-US" sz="2400" dirty="0" smtClean="0">
                <a:latin typeface="Times New Roman" pitchFamily="18" charset="0"/>
                <a:cs typeface="Times New Roman" pitchFamily="18" charset="0"/>
              </a:rPr>
              <a:t>: early years (separation of analytes) via precipitation, extraction or distillation</a:t>
            </a:r>
          </a:p>
          <a:p>
            <a:pPr algn="just"/>
            <a:endParaRPr lang="en-US" sz="2400" dirty="0" smtClean="0">
              <a:latin typeface="Times New Roman" pitchFamily="18" charset="0"/>
              <a:cs typeface="Times New Roman" pitchFamily="18" charset="0"/>
            </a:endParaRPr>
          </a:p>
          <a:p>
            <a:pPr algn="just"/>
            <a:r>
              <a:rPr lang="en-US" sz="2400" b="1" dirty="0" smtClean="0">
                <a:solidFill>
                  <a:srgbClr val="00B050"/>
                </a:solidFill>
                <a:latin typeface="Times New Roman" pitchFamily="18" charset="0"/>
                <a:cs typeface="Times New Roman" pitchFamily="18" charset="0"/>
              </a:rPr>
              <a:t>Qualitative</a:t>
            </a:r>
            <a:r>
              <a:rPr lang="en-US" sz="2400" dirty="0" smtClean="0">
                <a:latin typeface="Times New Roman" pitchFamily="18" charset="0"/>
                <a:cs typeface="Times New Roman" pitchFamily="18" charset="0"/>
              </a:rPr>
              <a:t>: recognized by color, boiling point, solubility, taste</a:t>
            </a:r>
          </a:p>
          <a:p>
            <a:pPr algn="just"/>
            <a:endParaRPr lang="en-US" sz="2400" dirty="0" smtClean="0">
              <a:latin typeface="Times New Roman" pitchFamily="18" charset="0"/>
              <a:cs typeface="Times New Roman" pitchFamily="18" charset="0"/>
            </a:endParaRPr>
          </a:p>
          <a:p>
            <a:pPr algn="just"/>
            <a:r>
              <a:rPr lang="en-US" sz="2400" b="1" dirty="0" smtClean="0">
                <a:solidFill>
                  <a:srgbClr val="00B050"/>
                </a:solidFill>
                <a:latin typeface="Times New Roman" pitchFamily="18" charset="0"/>
                <a:cs typeface="Times New Roman" pitchFamily="18" charset="0"/>
              </a:rPr>
              <a:t>Quantitative</a:t>
            </a:r>
            <a:r>
              <a:rPr lang="en-US" sz="2400" dirty="0" smtClean="0">
                <a:latin typeface="Times New Roman" pitchFamily="18" charset="0"/>
                <a:cs typeface="Times New Roman" pitchFamily="18" charset="0"/>
              </a:rPr>
              <a:t>: gravimetric or titrimetric measurements</a:t>
            </a:r>
          </a:p>
          <a:p>
            <a:pPr algn="just"/>
            <a:endParaRPr lang="en-US" sz="2400" dirty="0" smtClean="0">
              <a:latin typeface="Times New Roman" pitchFamily="18" charset="0"/>
              <a:cs typeface="Times New Roman" pitchFamily="18" charset="0"/>
            </a:endParaRPr>
          </a:p>
          <a:p>
            <a:pPr lvl="0" algn="just"/>
            <a:r>
              <a:rPr lang="en-US" sz="2400" b="1" u="sng" dirty="0" smtClean="0">
                <a:solidFill>
                  <a:srgbClr val="FF0000"/>
                </a:solidFill>
                <a:latin typeface="Times New Roman" pitchFamily="18" charset="0"/>
                <a:cs typeface="Times New Roman" pitchFamily="18" charset="0"/>
              </a:rPr>
              <a:t>Gravimetric Methods</a:t>
            </a:r>
            <a:r>
              <a:rPr lang="en-US" sz="2400" dirty="0" smtClean="0">
                <a:latin typeface="Times New Roman" pitchFamily="18" charset="0"/>
                <a:cs typeface="Times New Roman" pitchFamily="18" charset="0"/>
              </a:rPr>
              <a:t> determine the mass of the analyte or some compound chemically related to it.</a:t>
            </a:r>
          </a:p>
          <a:p>
            <a:pPr lvl="0" algn="just"/>
            <a:endParaRPr lang="en-US" sz="2400" dirty="0" smtClean="0">
              <a:latin typeface="Times New Roman" pitchFamily="18" charset="0"/>
              <a:cs typeface="Times New Roman" pitchFamily="18" charset="0"/>
            </a:endParaRPr>
          </a:p>
          <a:p>
            <a:pPr lvl="0" algn="just"/>
            <a:r>
              <a:rPr lang="en-US" sz="2400" b="1" u="sng" dirty="0" smtClean="0">
                <a:solidFill>
                  <a:srgbClr val="FF0000"/>
                </a:solidFill>
                <a:latin typeface="Times New Roman" pitchFamily="18" charset="0"/>
                <a:cs typeface="Times New Roman" pitchFamily="18" charset="0"/>
              </a:rPr>
              <a:t>Volumetric Methods</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measure the volume of a solution containing sufficient reagent to react completely with the analyte. </a:t>
            </a: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5FA8778-07E2-4E8D-AE97-515C99DFB78B}" type="datetime1">
              <a:rPr lang="en-US" smtClean="0"/>
              <a:pPr/>
              <a:t>7/20/2021</a:t>
            </a:fld>
            <a:endParaRPr lang="en-US" dirty="0"/>
          </a:p>
        </p:txBody>
      </p:sp>
      <p:sp>
        <p:nvSpPr>
          <p:cNvPr id="5" name="Slide Number Placeholder 4"/>
          <p:cNvSpPr>
            <a:spLocks noGrp="1"/>
          </p:cNvSpPr>
          <p:nvPr>
            <p:ph type="sldNum" sz="quarter" idx="12"/>
          </p:nvPr>
        </p:nvSpPr>
        <p:spPr/>
        <p:txBody>
          <a:bodyPr/>
          <a:lstStyle/>
          <a:p>
            <a:fld id="{B275C4C2-62D8-4032-87AF-899C77AE05B3}" type="slidenum">
              <a:rPr lang="en-US" sz="2800" smtClean="0"/>
              <a:pPr/>
              <a:t>7</a:t>
            </a:fld>
            <a:endParaRPr lang="en-US" sz="2800" dirty="0"/>
          </a:p>
        </p:txBody>
      </p:sp>
    </p:spTree>
  </p:cSld>
  <p:clrMapOvr>
    <a:masterClrMapping/>
  </p:clrMapOvr>
  <p:transition>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686800" cy="6324600"/>
          </a:xfrm>
        </p:spPr>
        <p:txBody>
          <a:bodyPr>
            <a:normAutofit fontScale="55000" lnSpcReduction="20000"/>
          </a:bodyPr>
          <a:lstStyle/>
          <a:p>
            <a:pPr algn="just">
              <a:buNone/>
            </a:pPr>
            <a:r>
              <a:rPr lang="en-IN" sz="3600" b="1" dirty="0" smtClean="0">
                <a:solidFill>
                  <a:srgbClr val="0070C0"/>
                </a:solidFill>
                <a:latin typeface="Times New Roman" pitchFamily="18" charset="0"/>
                <a:cs typeface="Times New Roman" pitchFamily="18" charset="0"/>
              </a:rPr>
              <a:t>II. Ins</a:t>
            </a:r>
            <a:r>
              <a:rPr lang="en-IN" sz="3600" b="1" dirty="0" smtClean="0">
                <a:solidFill>
                  <a:srgbClr val="7030A0"/>
                </a:solidFill>
                <a:latin typeface="Times New Roman" pitchFamily="18" charset="0"/>
                <a:cs typeface="Times New Roman" pitchFamily="18" charset="0"/>
              </a:rPr>
              <a:t>trumental Methods</a:t>
            </a:r>
            <a:r>
              <a:rPr lang="en-IN" sz="3600" dirty="0" smtClean="0">
                <a:latin typeface="Times New Roman" pitchFamily="18" charset="0"/>
                <a:cs typeface="Times New Roman" pitchFamily="18" charset="0"/>
              </a:rPr>
              <a:t>: newer, faster, and more efficient</a:t>
            </a:r>
          </a:p>
          <a:p>
            <a:pPr algn="just"/>
            <a:endParaRPr lang="en-US" sz="3400" dirty="0" smtClean="0">
              <a:latin typeface="Times New Roman" pitchFamily="18" charset="0"/>
              <a:cs typeface="Times New Roman" pitchFamily="18" charset="0"/>
            </a:endParaRPr>
          </a:p>
          <a:p>
            <a:pPr lvl="0" algn="just"/>
            <a:r>
              <a:rPr lang="en-IN" sz="3600" b="1" dirty="0" smtClean="0">
                <a:solidFill>
                  <a:srgbClr val="FF0000"/>
                </a:solidFill>
                <a:latin typeface="Times New Roman" pitchFamily="18" charset="0"/>
                <a:cs typeface="Times New Roman" pitchFamily="18" charset="0"/>
              </a:rPr>
              <a:t>Qualitative</a:t>
            </a:r>
            <a:r>
              <a:rPr lang="en-IN" sz="3600" dirty="0" smtClean="0">
                <a:latin typeface="Times New Roman" pitchFamily="18" charset="0"/>
                <a:cs typeface="Times New Roman" pitchFamily="18" charset="0"/>
              </a:rPr>
              <a:t> - chromatography, electrophoresis and identification by measuring physical property (e.g. spectroscopy, electrode potential)</a:t>
            </a:r>
          </a:p>
          <a:p>
            <a:pPr lvl="0" algn="just"/>
            <a:endParaRPr lang="en-US" sz="3600" dirty="0" smtClean="0">
              <a:latin typeface="Times New Roman" pitchFamily="18" charset="0"/>
              <a:cs typeface="Times New Roman" pitchFamily="18" charset="0"/>
            </a:endParaRPr>
          </a:p>
          <a:p>
            <a:pPr lvl="0" algn="just"/>
            <a:r>
              <a:rPr lang="en-IN" sz="3600" b="1" dirty="0" smtClean="0">
                <a:solidFill>
                  <a:srgbClr val="FF0000"/>
                </a:solidFill>
                <a:latin typeface="Times New Roman" pitchFamily="18" charset="0"/>
                <a:cs typeface="Times New Roman" pitchFamily="18" charset="0"/>
              </a:rPr>
              <a:t>Quantitative</a:t>
            </a:r>
            <a:r>
              <a:rPr lang="en-IN" sz="3600" dirty="0" smtClean="0">
                <a:latin typeface="Times New Roman" pitchFamily="18" charset="0"/>
                <a:cs typeface="Times New Roman" pitchFamily="18" charset="0"/>
              </a:rPr>
              <a:t> - measuring property and determining relationship to concentration (e.g. </a:t>
            </a:r>
            <a:r>
              <a:rPr lang="en-IN" sz="3600" dirty="0" err="1" smtClean="0">
                <a:latin typeface="Times New Roman" pitchFamily="18" charset="0"/>
                <a:cs typeface="Times New Roman" pitchFamily="18" charset="0"/>
              </a:rPr>
              <a:t>spectrophotometry</a:t>
            </a:r>
            <a:r>
              <a:rPr lang="en-IN" sz="3600" dirty="0" smtClean="0">
                <a:latin typeface="Times New Roman" pitchFamily="18" charset="0"/>
                <a:cs typeface="Times New Roman" pitchFamily="18" charset="0"/>
              </a:rPr>
              <a:t>, mass spectrometry). </a:t>
            </a:r>
          </a:p>
          <a:p>
            <a:pPr lvl="0" algn="just">
              <a:buNone/>
            </a:pPr>
            <a:endParaRPr lang="en-IN" sz="3600" dirty="0" smtClean="0">
              <a:latin typeface="Times New Roman" pitchFamily="18" charset="0"/>
              <a:cs typeface="Times New Roman" pitchFamily="18" charset="0"/>
            </a:endParaRPr>
          </a:p>
          <a:p>
            <a:pPr lvl="0" algn="just"/>
            <a:r>
              <a:rPr lang="en-US" sz="3600" b="1" dirty="0" err="1" smtClean="0">
                <a:solidFill>
                  <a:srgbClr val="00B050"/>
                </a:solidFill>
                <a:latin typeface="Times New Roman" pitchFamily="18" charset="0"/>
                <a:cs typeface="Times New Roman" pitchFamily="18" charset="0"/>
              </a:rPr>
              <a:t>Electroanalytical</a:t>
            </a:r>
            <a:r>
              <a:rPr lang="en-US" sz="3600" b="1" dirty="0" smtClean="0">
                <a:solidFill>
                  <a:srgbClr val="00B050"/>
                </a:solidFill>
                <a:latin typeface="Times New Roman" pitchFamily="18" charset="0"/>
                <a:cs typeface="Times New Roman" pitchFamily="18" charset="0"/>
              </a:rPr>
              <a:t> Methods</a:t>
            </a:r>
            <a:r>
              <a:rPr lang="en-US" sz="3600" dirty="0" smtClean="0">
                <a:latin typeface="Times New Roman" pitchFamily="18" charset="0"/>
                <a:cs typeface="Times New Roman" pitchFamily="18" charset="0"/>
              </a:rPr>
              <a:t> involve the measurement of such electrical properties as voltage, current, resistance, and quantity of electrical charge. </a:t>
            </a:r>
          </a:p>
          <a:p>
            <a:pPr lvl="0" algn="just"/>
            <a:endParaRPr lang="en-US" sz="3600" dirty="0" smtClean="0">
              <a:latin typeface="Times New Roman" pitchFamily="18" charset="0"/>
              <a:cs typeface="Times New Roman" pitchFamily="18" charset="0"/>
            </a:endParaRPr>
          </a:p>
          <a:p>
            <a:pPr lvl="0" algn="just"/>
            <a:r>
              <a:rPr lang="en-US" sz="3600" dirty="0" smtClean="0">
                <a:latin typeface="Times New Roman" pitchFamily="18" charset="0"/>
                <a:cs typeface="Times New Roman" pitchFamily="18" charset="0"/>
              </a:rPr>
              <a:t>These methods include: </a:t>
            </a:r>
            <a:r>
              <a:rPr lang="en-US" sz="3600" u="sng" dirty="0" err="1" smtClean="0">
                <a:latin typeface="Times New Roman" pitchFamily="18" charset="0"/>
                <a:cs typeface="Times New Roman" pitchFamily="18" charset="0"/>
              </a:rPr>
              <a:t>electrogravimetry</a:t>
            </a:r>
            <a:r>
              <a:rPr lang="en-US" sz="3600" u="sng" dirty="0" smtClean="0">
                <a:latin typeface="Times New Roman" pitchFamily="18" charset="0"/>
                <a:cs typeface="Times New Roman" pitchFamily="18" charset="0"/>
              </a:rPr>
              <a:t>.</a:t>
            </a:r>
            <a:r>
              <a:rPr lang="en-US" sz="3600" dirty="0" smtClean="0">
                <a:latin typeface="Times New Roman" pitchFamily="18" charset="0"/>
                <a:cs typeface="Times New Roman" pitchFamily="18" charset="0"/>
              </a:rPr>
              <a:t> </a:t>
            </a:r>
            <a:r>
              <a:rPr lang="en-US" sz="3600" u="sng" dirty="0" err="1" smtClean="0">
                <a:latin typeface="Times New Roman" pitchFamily="18" charset="0"/>
                <a:cs typeface="Times New Roman" pitchFamily="18" charset="0"/>
              </a:rPr>
              <a:t>potentiometry</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voltammetry</a:t>
            </a:r>
            <a:r>
              <a:rPr lang="en-US" sz="3600" dirty="0" smtClean="0">
                <a:latin typeface="Times New Roman" pitchFamily="18" charset="0"/>
                <a:cs typeface="Times New Roman" pitchFamily="18" charset="0"/>
              </a:rPr>
              <a:t>, </a:t>
            </a:r>
            <a:r>
              <a:rPr lang="en-US" sz="3600" u="sng" dirty="0" err="1" smtClean="0">
                <a:latin typeface="Times New Roman" pitchFamily="18" charset="0"/>
                <a:cs typeface="Times New Roman" pitchFamily="18" charset="0"/>
              </a:rPr>
              <a:t>conductometry</a:t>
            </a:r>
            <a:r>
              <a:rPr lang="en-US" sz="3600" dirty="0" smtClean="0">
                <a:latin typeface="Times New Roman" pitchFamily="18" charset="0"/>
                <a:cs typeface="Times New Roman" pitchFamily="18" charset="0"/>
              </a:rPr>
              <a:t>, </a:t>
            </a:r>
            <a:r>
              <a:rPr lang="en-US" sz="3600" u="sng" dirty="0" err="1" smtClean="0">
                <a:latin typeface="Times New Roman" pitchFamily="18" charset="0"/>
                <a:cs typeface="Times New Roman" pitchFamily="18" charset="0"/>
              </a:rPr>
              <a:t>coulometry</a:t>
            </a:r>
            <a:r>
              <a:rPr lang="en-US" sz="3600" u="sng" dirty="0" smtClean="0">
                <a:latin typeface="Times New Roman" pitchFamily="18" charset="0"/>
                <a:cs typeface="Times New Roman" pitchFamily="18" charset="0"/>
              </a:rPr>
              <a:t>.</a:t>
            </a:r>
          </a:p>
          <a:p>
            <a:pPr lvl="0" algn="just"/>
            <a:endParaRPr lang="en-US" sz="3600" dirty="0" smtClean="0">
              <a:latin typeface="Times New Roman" pitchFamily="18" charset="0"/>
              <a:cs typeface="Times New Roman" pitchFamily="18" charset="0"/>
            </a:endParaRPr>
          </a:p>
          <a:p>
            <a:pPr lvl="0" algn="just"/>
            <a:r>
              <a:rPr lang="en-US" sz="3600" b="1" dirty="0" smtClean="0">
                <a:solidFill>
                  <a:srgbClr val="00B050"/>
                </a:solidFill>
                <a:latin typeface="Times New Roman" pitchFamily="18" charset="0"/>
                <a:cs typeface="Times New Roman" pitchFamily="18" charset="0"/>
              </a:rPr>
              <a:t>Spectroscopic Methods</a:t>
            </a:r>
            <a:r>
              <a:rPr lang="en-US" sz="3600" dirty="0" smtClean="0">
                <a:solidFill>
                  <a:srgbClr val="00B050"/>
                </a:solidFill>
                <a:latin typeface="Times New Roman" pitchFamily="18" charset="0"/>
                <a:cs typeface="Times New Roman" pitchFamily="18" charset="0"/>
              </a:rPr>
              <a:t> </a:t>
            </a:r>
            <a:r>
              <a:rPr lang="en-US" sz="3600" dirty="0" smtClean="0">
                <a:latin typeface="Times New Roman" pitchFamily="18" charset="0"/>
                <a:cs typeface="Times New Roman" pitchFamily="18" charset="0"/>
              </a:rPr>
              <a:t>are based on the measurement of the interaction between electromagnetic radiation and analyte atoms or molecules, or the production of such radiation by analytes. </a:t>
            </a:r>
          </a:p>
          <a:p>
            <a:pPr lvl="0" algn="just"/>
            <a:endParaRPr lang="en-US" sz="3600" dirty="0" smtClean="0">
              <a:latin typeface="Times New Roman" pitchFamily="18" charset="0"/>
              <a:cs typeface="Times New Roman" pitchFamily="18" charset="0"/>
            </a:endParaRPr>
          </a:p>
          <a:p>
            <a:pPr algn="just"/>
            <a:r>
              <a:rPr lang="en-US" sz="3600" dirty="0" smtClean="0">
                <a:latin typeface="Times New Roman" pitchFamily="18" charset="0"/>
                <a:cs typeface="Times New Roman" pitchFamily="18" charset="0"/>
              </a:rPr>
              <a:t>Spectroscopic methods include MS, IR, AAS, AES, UV-Vis spectroscopy, nuclear magnetic resonance (NMR) spectroscopy and many others.</a:t>
            </a:r>
          </a:p>
          <a:p>
            <a:endParaRPr lang="en-US" dirty="0"/>
          </a:p>
        </p:txBody>
      </p:sp>
      <p:sp>
        <p:nvSpPr>
          <p:cNvPr id="4" name="Date Placeholder 3"/>
          <p:cNvSpPr>
            <a:spLocks noGrp="1"/>
          </p:cNvSpPr>
          <p:nvPr>
            <p:ph type="dt" sz="half" idx="10"/>
          </p:nvPr>
        </p:nvSpPr>
        <p:spPr/>
        <p:txBody>
          <a:bodyPr/>
          <a:lstStyle/>
          <a:p>
            <a:fld id="{9BFB458A-35ED-49D8-8B14-F08818241CB4}" type="datetime1">
              <a:rPr lang="en-US" smtClean="0"/>
              <a:pPr/>
              <a:t>7/20/2021</a:t>
            </a:fld>
            <a:endParaRPr lang="en-US"/>
          </a:p>
        </p:txBody>
      </p:sp>
      <p:sp>
        <p:nvSpPr>
          <p:cNvPr id="5" name="Slide Number Placeholder 4"/>
          <p:cNvSpPr>
            <a:spLocks noGrp="1"/>
          </p:cNvSpPr>
          <p:nvPr>
            <p:ph type="sldNum" sz="quarter" idx="12"/>
          </p:nvPr>
        </p:nvSpPr>
        <p:spPr/>
        <p:txBody>
          <a:bodyPr/>
          <a:lstStyle/>
          <a:p>
            <a:fld id="{B275C4C2-62D8-4032-87AF-899C77AE05B3}" type="slidenum">
              <a:rPr lang="en-US" sz="2800" smtClean="0"/>
              <a:pPr/>
              <a:t>8</a:t>
            </a:fld>
            <a:endParaRPr lang="en-US" sz="2800" dirty="0"/>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324600"/>
          </a:xfrm>
        </p:spPr>
        <p:txBody>
          <a:bodyPr>
            <a:normAutofit fontScale="62500" lnSpcReduction="20000"/>
          </a:bodyPr>
          <a:lstStyle/>
          <a:p>
            <a:pPr algn="just">
              <a:buNone/>
            </a:pPr>
            <a:r>
              <a:rPr lang="en-US" sz="3800" b="1" dirty="0" smtClean="0">
                <a:solidFill>
                  <a:srgbClr val="0070C0"/>
                </a:solidFill>
                <a:latin typeface="Times New Roman" pitchFamily="18" charset="0"/>
                <a:cs typeface="Times New Roman" pitchFamily="18" charset="0"/>
              </a:rPr>
              <a:t>1.4. Methods of chemical analysis</a:t>
            </a:r>
          </a:p>
          <a:p>
            <a:pPr algn="just">
              <a:buNone/>
            </a:pP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r>
              <a:rPr lang="en-US" sz="3400" dirty="0" smtClean="0">
                <a:latin typeface="Times New Roman" pitchFamily="18" charset="0"/>
                <a:cs typeface="Times New Roman" pitchFamily="18" charset="0"/>
              </a:rPr>
              <a:t>The objective of a chemical analysis, whether the measurement is performed using </a:t>
            </a:r>
            <a:r>
              <a:rPr lang="en-US" sz="3400" dirty="0" smtClean="0">
                <a:solidFill>
                  <a:srgbClr val="FF0000"/>
                </a:solidFill>
                <a:latin typeface="Times New Roman" pitchFamily="18" charset="0"/>
                <a:cs typeface="Times New Roman" pitchFamily="18" charset="0"/>
              </a:rPr>
              <a:t>classical (wet chemical) </a:t>
            </a:r>
            <a:r>
              <a:rPr lang="en-US" sz="3400" dirty="0" smtClean="0">
                <a:latin typeface="Times New Roman" pitchFamily="18" charset="0"/>
                <a:cs typeface="Times New Roman" pitchFamily="18" charset="0"/>
              </a:rPr>
              <a:t>or </a:t>
            </a:r>
            <a:r>
              <a:rPr lang="en-US" sz="3400" dirty="0" smtClean="0">
                <a:solidFill>
                  <a:srgbClr val="FF0000"/>
                </a:solidFill>
                <a:latin typeface="Times New Roman" pitchFamily="18" charset="0"/>
                <a:cs typeface="Times New Roman" pitchFamily="18" charset="0"/>
              </a:rPr>
              <a:t>instrumental methods</a:t>
            </a:r>
            <a:r>
              <a:rPr lang="en-US" sz="3400" dirty="0" smtClean="0">
                <a:latin typeface="Times New Roman" pitchFamily="18" charset="0"/>
                <a:cs typeface="Times New Roman" pitchFamily="18" charset="0"/>
              </a:rPr>
              <a:t>,</a:t>
            </a:r>
          </a:p>
          <a:p>
            <a:pPr algn="just"/>
            <a:endParaRPr lang="en-US" sz="3400" dirty="0" smtClean="0">
              <a:latin typeface="Times New Roman" pitchFamily="18" charset="0"/>
              <a:cs typeface="Times New Roman" pitchFamily="18" charset="0"/>
            </a:endParaRPr>
          </a:p>
          <a:p>
            <a:pPr algn="just"/>
            <a:r>
              <a:rPr lang="en-US" sz="3400" dirty="0" smtClean="0">
                <a:latin typeface="Times New Roman" pitchFamily="18" charset="0"/>
                <a:cs typeface="Times New Roman" pitchFamily="18" charset="0"/>
              </a:rPr>
              <a:t>To provide information in order to solve a problem or to make a decision.</a:t>
            </a:r>
          </a:p>
          <a:p>
            <a:pPr algn="just">
              <a:buNone/>
            </a:pPr>
            <a:r>
              <a:rPr lang="en-US" sz="3400" dirty="0" smtClean="0">
                <a:latin typeface="Times New Roman" pitchFamily="18" charset="0"/>
                <a:cs typeface="Times New Roman" pitchFamily="18" charset="0"/>
              </a:rPr>
              <a:t> </a:t>
            </a:r>
          </a:p>
          <a:p>
            <a:pPr algn="just"/>
            <a:r>
              <a:rPr lang="en-US" sz="3400" dirty="0" smtClean="0">
                <a:latin typeface="Times New Roman" pitchFamily="18" charset="0"/>
                <a:cs typeface="Times New Roman" pitchFamily="18" charset="0"/>
              </a:rPr>
              <a:t>A scientist’s role in a method of analysis is more than understanding and making measurements.      </a:t>
            </a:r>
          </a:p>
          <a:p>
            <a:pPr algn="just"/>
            <a:endParaRPr lang="en-US" sz="3400" dirty="0" smtClean="0">
              <a:latin typeface="Times New Roman" pitchFamily="18" charset="0"/>
              <a:cs typeface="Times New Roman" pitchFamily="18" charset="0"/>
            </a:endParaRPr>
          </a:p>
          <a:p>
            <a:pPr algn="just"/>
            <a:r>
              <a:rPr lang="en-US" sz="3400" dirty="0" smtClean="0">
                <a:latin typeface="Times New Roman" pitchFamily="18" charset="0"/>
                <a:cs typeface="Times New Roman" pitchFamily="18" charset="0"/>
              </a:rPr>
              <a:t>The analyst must deal with the nature and origin of the sample, the desired accuracy and precision, limitations in costs and time for the analysis, and the selection of appropriate techniques. </a:t>
            </a:r>
          </a:p>
          <a:p>
            <a:pPr algn="just"/>
            <a:endParaRPr lang="en-US" sz="3400" dirty="0" smtClean="0">
              <a:latin typeface="Times New Roman" pitchFamily="18" charset="0"/>
              <a:cs typeface="Times New Roman" pitchFamily="18" charset="0"/>
            </a:endParaRPr>
          </a:p>
          <a:p>
            <a:pPr algn="just"/>
            <a:r>
              <a:rPr lang="en-US" sz="3400" dirty="0" smtClean="0">
                <a:latin typeface="Times New Roman" pitchFamily="18" charset="0"/>
                <a:cs typeface="Times New Roman" pitchFamily="18" charset="0"/>
              </a:rPr>
              <a:t>It is also critical that an analyst understands the term </a:t>
            </a:r>
            <a:r>
              <a:rPr lang="en-US" sz="3400" b="1" dirty="0" smtClean="0">
                <a:latin typeface="Times New Roman" pitchFamily="18" charset="0"/>
                <a:cs typeface="Times New Roman" pitchFamily="18" charset="0"/>
              </a:rPr>
              <a:t>quality</a:t>
            </a:r>
            <a:r>
              <a:rPr lang="en-US" sz="3400" dirty="0" smtClean="0">
                <a:latin typeface="Times New Roman" pitchFamily="18" charset="0"/>
                <a:cs typeface="Times New Roman" pitchFamily="18" charset="0"/>
              </a:rPr>
              <a:t> as related to a chemical measurement. </a:t>
            </a:r>
          </a:p>
          <a:p>
            <a:pPr algn="just"/>
            <a:endParaRPr lang="en-US" sz="3400" dirty="0" smtClean="0">
              <a:latin typeface="Times New Roman" pitchFamily="18" charset="0"/>
              <a:cs typeface="Times New Roman" pitchFamily="18" charset="0"/>
            </a:endParaRPr>
          </a:p>
          <a:p>
            <a:pPr algn="just"/>
            <a:r>
              <a:rPr lang="en-US" sz="3400" dirty="0" smtClean="0">
                <a:solidFill>
                  <a:srgbClr val="FF0000"/>
                </a:solidFill>
                <a:latin typeface="Times New Roman" pitchFamily="18" charset="0"/>
                <a:cs typeface="Times New Roman" pitchFamily="18" charset="0"/>
              </a:rPr>
              <a:t>Quality assurance </a:t>
            </a:r>
            <a:r>
              <a:rPr lang="en-US" sz="3400" dirty="0" smtClean="0">
                <a:latin typeface="Times New Roman" pitchFamily="18" charset="0"/>
                <a:cs typeface="Times New Roman" pitchFamily="18" charset="0"/>
              </a:rPr>
              <a:t>in a chemical measurement involves the actions within the method of analysis that provide </a:t>
            </a:r>
            <a:r>
              <a:rPr lang="en-US" sz="3400" b="1" dirty="0" smtClean="0">
                <a:latin typeface="Times New Roman" pitchFamily="18" charset="0"/>
                <a:cs typeface="Times New Roman" pitchFamily="18" charset="0"/>
              </a:rPr>
              <a:t>satisfactory measurements </a:t>
            </a:r>
            <a:r>
              <a:rPr lang="en-US" sz="3400" dirty="0" smtClean="0">
                <a:latin typeface="Times New Roman" pitchFamily="18" charset="0"/>
                <a:cs typeface="Times New Roman" pitchFamily="18" charset="0"/>
              </a:rPr>
              <a:t>with appropriate </a:t>
            </a:r>
            <a:r>
              <a:rPr lang="en-US" sz="3400" b="1" dirty="0" smtClean="0">
                <a:latin typeface="Times New Roman" pitchFamily="18" charset="0"/>
                <a:cs typeface="Times New Roman" pitchFamily="18" charset="0"/>
              </a:rPr>
              <a:t>confidence</a:t>
            </a:r>
            <a:r>
              <a:rPr lang="en-US" sz="3400" dirty="0" smtClean="0">
                <a:latin typeface="Times New Roman" pitchFamily="18" charset="0"/>
                <a:cs typeface="Times New Roman" pitchFamily="18" charset="0"/>
              </a:rPr>
              <a:t>, </a:t>
            </a:r>
            <a:r>
              <a:rPr lang="en-US" sz="3400" b="1" dirty="0" smtClean="0">
                <a:latin typeface="Times New Roman" pitchFamily="18" charset="0"/>
                <a:cs typeface="Times New Roman" pitchFamily="18" charset="0"/>
              </a:rPr>
              <a:t>high dependability</a:t>
            </a:r>
            <a:r>
              <a:rPr lang="en-US" sz="3400" dirty="0" smtClean="0">
                <a:latin typeface="Times New Roman" pitchFamily="18" charset="0"/>
                <a:cs typeface="Times New Roman" pitchFamily="18" charset="0"/>
              </a:rPr>
              <a:t>, and in a </a:t>
            </a:r>
            <a:r>
              <a:rPr lang="en-US" sz="3400" b="1" dirty="0" smtClean="0">
                <a:latin typeface="Times New Roman" pitchFamily="18" charset="0"/>
                <a:cs typeface="Times New Roman" pitchFamily="18" charset="0"/>
              </a:rPr>
              <a:t>cost-effective manner. </a:t>
            </a:r>
          </a:p>
          <a:p>
            <a:pPr algn="just"/>
            <a:endParaRPr lang="en-US" sz="3400" dirty="0" smtClean="0">
              <a:latin typeface="Times New Roman" pitchFamily="18" charset="0"/>
              <a:cs typeface="Times New Roman" pitchFamily="18" charset="0"/>
            </a:endParaRPr>
          </a:p>
          <a:p>
            <a:pPr>
              <a:buNone/>
            </a:pPr>
            <a:endParaRPr lang="en-US" sz="3400" dirty="0"/>
          </a:p>
        </p:txBody>
      </p:sp>
      <p:sp>
        <p:nvSpPr>
          <p:cNvPr id="4" name="Date Placeholder 3"/>
          <p:cNvSpPr>
            <a:spLocks noGrp="1"/>
          </p:cNvSpPr>
          <p:nvPr>
            <p:ph type="dt" sz="half" idx="10"/>
          </p:nvPr>
        </p:nvSpPr>
        <p:spPr/>
        <p:txBody>
          <a:bodyPr/>
          <a:lstStyle/>
          <a:p>
            <a:fld id="{732DA04E-CCB8-4079-9568-B03FAC9DD502}" type="datetime1">
              <a:rPr lang="en-US" smtClean="0"/>
              <a:pPr/>
              <a:t>7/20/2021</a:t>
            </a:fld>
            <a:endParaRPr lang="en-US"/>
          </a:p>
        </p:txBody>
      </p:sp>
      <p:sp>
        <p:nvSpPr>
          <p:cNvPr id="5" name="Slide Number Placeholder 4"/>
          <p:cNvSpPr>
            <a:spLocks noGrp="1"/>
          </p:cNvSpPr>
          <p:nvPr>
            <p:ph type="sldNum" sz="quarter" idx="12"/>
          </p:nvPr>
        </p:nvSpPr>
        <p:spPr/>
        <p:txBody>
          <a:bodyPr/>
          <a:lstStyle/>
          <a:p>
            <a:fld id="{B275C4C2-62D8-4032-87AF-899C77AE05B3}" type="slidenum">
              <a:rPr lang="en-US" sz="2800" smtClean="0"/>
              <a:pPr/>
              <a:t>9</a:t>
            </a:fld>
            <a:endParaRPr lang="en-US" sz="2800" dirty="0"/>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729</TotalTime>
  <Words>1390</Words>
  <Application>Microsoft Office PowerPoint</Application>
  <PresentationFormat>On-screen Show (4:3)</PresentationFormat>
  <Paragraphs>211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misge</cp:lastModifiedBy>
  <cp:revision>94</cp:revision>
  <dcterms:created xsi:type="dcterms:W3CDTF">2016-02-22T18:08:33Z</dcterms:created>
  <dcterms:modified xsi:type="dcterms:W3CDTF">2021-07-20T16:56:08Z</dcterms:modified>
</cp:coreProperties>
</file>