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278" r:id="rId19"/>
    <p:sldId id="257" r:id="rId20"/>
    <p:sldId id="281" r:id="rId21"/>
    <p:sldId id="266" r:id="rId22"/>
    <p:sldId id="267" r:id="rId23"/>
    <p:sldId id="268" r:id="rId24"/>
    <p:sldId id="270" r:id="rId25"/>
    <p:sldId id="273" r:id="rId26"/>
    <p:sldId id="258" r:id="rId27"/>
    <p:sldId id="264" r:id="rId28"/>
    <p:sldId id="262" r:id="rId29"/>
    <p:sldId id="263" r:id="rId30"/>
    <p:sldId id="272" r:id="rId31"/>
    <p:sldId id="282" r:id="rId32"/>
    <p:sldId id="283" r:id="rId33"/>
    <p:sldId id="284" r:id="rId34"/>
    <p:sldId id="259" r:id="rId35"/>
    <p:sldId id="285" r:id="rId36"/>
    <p:sldId id="286" r:id="rId37"/>
    <p:sldId id="260" r:id="rId38"/>
    <p:sldId id="289" r:id="rId39"/>
    <p:sldId id="275" r:id="rId40"/>
    <p:sldId id="292" r:id="rId41"/>
    <p:sldId id="287" r:id="rId42"/>
    <p:sldId id="290" r:id="rId43"/>
    <p:sldId id="29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2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95D47-86B2-49AF-B371-397FAFCBEC9A}"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95D47-86B2-49AF-B371-397FAFCBEC9A}"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95D47-86B2-49AF-B371-397FAFCBEC9A}"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95D47-86B2-49AF-B371-397FAFCBEC9A}"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95D47-86B2-49AF-B371-397FAFCBEC9A}" type="datetimeFigureOut">
              <a:rPr lang="en-US" smtClean="0"/>
              <a:pPr/>
              <a:t>2/25/2009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95D47-86B2-49AF-B371-397FAFCBEC9A}"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95D47-86B2-49AF-B371-397FAFCBEC9A}" type="datetimeFigureOut">
              <a:rPr lang="en-US" smtClean="0"/>
              <a:pPr/>
              <a:t>2/25/2009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95D47-86B2-49AF-B371-397FAFCBEC9A}" type="datetimeFigureOut">
              <a:rPr lang="en-US" smtClean="0"/>
              <a:pPr/>
              <a:t>2/25/2009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95D47-86B2-49AF-B371-397FAFCBEC9A}" type="datetimeFigureOut">
              <a:rPr lang="en-US" smtClean="0"/>
              <a:pPr/>
              <a:t>2/25/2009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95D47-86B2-49AF-B371-397FAFCBEC9A}"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95D47-86B2-49AF-B371-397FAFCBEC9A}" type="datetimeFigureOut">
              <a:rPr lang="en-US" smtClean="0"/>
              <a:pPr/>
              <a:t>2/25/2009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1E321-0E39-4482-A158-1D477DCBB3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95D47-86B2-49AF-B371-397FAFCBEC9A}" type="datetimeFigureOut">
              <a:rPr lang="en-US" smtClean="0"/>
              <a:pPr/>
              <a:t>2/25/2009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1E321-0E39-4482-A158-1D477DCBB3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Flavouring" TargetMode="External"/><Relationship Id="rId3" Type="http://schemas.openxmlformats.org/officeDocument/2006/relationships/hyperlink" Target="https://en.wikipedia.org/wiki/Myrtaceae" TargetMode="External"/><Relationship Id="rId7" Type="http://schemas.openxmlformats.org/officeDocument/2006/relationships/hyperlink" Target="https://en.wikipedia.org/wiki/Insect_repellent" TargetMode="External"/><Relationship Id="rId12" Type="http://schemas.openxmlformats.org/officeDocument/2006/relationships/hyperlink" Target="https://en.wikipedia.org/wiki/Extract" TargetMode="External"/><Relationship Id="rId2" Type="http://schemas.openxmlformats.org/officeDocument/2006/relationships/hyperlink" Target="https://en.wikipedia.org/wiki/Eucalyptus" TargetMode="External"/><Relationship Id="rId1" Type="http://schemas.openxmlformats.org/officeDocument/2006/relationships/slideLayout" Target="../slideLayouts/slideLayout2.xml"/><Relationship Id="rId6" Type="http://schemas.openxmlformats.org/officeDocument/2006/relationships/hyperlink" Target="https://en.wikipedia.org/wiki/Antiseptic" TargetMode="External"/><Relationship Id="rId11" Type="http://schemas.openxmlformats.org/officeDocument/2006/relationships/hyperlink" Target="https://en.wikipedia.org/wiki/Steam_distillation" TargetMode="External"/><Relationship Id="rId5" Type="http://schemas.openxmlformats.org/officeDocument/2006/relationships/hyperlink" Target="https://en.wikipedia.org/wiki/Pharmaceutical" TargetMode="External"/><Relationship Id="rId10" Type="http://schemas.openxmlformats.org/officeDocument/2006/relationships/hyperlink" Target="https://en.wikipedia.org/wiki/Species" TargetMode="External"/><Relationship Id="rId4" Type="http://schemas.openxmlformats.org/officeDocument/2006/relationships/hyperlink" Target="https://en.wikipedia.org/wiki/Australia" TargetMode="External"/><Relationship Id="rId9" Type="http://schemas.openxmlformats.org/officeDocument/2006/relationships/hyperlink" Target="https://en.wikipedia.org/wiki/Fragranc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Perfumery" TargetMode="External"/><Relationship Id="rId3" Type="http://schemas.openxmlformats.org/officeDocument/2006/relationships/hyperlink" Target="https://en.wikipedia.org/wiki/Petal" TargetMode="External"/><Relationship Id="rId7" Type="http://schemas.openxmlformats.org/officeDocument/2006/relationships/hyperlink" Target="https://en.wikipedia.org/wiki/Absolute_(perfumery)" TargetMode="External"/><Relationship Id="rId2" Type="http://schemas.openxmlformats.org/officeDocument/2006/relationships/hyperlink" Target="https://en.wikipedia.org/wiki/Essential_oil" TargetMode="External"/><Relationship Id="rId1" Type="http://schemas.openxmlformats.org/officeDocument/2006/relationships/slideLayout" Target="../slideLayouts/slideLayout2.xml"/><Relationship Id="rId6" Type="http://schemas.openxmlformats.org/officeDocument/2006/relationships/hyperlink" Target="https://en.wikipedia.org/wiki/Solvent_extraction" TargetMode="External"/><Relationship Id="rId11" Type="http://schemas.openxmlformats.org/officeDocument/2006/relationships/hyperlink" Target="https://en.wikipedia.org/wiki/Rosa_centifolia" TargetMode="External"/><Relationship Id="rId5" Type="http://schemas.openxmlformats.org/officeDocument/2006/relationships/hyperlink" Target="https://en.wikipedia.org/wiki/Steam_distillation" TargetMode="External"/><Relationship Id="rId10" Type="http://schemas.openxmlformats.org/officeDocument/2006/relationships/hyperlink" Target="https://en.wikipedia.org/wiki/Rosa_damascena" TargetMode="External"/><Relationship Id="rId4" Type="http://schemas.openxmlformats.org/officeDocument/2006/relationships/hyperlink" Target="https://en.wikipedia.org/wiki/Rose" TargetMode="External"/><Relationship Id="rId9" Type="http://schemas.openxmlformats.org/officeDocument/2006/relationships/hyperlink" Target="https://en.wikipedia.org/wiki/Organic_synthesis"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ndex.php?title=Stearoptene&amp;action=edit&amp;redlink=1" TargetMode="External"/><Relationship Id="rId13" Type="http://schemas.openxmlformats.org/officeDocument/2006/relationships/hyperlink" Target="https://en.wikipedia.org/wiki/P-cymene" TargetMode="External"/><Relationship Id="rId18" Type="http://schemas.openxmlformats.org/officeDocument/2006/relationships/hyperlink" Target="https://en.wikipedia.org/wiki/Geranyl_acetate" TargetMode="External"/><Relationship Id="rId26" Type="http://schemas.openxmlformats.org/officeDocument/2006/relationships/hyperlink" Target="https://en.wikipedia.org/wiki/Benzyl_alcohol" TargetMode="External"/><Relationship Id="rId3" Type="http://schemas.openxmlformats.org/officeDocument/2006/relationships/hyperlink" Target="https://en.wikipedia.org/wiki/Geraniol" TargetMode="External"/><Relationship Id="rId21" Type="http://schemas.openxmlformats.org/officeDocument/2006/relationships/hyperlink" Target="https://en.wikipedia.org/wiki/Methyl_eugenol" TargetMode="External"/><Relationship Id="rId7" Type="http://schemas.openxmlformats.org/officeDocument/2006/relationships/hyperlink" Target="https://en.wikipedia.org/wiki/Farnesol" TargetMode="External"/><Relationship Id="rId12" Type="http://schemas.openxmlformats.org/officeDocument/2006/relationships/hyperlink" Target="https://en.wikipedia.org/wiki/Limonene" TargetMode="External"/><Relationship Id="rId17" Type="http://schemas.openxmlformats.org/officeDocument/2006/relationships/hyperlink" Target="https://en.wikipedia.org/w/index.php?title=Citronellyl_acetate&amp;action=edit&amp;redlink=1" TargetMode="External"/><Relationship Id="rId25" Type="http://schemas.openxmlformats.org/officeDocument/2006/relationships/hyperlink" Target="https://en.wikipedia.org/wiki/Benzaldehyde" TargetMode="External"/><Relationship Id="rId2" Type="http://schemas.openxmlformats.org/officeDocument/2006/relationships/hyperlink" Target="https://en.wikipedia.org/wiki/Citronellol" TargetMode="External"/><Relationship Id="rId16" Type="http://schemas.openxmlformats.org/officeDocument/2006/relationships/hyperlink" Target="https://en.wikipedia.org/wiki/Citral" TargetMode="External"/><Relationship Id="rId20" Type="http://schemas.openxmlformats.org/officeDocument/2006/relationships/hyperlink" Target="https://en.wikipedia.org/wiki/Eugenol" TargetMode="External"/><Relationship Id="rId1" Type="http://schemas.openxmlformats.org/officeDocument/2006/relationships/slideLayout" Target="../slideLayouts/slideLayout2.xml"/><Relationship Id="rId6" Type="http://schemas.openxmlformats.org/officeDocument/2006/relationships/hyperlink" Target="https://en.wikipedia.org/wiki/Phenyl_ethyl_alcohol" TargetMode="External"/><Relationship Id="rId11" Type="http://schemas.openxmlformats.org/officeDocument/2006/relationships/hyperlink" Target="https://en.wikipedia.org/wiki/%CE%91-terpinene" TargetMode="External"/><Relationship Id="rId24" Type="http://schemas.openxmlformats.org/officeDocument/2006/relationships/hyperlink" Target="https://en.wikipedia.org/wiki/%CE%92-damascenone" TargetMode="External"/><Relationship Id="rId5" Type="http://schemas.openxmlformats.org/officeDocument/2006/relationships/hyperlink" Target="https://en.wikipedia.org/wiki/Linalool" TargetMode="External"/><Relationship Id="rId15" Type="http://schemas.openxmlformats.org/officeDocument/2006/relationships/hyperlink" Target="https://en.wikipedia.org/wiki/%CE%92-caryophyllene" TargetMode="External"/><Relationship Id="rId23" Type="http://schemas.openxmlformats.org/officeDocument/2006/relationships/hyperlink" Target="https://en.wikipedia.org/wiki/%CE%91-damascenone" TargetMode="External"/><Relationship Id="rId28" Type="http://schemas.openxmlformats.org/officeDocument/2006/relationships/hyperlink" Target="https://en.wikipedia.org/w/index.php?title=Phenyl_ethyl_formate&amp;action=edit&amp;redlink=1" TargetMode="External"/><Relationship Id="rId10" Type="http://schemas.openxmlformats.org/officeDocument/2006/relationships/hyperlink" Target="https://en.wikipedia.org/wiki/%CE%92-pinene" TargetMode="External"/><Relationship Id="rId19" Type="http://schemas.openxmlformats.org/officeDocument/2006/relationships/hyperlink" Target="https://en.wikipedia.org/wiki/Neryl_acetate" TargetMode="External"/><Relationship Id="rId4" Type="http://schemas.openxmlformats.org/officeDocument/2006/relationships/hyperlink" Target="https://en.wikipedia.org/wiki/Nerol" TargetMode="External"/><Relationship Id="rId9" Type="http://schemas.openxmlformats.org/officeDocument/2006/relationships/hyperlink" Target="https://en.wikipedia.org/wiki/%CE%91-pinene" TargetMode="External"/><Relationship Id="rId14" Type="http://schemas.openxmlformats.org/officeDocument/2006/relationships/hyperlink" Target="https://en.wikipedia.org/wiki/Camphene" TargetMode="External"/><Relationship Id="rId22" Type="http://schemas.openxmlformats.org/officeDocument/2006/relationships/hyperlink" Target="https://en.wikipedia.org/wiki/Rose_oxide" TargetMode="External"/><Relationship Id="rId27" Type="http://schemas.openxmlformats.org/officeDocument/2006/relationships/hyperlink" Target="https://en.wikipedia.org/w/index.php?title=Rhodinyl_acetate&amp;action=edit&amp;redlink=1"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en.wikipedia.org/wiki/Concrete_(perfumery)" TargetMode="External"/><Relationship Id="rId3" Type="http://schemas.openxmlformats.org/officeDocument/2006/relationships/hyperlink" Target="https://en.wikipedia.org/wiki/Steam_distillation" TargetMode="External"/><Relationship Id="rId7" Type="http://schemas.openxmlformats.org/officeDocument/2006/relationships/hyperlink" Target="https://en.wikipedia.org/wiki/Supercritical_carbon_dioxide" TargetMode="External"/><Relationship Id="rId2" Type="http://schemas.openxmlformats.org/officeDocument/2006/relationships/hyperlink" Target="https://en.wikipedia.org/wiki/Sunrise" TargetMode="External"/><Relationship Id="rId1" Type="http://schemas.openxmlformats.org/officeDocument/2006/relationships/slideLayout" Target="../slideLayouts/slideLayout2.xml"/><Relationship Id="rId6" Type="http://schemas.openxmlformats.org/officeDocument/2006/relationships/hyperlink" Target="https://en.wikipedia.org/wiki/Absolute_(perfumery)" TargetMode="External"/><Relationship Id="rId5" Type="http://schemas.openxmlformats.org/officeDocument/2006/relationships/hyperlink" Target="https://en.wikipedia.org/wiki/Solvent_extraction" TargetMode="External"/><Relationship Id="rId4" Type="http://schemas.openxmlformats.org/officeDocument/2006/relationships/hyperlink" Target="https://en.wikipedia.org/wiki/Essential_oi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Essential_oil" TargetMode="External"/><Relationship Id="rId2" Type="http://schemas.openxmlformats.org/officeDocument/2006/relationships/hyperlink" Target="https://en.wikipedia.org/wiki/Organic_compoun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Phenylmagnesium_bromide" TargetMode="External"/><Relationship Id="rId3" Type="http://schemas.openxmlformats.org/officeDocument/2006/relationships/hyperlink" Target="https://en.wikipedia.org/wiki/Benzene" TargetMode="External"/><Relationship Id="rId7" Type="http://schemas.openxmlformats.org/officeDocument/2006/relationships/hyperlink" Target="https://en.wikipedia.org/wiki/Styrene_oxide" TargetMode="External"/><Relationship Id="rId2" Type="http://schemas.openxmlformats.org/officeDocument/2006/relationships/hyperlink" Target="https://en.wikipedia.org/wiki/Friedel-Crafts" TargetMode="External"/><Relationship Id="rId1" Type="http://schemas.openxmlformats.org/officeDocument/2006/relationships/slideLayout" Target="../slideLayouts/slideLayout2.xml"/><Relationship Id="rId6" Type="http://schemas.openxmlformats.org/officeDocument/2006/relationships/hyperlink" Target="https://en.wikipedia.org/wiki/Hydrogenation" TargetMode="External"/><Relationship Id="rId5" Type="http://schemas.openxmlformats.org/officeDocument/2006/relationships/hyperlink" Target="https://en.wikipedia.org/wiki/Aluminium_chloride" TargetMode="External"/><Relationship Id="rId4" Type="http://schemas.openxmlformats.org/officeDocument/2006/relationships/hyperlink" Target="https://en.wikipedia.org/wiki/Ethylene_oxide"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Pelargonium" TargetMode="External"/><Relationship Id="rId13" Type="http://schemas.openxmlformats.org/officeDocument/2006/relationships/hyperlink" Target="https://en.wikipedia.org/wiki/Phenethyl_alcohol" TargetMode="External"/><Relationship Id="rId3" Type="http://schemas.openxmlformats.org/officeDocument/2006/relationships/hyperlink" Target="https://en.wikipedia.org/wiki/Dianthus_caryophyllus" TargetMode="External"/><Relationship Id="rId7" Type="http://schemas.openxmlformats.org/officeDocument/2006/relationships/hyperlink" Target="https://en.wikipedia.org/wiki/Ylang-ylang" TargetMode="External"/><Relationship Id="rId12" Type="http://schemas.openxmlformats.org/officeDocument/2006/relationships/hyperlink" Target="https://en.wikipedia.org/wiki/Candida_albicans" TargetMode="External"/><Relationship Id="rId17" Type="http://schemas.openxmlformats.org/officeDocument/2006/relationships/hyperlink" Target="https://en.wikipedia.org/wiki/Antimicrobial" TargetMode="External"/><Relationship Id="rId2" Type="http://schemas.openxmlformats.org/officeDocument/2006/relationships/hyperlink" Target="https://en.wikipedia.org/wiki/Rose_oil" TargetMode="External"/><Relationship Id="rId16" Type="http://schemas.openxmlformats.org/officeDocument/2006/relationships/hyperlink" Target="https://en.wikipedia.org/wiki/Soap" TargetMode="External"/><Relationship Id="rId1" Type="http://schemas.openxmlformats.org/officeDocument/2006/relationships/slideLayout" Target="../slideLayouts/slideLayout2.xml"/><Relationship Id="rId6" Type="http://schemas.openxmlformats.org/officeDocument/2006/relationships/hyperlink" Target="https://en.wikipedia.org/wiki/Orange_(fruit)" TargetMode="External"/><Relationship Id="rId11" Type="http://schemas.openxmlformats.org/officeDocument/2006/relationships/hyperlink" Target="https://en.wikipedia.org/wiki/Autoantibiotic" TargetMode="External"/><Relationship Id="rId5" Type="http://schemas.openxmlformats.org/officeDocument/2006/relationships/hyperlink" Target="https://en.wikipedia.org/wiki/Aleppo_pine" TargetMode="External"/><Relationship Id="rId15" Type="http://schemas.openxmlformats.org/officeDocument/2006/relationships/hyperlink" Target="https://en.wikipedia.org/wiki/Preservative" TargetMode="External"/><Relationship Id="rId10" Type="http://schemas.openxmlformats.org/officeDocument/2006/relationships/hyperlink" Target="https://en.wikipedia.org/wiki/Champaca" TargetMode="External"/><Relationship Id="rId4" Type="http://schemas.openxmlformats.org/officeDocument/2006/relationships/hyperlink" Target="https://en.wikipedia.org/wiki/Hyacinth_(plant)" TargetMode="External"/><Relationship Id="rId9" Type="http://schemas.openxmlformats.org/officeDocument/2006/relationships/hyperlink" Target="https://en.wikipedia.org/wiki/Neroli" TargetMode="External"/><Relationship Id="rId14" Type="http://schemas.openxmlformats.org/officeDocument/2006/relationships/hyperlink" Target="https://en.wikipedia.org/wiki/List_of_additives_in_cigarette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Jasmine" TargetMode="External"/><Relationship Id="rId2" Type="http://schemas.openxmlformats.org/officeDocument/2006/relationships/hyperlink" Target="https://en.wikipedia.org/wiki/Organic_compound" TargetMode="External"/><Relationship Id="rId1" Type="http://schemas.openxmlformats.org/officeDocument/2006/relationships/slideLayout" Target="../slideLayouts/slideLayout2.xml"/><Relationship Id="rId6" Type="http://schemas.openxmlformats.org/officeDocument/2006/relationships/hyperlink" Target="https://en.wikipedia.org/wiki/Decarboxylation" TargetMode="External"/><Relationship Id="rId5" Type="http://schemas.openxmlformats.org/officeDocument/2006/relationships/hyperlink" Target="https://en.wikipedia.org/wiki/Jasmonic_acid" TargetMode="External"/><Relationship Id="rId4" Type="http://schemas.openxmlformats.org/officeDocument/2006/relationships/hyperlink" Target="https://en.wikipedia.org/wiki/Isome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Lavoslav_Ru%C5%BEi%C4%8Dk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Musk" TargetMode="External"/><Relationship Id="rId2" Type="http://schemas.openxmlformats.org/officeDocument/2006/relationships/hyperlink" Target="https://en.wikipedia.org/wiki/Organic_compound" TargetMode="External"/><Relationship Id="rId1" Type="http://schemas.openxmlformats.org/officeDocument/2006/relationships/slideLayout" Target="../slideLayouts/slideLayout2.xml"/><Relationship Id="rId4" Type="http://schemas.openxmlformats.org/officeDocument/2006/relationships/hyperlink" Target="https://en.wikipedia.org/wiki/Methy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Leopold_Ru%C5%BEi%C4%8Dk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noAutofit/>
          </a:bodyPr>
          <a:lstStyle/>
          <a:p>
            <a:r>
              <a:rPr lang="en-US" sz="2800" b="1" dirty="0" smtClean="0"/>
              <a:t>Chapter 6</a:t>
            </a:r>
            <a:r>
              <a:rPr lang="en-US" sz="2800" b="1" dirty="0"/>
              <a:t>. Essential oils and Cosmetic Industries </a:t>
            </a:r>
            <a:r>
              <a:rPr lang="en-US" sz="2800" dirty="0"/>
              <a:t/>
            </a:r>
            <a:br>
              <a:rPr lang="en-US" sz="2800" dirty="0"/>
            </a:br>
            <a:endParaRPr lang="en-US" sz="2800" dirty="0"/>
          </a:p>
        </p:txBody>
      </p:sp>
      <p:sp>
        <p:nvSpPr>
          <p:cNvPr id="3" name="Subtitle 2"/>
          <p:cNvSpPr>
            <a:spLocks noGrp="1"/>
          </p:cNvSpPr>
          <p:nvPr>
            <p:ph type="subTitle" idx="1"/>
          </p:nvPr>
        </p:nvSpPr>
        <p:spPr>
          <a:xfrm>
            <a:off x="457200" y="1143000"/>
            <a:ext cx="8077200" cy="1752600"/>
          </a:xfrm>
        </p:spPr>
        <p:txBody>
          <a:bodyPr>
            <a:noAutofit/>
          </a:bodyPr>
          <a:lstStyle/>
          <a:p>
            <a:pPr algn="just"/>
            <a:r>
              <a:rPr lang="en-US" sz="2400" b="1" dirty="0">
                <a:solidFill>
                  <a:schemeClr val="tx1"/>
                </a:solidFill>
              </a:rPr>
              <a:t>6.1. Introduction</a:t>
            </a:r>
          </a:p>
          <a:p>
            <a:pPr algn="just"/>
            <a:r>
              <a:rPr lang="en-US" sz="2400" dirty="0" smtClean="0">
                <a:solidFill>
                  <a:schemeClr val="tx1"/>
                </a:solidFill>
              </a:rPr>
              <a:t>Essential oils or volatile oils) are natural volatile compounds that  large amount of them are produced from plant raw materials or plants organs like  flowers, seeds, bud, leaves, fruits, wood, roots, barks and twigs. </a:t>
            </a:r>
          </a:p>
          <a:p>
            <a:pPr algn="just"/>
            <a:r>
              <a:rPr lang="en-US" sz="2400" dirty="0" smtClean="0">
                <a:solidFill>
                  <a:schemeClr val="tx1"/>
                </a:solidFill>
              </a:rPr>
              <a:t>They give a distinctive  </a:t>
            </a:r>
            <a:r>
              <a:rPr lang="en-US" sz="2400" dirty="0" err="1" smtClean="0">
                <a:solidFill>
                  <a:schemeClr val="tx1"/>
                </a:solidFill>
              </a:rPr>
              <a:t>flavour</a:t>
            </a:r>
            <a:r>
              <a:rPr lang="en-US" sz="2400" dirty="0" smtClean="0">
                <a:solidFill>
                  <a:schemeClr val="tx1"/>
                </a:solidFill>
              </a:rPr>
              <a:t>, </a:t>
            </a:r>
            <a:r>
              <a:rPr lang="en-US" sz="2400" dirty="0" err="1" smtClean="0">
                <a:solidFill>
                  <a:schemeClr val="tx1"/>
                </a:solidFill>
              </a:rPr>
              <a:t>odour</a:t>
            </a:r>
            <a:r>
              <a:rPr lang="en-US" sz="2400" dirty="0" smtClean="0">
                <a:solidFill>
                  <a:schemeClr val="tx1"/>
                </a:solidFill>
              </a:rPr>
              <a:t> or scent to an aromatic plant. For example, citrus‐derived essential  oils included wide group of fruits from genus citrus, are the most well‐known natural  EOs and account for the largest spectrum of commercial available natural </a:t>
            </a:r>
            <a:r>
              <a:rPr lang="en-US" sz="2400" b="1" dirty="0" smtClean="0">
                <a:solidFill>
                  <a:schemeClr val="tx1"/>
                </a:solidFill>
              </a:rPr>
              <a:t>fragrances</a:t>
            </a:r>
            <a:r>
              <a:rPr lang="en-US" sz="2400" dirty="0" smtClean="0">
                <a:solidFill>
                  <a:schemeClr val="tx1"/>
                </a:solidFill>
              </a:rPr>
              <a:t> and </a:t>
            </a:r>
            <a:r>
              <a:rPr lang="en-US" sz="2400" b="1" dirty="0" err="1" smtClean="0">
                <a:solidFill>
                  <a:schemeClr val="tx1"/>
                </a:solidFill>
              </a:rPr>
              <a:t>flavours</a:t>
            </a:r>
            <a:r>
              <a:rPr lang="en-US" sz="2400" dirty="0" smtClean="0">
                <a:solidFill>
                  <a:schemeClr val="tx1"/>
                </a:solidFill>
              </a:rPr>
              <a:t>.</a:t>
            </a:r>
          </a:p>
          <a:p>
            <a:pPr algn="just"/>
            <a:r>
              <a:rPr lang="en-US" sz="2400" dirty="0" smtClean="0">
                <a:solidFill>
                  <a:schemeClr val="tx1"/>
                </a:solidFill>
              </a:rPr>
              <a:t>EOs are classified into </a:t>
            </a:r>
            <a:r>
              <a:rPr lang="en-US" sz="2400" b="1" dirty="0" smtClean="0">
                <a:solidFill>
                  <a:schemeClr val="tx1"/>
                </a:solidFill>
              </a:rPr>
              <a:t>non‐volatile</a:t>
            </a:r>
            <a:r>
              <a:rPr lang="en-US" sz="2400" dirty="0" smtClean="0">
                <a:solidFill>
                  <a:schemeClr val="tx1"/>
                </a:solidFill>
              </a:rPr>
              <a:t>, s</a:t>
            </a:r>
            <a:r>
              <a:rPr lang="en-US" sz="2400" b="1" dirty="0" smtClean="0">
                <a:solidFill>
                  <a:schemeClr val="tx1"/>
                </a:solidFill>
              </a:rPr>
              <a:t>emi‐volatile</a:t>
            </a:r>
            <a:r>
              <a:rPr lang="en-US" sz="2400" dirty="0" smtClean="0">
                <a:solidFill>
                  <a:schemeClr val="tx1"/>
                </a:solidFill>
              </a:rPr>
              <a:t>, and </a:t>
            </a:r>
            <a:r>
              <a:rPr lang="en-US" sz="2400" b="1" dirty="0" smtClean="0">
                <a:solidFill>
                  <a:schemeClr val="tx1"/>
                </a:solidFill>
              </a:rPr>
              <a:t>volatile compounds</a:t>
            </a:r>
            <a:r>
              <a:rPr lang="en-US" sz="2400" dirty="0" smtClean="0">
                <a:solidFill>
                  <a:schemeClr val="tx1"/>
                </a:solidFill>
              </a:rPr>
              <a:t> according  to their nature. </a:t>
            </a:r>
          </a:p>
          <a:p>
            <a:pPr algn="just">
              <a:buFont typeface="Wingdings" pitchFamily="2" charset="2"/>
              <a:buChar char="v"/>
            </a:pPr>
            <a:endParaRPr lang="en-US" sz="2400"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Distillation</a:t>
            </a:r>
            <a:r>
              <a:rPr lang="en-US" dirty="0" smtClean="0"/>
              <a:t/>
            </a:r>
            <a:br>
              <a:rPr lang="en-US" dirty="0" smtClean="0"/>
            </a:br>
            <a:endParaRPr lang="en-US" dirty="0"/>
          </a:p>
        </p:txBody>
      </p:sp>
      <p:sp>
        <p:nvSpPr>
          <p:cNvPr id="3" name="Content Placeholder 2"/>
          <p:cNvSpPr>
            <a:spLocks noGrp="1"/>
          </p:cNvSpPr>
          <p:nvPr>
            <p:ph idx="1"/>
          </p:nvPr>
        </p:nvSpPr>
        <p:spPr>
          <a:xfrm>
            <a:off x="533400" y="914400"/>
            <a:ext cx="8229600" cy="5257800"/>
          </a:xfrm>
        </p:spPr>
        <p:txBody>
          <a:bodyPr>
            <a:normAutofit fontScale="85000" lnSpcReduction="20000"/>
          </a:bodyPr>
          <a:lstStyle/>
          <a:p>
            <a:pPr algn="just">
              <a:buNone/>
            </a:pPr>
            <a:r>
              <a:rPr lang="en-US" b="1" dirty="0" smtClean="0"/>
              <a:t>Steam </a:t>
            </a:r>
            <a:r>
              <a:rPr lang="en-US" b="1" dirty="0" smtClean="0"/>
              <a:t>distillation. </a:t>
            </a:r>
            <a:r>
              <a:rPr lang="en-US" dirty="0" smtClean="0"/>
              <a:t>Steam distillation is the most widely used method for plant essential oil extraction. </a:t>
            </a:r>
            <a:endParaRPr lang="en-US" dirty="0" smtClean="0"/>
          </a:p>
          <a:p>
            <a:pPr algn="just"/>
            <a:r>
              <a:rPr lang="en-US" dirty="0" smtClean="0"/>
              <a:t>The </a:t>
            </a:r>
            <a:r>
              <a:rPr lang="en-US" dirty="0" smtClean="0"/>
              <a:t>proportion of essential oils extracted by steam distillation is 93% and the remaining 7% can be further extracted by other methods. </a:t>
            </a:r>
            <a:endParaRPr lang="en-US" dirty="0" smtClean="0"/>
          </a:p>
          <a:p>
            <a:pPr algn="just"/>
            <a:r>
              <a:rPr lang="en-US" dirty="0" smtClean="0"/>
              <a:t>Basically</a:t>
            </a:r>
            <a:r>
              <a:rPr lang="en-US" dirty="0" smtClean="0"/>
              <a:t>, the plant sample is placed in boiling water or heated by steam. The heat applied is the main cause of burst and break down of cell structure of plant material. </a:t>
            </a:r>
            <a:endParaRPr lang="en-US" dirty="0" smtClean="0"/>
          </a:p>
          <a:p>
            <a:pPr algn="just"/>
            <a:r>
              <a:rPr lang="en-US" dirty="0" smtClean="0"/>
              <a:t>As </a:t>
            </a:r>
            <a:r>
              <a:rPr lang="en-US" dirty="0" smtClean="0"/>
              <a:t>a consequence, the aromatic compounds or essential oils from plant material are released. </a:t>
            </a:r>
            <a:endParaRPr lang="en-US" dirty="0" smtClean="0"/>
          </a:p>
          <a:p>
            <a:pPr algn="just"/>
            <a:r>
              <a:rPr lang="en-US" dirty="0" smtClean="0"/>
              <a:t>The </a:t>
            </a:r>
            <a:r>
              <a:rPr lang="en-US" dirty="0" smtClean="0"/>
              <a:t>temperature of heating must be enough to break down the plant material and release aromatic compound or essential oil.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algn="just"/>
            <a:r>
              <a:rPr lang="en-US" sz="2400" dirty="0" smtClean="0"/>
              <a:t>A new process design and operation for steam distillation of essential oils to increase oil yield and reduce the loss of polar compounds in wastewater was developed by </a:t>
            </a:r>
            <a:r>
              <a:rPr lang="en-US" sz="2400" dirty="0" err="1" smtClean="0"/>
              <a:t>Masango</a:t>
            </a:r>
            <a:r>
              <a:rPr lang="en-US" sz="2400" dirty="0" smtClean="0"/>
              <a:t> (2005). </a:t>
            </a:r>
            <a:endParaRPr lang="en-US" sz="2400" dirty="0" smtClean="0"/>
          </a:p>
          <a:p>
            <a:pPr algn="just"/>
            <a:r>
              <a:rPr lang="en-US" sz="2400" dirty="0" smtClean="0"/>
              <a:t>The </a:t>
            </a:r>
            <a:r>
              <a:rPr lang="en-US" sz="2400" dirty="0" smtClean="0"/>
              <a:t>system consists of a packed bed of the plant materials, which sits above the steam source. Only steam passes through it and the boiling water is not mixed with plant material. </a:t>
            </a:r>
            <a:endParaRPr lang="en-US" sz="2400" dirty="0" smtClean="0"/>
          </a:p>
          <a:p>
            <a:pPr algn="just"/>
            <a:r>
              <a:rPr lang="en-US" sz="2400" dirty="0" smtClean="0"/>
              <a:t>Thus</a:t>
            </a:r>
            <a:r>
              <a:rPr lang="en-US" sz="2400" dirty="0" smtClean="0"/>
              <a:t>, the process requires the minimum amount of steam in the process and the amount of water in the distillate is reduced. </a:t>
            </a:r>
            <a:endParaRPr lang="en-US" sz="2400" dirty="0" smtClean="0"/>
          </a:p>
          <a:p>
            <a:pPr algn="just"/>
            <a:r>
              <a:rPr lang="en-US" sz="2400" dirty="0" smtClean="0"/>
              <a:t>Also</a:t>
            </a:r>
            <a:r>
              <a:rPr lang="en-US" sz="2400" dirty="0" smtClean="0"/>
              <a:t>, water soluble compounds are dissolved into the aqueous fraction of the condensate at a lower extent (</a:t>
            </a:r>
            <a:r>
              <a:rPr lang="en-US" sz="2400" dirty="0" err="1" smtClean="0"/>
              <a:t>Masango</a:t>
            </a:r>
            <a:r>
              <a:rPr lang="en-US" sz="2400" dirty="0" smtClean="0"/>
              <a:t> 2005).</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0"/>
            <a:ext cx="8229600" cy="1143000"/>
          </a:xfrm>
        </p:spPr>
        <p:txBody>
          <a:bodyPr>
            <a:noAutofit/>
          </a:bodyPr>
          <a:lstStyle/>
          <a:p>
            <a:r>
              <a:rPr lang="en-US" sz="2000" b="1" dirty="0" smtClean="0"/>
              <a:t>Figure 1–Diagrammatic illustration of steam distillation method.</a:t>
            </a:r>
            <a:r>
              <a:rPr lang="en-US" sz="2000" dirty="0" smtClean="0"/>
              <a:t/>
            </a:r>
            <a:br>
              <a:rPr lang="en-US" sz="2000" dirty="0" smtClean="0"/>
            </a:br>
            <a:endParaRPr lang="en-US" sz="2000" dirty="0"/>
          </a:p>
        </p:txBody>
      </p:sp>
      <p:pic>
        <p:nvPicPr>
          <p:cNvPr id="4" name="Content Placeholder 3"/>
          <p:cNvPicPr>
            <a:picLocks noGrp="1"/>
          </p:cNvPicPr>
          <p:nvPr>
            <p:ph idx="1"/>
          </p:nvPr>
        </p:nvPicPr>
        <p:blipFill>
          <a:blip r:embed="rId2"/>
          <a:srcRect/>
          <a:stretch>
            <a:fillRect/>
          </a:stretch>
        </p:blipFill>
        <p:spPr bwMode="auto">
          <a:xfrm>
            <a:off x="609600" y="673957"/>
            <a:ext cx="8229600" cy="488864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smtClean="0"/>
              <a:t>Hydrodistillation</a:t>
            </a:r>
            <a:r>
              <a:rPr lang="en-US" sz="2800" b="1" dirty="0" smtClean="0"/>
              <a:t>(HD)</a:t>
            </a:r>
            <a:r>
              <a:rPr lang="en-US" sz="2800" dirty="0" smtClean="0"/>
              <a:t/>
            </a:r>
            <a:br>
              <a:rPr lang="en-US" sz="2800" dirty="0" smtClean="0"/>
            </a:br>
            <a:endParaRPr lang="en-US" sz="2800" dirty="0"/>
          </a:p>
        </p:txBody>
      </p:sp>
      <p:sp>
        <p:nvSpPr>
          <p:cNvPr id="3" name="Content Placeholder 2"/>
          <p:cNvSpPr>
            <a:spLocks noGrp="1"/>
          </p:cNvSpPr>
          <p:nvPr>
            <p:ph idx="1"/>
          </p:nvPr>
        </p:nvSpPr>
        <p:spPr>
          <a:xfrm>
            <a:off x="381000" y="914400"/>
            <a:ext cx="8229600" cy="4525963"/>
          </a:xfrm>
        </p:spPr>
        <p:txBody>
          <a:bodyPr>
            <a:normAutofit fontScale="77500" lnSpcReduction="20000"/>
          </a:bodyPr>
          <a:lstStyle/>
          <a:p>
            <a:pPr algn="just"/>
            <a:r>
              <a:rPr lang="en-US" dirty="0" smtClean="0"/>
              <a:t>HD </a:t>
            </a:r>
            <a:r>
              <a:rPr lang="en-US" dirty="0" smtClean="0"/>
              <a:t>has become the standard method of essential oil extraction from plant material such as wood or flower, which is often used to isolate </a:t>
            </a:r>
            <a:r>
              <a:rPr lang="en-US" dirty="0" err="1" smtClean="0"/>
              <a:t>nonwater</a:t>
            </a:r>
            <a:r>
              <a:rPr lang="en-US" dirty="0" smtClean="0"/>
              <a:t>-soluble natural products with high boiling point. </a:t>
            </a:r>
            <a:endParaRPr lang="en-US" dirty="0" smtClean="0"/>
          </a:p>
          <a:p>
            <a:pPr algn="just"/>
            <a:r>
              <a:rPr lang="en-US" dirty="0" smtClean="0"/>
              <a:t>The </a:t>
            </a:r>
            <a:r>
              <a:rPr lang="en-US" dirty="0" smtClean="0"/>
              <a:t>process involves the complete immersion of plant materials in water, followed by boiling. This method protects the oils extracted to a certain degree since the surrounding water acts as a barrier to prevent it from overheating. </a:t>
            </a:r>
            <a:endParaRPr lang="en-US" dirty="0" smtClean="0"/>
          </a:p>
          <a:p>
            <a:pPr algn="just"/>
            <a:r>
              <a:rPr lang="en-US" dirty="0" smtClean="0"/>
              <a:t>The </a:t>
            </a:r>
            <a:r>
              <a:rPr lang="en-US" dirty="0" smtClean="0"/>
              <a:t>steam and essential oil vapor are condensed to an aqueous fraction. The advantage of this technique is that the required material can be distilled at a temperature below 100 °C. </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81600"/>
            <a:ext cx="8229600" cy="1143000"/>
          </a:xfrm>
        </p:spPr>
        <p:txBody>
          <a:bodyPr>
            <a:normAutofit/>
          </a:bodyPr>
          <a:lstStyle/>
          <a:p>
            <a:r>
              <a:rPr lang="en-US" sz="2400" b="1" dirty="0" smtClean="0"/>
              <a:t>Figure 2–Diagrammatic illustration of </a:t>
            </a:r>
            <a:r>
              <a:rPr lang="en-US" sz="2400" b="1" dirty="0" err="1" smtClean="0"/>
              <a:t>Hydrodistillation</a:t>
            </a:r>
            <a:r>
              <a:rPr lang="en-US" sz="2400" b="1" dirty="0" smtClean="0"/>
              <a:t> method.</a:t>
            </a:r>
            <a:br>
              <a:rPr lang="en-US" sz="2400" b="1" dirty="0" smtClean="0"/>
            </a:br>
            <a:endParaRPr lang="en-US" sz="2400" b="1" dirty="0"/>
          </a:p>
        </p:txBody>
      </p:sp>
      <p:pic>
        <p:nvPicPr>
          <p:cNvPr id="4" name="Content Placeholder 3"/>
          <p:cNvPicPr>
            <a:picLocks noGrp="1"/>
          </p:cNvPicPr>
          <p:nvPr>
            <p:ph idx="1"/>
          </p:nvPr>
        </p:nvPicPr>
        <p:blipFill>
          <a:blip r:embed="rId2"/>
          <a:srcRect/>
          <a:stretch>
            <a:fillRect/>
          </a:stretch>
        </p:blipFill>
        <p:spPr bwMode="auto">
          <a:xfrm>
            <a:off x="1371600" y="533400"/>
            <a:ext cx="7010400"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Autofit/>
          </a:bodyPr>
          <a:lstStyle/>
          <a:p>
            <a:r>
              <a:rPr lang="en-US" sz="3200" b="1" dirty="0" smtClean="0"/>
              <a:t>Solvent extraction</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838200"/>
            <a:ext cx="8229600" cy="4525963"/>
          </a:xfrm>
        </p:spPr>
        <p:txBody>
          <a:bodyPr>
            <a:noAutofit/>
          </a:bodyPr>
          <a:lstStyle/>
          <a:p>
            <a:pPr algn="just"/>
            <a:r>
              <a:rPr lang="en-US" sz="2400" b="1" dirty="0" smtClean="0"/>
              <a:t>Solvent</a:t>
            </a:r>
            <a:r>
              <a:rPr lang="en-US" sz="2400" b="1" dirty="0" smtClean="0"/>
              <a:t>: </a:t>
            </a:r>
            <a:r>
              <a:rPr lang="en-US" sz="2400" dirty="0" smtClean="0"/>
              <a:t>Conventional solvent extraction has been implemented for fragile or delicate flower materials, which are not tolerant to the heat of steam distillation. </a:t>
            </a:r>
            <a:endParaRPr lang="en-US" sz="2400" dirty="0" smtClean="0"/>
          </a:p>
          <a:p>
            <a:pPr algn="just"/>
            <a:r>
              <a:rPr lang="en-US" sz="2400" dirty="0" smtClean="0"/>
              <a:t>Different </a:t>
            </a:r>
            <a:r>
              <a:rPr lang="en-US" sz="2400" dirty="0" smtClean="0"/>
              <a:t>solvents including acetone, hexane, petroleum ether, methanol, or ethanol can be used for extraction</a:t>
            </a:r>
            <a:r>
              <a:rPr lang="en-US" sz="2400" dirty="0" smtClean="0"/>
              <a:t>.</a:t>
            </a:r>
          </a:p>
          <a:p>
            <a:pPr algn="just"/>
            <a:r>
              <a:rPr lang="en-US" sz="2400" dirty="0" smtClean="0"/>
              <a:t> </a:t>
            </a:r>
            <a:r>
              <a:rPr lang="en-US" sz="2400" dirty="0" smtClean="0"/>
              <a:t>For general practice, the solvent is mixed with the plant material and then heated to extract the essential oil, followed by filtration. Subsequently, the filtrate is concentrated by solvent evaporation</a:t>
            </a:r>
            <a:r>
              <a:rPr lang="en-US" sz="2400" dirty="0" smtClean="0"/>
              <a:t>.</a:t>
            </a:r>
          </a:p>
          <a:p>
            <a:pPr algn="just"/>
            <a:r>
              <a:rPr lang="en-US" sz="2400" dirty="0" smtClean="0"/>
              <a:t> </a:t>
            </a:r>
            <a:r>
              <a:rPr lang="en-US" sz="2400" dirty="0" smtClean="0"/>
              <a:t>The concentrate is resin (</a:t>
            </a:r>
            <a:r>
              <a:rPr lang="en-US" sz="2400" dirty="0" err="1" smtClean="0"/>
              <a:t>resinoid</a:t>
            </a:r>
            <a:r>
              <a:rPr lang="en-US" sz="2400" dirty="0" smtClean="0"/>
              <a:t>), or concrete (a combination of wax, fragrance, and essential oil). From the concentrate, it is then mixed with pure alcohol to extract the oil and distilled at low temperatures. </a:t>
            </a:r>
            <a:endParaRPr lang="en-US" sz="2400" dirty="0" smtClean="0"/>
          </a:p>
          <a:p>
            <a:pPr algn="just"/>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6096000"/>
          </a:xfrm>
        </p:spPr>
        <p:txBody>
          <a:bodyPr>
            <a:normAutofit fontScale="85000" lnSpcReduction="20000"/>
          </a:bodyPr>
          <a:lstStyle/>
          <a:p>
            <a:pPr algn="just"/>
            <a:r>
              <a:rPr lang="en-US" dirty="0" smtClean="0"/>
              <a:t>The alcohol absorbs the fragrance and when the alcohol is evaporated, the aromatic absolute oil is remained. However, this method is a relatively time-consuming process, thus making the oils more expensive than other methods. </a:t>
            </a:r>
          </a:p>
          <a:p>
            <a:pPr algn="just">
              <a:buNone/>
            </a:pPr>
            <a:r>
              <a:rPr lang="en-US" b="1" dirty="0" smtClean="0"/>
              <a:t>Supercritical carbon dioxide</a:t>
            </a:r>
            <a:endParaRPr lang="en-US" dirty="0" smtClean="0"/>
          </a:p>
          <a:p>
            <a:pPr algn="just"/>
            <a:r>
              <a:rPr lang="en-US" dirty="0" smtClean="0"/>
              <a:t>Carbon dioxide (CO2) is the most commonly used supercritical fluid because of its modest critical conditions.  </a:t>
            </a:r>
            <a:endParaRPr lang="en-US" dirty="0" smtClean="0"/>
          </a:p>
          <a:p>
            <a:pPr algn="just"/>
            <a:r>
              <a:rPr lang="en-US" dirty="0" smtClean="0"/>
              <a:t>Under </a:t>
            </a:r>
            <a:r>
              <a:rPr lang="en-US" dirty="0" smtClean="0"/>
              <a:t>high-pressure condition, CO2 turns into liquid, which can be used as a very inert and safe medium to extract the aromatic molecules from raw material</a:t>
            </a:r>
            <a:r>
              <a:rPr lang="en-US" dirty="0" smtClean="0"/>
              <a:t>.</a:t>
            </a:r>
          </a:p>
          <a:p>
            <a:pPr algn="just"/>
            <a:r>
              <a:rPr lang="en-US" dirty="0" smtClean="0"/>
              <a:t> </a:t>
            </a:r>
            <a:r>
              <a:rPr lang="en-US" dirty="0" smtClean="0"/>
              <a:t>No solvent residue remains in the final finished product since the liquid CO2 simply reverts to a gas and evaporates under normal atmospheric pressure and temperature.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a:bodyPr>
          <a:lstStyle/>
          <a:p>
            <a:r>
              <a:rPr lang="en-US" sz="3200" b="1" dirty="0" smtClean="0"/>
              <a:t>Application of EO</a:t>
            </a:r>
            <a:endParaRPr lang="en-US" sz="3200" b="1" dirty="0"/>
          </a:p>
        </p:txBody>
      </p:sp>
      <p:sp>
        <p:nvSpPr>
          <p:cNvPr id="3" name="Content Placeholder 2"/>
          <p:cNvSpPr>
            <a:spLocks noGrp="1"/>
          </p:cNvSpPr>
          <p:nvPr>
            <p:ph idx="1"/>
          </p:nvPr>
        </p:nvSpPr>
        <p:spPr>
          <a:xfrm>
            <a:off x="457200" y="762000"/>
            <a:ext cx="8229600" cy="4983163"/>
          </a:xfrm>
        </p:spPr>
        <p:txBody>
          <a:bodyPr>
            <a:noAutofit/>
          </a:bodyPr>
          <a:lstStyle/>
          <a:p>
            <a:pPr algn="just">
              <a:buFont typeface="Wingdings" pitchFamily="2" charset="2"/>
              <a:buChar char="v"/>
            </a:pPr>
            <a:r>
              <a:rPr lang="en-US" sz="2400" dirty="0" smtClean="0"/>
              <a:t>Essential oils as well as their isolated compounds are widely used in cosmetic products as they offer a variety of benefits.</a:t>
            </a:r>
          </a:p>
          <a:p>
            <a:pPr algn="just">
              <a:buFont typeface="Wingdings" pitchFamily="2" charset="2"/>
              <a:buChar char="v"/>
            </a:pPr>
            <a:r>
              <a:rPr lang="en-US" sz="2400" dirty="0" smtClean="0"/>
              <a:t>The main reason for their usage in cosmetics is their </a:t>
            </a:r>
            <a:r>
              <a:rPr lang="en-US" sz="2400" b="1" dirty="0" smtClean="0"/>
              <a:t>pleasant aroma</a:t>
            </a:r>
            <a:r>
              <a:rPr lang="en-US" sz="2400" dirty="0" smtClean="0"/>
              <a:t>. Fatty acids, fatty oils and surfactants used in the production-process of cosmetic products often exhibit an unpleasant odor. </a:t>
            </a:r>
          </a:p>
          <a:p>
            <a:pPr algn="just">
              <a:buFont typeface="Wingdings" pitchFamily="2" charset="2"/>
              <a:buChar char="v"/>
            </a:pPr>
            <a:r>
              <a:rPr lang="en-US" sz="2400" dirty="0" smtClean="0"/>
              <a:t>Effective perfume mixtures are therefore added to these products in order to mask it. </a:t>
            </a:r>
          </a:p>
          <a:p>
            <a:pPr algn="just">
              <a:buFont typeface="Wingdings" pitchFamily="2" charset="2"/>
              <a:buChar char="v"/>
            </a:pPr>
            <a:r>
              <a:rPr lang="en-US" sz="2400" dirty="0" smtClean="0"/>
              <a:t>If such a product is not explicitly </a:t>
            </a:r>
            <a:r>
              <a:rPr lang="en-US" sz="2400" dirty="0" err="1" smtClean="0"/>
              <a:t>labelled</a:t>
            </a:r>
            <a:r>
              <a:rPr lang="en-US" sz="2400" dirty="0" smtClean="0"/>
              <a:t> as “fragrance-free”, “contains no perfume” or “scented-free” it can be assumed that it contains fragrance chemicals</a:t>
            </a:r>
          </a:p>
          <a:p>
            <a:pPr algn="just"/>
            <a:endParaRPr lang="en-US" sz="2400" b="1" dirty="0" smtClean="0"/>
          </a:p>
          <a:p>
            <a:pPr algn="just"/>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791200"/>
          </a:xfrm>
        </p:spPr>
        <p:txBody>
          <a:bodyPr>
            <a:normAutofit lnSpcReduction="10000"/>
          </a:bodyPr>
          <a:lstStyle/>
          <a:p>
            <a:pPr algn="just"/>
            <a:r>
              <a:rPr lang="en-US" sz="2400" dirty="0" smtClean="0"/>
              <a:t>Essential oils are also known to exhibit antimicrobial activity against a wide range of bacteria and fungi. </a:t>
            </a:r>
          </a:p>
          <a:p>
            <a:pPr algn="just"/>
            <a:r>
              <a:rPr lang="en-US" sz="2400" dirty="0" smtClean="0"/>
              <a:t>The antimicrobial activity of essential oils is due to their </a:t>
            </a:r>
            <a:r>
              <a:rPr lang="en-US" sz="2400" b="1" dirty="0" smtClean="0"/>
              <a:t>solubility in the </a:t>
            </a:r>
            <a:r>
              <a:rPr lang="en-US" sz="2400" b="1" dirty="0" err="1" smtClean="0"/>
              <a:t>phospholipid</a:t>
            </a:r>
            <a:r>
              <a:rPr lang="en-US" sz="2400" b="1" dirty="0" smtClean="0"/>
              <a:t> </a:t>
            </a:r>
            <a:r>
              <a:rPr lang="en-US" sz="2400" b="1" dirty="0" err="1" smtClean="0"/>
              <a:t>bilayer</a:t>
            </a:r>
            <a:r>
              <a:rPr lang="en-US" sz="2400" b="1" dirty="0" smtClean="0"/>
              <a:t> of cell membranes.</a:t>
            </a:r>
            <a:endParaRPr lang="en-US" sz="2400" dirty="0" smtClean="0"/>
          </a:p>
          <a:p>
            <a:pPr algn="just"/>
            <a:r>
              <a:rPr lang="en-US" sz="2400" dirty="0" smtClean="0"/>
              <a:t>Thus, EOs can be applied in various cases including pharmaceutical and health industries (as antiseptic, antibiotic, </a:t>
            </a:r>
            <a:r>
              <a:rPr lang="en-US" sz="2400" dirty="0" err="1" smtClean="0"/>
              <a:t>antiparasitic</a:t>
            </a:r>
            <a:r>
              <a:rPr lang="en-US" sz="2400" dirty="0" smtClean="0"/>
              <a:t> and anti‐inflammatory agents), chemical industries, food sectors (as preserving and </a:t>
            </a:r>
            <a:r>
              <a:rPr lang="en-US" sz="2400" dirty="0" err="1" smtClean="0"/>
              <a:t>flavourings</a:t>
            </a:r>
            <a:r>
              <a:rPr lang="en-US" sz="2400" dirty="0" smtClean="0"/>
              <a:t> agents), the cosmetics and perfume industries (as fragrances, </a:t>
            </a:r>
            <a:r>
              <a:rPr lang="en-US" sz="2400" dirty="0" err="1" smtClean="0"/>
              <a:t>antibacterials</a:t>
            </a:r>
            <a:r>
              <a:rPr lang="en-US" sz="2400" dirty="0" smtClean="0"/>
              <a:t> and </a:t>
            </a:r>
            <a:r>
              <a:rPr lang="en-US" sz="2400" dirty="0" err="1" smtClean="0"/>
              <a:t>aromatherapeutic</a:t>
            </a:r>
            <a:r>
              <a:rPr lang="en-US" sz="2400" dirty="0" smtClean="0"/>
              <a:t> agents), and also, agriculture pathogenic agents such as </a:t>
            </a:r>
            <a:r>
              <a:rPr lang="en-US" sz="2400" dirty="0" err="1" smtClean="0"/>
              <a:t>phytopesticides</a:t>
            </a:r>
            <a:r>
              <a:rPr lang="en-US" sz="2400" dirty="0" smtClean="0"/>
              <a:t>, agricultural pests and weeds or </a:t>
            </a:r>
            <a:r>
              <a:rPr lang="en-US" sz="2400" dirty="0" err="1" smtClean="0"/>
              <a:t>bioinsecticide</a:t>
            </a:r>
            <a:r>
              <a:rPr lang="en-US" sz="2400" dirty="0" smtClean="0"/>
              <a:t> and </a:t>
            </a:r>
            <a:r>
              <a:rPr lang="en-US" sz="2400" dirty="0" err="1" smtClean="0"/>
              <a:t>biofungicide</a:t>
            </a:r>
            <a:r>
              <a:rPr lang="en-US" sz="2400" dirty="0" smtClean="0"/>
              <a:t>. </a:t>
            </a:r>
          </a:p>
          <a:p>
            <a:pPr algn="just"/>
            <a:r>
              <a:rPr lang="en-US" sz="2400" dirty="0" smtClean="0"/>
              <a:t>Their applications have been increasing due to wide requirements for pure natural ingredients, which caused these materials be inseparable part of our life.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2800" b="1" dirty="0" smtClean="0"/>
              <a:t>Some main components of essential oils.</a:t>
            </a:r>
            <a:br>
              <a:rPr lang="en-US" sz="2800" b="1" dirty="0" smtClean="0"/>
            </a:br>
            <a:r>
              <a:rPr lang="en-US" sz="2800" b="1" dirty="0" smtClean="0"/>
              <a:t>6.2. </a:t>
            </a:r>
            <a:r>
              <a:rPr lang="en-US" sz="2800" b="1" dirty="0" err="1" smtClean="0"/>
              <a:t>Eugenol</a:t>
            </a:r>
            <a:r>
              <a:rPr lang="en-US" sz="2800" b="1" dirty="0" smtClean="0"/>
              <a:t> and </a:t>
            </a:r>
            <a:r>
              <a:rPr lang="en-US" sz="2800" b="1" dirty="0" err="1" smtClean="0"/>
              <a:t>geraniol</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685800" y="1295400"/>
            <a:ext cx="8229600" cy="6019800"/>
          </a:xfrm>
        </p:spPr>
        <p:txBody>
          <a:bodyPr>
            <a:noAutofit/>
          </a:bodyPr>
          <a:lstStyle/>
          <a:p>
            <a:pPr algn="just">
              <a:buNone/>
            </a:pPr>
            <a:r>
              <a:rPr lang="en-US" sz="2400" b="1" dirty="0" err="1" smtClean="0"/>
              <a:t>Eugenol</a:t>
            </a:r>
            <a:r>
              <a:rPr lang="en-US" sz="2400" b="1" dirty="0" smtClean="0"/>
              <a:t> </a:t>
            </a:r>
            <a:r>
              <a:rPr lang="en-US" sz="2400" dirty="0" smtClean="0"/>
              <a:t>is a naturally occurring aromatic </a:t>
            </a:r>
            <a:r>
              <a:rPr lang="en-US" sz="2400" b="1" dirty="0" smtClean="0"/>
              <a:t>compound</a:t>
            </a:r>
            <a:r>
              <a:rPr lang="en-US" sz="2400" dirty="0" smtClean="0"/>
              <a:t> derived primarily from </a:t>
            </a:r>
            <a:r>
              <a:rPr lang="en-US" sz="2400" b="1" dirty="0" smtClean="0"/>
              <a:t>cloves</a:t>
            </a:r>
            <a:r>
              <a:rPr lang="en-US" sz="2400" dirty="0" smtClean="0"/>
              <a:t>, and used as a </a:t>
            </a:r>
            <a:r>
              <a:rPr lang="en-US" sz="2400" b="1" dirty="0" smtClean="0"/>
              <a:t>flavoring</a:t>
            </a:r>
            <a:r>
              <a:rPr lang="en-US" sz="2400" dirty="0" smtClean="0"/>
              <a:t> </a:t>
            </a:r>
            <a:r>
              <a:rPr lang="en-US" sz="2400" b="1" dirty="0" smtClean="0"/>
              <a:t>agent</a:t>
            </a:r>
            <a:r>
              <a:rPr lang="en-US" sz="2400" dirty="0" smtClean="0"/>
              <a:t>. </a:t>
            </a:r>
          </a:p>
          <a:p>
            <a:pPr algn="just">
              <a:buNone/>
            </a:pPr>
            <a:r>
              <a:rPr lang="en-US" sz="2400" dirty="0" err="1" smtClean="0"/>
              <a:t>So,the</a:t>
            </a:r>
            <a:r>
              <a:rPr lang="en-US" sz="2400" dirty="0" smtClean="0"/>
              <a:t> primary uses of </a:t>
            </a:r>
            <a:r>
              <a:rPr lang="en-US" sz="2400" dirty="0" err="1" smtClean="0"/>
              <a:t>eugenol</a:t>
            </a:r>
            <a:r>
              <a:rPr lang="en-US" sz="2400" dirty="0" smtClean="0"/>
              <a:t> are as a fragrance and flavor. </a:t>
            </a:r>
          </a:p>
          <a:p>
            <a:pPr algn="just">
              <a:buNone/>
            </a:pPr>
            <a:r>
              <a:rPr lang="en-US" sz="2400" dirty="0" smtClean="0"/>
              <a:t>It is also used as a pesticide and has several applications.</a:t>
            </a:r>
          </a:p>
          <a:p>
            <a:pPr algn="just">
              <a:buNone/>
            </a:pPr>
            <a:r>
              <a:rPr lang="en-US" sz="2400" dirty="0" smtClean="0"/>
              <a:t>It is an </a:t>
            </a:r>
            <a:r>
              <a:rPr lang="en-US" sz="2400" dirty="0" err="1" smtClean="0"/>
              <a:t>allyl</a:t>
            </a:r>
            <a:r>
              <a:rPr lang="en-US" sz="2400" dirty="0" smtClean="0"/>
              <a:t> chain-substituted </a:t>
            </a:r>
            <a:r>
              <a:rPr lang="en-US" sz="2400" dirty="0" err="1" smtClean="0"/>
              <a:t>guaiacol</a:t>
            </a:r>
            <a:r>
              <a:rPr lang="en-US" sz="2400" dirty="0" smtClean="0"/>
              <a:t> that is slightly soluble in water. </a:t>
            </a:r>
          </a:p>
          <a:p>
            <a:pPr algn="just">
              <a:buNone/>
            </a:pPr>
            <a:r>
              <a:rPr lang="en-US" sz="2400" b="1" dirty="0" err="1" smtClean="0"/>
              <a:t>Eugenol</a:t>
            </a:r>
            <a:r>
              <a:rPr lang="en-US" sz="2400" b="1" dirty="0" smtClean="0"/>
              <a:t> </a:t>
            </a:r>
            <a:r>
              <a:rPr lang="en-US" sz="2400" dirty="0" smtClean="0"/>
              <a:t>first isolated from cloves in 1826, thus, clove oil remains the primary commercial source of </a:t>
            </a:r>
            <a:r>
              <a:rPr lang="en-US" sz="2400" dirty="0" err="1" smtClean="0"/>
              <a:t>eugenol</a:t>
            </a:r>
            <a:r>
              <a:rPr lang="en-US" sz="2400" dirty="0" smtClean="0"/>
              <a:t>.</a:t>
            </a:r>
          </a:p>
          <a:p>
            <a:pPr algn="just">
              <a:buNone/>
            </a:pPr>
            <a:r>
              <a:rPr lang="en-US" sz="2400" dirty="0" err="1" smtClean="0"/>
              <a:t>Eugenol</a:t>
            </a:r>
            <a:r>
              <a:rPr lang="en-US" sz="2400" dirty="0" smtClean="0"/>
              <a:t> can be synthesized by various methods, but </a:t>
            </a:r>
            <a:r>
              <a:rPr lang="en-US" sz="2400" b="1" dirty="0" smtClean="0"/>
              <a:t>steam</a:t>
            </a:r>
            <a:r>
              <a:rPr lang="en-US" sz="2400" dirty="0" smtClean="0"/>
              <a:t> </a:t>
            </a:r>
            <a:r>
              <a:rPr lang="en-US" sz="2400" b="1" dirty="0" smtClean="0"/>
              <a:t>distillation</a:t>
            </a:r>
            <a:r>
              <a:rPr lang="en-US" sz="2400" dirty="0" smtClean="0"/>
              <a:t> of clove oil is the main process by which </a:t>
            </a:r>
            <a:r>
              <a:rPr lang="en-US" sz="2400" dirty="0" err="1" smtClean="0"/>
              <a:t>eugenol</a:t>
            </a:r>
            <a:r>
              <a:rPr lang="en-US" sz="2400" dirty="0" smtClean="0"/>
              <a:t> is isolated.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5715000"/>
          </a:xfrm>
          <a:ln>
            <a:noFill/>
          </a:ln>
        </p:spPr>
        <p:txBody>
          <a:bodyPr>
            <a:noAutofit/>
          </a:bodyPr>
          <a:lstStyle/>
          <a:p>
            <a:pPr algn="just"/>
            <a:r>
              <a:rPr lang="en-US" sz="2400" dirty="0" smtClean="0"/>
              <a:t>The International Organization for Standardization (ISO) defines an essential oil as product manufactured by either water- or </a:t>
            </a:r>
            <a:r>
              <a:rPr lang="en-US" sz="2400" dirty="0" err="1" smtClean="0"/>
              <a:t>vapour</a:t>
            </a:r>
            <a:r>
              <a:rPr lang="en-US" sz="2400" dirty="0" smtClean="0"/>
              <a:t> distillation, by mechanical processing of citrus peel or by dry distillation.</a:t>
            </a:r>
          </a:p>
          <a:p>
            <a:pPr algn="just"/>
            <a:r>
              <a:rPr lang="en-US" sz="2400" dirty="0" smtClean="0"/>
              <a:t>Almost every part of a plant can produce essential oil, which can be extracted and exploited in various industrial ways. </a:t>
            </a:r>
            <a:endParaRPr lang="en-US" sz="2400" dirty="0" smtClean="0"/>
          </a:p>
          <a:p>
            <a:pPr algn="just"/>
            <a:r>
              <a:rPr lang="en-US" sz="2400" dirty="0" smtClean="0"/>
              <a:t>The </a:t>
            </a:r>
            <a:r>
              <a:rPr lang="en-US" sz="2400" dirty="0" smtClean="0"/>
              <a:t>essential oils are highly volatile, transparent, and lipid-soluble liquids. </a:t>
            </a:r>
            <a:endParaRPr lang="en-US" sz="2400" dirty="0" smtClean="0"/>
          </a:p>
          <a:p>
            <a:pPr algn="just"/>
            <a:r>
              <a:rPr lang="en-US" sz="2400" dirty="0" smtClean="0"/>
              <a:t>They </a:t>
            </a:r>
            <a:r>
              <a:rPr lang="en-US" sz="2400" dirty="0" smtClean="0"/>
              <a:t>are soluble in organic solvents such as benzene, toluene, acetone, ethanol, and methanol that have less density compared with water.</a:t>
            </a:r>
          </a:p>
          <a:p>
            <a:pPr algn="just"/>
            <a:endParaRPr lang="en-US"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algn="just"/>
            <a:r>
              <a:rPr lang="en-US" sz="2400" b="1" dirty="0" err="1" smtClean="0"/>
              <a:t>Hydrodistillation</a:t>
            </a:r>
            <a:r>
              <a:rPr lang="en-US" sz="2400" dirty="0" smtClean="0"/>
              <a:t> is the traditional method used, and some </a:t>
            </a:r>
            <a:r>
              <a:rPr lang="en-US" sz="2400" dirty="0" err="1" smtClean="0"/>
              <a:t>eugenol</a:t>
            </a:r>
            <a:r>
              <a:rPr lang="en-US" sz="2400" dirty="0" smtClean="0"/>
              <a:t> is extracted using a </a:t>
            </a:r>
            <a:r>
              <a:rPr lang="en-US" sz="2400" b="1" dirty="0" smtClean="0"/>
              <a:t>synthetic</a:t>
            </a:r>
            <a:r>
              <a:rPr lang="en-US" sz="2400" dirty="0" smtClean="0"/>
              <a:t> </a:t>
            </a:r>
            <a:r>
              <a:rPr lang="en-US" sz="2400" b="1" dirty="0" smtClean="0"/>
              <a:t>solvent</a:t>
            </a:r>
            <a:r>
              <a:rPr lang="en-US" sz="2400" dirty="0" smtClean="0"/>
              <a:t>, such as </a:t>
            </a:r>
            <a:r>
              <a:rPr lang="en-US" sz="2400" dirty="0" err="1" smtClean="0"/>
              <a:t>dichlormethane</a:t>
            </a:r>
            <a:r>
              <a:rPr lang="en-US" sz="2400" dirty="0" smtClean="0"/>
              <a:t>. </a:t>
            </a:r>
            <a:endParaRPr lang="en-US" sz="2400" dirty="0" smtClean="0"/>
          </a:p>
          <a:p>
            <a:pPr algn="just"/>
            <a:r>
              <a:rPr lang="en-US" sz="2400" b="1" dirty="0" smtClean="0"/>
              <a:t>Supercritical</a:t>
            </a:r>
            <a:r>
              <a:rPr lang="en-US" sz="2400" dirty="0" smtClean="0"/>
              <a:t> </a:t>
            </a:r>
            <a:r>
              <a:rPr lang="en-US" sz="2400" dirty="0" smtClean="0"/>
              <a:t>extraction with carbon </a:t>
            </a:r>
            <a:r>
              <a:rPr lang="en-US" sz="2400" b="1" dirty="0" smtClean="0"/>
              <a:t>dioxide</a:t>
            </a:r>
            <a:r>
              <a:rPr lang="en-US" sz="2400" dirty="0" smtClean="0"/>
              <a:t> increases the oil yield from clove flowers, but lowers the </a:t>
            </a:r>
            <a:r>
              <a:rPr lang="en-US" sz="2400" dirty="0" err="1" smtClean="0"/>
              <a:t>eugenol</a:t>
            </a:r>
            <a:r>
              <a:rPr lang="en-US" sz="2400" dirty="0" smtClean="0"/>
              <a:t> content.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Chemical and Physical Properties of </a:t>
            </a:r>
            <a:r>
              <a:rPr lang="en-US" sz="2800" b="1" dirty="0" err="1" smtClean="0"/>
              <a:t>Eugenol</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2057400" y="1752600"/>
            <a:ext cx="2819400" cy="1447800"/>
          </a:xfrm>
          <a:prstGeom prst="rect">
            <a:avLst/>
          </a:prstGeom>
          <a:noFill/>
          <a:ln w="9525">
            <a:noFill/>
            <a:miter lim="800000"/>
            <a:headEnd/>
            <a:tailEnd/>
          </a:ln>
          <a:effectLst/>
        </p:spPr>
      </p:pic>
      <p:sp>
        <p:nvSpPr>
          <p:cNvPr id="5" name="Rectangle 4"/>
          <p:cNvSpPr/>
          <p:nvPr/>
        </p:nvSpPr>
        <p:spPr>
          <a:xfrm>
            <a:off x="990600" y="1219200"/>
            <a:ext cx="3540265" cy="369332"/>
          </a:xfrm>
          <a:prstGeom prst="rect">
            <a:avLst/>
          </a:prstGeom>
        </p:spPr>
        <p:txBody>
          <a:bodyPr wrap="square">
            <a:spAutoFit/>
          </a:bodyPr>
          <a:lstStyle/>
          <a:p>
            <a:r>
              <a:rPr lang="en-US" dirty="0" smtClean="0"/>
              <a:t>The molecular structure of </a:t>
            </a:r>
            <a:r>
              <a:rPr lang="en-US" dirty="0" err="1" smtClean="0"/>
              <a:t>eugenol</a:t>
            </a:r>
            <a:r>
              <a:rPr lang="en-US" dirty="0" smtClean="0"/>
              <a:t> </a:t>
            </a:r>
            <a:endParaRPr lang="en-US" dirty="0"/>
          </a:p>
        </p:txBody>
      </p:sp>
      <p:sp>
        <p:nvSpPr>
          <p:cNvPr id="6" name="Rectangle 5"/>
          <p:cNvSpPr/>
          <p:nvPr/>
        </p:nvSpPr>
        <p:spPr>
          <a:xfrm>
            <a:off x="1295400" y="3657600"/>
            <a:ext cx="4572000" cy="369332"/>
          </a:xfrm>
          <a:prstGeom prst="rect">
            <a:avLst/>
          </a:prstGeom>
        </p:spPr>
        <p:txBody>
          <a:bodyPr>
            <a:spAutoFit/>
          </a:bodyPr>
          <a:lstStyle/>
          <a:p>
            <a:r>
              <a:rPr lang="en-US" dirty="0" smtClean="0"/>
              <a:t>Molecular Formula: C10H12O2 	</a:t>
            </a:r>
          </a:p>
        </p:txBody>
      </p:sp>
      <p:sp>
        <p:nvSpPr>
          <p:cNvPr id="7" name="Rectangle 6"/>
          <p:cNvSpPr/>
          <p:nvPr/>
        </p:nvSpPr>
        <p:spPr>
          <a:xfrm>
            <a:off x="1295400" y="4114800"/>
            <a:ext cx="7571303" cy="646331"/>
          </a:xfrm>
          <a:prstGeom prst="rect">
            <a:avLst/>
          </a:prstGeom>
        </p:spPr>
        <p:txBody>
          <a:bodyPr wrap="none">
            <a:spAutoFit/>
          </a:bodyPr>
          <a:lstStyle/>
          <a:p>
            <a:r>
              <a:rPr lang="en-US" dirty="0" smtClean="0"/>
              <a:t>It is Liquid  at room temperature and has Colorless to pale yellow color.	</a:t>
            </a:r>
          </a:p>
          <a:p>
            <a:r>
              <a:rPr lang="en-US" dirty="0" smtClean="0"/>
              <a:t>	</a:t>
            </a:r>
          </a:p>
        </p:txBody>
      </p:sp>
      <p:sp>
        <p:nvSpPr>
          <p:cNvPr id="8" name="Rectangle 7"/>
          <p:cNvSpPr/>
          <p:nvPr/>
        </p:nvSpPr>
        <p:spPr>
          <a:xfrm>
            <a:off x="1066800" y="4648200"/>
            <a:ext cx="7467600" cy="369332"/>
          </a:xfrm>
          <a:prstGeom prst="rect">
            <a:avLst/>
          </a:prstGeom>
        </p:spPr>
        <p:txBody>
          <a:bodyPr wrap="square">
            <a:spAutoFit/>
          </a:bodyPr>
          <a:lstStyle/>
          <a:p>
            <a:r>
              <a:rPr lang="en-US" b="1" dirty="0" err="1" smtClean="0"/>
              <a:t>Eugenol</a:t>
            </a:r>
            <a:r>
              <a:rPr lang="en-US" b="1" dirty="0" smtClean="0"/>
              <a:t> is </a:t>
            </a:r>
            <a:r>
              <a:rPr lang="en-US" dirty="0" smtClean="0"/>
              <a:t>insoluble in water; Soluble in ether, most fixed oils.	</a:t>
            </a:r>
          </a:p>
        </p:txBody>
      </p:sp>
      <p:sp>
        <p:nvSpPr>
          <p:cNvPr id="9" name="Rectangle 8"/>
          <p:cNvSpPr/>
          <p:nvPr/>
        </p:nvSpPr>
        <p:spPr>
          <a:xfrm>
            <a:off x="914400" y="5181601"/>
            <a:ext cx="6553200" cy="646331"/>
          </a:xfrm>
          <a:prstGeom prst="rect">
            <a:avLst/>
          </a:prstGeom>
        </p:spPr>
        <p:txBody>
          <a:bodyPr wrap="square">
            <a:spAutoFit/>
          </a:bodyPr>
          <a:lstStyle/>
          <a:p>
            <a:r>
              <a:rPr lang="en-US" dirty="0" smtClean="0"/>
              <a:t>Miscible in alcohol, chloroform, ether, oils</a:t>
            </a:r>
          </a:p>
          <a:p>
            <a:r>
              <a:rPr lang="en-US" dirty="0" smtClean="0"/>
              <a:t> 	</a:t>
            </a:r>
          </a:p>
        </p:txBody>
      </p:sp>
      <p:sp>
        <p:nvSpPr>
          <p:cNvPr id="10" name="Rectangle 9"/>
          <p:cNvSpPr/>
          <p:nvPr/>
        </p:nvSpPr>
        <p:spPr>
          <a:xfrm>
            <a:off x="609600" y="5638800"/>
            <a:ext cx="4586064" cy="369332"/>
          </a:xfrm>
          <a:prstGeom prst="rect">
            <a:avLst/>
          </a:prstGeom>
        </p:spPr>
        <p:txBody>
          <a:bodyPr wrap="none">
            <a:spAutoFit/>
          </a:bodyPr>
          <a:lstStyle/>
          <a:p>
            <a:r>
              <a:rPr lang="en-US" dirty="0" err="1" smtClean="0"/>
              <a:t>Eugenol</a:t>
            </a:r>
            <a:r>
              <a:rPr lang="en-US" dirty="0" smtClean="0"/>
              <a:t> is recognized as a skin and eye irritant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200" b="1" dirty="0" err="1" smtClean="0"/>
              <a:t>Geraniol</a:t>
            </a:r>
            <a:endParaRPr lang="en-US" b="1" dirty="0"/>
          </a:p>
        </p:txBody>
      </p:sp>
      <p:sp>
        <p:nvSpPr>
          <p:cNvPr id="3" name="Content Placeholder 2"/>
          <p:cNvSpPr>
            <a:spLocks noGrp="1"/>
          </p:cNvSpPr>
          <p:nvPr>
            <p:ph idx="1"/>
          </p:nvPr>
        </p:nvSpPr>
        <p:spPr>
          <a:xfrm>
            <a:off x="457200" y="914400"/>
            <a:ext cx="8229600" cy="5257800"/>
          </a:xfrm>
        </p:spPr>
        <p:txBody>
          <a:bodyPr>
            <a:normAutofit/>
          </a:bodyPr>
          <a:lstStyle/>
          <a:p>
            <a:pPr algn="just"/>
            <a:r>
              <a:rPr lang="en-US" sz="2400" b="1" dirty="0" err="1" smtClean="0"/>
              <a:t>Geraniol</a:t>
            </a:r>
            <a:r>
              <a:rPr lang="en-US" sz="2400" dirty="0" smtClean="0"/>
              <a:t> is a commercially important </a:t>
            </a:r>
            <a:r>
              <a:rPr lang="en-US" sz="2400" dirty="0" err="1" smtClean="0"/>
              <a:t>terpene</a:t>
            </a:r>
            <a:r>
              <a:rPr lang="en-US" sz="2400" dirty="0" smtClean="0"/>
              <a:t> alcohol occurring in the essential oils of several aromatic plants.</a:t>
            </a:r>
          </a:p>
          <a:p>
            <a:pPr algn="just"/>
            <a:r>
              <a:rPr lang="en-US" sz="2400" dirty="0" smtClean="0"/>
              <a:t> It is one of the most important molecules in the </a:t>
            </a:r>
            <a:r>
              <a:rPr lang="en-US" sz="2400" dirty="0" err="1" smtClean="0"/>
              <a:t>flavour</a:t>
            </a:r>
            <a:r>
              <a:rPr lang="en-US" sz="2400" dirty="0" smtClean="0"/>
              <a:t> and fragrance industries and is a common ingredient in consumer products produced by these industries.</a:t>
            </a:r>
          </a:p>
          <a:p>
            <a:pPr algn="just"/>
            <a:r>
              <a:rPr lang="en-US" sz="2400" dirty="0" smtClean="0"/>
              <a:t> In addition to its pleasant </a:t>
            </a:r>
            <a:r>
              <a:rPr lang="en-US" sz="2400" dirty="0" err="1" smtClean="0"/>
              <a:t>odour</a:t>
            </a:r>
            <a:r>
              <a:rPr lang="en-US" sz="2400" dirty="0" smtClean="0"/>
              <a:t>, </a:t>
            </a:r>
            <a:r>
              <a:rPr lang="en-US" sz="2400" dirty="0" err="1" smtClean="0"/>
              <a:t>geraniol</a:t>
            </a:r>
            <a:r>
              <a:rPr lang="en-US" sz="2400" dirty="0" smtClean="0"/>
              <a:t> is known to exhibit insecticidal and nauseating properties and used as a natural pest control agent exhibiting low toxicity.</a:t>
            </a:r>
          </a:p>
          <a:p>
            <a:pPr algn="just"/>
            <a:r>
              <a:rPr lang="en-US" sz="2400" dirty="0" err="1" smtClean="0"/>
              <a:t>Geraniol</a:t>
            </a:r>
            <a:r>
              <a:rPr lang="en-US" sz="2400" dirty="0" smtClean="0"/>
              <a:t> has been suggested to represent a new class of chemoprevention agents for cancer. Other biological activities such as antimicrobial, antioxidant, anti-inflammatory and some vascular effects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715000"/>
          </a:xfrm>
        </p:spPr>
        <p:txBody>
          <a:bodyPr>
            <a:normAutofit/>
          </a:bodyPr>
          <a:lstStyle/>
          <a:p>
            <a:pPr algn="just"/>
            <a:r>
              <a:rPr lang="en-US" sz="2400" dirty="0" err="1" smtClean="0"/>
              <a:t>Geraniol</a:t>
            </a:r>
            <a:r>
              <a:rPr lang="en-US" sz="2400" dirty="0" smtClean="0"/>
              <a:t> (3,7-dimethylocta-trans-2,6-dien-1-ol) is an acyclic </a:t>
            </a:r>
            <a:r>
              <a:rPr lang="en-US" sz="2400" dirty="0" err="1" smtClean="0"/>
              <a:t>monoterpene</a:t>
            </a:r>
            <a:r>
              <a:rPr lang="en-US" sz="2400" dirty="0" smtClean="0"/>
              <a:t> alcohol with the chemical formula C10H18O. </a:t>
            </a:r>
          </a:p>
          <a:p>
            <a:pPr algn="just"/>
            <a:r>
              <a:rPr lang="en-US" sz="2400" dirty="0" smtClean="0"/>
              <a:t>The product referred to as “</a:t>
            </a:r>
            <a:r>
              <a:rPr lang="en-US" sz="2400" dirty="0" err="1" smtClean="0"/>
              <a:t>geraniol</a:t>
            </a:r>
            <a:r>
              <a:rPr lang="en-US" sz="2400" dirty="0" smtClean="0"/>
              <a:t>” is a mixture of the two </a:t>
            </a:r>
            <a:r>
              <a:rPr lang="en-US" sz="2400" dirty="0" err="1" smtClean="0"/>
              <a:t>cis</a:t>
            </a:r>
            <a:r>
              <a:rPr lang="en-US" sz="2400" dirty="0" smtClean="0"/>
              <a:t>-trans isomers properly named </a:t>
            </a:r>
            <a:r>
              <a:rPr lang="en-US" sz="2400" dirty="0" err="1" smtClean="0"/>
              <a:t>geraniol</a:t>
            </a:r>
            <a:r>
              <a:rPr lang="en-US" sz="2400" dirty="0" smtClean="0"/>
              <a:t> (trans) and </a:t>
            </a:r>
            <a:r>
              <a:rPr lang="en-US" sz="2400" dirty="0" err="1" smtClean="0"/>
              <a:t>nerol</a:t>
            </a:r>
            <a:r>
              <a:rPr lang="en-US" sz="2400" dirty="0" smtClean="0"/>
              <a:t> (</a:t>
            </a:r>
            <a:r>
              <a:rPr lang="en-US" sz="2400" dirty="0" err="1" smtClean="0"/>
              <a:t>cis</a:t>
            </a:r>
            <a:r>
              <a:rPr lang="en-US" sz="2400" dirty="0" smtClean="0"/>
              <a:t>).</a:t>
            </a:r>
          </a:p>
          <a:p>
            <a:pPr algn="just"/>
            <a:r>
              <a:rPr lang="en-US" sz="2400" dirty="0" err="1" smtClean="0"/>
              <a:t>Geraniol</a:t>
            </a:r>
            <a:r>
              <a:rPr lang="en-US" sz="2400" dirty="0" smtClean="0"/>
              <a:t> was isolated from </a:t>
            </a:r>
            <a:r>
              <a:rPr lang="en-US" sz="2400" b="1" dirty="0" err="1" smtClean="0"/>
              <a:t>Palmarosa</a:t>
            </a:r>
            <a:r>
              <a:rPr lang="en-US" sz="2400" dirty="0" smtClean="0"/>
              <a:t> </a:t>
            </a:r>
            <a:r>
              <a:rPr lang="en-US" sz="2400" b="1" dirty="0" smtClean="0"/>
              <a:t>oil</a:t>
            </a:r>
            <a:r>
              <a:rPr lang="en-US" sz="2400" dirty="0" smtClean="0"/>
              <a:t> while </a:t>
            </a:r>
            <a:r>
              <a:rPr lang="en-US" sz="2400" dirty="0" err="1" smtClean="0"/>
              <a:t>nerol</a:t>
            </a:r>
            <a:r>
              <a:rPr lang="en-US" sz="2400" dirty="0" smtClean="0"/>
              <a:t> was obtained from the oil of </a:t>
            </a:r>
            <a:r>
              <a:rPr lang="en-US" sz="2400" b="1" dirty="0" err="1" smtClean="0"/>
              <a:t>neroli</a:t>
            </a:r>
            <a:r>
              <a:rPr lang="en-US" sz="2400" b="1" dirty="0" smtClean="0"/>
              <a:t>.</a:t>
            </a:r>
          </a:p>
          <a:p>
            <a:pPr algn="just"/>
            <a:r>
              <a:rPr lang="en-US" sz="2400" dirty="0" err="1" smtClean="0"/>
              <a:t>Geraniol</a:t>
            </a:r>
            <a:r>
              <a:rPr lang="en-US" sz="2400" dirty="0" smtClean="0"/>
              <a:t> appears as a clear to pale-yellow oil which is insoluble in water, but soluble in most organic solvents. </a:t>
            </a:r>
          </a:p>
          <a:p>
            <a:pPr algn="just"/>
            <a:r>
              <a:rPr lang="en-US" sz="2400" dirty="0" smtClean="0"/>
              <a:t>It is emitted from the </a:t>
            </a:r>
            <a:r>
              <a:rPr lang="en-US" sz="2400" b="1" dirty="0" smtClean="0"/>
              <a:t>flowers</a:t>
            </a:r>
            <a:r>
              <a:rPr lang="en-US" sz="2400" dirty="0" smtClean="0"/>
              <a:t> of many species and it is present in </a:t>
            </a:r>
            <a:r>
              <a:rPr lang="en-US" sz="2400" b="1" dirty="0" smtClean="0"/>
              <a:t>vegetative</a:t>
            </a:r>
            <a:r>
              <a:rPr lang="en-US" sz="2400" dirty="0" smtClean="0"/>
              <a:t> tissues of many herbs and often co-exists with geranial and </a:t>
            </a:r>
            <a:r>
              <a:rPr lang="en-US" sz="2400" dirty="0" err="1" smtClean="0"/>
              <a:t>neral</a:t>
            </a:r>
            <a:r>
              <a:rPr lang="en-US" sz="2400" dirty="0" smtClean="0"/>
              <a:t>, which are the oxidation products of </a:t>
            </a:r>
            <a:r>
              <a:rPr lang="en-US" sz="2400" dirty="0" err="1" smtClean="0"/>
              <a:t>geraniol</a:t>
            </a:r>
            <a:endParaRPr lang="en-US" sz="2400" dirty="0" smtClean="0"/>
          </a:p>
          <a:p>
            <a:pPr algn="just"/>
            <a:endParaRPr lang="en-U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Chemical structure of </a:t>
            </a:r>
            <a:r>
              <a:rPr lang="en-US" sz="3200" b="1" dirty="0" err="1" smtClean="0"/>
              <a:t>geraniol</a:t>
            </a:r>
            <a:r>
              <a:rPr lang="en-US" sz="3200" b="1" dirty="0" smtClean="0"/>
              <a:t> and </a:t>
            </a:r>
            <a:r>
              <a:rPr lang="en-US" sz="3200" b="1" dirty="0" err="1" smtClean="0"/>
              <a:t>nerol</a:t>
            </a:r>
            <a:endParaRPr lang="en-US" sz="3200" b="1" dirty="0"/>
          </a:p>
        </p:txBody>
      </p:sp>
      <p:pic>
        <p:nvPicPr>
          <p:cNvPr id="4" name="Picture 2"/>
          <p:cNvPicPr>
            <a:picLocks noGrp="1" noChangeAspect="1" noChangeArrowheads="1"/>
          </p:cNvPicPr>
          <p:nvPr>
            <p:ph idx="1"/>
          </p:nvPr>
        </p:nvPicPr>
        <p:blipFill>
          <a:blip r:embed="rId2"/>
          <a:srcRect/>
          <a:stretch>
            <a:fillRect/>
          </a:stretch>
        </p:blipFill>
        <p:spPr bwMode="auto">
          <a:xfrm>
            <a:off x="1600200" y="1752600"/>
            <a:ext cx="4552950" cy="25527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010400" cy="4525963"/>
          </a:xfrm>
        </p:spPr>
        <p:txBody>
          <a:bodyPr/>
          <a:lstStyle/>
          <a:p>
            <a:pPr>
              <a:buNone/>
            </a:pPr>
            <a:r>
              <a:rPr lang="en-US" b="1" dirty="0" smtClean="0">
                <a:solidFill>
                  <a:schemeClr val="accent6">
                    <a:lumMod val="75000"/>
                  </a:schemeClr>
                </a:solidFill>
              </a:rPr>
              <a:t>A) Sandalwood oil</a:t>
            </a:r>
            <a:endParaRPr lang="en-US" dirty="0" smtClean="0">
              <a:solidFill>
                <a:schemeClr val="accent6">
                  <a:lumMod val="75000"/>
                </a:schemeClr>
              </a:solidFill>
            </a:endParaRPr>
          </a:p>
          <a:p>
            <a:pPr>
              <a:buNone/>
            </a:pPr>
            <a:r>
              <a:rPr lang="en-US" b="1" dirty="0" smtClean="0"/>
              <a:t>Plant Part</a:t>
            </a:r>
            <a:r>
              <a:rPr lang="en-US" dirty="0" smtClean="0"/>
              <a:t>: Wood </a:t>
            </a:r>
          </a:p>
          <a:p>
            <a:pPr>
              <a:buNone/>
            </a:pPr>
            <a:r>
              <a:rPr lang="en-US" b="1" dirty="0" smtClean="0"/>
              <a:t>Extraction Method</a:t>
            </a:r>
            <a:r>
              <a:rPr lang="en-US" dirty="0" smtClean="0"/>
              <a:t>: Steam distillation </a:t>
            </a:r>
          </a:p>
          <a:p>
            <a:pPr>
              <a:buNone/>
            </a:pPr>
            <a:r>
              <a:rPr lang="en-US" b="1" dirty="0" smtClean="0"/>
              <a:t>Main Chemical Components</a:t>
            </a:r>
            <a:r>
              <a:rPr lang="en-US" dirty="0" smtClean="0"/>
              <a:t>: </a:t>
            </a:r>
            <a:r>
              <a:rPr lang="el-GR" dirty="0" smtClean="0"/>
              <a:t>α-</a:t>
            </a:r>
            <a:r>
              <a:rPr lang="en-US" dirty="0" err="1" smtClean="0"/>
              <a:t>santalol</a:t>
            </a:r>
            <a:r>
              <a:rPr lang="en-US" dirty="0" smtClean="0"/>
              <a:t>, ß-</a:t>
            </a:r>
            <a:r>
              <a:rPr lang="en-US" dirty="0" err="1" smtClean="0"/>
              <a:t>santalol</a:t>
            </a:r>
            <a:r>
              <a:rPr lang="en-US" dirty="0" smtClean="0"/>
              <a:t> </a:t>
            </a:r>
            <a:endParaRPr lang="en-US" dirty="0"/>
          </a:p>
        </p:txBody>
      </p:sp>
      <p:sp>
        <p:nvSpPr>
          <p:cNvPr id="4" name="Title 1"/>
          <p:cNvSpPr>
            <a:spLocks noGrp="1"/>
          </p:cNvSpPr>
          <p:nvPr>
            <p:ph type="title"/>
          </p:nvPr>
        </p:nvSpPr>
        <p:spPr>
          <a:xfrm>
            <a:off x="-228600" y="152400"/>
            <a:ext cx="8229600" cy="1143000"/>
          </a:xfrm>
        </p:spPr>
        <p:txBody>
          <a:bodyPr>
            <a:noAutofit/>
          </a:bodyPr>
          <a:lstStyle/>
          <a:p>
            <a:r>
              <a:rPr lang="en-US" sz="2800" b="1" dirty="0" smtClean="0"/>
              <a:t>6.3. Sandalwood oil, eucalyptus, and rose oil</a:t>
            </a:r>
            <a:br>
              <a:rPr lang="en-US" sz="2800" b="1" dirty="0" smtClean="0"/>
            </a:br>
            <a:endParaRPr lang="en-US" sz="2800" b="1" dirty="0"/>
          </a:p>
        </p:txBody>
      </p:sp>
      <p:pic>
        <p:nvPicPr>
          <p:cNvPr id="5" name="Picture 2"/>
          <p:cNvPicPr>
            <a:picLocks noChangeAspect="1" noChangeArrowheads="1"/>
          </p:cNvPicPr>
          <p:nvPr/>
        </p:nvPicPr>
        <p:blipFill>
          <a:blip r:embed="rId2"/>
          <a:srcRect/>
          <a:stretch>
            <a:fillRect/>
          </a:stretch>
        </p:blipFill>
        <p:spPr bwMode="auto">
          <a:xfrm>
            <a:off x="7553635" y="533400"/>
            <a:ext cx="1590365" cy="3962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5105400"/>
          </a:xfrm>
        </p:spPr>
        <p:txBody>
          <a:bodyPr>
            <a:noAutofit/>
          </a:bodyPr>
          <a:lstStyle/>
          <a:p>
            <a:pPr algn="just"/>
            <a:r>
              <a:rPr lang="en-US" sz="2400" dirty="0" smtClean="0"/>
              <a:t>Sandalwood tree (</a:t>
            </a:r>
            <a:r>
              <a:rPr lang="en-US" sz="2400" i="1" dirty="0" err="1" smtClean="0"/>
              <a:t>Santalum</a:t>
            </a:r>
            <a:r>
              <a:rPr lang="en-US" sz="2400" i="1" dirty="0" smtClean="0"/>
              <a:t> album) is one of the plants that contains essential oils in its </a:t>
            </a:r>
            <a:r>
              <a:rPr lang="en-US" sz="2400" b="1" i="1" dirty="0" smtClean="0"/>
              <a:t>stems</a:t>
            </a:r>
            <a:r>
              <a:rPr lang="en-US" sz="2400" i="1" dirty="0" smtClean="0"/>
              <a:t> and </a:t>
            </a:r>
            <a:r>
              <a:rPr lang="en-US" sz="2400" b="1" i="1" dirty="0" smtClean="0"/>
              <a:t>roots</a:t>
            </a:r>
            <a:r>
              <a:rPr lang="en-US" sz="2400" i="1" dirty="0" smtClean="0"/>
              <a:t>.</a:t>
            </a:r>
          </a:p>
          <a:p>
            <a:pPr algn="just"/>
            <a:r>
              <a:rPr lang="en-US" sz="2400" dirty="0" smtClean="0"/>
              <a:t>Most oil content in the sandalwood tree is located on the </a:t>
            </a:r>
            <a:r>
              <a:rPr lang="en-US" sz="2400" b="1" dirty="0" smtClean="0"/>
              <a:t>terrace</a:t>
            </a:r>
            <a:r>
              <a:rPr lang="en-US" sz="2400" dirty="0" smtClean="0"/>
              <a:t> which is part of the stem or roots that have a yellow to light brown color and is very fragrant.</a:t>
            </a:r>
          </a:p>
          <a:p>
            <a:pPr algn="just"/>
            <a:r>
              <a:rPr lang="en-US" sz="2400" dirty="0" smtClean="0"/>
              <a:t>Sandalwood is being used worldwide mainly for the high valued fine fragrance, cosmetics and aromatherapy. </a:t>
            </a:r>
          </a:p>
          <a:p>
            <a:pPr algn="just"/>
            <a:r>
              <a:rPr lang="en-US" sz="2400" dirty="0" smtClean="0"/>
              <a:t>Sandalwood oil has a high economic value.</a:t>
            </a:r>
          </a:p>
          <a:p>
            <a:pPr algn="just"/>
            <a:r>
              <a:rPr lang="en-US" sz="2400" dirty="0" smtClean="0"/>
              <a:t>unlike  other aromatic woods, can retain their fragrance for decades. </a:t>
            </a:r>
          </a:p>
          <a:p>
            <a:pPr algn="just"/>
            <a:r>
              <a:rPr lang="en-US" sz="2400" dirty="0" smtClean="0"/>
              <a:t>Both the wood and oil have been highly valued for centuries and Sandalwood has a documented history of many applications.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791200"/>
          </a:xfrm>
        </p:spPr>
        <p:txBody>
          <a:bodyPr>
            <a:normAutofit fontScale="92500"/>
          </a:bodyPr>
          <a:lstStyle/>
          <a:p>
            <a:pPr algn="just">
              <a:buNone/>
            </a:pPr>
            <a:r>
              <a:rPr lang="en-US" sz="2400" dirty="0" smtClean="0"/>
              <a:t>Sandalwood oil was traditionally used as an incense in religious ceremonies and for enhancing meditation, and the Egyptians used sandalwood for preserving. </a:t>
            </a:r>
          </a:p>
          <a:p>
            <a:pPr algn="just">
              <a:buNone/>
            </a:pPr>
            <a:r>
              <a:rPr lang="en-US" sz="2400" dirty="0" smtClean="0"/>
              <a:t>It is very beneficial to the skin; it can help reduce the appearance of skin imperfections and it promotes a healthy, smooth complexion. </a:t>
            </a:r>
          </a:p>
          <a:p>
            <a:pPr algn="just">
              <a:buNone/>
            </a:pPr>
            <a:r>
              <a:rPr lang="en-US" sz="2400" dirty="0" smtClean="0"/>
              <a:t>Sandalwood has a sweet, woody aroma that is frequently used in meditation for its grounding effects. </a:t>
            </a:r>
          </a:p>
          <a:p>
            <a:pPr algn="just">
              <a:buNone/>
            </a:pPr>
            <a:r>
              <a:rPr lang="en-US" sz="2400" dirty="0" err="1" smtClean="0"/>
              <a:t>Phytochemical</a:t>
            </a:r>
            <a:r>
              <a:rPr lang="en-US" sz="2400" dirty="0" smtClean="0"/>
              <a:t> analysis of different parts of Indian Sandalwood </a:t>
            </a:r>
            <a:r>
              <a:rPr lang="en-US" sz="2400" i="1" dirty="0" smtClean="0"/>
              <a:t>i.e., fruit, seed, bark, leaf, heartwood and root revealed the presence of fatty acids -saturated and unsaturated, amino acids -essential and non-</a:t>
            </a:r>
            <a:r>
              <a:rPr lang="en-US" sz="2400" i="1" dirty="0" err="1" smtClean="0"/>
              <a:t>essential,minerals,sesquiterpene</a:t>
            </a:r>
            <a:r>
              <a:rPr lang="en-US" sz="2400" i="1" dirty="0" smtClean="0"/>
              <a:t> alcohols, </a:t>
            </a:r>
            <a:r>
              <a:rPr lang="en-US" sz="2400" i="1" dirty="0" err="1" smtClean="0"/>
              <a:t>sesquiterpene</a:t>
            </a:r>
            <a:r>
              <a:rPr lang="en-US" sz="2400" i="1" dirty="0" smtClean="0"/>
              <a:t> and other </a:t>
            </a:r>
            <a:r>
              <a:rPr lang="en-US" sz="2400" i="1" dirty="0" err="1" smtClean="0"/>
              <a:t>terpenoides</a:t>
            </a:r>
            <a:r>
              <a:rPr lang="en-US" sz="2400" i="1" dirty="0" smtClean="0"/>
              <a:t>, </a:t>
            </a:r>
            <a:r>
              <a:rPr lang="en-US" sz="2400" i="1" dirty="0" err="1" smtClean="0"/>
              <a:t>flavonoids</a:t>
            </a:r>
            <a:r>
              <a:rPr lang="en-US" sz="2400" i="1" dirty="0" smtClean="0"/>
              <a:t>, tannins, esters, </a:t>
            </a:r>
            <a:r>
              <a:rPr lang="en-US" sz="2400" i="1" dirty="0" err="1" smtClean="0"/>
              <a:t>aldehydes</a:t>
            </a:r>
            <a:r>
              <a:rPr lang="en-US" sz="2400" i="1" dirty="0" smtClean="0"/>
              <a:t>, </a:t>
            </a:r>
            <a:r>
              <a:rPr lang="en-US" sz="2400" i="1" dirty="0" err="1" smtClean="0"/>
              <a:t>squalene</a:t>
            </a:r>
            <a:r>
              <a:rPr lang="en-US" sz="2400" i="1" dirty="0" smtClean="0"/>
              <a:t> and </a:t>
            </a:r>
            <a:r>
              <a:rPr lang="en-US" sz="2400" i="1" dirty="0" err="1" smtClean="0"/>
              <a:t>vitam</a:t>
            </a:r>
            <a:r>
              <a:rPr lang="en-US" sz="2400" i="1" dirty="0" smtClean="0"/>
              <a:t>.</a:t>
            </a:r>
          </a:p>
          <a:p>
            <a:pPr algn="just">
              <a:buNone/>
            </a:pPr>
            <a:r>
              <a:rPr lang="en-US" sz="2400" i="1" dirty="0" smtClean="0"/>
              <a:t>It has some specific </a:t>
            </a:r>
            <a:r>
              <a:rPr lang="en-US" sz="2400" i="1" dirty="0" err="1" smtClean="0"/>
              <a:t>phyto</a:t>
            </a:r>
            <a:r>
              <a:rPr lang="en-US" sz="2400" i="1" dirty="0" smtClean="0"/>
              <a:t> constituents such as </a:t>
            </a:r>
            <a:r>
              <a:rPr lang="en-US" sz="2400" i="1" dirty="0" err="1" smtClean="0"/>
              <a:t>ximenynic</a:t>
            </a:r>
            <a:r>
              <a:rPr lang="en-US" sz="2400" i="1" dirty="0" smtClean="0"/>
              <a:t> acid (fatty acid), </a:t>
            </a:r>
            <a:r>
              <a:rPr lang="el-GR" sz="2400" i="1" dirty="0" smtClean="0"/>
              <a:t>α-</a:t>
            </a:r>
            <a:r>
              <a:rPr lang="en-US" sz="2400" i="1" dirty="0" err="1" smtClean="0"/>
              <a:t>santalol</a:t>
            </a:r>
            <a:r>
              <a:rPr lang="en-US" sz="2400" i="1" dirty="0" smtClean="0"/>
              <a:t> and </a:t>
            </a:r>
            <a:r>
              <a:rPr lang="el-GR" sz="2400" i="1" dirty="0" smtClean="0"/>
              <a:t>β-</a:t>
            </a:r>
            <a:r>
              <a:rPr lang="en-US" sz="2400" i="1" dirty="0" err="1" smtClean="0"/>
              <a:t>santalol</a:t>
            </a:r>
            <a:r>
              <a:rPr lang="en-US" sz="2400" i="1" dirty="0" smtClean="0"/>
              <a:t> (</a:t>
            </a:r>
            <a:r>
              <a:rPr lang="en-US" sz="2400" i="1" dirty="0" err="1" smtClean="0"/>
              <a:t>sesquiterpene</a:t>
            </a:r>
            <a:r>
              <a:rPr lang="en-US" sz="2400" i="1" dirty="0" smtClean="0"/>
              <a:t> alcohols). </a:t>
            </a:r>
          </a:p>
          <a:p>
            <a:pPr algn="just">
              <a:buNone/>
            </a:pPr>
            <a:endParaRPr lang="en-US" sz="2400" i="1" dirty="0" smtClean="0"/>
          </a:p>
          <a:p>
            <a:pPr algn="just">
              <a:buNone/>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t>Eucalyptus oil</a:t>
            </a:r>
            <a:endParaRPr lang="en-US" sz="3600" b="1" dirty="0"/>
          </a:p>
        </p:txBody>
      </p:sp>
      <p:sp>
        <p:nvSpPr>
          <p:cNvPr id="3" name="Content Placeholder 2"/>
          <p:cNvSpPr>
            <a:spLocks noGrp="1"/>
          </p:cNvSpPr>
          <p:nvPr>
            <p:ph idx="1"/>
          </p:nvPr>
        </p:nvSpPr>
        <p:spPr>
          <a:xfrm>
            <a:off x="381000" y="990600"/>
            <a:ext cx="8382000" cy="4525963"/>
          </a:xfrm>
        </p:spPr>
        <p:txBody>
          <a:bodyPr>
            <a:noAutofit/>
          </a:bodyPr>
          <a:lstStyle/>
          <a:p>
            <a:pPr algn="just"/>
            <a:r>
              <a:rPr lang="en-US" sz="2400" b="1" dirty="0" smtClean="0"/>
              <a:t>Eucalyptus oil</a:t>
            </a:r>
            <a:r>
              <a:rPr lang="en-US" sz="2400" dirty="0" smtClean="0"/>
              <a:t> is the generic name for distilled oil from the leaf of </a:t>
            </a:r>
            <a:r>
              <a:rPr lang="en-US" sz="2400" i="1" dirty="0" smtClean="0">
                <a:hlinkClick r:id="rId2" tooltip="Eucalyptus"/>
              </a:rPr>
              <a:t>Eucalyptus</a:t>
            </a:r>
            <a:r>
              <a:rPr lang="en-US" sz="2400" dirty="0" smtClean="0"/>
              <a:t>, a genus of the plant family </a:t>
            </a:r>
            <a:r>
              <a:rPr lang="en-US" sz="2400" dirty="0" err="1" smtClean="0">
                <a:hlinkClick r:id="rId3" tooltip="Myrtaceae"/>
              </a:rPr>
              <a:t>Myrtaceae</a:t>
            </a:r>
            <a:r>
              <a:rPr lang="en-US" sz="2400" dirty="0" smtClean="0"/>
              <a:t> native to </a:t>
            </a:r>
            <a:r>
              <a:rPr lang="en-US" sz="2400" dirty="0" smtClean="0">
                <a:hlinkClick r:id="rId4" tooltip="Australia"/>
              </a:rPr>
              <a:t>Australia</a:t>
            </a:r>
            <a:r>
              <a:rPr lang="en-US" sz="2400" dirty="0" smtClean="0"/>
              <a:t> and cultivated worldwide. </a:t>
            </a:r>
          </a:p>
          <a:p>
            <a:pPr algn="just"/>
            <a:r>
              <a:rPr lang="en-US" sz="2400" dirty="0" smtClean="0"/>
              <a:t>Eucalyptus oil has a history of wide application, as a </a:t>
            </a:r>
            <a:r>
              <a:rPr lang="en-US" sz="2400" dirty="0" smtClean="0">
                <a:hlinkClick r:id="rId5" tooltip="Pharmaceutical"/>
              </a:rPr>
              <a:t>pharmaceutical</a:t>
            </a:r>
            <a:r>
              <a:rPr lang="en-US" sz="2400" dirty="0" smtClean="0"/>
              <a:t>, </a:t>
            </a:r>
            <a:r>
              <a:rPr lang="en-US" sz="2400" dirty="0" smtClean="0">
                <a:hlinkClick r:id="rId6" tooltip="Antiseptic"/>
              </a:rPr>
              <a:t>antiseptic</a:t>
            </a:r>
            <a:r>
              <a:rPr lang="en-US" sz="2400" dirty="0" smtClean="0"/>
              <a:t>, </a:t>
            </a:r>
            <a:r>
              <a:rPr lang="en-US" sz="2400" dirty="0" smtClean="0">
                <a:hlinkClick r:id="rId7" tooltip="Insect repellent"/>
              </a:rPr>
              <a:t>repellent</a:t>
            </a:r>
            <a:r>
              <a:rPr lang="en-US" sz="2400" dirty="0" smtClean="0"/>
              <a:t>, </a:t>
            </a:r>
            <a:r>
              <a:rPr lang="en-US" sz="2400" dirty="0" err="1" smtClean="0">
                <a:hlinkClick r:id="rId8" tooltip="Flavouring"/>
              </a:rPr>
              <a:t>flavouring</a:t>
            </a:r>
            <a:r>
              <a:rPr lang="en-US" sz="2400" dirty="0" smtClean="0"/>
              <a:t>, </a:t>
            </a:r>
            <a:r>
              <a:rPr lang="en-US" sz="2400" dirty="0" smtClean="0">
                <a:hlinkClick r:id="rId9" tooltip="Fragrance"/>
              </a:rPr>
              <a:t>fragrance</a:t>
            </a:r>
            <a:r>
              <a:rPr lang="en-US" sz="2400" dirty="0" smtClean="0"/>
              <a:t> and industrial uses. </a:t>
            </a:r>
          </a:p>
          <a:p>
            <a:pPr algn="just"/>
            <a:r>
              <a:rPr lang="en-US" sz="2400" dirty="0" smtClean="0"/>
              <a:t>The leaves of selected </a:t>
            </a:r>
            <a:r>
              <a:rPr lang="en-US" sz="2400" i="1" dirty="0" smtClean="0"/>
              <a:t>Eucalyptus</a:t>
            </a:r>
            <a:r>
              <a:rPr lang="en-US" sz="2400" dirty="0" smtClean="0"/>
              <a:t> </a:t>
            </a:r>
            <a:r>
              <a:rPr lang="en-US" sz="2400" dirty="0" smtClean="0">
                <a:hlinkClick r:id="rId10" tooltip="Species"/>
              </a:rPr>
              <a:t>species</a:t>
            </a:r>
            <a:r>
              <a:rPr lang="en-US" sz="2400" dirty="0" smtClean="0"/>
              <a:t> are </a:t>
            </a:r>
            <a:r>
              <a:rPr lang="en-US" sz="2400" dirty="0" smtClean="0">
                <a:hlinkClick r:id="rId11" tooltip="Steam distillation"/>
              </a:rPr>
              <a:t>steam distilled</a:t>
            </a:r>
            <a:r>
              <a:rPr lang="en-US" sz="2400" dirty="0" smtClean="0"/>
              <a:t> to </a:t>
            </a:r>
            <a:r>
              <a:rPr lang="en-US" sz="2400" dirty="0" smtClean="0">
                <a:hlinkClick r:id="rId12" tooltip="Extract"/>
              </a:rPr>
              <a:t>extract</a:t>
            </a:r>
            <a:r>
              <a:rPr lang="en-US" sz="2400" dirty="0" smtClean="0"/>
              <a:t> eucalyptus oil.</a:t>
            </a:r>
          </a:p>
          <a:p>
            <a:pPr algn="just"/>
            <a:r>
              <a:rPr lang="en-US" sz="2400" dirty="0" smtClean="0"/>
              <a:t>Essential oils of various eucalyptus species are used in the pharmaceutical, toiletries, cosmetics, and food industries.</a:t>
            </a:r>
          </a:p>
          <a:p>
            <a:pPr algn="just"/>
            <a:r>
              <a:rPr lang="en-US" sz="2400" dirty="0" smtClean="0"/>
              <a:t>These broad applications are due to the antiseptic, anti hyperglycemic, anti-inflammatory, </a:t>
            </a:r>
            <a:r>
              <a:rPr lang="en-US" sz="2400" dirty="0" err="1" smtClean="0"/>
              <a:t>flavouring</a:t>
            </a:r>
            <a:r>
              <a:rPr lang="en-US" sz="2400" dirty="0" smtClean="0"/>
              <a:t>, and antioxidant properties of the molecules present in the oil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pPr algn="just"/>
            <a:r>
              <a:rPr lang="en-US" sz="2000" dirty="0" smtClean="0"/>
              <a:t>Eucalyptus oil has a bactericidal effect and is widely used in pharmaceutical products. It can also be used as a flavoring agent for food additives, cough syrup, gum, gargle, toothpaste, air cleaner, etc.</a:t>
            </a:r>
          </a:p>
          <a:p>
            <a:pPr algn="just"/>
            <a:r>
              <a:rPr lang="en-US" sz="2000" dirty="0" smtClean="0"/>
              <a:t>The strong antimicrobial activity may be directly associated with their major compounds in the oil (such as 1,8-cineole and 𝛼-</a:t>
            </a:r>
            <a:r>
              <a:rPr lang="en-US" sz="2000" dirty="0" err="1" smtClean="0"/>
              <a:t>pinene</a:t>
            </a:r>
            <a:r>
              <a:rPr lang="en-US" sz="2000" dirty="0" smtClean="0"/>
              <a:t>) or with the synergy between the major and minor constituents</a:t>
            </a:r>
          </a:p>
          <a:p>
            <a:pPr algn="just"/>
            <a:r>
              <a:rPr lang="en-US" sz="2000" dirty="0" smtClean="0"/>
              <a:t>The food industry has applied eucalyptus essential oils mainly as flavoring agents.</a:t>
            </a:r>
          </a:p>
          <a:p>
            <a:pPr algn="just"/>
            <a:r>
              <a:rPr lang="en-US" sz="2000" dirty="0" smtClean="0"/>
              <a:t> But  , the use of essential oils as preservatives in food has been limited. Because the required concentration against microorganisms is affected by the interactions of the oil compounds with the food matrix components, higher concentrations are needed to achieve sufficient activity.</a:t>
            </a:r>
          </a:p>
          <a:p>
            <a:pPr algn="just"/>
            <a:r>
              <a:rPr lang="en-US" sz="2000" dirty="0" smtClean="0"/>
              <a:t>This negatively impacts the </a:t>
            </a:r>
            <a:r>
              <a:rPr lang="en-US" sz="2000" dirty="0" err="1" smtClean="0"/>
              <a:t>organoleptic</a:t>
            </a:r>
            <a:r>
              <a:rPr lang="en-US" sz="2000" dirty="0" smtClean="0"/>
              <a:t> properties of the final product .</a:t>
            </a:r>
          </a:p>
          <a:p>
            <a:pPr algn="just"/>
            <a:r>
              <a:rPr lang="en-US" sz="2000" dirty="0" smtClean="0"/>
              <a:t>To overcome this problem, a promising alternative is the use of a combination of mild temperature treatment with essential oils . </a:t>
            </a:r>
          </a:p>
          <a:p>
            <a:pPr algn="just"/>
            <a:r>
              <a:rPr lang="en-US" sz="2000" dirty="0" smtClean="0"/>
              <a:t>A mild thermal treatment, in fact, enhances the antimicrobial efficacy of the essential oil influencing the </a:t>
            </a:r>
            <a:r>
              <a:rPr lang="en-US" sz="2000" dirty="0" err="1" smtClean="0"/>
              <a:t>vapour</a:t>
            </a:r>
            <a:r>
              <a:rPr lang="en-US" sz="2000" dirty="0" smtClean="0"/>
              <a:t> pressure of the molecules.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Constituents in essential oils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685800"/>
            <a:ext cx="8229600" cy="5715000"/>
          </a:xfrm>
        </p:spPr>
        <p:txBody>
          <a:bodyPr>
            <a:normAutofit fontScale="70000" lnSpcReduction="20000"/>
          </a:bodyPr>
          <a:lstStyle/>
          <a:p>
            <a:pPr algn="just"/>
            <a:r>
              <a:rPr lang="en-US" dirty="0" smtClean="0"/>
              <a:t>Essential oils are composed of a complex mixture of compounds which give a characteristic </a:t>
            </a:r>
            <a:r>
              <a:rPr lang="en-US" dirty="0" err="1" smtClean="0"/>
              <a:t>odour</a:t>
            </a:r>
            <a:r>
              <a:rPr lang="en-US" dirty="0" smtClean="0"/>
              <a:t> and </a:t>
            </a:r>
            <a:r>
              <a:rPr lang="en-US" dirty="0" err="1" smtClean="0"/>
              <a:t>flavour</a:t>
            </a:r>
            <a:r>
              <a:rPr lang="en-US" dirty="0" smtClean="0"/>
              <a:t> to the plants. </a:t>
            </a:r>
            <a:endParaRPr lang="en-US" dirty="0" smtClean="0"/>
          </a:p>
          <a:p>
            <a:pPr algn="just"/>
            <a:r>
              <a:rPr lang="en-US" dirty="0" smtClean="0"/>
              <a:t>The </a:t>
            </a:r>
            <a:r>
              <a:rPr lang="en-US" dirty="0" smtClean="0"/>
              <a:t>compounds are grouped into main compounds (20–95%), secondary compounds (1–20%), and trace compounds with less than 1% concentration. </a:t>
            </a:r>
            <a:endParaRPr lang="en-US" dirty="0" smtClean="0"/>
          </a:p>
          <a:p>
            <a:pPr algn="just"/>
            <a:r>
              <a:rPr lang="en-US" dirty="0" smtClean="0"/>
              <a:t>The </a:t>
            </a:r>
            <a:r>
              <a:rPr lang="en-US" dirty="0" err="1" smtClean="0"/>
              <a:t>flavour</a:t>
            </a:r>
            <a:r>
              <a:rPr lang="en-US" dirty="0" smtClean="0"/>
              <a:t> and aroma of plants are influenced by the type and amount of compounds present in the essential oil. </a:t>
            </a:r>
            <a:endParaRPr lang="en-US" dirty="0" smtClean="0"/>
          </a:p>
          <a:p>
            <a:pPr algn="just"/>
            <a:r>
              <a:rPr lang="en-US" dirty="0" smtClean="0"/>
              <a:t>The chemical composition and therefore the quality of essential oils derived from one plant species can vary depending on several factors like the </a:t>
            </a:r>
            <a:r>
              <a:rPr lang="en-US" b="1" dirty="0" smtClean="0"/>
              <a:t>time of harvest</a:t>
            </a:r>
            <a:r>
              <a:rPr lang="en-US" dirty="0" smtClean="0"/>
              <a:t>, </a:t>
            </a:r>
            <a:r>
              <a:rPr lang="en-US" b="1" dirty="0" smtClean="0"/>
              <a:t>the location of the crop</a:t>
            </a:r>
            <a:r>
              <a:rPr lang="en-US" dirty="0" smtClean="0"/>
              <a:t>, </a:t>
            </a:r>
            <a:r>
              <a:rPr lang="en-US" b="1" dirty="0" smtClean="0"/>
              <a:t>the part of the plant</a:t>
            </a:r>
            <a:r>
              <a:rPr lang="en-US" dirty="0" smtClean="0"/>
              <a:t>, as well as the </a:t>
            </a:r>
            <a:r>
              <a:rPr lang="en-US" b="1" dirty="0" smtClean="0"/>
              <a:t>production method</a:t>
            </a:r>
            <a:r>
              <a:rPr lang="en-US" dirty="0" smtClean="0"/>
              <a:t>.</a:t>
            </a:r>
          </a:p>
          <a:p>
            <a:pPr algn="just"/>
            <a:r>
              <a:rPr lang="en-US" dirty="0" smtClean="0"/>
              <a:t>These factors are also important in ensuring the safe use of essential oils in personal care products. </a:t>
            </a:r>
          </a:p>
          <a:p>
            <a:pPr algn="just"/>
            <a:r>
              <a:rPr lang="en-US" dirty="0" smtClean="0"/>
              <a:t>As they contain compounds with varied chemical structure and effects, skin sensitivity and irritations as well as other symptoms may arise after their application. </a:t>
            </a:r>
            <a:endParaRPr lang="en-US" dirty="0" smtClean="0"/>
          </a:p>
          <a:p>
            <a:pPr algn="just"/>
            <a:endParaRPr lang="en-US"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rose oil</a:t>
            </a:r>
            <a:br>
              <a:rPr lang="en-US" b="1" dirty="0" smtClean="0"/>
            </a:br>
            <a:endParaRPr lang="en-US" dirty="0"/>
          </a:p>
        </p:txBody>
      </p:sp>
      <p:sp>
        <p:nvSpPr>
          <p:cNvPr id="5" name="Content Placeholder 4"/>
          <p:cNvSpPr>
            <a:spLocks noGrp="1"/>
          </p:cNvSpPr>
          <p:nvPr>
            <p:ph idx="1"/>
          </p:nvPr>
        </p:nvSpPr>
        <p:spPr>
          <a:xfrm>
            <a:off x="381000" y="1066800"/>
            <a:ext cx="8229600" cy="4525963"/>
          </a:xfrm>
        </p:spPr>
        <p:txBody>
          <a:bodyPr>
            <a:normAutofit fontScale="85000" lnSpcReduction="20000"/>
          </a:bodyPr>
          <a:lstStyle/>
          <a:p>
            <a:pPr algn="just"/>
            <a:r>
              <a:rPr lang="en-US" b="1" dirty="0" smtClean="0"/>
              <a:t>Plant Part: </a:t>
            </a:r>
            <a:r>
              <a:rPr lang="en-US" dirty="0" smtClean="0"/>
              <a:t>Flower</a:t>
            </a:r>
          </a:p>
          <a:p>
            <a:pPr algn="just"/>
            <a:r>
              <a:rPr lang="en-US" b="1" dirty="0" smtClean="0"/>
              <a:t>Extraction Method: </a:t>
            </a:r>
            <a:r>
              <a:rPr lang="en-US" dirty="0" smtClean="0"/>
              <a:t>Steam distillation</a:t>
            </a:r>
          </a:p>
          <a:p>
            <a:pPr algn="just"/>
            <a:r>
              <a:rPr lang="en-US" b="1" dirty="0" smtClean="0"/>
              <a:t>Aromatic Description: </a:t>
            </a:r>
            <a:r>
              <a:rPr lang="en-US" dirty="0" smtClean="0"/>
              <a:t>Floral, sweet, earthy</a:t>
            </a:r>
          </a:p>
          <a:p>
            <a:pPr algn="just"/>
            <a:r>
              <a:rPr lang="en-US" b="1" dirty="0" smtClean="0"/>
              <a:t>Main Chemical Composition: </a:t>
            </a:r>
            <a:r>
              <a:rPr lang="en-US" dirty="0" err="1" smtClean="0"/>
              <a:t>Citronellol</a:t>
            </a:r>
            <a:r>
              <a:rPr lang="en-US" dirty="0" smtClean="0"/>
              <a:t>, </a:t>
            </a:r>
            <a:r>
              <a:rPr lang="en-US" dirty="0" err="1" smtClean="0"/>
              <a:t>Geraniol</a:t>
            </a:r>
            <a:r>
              <a:rPr lang="en-US" dirty="0" smtClean="0"/>
              <a:t>, </a:t>
            </a:r>
            <a:r>
              <a:rPr lang="en-US" dirty="0" err="1" smtClean="0"/>
              <a:t>Nonadecane</a:t>
            </a:r>
            <a:r>
              <a:rPr lang="en-US" dirty="0" smtClean="0"/>
              <a:t>, </a:t>
            </a:r>
            <a:r>
              <a:rPr lang="en-US" dirty="0" err="1" smtClean="0"/>
              <a:t>Nerol</a:t>
            </a:r>
            <a:r>
              <a:rPr lang="en-US" dirty="0" smtClean="0"/>
              <a:t>.</a:t>
            </a:r>
          </a:p>
          <a:p>
            <a:pPr algn="just">
              <a:buNone/>
            </a:pPr>
            <a:r>
              <a:rPr lang="en-US" b="1" dirty="0" smtClean="0"/>
              <a:t>Use</a:t>
            </a:r>
          </a:p>
          <a:p>
            <a:r>
              <a:rPr lang="en-US" dirty="0" smtClean="0"/>
              <a:t>Provides a comforting and elevating aroma</a:t>
            </a:r>
          </a:p>
          <a:p>
            <a:r>
              <a:rPr lang="en-US" dirty="0" smtClean="0"/>
              <a:t>Helps balance moisture levels in the skin and reduce the appearance of skin imperfections</a:t>
            </a:r>
          </a:p>
          <a:p>
            <a:r>
              <a:rPr lang="en-US" dirty="0" smtClean="0"/>
              <a:t>Promotes an even skin quality and healthy-looking skin texture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19800"/>
          </a:xfrm>
        </p:spPr>
        <p:txBody>
          <a:bodyPr>
            <a:noAutofit/>
          </a:bodyPr>
          <a:lstStyle/>
          <a:p>
            <a:pPr algn="just"/>
            <a:r>
              <a:rPr lang="en-US" sz="2400" b="1" dirty="0" smtClean="0"/>
              <a:t>Rose oil</a:t>
            </a:r>
            <a:r>
              <a:rPr lang="en-US" sz="2400" dirty="0" smtClean="0"/>
              <a:t> is the </a:t>
            </a:r>
            <a:r>
              <a:rPr lang="en-US" sz="2400" dirty="0" smtClean="0">
                <a:hlinkClick r:id="rId2" tooltip="Essential oil"/>
              </a:rPr>
              <a:t>essential oil</a:t>
            </a:r>
            <a:r>
              <a:rPr lang="en-US" sz="2400" dirty="0" smtClean="0"/>
              <a:t> extracted from the </a:t>
            </a:r>
            <a:r>
              <a:rPr lang="en-US" sz="2400" dirty="0" smtClean="0">
                <a:hlinkClick r:id="rId3" tooltip="Petal"/>
              </a:rPr>
              <a:t>petals</a:t>
            </a:r>
            <a:r>
              <a:rPr lang="en-US" sz="2400" dirty="0" smtClean="0"/>
              <a:t> of various types of </a:t>
            </a:r>
            <a:r>
              <a:rPr lang="en-US" sz="2400" dirty="0" smtClean="0">
                <a:hlinkClick r:id="rId4" tooltip="Rose"/>
              </a:rPr>
              <a:t>rose</a:t>
            </a:r>
            <a:r>
              <a:rPr lang="en-US" sz="2400" dirty="0" smtClean="0"/>
              <a:t>. </a:t>
            </a:r>
            <a:r>
              <a:rPr lang="en-US" sz="2400" i="1" dirty="0" smtClean="0"/>
              <a:t>Rose </a:t>
            </a:r>
            <a:r>
              <a:rPr lang="en-US" sz="2400" i="1" dirty="0" err="1" smtClean="0"/>
              <a:t>ottos</a:t>
            </a:r>
            <a:r>
              <a:rPr lang="en-US" sz="2400" dirty="0" smtClean="0"/>
              <a:t> are extracted through </a:t>
            </a:r>
            <a:r>
              <a:rPr lang="en-US" sz="2400" dirty="0" smtClean="0">
                <a:hlinkClick r:id="rId5" tooltip="Steam distillation"/>
              </a:rPr>
              <a:t>steam distillation</a:t>
            </a:r>
            <a:r>
              <a:rPr lang="en-US" sz="2400" dirty="0" smtClean="0"/>
              <a:t>,</a:t>
            </a:r>
            <a:r>
              <a:rPr lang="en-US" sz="2400" baseline="30000" dirty="0" smtClean="0"/>
              <a:t> </a:t>
            </a:r>
            <a:r>
              <a:rPr lang="en-US" sz="2400" dirty="0" smtClean="0"/>
              <a:t>while </a:t>
            </a:r>
            <a:r>
              <a:rPr lang="en-US" sz="2400" i="1" dirty="0" smtClean="0"/>
              <a:t>rose absolutes </a:t>
            </a:r>
            <a:r>
              <a:rPr lang="en-US" sz="2400" dirty="0" smtClean="0"/>
              <a:t>are obtained through </a:t>
            </a:r>
            <a:r>
              <a:rPr lang="en-US" sz="2400" dirty="0" smtClean="0">
                <a:hlinkClick r:id="rId6" tooltip="Solvent extraction"/>
              </a:rPr>
              <a:t>solvent extraction</a:t>
            </a:r>
            <a:r>
              <a:rPr lang="en-US" sz="2400" dirty="0" smtClean="0"/>
              <a:t>, the </a:t>
            </a:r>
            <a:r>
              <a:rPr lang="en-US" sz="2400" dirty="0" smtClean="0">
                <a:hlinkClick r:id="rId7" tooltip="Absolute (perfumery)"/>
              </a:rPr>
              <a:t>absolute</a:t>
            </a:r>
            <a:r>
              <a:rPr lang="en-US" sz="2400" dirty="0" smtClean="0"/>
              <a:t> being used more commonly in </a:t>
            </a:r>
            <a:r>
              <a:rPr lang="en-US" sz="2400" dirty="0" smtClean="0">
                <a:hlinkClick r:id="rId8" tooltip="Perfumery"/>
              </a:rPr>
              <a:t>perfumery</a:t>
            </a:r>
            <a:r>
              <a:rPr lang="en-US" sz="2400" dirty="0" smtClean="0"/>
              <a:t>.  </a:t>
            </a:r>
          </a:p>
          <a:p>
            <a:pPr algn="just"/>
            <a:r>
              <a:rPr lang="en-US" sz="2400" dirty="0" smtClean="0"/>
              <a:t>Even with their high price and the advent of </a:t>
            </a:r>
            <a:r>
              <a:rPr lang="en-US" sz="2400" dirty="0" smtClean="0">
                <a:hlinkClick r:id="rId9" tooltip="Organic synthesis"/>
              </a:rPr>
              <a:t>organic synthesis</a:t>
            </a:r>
            <a:r>
              <a:rPr lang="en-US" sz="2400" dirty="0" smtClean="0"/>
              <a:t>, rose oils are still perhaps the most widely used essential oil in perfumery.</a:t>
            </a:r>
          </a:p>
          <a:p>
            <a:pPr algn="just"/>
            <a:r>
              <a:rPr lang="en-US" sz="2400" dirty="0" smtClean="0"/>
              <a:t>Two major species of rose are cultivated for the production of rose oil:</a:t>
            </a:r>
          </a:p>
          <a:p>
            <a:r>
              <a:rPr lang="en-US" sz="2400" i="1" dirty="0" smtClean="0">
                <a:hlinkClick r:id="rId10" tooltip="Rosa damascena"/>
              </a:rPr>
              <a:t>Rosa </a:t>
            </a:r>
            <a:r>
              <a:rPr lang="en-US" sz="2400" i="1" dirty="0" err="1" smtClean="0">
                <a:hlinkClick r:id="rId10" tooltip="Rosa damascena"/>
              </a:rPr>
              <a:t>damascena</a:t>
            </a:r>
            <a:r>
              <a:rPr lang="en-US" sz="2400" dirty="0" smtClean="0"/>
              <a:t>, the damask rose, which is widely grown in Bulgaria, Syria, Turkey, Russia, Pakistan, India, Uzbekistan, Iran and China</a:t>
            </a:r>
          </a:p>
          <a:p>
            <a:r>
              <a:rPr lang="en-US" sz="2400" i="1" dirty="0" smtClean="0">
                <a:hlinkClick r:id="rId11" tooltip="Rosa centifolia"/>
              </a:rPr>
              <a:t>Rosa </a:t>
            </a:r>
            <a:r>
              <a:rPr lang="en-US" sz="2400" i="1" dirty="0" err="1" smtClean="0">
                <a:hlinkClick r:id="rId11" tooltip="Rosa centifolia"/>
              </a:rPr>
              <a:t>centifolia</a:t>
            </a:r>
            <a:r>
              <a:rPr lang="en-US" sz="2400" dirty="0" smtClean="0"/>
              <a:t>, the cabbage rose, which is more commonly grown in Morocco, France and Egypt.</a:t>
            </a:r>
          </a:p>
          <a:p>
            <a:pPr algn="just"/>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r>
              <a:rPr lang="en-US" sz="2400" dirty="0" smtClean="0"/>
              <a:t>The most common chemical compounds present in rose oil are: </a:t>
            </a:r>
          </a:p>
          <a:p>
            <a:r>
              <a:rPr lang="en-US" sz="2400" dirty="0" err="1" smtClean="0">
                <a:hlinkClick r:id="rId2" tooltip="Citronellol"/>
              </a:rPr>
              <a:t>citronellol</a:t>
            </a:r>
            <a:r>
              <a:rPr lang="en-US" sz="2400" dirty="0" smtClean="0"/>
              <a:t>, </a:t>
            </a:r>
            <a:r>
              <a:rPr lang="en-US" sz="2400" dirty="0" err="1" smtClean="0">
                <a:hlinkClick r:id="rId3" tooltip="Geraniol"/>
              </a:rPr>
              <a:t>geraniol</a:t>
            </a:r>
            <a:r>
              <a:rPr lang="en-US" sz="2400" dirty="0" smtClean="0"/>
              <a:t>, </a:t>
            </a:r>
            <a:r>
              <a:rPr lang="en-US" sz="2400" dirty="0" err="1" smtClean="0">
                <a:hlinkClick r:id="rId4" tooltip="Nerol"/>
              </a:rPr>
              <a:t>nerol</a:t>
            </a:r>
            <a:r>
              <a:rPr lang="en-US" sz="2400" dirty="0" smtClean="0"/>
              <a:t>, </a:t>
            </a:r>
            <a:r>
              <a:rPr lang="en-US" sz="2400" dirty="0" smtClean="0">
                <a:hlinkClick r:id="rId5" tooltip="Linalool"/>
              </a:rPr>
              <a:t>linalool</a:t>
            </a:r>
            <a:r>
              <a:rPr lang="en-US" sz="2400" dirty="0" smtClean="0"/>
              <a:t>, </a:t>
            </a:r>
            <a:r>
              <a:rPr lang="en-US" sz="2400" dirty="0" smtClean="0">
                <a:hlinkClick r:id="rId6" tooltip="Phenyl ethyl alcohol"/>
              </a:rPr>
              <a:t>phenyl ethyl alcohol</a:t>
            </a:r>
            <a:r>
              <a:rPr lang="en-US" sz="2400" dirty="0" smtClean="0"/>
              <a:t>, </a:t>
            </a:r>
            <a:r>
              <a:rPr lang="en-US" sz="2400" dirty="0" err="1" smtClean="0">
                <a:hlinkClick r:id="rId7" tooltip="Farnesol"/>
              </a:rPr>
              <a:t>farnesol</a:t>
            </a:r>
            <a:r>
              <a:rPr lang="en-US" sz="2400" dirty="0" smtClean="0"/>
              <a:t>, </a:t>
            </a:r>
            <a:r>
              <a:rPr lang="en-US" sz="2400" dirty="0" err="1" smtClean="0">
                <a:hlinkClick r:id="rId8" tooltip="Stearoptene (page does not exist)"/>
              </a:rPr>
              <a:t>stearoptene</a:t>
            </a:r>
            <a:r>
              <a:rPr lang="en-US" sz="2400" dirty="0" smtClean="0"/>
              <a:t>, </a:t>
            </a:r>
            <a:r>
              <a:rPr lang="el-GR" sz="2400" dirty="0" smtClean="0">
                <a:hlinkClick r:id="rId9" tooltip="Α-pinene"/>
              </a:rPr>
              <a:t>α-</a:t>
            </a:r>
            <a:r>
              <a:rPr lang="en-US" sz="2400" dirty="0" err="1" smtClean="0">
                <a:hlinkClick r:id="rId9" tooltip="Α-pinene"/>
              </a:rPr>
              <a:t>pinene</a:t>
            </a:r>
            <a:r>
              <a:rPr lang="en-US" sz="2400" dirty="0" smtClean="0"/>
              <a:t>, </a:t>
            </a:r>
            <a:r>
              <a:rPr lang="el-GR" sz="2400" dirty="0" smtClean="0">
                <a:hlinkClick r:id="rId10" tooltip="Β-pinene"/>
              </a:rPr>
              <a:t>β-</a:t>
            </a:r>
            <a:r>
              <a:rPr lang="en-US" sz="2400" dirty="0" err="1" smtClean="0">
                <a:hlinkClick r:id="rId10" tooltip="Β-pinene"/>
              </a:rPr>
              <a:t>pinene</a:t>
            </a:r>
            <a:r>
              <a:rPr lang="en-US" sz="2400" dirty="0" smtClean="0"/>
              <a:t>, </a:t>
            </a:r>
            <a:r>
              <a:rPr lang="el-GR" sz="2400" dirty="0" smtClean="0">
                <a:hlinkClick r:id="rId11" tooltip="Α-terpinene"/>
              </a:rPr>
              <a:t>α-</a:t>
            </a:r>
            <a:r>
              <a:rPr lang="en-US" sz="2400" dirty="0" err="1" smtClean="0">
                <a:hlinkClick r:id="rId11" tooltip="Α-terpinene"/>
              </a:rPr>
              <a:t>terpinene</a:t>
            </a:r>
            <a:r>
              <a:rPr lang="en-US" sz="2400" dirty="0" smtClean="0"/>
              <a:t>, </a:t>
            </a:r>
            <a:r>
              <a:rPr lang="en-US" sz="2400" dirty="0" smtClean="0">
                <a:hlinkClick r:id="rId12" tooltip="Limonene"/>
              </a:rPr>
              <a:t>limonene</a:t>
            </a:r>
            <a:r>
              <a:rPr lang="en-US" sz="2400" dirty="0" smtClean="0"/>
              <a:t>, </a:t>
            </a:r>
            <a:r>
              <a:rPr lang="en-US" sz="2400" dirty="0" smtClean="0">
                <a:hlinkClick r:id="rId13" tooltip="P-cymene"/>
              </a:rPr>
              <a:t>p-cymene</a:t>
            </a:r>
            <a:r>
              <a:rPr lang="en-US" sz="2400" dirty="0" smtClean="0"/>
              <a:t>, </a:t>
            </a:r>
            <a:r>
              <a:rPr lang="en-US" sz="2400" dirty="0" smtClean="0">
                <a:hlinkClick r:id="rId14" tooltip="Camphene"/>
              </a:rPr>
              <a:t>camphene</a:t>
            </a:r>
            <a:r>
              <a:rPr lang="en-US" sz="2400" dirty="0" smtClean="0"/>
              <a:t>, </a:t>
            </a:r>
            <a:r>
              <a:rPr lang="el-GR" sz="2400" dirty="0" smtClean="0">
                <a:hlinkClick r:id="rId15" tooltip="Β-caryophyllene"/>
              </a:rPr>
              <a:t>β</a:t>
            </a:r>
            <a:r>
              <a:rPr lang="en-US" sz="2400" dirty="0" smtClean="0">
                <a:hlinkClick r:id="rId15" tooltip="Β-caryophyllene"/>
              </a:rPr>
              <a:t> </a:t>
            </a:r>
            <a:r>
              <a:rPr lang="en-US" sz="2400" dirty="0" err="1" smtClean="0">
                <a:hlinkClick r:id="rId15" tooltip="Β-caryophyllene"/>
              </a:rPr>
              <a:t>caryophyllene</a:t>
            </a:r>
            <a:r>
              <a:rPr lang="en-US" sz="2400" dirty="0" smtClean="0"/>
              <a:t>, </a:t>
            </a:r>
            <a:r>
              <a:rPr lang="en-US" sz="2400" dirty="0" err="1" smtClean="0">
                <a:hlinkClick r:id="rId16" tooltip="Citral"/>
              </a:rPr>
              <a:t>neral</a:t>
            </a:r>
            <a:r>
              <a:rPr lang="en-US" sz="2400" dirty="0" smtClean="0"/>
              <a:t>, </a:t>
            </a:r>
            <a:r>
              <a:rPr lang="en-US" sz="2400" dirty="0" err="1" smtClean="0">
                <a:hlinkClick r:id="rId17" tooltip="Citronellyl acetate (page does not exist)"/>
              </a:rPr>
              <a:t>citronellyl</a:t>
            </a:r>
            <a:r>
              <a:rPr lang="en-US" sz="2400" dirty="0" smtClean="0">
                <a:hlinkClick r:id="rId17" tooltip="Citronellyl acetate (page does not exist)"/>
              </a:rPr>
              <a:t> acetate</a:t>
            </a:r>
            <a:r>
              <a:rPr lang="en-US" sz="2400" dirty="0" smtClean="0"/>
              <a:t>, </a:t>
            </a:r>
            <a:r>
              <a:rPr lang="en-US" sz="2400" dirty="0" err="1" smtClean="0">
                <a:hlinkClick r:id="rId18" tooltip="Geranyl acetate"/>
              </a:rPr>
              <a:t>geranyl</a:t>
            </a:r>
            <a:r>
              <a:rPr lang="en-US" sz="2400" dirty="0" smtClean="0">
                <a:hlinkClick r:id="rId18" tooltip="Geranyl acetate"/>
              </a:rPr>
              <a:t> acetate</a:t>
            </a:r>
            <a:r>
              <a:rPr lang="en-US" sz="2400" dirty="0" smtClean="0"/>
              <a:t>, </a:t>
            </a:r>
            <a:r>
              <a:rPr lang="en-US" sz="2400" dirty="0" err="1" smtClean="0">
                <a:hlinkClick r:id="rId19" tooltip="Neryl acetate"/>
              </a:rPr>
              <a:t>neryl</a:t>
            </a:r>
            <a:r>
              <a:rPr lang="en-US" sz="2400" dirty="0" smtClean="0">
                <a:hlinkClick r:id="rId19" tooltip="Neryl acetate"/>
              </a:rPr>
              <a:t> acetate</a:t>
            </a:r>
            <a:r>
              <a:rPr lang="en-US" sz="2400" dirty="0" smtClean="0"/>
              <a:t>, </a:t>
            </a:r>
            <a:r>
              <a:rPr lang="en-US" sz="2400" dirty="0" err="1" smtClean="0">
                <a:hlinkClick r:id="rId20" tooltip="Eugenol"/>
              </a:rPr>
              <a:t>eugenol</a:t>
            </a:r>
            <a:r>
              <a:rPr lang="en-US" sz="2400" dirty="0" smtClean="0"/>
              <a:t>, </a:t>
            </a:r>
            <a:r>
              <a:rPr lang="en-US" sz="2400" dirty="0" smtClean="0">
                <a:hlinkClick r:id="rId21" tooltip="Methyl eugenol"/>
              </a:rPr>
              <a:t>methyl </a:t>
            </a:r>
            <a:r>
              <a:rPr lang="en-US" sz="2400" dirty="0" err="1" smtClean="0">
                <a:hlinkClick r:id="rId21" tooltip="Methyl eugenol"/>
              </a:rPr>
              <a:t>eugenol</a:t>
            </a:r>
            <a:r>
              <a:rPr lang="en-US" sz="2400" dirty="0" smtClean="0"/>
              <a:t>, </a:t>
            </a:r>
            <a:r>
              <a:rPr lang="en-US" sz="2400" dirty="0" smtClean="0">
                <a:hlinkClick r:id="rId22" tooltip="Rose oxide"/>
              </a:rPr>
              <a:t>rose oxide</a:t>
            </a:r>
            <a:r>
              <a:rPr lang="en-US" sz="2400" dirty="0" smtClean="0"/>
              <a:t>, </a:t>
            </a:r>
            <a:r>
              <a:rPr lang="el-GR" sz="2400" dirty="0" smtClean="0">
                <a:hlinkClick r:id="rId23" tooltip="Α-damascenone"/>
              </a:rPr>
              <a:t>α-</a:t>
            </a:r>
            <a:r>
              <a:rPr lang="en-US" sz="2400" dirty="0" err="1" smtClean="0">
                <a:hlinkClick r:id="rId23" tooltip="Α-damascenone"/>
              </a:rPr>
              <a:t>damascenone</a:t>
            </a:r>
            <a:r>
              <a:rPr lang="en-US" sz="2400" dirty="0" smtClean="0"/>
              <a:t>, </a:t>
            </a:r>
            <a:r>
              <a:rPr lang="el-GR" sz="2400" dirty="0" smtClean="0">
                <a:hlinkClick r:id="rId24" tooltip="Β-damascenone"/>
              </a:rPr>
              <a:t>β</a:t>
            </a:r>
            <a:r>
              <a:rPr lang="en-US" sz="2400" dirty="0" smtClean="0">
                <a:hlinkClick r:id="rId24" tooltip="Β-damascenone"/>
              </a:rPr>
              <a:t> </a:t>
            </a:r>
            <a:r>
              <a:rPr lang="en-US" sz="2400" dirty="0" err="1" smtClean="0">
                <a:hlinkClick r:id="rId24" tooltip="Β-damascenone"/>
              </a:rPr>
              <a:t>damascenone</a:t>
            </a:r>
            <a:r>
              <a:rPr lang="en-US" sz="2400" dirty="0" smtClean="0"/>
              <a:t>, </a:t>
            </a:r>
            <a:r>
              <a:rPr lang="en-US" sz="2400" dirty="0" err="1" smtClean="0">
                <a:hlinkClick r:id="rId25" tooltip="Benzaldehyde"/>
              </a:rPr>
              <a:t>benzaldehyde</a:t>
            </a:r>
            <a:r>
              <a:rPr lang="en-US" sz="2400" dirty="0" smtClean="0"/>
              <a:t>, </a:t>
            </a:r>
            <a:r>
              <a:rPr lang="en-US" sz="2400" dirty="0" smtClean="0">
                <a:hlinkClick r:id="rId26" tooltip="Benzyl alcohol"/>
              </a:rPr>
              <a:t>benzyl alcohol</a:t>
            </a:r>
            <a:r>
              <a:rPr lang="en-US" sz="2400" dirty="0" smtClean="0"/>
              <a:t>, </a:t>
            </a:r>
            <a:r>
              <a:rPr lang="en-US" sz="2400" dirty="0" err="1" smtClean="0">
                <a:hlinkClick r:id="rId27" tooltip="Rhodinyl acetate (page does not exist)"/>
              </a:rPr>
              <a:t>rhodinyl</a:t>
            </a:r>
            <a:r>
              <a:rPr lang="en-US" sz="2400" dirty="0" smtClean="0">
                <a:hlinkClick r:id="rId27" tooltip="Rhodinyl acetate (page does not exist)"/>
              </a:rPr>
              <a:t> acetate</a:t>
            </a:r>
            <a:r>
              <a:rPr lang="en-US" sz="2400" dirty="0" smtClean="0"/>
              <a:t> and </a:t>
            </a:r>
            <a:r>
              <a:rPr lang="en-US" sz="2400" dirty="0" smtClean="0">
                <a:hlinkClick r:id="rId28" tooltip="Phenyl ethyl formate (page does not exist)"/>
              </a:rPr>
              <a:t>phenyl ethyl </a:t>
            </a:r>
            <a:r>
              <a:rPr lang="en-US" sz="2400" dirty="0" err="1" smtClean="0">
                <a:hlinkClick r:id="rId28" tooltip="Phenyl ethyl formate (page does not exist)"/>
              </a:rPr>
              <a:t>formate</a:t>
            </a:r>
            <a:r>
              <a:rPr lang="en-US" sz="2400" dirty="0" smtClean="0"/>
              <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Extraction method of rose oil </a:t>
            </a:r>
            <a:endParaRPr lang="en-US" sz="3200" b="1" dirty="0"/>
          </a:p>
        </p:txBody>
      </p:sp>
      <p:sp>
        <p:nvSpPr>
          <p:cNvPr id="3" name="Content Placeholder 2"/>
          <p:cNvSpPr>
            <a:spLocks noGrp="1"/>
          </p:cNvSpPr>
          <p:nvPr>
            <p:ph idx="1"/>
          </p:nvPr>
        </p:nvSpPr>
        <p:spPr>
          <a:xfrm>
            <a:off x="457200" y="1066800"/>
            <a:ext cx="8229600" cy="4525963"/>
          </a:xfrm>
        </p:spPr>
        <p:txBody>
          <a:bodyPr>
            <a:noAutofit/>
          </a:bodyPr>
          <a:lstStyle/>
          <a:p>
            <a:pPr algn="just"/>
            <a:r>
              <a:rPr lang="en-US" sz="2400" dirty="0" smtClean="0"/>
              <a:t>Due to the labor-intensive production process and the low content of oil in the rose flower, rose oil commands a very high price.</a:t>
            </a:r>
          </a:p>
          <a:p>
            <a:pPr algn="just"/>
            <a:r>
              <a:rPr lang="en-US" sz="2400" dirty="0" smtClean="0"/>
              <a:t> Harvesting of flowers is done by hand in the morning before </a:t>
            </a:r>
            <a:r>
              <a:rPr lang="en-US" sz="2400" dirty="0" smtClean="0">
                <a:hlinkClick r:id="rId2" tooltip="Sunrise"/>
              </a:rPr>
              <a:t>sunrise</a:t>
            </a:r>
            <a:r>
              <a:rPr lang="en-US" sz="2400" dirty="0" smtClean="0"/>
              <a:t>, and the material is distilled the same day.</a:t>
            </a:r>
          </a:p>
          <a:p>
            <a:pPr algn="just"/>
            <a:r>
              <a:rPr lang="en-US" sz="2400" dirty="0" smtClean="0"/>
              <a:t>There are three main methods of extracting the oil from the plant material:</a:t>
            </a:r>
          </a:p>
          <a:p>
            <a:pPr algn="just"/>
            <a:r>
              <a:rPr lang="en-US" sz="2400" dirty="0" smtClean="0">
                <a:hlinkClick r:id="rId3" tooltip="Steam distillation"/>
              </a:rPr>
              <a:t>Steam distillation</a:t>
            </a:r>
            <a:r>
              <a:rPr lang="en-US" sz="2400" dirty="0" smtClean="0"/>
              <a:t>, which produces an </a:t>
            </a:r>
            <a:r>
              <a:rPr lang="en-US" sz="2400" dirty="0" smtClean="0">
                <a:hlinkClick r:id="rId4" tooltip="Essential oil"/>
              </a:rPr>
              <a:t>essential oil</a:t>
            </a:r>
            <a:r>
              <a:rPr lang="en-US" sz="2400" dirty="0" smtClean="0"/>
              <a:t> called </a:t>
            </a:r>
            <a:r>
              <a:rPr lang="en-US" sz="2400" i="1" dirty="0" smtClean="0"/>
              <a:t>rose </a:t>
            </a:r>
            <a:r>
              <a:rPr lang="en-US" sz="2400" i="1" dirty="0" err="1" smtClean="0"/>
              <a:t>otto</a:t>
            </a:r>
            <a:r>
              <a:rPr lang="en-US" sz="2400" dirty="0" smtClean="0"/>
              <a:t> or </a:t>
            </a:r>
            <a:r>
              <a:rPr lang="en-US" sz="2400" i="1" dirty="0" smtClean="0"/>
              <a:t>attar of roses</a:t>
            </a:r>
            <a:r>
              <a:rPr lang="en-US" sz="2400" dirty="0" smtClean="0"/>
              <a:t>.</a:t>
            </a:r>
          </a:p>
          <a:p>
            <a:pPr algn="just"/>
            <a:r>
              <a:rPr lang="en-US" sz="2400" dirty="0" smtClean="0">
                <a:hlinkClick r:id="rId5" tooltip="Solvent extraction"/>
              </a:rPr>
              <a:t>Solvent extraction</a:t>
            </a:r>
            <a:r>
              <a:rPr lang="en-US" sz="2400" dirty="0" smtClean="0"/>
              <a:t>, which results in an </a:t>
            </a:r>
            <a:r>
              <a:rPr lang="en-US" sz="2400" dirty="0" smtClean="0">
                <a:hlinkClick r:id="rId6" tooltip="Absolute (perfumery)"/>
              </a:rPr>
              <a:t>absolute</a:t>
            </a:r>
            <a:r>
              <a:rPr lang="en-US" sz="2400" dirty="0" smtClean="0"/>
              <a:t> called </a:t>
            </a:r>
            <a:r>
              <a:rPr lang="en-US" sz="2400" i="1" dirty="0" smtClean="0"/>
              <a:t>rose absolute</a:t>
            </a:r>
            <a:r>
              <a:rPr lang="en-US" sz="2400" dirty="0" smtClean="0"/>
              <a:t>.</a:t>
            </a:r>
          </a:p>
          <a:p>
            <a:pPr algn="just"/>
            <a:r>
              <a:rPr lang="en-US" sz="2000" dirty="0" smtClean="0">
                <a:hlinkClick r:id="rId7" tooltip="Supercritical carbon dioxide"/>
              </a:rPr>
              <a:t>Supercritical carbon dioxide</a:t>
            </a:r>
            <a:r>
              <a:rPr lang="en-US" sz="2000" dirty="0" smtClean="0"/>
              <a:t> extraction, yielding a </a:t>
            </a:r>
            <a:r>
              <a:rPr lang="en-US" sz="2000" dirty="0" smtClean="0">
                <a:hlinkClick r:id="rId8" tooltip="Concrete (perfumery)"/>
              </a:rPr>
              <a:t>concrete</a:t>
            </a:r>
            <a:r>
              <a:rPr lang="en-US" sz="2000" dirty="0" smtClean="0"/>
              <a:t> that may be marketed as a </a:t>
            </a:r>
            <a:r>
              <a:rPr lang="en-US" sz="2000" i="1" dirty="0" smtClean="0"/>
              <a:t>concrete</a:t>
            </a:r>
            <a:r>
              <a:rPr lang="en-US" sz="2000" dirty="0" smtClean="0"/>
              <a:t>, </a:t>
            </a:r>
            <a:r>
              <a:rPr lang="en-US" sz="2000" i="1" dirty="0" smtClean="0"/>
              <a:t>absolute</a:t>
            </a:r>
            <a:r>
              <a:rPr lang="en-US" sz="2000" dirty="0" smtClean="0"/>
              <a:t> or </a:t>
            </a:r>
            <a:r>
              <a:rPr lang="en-US" sz="2000" i="1" dirty="0" smtClean="0"/>
              <a:t>CO</a:t>
            </a:r>
            <a:r>
              <a:rPr lang="en-US" sz="2000" i="1" baseline="-25000" dirty="0" smtClean="0"/>
              <a:t>2</a:t>
            </a:r>
            <a:r>
              <a:rPr lang="en-US" sz="2000" i="1" dirty="0" smtClean="0"/>
              <a:t> extract</a:t>
            </a:r>
            <a:r>
              <a:rPr lang="en-US" sz="2000" dirty="0" smtClean="0"/>
              <a:t>.</a:t>
            </a:r>
          </a:p>
          <a:p>
            <a:pPr algn="just"/>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6.4. 2-phenyl ethyl alcohol</a:t>
            </a:r>
            <a:br>
              <a:rPr lang="en-US" sz="3200" b="1" dirty="0" smtClean="0"/>
            </a:br>
            <a:endParaRPr lang="en-US" sz="3200" b="1" dirty="0"/>
          </a:p>
        </p:txBody>
      </p:sp>
      <p:sp>
        <p:nvSpPr>
          <p:cNvPr id="3" name="Content Placeholder 2"/>
          <p:cNvSpPr>
            <a:spLocks noGrp="1"/>
          </p:cNvSpPr>
          <p:nvPr>
            <p:ph idx="1"/>
          </p:nvPr>
        </p:nvSpPr>
        <p:spPr>
          <a:xfrm>
            <a:off x="381000" y="990600"/>
            <a:ext cx="8229600" cy="4525963"/>
          </a:xfrm>
        </p:spPr>
        <p:txBody>
          <a:bodyPr>
            <a:normAutofit/>
          </a:bodyPr>
          <a:lstStyle/>
          <a:p>
            <a:pPr algn="just"/>
            <a:r>
              <a:rPr lang="en-US" sz="2400" b="1" dirty="0" err="1" smtClean="0"/>
              <a:t>Phenethyl</a:t>
            </a:r>
            <a:r>
              <a:rPr lang="en-US" sz="2400" b="1" dirty="0" smtClean="0"/>
              <a:t> alcohol</a:t>
            </a:r>
            <a:r>
              <a:rPr lang="en-US" sz="2400" dirty="0" smtClean="0"/>
              <a:t>, or </a:t>
            </a:r>
            <a:r>
              <a:rPr lang="en-US" sz="2400" b="1" dirty="0" smtClean="0"/>
              <a:t>2-phenylethanol</a:t>
            </a:r>
            <a:r>
              <a:rPr lang="en-US" sz="2400" dirty="0" smtClean="0"/>
              <a:t>, is the </a:t>
            </a:r>
            <a:r>
              <a:rPr lang="en-US" sz="2400" dirty="0" smtClean="0">
                <a:hlinkClick r:id="rId2" tooltip="Organic compound"/>
              </a:rPr>
              <a:t>organic compound</a:t>
            </a:r>
            <a:r>
              <a:rPr lang="en-US" sz="2400" dirty="0" smtClean="0"/>
              <a:t> that consists of a </a:t>
            </a:r>
            <a:r>
              <a:rPr lang="en-US" sz="2400" dirty="0" err="1" smtClean="0"/>
              <a:t>phenethyl</a:t>
            </a:r>
            <a:r>
              <a:rPr lang="en-US" sz="2400" dirty="0" smtClean="0"/>
              <a:t> group (C</a:t>
            </a:r>
            <a:r>
              <a:rPr lang="en-US" sz="2400" baseline="-25000" dirty="0" smtClean="0"/>
              <a:t>6</a:t>
            </a:r>
            <a:r>
              <a:rPr lang="en-US" sz="2400" dirty="0" smtClean="0"/>
              <a:t>H</a:t>
            </a:r>
            <a:r>
              <a:rPr lang="en-US" sz="2400" baseline="-25000" dirty="0" smtClean="0"/>
              <a:t>5</a:t>
            </a:r>
            <a:r>
              <a:rPr lang="en-US" sz="2400" dirty="0" smtClean="0"/>
              <a:t>CH</a:t>
            </a:r>
            <a:r>
              <a:rPr lang="en-US" sz="2400" baseline="-25000" dirty="0" smtClean="0"/>
              <a:t>2</a:t>
            </a:r>
            <a:r>
              <a:rPr lang="en-US" sz="2400" dirty="0" smtClean="0"/>
              <a:t>CH</a:t>
            </a:r>
            <a:r>
              <a:rPr lang="en-US" sz="2400" baseline="-25000" dirty="0" smtClean="0"/>
              <a:t>2</a:t>
            </a:r>
            <a:r>
              <a:rPr lang="en-US" sz="2400" dirty="0" smtClean="0"/>
              <a:t>) attached to OH. </a:t>
            </a:r>
          </a:p>
          <a:p>
            <a:pPr algn="just"/>
            <a:r>
              <a:rPr lang="en-US" sz="2400" dirty="0" smtClean="0"/>
              <a:t>It is a </a:t>
            </a:r>
            <a:r>
              <a:rPr lang="en-US" sz="2400" dirty="0" err="1" smtClean="0"/>
              <a:t>colourless</a:t>
            </a:r>
            <a:r>
              <a:rPr lang="en-US" sz="2400" dirty="0" smtClean="0"/>
              <a:t> liquid that is slightly soluble in water, but miscible with most organic solvents. </a:t>
            </a:r>
          </a:p>
          <a:p>
            <a:pPr algn="just"/>
            <a:r>
              <a:rPr lang="en-US" sz="2400" dirty="0" smtClean="0"/>
              <a:t>It occurs widely in nature, being found in a variety of </a:t>
            </a:r>
            <a:r>
              <a:rPr lang="en-US" sz="2400" dirty="0" smtClean="0">
                <a:hlinkClick r:id="rId3" tooltip="Essential oil"/>
              </a:rPr>
              <a:t>essential oils</a:t>
            </a:r>
            <a:r>
              <a:rPr lang="en-US" sz="2400" dirty="0" smtClean="0"/>
              <a:t>. It has a pleasant floral odor.</a:t>
            </a:r>
          </a:p>
          <a:p>
            <a:pPr algn="just"/>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Synthesis of 2-phenyl ethyl alcohol </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lnSpcReduction="10000"/>
          </a:bodyPr>
          <a:lstStyle/>
          <a:p>
            <a:pPr algn="just"/>
            <a:r>
              <a:rPr lang="en-US" sz="2400" dirty="0" err="1" smtClean="0"/>
              <a:t>Phenethyl</a:t>
            </a:r>
            <a:r>
              <a:rPr lang="en-US" sz="2400" dirty="0" smtClean="0"/>
              <a:t> alcohol is prepared commercially via </a:t>
            </a:r>
            <a:r>
              <a:rPr lang="en-US" sz="2400" b="1" dirty="0" smtClean="0"/>
              <a:t>two routes</a:t>
            </a:r>
            <a:r>
              <a:rPr lang="en-US" sz="2400" dirty="0" smtClean="0"/>
              <a:t>. Most common is the </a:t>
            </a:r>
            <a:r>
              <a:rPr lang="en-US" sz="2400" dirty="0" err="1" smtClean="0">
                <a:hlinkClick r:id="rId2" tooltip="Friedel-Crafts"/>
              </a:rPr>
              <a:t>Friedel</a:t>
            </a:r>
            <a:r>
              <a:rPr lang="en-US" sz="2400" dirty="0" smtClean="0">
                <a:hlinkClick r:id="rId2" tooltip="Friedel-Crafts"/>
              </a:rPr>
              <a:t>-Crafts</a:t>
            </a:r>
            <a:r>
              <a:rPr lang="en-US" sz="2400" dirty="0" smtClean="0"/>
              <a:t> reaction between </a:t>
            </a:r>
            <a:r>
              <a:rPr lang="en-US" sz="2400" dirty="0" smtClean="0">
                <a:hlinkClick r:id="rId3" tooltip="Benzene"/>
              </a:rPr>
              <a:t>benzene</a:t>
            </a:r>
            <a:r>
              <a:rPr lang="en-US" sz="2400" dirty="0" smtClean="0"/>
              <a:t> and </a:t>
            </a:r>
            <a:r>
              <a:rPr lang="en-US" sz="2400" dirty="0" smtClean="0">
                <a:hlinkClick r:id="rId4" tooltip="Ethylene oxide"/>
              </a:rPr>
              <a:t>ethylene oxide</a:t>
            </a:r>
            <a:r>
              <a:rPr lang="en-US" sz="2400" dirty="0" smtClean="0"/>
              <a:t> in the presence of </a:t>
            </a:r>
            <a:r>
              <a:rPr lang="en-US" sz="2400" dirty="0" err="1" smtClean="0">
                <a:hlinkClick r:id="rId5" tooltip="Aluminium chloride"/>
              </a:rPr>
              <a:t>aluminium</a:t>
            </a:r>
            <a:r>
              <a:rPr lang="en-US" sz="2400" dirty="0" smtClean="0">
                <a:hlinkClick r:id="rId5" tooltip="Aluminium chloride"/>
              </a:rPr>
              <a:t> </a:t>
            </a:r>
            <a:r>
              <a:rPr lang="en-US" sz="2400" dirty="0" err="1" smtClean="0">
                <a:hlinkClick r:id="rId5" tooltip="Aluminium chloride"/>
              </a:rPr>
              <a:t>trichloride</a:t>
            </a:r>
            <a:r>
              <a:rPr lang="en-US" sz="2400" dirty="0" smtClean="0"/>
              <a:t>.</a:t>
            </a:r>
          </a:p>
          <a:p>
            <a:pPr algn="just"/>
            <a:r>
              <a:rPr lang="pt-BR" sz="2400" dirty="0" smtClean="0"/>
              <a:t>C</a:t>
            </a:r>
            <a:r>
              <a:rPr lang="pt-BR" sz="2400" baseline="-25000" dirty="0" smtClean="0"/>
              <a:t>6</a:t>
            </a:r>
            <a:r>
              <a:rPr lang="pt-BR" sz="2400" dirty="0" smtClean="0"/>
              <a:t>H</a:t>
            </a:r>
            <a:r>
              <a:rPr lang="pt-BR" sz="2400" baseline="-25000" dirty="0" smtClean="0"/>
              <a:t>6</a:t>
            </a:r>
            <a:r>
              <a:rPr lang="pt-BR" sz="2400" dirty="0" smtClean="0"/>
              <a:t> + CH</a:t>
            </a:r>
            <a:r>
              <a:rPr lang="pt-BR" sz="2400" baseline="-25000" dirty="0" smtClean="0"/>
              <a:t>2</a:t>
            </a:r>
            <a:r>
              <a:rPr lang="pt-BR" sz="2400" dirty="0" smtClean="0"/>
              <a:t>CH</a:t>
            </a:r>
            <a:r>
              <a:rPr lang="pt-BR" sz="2400" baseline="-25000" dirty="0" smtClean="0"/>
              <a:t>2</a:t>
            </a:r>
            <a:r>
              <a:rPr lang="pt-BR" sz="2400" dirty="0" smtClean="0"/>
              <a:t>O + AlCl</a:t>
            </a:r>
            <a:r>
              <a:rPr lang="pt-BR" sz="2400" baseline="-25000" dirty="0" smtClean="0"/>
              <a:t>3</a:t>
            </a:r>
            <a:r>
              <a:rPr lang="pt-BR" sz="2400" dirty="0" smtClean="0"/>
              <a:t> → C</a:t>
            </a:r>
            <a:r>
              <a:rPr lang="pt-BR" sz="2400" baseline="-25000" dirty="0" smtClean="0"/>
              <a:t>6</a:t>
            </a:r>
            <a:r>
              <a:rPr lang="pt-BR" sz="2400" dirty="0" smtClean="0"/>
              <a:t>H</a:t>
            </a:r>
            <a:r>
              <a:rPr lang="pt-BR" sz="2400" baseline="-25000" dirty="0" smtClean="0"/>
              <a:t>5</a:t>
            </a:r>
            <a:r>
              <a:rPr lang="pt-BR" sz="2400" dirty="0" smtClean="0"/>
              <a:t>CH</a:t>
            </a:r>
            <a:r>
              <a:rPr lang="pt-BR" sz="2400" baseline="-25000" dirty="0" smtClean="0"/>
              <a:t>2</a:t>
            </a:r>
            <a:r>
              <a:rPr lang="pt-BR" sz="2400" dirty="0" smtClean="0"/>
              <a:t>CH</a:t>
            </a:r>
            <a:r>
              <a:rPr lang="pt-BR" sz="2400" baseline="-25000" dirty="0" smtClean="0"/>
              <a:t>2</a:t>
            </a:r>
            <a:r>
              <a:rPr lang="pt-BR" sz="2400" dirty="0" smtClean="0"/>
              <a:t>OAlCl</a:t>
            </a:r>
            <a:r>
              <a:rPr lang="pt-BR" sz="2400" baseline="-25000" dirty="0" smtClean="0"/>
              <a:t>2</a:t>
            </a:r>
            <a:r>
              <a:rPr lang="pt-BR" sz="2400" dirty="0" smtClean="0"/>
              <a:t> + HCl</a:t>
            </a:r>
          </a:p>
          <a:p>
            <a:pPr algn="just"/>
            <a:r>
              <a:rPr lang="en-US" sz="2400" dirty="0" smtClean="0"/>
              <a:t>The reaction affords the </a:t>
            </a:r>
            <a:r>
              <a:rPr lang="en-US" sz="2400" dirty="0" err="1" smtClean="0"/>
              <a:t>aluminium</a:t>
            </a:r>
            <a:r>
              <a:rPr lang="en-US" sz="2400" dirty="0" smtClean="0"/>
              <a:t> </a:t>
            </a:r>
            <a:r>
              <a:rPr lang="en-US" sz="2400" dirty="0" err="1" smtClean="0"/>
              <a:t>alkoxide</a:t>
            </a:r>
            <a:r>
              <a:rPr lang="en-US" sz="2400" dirty="0" smtClean="0"/>
              <a:t> that is subsequently hydrolyzed to the desired product.</a:t>
            </a:r>
          </a:p>
          <a:p>
            <a:pPr algn="just"/>
            <a:r>
              <a:rPr lang="en-US" sz="2400" dirty="0" smtClean="0"/>
              <a:t> The main side product is </a:t>
            </a:r>
            <a:r>
              <a:rPr lang="en-US" sz="2400" b="1" dirty="0" err="1" smtClean="0"/>
              <a:t>diphenylethane</a:t>
            </a:r>
            <a:r>
              <a:rPr lang="en-US" sz="2400" dirty="0" smtClean="0"/>
              <a:t>, which can be avoided by use of excess benzene. </a:t>
            </a:r>
          </a:p>
          <a:p>
            <a:pPr algn="just"/>
            <a:r>
              <a:rPr lang="en-US" sz="2400" dirty="0" smtClean="0">
                <a:hlinkClick r:id="rId6" tooltip="Hydrogenation"/>
              </a:rPr>
              <a:t>Hydrogenation</a:t>
            </a:r>
            <a:r>
              <a:rPr lang="en-US" sz="2400" dirty="0" smtClean="0"/>
              <a:t> of </a:t>
            </a:r>
            <a:r>
              <a:rPr lang="en-US" sz="2400" dirty="0" smtClean="0">
                <a:hlinkClick r:id="rId7" tooltip="Styrene oxide"/>
              </a:rPr>
              <a:t>styrene oxide</a:t>
            </a:r>
            <a:r>
              <a:rPr lang="en-US" sz="2400" dirty="0" smtClean="0"/>
              <a:t> also affords </a:t>
            </a:r>
            <a:r>
              <a:rPr lang="en-US" sz="2400" dirty="0" err="1" smtClean="0"/>
              <a:t>phenethyl</a:t>
            </a:r>
            <a:r>
              <a:rPr lang="en-US" sz="2400" dirty="0" smtClean="0"/>
              <a:t> alcohol.</a:t>
            </a:r>
          </a:p>
          <a:p>
            <a:pPr marL="0" lvl="0" indent="0" algn="just" fontAlgn="base">
              <a:spcBef>
                <a:spcPct val="0"/>
              </a:spcBef>
              <a:spcAft>
                <a:spcPct val="0"/>
              </a:spcAft>
              <a:buNone/>
            </a:pPr>
            <a:r>
              <a:rPr lang="en-US" sz="2000" dirty="0" err="1" smtClean="0">
                <a:solidFill>
                  <a:srgbClr val="202122"/>
                </a:solidFill>
                <a:latin typeface="Arial" charset="0"/>
                <a:cs typeface="Arial" charset="0"/>
              </a:rPr>
              <a:t>Phenethyl</a:t>
            </a:r>
            <a:r>
              <a:rPr lang="en-US" sz="2000" dirty="0" smtClean="0">
                <a:solidFill>
                  <a:srgbClr val="202122"/>
                </a:solidFill>
                <a:latin typeface="Arial" charset="0"/>
                <a:cs typeface="Arial" charset="0"/>
              </a:rPr>
              <a:t> alcohol can also be prepared by the reaction between </a:t>
            </a:r>
            <a:r>
              <a:rPr lang="en-US" sz="2000" dirty="0" err="1" smtClean="0">
                <a:solidFill>
                  <a:srgbClr val="0645AD"/>
                </a:solidFill>
                <a:latin typeface="Arial" charset="0"/>
                <a:cs typeface="Arial" charset="0"/>
                <a:hlinkClick r:id="rId8" tooltip="Phenylmagnesium bromide"/>
              </a:rPr>
              <a:t>phenylmagnesium</a:t>
            </a:r>
            <a:r>
              <a:rPr lang="en-US" sz="2000" dirty="0" smtClean="0">
                <a:solidFill>
                  <a:srgbClr val="0645AD"/>
                </a:solidFill>
                <a:latin typeface="Arial" charset="0"/>
                <a:cs typeface="Arial" charset="0"/>
                <a:hlinkClick r:id="rId8" tooltip="Phenylmagnesium bromide"/>
              </a:rPr>
              <a:t> bromide</a:t>
            </a:r>
            <a:r>
              <a:rPr lang="en-US" sz="2000" dirty="0" smtClean="0">
                <a:solidFill>
                  <a:srgbClr val="202122"/>
                </a:solidFill>
                <a:latin typeface="Arial" charset="0"/>
                <a:cs typeface="Arial" charset="0"/>
              </a:rPr>
              <a:t> and </a:t>
            </a:r>
            <a:r>
              <a:rPr lang="en-US" sz="2000" dirty="0" smtClean="0">
                <a:solidFill>
                  <a:srgbClr val="0645AD"/>
                </a:solidFill>
                <a:latin typeface="Arial" charset="0"/>
                <a:cs typeface="Arial" charset="0"/>
                <a:hlinkClick r:id="rId4" tooltip="Ethylene oxide"/>
              </a:rPr>
              <a:t>ethylene oxide</a:t>
            </a:r>
            <a:r>
              <a:rPr lang="en-US" sz="2000" dirty="0" smtClean="0">
                <a:solidFill>
                  <a:srgbClr val="202122"/>
                </a:solidFill>
                <a:latin typeface="Arial" charset="0"/>
                <a:cs typeface="Arial" charset="0"/>
              </a:rPr>
              <a:t>:</a:t>
            </a:r>
            <a:endParaRPr lang="en-US" sz="2000" dirty="0" smtClean="0">
              <a:latin typeface="Arial" charset="0"/>
              <a:cs typeface="Arial" charset="0"/>
            </a:endParaRPr>
          </a:p>
          <a:p>
            <a:pPr marL="457200" lvl="1" indent="-457200" algn="just" eaLnBrk="0" fontAlgn="base" hangingPunct="0">
              <a:spcBef>
                <a:spcPct val="0"/>
              </a:spcBef>
              <a:spcAft>
                <a:spcPct val="0"/>
              </a:spcAft>
              <a:buNone/>
            </a:pPr>
            <a:endParaRPr lang="en-US" sz="2000" dirty="0" smtClean="0">
              <a:solidFill>
                <a:srgbClr val="202122"/>
              </a:solidFill>
              <a:latin typeface="Arial" charset="0"/>
              <a:cs typeface="Arial" charset="0"/>
            </a:endParaRPr>
          </a:p>
          <a:p>
            <a:pPr marL="457200" lvl="1" indent="-457200" algn="just" eaLnBrk="0" fontAlgn="base" hangingPunct="0">
              <a:spcBef>
                <a:spcPct val="0"/>
              </a:spcBef>
              <a:spcAft>
                <a:spcPct val="0"/>
              </a:spcAft>
              <a:buNone/>
            </a:pPr>
            <a:r>
              <a:rPr lang="en-US" sz="2000" dirty="0" smtClean="0">
                <a:solidFill>
                  <a:srgbClr val="202122"/>
                </a:solidFill>
                <a:latin typeface="Arial" charset="0"/>
                <a:cs typeface="Arial" charset="0"/>
              </a:rPr>
              <a:t>C</a:t>
            </a:r>
            <a:r>
              <a:rPr lang="en-US" sz="2000" baseline="-30000" dirty="0" smtClean="0">
                <a:solidFill>
                  <a:srgbClr val="202122"/>
                </a:solidFill>
                <a:latin typeface="Arial" charset="0"/>
                <a:cs typeface="Arial" charset="0"/>
              </a:rPr>
              <a:t>6</a:t>
            </a:r>
            <a:r>
              <a:rPr lang="en-US" sz="2000" dirty="0" smtClean="0">
                <a:solidFill>
                  <a:srgbClr val="202122"/>
                </a:solidFill>
                <a:latin typeface="Arial" charset="0"/>
                <a:cs typeface="Arial" charset="0"/>
              </a:rPr>
              <a:t>H</a:t>
            </a:r>
            <a:r>
              <a:rPr lang="en-US" sz="2000" baseline="-30000" dirty="0" smtClean="0">
                <a:solidFill>
                  <a:srgbClr val="202122"/>
                </a:solidFill>
                <a:latin typeface="Arial" charset="0"/>
                <a:cs typeface="Arial" charset="0"/>
              </a:rPr>
              <a:t>5</a:t>
            </a:r>
            <a:r>
              <a:rPr lang="en-US" sz="2000" dirty="0" smtClean="0">
                <a:solidFill>
                  <a:srgbClr val="202122"/>
                </a:solidFill>
                <a:latin typeface="Arial" charset="0"/>
                <a:cs typeface="Arial" charset="0"/>
              </a:rPr>
              <a:t>MgBr + 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O → C</a:t>
            </a:r>
            <a:r>
              <a:rPr lang="en-US" sz="2000" baseline="-30000" dirty="0" smtClean="0">
                <a:solidFill>
                  <a:srgbClr val="202122"/>
                </a:solidFill>
                <a:latin typeface="Arial" charset="0"/>
                <a:cs typeface="Arial" charset="0"/>
              </a:rPr>
              <a:t>6</a:t>
            </a:r>
            <a:r>
              <a:rPr lang="en-US" sz="2000" dirty="0" smtClean="0">
                <a:solidFill>
                  <a:srgbClr val="202122"/>
                </a:solidFill>
                <a:latin typeface="Arial" charset="0"/>
                <a:cs typeface="Arial" charset="0"/>
              </a:rPr>
              <a:t>H</a:t>
            </a:r>
            <a:r>
              <a:rPr lang="en-US" sz="2000" baseline="-30000" dirty="0" smtClean="0">
                <a:solidFill>
                  <a:srgbClr val="202122"/>
                </a:solidFill>
                <a:latin typeface="Arial" charset="0"/>
                <a:cs typeface="Arial" charset="0"/>
              </a:rPr>
              <a:t>5</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OMgBr</a:t>
            </a:r>
          </a:p>
          <a:p>
            <a:pPr marL="457200" lvl="1" indent="-457200" algn="just" eaLnBrk="0" fontAlgn="base" hangingPunct="0">
              <a:spcBef>
                <a:spcPct val="0"/>
              </a:spcBef>
              <a:spcAft>
                <a:spcPct val="0"/>
              </a:spcAft>
              <a:buNone/>
            </a:pPr>
            <a:r>
              <a:rPr lang="en-US" sz="2000" dirty="0" smtClean="0">
                <a:solidFill>
                  <a:srgbClr val="202122"/>
                </a:solidFill>
                <a:latin typeface="Arial" charset="0"/>
                <a:cs typeface="Arial" charset="0"/>
              </a:rPr>
              <a:t>C</a:t>
            </a:r>
            <a:r>
              <a:rPr lang="en-US" sz="2000" baseline="-30000" dirty="0" smtClean="0">
                <a:solidFill>
                  <a:srgbClr val="202122"/>
                </a:solidFill>
                <a:latin typeface="Arial" charset="0"/>
                <a:cs typeface="Arial" charset="0"/>
              </a:rPr>
              <a:t>6</a:t>
            </a:r>
            <a:r>
              <a:rPr lang="en-US" sz="2000" dirty="0" smtClean="0">
                <a:solidFill>
                  <a:srgbClr val="202122"/>
                </a:solidFill>
                <a:latin typeface="Arial" charset="0"/>
                <a:cs typeface="Arial" charset="0"/>
              </a:rPr>
              <a:t>H</a:t>
            </a:r>
            <a:r>
              <a:rPr lang="en-US" sz="2000" baseline="-30000" dirty="0" smtClean="0">
                <a:solidFill>
                  <a:srgbClr val="202122"/>
                </a:solidFill>
                <a:latin typeface="Arial" charset="0"/>
                <a:cs typeface="Arial" charset="0"/>
              </a:rPr>
              <a:t>5</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OMgBr + H</a:t>
            </a:r>
            <a:r>
              <a:rPr lang="en-US" sz="2000" baseline="30000" dirty="0" smtClean="0">
                <a:solidFill>
                  <a:srgbClr val="202122"/>
                </a:solidFill>
                <a:latin typeface="Arial" charset="0"/>
                <a:cs typeface="Arial" charset="0"/>
              </a:rPr>
              <a:t>+</a:t>
            </a:r>
            <a:r>
              <a:rPr lang="en-US" sz="2000" dirty="0" smtClean="0">
                <a:solidFill>
                  <a:srgbClr val="202122"/>
                </a:solidFill>
                <a:latin typeface="Arial" charset="0"/>
                <a:cs typeface="Arial" charset="0"/>
              </a:rPr>
              <a:t> → C</a:t>
            </a:r>
            <a:r>
              <a:rPr lang="en-US" sz="2000" baseline="-30000" dirty="0" smtClean="0">
                <a:solidFill>
                  <a:srgbClr val="202122"/>
                </a:solidFill>
                <a:latin typeface="Arial" charset="0"/>
                <a:cs typeface="Arial" charset="0"/>
              </a:rPr>
              <a:t>6</a:t>
            </a:r>
            <a:r>
              <a:rPr lang="en-US" sz="2000" dirty="0" smtClean="0">
                <a:solidFill>
                  <a:srgbClr val="202122"/>
                </a:solidFill>
                <a:latin typeface="Arial" charset="0"/>
                <a:cs typeface="Arial" charset="0"/>
              </a:rPr>
              <a:t>H</a:t>
            </a:r>
            <a:r>
              <a:rPr lang="en-US" sz="2000" baseline="-30000" dirty="0" smtClean="0">
                <a:solidFill>
                  <a:srgbClr val="202122"/>
                </a:solidFill>
                <a:latin typeface="Arial" charset="0"/>
                <a:cs typeface="Arial" charset="0"/>
              </a:rPr>
              <a:t>5</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CH</a:t>
            </a:r>
            <a:r>
              <a:rPr lang="en-US" sz="2000" baseline="-30000" dirty="0" smtClean="0">
                <a:solidFill>
                  <a:srgbClr val="202122"/>
                </a:solidFill>
                <a:latin typeface="Arial" charset="0"/>
                <a:cs typeface="Arial" charset="0"/>
              </a:rPr>
              <a:t>2</a:t>
            </a:r>
            <a:r>
              <a:rPr lang="en-US" sz="2000" dirty="0" smtClean="0">
                <a:solidFill>
                  <a:srgbClr val="202122"/>
                </a:solidFill>
                <a:latin typeface="Arial" charset="0"/>
                <a:cs typeface="Arial" charset="0"/>
              </a:rPr>
              <a:t>OH</a:t>
            </a:r>
          </a:p>
          <a:p>
            <a:pPr marL="0" lvl="0" indent="0" algn="just" eaLnBrk="0" fontAlgn="base" hangingPunct="0">
              <a:spcBef>
                <a:spcPct val="0"/>
              </a:spcBef>
              <a:spcAft>
                <a:spcPct val="0"/>
              </a:spcAft>
              <a:buNone/>
            </a:pPr>
            <a:endParaRPr lang="en-US" sz="2000" dirty="0" smtClean="0">
              <a:latin typeface="Arial" charset="0"/>
              <a:cs typeface="Arial" charset="0"/>
            </a:endParaRPr>
          </a:p>
          <a:p>
            <a:pPr algn="just"/>
            <a:endParaRPr lang="en-US" sz="2400" dirty="0" smtClean="0"/>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Occurrence and uses of 2-phenyl ethyl alcohol</a:t>
            </a:r>
            <a:br>
              <a:rPr lang="en-US" sz="3200" b="1" dirty="0" smtClean="0"/>
            </a:br>
            <a:r>
              <a:rPr lang="en-US" sz="3200" b="1" dirty="0" smtClean="0"/>
              <a:t/>
            </a:r>
            <a:br>
              <a:rPr lang="en-US" sz="3200" b="1" dirty="0" smtClean="0"/>
            </a:br>
            <a:endParaRPr lang="en-US" sz="3200" b="1" dirty="0"/>
          </a:p>
        </p:txBody>
      </p:sp>
      <p:sp>
        <p:nvSpPr>
          <p:cNvPr id="3" name="Content Placeholder 2"/>
          <p:cNvSpPr>
            <a:spLocks noGrp="1"/>
          </p:cNvSpPr>
          <p:nvPr>
            <p:ph idx="1"/>
          </p:nvPr>
        </p:nvSpPr>
        <p:spPr>
          <a:xfrm>
            <a:off x="457200" y="1036637"/>
            <a:ext cx="8229600" cy="4525963"/>
          </a:xfrm>
        </p:spPr>
        <p:txBody>
          <a:bodyPr>
            <a:normAutofit/>
          </a:bodyPr>
          <a:lstStyle/>
          <a:p>
            <a:pPr algn="just"/>
            <a:r>
              <a:rPr lang="en-US" sz="2400" dirty="0" err="1" smtClean="0"/>
              <a:t>Phenethyl</a:t>
            </a:r>
            <a:r>
              <a:rPr lang="en-US" sz="2400" dirty="0" smtClean="0"/>
              <a:t> alcohol is found in extract of </a:t>
            </a:r>
            <a:r>
              <a:rPr lang="en-US" sz="2400" dirty="0" smtClean="0">
                <a:hlinkClick r:id="rId2" tooltip="Rose oil"/>
              </a:rPr>
              <a:t>rose</a:t>
            </a:r>
            <a:r>
              <a:rPr lang="en-US" sz="2400" dirty="0" smtClean="0"/>
              <a:t>, </a:t>
            </a:r>
            <a:r>
              <a:rPr lang="en-US" sz="2400" dirty="0" smtClean="0">
                <a:hlinkClick r:id="rId3" tooltip="Dianthus caryophyllus"/>
              </a:rPr>
              <a:t>carnation</a:t>
            </a:r>
            <a:r>
              <a:rPr lang="en-US" sz="2400" dirty="0" smtClean="0"/>
              <a:t>, </a:t>
            </a:r>
            <a:r>
              <a:rPr lang="en-US" sz="2400" dirty="0" smtClean="0">
                <a:hlinkClick r:id="rId4" tooltip="Hyacinth (plant)"/>
              </a:rPr>
              <a:t>hyacinth</a:t>
            </a:r>
            <a:r>
              <a:rPr lang="en-US" sz="2400" dirty="0" smtClean="0"/>
              <a:t>, </a:t>
            </a:r>
            <a:r>
              <a:rPr lang="en-US" sz="2400" dirty="0" smtClean="0">
                <a:hlinkClick r:id="rId5" tooltip="Aleppo pine"/>
              </a:rPr>
              <a:t>Aleppo pine</a:t>
            </a:r>
            <a:r>
              <a:rPr lang="en-US" sz="2400" dirty="0" smtClean="0"/>
              <a:t>, </a:t>
            </a:r>
            <a:r>
              <a:rPr lang="en-US" sz="2400" dirty="0" smtClean="0">
                <a:hlinkClick r:id="rId6" tooltip="Orange (fruit)"/>
              </a:rPr>
              <a:t>orange blossom</a:t>
            </a:r>
            <a:r>
              <a:rPr lang="en-US" sz="2400" dirty="0" smtClean="0"/>
              <a:t>, </a:t>
            </a:r>
            <a:r>
              <a:rPr lang="en-US" sz="2400" dirty="0" smtClean="0">
                <a:hlinkClick r:id="rId7" tooltip="Ylang-ylang"/>
              </a:rPr>
              <a:t>ylang-ylang</a:t>
            </a:r>
            <a:r>
              <a:rPr lang="en-US" sz="2400" dirty="0" smtClean="0"/>
              <a:t>, </a:t>
            </a:r>
            <a:r>
              <a:rPr lang="en-US" sz="2400" dirty="0" smtClean="0">
                <a:hlinkClick r:id="rId8" tooltip="Pelargonium"/>
              </a:rPr>
              <a:t>geranium</a:t>
            </a:r>
            <a:r>
              <a:rPr lang="en-US" sz="2400" dirty="0" smtClean="0"/>
              <a:t>, </a:t>
            </a:r>
            <a:r>
              <a:rPr lang="en-US" sz="2400" dirty="0" err="1" smtClean="0">
                <a:hlinkClick r:id="rId9" tooltip="Neroli"/>
              </a:rPr>
              <a:t>neroli</a:t>
            </a:r>
            <a:r>
              <a:rPr lang="en-US" sz="2400" dirty="0" smtClean="0"/>
              <a:t>, and </a:t>
            </a:r>
            <a:r>
              <a:rPr lang="en-US" sz="2400" dirty="0" err="1" smtClean="0">
                <a:hlinkClick r:id="rId10" tooltip="Champaca"/>
              </a:rPr>
              <a:t>champaca</a:t>
            </a:r>
            <a:r>
              <a:rPr lang="en-US" sz="2400" dirty="0" smtClean="0"/>
              <a:t>. </a:t>
            </a:r>
          </a:p>
          <a:p>
            <a:pPr algn="just"/>
            <a:r>
              <a:rPr lang="en-US" sz="2400" dirty="0" smtClean="0"/>
              <a:t>It is also an </a:t>
            </a:r>
            <a:r>
              <a:rPr lang="en-US" sz="2400" dirty="0" err="1" smtClean="0">
                <a:hlinkClick r:id="rId11" tooltip="Autoantibiotic"/>
              </a:rPr>
              <a:t>autoantibiotic</a:t>
            </a:r>
            <a:r>
              <a:rPr lang="en-US" sz="2400" dirty="0" smtClean="0"/>
              <a:t> produced by the fungus </a:t>
            </a:r>
            <a:r>
              <a:rPr lang="en-US" sz="2400" i="1" dirty="0" smtClean="0">
                <a:hlinkClick r:id="rId12" tooltip="Candida albicans"/>
              </a:rPr>
              <a:t>Candida </a:t>
            </a:r>
            <a:r>
              <a:rPr lang="en-US" sz="2400" i="1" dirty="0" err="1" smtClean="0">
                <a:hlinkClick r:id="rId12" tooltip="Candida albicans"/>
              </a:rPr>
              <a:t>albicans</a:t>
            </a:r>
            <a:r>
              <a:rPr lang="en-US" sz="2400" dirty="0" smtClean="0"/>
              <a:t>.</a:t>
            </a:r>
            <a:r>
              <a:rPr lang="en-US" sz="2400" baseline="30000" dirty="0" smtClean="0">
                <a:hlinkClick r:id="rId13"/>
              </a:rPr>
              <a:t>[6]</a:t>
            </a:r>
            <a:endParaRPr lang="en-US" sz="2400" dirty="0" smtClean="0"/>
          </a:p>
          <a:p>
            <a:pPr algn="just"/>
            <a:r>
              <a:rPr lang="en-US" sz="2400" dirty="0" smtClean="0"/>
              <a:t>It is therefore a common ingredient in flavors and perfumery, particularly when the odor of rose is desired.</a:t>
            </a:r>
            <a:r>
              <a:rPr lang="en-US" sz="2400" baseline="30000" dirty="0" smtClean="0"/>
              <a:t> </a:t>
            </a:r>
          </a:p>
          <a:p>
            <a:pPr algn="just"/>
            <a:r>
              <a:rPr lang="en-US" sz="2400" dirty="0" smtClean="0"/>
              <a:t> It is used as an </a:t>
            </a:r>
            <a:r>
              <a:rPr lang="en-US" sz="2400" dirty="0" smtClean="0">
                <a:hlinkClick r:id="rId14" tooltip="List of additives in cigarettes"/>
              </a:rPr>
              <a:t>additive in cigarettes</a:t>
            </a:r>
            <a:r>
              <a:rPr lang="en-US" sz="2400" dirty="0" smtClean="0"/>
              <a:t>. </a:t>
            </a:r>
          </a:p>
          <a:p>
            <a:pPr algn="just"/>
            <a:r>
              <a:rPr lang="en-US" sz="2400" dirty="0" smtClean="0"/>
              <a:t>It is also used as a </a:t>
            </a:r>
            <a:r>
              <a:rPr lang="en-US" sz="2400" dirty="0" smtClean="0">
                <a:hlinkClick r:id="rId15" tooltip="Preservative"/>
              </a:rPr>
              <a:t>preservative</a:t>
            </a:r>
            <a:r>
              <a:rPr lang="en-US" sz="2400" dirty="0" smtClean="0"/>
              <a:t> in </a:t>
            </a:r>
            <a:r>
              <a:rPr lang="en-US" sz="2400" dirty="0" smtClean="0">
                <a:hlinkClick r:id="rId16" tooltip="Soap"/>
              </a:rPr>
              <a:t>soaps</a:t>
            </a:r>
            <a:r>
              <a:rPr lang="en-US" sz="2400" dirty="0" smtClean="0"/>
              <a:t> due to its stability in basic conditions. </a:t>
            </a:r>
          </a:p>
          <a:p>
            <a:pPr algn="just"/>
            <a:r>
              <a:rPr lang="en-US" sz="2400" dirty="0" smtClean="0"/>
              <a:t>It is of interest due to its </a:t>
            </a:r>
            <a:r>
              <a:rPr lang="en-US" sz="2400" dirty="0" smtClean="0">
                <a:hlinkClick r:id="rId17" tooltip="Antimicrobial"/>
              </a:rPr>
              <a:t>antimicrobial</a:t>
            </a:r>
            <a:r>
              <a:rPr lang="en-US" sz="2400" dirty="0" smtClean="0"/>
              <a:t> properties.</a:t>
            </a:r>
          </a:p>
          <a:p>
            <a:pPr algn="just"/>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6.5. </a:t>
            </a:r>
            <a:r>
              <a:rPr lang="en-US" sz="2800" b="1" dirty="0" err="1" smtClean="0"/>
              <a:t>Jasmone</a:t>
            </a:r>
            <a:r>
              <a:rPr lang="en-US" sz="2800" b="1" dirty="0" smtClean="0"/>
              <a:t>, </a:t>
            </a:r>
            <a:r>
              <a:rPr lang="en-US" sz="2800" b="1" dirty="0" err="1" smtClean="0"/>
              <a:t>civetone</a:t>
            </a:r>
            <a:r>
              <a:rPr lang="en-US" sz="2800" b="1" dirty="0" smtClean="0"/>
              <a:t>, and </a:t>
            </a:r>
            <a:r>
              <a:rPr lang="en-US" sz="2800" b="1" dirty="0" err="1" smtClean="0"/>
              <a:t>muscone</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609600" y="990600"/>
            <a:ext cx="8229600" cy="5486400"/>
          </a:xfrm>
        </p:spPr>
        <p:txBody>
          <a:bodyPr>
            <a:noAutofit/>
          </a:bodyPr>
          <a:lstStyle/>
          <a:p>
            <a:pPr algn="just"/>
            <a:r>
              <a:rPr lang="en-US" sz="2400" b="1" dirty="0" err="1" smtClean="0"/>
              <a:t>Jasmone</a:t>
            </a:r>
            <a:r>
              <a:rPr lang="en-US" sz="2400" dirty="0" smtClean="0"/>
              <a:t> is an </a:t>
            </a:r>
            <a:r>
              <a:rPr lang="en-US" sz="2400" dirty="0" smtClean="0">
                <a:hlinkClick r:id="rId2" tooltip="Organic compound"/>
              </a:rPr>
              <a:t>organic compound</a:t>
            </a:r>
            <a:r>
              <a:rPr lang="en-US" sz="2400" dirty="0" smtClean="0"/>
              <a:t>, which is a volatile portion of the oil from </a:t>
            </a:r>
            <a:r>
              <a:rPr lang="en-US" sz="2400" dirty="0" smtClean="0">
                <a:hlinkClick r:id="rId3" tooltip="Jasmine"/>
              </a:rPr>
              <a:t>jasmine</a:t>
            </a:r>
            <a:r>
              <a:rPr lang="en-US" sz="2400" dirty="0" smtClean="0"/>
              <a:t> flowers. </a:t>
            </a:r>
          </a:p>
          <a:p>
            <a:pPr algn="just"/>
            <a:r>
              <a:rPr lang="en-US" sz="2400" dirty="0" smtClean="0"/>
              <a:t>It is a colorless to pale yellow liquid. </a:t>
            </a:r>
          </a:p>
          <a:p>
            <a:pPr algn="just"/>
            <a:r>
              <a:rPr lang="en-US" sz="2400" dirty="0" err="1" smtClean="0"/>
              <a:t>Jasmone</a:t>
            </a:r>
            <a:r>
              <a:rPr lang="en-US" sz="2400" dirty="0" smtClean="0"/>
              <a:t> can exist in two </a:t>
            </a:r>
            <a:r>
              <a:rPr lang="en-US" sz="2400" dirty="0" smtClean="0">
                <a:hlinkClick r:id="rId4" tooltip="Isomer"/>
              </a:rPr>
              <a:t>isomeric</a:t>
            </a:r>
            <a:r>
              <a:rPr lang="en-US" sz="2400" dirty="0" smtClean="0"/>
              <a:t> forms with differing geometry around the </a:t>
            </a:r>
            <a:r>
              <a:rPr lang="en-US" sz="2400" dirty="0" err="1" smtClean="0"/>
              <a:t>pentenyl</a:t>
            </a:r>
            <a:r>
              <a:rPr lang="en-US" sz="2400" dirty="0" smtClean="0"/>
              <a:t> double bond, </a:t>
            </a:r>
            <a:r>
              <a:rPr lang="en-US" sz="2400" i="1" dirty="0" err="1" smtClean="0"/>
              <a:t>cis</a:t>
            </a:r>
            <a:r>
              <a:rPr lang="en-US" sz="2400" dirty="0" err="1" smtClean="0"/>
              <a:t>-jasmone</a:t>
            </a:r>
            <a:r>
              <a:rPr lang="en-US" sz="2400" dirty="0" smtClean="0"/>
              <a:t> and </a:t>
            </a:r>
            <a:r>
              <a:rPr lang="en-US" sz="2400" i="1" dirty="0" smtClean="0"/>
              <a:t>trans</a:t>
            </a:r>
            <a:r>
              <a:rPr lang="en-US" sz="2400" dirty="0" smtClean="0"/>
              <a:t>-</a:t>
            </a:r>
            <a:r>
              <a:rPr lang="en-US" sz="2400" dirty="0" err="1" smtClean="0"/>
              <a:t>jasmone</a:t>
            </a:r>
            <a:r>
              <a:rPr lang="en-US" sz="2400" dirty="0" smtClean="0"/>
              <a:t>. </a:t>
            </a:r>
          </a:p>
          <a:p>
            <a:pPr algn="just"/>
            <a:r>
              <a:rPr lang="en-US" sz="2400" dirty="0" smtClean="0"/>
              <a:t>The natural extract contains only the </a:t>
            </a:r>
            <a:r>
              <a:rPr lang="en-US" sz="2400" dirty="0" err="1" smtClean="0"/>
              <a:t>cis</a:t>
            </a:r>
            <a:r>
              <a:rPr lang="en-US" sz="2400" dirty="0" smtClean="0"/>
              <a:t> form, while synthetic material is often a mixture of both, with the </a:t>
            </a:r>
            <a:r>
              <a:rPr lang="en-US" sz="2400" dirty="0" err="1" smtClean="0"/>
              <a:t>cis</a:t>
            </a:r>
            <a:r>
              <a:rPr lang="en-US" sz="2400" dirty="0" smtClean="0"/>
              <a:t> form predominating.</a:t>
            </a:r>
          </a:p>
          <a:p>
            <a:pPr algn="just"/>
            <a:r>
              <a:rPr lang="en-US" sz="2400" dirty="0" smtClean="0"/>
              <a:t> Both forms have similar odors and chemical properties. </a:t>
            </a:r>
          </a:p>
          <a:p>
            <a:pPr algn="just"/>
            <a:r>
              <a:rPr lang="en-US" sz="2400" dirty="0" err="1" smtClean="0"/>
              <a:t>Jasmone</a:t>
            </a:r>
            <a:r>
              <a:rPr lang="en-US" sz="2400" dirty="0" smtClean="0"/>
              <a:t> is produced by some plants by the metabolism of </a:t>
            </a:r>
            <a:r>
              <a:rPr lang="en-US" sz="2400" dirty="0" err="1" smtClean="0">
                <a:hlinkClick r:id="rId5" tooltip="Jasmonic acid"/>
              </a:rPr>
              <a:t>jasmonic</a:t>
            </a:r>
            <a:r>
              <a:rPr lang="en-US" sz="2400" dirty="0" smtClean="0">
                <a:hlinkClick r:id="rId5" tooltip="Jasmonic acid"/>
              </a:rPr>
              <a:t> acid</a:t>
            </a:r>
            <a:r>
              <a:rPr lang="en-US" sz="2400" dirty="0" smtClean="0"/>
              <a:t>, via a </a:t>
            </a:r>
            <a:r>
              <a:rPr lang="en-US" sz="2400" dirty="0" err="1" smtClean="0">
                <a:hlinkClick r:id="rId6" tooltip="Decarboxylation"/>
              </a:rPr>
              <a:t>decarboxylation</a:t>
            </a:r>
            <a:r>
              <a:rPr lang="en-US" sz="2400" dirty="0" smtClean="0"/>
              <a:t>.</a:t>
            </a:r>
          </a:p>
          <a:p>
            <a:pPr algn="just"/>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algn="just"/>
            <a:r>
              <a:rPr lang="en-US" dirty="0" smtClean="0"/>
              <a:t>It can act as either an attractant or a repellent for various insects.</a:t>
            </a:r>
          </a:p>
          <a:p>
            <a:pPr algn="just"/>
            <a:r>
              <a:rPr lang="en-US" dirty="0" smtClean="0"/>
              <a:t> Commercially </a:t>
            </a:r>
            <a:r>
              <a:rPr lang="en-US" dirty="0" err="1" smtClean="0"/>
              <a:t>jasmone</a:t>
            </a:r>
            <a:r>
              <a:rPr lang="en-US" dirty="0" smtClean="0"/>
              <a:t> is used primarily in perfumes and cosmetics.</a:t>
            </a:r>
          </a:p>
          <a:p>
            <a:pPr algn="just"/>
            <a:r>
              <a:rPr lang="en-US" dirty="0" smtClean="0"/>
              <a:t>Its structure was deduced by </a:t>
            </a:r>
            <a:r>
              <a:rPr lang="en-US" dirty="0" err="1" smtClean="0">
                <a:hlinkClick r:id="rId2" tooltip="Lavoslav Ružička"/>
              </a:rPr>
              <a:t>Lavoslav</a:t>
            </a:r>
            <a:r>
              <a:rPr lang="en-US" dirty="0" smtClean="0">
                <a:hlinkClick r:id="rId2" tooltip="Lavoslav Ružička"/>
              </a:rPr>
              <a:t> </a:t>
            </a:r>
            <a:r>
              <a:rPr lang="en-US" dirty="0" err="1" smtClean="0">
                <a:hlinkClick r:id="rId2" tooltip="Lavoslav Ružička"/>
              </a:rPr>
              <a:t>Ružička</a:t>
            </a:r>
            <a:r>
              <a:rPr lang="en-US" dirty="0" smtClean="0"/>
              <a:t>.</a:t>
            </a:r>
          </a:p>
          <a:p>
            <a:pPr algn="just"/>
            <a:endParaRPr lang="en-US" dirty="0"/>
          </a:p>
        </p:txBody>
      </p:sp>
      <p:pic>
        <p:nvPicPr>
          <p:cNvPr id="1026" name="Picture 2" descr="C:\Users\Geremew\Pictures\328px-Jasmon_structural_formation_V1.svg.png"/>
          <p:cNvPicPr>
            <a:picLocks noChangeAspect="1" noChangeArrowheads="1"/>
          </p:cNvPicPr>
          <p:nvPr/>
        </p:nvPicPr>
        <p:blipFill>
          <a:blip r:embed="rId3"/>
          <a:srcRect/>
          <a:stretch>
            <a:fillRect/>
          </a:stretch>
        </p:blipFill>
        <p:spPr bwMode="auto">
          <a:xfrm>
            <a:off x="2286000" y="3886200"/>
            <a:ext cx="4114800" cy="2038350"/>
          </a:xfrm>
          <a:prstGeom prst="rect">
            <a:avLst/>
          </a:prstGeom>
          <a:noFill/>
        </p:spPr>
      </p:pic>
      <p:sp>
        <p:nvSpPr>
          <p:cNvPr id="5" name="Rectangle 4"/>
          <p:cNvSpPr/>
          <p:nvPr/>
        </p:nvSpPr>
        <p:spPr>
          <a:xfrm>
            <a:off x="2743200" y="5791200"/>
            <a:ext cx="2971800" cy="369332"/>
          </a:xfrm>
          <a:prstGeom prst="rect">
            <a:avLst/>
          </a:prstGeom>
        </p:spPr>
        <p:txBody>
          <a:bodyPr wrap="square">
            <a:spAutoFit/>
          </a:bodyPr>
          <a:lstStyle/>
          <a:p>
            <a:r>
              <a:rPr lang="en-US" b="1" dirty="0" smtClean="0"/>
              <a:t>Structure of </a:t>
            </a:r>
            <a:r>
              <a:rPr lang="en-US" b="1" dirty="0" err="1" smtClean="0"/>
              <a:t>jasmone</a:t>
            </a: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b="1" dirty="0" err="1" smtClean="0"/>
              <a:t>Civetone</a:t>
            </a:r>
            <a:endParaRPr lang="en-US" dirty="0"/>
          </a:p>
        </p:txBody>
      </p:sp>
      <p:sp>
        <p:nvSpPr>
          <p:cNvPr id="3" name="Content Placeholder 2"/>
          <p:cNvSpPr>
            <a:spLocks noGrp="1"/>
          </p:cNvSpPr>
          <p:nvPr>
            <p:ph idx="1"/>
          </p:nvPr>
        </p:nvSpPr>
        <p:spPr>
          <a:xfrm>
            <a:off x="533400" y="990600"/>
            <a:ext cx="8229600" cy="5334000"/>
          </a:xfrm>
        </p:spPr>
        <p:txBody>
          <a:bodyPr>
            <a:normAutofit/>
          </a:bodyPr>
          <a:lstStyle/>
          <a:p>
            <a:pPr algn="just">
              <a:buFont typeface="Wingdings" pitchFamily="2" charset="2"/>
              <a:buChar char="v"/>
            </a:pPr>
            <a:r>
              <a:rPr lang="en-US" sz="2400" b="1" dirty="0" err="1" smtClean="0"/>
              <a:t>Civetone</a:t>
            </a:r>
            <a:r>
              <a:rPr lang="en-US" sz="2400" b="1" dirty="0" smtClean="0"/>
              <a:t> </a:t>
            </a:r>
            <a:r>
              <a:rPr lang="en-US" sz="2400" dirty="0" smtClean="0"/>
              <a:t>is a </a:t>
            </a:r>
            <a:r>
              <a:rPr lang="en-US" sz="2400" dirty="0" err="1" smtClean="0"/>
              <a:t>macrocyclic</a:t>
            </a:r>
            <a:r>
              <a:rPr lang="en-US" sz="2400" dirty="0" smtClean="0"/>
              <a:t> </a:t>
            </a:r>
            <a:r>
              <a:rPr lang="en-US" sz="2400" dirty="0" err="1" smtClean="0"/>
              <a:t>ketone</a:t>
            </a:r>
            <a:r>
              <a:rPr lang="en-US" sz="2400" dirty="0" smtClean="0"/>
              <a:t> and the main odorous constituent of </a:t>
            </a:r>
            <a:r>
              <a:rPr lang="en-US" sz="2400" b="1" dirty="0" smtClean="0"/>
              <a:t>civet oil</a:t>
            </a:r>
            <a:r>
              <a:rPr lang="en-US" sz="2400" dirty="0" smtClean="0"/>
              <a:t>.</a:t>
            </a:r>
          </a:p>
          <a:p>
            <a:pPr algn="just">
              <a:buFont typeface="Wingdings" pitchFamily="2" charset="2"/>
              <a:buChar char="v"/>
            </a:pPr>
            <a:r>
              <a:rPr lang="en-US" sz="2400" dirty="0" smtClean="0"/>
              <a:t>It has a strong musky odor that becomes pleasant at extreme dilutions.</a:t>
            </a:r>
          </a:p>
          <a:p>
            <a:pPr algn="just">
              <a:buFont typeface="Wingdings" pitchFamily="2" charset="2"/>
              <a:buChar char="v"/>
            </a:pPr>
            <a:r>
              <a:rPr lang="en-US" sz="2400" dirty="0" smtClean="0"/>
              <a:t>Today, </a:t>
            </a:r>
            <a:r>
              <a:rPr lang="en-US" sz="2400" dirty="0" err="1" smtClean="0"/>
              <a:t>civetone</a:t>
            </a:r>
            <a:r>
              <a:rPr lang="en-US" sz="2400" dirty="0" smtClean="0"/>
              <a:t> can be synthesized from precursor chemicals found in palm oil.</a:t>
            </a:r>
          </a:p>
          <a:p>
            <a:pPr algn="just">
              <a:buFont typeface="Wingdings" pitchFamily="2" charset="2"/>
              <a:buChar char="v"/>
            </a:pPr>
            <a:r>
              <a:rPr lang="en-US" sz="2400" dirty="0" smtClean="0"/>
              <a:t>Chemical formula: C17H</a:t>
            </a:r>
            <a:r>
              <a:rPr lang="en-US" sz="2400" baseline="-25000" dirty="0" smtClean="0"/>
              <a:t>30</a:t>
            </a:r>
            <a:r>
              <a:rPr lang="en-US" sz="2400" dirty="0" smtClean="0"/>
              <a:t>O</a:t>
            </a:r>
          </a:p>
          <a:p>
            <a:pPr algn="just">
              <a:buFont typeface="Wingdings" pitchFamily="2" charset="2"/>
              <a:buChar char="v"/>
            </a:pPr>
            <a:r>
              <a:rPr lang="en-US" sz="2400" b="1" dirty="0" err="1" smtClean="0"/>
              <a:t>Civetone</a:t>
            </a:r>
            <a:r>
              <a:rPr lang="en-US" sz="2400" b="1" dirty="0" smtClean="0"/>
              <a:t>  is </a:t>
            </a:r>
            <a:r>
              <a:rPr lang="en-US" sz="2400" dirty="0" smtClean="0"/>
              <a:t>soluble in oils, in ethanol and slightly soluble in water.</a:t>
            </a:r>
          </a:p>
          <a:p>
            <a:pPr algn="just">
              <a:buFont typeface="Wingdings" pitchFamily="2" charset="2"/>
              <a:buChar char="v"/>
            </a:pPr>
            <a:r>
              <a:rPr lang="en-US" sz="2400" dirty="0" err="1" smtClean="0"/>
              <a:t>Civetone</a:t>
            </a:r>
            <a:r>
              <a:rPr lang="en-US" sz="2400" dirty="0" smtClean="0"/>
              <a:t> is used as a perfume fixative and flavor.		</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600"/>
          </a:xfrm>
        </p:spPr>
        <p:txBody>
          <a:bodyPr>
            <a:normAutofit fontScale="92500"/>
          </a:bodyPr>
          <a:lstStyle/>
          <a:p>
            <a:pPr algn="just"/>
            <a:r>
              <a:rPr lang="en-US" sz="2400" dirty="0" smtClean="0"/>
              <a:t>In general, the constituents in essential oils are </a:t>
            </a:r>
            <a:r>
              <a:rPr lang="en-US" sz="2400" dirty="0" err="1" smtClean="0"/>
              <a:t>terpenes</a:t>
            </a:r>
            <a:r>
              <a:rPr lang="en-US" sz="2400" dirty="0" smtClean="0"/>
              <a:t> (</a:t>
            </a:r>
            <a:r>
              <a:rPr lang="en-US" sz="2400" dirty="0" err="1" smtClean="0"/>
              <a:t>monoterpenes</a:t>
            </a:r>
            <a:r>
              <a:rPr lang="en-US" sz="2400" dirty="0" smtClean="0"/>
              <a:t> and </a:t>
            </a:r>
            <a:r>
              <a:rPr lang="en-US" sz="2400" dirty="0" err="1" smtClean="0"/>
              <a:t>sesquerpenes</a:t>
            </a:r>
            <a:r>
              <a:rPr lang="en-US" sz="2400" dirty="0" smtClean="0"/>
              <a:t>), aromatic compounds (</a:t>
            </a:r>
            <a:r>
              <a:rPr lang="en-US" sz="2400" dirty="0" err="1" smtClean="0"/>
              <a:t>aldehyde</a:t>
            </a:r>
            <a:r>
              <a:rPr lang="en-US" sz="2400" dirty="0" smtClean="0"/>
              <a:t>, alcohol, phenol, </a:t>
            </a:r>
            <a:r>
              <a:rPr lang="en-US" sz="2400" dirty="0" err="1" smtClean="0"/>
              <a:t>methoxy</a:t>
            </a:r>
            <a:r>
              <a:rPr lang="en-US" sz="2400" dirty="0" smtClean="0"/>
              <a:t> derivative, and so on), and </a:t>
            </a:r>
            <a:r>
              <a:rPr lang="en-US" sz="2400" dirty="0" err="1" smtClean="0"/>
              <a:t>terpenoids</a:t>
            </a:r>
            <a:r>
              <a:rPr lang="en-US" sz="2400" dirty="0" smtClean="0"/>
              <a:t> (</a:t>
            </a:r>
            <a:r>
              <a:rPr lang="en-US" sz="2400" dirty="0" err="1" smtClean="0"/>
              <a:t>isoprenoids</a:t>
            </a:r>
            <a:r>
              <a:rPr lang="en-US" sz="2400" dirty="0" smtClean="0"/>
              <a:t>). </a:t>
            </a:r>
            <a:endParaRPr lang="en-US" sz="2400" dirty="0" smtClean="0"/>
          </a:p>
          <a:p>
            <a:pPr algn="just"/>
            <a:r>
              <a:rPr lang="en-US" sz="2400" dirty="0" smtClean="0"/>
              <a:t>Compounds </a:t>
            </a:r>
            <a:r>
              <a:rPr lang="en-US" sz="2400" dirty="0" smtClean="0"/>
              <a:t>and aroma of essential oils can be divided into 2 major groups: </a:t>
            </a:r>
            <a:r>
              <a:rPr lang="en-US" sz="2400" dirty="0" err="1" smtClean="0"/>
              <a:t>terpene</a:t>
            </a:r>
            <a:r>
              <a:rPr lang="en-US" sz="2400" dirty="0" smtClean="0"/>
              <a:t> hydrocarbons and oxygenated compounds</a:t>
            </a:r>
            <a:r>
              <a:rPr lang="en-US" sz="2400" dirty="0" smtClean="0"/>
              <a:t>.</a:t>
            </a:r>
          </a:p>
          <a:p>
            <a:pPr algn="just">
              <a:buNone/>
            </a:pPr>
            <a:r>
              <a:rPr lang="en-US" sz="2400" b="1" dirty="0" err="1" smtClean="0"/>
              <a:t>Terpene</a:t>
            </a:r>
            <a:r>
              <a:rPr lang="en-US" sz="2400" dirty="0" smtClean="0"/>
              <a:t> </a:t>
            </a:r>
            <a:r>
              <a:rPr lang="en-US" sz="2400" b="1" dirty="0" smtClean="0"/>
              <a:t>hydrocarbons</a:t>
            </a:r>
            <a:endParaRPr lang="en-US" sz="2400" dirty="0" smtClean="0"/>
          </a:p>
          <a:p>
            <a:pPr algn="just"/>
            <a:r>
              <a:rPr lang="en-US" sz="2400" dirty="0" smtClean="0"/>
              <a:t>The hydrocarbons are the molecule, constituting of H and C atoms arranged in chains. These hydrocarbons may be acyclic, </a:t>
            </a:r>
            <a:r>
              <a:rPr lang="en-US" sz="2400" dirty="0" err="1" smtClean="0"/>
              <a:t>alicyclic</a:t>
            </a:r>
            <a:r>
              <a:rPr lang="en-US" sz="2400" dirty="0" smtClean="0"/>
              <a:t> (monocyclic, </a:t>
            </a:r>
            <a:r>
              <a:rPr lang="en-US" sz="2400" dirty="0" err="1" smtClean="0"/>
              <a:t>bicyclic</a:t>
            </a:r>
            <a:r>
              <a:rPr lang="en-US" sz="2400" dirty="0" smtClean="0"/>
              <a:t>, or </a:t>
            </a:r>
            <a:r>
              <a:rPr lang="en-US" sz="2400" dirty="0" err="1" smtClean="0"/>
              <a:t>tricyclic</a:t>
            </a:r>
            <a:r>
              <a:rPr lang="en-US" sz="2400" dirty="0" smtClean="0"/>
              <a:t>), or aromatic. </a:t>
            </a:r>
            <a:endParaRPr lang="en-US" sz="2400" dirty="0" smtClean="0"/>
          </a:p>
          <a:p>
            <a:pPr algn="just"/>
            <a:r>
              <a:rPr lang="en-US" sz="2400" dirty="0" err="1" smtClean="0"/>
              <a:t>Terpenes</a:t>
            </a:r>
            <a:r>
              <a:rPr lang="en-US" sz="2400" dirty="0" smtClean="0"/>
              <a:t> </a:t>
            </a:r>
            <a:r>
              <a:rPr lang="en-US" sz="2400" dirty="0" smtClean="0"/>
              <a:t>are the most common class of chemical compounds found in essential oils</a:t>
            </a:r>
            <a:r>
              <a:rPr lang="en-US" sz="2400" dirty="0" smtClean="0"/>
              <a:t>.</a:t>
            </a:r>
          </a:p>
          <a:p>
            <a:pPr algn="just"/>
            <a:r>
              <a:rPr lang="en-US" sz="2400" dirty="0" smtClean="0"/>
              <a:t> </a:t>
            </a:r>
            <a:r>
              <a:rPr lang="en-US" sz="2400" dirty="0" err="1" smtClean="0"/>
              <a:t>Terpenes</a:t>
            </a:r>
            <a:r>
              <a:rPr lang="en-US" sz="2400" dirty="0" smtClean="0"/>
              <a:t> are made from isoprene units (several 5 carbon base units, C5), which are the combinations of 2 isoprene units, called a “</a:t>
            </a:r>
            <a:r>
              <a:rPr lang="en-US" sz="2400" dirty="0" err="1" smtClean="0"/>
              <a:t>terpene</a:t>
            </a:r>
            <a:r>
              <a:rPr lang="en-US" sz="2400" dirty="0" smtClean="0"/>
              <a:t> unit</a:t>
            </a:r>
            <a:r>
              <a:rPr lang="en-US" sz="2400" dirty="0" smtClean="0"/>
              <a:t>.”</a:t>
            </a:r>
          </a:p>
          <a:p>
            <a:pPr algn="just"/>
            <a:r>
              <a:rPr lang="en-US" sz="2400" dirty="0" smtClean="0"/>
              <a:t> </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8229600" cy="1143000"/>
          </a:xfrm>
        </p:spPr>
        <p:txBody>
          <a:bodyPr>
            <a:normAutofit/>
          </a:bodyPr>
          <a:lstStyle/>
          <a:p>
            <a:r>
              <a:rPr lang="en-US" sz="3600" b="1" dirty="0" smtClean="0"/>
              <a:t>Structure of </a:t>
            </a:r>
            <a:r>
              <a:rPr lang="en-US" sz="3600" b="1" dirty="0" err="1" smtClean="0"/>
              <a:t>Civetone</a:t>
            </a:r>
            <a:endParaRPr lang="en-US" sz="3600" dirty="0"/>
          </a:p>
        </p:txBody>
      </p:sp>
      <p:pic>
        <p:nvPicPr>
          <p:cNvPr id="3074" name="Picture 2" descr="C:\Users\Geremew\Pictures\800px-Civetone.png"/>
          <p:cNvPicPr>
            <a:picLocks noGrp="1" noChangeAspect="1" noChangeArrowheads="1"/>
          </p:cNvPicPr>
          <p:nvPr>
            <p:ph idx="1"/>
          </p:nvPr>
        </p:nvPicPr>
        <p:blipFill>
          <a:blip r:embed="rId2"/>
          <a:srcRect/>
          <a:stretch>
            <a:fillRect/>
          </a:stretch>
        </p:blipFill>
        <p:spPr bwMode="auto">
          <a:xfrm>
            <a:off x="3048000" y="685801"/>
            <a:ext cx="2768173" cy="38862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100" b="1" dirty="0" err="1" smtClean="0"/>
              <a:t>Muscone</a:t>
            </a:r>
            <a:r>
              <a:rPr lang="en-US" dirty="0" smtClean="0"/>
              <a:t> </a:t>
            </a:r>
            <a:endParaRPr lang="en-US" dirty="0"/>
          </a:p>
        </p:txBody>
      </p:sp>
      <p:sp>
        <p:nvSpPr>
          <p:cNvPr id="3" name="Content Placeholder 2"/>
          <p:cNvSpPr>
            <a:spLocks noGrp="1"/>
          </p:cNvSpPr>
          <p:nvPr>
            <p:ph idx="1"/>
          </p:nvPr>
        </p:nvSpPr>
        <p:spPr>
          <a:xfrm>
            <a:off x="457200" y="914400"/>
            <a:ext cx="8229600" cy="4724400"/>
          </a:xfrm>
        </p:spPr>
        <p:txBody>
          <a:bodyPr>
            <a:noAutofit/>
          </a:bodyPr>
          <a:lstStyle/>
          <a:p>
            <a:pPr algn="just"/>
            <a:r>
              <a:rPr lang="en-US" sz="2400" b="1" dirty="0" err="1" smtClean="0"/>
              <a:t>Muscone</a:t>
            </a:r>
            <a:r>
              <a:rPr lang="en-US" sz="2400" dirty="0" smtClean="0"/>
              <a:t> is an </a:t>
            </a:r>
            <a:r>
              <a:rPr lang="en-US" sz="2400" dirty="0" smtClean="0">
                <a:hlinkClick r:id="rId2" tooltip="Organic compound"/>
              </a:rPr>
              <a:t>organic compound</a:t>
            </a:r>
            <a:r>
              <a:rPr lang="en-US" sz="2400" dirty="0" smtClean="0"/>
              <a:t> that is the primary contributor to the odor of </a:t>
            </a:r>
            <a:r>
              <a:rPr lang="en-US" sz="2400" dirty="0" smtClean="0">
                <a:hlinkClick r:id="rId3" tooltip="Musk"/>
              </a:rPr>
              <a:t>musk</a:t>
            </a:r>
            <a:r>
              <a:rPr lang="en-US" sz="2400" dirty="0" smtClean="0"/>
              <a:t>.</a:t>
            </a:r>
          </a:p>
          <a:p>
            <a:pPr algn="just"/>
            <a:r>
              <a:rPr lang="en-US" sz="2400" dirty="0" smtClean="0"/>
              <a:t>It consists of a 15-membered ring </a:t>
            </a:r>
            <a:r>
              <a:rPr lang="en-US" sz="2400" dirty="0" err="1" smtClean="0"/>
              <a:t>ketone</a:t>
            </a:r>
            <a:r>
              <a:rPr lang="en-US" sz="2400" dirty="0" smtClean="0"/>
              <a:t> with one </a:t>
            </a:r>
            <a:r>
              <a:rPr lang="en-US" sz="2400" dirty="0" smtClean="0">
                <a:hlinkClick r:id="rId4" tooltip="Methyl"/>
              </a:rPr>
              <a:t>methyl</a:t>
            </a:r>
            <a:r>
              <a:rPr lang="en-US" sz="2400" dirty="0" smtClean="0"/>
              <a:t> substituent in the 3-position. </a:t>
            </a:r>
          </a:p>
          <a:p>
            <a:pPr algn="just"/>
            <a:r>
              <a:rPr lang="en-US" sz="2400" dirty="0" smtClean="0"/>
              <a:t>It is very slightly soluble in water and miscible with alcohol.</a:t>
            </a:r>
          </a:p>
          <a:p>
            <a:pPr algn="just"/>
            <a:r>
              <a:rPr lang="en-US" sz="2400" dirty="0" smtClean="0"/>
              <a:t>It has been used in perfumery and medicine for thousands of years. </a:t>
            </a:r>
          </a:p>
          <a:p>
            <a:pPr algn="just"/>
            <a:r>
              <a:rPr lang="en-US" sz="2400" dirty="0" smtClean="0"/>
              <a:t>Since obtaining natural musk requires killing the endangered animal, nearly all </a:t>
            </a:r>
            <a:r>
              <a:rPr lang="en-US" sz="2400" dirty="0" err="1" smtClean="0"/>
              <a:t>muscone</a:t>
            </a:r>
            <a:r>
              <a:rPr lang="en-US" sz="2400" dirty="0" smtClean="0"/>
              <a:t> used in perfumery today is synthetic.</a:t>
            </a:r>
          </a:p>
          <a:p>
            <a:pPr algn="just"/>
            <a:r>
              <a:rPr lang="en-US" sz="2400" dirty="0" smtClean="0"/>
              <a:t> It has the characteristic smell of being "</a:t>
            </a:r>
            <a:r>
              <a:rPr lang="en-US" sz="2400" dirty="0" smtClean="0">
                <a:hlinkClick r:id="rId3" tooltip="Musk"/>
              </a:rPr>
              <a:t>musky</a:t>
            </a:r>
            <a:r>
              <a:rPr lang="en-US" sz="2400" dirty="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just"/>
            <a:r>
              <a:rPr lang="en-US" sz="2400" dirty="0" smtClean="0"/>
              <a:t>The chemical structure of </a:t>
            </a:r>
            <a:r>
              <a:rPr lang="en-US" sz="2400" dirty="0" err="1" smtClean="0"/>
              <a:t>muscone</a:t>
            </a:r>
            <a:r>
              <a:rPr lang="en-US" sz="2400" dirty="0" smtClean="0"/>
              <a:t> was first elucidated by </a:t>
            </a:r>
            <a:br>
              <a:rPr lang="en-US" sz="2400" dirty="0" smtClean="0"/>
            </a:br>
            <a:r>
              <a:rPr lang="en-US" sz="2400" dirty="0" smtClean="0">
                <a:hlinkClick r:id="rId2" tooltip="Leopold Ružička"/>
              </a:rPr>
              <a:t>Leopold </a:t>
            </a:r>
            <a:r>
              <a:rPr lang="en-US" sz="2400" dirty="0" err="1" smtClean="0">
                <a:hlinkClick r:id="rId2" tooltip="Leopold Ružička"/>
              </a:rPr>
              <a:t>Ružička</a:t>
            </a:r>
            <a:endParaRPr lang="en-US" sz="2400" dirty="0"/>
          </a:p>
        </p:txBody>
      </p:sp>
      <p:pic>
        <p:nvPicPr>
          <p:cNvPr id="2050" name="Picture 2" descr="C:\Users\Geremew\Pictures\512px-Muscone_horizontal.svg.png"/>
          <p:cNvPicPr>
            <a:picLocks noGrp="1" noChangeAspect="1" noChangeArrowheads="1"/>
          </p:cNvPicPr>
          <p:nvPr>
            <p:ph idx="1"/>
          </p:nvPr>
        </p:nvPicPr>
        <p:blipFill>
          <a:blip r:embed="rId3"/>
          <a:srcRect/>
          <a:stretch>
            <a:fillRect/>
          </a:stretch>
        </p:blipFill>
        <p:spPr bwMode="auto">
          <a:xfrm>
            <a:off x="1447800" y="1752600"/>
            <a:ext cx="4876800" cy="2419350"/>
          </a:xfrm>
          <a:prstGeom prst="rect">
            <a:avLst/>
          </a:prstGeom>
          <a:noFill/>
        </p:spPr>
      </p:pic>
      <p:sp>
        <p:nvSpPr>
          <p:cNvPr id="5" name="Rectangle 4"/>
          <p:cNvSpPr/>
          <p:nvPr/>
        </p:nvSpPr>
        <p:spPr>
          <a:xfrm>
            <a:off x="2895600" y="4343400"/>
            <a:ext cx="3124200" cy="461665"/>
          </a:xfrm>
          <a:prstGeom prst="rect">
            <a:avLst/>
          </a:prstGeom>
        </p:spPr>
        <p:txBody>
          <a:bodyPr wrap="square">
            <a:spAutoFit/>
          </a:bodyPr>
          <a:lstStyle/>
          <a:p>
            <a:r>
              <a:rPr lang="en-US" sz="2400" b="1" dirty="0" smtClean="0"/>
              <a:t>Structure of </a:t>
            </a:r>
            <a:r>
              <a:rPr lang="en-US" sz="2400" b="1" dirty="0" err="1" smtClean="0"/>
              <a:t>muscone</a:t>
            </a:r>
            <a:r>
              <a:rPr lang="en-US" sz="2400" b="1" dirty="0" smtClean="0"/>
              <a:t> </a:t>
            </a:r>
            <a:endParaRPr lang="en-US" sz="24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33600"/>
            <a:ext cx="9144000" cy="1524000"/>
          </a:xfrm>
          <a:solidFill>
            <a:schemeClr val="bg1">
              <a:lumMod val="75000"/>
            </a:schemeClr>
          </a:solidFill>
        </p:spPr>
        <p:txBody>
          <a:bodyPr>
            <a:normAutofit/>
          </a:bodyPr>
          <a:lstStyle/>
          <a:p>
            <a:pPr algn="ctr">
              <a:buNone/>
            </a:pPr>
            <a:r>
              <a:rPr lang="en-US" sz="7200" b="1" dirty="0" smtClean="0"/>
              <a:t>End of chapter-6</a:t>
            </a:r>
            <a:endParaRPr lang="en-US" sz="7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lnSpcReduction="10000"/>
          </a:bodyPr>
          <a:lstStyle/>
          <a:p>
            <a:pPr algn="just"/>
            <a:r>
              <a:rPr lang="en-US" sz="2400" dirty="0" smtClean="0"/>
              <a:t>Essential oils consist of mainly </a:t>
            </a:r>
            <a:r>
              <a:rPr lang="en-US" sz="2400" dirty="0" err="1" smtClean="0"/>
              <a:t>monoterpenes</a:t>
            </a:r>
            <a:r>
              <a:rPr lang="en-US" sz="2400" dirty="0" smtClean="0"/>
              <a:t> (C10) and </a:t>
            </a:r>
            <a:r>
              <a:rPr lang="en-US" sz="2400" dirty="0" err="1" smtClean="0"/>
              <a:t>sesquiterpenes</a:t>
            </a:r>
            <a:r>
              <a:rPr lang="en-US" sz="2400" dirty="0" smtClean="0"/>
              <a:t> </a:t>
            </a:r>
            <a:r>
              <a:rPr lang="en-US" sz="2400" dirty="0" smtClean="0"/>
              <a:t>(C15), which are hydrocarbons with the general formula (C5H8)n. </a:t>
            </a:r>
          </a:p>
          <a:p>
            <a:pPr algn="just"/>
            <a:r>
              <a:rPr lang="en-US" sz="2400" dirty="0" err="1" smtClean="0"/>
              <a:t>Terpenoids</a:t>
            </a:r>
            <a:r>
              <a:rPr lang="en-US" sz="2400" dirty="0" smtClean="0"/>
              <a:t> (a </a:t>
            </a:r>
            <a:r>
              <a:rPr lang="en-US" sz="2400" dirty="0" err="1" smtClean="0"/>
              <a:t>terpene</a:t>
            </a:r>
            <a:r>
              <a:rPr lang="en-US" sz="2400" dirty="0" smtClean="0"/>
              <a:t> containing oxygen) is also found in essential oils</a:t>
            </a:r>
          </a:p>
          <a:p>
            <a:pPr algn="just"/>
            <a:endParaRPr lang="en-US" sz="2400" dirty="0" smtClean="0"/>
          </a:p>
          <a:p>
            <a:pPr algn="just"/>
            <a:r>
              <a:rPr lang="en-US" sz="2400" dirty="0" smtClean="0"/>
              <a:t>Essential </a:t>
            </a:r>
            <a:r>
              <a:rPr lang="en-US" sz="2400" dirty="0" smtClean="0"/>
              <a:t>oils mostly contain </a:t>
            </a:r>
            <a:r>
              <a:rPr lang="en-US" sz="2400" dirty="0" err="1" smtClean="0"/>
              <a:t>monoterpenes</a:t>
            </a:r>
            <a:r>
              <a:rPr lang="en-US" sz="2400" dirty="0" smtClean="0"/>
              <a:t> and </a:t>
            </a:r>
            <a:r>
              <a:rPr lang="en-US" sz="2400" dirty="0" err="1" smtClean="0"/>
              <a:t>sesquiterpenes</a:t>
            </a:r>
            <a:r>
              <a:rPr lang="en-US" sz="2400" dirty="0" smtClean="0"/>
              <a:t>, which are C10H16(</a:t>
            </a:r>
            <a:r>
              <a:rPr lang="en-US" sz="2400" i="1" dirty="0" smtClean="0"/>
              <a:t>MW </a:t>
            </a:r>
            <a:r>
              <a:rPr lang="en-US" sz="2400" dirty="0" smtClean="0"/>
              <a:t>136 </a:t>
            </a:r>
            <a:r>
              <a:rPr lang="en-US" sz="2400" dirty="0" err="1" smtClean="0"/>
              <a:t>amu</a:t>
            </a:r>
            <a:r>
              <a:rPr lang="en-US" sz="2400" dirty="0" smtClean="0"/>
              <a:t>) and C15H24 (</a:t>
            </a:r>
            <a:r>
              <a:rPr lang="en-US" sz="2400" i="1" dirty="0" smtClean="0"/>
              <a:t>MW </a:t>
            </a:r>
            <a:r>
              <a:rPr lang="en-US" sz="2400" dirty="0" smtClean="0"/>
              <a:t>204 </a:t>
            </a:r>
            <a:r>
              <a:rPr lang="en-US" sz="2400" dirty="0" err="1" smtClean="0"/>
              <a:t>amu</a:t>
            </a:r>
            <a:r>
              <a:rPr lang="en-US" sz="2400" dirty="0" smtClean="0"/>
              <a:t>), respectively. Although </a:t>
            </a:r>
            <a:r>
              <a:rPr lang="en-US" sz="2400" dirty="0" err="1" smtClean="0"/>
              <a:t>sesquiterpenes</a:t>
            </a:r>
            <a:r>
              <a:rPr lang="en-US" sz="2400" dirty="0" smtClean="0"/>
              <a:t> are larger in molecules, structure and functional properties of </a:t>
            </a:r>
            <a:r>
              <a:rPr lang="en-US" sz="2400" dirty="0" err="1" smtClean="0"/>
              <a:t>sesquiterpenes</a:t>
            </a:r>
            <a:r>
              <a:rPr lang="en-US" sz="2400" dirty="0" smtClean="0"/>
              <a:t> are similar to the </a:t>
            </a:r>
            <a:r>
              <a:rPr lang="en-US" sz="2400" dirty="0" err="1" smtClean="0"/>
              <a:t>monoterpenes</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487362"/>
          </a:xfrm>
        </p:spPr>
        <p:txBody>
          <a:bodyPr>
            <a:noAutofit/>
          </a:bodyPr>
          <a:lstStyle/>
          <a:p>
            <a:r>
              <a:rPr lang="en-US" sz="2800" b="1" dirty="0" smtClean="0"/>
              <a:t>Oxygenated compounds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884237"/>
            <a:ext cx="8229600" cy="4525963"/>
          </a:xfrm>
        </p:spPr>
        <p:txBody>
          <a:bodyPr>
            <a:normAutofit fontScale="77500" lnSpcReduction="20000"/>
          </a:bodyPr>
          <a:lstStyle/>
          <a:p>
            <a:pPr algn="just"/>
            <a:r>
              <a:rPr lang="en-US" dirty="0" smtClean="0"/>
              <a:t>These </a:t>
            </a:r>
            <a:r>
              <a:rPr lang="en-US" dirty="0" smtClean="0"/>
              <a:t>compounds are the combination of C, H, and O, and there are a variety of compounds found in essential oils. </a:t>
            </a:r>
            <a:endParaRPr lang="en-US" dirty="0" smtClean="0"/>
          </a:p>
          <a:p>
            <a:pPr algn="just"/>
            <a:r>
              <a:rPr lang="en-US" dirty="0" smtClean="0"/>
              <a:t>Oxygenated </a:t>
            </a:r>
            <a:r>
              <a:rPr lang="en-US" dirty="0" smtClean="0"/>
              <a:t>compounds can be derived from the </a:t>
            </a:r>
            <a:r>
              <a:rPr lang="en-US" dirty="0" err="1" smtClean="0"/>
              <a:t>terpenes</a:t>
            </a:r>
            <a:r>
              <a:rPr lang="en-US" dirty="0" smtClean="0"/>
              <a:t>, in which they are termed “</a:t>
            </a:r>
            <a:r>
              <a:rPr lang="en-US" dirty="0" err="1" smtClean="0"/>
              <a:t>terpenoids</a:t>
            </a:r>
            <a:r>
              <a:rPr lang="en-US" dirty="0" smtClean="0"/>
              <a:t>.” </a:t>
            </a:r>
            <a:endParaRPr lang="en-US" dirty="0" smtClean="0"/>
          </a:p>
          <a:p>
            <a:pPr algn="just"/>
            <a:r>
              <a:rPr lang="en-US" dirty="0" smtClean="0"/>
              <a:t>Some </a:t>
            </a:r>
            <a:r>
              <a:rPr lang="en-US" dirty="0" smtClean="0"/>
              <a:t>oxygenated compounds prevalent in plant essential oils are shown as follows:</a:t>
            </a:r>
          </a:p>
          <a:p>
            <a:pPr algn="just"/>
            <a:r>
              <a:rPr lang="en-US" i="1" dirty="0" smtClean="0"/>
              <a:t>- </a:t>
            </a:r>
            <a:r>
              <a:rPr lang="en-US" b="1" i="1" dirty="0" smtClean="0"/>
              <a:t>Phenols</a:t>
            </a:r>
            <a:r>
              <a:rPr lang="en-US" dirty="0" smtClean="0"/>
              <a:t>: </a:t>
            </a:r>
            <a:r>
              <a:rPr lang="en-US" dirty="0" err="1" smtClean="0"/>
              <a:t>thymol</a:t>
            </a:r>
            <a:r>
              <a:rPr lang="en-US" dirty="0" smtClean="0"/>
              <a:t>, </a:t>
            </a:r>
            <a:r>
              <a:rPr lang="en-US" dirty="0" err="1" smtClean="0"/>
              <a:t>eugenol</a:t>
            </a:r>
            <a:r>
              <a:rPr lang="en-US" dirty="0" smtClean="0"/>
              <a:t>, </a:t>
            </a:r>
            <a:r>
              <a:rPr lang="en-US" dirty="0" err="1" smtClean="0"/>
              <a:t>carvacrol</a:t>
            </a:r>
            <a:r>
              <a:rPr lang="en-US" dirty="0" smtClean="0"/>
              <a:t>, </a:t>
            </a:r>
            <a:r>
              <a:rPr lang="en-US" dirty="0" err="1" smtClean="0"/>
              <a:t>chavicol</a:t>
            </a:r>
            <a:r>
              <a:rPr lang="en-US" dirty="0" smtClean="0"/>
              <a:t>, </a:t>
            </a:r>
            <a:r>
              <a:rPr lang="en-US" dirty="0" err="1" smtClean="0"/>
              <a:t>thymol</a:t>
            </a:r>
            <a:r>
              <a:rPr lang="en-US" dirty="0" smtClean="0"/>
              <a:t>, and so on.</a:t>
            </a:r>
          </a:p>
          <a:p>
            <a:pPr algn="just"/>
            <a:r>
              <a:rPr lang="en-US" dirty="0" smtClean="0"/>
              <a:t>-</a:t>
            </a:r>
            <a:r>
              <a:rPr lang="en-US" b="1" dirty="0" smtClean="0"/>
              <a:t>Alcohols</a:t>
            </a:r>
            <a:r>
              <a:rPr lang="en-US" dirty="0" smtClean="0"/>
              <a:t>:</a:t>
            </a:r>
          </a:p>
          <a:p>
            <a:pPr algn="just"/>
            <a:r>
              <a:rPr lang="en-US" b="1" dirty="0" err="1" smtClean="0"/>
              <a:t>Monoterpene</a:t>
            </a:r>
            <a:r>
              <a:rPr lang="en-US" dirty="0" smtClean="0"/>
              <a:t> </a:t>
            </a:r>
            <a:r>
              <a:rPr lang="en-US" b="1" dirty="0" smtClean="0"/>
              <a:t>alcohol</a:t>
            </a:r>
            <a:r>
              <a:rPr lang="en-US" dirty="0" smtClean="0"/>
              <a:t>: </a:t>
            </a:r>
            <a:r>
              <a:rPr lang="en-US" dirty="0" err="1" smtClean="0"/>
              <a:t>borneol</a:t>
            </a:r>
            <a:r>
              <a:rPr lang="en-US" dirty="0" smtClean="0"/>
              <a:t>, </a:t>
            </a:r>
            <a:r>
              <a:rPr lang="en-US" dirty="0" err="1" smtClean="0"/>
              <a:t>isopulegol</a:t>
            </a:r>
            <a:r>
              <a:rPr lang="en-US" dirty="0" smtClean="0"/>
              <a:t>, </a:t>
            </a:r>
            <a:r>
              <a:rPr lang="en-US" dirty="0" err="1" smtClean="0"/>
              <a:t>lavanduol</a:t>
            </a:r>
            <a:r>
              <a:rPr lang="en-US" dirty="0" smtClean="0"/>
              <a:t>, </a:t>
            </a:r>
            <a:r>
              <a:rPr lang="en-US" i="1" dirty="0" smtClean="0"/>
              <a:t>α</a:t>
            </a:r>
            <a:r>
              <a:rPr lang="en-US" dirty="0" smtClean="0"/>
              <a:t>-</a:t>
            </a:r>
            <a:r>
              <a:rPr lang="en-US" dirty="0" err="1" smtClean="0"/>
              <a:t>terpineol</a:t>
            </a:r>
            <a:r>
              <a:rPr lang="en-US" dirty="0" smtClean="0"/>
              <a:t>, and so on.</a:t>
            </a:r>
          </a:p>
          <a:p>
            <a:pPr algn="just"/>
            <a:r>
              <a:rPr lang="en-US" b="1" dirty="0" err="1" smtClean="0"/>
              <a:t>Sesquiterpenes</a:t>
            </a:r>
            <a:r>
              <a:rPr lang="en-US" dirty="0" smtClean="0"/>
              <a:t> </a:t>
            </a:r>
            <a:r>
              <a:rPr lang="en-US" b="1" dirty="0" smtClean="0"/>
              <a:t>alcohol</a:t>
            </a:r>
            <a:r>
              <a:rPr lang="en-US" dirty="0" smtClean="0"/>
              <a:t>: </a:t>
            </a:r>
            <a:r>
              <a:rPr lang="en-US" dirty="0" err="1" smtClean="0"/>
              <a:t>elemol</a:t>
            </a:r>
            <a:r>
              <a:rPr lang="en-US" dirty="0" smtClean="0"/>
              <a:t>, </a:t>
            </a:r>
            <a:r>
              <a:rPr lang="en-US" dirty="0" err="1" smtClean="0"/>
              <a:t>nerolidol</a:t>
            </a:r>
            <a:r>
              <a:rPr lang="en-US" dirty="0" smtClean="0"/>
              <a:t>, </a:t>
            </a:r>
            <a:r>
              <a:rPr lang="en-US" dirty="0" err="1" smtClean="0"/>
              <a:t>santalol</a:t>
            </a:r>
            <a:r>
              <a:rPr lang="en-US" dirty="0" smtClean="0"/>
              <a:t>, </a:t>
            </a:r>
            <a:r>
              <a:rPr lang="en-US" i="1" dirty="0" smtClean="0"/>
              <a:t>α</a:t>
            </a:r>
            <a:r>
              <a:rPr lang="en-US" dirty="0" smtClean="0"/>
              <a:t>-</a:t>
            </a:r>
            <a:r>
              <a:rPr lang="en-US" dirty="0" err="1" smtClean="0"/>
              <a:t>santalol</a:t>
            </a:r>
            <a:r>
              <a:rPr lang="en-US" dirty="0" smtClean="0"/>
              <a:t>, and so on</a:t>
            </a:r>
            <a:r>
              <a:rPr lang="en-US" dirty="0" smtClean="0"/>
              <a:t>.</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85000" lnSpcReduction="20000"/>
          </a:bodyPr>
          <a:lstStyle/>
          <a:p>
            <a:pPr algn="just"/>
            <a:r>
              <a:rPr lang="en-US" i="1" dirty="0" smtClean="0"/>
              <a:t>- </a:t>
            </a:r>
            <a:r>
              <a:rPr lang="en-US" b="1" i="1" dirty="0" err="1" smtClean="0"/>
              <a:t>Aldehydes</a:t>
            </a:r>
            <a:r>
              <a:rPr lang="en-US" b="1" dirty="0" smtClean="0"/>
              <a:t>:</a:t>
            </a:r>
            <a:r>
              <a:rPr lang="en-US" dirty="0" smtClean="0"/>
              <a:t> </a:t>
            </a:r>
            <a:r>
              <a:rPr lang="en-US" dirty="0" err="1" smtClean="0"/>
              <a:t>citral</a:t>
            </a:r>
            <a:r>
              <a:rPr lang="en-US" dirty="0" smtClean="0"/>
              <a:t>, </a:t>
            </a:r>
            <a:r>
              <a:rPr lang="en-US" dirty="0" err="1" smtClean="0"/>
              <a:t>myrtenal</a:t>
            </a:r>
            <a:r>
              <a:rPr lang="en-US" dirty="0" smtClean="0"/>
              <a:t>, </a:t>
            </a:r>
            <a:r>
              <a:rPr lang="en-US" dirty="0" err="1" smtClean="0"/>
              <a:t>cuminaldehyde</a:t>
            </a:r>
            <a:r>
              <a:rPr lang="en-US" dirty="0" smtClean="0"/>
              <a:t>, citronellal, </a:t>
            </a:r>
            <a:r>
              <a:rPr lang="en-US" dirty="0" err="1" smtClean="0"/>
              <a:t>cinnamaldehyde</a:t>
            </a:r>
            <a:r>
              <a:rPr lang="en-US" dirty="0" smtClean="0"/>
              <a:t>, </a:t>
            </a:r>
            <a:r>
              <a:rPr lang="en-US" dirty="0" err="1" smtClean="0"/>
              <a:t>benzaldehyde</a:t>
            </a:r>
            <a:r>
              <a:rPr lang="en-US" dirty="0" smtClean="0"/>
              <a:t>, and so on.</a:t>
            </a:r>
          </a:p>
          <a:p>
            <a:pPr algn="just"/>
            <a:r>
              <a:rPr lang="en-US" i="1" dirty="0" smtClean="0"/>
              <a:t>- </a:t>
            </a:r>
            <a:r>
              <a:rPr lang="en-US" b="1" i="1" dirty="0" err="1" smtClean="0"/>
              <a:t>Ketones</a:t>
            </a:r>
            <a:r>
              <a:rPr lang="en-US" dirty="0" smtClean="0"/>
              <a:t>: </a:t>
            </a:r>
            <a:r>
              <a:rPr lang="en-US" dirty="0" err="1" smtClean="0"/>
              <a:t>carvone</a:t>
            </a:r>
            <a:r>
              <a:rPr lang="en-US" dirty="0" smtClean="0"/>
              <a:t>, </a:t>
            </a:r>
            <a:r>
              <a:rPr lang="en-US" dirty="0" err="1" smtClean="0"/>
              <a:t>menthone</a:t>
            </a:r>
            <a:r>
              <a:rPr lang="en-US" dirty="0" smtClean="0"/>
              <a:t>, </a:t>
            </a:r>
            <a:r>
              <a:rPr lang="en-US" dirty="0" err="1" smtClean="0"/>
              <a:t>pulegone</a:t>
            </a:r>
            <a:r>
              <a:rPr lang="en-US" dirty="0" smtClean="0"/>
              <a:t>, </a:t>
            </a:r>
            <a:r>
              <a:rPr lang="en-US" dirty="0" err="1" smtClean="0"/>
              <a:t>fenchone</a:t>
            </a:r>
            <a:r>
              <a:rPr lang="en-US" dirty="0" smtClean="0"/>
              <a:t>, camphor, </a:t>
            </a:r>
            <a:r>
              <a:rPr lang="en-US" dirty="0" err="1" smtClean="0"/>
              <a:t>thujone</a:t>
            </a:r>
            <a:r>
              <a:rPr lang="en-US" dirty="0" smtClean="0"/>
              <a:t>, </a:t>
            </a:r>
            <a:r>
              <a:rPr lang="en-US" dirty="0" err="1" smtClean="0"/>
              <a:t>verbenone</a:t>
            </a:r>
            <a:r>
              <a:rPr lang="en-US" dirty="0" smtClean="0"/>
              <a:t>, and so on.</a:t>
            </a:r>
          </a:p>
          <a:p>
            <a:pPr algn="just"/>
            <a:r>
              <a:rPr lang="en-US" i="1" dirty="0" smtClean="0"/>
              <a:t>- </a:t>
            </a:r>
            <a:r>
              <a:rPr lang="en-US" b="1" i="1" dirty="0" smtClean="0"/>
              <a:t>Esters</a:t>
            </a:r>
            <a:r>
              <a:rPr lang="en-US" b="1" dirty="0" smtClean="0"/>
              <a:t>:</a:t>
            </a:r>
            <a:r>
              <a:rPr lang="en-US" dirty="0" smtClean="0"/>
              <a:t> </a:t>
            </a:r>
            <a:r>
              <a:rPr lang="en-US" dirty="0" err="1" smtClean="0"/>
              <a:t>bomyl</a:t>
            </a:r>
            <a:r>
              <a:rPr lang="en-US" dirty="0" smtClean="0"/>
              <a:t> acetate, </a:t>
            </a:r>
            <a:r>
              <a:rPr lang="en-US" dirty="0" err="1" smtClean="0"/>
              <a:t>linalyl</a:t>
            </a:r>
            <a:r>
              <a:rPr lang="en-US" dirty="0" smtClean="0"/>
              <a:t> acetate, </a:t>
            </a:r>
            <a:r>
              <a:rPr lang="en-US" dirty="0" err="1" smtClean="0"/>
              <a:t>citronellyl</a:t>
            </a:r>
            <a:r>
              <a:rPr lang="en-US" dirty="0" smtClean="0"/>
              <a:t> acetate, </a:t>
            </a:r>
            <a:r>
              <a:rPr lang="en-US" dirty="0" err="1" smtClean="0"/>
              <a:t>geranyl</a:t>
            </a:r>
            <a:r>
              <a:rPr lang="en-US" dirty="0" smtClean="0"/>
              <a:t> acetate, and so on.</a:t>
            </a:r>
          </a:p>
          <a:p>
            <a:pPr algn="just"/>
            <a:r>
              <a:rPr lang="en-US" i="1" dirty="0" smtClean="0"/>
              <a:t>- </a:t>
            </a:r>
            <a:r>
              <a:rPr lang="en-US" b="1" i="1" dirty="0" smtClean="0"/>
              <a:t>Oxides</a:t>
            </a:r>
            <a:r>
              <a:rPr lang="en-US" b="1" dirty="0" smtClean="0"/>
              <a:t>:</a:t>
            </a:r>
            <a:r>
              <a:rPr lang="en-US" dirty="0" smtClean="0"/>
              <a:t> 1,8-cineole, </a:t>
            </a:r>
            <a:r>
              <a:rPr lang="en-US" dirty="0" err="1" smtClean="0"/>
              <a:t>bisabolone</a:t>
            </a:r>
            <a:r>
              <a:rPr lang="en-US" dirty="0" smtClean="0"/>
              <a:t> oxide, linalool oxide, </a:t>
            </a:r>
            <a:r>
              <a:rPr lang="en-US" dirty="0" err="1" smtClean="0"/>
              <a:t>sclareol</a:t>
            </a:r>
            <a:r>
              <a:rPr lang="en-US" dirty="0" smtClean="0"/>
              <a:t> oxide, and so on.</a:t>
            </a:r>
          </a:p>
          <a:p>
            <a:pPr algn="just"/>
            <a:r>
              <a:rPr lang="en-US" i="1" dirty="0" smtClean="0"/>
              <a:t>- </a:t>
            </a:r>
            <a:r>
              <a:rPr lang="en-US" b="1" i="1" dirty="0" smtClean="0"/>
              <a:t>Lactones</a:t>
            </a:r>
            <a:r>
              <a:rPr lang="en-US" b="1" dirty="0" smtClean="0"/>
              <a:t>:</a:t>
            </a:r>
            <a:r>
              <a:rPr lang="en-US" dirty="0" smtClean="0"/>
              <a:t> </a:t>
            </a:r>
            <a:r>
              <a:rPr lang="en-US" dirty="0" err="1" smtClean="0"/>
              <a:t>bergaptene</a:t>
            </a:r>
            <a:r>
              <a:rPr lang="en-US" dirty="0" smtClean="0"/>
              <a:t>, </a:t>
            </a:r>
            <a:r>
              <a:rPr lang="en-US" dirty="0" err="1" smtClean="0"/>
              <a:t>nepetalactone</a:t>
            </a:r>
            <a:r>
              <a:rPr lang="en-US" dirty="0" smtClean="0"/>
              <a:t>, </a:t>
            </a:r>
            <a:r>
              <a:rPr lang="en-US" dirty="0" err="1" smtClean="0"/>
              <a:t>psoralen</a:t>
            </a:r>
            <a:r>
              <a:rPr lang="en-US" dirty="0" smtClean="0"/>
              <a:t>, </a:t>
            </a:r>
            <a:r>
              <a:rPr lang="en-US" dirty="0" err="1" smtClean="0"/>
              <a:t>aesculatine</a:t>
            </a:r>
            <a:r>
              <a:rPr lang="en-US" dirty="0" smtClean="0"/>
              <a:t>, </a:t>
            </a:r>
            <a:r>
              <a:rPr lang="en-US" dirty="0" err="1" smtClean="0"/>
              <a:t>citroptene</a:t>
            </a:r>
            <a:r>
              <a:rPr lang="en-US" dirty="0" smtClean="0"/>
              <a:t>, and so on.</a:t>
            </a:r>
          </a:p>
          <a:p>
            <a:pPr algn="just"/>
            <a:r>
              <a:rPr lang="en-US" i="1" dirty="0" smtClean="0"/>
              <a:t>- </a:t>
            </a:r>
            <a:r>
              <a:rPr lang="en-US" b="1" i="1" dirty="0" smtClean="0"/>
              <a:t>Ethers</a:t>
            </a:r>
            <a:r>
              <a:rPr lang="en-US" b="1" dirty="0" smtClean="0"/>
              <a:t>:</a:t>
            </a:r>
            <a:r>
              <a:rPr lang="en-US" dirty="0" smtClean="0"/>
              <a:t> 1,8-cineole, </a:t>
            </a:r>
            <a:r>
              <a:rPr lang="en-US" dirty="0" err="1" smtClean="0"/>
              <a:t>anethole</a:t>
            </a:r>
            <a:r>
              <a:rPr lang="en-US" dirty="0" smtClean="0"/>
              <a:t>, </a:t>
            </a:r>
            <a:r>
              <a:rPr lang="en-US" dirty="0" err="1" smtClean="0"/>
              <a:t>elemicin</a:t>
            </a:r>
            <a:r>
              <a:rPr lang="en-US" dirty="0" smtClean="0"/>
              <a:t>, </a:t>
            </a:r>
            <a:r>
              <a:rPr lang="en-US" dirty="0" err="1" smtClean="0"/>
              <a:t>myristicin</a:t>
            </a:r>
            <a:r>
              <a:rPr lang="en-US" dirty="0" smtClean="0"/>
              <a:t>, and so on.</a:t>
            </a:r>
          </a:p>
          <a:p>
            <a:pPr algn="just"/>
            <a:r>
              <a:rPr lang="en-US" dirty="0" smtClean="0"/>
              <a:t>Different constituents in essential oils exhibit varying smell or flavor. Also, the perception of individual volatile compounds depends on their threshold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Method for extraction of essential oil from different plants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609600" y="1143000"/>
            <a:ext cx="8229600" cy="4525963"/>
          </a:xfrm>
        </p:spPr>
        <p:txBody>
          <a:bodyPr>
            <a:normAutofit fontScale="85000" lnSpcReduction="10000"/>
          </a:bodyPr>
          <a:lstStyle/>
          <a:p>
            <a:pPr algn="just"/>
            <a:r>
              <a:rPr lang="en-US" dirty="0" smtClean="0"/>
              <a:t>Essential </a:t>
            </a:r>
            <a:r>
              <a:rPr lang="en-US" dirty="0" smtClean="0"/>
              <a:t>oils can be extracted from several plants with different parts by various extraction methods. </a:t>
            </a:r>
            <a:endParaRPr lang="en-US" dirty="0" smtClean="0"/>
          </a:p>
          <a:p>
            <a:pPr algn="just"/>
            <a:r>
              <a:rPr lang="en-US" dirty="0" smtClean="0"/>
              <a:t>The </a:t>
            </a:r>
            <a:r>
              <a:rPr lang="en-US" dirty="0" smtClean="0"/>
              <a:t>manufacturing of essential oils, and the method used for essential oil extraction are normally dependent on botanical material used. </a:t>
            </a:r>
            <a:endParaRPr lang="en-US" dirty="0" smtClean="0"/>
          </a:p>
          <a:p>
            <a:pPr algn="just"/>
            <a:r>
              <a:rPr lang="en-US" dirty="0" smtClean="0"/>
              <a:t>State </a:t>
            </a:r>
            <a:r>
              <a:rPr lang="en-US" dirty="0" smtClean="0"/>
              <a:t>and form of material is another factor used for consideration. The</a:t>
            </a:r>
            <a:r>
              <a:rPr lang="en-US" b="1" dirty="0" smtClean="0"/>
              <a:t> </a:t>
            </a:r>
            <a:r>
              <a:rPr lang="en-US" dirty="0" smtClean="0"/>
              <a:t>method of extraction determines the quality of essential oil. </a:t>
            </a:r>
            <a:endParaRPr lang="en-US" dirty="0" smtClean="0"/>
          </a:p>
          <a:p>
            <a:pPr algn="just"/>
            <a:r>
              <a:rPr lang="en-US" dirty="0" smtClean="0"/>
              <a:t>Inappropriate </a:t>
            </a:r>
            <a:r>
              <a:rPr lang="en-US" dirty="0" smtClean="0"/>
              <a:t>extraction procedures can lead to damage or change of the chemical nature of the essential oil.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6019800"/>
          </a:xfrm>
        </p:spPr>
        <p:txBody>
          <a:bodyPr>
            <a:normAutofit lnSpcReduction="10000"/>
          </a:bodyPr>
          <a:lstStyle/>
          <a:p>
            <a:pPr algn="just"/>
            <a:r>
              <a:rPr lang="en-US" dirty="0" smtClean="0"/>
              <a:t>Many natural products are thermally unstable and can easily be damaged during thermal extraction. This results in the loss in bioactivity and natural characteristics. </a:t>
            </a:r>
            <a:endParaRPr lang="en-US" dirty="0" smtClean="0"/>
          </a:p>
          <a:p>
            <a:pPr algn="just"/>
            <a:r>
              <a:rPr lang="en-US" dirty="0" smtClean="0"/>
              <a:t>For </a:t>
            </a:r>
            <a:r>
              <a:rPr lang="en-US" dirty="0" smtClean="0"/>
              <a:t>severe case, discoloration, off-odor/flavor as well as physical change such as the increased viscosity can occur. Those changes in extracted essential oil must be avoided. </a:t>
            </a:r>
            <a:endParaRPr lang="en-US" dirty="0" smtClean="0"/>
          </a:p>
          <a:p>
            <a:pPr algn="just"/>
            <a:r>
              <a:rPr lang="en-US" dirty="0" smtClean="0"/>
              <a:t>The </a:t>
            </a:r>
            <a:r>
              <a:rPr lang="en-US" dirty="0" smtClean="0"/>
              <a:t>method of extraction used depends on the kind of compounds present in the oil and the location of the oils within the vegetative structure of the plant species.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3035</Words>
  <Application>Microsoft Office PowerPoint</Application>
  <PresentationFormat>On-screen Show (4:3)</PresentationFormat>
  <Paragraphs>217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Chapter 6. Essential oils and Cosmetic Industries  </vt:lpstr>
      <vt:lpstr>Slide 2</vt:lpstr>
      <vt:lpstr>Constituents in essential oils </vt:lpstr>
      <vt:lpstr>Slide 4</vt:lpstr>
      <vt:lpstr>Slide 5</vt:lpstr>
      <vt:lpstr>Oxygenated compounds </vt:lpstr>
      <vt:lpstr>Slide 7</vt:lpstr>
      <vt:lpstr>Method for extraction of essential oil from different plants </vt:lpstr>
      <vt:lpstr>Slide 9</vt:lpstr>
      <vt:lpstr>Distillation </vt:lpstr>
      <vt:lpstr>Slide 11</vt:lpstr>
      <vt:lpstr>Figure 1–Diagrammatic illustration of steam distillation method. </vt:lpstr>
      <vt:lpstr>Hydrodistillation(HD) </vt:lpstr>
      <vt:lpstr>Figure 2–Diagrammatic illustration of Hydrodistillation method. </vt:lpstr>
      <vt:lpstr>Solvent extraction </vt:lpstr>
      <vt:lpstr>Slide 16</vt:lpstr>
      <vt:lpstr>Application of EO</vt:lpstr>
      <vt:lpstr>Slide 18</vt:lpstr>
      <vt:lpstr>Some main components of essential oils. 6.2. Eugenol and geraniol </vt:lpstr>
      <vt:lpstr>Slide 20</vt:lpstr>
      <vt:lpstr>Chemical and Physical Properties of Eugenol</vt:lpstr>
      <vt:lpstr>Geraniol</vt:lpstr>
      <vt:lpstr>Slide 23</vt:lpstr>
      <vt:lpstr>Chemical structure of geraniol and nerol</vt:lpstr>
      <vt:lpstr>6.3. Sandalwood oil, eucalyptus, and rose oil </vt:lpstr>
      <vt:lpstr>Slide 26</vt:lpstr>
      <vt:lpstr>Slide 27</vt:lpstr>
      <vt:lpstr>Eucalyptus oil</vt:lpstr>
      <vt:lpstr>Slide 29</vt:lpstr>
      <vt:lpstr>rose oil </vt:lpstr>
      <vt:lpstr>Slide 31</vt:lpstr>
      <vt:lpstr>Slide 32</vt:lpstr>
      <vt:lpstr>Extraction method of rose oil </vt:lpstr>
      <vt:lpstr>6.4. 2-phenyl ethyl alcohol </vt:lpstr>
      <vt:lpstr>Synthesis of 2-phenyl ethyl alcohol  </vt:lpstr>
      <vt:lpstr> Occurrence and uses of 2-phenyl ethyl alcohol  </vt:lpstr>
      <vt:lpstr>6.5. Jasmone, civetone, and muscone </vt:lpstr>
      <vt:lpstr>Slide 38</vt:lpstr>
      <vt:lpstr>Civetone</vt:lpstr>
      <vt:lpstr>Structure of Civetone</vt:lpstr>
      <vt:lpstr>Muscone </vt:lpstr>
      <vt:lpstr>The chemical structure of muscone was first elucidated by  Leopold Ružička</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Essential oils and Cosmetic Industries  </dc:title>
  <dc:creator>Geremew</dc:creator>
  <cp:lastModifiedBy>Geremew</cp:lastModifiedBy>
  <cp:revision>203</cp:revision>
  <dcterms:created xsi:type="dcterms:W3CDTF">2022-12-05T10:45:43Z</dcterms:created>
  <dcterms:modified xsi:type="dcterms:W3CDTF">2009-02-24T22:44:45Z</dcterms:modified>
</cp:coreProperties>
</file>