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619" autoAdjust="0"/>
    <p:restoredTop sz="97183" autoAdjust="0"/>
  </p:normalViewPr>
  <p:slideViewPr>
    <p:cSldViewPr>
      <p:cViewPr>
        <p:scale>
          <a:sx n="75" d="100"/>
          <a:sy n="75" d="100"/>
        </p:scale>
        <p:origin x="-2574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4315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0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6D21-673C-4B4B-B517-2D598F5D6B35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0AC-494F-4B27-BB7A-93ABFDA2C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57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7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CF00F38C-F98E-41A2-895D-80397C66CE98}" type="slidenum">
              <a:rPr lang="en-US" smtClean="0">
                <a:latin typeface="Arial" pitchFamily="34" charset="0"/>
              </a:rPr>
              <a:pPr eaLnBrk="1" hangingPunct="1"/>
              <a:t>3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385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8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EE3DB04A-DDC4-4C27-9345-B7EA9EB23CE8}" type="slidenum">
              <a:rPr lang="en-US" smtClean="0">
                <a:latin typeface="Arial" pitchFamily="34" charset="0"/>
              </a:rPr>
              <a:pPr eaLnBrk="1" hangingPunct="1"/>
              <a:t>4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60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D85449B7-432B-4D4A-8C3A-8BCEC2AA60BE}" type="slidenum">
              <a:rPr lang="en-US" smtClean="0">
                <a:latin typeface="Arial" pitchFamily="34" charset="0"/>
              </a:rPr>
              <a:pPr eaLnBrk="1" hangingPunct="1"/>
              <a:t>6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2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E6FD-60A2-48E4-855B-65592D21833A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32A1-1972-4B3B-8BE6-5F1555D08BDF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343-6031-4CC0-A3E0-D283536BE472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BDBA-633E-4960-9E76-CEEC3A99F09C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873-0251-427B-8AB3-8C3E31404413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ABCE-51C6-4742-BDE3-7DE97C8220ED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2555-6776-4E9F-92C6-36D3CB42FEB0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FC8F-8364-4FD9-B650-54C11182CF2E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B05-1D07-46E4-890F-81260C93A628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767-4BD7-49BB-B544-F0B901DBAA77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AB77-49EF-4F0A-B943-9D09F2961B55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5A9D33-CE18-4F0C-8388-B70DD9DE4211}" type="datetime1">
              <a:rPr lang="en-US" smtClean="0"/>
              <a:pPr/>
              <a:t>12/17/2022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Industrial Chem. II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CE9310-F0B9-4DEF-9FBF-875EC0D39B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514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CHAPTER TWO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9144000" cy="3962400"/>
          </a:xfrm>
          <a:solidFill>
            <a:schemeClr val="tx1"/>
          </a:solidFill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Algerian" pitchFamily="82" charset="0"/>
              </a:rPr>
              <a:t>Main Petrochemicals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  <a:endParaRPr lang="es-ES"/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21BD3C1A-107C-4DCA-9B85-3564FE61D46A}" type="slidenum">
              <a:rPr lang="es-ES" smtClean="0"/>
              <a:pPr eaLnBrk="1" hangingPunct="1"/>
              <a:t>1</a:t>
            </a:fld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10292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800" b="1" smtClean="0">
                <a:solidFill>
                  <a:srgbClr val="FF0000"/>
                </a:solidFill>
                <a:latin typeface="Arial" pitchFamily="34" charset="0"/>
              </a:rPr>
              <a:t>cont</a:t>
            </a:r>
            <a:r>
              <a:rPr lang="en-US" sz="2800" b="1" u="sng" baseline="30000" smtClean="0">
                <a:solidFill>
                  <a:srgbClr val="FF0000"/>
                </a:solidFill>
                <a:latin typeface="Arial" pitchFamily="34" charset="0"/>
              </a:rPr>
              <a:t>d</a:t>
            </a:r>
            <a:endParaRPr lang="en-US" sz="2800" u="sng" baseline="3000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Aromatics</a:t>
            </a:r>
            <a:r>
              <a:rPr lang="en-US" sz="2400" dirty="0" smtClean="0">
                <a:latin typeface="Arial" pitchFamily="34" charset="0"/>
              </a:rPr>
              <a:t>  include benzene, toluene, &amp; xylenes(BTX).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Benzene  is  a  raw  material  for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dyes &amp; synthetic detergents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Manufacturers use xylenes to produce plastics &amp; synthetic  fibers.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Synthesis gas </a:t>
            </a:r>
            <a:r>
              <a:rPr lang="en-US" sz="2400" dirty="0" smtClean="0">
                <a:latin typeface="Arial" pitchFamily="34" charset="0"/>
              </a:rPr>
              <a:t>is a mixture of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CO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&amp;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H</a:t>
            </a:r>
            <a:r>
              <a:rPr lang="en-US" sz="2400" b="1" baseline="-25000" dirty="0" smtClean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used to make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NH</a:t>
            </a:r>
            <a:r>
              <a:rPr lang="en-US" sz="2400" baseline="-25000" dirty="0" smtClean="0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 &amp; methanol.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FF"/>
                </a:solidFill>
                <a:latin typeface="Arial" pitchFamily="34" charset="0"/>
              </a:rPr>
              <a:t>NH</a:t>
            </a:r>
            <a:r>
              <a:rPr lang="en-US" sz="2400" b="1" baseline="-25000" dirty="0" smtClean="0">
                <a:solidFill>
                  <a:srgbClr val="FF00FF"/>
                </a:solidFill>
                <a:latin typeface="Arial" pitchFamily="34" charset="0"/>
              </a:rPr>
              <a:t>3</a:t>
            </a:r>
            <a:r>
              <a:rPr lang="en-US" sz="2400" dirty="0" smtClean="0">
                <a:solidFill>
                  <a:srgbClr val="FF00FF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is used to make the fertilizer urea &amp; methanol is used as a solvent &amp; chemical intermediate.</a:t>
            </a:r>
          </a:p>
        </p:txBody>
      </p:sp>
      <p:sp>
        <p:nvSpPr>
          <p:cNvPr id="686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D811C15A-2E84-4E9D-B4B0-019E6D313BB7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2161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cont</a:t>
            </a:r>
            <a:r>
              <a:rPr lang="en-US" sz="2400" b="1" u="sng" baseline="30000" smtClean="0">
                <a:solidFill>
                  <a:srgbClr val="FF0000"/>
                </a:solidFill>
                <a:latin typeface="Arial" pitchFamily="34" charset="0"/>
              </a:rPr>
              <a:t>d</a:t>
            </a:r>
            <a:endParaRPr lang="en-US" sz="2400" b="1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z="2400" b="1" smtClean="0">
                <a:solidFill>
                  <a:srgbClr val="00B0F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9638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741E227B-CFB6-4911-B5A8-2217CB5B3323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6963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8" y="1409528"/>
            <a:ext cx="775164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262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cont</a:t>
            </a:r>
            <a:r>
              <a:rPr lang="en-US" sz="2400" b="1" u="sng" baseline="30000" smtClean="0">
                <a:solidFill>
                  <a:srgbClr val="FF0000"/>
                </a:solidFill>
                <a:latin typeface="Arial" pitchFamily="34" charset="0"/>
              </a:rPr>
              <a:t>d</a:t>
            </a:r>
            <a:endParaRPr lang="en-US" sz="2400" b="1" smtClean="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70659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733425"/>
            <a:ext cx="8763000" cy="4981575"/>
          </a:xfrm>
        </p:spPr>
      </p:pic>
      <p:sp>
        <p:nvSpPr>
          <p:cNvPr id="7066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261D7351-C684-4306-9F83-BFED12544540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pic>
        <p:nvPicPr>
          <p:cNvPr id="7066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70" y="2819400"/>
            <a:ext cx="1295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Benzene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9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</a:rPr>
              <a:t>2.4 Manufacture </a:t>
            </a:r>
            <a:r>
              <a:rPr lang="en-US" sz="2400" b="1" dirty="0">
                <a:latin typeface="Arial" panose="020B0604020202020204" pitchFamily="34" charset="0"/>
              </a:rPr>
              <a:t>of Acetylene, Ethylene oxide, Acrylonitrile, </a:t>
            </a:r>
            <a:r>
              <a:rPr lang="en-US" sz="2400" b="1" dirty="0" smtClean="0">
                <a:latin typeface="Arial" panose="020B0604020202020204" pitchFamily="34" charset="0"/>
              </a:rPr>
              <a:t>Dimethylterephthalate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2.4.1 Manufacture of Acetylene (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2 </a:t>
            </a:r>
            <a:r>
              <a:rPr lang="en-US" sz="2400" dirty="0" smtClean="0">
                <a:latin typeface="Arial" panose="020B0604020202020204" pitchFamily="34" charset="0"/>
              </a:rPr>
              <a:t>is manufactured from CaC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 &amp; H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O.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Besides</a:t>
            </a:r>
            <a:r>
              <a:rPr lang="en-US" sz="2400" dirty="0">
                <a:latin typeface="Arial" panose="020B0604020202020204" pitchFamily="34" charset="0"/>
              </a:rPr>
              <a:t>, there are other methods that can be used for the preparation </a:t>
            </a:r>
            <a:r>
              <a:rPr lang="en-US" sz="2400" dirty="0" smtClean="0">
                <a:latin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</a:rPr>
              <a:t>C</a:t>
            </a:r>
            <a:r>
              <a:rPr lang="en-US" sz="2400" baseline="-25000" dirty="0"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H</a:t>
            </a:r>
            <a:r>
              <a:rPr lang="en-US" sz="2400" baseline="-25000" dirty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</a:t>
            </a:r>
            <a:r>
              <a:rPr lang="en-US" sz="2400" baseline="-25000" dirty="0" smtClean="0">
                <a:latin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latin typeface="Arial" panose="020B0604020202020204" pitchFamily="34" charset="0"/>
              </a:rPr>
              <a:t>2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a colorless, combustible gas with a distinctive odor. 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7168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8375A150-4CC7-42C3-A9E8-0E8CD0A8EA80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6429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9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cont</a:t>
            </a:r>
            <a:r>
              <a:rPr lang="en-US" sz="3200" b="1" u="sng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100" b="1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31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US" sz="3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These  processes  use  high temp. (thermal cracking process) to convert the raw materials into a wide variety of gases, including  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b="1" dirty="0" smtClean="0">
                <a:latin typeface="Arial" pitchFamily="34" charset="0"/>
              </a:rPr>
              <a:t>CO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b="1" dirty="0" smtClean="0">
                <a:latin typeface="Arial" pitchFamily="34" charset="0"/>
              </a:rPr>
              <a:t>CO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 and  others.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chemical reaction for converting </a:t>
            </a:r>
            <a:r>
              <a:rPr lang="en-US" sz="2400" b="1" dirty="0" smtClean="0">
                <a:latin typeface="Arial" pitchFamily="34" charset="0"/>
              </a:rPr>
              <a:t>CH</a:t>
            </a:r>
            <a:r>
              <a:rPr lang="en-US" sz="2400" b="1" baseline="-25000" dirty="0" smtClean="0">
                <a:latin typeface="Arial" pitchFamily="34" charset="0"/>
              </a:rPr>
              <a:t>4</a:t>
            </a:r>
            <a:r>
              <a:rPr lang="en-US" sz="2400" dirty="0" smtClean="0">
                <a:latin typeface="Arial" pitchFamily="34" charset="0"/>
              </a:rPr>
              <a:t> into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 &amp; 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dirty="0" smtClean="0">
                <a:latin typeface="Arial" pitchFamily="34" charset="0"/>
              </a:rPr>
              <a:t> may be written: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727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388614A9-D984-4953-9F70-5B555630C021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4953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46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Uses of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Acetylene</a:t>
            </a:r>
            <a:endParaRPr lang="en-US" sz="3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 most  common  use  of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 is  as  a  raw  material  for  the  production  of 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various  organic  chemicals </a:t>
            </a:r>
            <a:r>
              <a:rPr lang="en-US" sz="2400" dirty="0" smtClean="0">
                <a:latin typeface="Arial" pitchFamily="34" charset="0"/>
              </a:rPr>
              <a:t>including 1,4-butanediol, which is widely used in the preparation of </a:t>
            </a:r>
            <a:r>
              <a:rPr lang="en-US" sz="2400" b="1" dirty="0" smtClean="0">
                <a:latin typeface="Arial" pitchFamily="34" charset="0"/>
              </a:rPr>
              <a:t>polyurethane and  polyester  plastics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 second  most  common use  is  as  the  fuel  component  in 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oxy-acetylene welding  and  metal  cutting.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Some  commercially  useful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 compounds  include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 black, which is used in certain dry-cell  batteries, &amp; </a:t>
            </a:r>
            <a:r>
              <a:rPr lang="en-US" sz="2400" dirty="0" err="1" smtClean="0">
                <a:latin typeface="Arial" pitchFamily="34" charset="0"/>
              </a:rPr>
              <a:t>acetylenic</a:t>
            </a:r>
            <a:r>
              <a:rPr lang="en-US" sz="2400" dirty="0" smtClean="0">
                <a:latin typeface="Arial" pitchFamily="34" charset="0"/>
              </a:rPr>
              <a:t>  alcohols,  which  are 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used  in  the synthesis of vitamins.</a:t>
            </a:r>
          </a:p>
        </p:txBody>
      </p:sp>
      <p:sp>
        <p:nvSpPr>
          <p:cNvPr id="737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53D8F8F4-65B5-4756-94FE-7FCB18220114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265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2.4.2 Manufacture of Ethylene oxide (C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O)</a:t>
            </a:r>
            <a:endParaRPr lang="en-US" sz="24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</a:rPr>
              <a:t>O </a:t>
            </a:r>
            <a:r>
              <a:rPr lang="en-US" sz="2400" dirty="0" smtClean="0">
                <a:latin typeface="Arial" pitchFamily="34" charset="0"/>
              </a:rPr>
              <a:t>is  a  flammable,  colorless  gas.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</a:rPr>
              <a:t>O </a:t>
            </a:r>
            <a:r>
              <a:rPr lang="en-US" sz="2400" dirty="0" smtClean="0">
                <a:latin typeface="Arial" pitchFamily="34" charset="0"/>
              </a:rPr>
              <a:t>is  found  in  the production  of  solvents,  antifreeze, textiles,  detergents,  adhesives,  polyurethane  foam,  and pharmaceuticals.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It is also useful in </a:t>
            </a:r>
            <a:r>
              <a:rPr lang="en-US" sz="2400" b="1" dirty="0" smtClean="0">
                <a:latin typeface="Arial" pitchFamily="34" charset="0"/>
              </a:rPr>
              <a:t>fumigants, </a:t>
            </a:r>
            <a:r>
              <a:rPr lang="en-US" sz="2400" b="1" dirty="0" err="1" smtClean="0">
                <a:latin typeface="Arial" pitchFamily="34" charset="0"/>
              </a:rPr>
              <a:t>sterilants</a:t>
            </a:r>
            <a:r>
              <a:rPr lang="en-US" sz="2400" b="1" dirty="0" smtClean="0">
                <a:latin typeface="Arial" pitchFamily="34" charset="0"/>
              </a:rPr>
              <a:t> for spices &amp; cosmetics, as well as during hospital  sterilization  of  surgical  equipment.</a:t>
            </a:r>
            <a:r>
              <a:rPr lang="en-US" sz="2400" dirty="0" smtClean="0">
                <a:latin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In  industry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</a:rPr>
              <a:t>O </a:t>
            </a:r>
            <a:r>
              <a:rPr lang="en-US" sz="2400" dirty="0" smtClean="0">
                <a:latin typeface="Arial" pitchFamily="34" charset="0"/>
              </a:rPr>
              <a:t>is  produced  while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&amp; oxygen  reacting  on  a  silver  catalyst  at  200–300°C  &amp; pressures  used  are  in  the region of 1-2MPa.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747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524DD180-F301-4953-AA11-491008BCA4D6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46775"/>
            <a:ext cx="3276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62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b="1" dirty="0">
                <a:solidFill>
                  <a:srgbClr val="FF00FF"/>
                </a:solidFill>
                <a:latin typeface="Arial" panose="020B0604020202020204" pitchFamily="34" charset="0"/>
              </a:rPr>
              <a:t>Uses of ethylene </a:t>
            </a:r>
            <a:r>
              <a:rPr lang="en-US" sz="3100" b="1" dirty="0" smtClean="0">
                <a:solidFill>
                  <a:srgbClr val="FF00FF"/>
                </a:solidFill>
                <a:latin typeface="Arial" panose="020B0604020202020204" pitchFamily="34" charset="0"/>
              </a:rPr>
              <a:t>oxide</a:t>
            </a:r>
            <a:endParaRPr lang="en-US" sz="3100" b="1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chemical compound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b="1" baseline="-25000" dirty="0" smtClean="0">
                <a:latin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</a:rPr>
              <a:t>H</a:t>
            </a:r>
            <a:r>
              <a:rPr lang="en-US" sz="2400" b="1" baseline="-25000" dirty="0" smtClean="0">
                <a:latin typeface="Arial" pitchFamily="34" charset="0"/>
              </a:rPr>
              <a:t>4</a:t>
            </a:r>
            <a:r>
              <a:rPr lang="en-US" sz="2400" b="1" dirty="0" smtClean="0">
                <a:latin typeface="Arial" pitchFamily="34" charset="0"/>
              </a:rPr>
              <a:t>O </a:t>
            </a:r>
            <a:r>
              <a:rPr lang="en-US" sz="2400" dirty="0" smtClean="0">
                <a:latin typeface="Arial" pitchFamily="34" charset="0"/>
              </a:rPr>
              <a:t>is an  important  industrial  chemical  used  as  an intermediate  in  the  production  of  ethylene  glycol,  other  chemicals,  &amp; sterile  for  the manufacturing  of  rubber,  paint,  leather  processing,  </a:t>
            </a:r>
            <a:r>
              <a:rPr lang="en-US" sz="2400" dirty="0">
                <a:latin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</a:rPr>
              <a:t>ndustrial  surfactants,  paper,  textile,  metal processing,  latex  &amp;  waxes,  household  surfactants,  detergents,  pharmaceutical  raw  materials,  dyeing &amp; finishing, agrochemicals, cosmetics raw material.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757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297ED09C-3BE5-498C-A18C-C85F82E2EC68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750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700" b="1" dirty="0" smtClean="0">
                <a:solidFill>
                  <a:srgbClr val="FF0000"/>
                </a:solidFill>
              </a:rPr>
              <a:t/>
            </a:r>
            <a:br>
              <a:rPr lang="en-US" sz="2700" b="1" dirty="0" smtClean="0">
                <a:solidFill>
                  <a:srgbClr val="FF0000"/>
                </a:solidFill>
              </a:rPr>
            </a:br>
            <a:r>
              <a:rPr lang="en-US" sz="2700" b="1" dirty="0">
                <a:solidFill>
                  <a:srgbClr val="FF0000"/>
                </a:solidFill>
              </a:rPr>
              <a:t/>
            </a:r>
            <a:br>
              <a:rPr lang="en-US" sz="2700" b="1" dirty="0">
                <a:solidFill>
                  <a:srgbClr val="FF0000"/>
                </a:solidFill>
              </a:rPr>
            </a:br>
            <a:r>
              <a:rPr lang="en-US" sz="2700" b="1" dirty="0" smtClean="0">
                <a:solidFill>
                  <a:srgbClr val="FF0000"/>
                </a:solidFill>
              </a:rPr>
              <a:t/>
            </a:r>
            <a:br>
              <a:rPr lang="en-US" sz="2700" b="1" dirty="0" smtClean="0">
                <a:solidFill>
                  <a:srgbClr val="FF0000"/>
                </a:solidFill>
              </a:rPr>
            </a:b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2.4.3 </a:t>
            </a: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Manufacture of Acrylonitrile (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sz="27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sz="27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N)</a:t>
            </a:r>
            <a:endParaRPr lang="en-US" sz="27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>
              <a:buFont typeface="Wingdings" pitchFamily="2" charset="2"/>
              <a:buChar char="@"/>
            </a:pPr>
            <a:r>
              <a:rPr lang="en-US" sz="2400" dirty="0" smtClean="0">
                <a:latin typeface="Arial" pitchFamily="34" charset="0"/>
              </a:rPr>
              <a:t>Acrylonitrile, vinyl cyanide, CH</a:t>
            </a:r>
            <a:r>
              <a:rPr lang="en-US" sz="2400" baseline="-25000" dirty="0" smtClean="0">
                <a:latin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</a:rPr>
              <a:t>=CHC≡N, is a colorless liquid with a slightly pungent odor. </a:t>
            </a:r>
          </a:p>
          <a:p>
            <a:pPr algn="just">
              <a:buFont typeface="Wingdings" pitchFamily="2" charset="2"/>
              <a:buChar char="@"/>
            </a:pPr>
            <a:r>
              <a:rPr lang="en-US" sz="2400" dirty="0" smtClean="0">
                <a:latin typeface="Arial" pitchFamily="34" charset="0"/>
              </a:rPr>
              <a:t>It  was  first  prepared  in  1893  by  a  French  Chemist,  Ch.  Moreau, by dehydration  of  ethylene cyanohydrin  with  phosphorus  </a:t>
            </a:r>
            <a:r>
              <a:rPr lang="en-US" sz="2400" dirty="0" err="1" smtClean="0">
                <a:latin typeface="Arial" pitchFamily="34" charset="0"/>
              </a:rPr>
              <a:t>pentoxide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@"/>
            </a:pPr>
            <a:r>
              <a:rPr lang="en-US" sz="2400" b="1" dirty="0" smtClean="0">
                <a:latin typeface="Arial" pitchFamily="34" charset="0"/>
              </a:rPr>
              <a:t> It  is  an  important monomer for  the  manufacture  of useful plastics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@"/>
            </a:pPr>
            <a:r>
              <a:rPr lang="en-US" sz="2400" dirty="0" smtClean="0">
                <a:latin typeface="Arial" pitchFamily="34" charset="0"/>
              </a:rPr>
              <a:t>Most industrial acrylonitrile  is  produced  by catalytic </a:t>
            </a:r>
            <a:r>
              <a:rPr lang="en-US" sz="2400" dirty="0" err="1" smtClean="0">
                <a:latin typeface="Arial" pitchFamily="34" charset="0"/>
              </a:rPr>
              <a:t>ammoxidation</a:t>
            </a:r>
            <a:r>
              <a:rPr lang="en-US" sz="2400" dirty="0" smtClean="0">
                <a:latin typeface="Arial" pitchFamily="34" charset="0"/>
              </a:rPr>
              <a:t> of propylene by the 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</a:rPr>
              <a:t>Sohio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 process in the presence of a metal-oxide catalyst. </a:t>
            </a:r>
          </a:p>
          <a:p>
            <a:pPr algn="just">
              <a:buFont typeface="Wingdings" pitchFamily="2" charset="2"/>
              <a:buChar char="@"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768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50103828-00B5-4957-B43B-5774490423CD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876800"/>
            <a:ext cx="62436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551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2.4.4 Manufacture of Dimethyl terephthalate (DMT)</a:t>
            </a:r>
            <a:endParaRPr lang="en-US" sz="2400" b="1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latin typeface="Arial" panose="020B0604020202020204" pitchFamily="34" charset="0"/>
              </a:rPr>
              <a:t>The  most  important  commercial  route  to  ester  </a:t>
            </a:r>
            <a:r>
              <a:rPr lang="en-US" sz="2000" b="1" dirty="0" smtClean="0">
                <a:latin typeface="Arial" panose="020B0604020202020204" pitchFamily="34" charset="0"/>
              </a:rPr>
              <a:t>&amp; acid  </a:t>
            </a:r>
            <a:r>
              <a:rPr lang="en-US" sz="2000" b="1" dirty="0">
                <a:latin typeface="Arial" panose="020B0604020202020204" pitchFamily="34" charset="0"/>
              </a:rPr>
              <a:t>manufacture  is  the  liquid-phase </a:t>
            </a:r>
            <a:r>
              <a:rPr lang="en-US" sz="2000" b="1" dirty="0" smtClean="0">
                <a:latin typeface="Arial" panose="020B0604020202020204" pitchFamily="34" charset="0"/>
              </a:rPr>
              <a:t>oxidation  </a:t>
            </a:r>
            <a:r>
              <a:rPr lang="en-US" sz="2000" b="1" dirty="0">
                <a:latin typeface="Arial" panose="020B0604020202020204" pitchFamily="34" charset="0"/>
              </a:rPr>
              <a:t>of  </a:t>
            </a:r>
            <a:r>
              <a:rPr lang="en-US" sz="2000" b="1" dirty="0" smtClean="0">
                <a:latin typeface="Arial" panose="020B0604020202020204" pitchFamily="34" charset="0"/>
              </a:rPr>
              <a:t>p-xylene.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latin typeface="Arial" panose="020B0604020202020204" pitchFamily="34" charset="0"/>
              </a:rPr>
              <a:t>The crude esters are separated into their components in a system of columns under </a:t>
            </a:r>
            <a:r>
              <a:rPr lang="en-US" sz="2000" b="1" dirty="0" smtClean="0">
                <a:latin typeface="Arial" panose="020B0604020202020204" pitchFamily="34" charset="0"/>
              </a:rPr>
              <a:t>vacuum</a:t>
            </a:r>
            <a:r>
              <a:rPr lang="en-US" sz="2000" b="1" dirty="0">
                <a:latin typeface="Arial" panose="020B0604020202020204" pitchFamily="34" charset="0"/>
              </a:rPr>
              <a:t>. 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DMT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is further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purified  by  recrystallizing  twice  from  methanol  or  xylene,  melted,  and  converted  into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readily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manageable flakes with a drum flaker. </a:t>
            </a:r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>
                <a:latin typeface="Arial" panose="020B0604020202020204" pitchFamily="34" charset="0"/>
              </a:rPr>
              <a:t>DMT is used  in the manufacture of polyester </a:t>
            </a:r>
            <a:r>
              <a:rPr lang="en-US" sz="2000" b="1" dirty="0" err="1" smtClean="0">
                <a:latin typeface="Arial" panose="020B0604020202020204" pitchFamily="34" charset="0"/>
              </a:rPr>
              <a:t>fibre</a:t>
            </a:r>
            <a:r>
              <a:rPr lang="en-US" sz="2000" b="1" dirty="0" smtClean="0">
                <a:latin typeface="Arial" panose="020B0604020202020204" pitchFamily="34" charset="0"/>
              </a:rPr>
              <a:t>,  yarn &amp; film and also certain polyester resins.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778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3B15682C-529B-4132-9DE5-5E55EF6EB074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10125"/>
            <a:ext cx="5791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05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>
                <a:latin typeface="Arial Black" panose="020B0A04020102020204" pitchFamily="34" charset="0"/>
              </a:rPr>
              <a:t>Main Petrochemicals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  <a:sym typeface="Wingdings" pitchFamily="2" charset="2"/>
              </a:rPr>
              <a:t>      </a:t>
            </a:r>
            <a:r>
              <a:rPr lang="en-US" sz="2800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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What are Petrochemicals?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      </a:t>
            </a: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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 How Petrochemicals are obtained?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      </a:t>
            </a:r>
            <a:r>
              <a:rPr lang="en-US" sz="3600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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 Why we need to study 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Petrochemicals?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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What are the applications of Petrochemicals?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</a:rPr>
              <a:t>           </a:t>
            </a:r>
          </a:p>
        </p:txBody>
      </p:sp>
      <p:sp>
        <p:nvSpPr>
          <p:cNvPr id="593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BFD32907-0334-4ABE-822B-9FE23CD38175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11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Introduction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petrochemicals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59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rgbClr val="FF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</a:t>
            </a:r>
            <a:r>
              <a:rPr lang="en-US" sz="2400" b="1" dirty="0">
                <a:solidFill>
                  <a:srgbClr val="0000FF"/>
                </a:solidFill>
                <a:latin typeface="Arial Black" panose="020B0A04020102020204" pitchFamily="34" charset="0"/>
              </a:rPr>
              <a:t>What are Petrochemicals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?</a:t>
            </a:r>
            <a:endParaRPr lang="en-US" sz="2400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 petrochemical </a:t>
            </a:r>
            <a:r>
              <a:rPr lang="en-US" sz="2400" dirty="0">
                <a:latin typeface="Arial" panose="020B0604020202020204" pitchFamily="34" charset="0"/>
              </a:rPr>
              <a:t>is any chemical (as distinct from fuels and </a:t>
            </a:r>
            <a:r>
              <a:rPr lang="en-US" sz="2400" dirty="0" smtClean="0">
                <a:latin typeface="Arial" panose="020B0604020202020204" pitchFamily="34" charset="0"/>
              </a:rPr>
              <a:t>petroleum products</a:t>
            </a:r>
            <a:r>
              <a:rPr lang="en-US" sz="2400" dirty="0">
                <a:latin typeface="Arial" panose="020B0604020202020204" pitchFamily="34" charset="0"/>
              </a:rPr>
              <a:t>) manufactured from petroleum </a:t>
            </a:r>
            <a:r>
              <a:rPr lang="en-US" sz="2400" dirty="0" smtClean="0">
                <a:latin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</a:rPr>
              <a:t>used </a:t>
            </a:r>
            <a:r>
              <a:rPr lang="en-US" sz="2400" dirty="0" smtClean="0">
                <a:latin typeface="Arial" panose="020B0604020202020204" pitchFamily="34" charset="0"/>
              </a:rPr>
              <a:t>for a </a:t>
            </a:r>
            <a:r>
              <a:rPr lang="en-US" sz="2400" dirty="0">
                <a:latin typeface="Arial" panose="020B0604020202020204" pitchFamily="34" charset="0"/>
              </a:rPr>
              <a:t>variety of commercial </a:t>
            </a:r>
            <a:r>
              <a:rPr lang="en-US" sz="2400" dirty="0" smtClean="0">
                <a:latin typeface="Arial" panose="020B0604020202020204" pitchFamily="34" charset="0"/>
              </a:rPr>
              <a:t>purposes.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They are </a:t>
            </a:r>
            <a:r>
              <a:rPr lang="en-US" sz="2400" dirty="0">
                <a:latin typeface="Arial" panose="020B0604020202020204" pitchFamily="34" charset="0"/>
              </a:rPr>
              <a:t>non-fuel </a:t>
            </a:r>
            <a:r>
              <a:rPr lang="en-US" sz="2400" dirty="0" smtClean="0">
                <a:latin typeface="Arial" panose="020B0604020202020204" pitchFamily="34" charset="0"/>
              </a:rPr>
              <a:t>chemical compounds </a:t>
            </a:r>
            <a:r>
              <a:rPr lang="en-US" sz="2400" dirty="0">
                <a:latin typeface="Arial" panose="020B0604020202020204" pitchFamily="34" charset="0"/>
              </a:rPr>
              <a:t>derived  from  petroleum.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These chemicals include a large n</a:t>
            </a:r>
            <a:r>
              <a:rPr lang="en-US" sz="2400" u="sng" dirty="0" smtClean="0">
                <a:latin typeface="Arial" panose="020B0604020202020204" pitchFamily="34" charset="0"/>
              </a:rPr>
              <a:t>o</a:t>
            </a:r>
            <a:r>
              <a:rPr lang="en-US" sz="2400" dirty="0" smtClean="0">
                <a:latin typeface="Arial" panose="020B0604020202020204" pitchFamily="34" charset="0"/>
              </a:rPr>
              <a:t> of </a:t>
            </a:r>
            <a:r>
              <a:rPr lang="en-US" sz="2400" dirty="0">
                <a:latin typeface="Arial" panose="020B0604020202020204" pitchFamily="34" charset="0"/>
              </a:rPr>
              <a:t>organic </a:t>
            </a:r>
            <a:r>
              <a:rPr lang="en-US" sz="2400" dirty="0" smtClean="0">
                <a:latin typeface="Arial" panose="020B0604020202020204" pitchFamily="34" charset="0"/>
              </a:rPr>
              <a:t>compounds (</a:t>
            </a:r>
            <a:r>
              <a:rPr lang="en-US" sz="2400" dirty="0">
                <a:latin typeface="Arial" panose="020B0604020202020204" pitchFamily="34" charset="0"/>
              </a:rPr>
              <a:t>aliphatic  </a:t>
            </a:r>
            <a:r>
              <a:rPr lang="en-US" sz="2400" dirty="0" smtClean="0">
                <a:latin typeface="Arial" panose="020B0604020202020204" pitchFamily="34" charset="0"/>
              </a:rPr>
              <a:t>&amp; aromatic</a:t>
            </a:r>
            <a:r>
              <a:rPr lang="en-US" sz="2400" dirty="0">
                <a:latin typeface="Arial" panose="020B0604020202020204" pitchFamily="34" charset="0"/>
              </a:rPr>
              <a:t>)  of  various  functional </a:t>
            </a:r>
            <a:r>
              <a:rPr lang="en-US" sz="2400" dirty="0" smtClean="0">
                <a:latin typeface="Arial" panose="020B0604020202020204" pitchFamily="34" charset="0"/>
              </a:rPr>
              <a:t>groups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604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8BC4F61E-5E84-4224-9C67-0132D37EA02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289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Introduction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Petrochemicals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594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Primary </a:t>
            </a:r>
            <a:r>
              <a:rPr lang="en-US" sz="2400" dirty="0">
                <a:latin typeface="Arial" panose="020B0604020202020204" pitchFamily="34" charset="0"/>
              </a:rPr>
              <a:t>petrochemicals </a:t>
            </a:r>
            <a:r>
              <a:rPr lang="en-US" sz="2400" dirty="0" smtClean="0">
                <a:latin typeface="Arial" panose="020B0604020202020204" pitchFamily="34" charset="0"/>
              </a:rPr>
              <a:t>include: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olefins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(ethylene, propene, and butadiene</a:t>
            </a:r>
            <a:r>
              <a:rPr lang="en-US" sz="2400" dirty="0" smtClean="0">
                <a:latin typeface="Arial" panose="020B0604020202020204" pitchFamily="34" charset="0"/>
              </a:rPr>
              <a:t>)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aromatics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(benzene, toluene</a:t>
            </a:r>
            <a:r>
              <a:rPr lang="en-US" sz="2400" dirty="0" smtClean="0">
                <a:latin typeface="Arial" panose="020B0604020202020204" pitchFamily="34" charset="0"/>
              </a:rPr>
              <a:t>, &amp; xylene</a:t>
            </a:r>
            <a:r>
              <a:rPr lang="en-US" sz="2400" dirty="0">
                <a:latin typeface="Arial" panose="020B0604020202020204" pitchFamily="34" charset="0"/>
              </a:rPr>
              <a:t>), &amp;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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methanol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Thus, petrochemical feed-stocks can be classified into different groups: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olefins</a:t>
            </a:r>
            <a:r>
              <a:rPr lang="en-US" sz="2400" dirty="0" smtClean="0"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aromatics</a:t>
            </a:r>
            <a:r>
              <a:rPr lang="en-US" sz="2400" dirty="0" smtClean="0">
                <a:latin typeface="Arial" panose="020B0604020202020204" pitchFamily="34" charset="0"/>
              </a:rPr>
              <a:t>, and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methanol</a:t>
            </a:r>
            <a:r>
              <a:rPr lang="en-US" sz="2400" dirty="0" smtClean="0">
                <a:latin typeface="Arial" panose="020B0604020202020204" pitchFamily="34" charset="0"/>
              </a:rPr>
              <a:t>;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 4</a:t>
            </a:r>
            <a:r>
              <a:rPr lang="en-US" sz="2400" baseline="30000" dirty="0" smtClean="0">
                <a:latin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</a:rPr>
              <a:t> group includes 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inorganic compounds &amp; synthesis gas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614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E95A15A1-27B9-423C-A6B2-0E438B5D137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287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Introduction to petrochemicals</a:t>
            </a:r>
            <a:endParaRPr lang="en-US" sz="2400" smtClean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35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common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products</a:t>
            </a:r>
            <a:r>
              <a:rPr lang="en-US" sz="2400" dirty="0">
                <a:latin typeface="Arial" panose="020B0604020202020204" pitchFamily="34" charset="0"/>
              </a:rPr>
              <a:t> made from petrochemicals </a:t>
            </a:r>
            <a:r>
              <a:rPr lang="en-US" sz="2400" dirty="0" smtClean="0">
                <a:latin typeface="Arial" panose="020B0604020202020204" pitchFamily="34" charset="0"/>
              </a:rPr>
              <a:t>include: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</a:t>
            </a:r>
            <a:r>
              <a:rPr 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sz="2400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plastics, soaps, detergents, solvents, adhesives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sz="2400" dirty="0" smtClean="0">
                <a:latin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</a:rPr>
              <a:t>paints, drugs, fertilizer,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sz="2400" dirty="0" smtClean="0">
                <a:latin typeface="Arial" panose="020B0604020202020204" pitchFamily="34" charset="0"/>
              </a:rPr>
              <a:t> pesticides</a:t>
            </a:r>
            <a:r>
              <a:rPr lang="en-US" sz="2400" dirty="0">
                <a:latin typeface="Arial" panose="020B0604020202020204" pitchFamily="34" charset="0"/>
              </a:rPr>
              <a:t>, insecticides, explosives,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sz="2400" dirty="0" smtClean="0">
                <a:latin typeface="Arial" panose="020B0604020202020204" pitchFamily="34" charset="0"/>
              </a:rPr>
              <a:t> synthetic </a:t>
            </a:r>
            <a:r>
              <a:rPr lang="en-US" sz="2400" dirty="0">
                <a:latin typeface="Arial" panose="020B0604020202020204" pitchFamily="34" charset="0"/>
              </a:rPr>
              <a:t>fibers, synthetic rubber,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   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sz="2400" dirty="0" smtClean="0">
                <a:latin typeface="Arial" panose="020B0604020202020204" pitchFamily="34" charset="0"/>
              </a:rPr>
              <a:t> flooring</a:t>
            </a:r>
            <a:r>
              <a:rPr lang="en-US" sz="2400" dirty="0">
                <a:latin typeface="Arial" panose="020B0604020202020204" pitchFamily="34" charset="0"/>
              </a:rPr>
              <a:t>, and insulating materials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34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007B96AD-3971-4C0A-8F54-E2938F3F4669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838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5635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ndalus"/>
                <a:ea typeface="Andalus"/>
                <a:cs typeface="Andalus"/>
              </a:rPr>
              <a:t>2.2. Chemical Conversions for Manufacture of Petrochemicals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832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 conversion of refinery feedstock into final products </a:t>
            </a:r>
            <a:r>
              <a:rPr lang="en-US" sz="2400" dirty="0" smtClean="0">
                <a:latin typeface="Arial" panose="020B0604020202020204" pitchFamily="34" charset="0"/>
              </a:rPr>
              <a:t>involves three </a:t>
            </a:r>
            <a:r>
              <a:rPr lang="en-US" sz="2400" dirty="0">
                <a:latin typeface="Arial" panose="020B0604020202020204" pitchFamily="34" charset="0"/>
              </a:rPr>
              <a:t>main stages.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1</a:t>
            </a:r>
            <a:r>
              <a:rPr lang="en-US" sz="2400" baseline="30000" dirty="0" smtClean="0">
                <a:latin typeface="Arial" panose="020B0604020202020204" pitchFamily="34" charset="0"/>
              </a:rPr>
              <a:t>st</a:t>
            </a:r>
            <a:r>
              <a:rPr lang="en-US" sz="2400" dirty="0" smtClean="0">
                <a:latin typeface="Arial" panose="020B0604020202020204" pitchFamily="34" charset="0"/>
              </a:rPr>
              <a:t> stage is  </a:t>
            </a:r>
            <a:r>
              <a:rPr lang="en-US" sz="2400" dirty="0">
                <a:latin typeface="Arial" panose="020B0604020202020204" pitchFamily="34" charset="0"/>
              </a:rPr>
              <a:t>the  manufacture  of  the base  chemicals  or  the  building  blocks 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e.g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.  ethylene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propylene,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benzene.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Then they  </a:t>
            </a:r>
            <a:r>
              <a:rPr lang="en-US" sz="2400" dirty="0">
                <a:latin typeface="Arial" panose="020B0604020202020204" pitchFamily="34" charset="0"/>
              </a:rPr>
              <a:t>are </a:t>
            </a:r>
            <a:r>
              <a:rPr lang="en-US" sz="2400" dirty="0" smtClean="0">
                <a:latin typeface="Arial" panose="020B0604020202020204" pitchFamily="34" charset="0"/>
              </a:rPr>
              <a:t>converted  </a:t>
            </a:r>
            <a:r>
              <a:rPr lang="en-US" sz="2400" dirty="0">
                <a:latin typeface="Arial" panose="020B0604020202020204" pitchFamily="34" charset="0"/>
              </a:rPr>
              <a:t>into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intermediate</a:t>
            </a:r>
            <a:r>
              <a:rPr lang="en-US" sz="2400" dirty="0">
                <a:latin typeface="Arial" panose="020B0604020202020204" pitchFamily="34" charset="0"/>
              </a:rPr>
              <a:t>  products 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e.g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.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ethanol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ethylene glycol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propylene 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glycol,  styrene, 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3</a:t>
            </a:r>
            <a:r>
              <a:rPr lang="en-US" sz="2400" baseline="30000" dirty="0" smtClean="0">
                <a:latin typeface="Arial" panose="020B0604020202020204" pitchFamily="34" charset="0"/>
              </a:rPr>
              <a:t>rd</a:t>
            </a:r>
            <a:r>
              <a:rPr lang="en-US" sz="2400" dirty="0" smtClean="0">
                <a:latin typeface="Arial" panose="020B0604020202020204" pitchFamily="34" charset="0"/>
              </a:rPr>
              <a:t> stage, these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intermediate</a:t>
            </a:r>
            <a:r>
              <a:rPr lang="en-US" sz="2400" dirty="0" smtClean="0">
                <a:latin typeface="Arial" panose="020B0604020202020204" pitchFamily="34" charset="0"/>
              </a:rPr>
              <a:t> are then further converted </a:t>
            </a:r>
            <a:r>
              <a:rPr lang="en-US" sz="2400" dirty="0">
                <a:latin typeface="Arial" panose="020B0604020202020204" pitchFamily="34" charset="0"/>
              </a:rPr>
              <a:t>into products that are used directly by industry to produce </a:t>
            </a:r>
            <a:r>
              <a:rPr lang="en-US" sz="2400" dirty="0" smtClean="0">
                <a:latin typeface="Arial" panose="020B0604020202020204" pitchFamily="34" charset="0"/>
              </a:rPr>
              <a:t>finished consumers products.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e.g. polyethylene, polypropylene, polystyrene, polyvinylchloride</a:t>
            </a:r>
          </a:p>
        </p:txBody>
      </p:sp>
      <p:sp>
        <p:nvSpPr>
          <p:cNvPr id="6451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CE016234-5520-4126-8E48-4CF958081FEF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918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r"/>
            <a:r>
              <a:rPr lang="en-US" sz="2800" b="1" smtClean="0">
                <a:solidFill>
                  <a:srgbClr val="FF0000"/>
                </a:solidFill>
                <a:latin typeface="Arial" pitchFamily="34" charset="0"/>
              </a:rPr>
              <a:t>cont</a:t>
            </a:r>
            <a:r>
              <a:rPr lang="en-US" sz="2800" b="1" u="sng" baseline="30000" smtClean="0">
                <a:solidFill>
                  <a:srgbClr val="FF0000"/>
                </a:solidFill>
                <a:latin typeface="Arial" pitchFamily="34" charset="0"/>
              </a:rPr>
              <a:t>d</a:t>
            </a:r>
            <a:endParaRPr lang="en-US" sz="2800" b="1" u="sng" baseline="30000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791200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</a:t>
            </a:r>
            <a:r>
              <a:rPr lang="en-US" sz="2400" b="1" dirty="0" smtClean="0">
                <a:latin typeface="Arial" pitchFamily="34" charset="0"/>
              </a:rPr>
              <a:t>base  chemicals  </a:t>
            </a:r>
            <a:r>
              <a:rPr lang="en-US" sz="2400" dirty="0" smtClean="0">
                <a:latin typeface="Arial" pitchFamily="34" charset="0"/>
              </a:rPr>
              <a:t>can  be  broadly  classified  into  two  groups: olefins  and  aromatics.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Olefins</a:t>
            </a:r>
            <a:r>
              <a:rPr lang="en-US" sz="2400" dirty="0" smtClean="0">
                <a:latin typeface="Arial" pitchFamily="34" charset="0"/>
              </a:rPr>
              <a:t> are characterized by chains of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dirty="0" smtClean="0">
                <a:latin typeface="Arial" pitchFamily="34" charset="0"/>
              </a:rPr>
              <a:t> atoms as their backbone while aromatics contain a ring  of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dirty="0" smtClean="0">
                <a:latin typeface="Arial" pitchFamily="34" charset="0"/>
              </a:rPr>
              <a:t> atoms  at  the  core of  the molecule.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In  an  olefin  plant,  the  long  chained </a:t>
            </a:r>
            <a:r>
              <a:rPr lang="en-US" sz="2400" b="1" dirty="0" smtClean="0">
                <a:latin typeface="Arial" pitchFamily="34" charset="0"/>
              </a:rPr>
              <a:t>C</a:t>
            </a:r>
            <a:r>
              <a:rPr lang="en-US" sz="2400" dirty="0" smtClean="0">
                <a:latin typeface="Arial" pitchFamily="34" charset="0"/>
              </a:rPr>
              <a:t> molecules  are  cracked into smaller chains, such as C2 (ethylene), C3 (propylene)  &amp; C4 (</a:t>
            </a:r>
            <a:r>
              <a:rPr lang="en-US" sz="2400" dirty="0" err="1" smtClean="0">
                <a:latin typeface="Arial" pitchFamily="34" charset="0"/>
              </a:rPr>
              <a:t>butadienes</a:t>
            </a:r>
            <a:r>
              <a:rPr lang="en-US" sz="2400" dirty="0" smtClean="0">
                <a:latin typeface="Arial" pitchFamily="34" charset="0"/>
              </a:rPr>
              <a:t>). 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  two  cracking  methods  used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are  thermal  cracking  </a:t>
            </a:r>
            <a:r>
              <a:rPr lang="en-US" sz="2400" dirty="0" smtClean="0">
                <a:latin typeface="Arial" pitchFamily="34" charset="0"/>
              </a:rPr>
              <a:t>(high  temp.)  &amp;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catalytic cracking</a:t>
            </a:r>
            <a:r>
              <a:rPr lang="en-US" sz="2400" dirty="0" smtClean="0">
                <a:latin typeface="Arial" pitchFamily="34" charset="0"/>
              </a:rPr>
              <a:t>, both of which are highly energy intensive. </a:t>
            </a:r>
          </a:p>
        </p:txBody>
      </p:sp>
      <p:sp>
        <p:nvSpPr>
          <p:cNvPr id="655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8F7E941A-7C42-4431-B533-0053441D4FD5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87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6868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2.3. Petrochemicals from Methanol, Ethylene, Propylene</a:t>
            </a:r>
            <a:r>
              <a:rPr lang="en-US" sz="2400" b="1" dirty="0">
                <a:latin typeface="Arial" panose="020B0604020202020204" pitchFamily="34" charset="0"/>
              </a:rPr>
              <a:t>, Butylenes </a:t>
            </a:r>
            <a:r>
              <a:rPr lang="en-US" sz="2400" b="1" dirty="0" smtClean="0">
                <a:latin typeface="Arial" panose="020B0604020202020204" pitchFamily="34" charset="0"/>
              </a:rPr>
              <a:t>&amp; BTX 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How Petrochemicals can be manufactured from Methanol, Ethylene, Propylene,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</a:rPr>
              <a:t>Butylenes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 and BTX?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</a:rPr>
              <a:t>T</a:t>
            </a:r>
            <a:r>
              <a:rPr lang="en-US" sz="2400" dirty="0" smtClean="0">
                <a:latin typeface="Arial" pitchFamily="34" charset="0"/>
              </a:rPr>
              <a:t>he two petrochemical classes  are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olefins </a:t>
            </a:r>
            <a:r>
              <a:rPr lang="en-US" sz="2400" dirty="0" smtClean="0">
                <a:latin typeface="Arial" pitchFamily="34" charset="0"/>
              </a:rPr>
              <a:t>including  ethylene and propylene, &amp;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aromatics</a:t>
            </a:r>
            <a:r>
              <a:rPr lang="en-US" sz="2400" dirty="0" smtClean="0">
                <a:latin typeface="Arial" pitchFamily="34" charset="0"/>
              </a:rPr>
              <a:t> including benzene, toluene and xylene isomers(BTX).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Oil refineries produce olefins &amp; aromatics by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fluid catalytic cracking</a:t>
            </a:r>
            <a:r>
              <a:rPr lang="en-US" sz="2400" dirty="0" smtClean="0">
                <a:latin typeface="Arial" pitchFamily="34" charset="0"/>
              </a:rPr>
              <a:t> of petroleum fractions.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Chemical plants produce olefins by steam cracking of natural  gas liquids like </a:t>
            </a:r>
            <a:r>
              <a:rPr lang="en-US" sz="2400" b="1" dirty="0" smtClean="0">
                <a:latin typeface="Arial" pitchFamily="34" charset="0"/>
              </a:rPr>
              <a:t>ethane and propane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</p:txBody>
      </p:sp>
      <p:sp>
        <p:nvSpPr>
          <p:cNvPr id="665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AFE40EC2-C849-409D-B8CE-A5B6DFAC9479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46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610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smtClean="0">
                <a:latin typeface="Arial" panose="020B0604020202020204" pitchFamily="34" charset="0"/>
              </a:rPr>
              <a:t>Petrochemicals from Methanol, Ethylene, Propylene</a:t>
            </a:r>
            <a:r>
              <a:rPr lang="en-US" sz="2000" b="1" dirty="0">
                <a:latin typeface="Arial" panose="020B0604020202020204" pitchFamily="34" charset="0"/>
              </a:rPr>
              <a:t>, Butylenes </a:t>
            </a:r>
            <a:r>
              <a:rPr lang="en-US" sz="2000" b="1" dirty="0" smtClean="0">
                <a:latin typeface="Arial" panose="020B0604020202020204" pitchFamily="34" charset="0"/>
              </a:rPr>
              <a:t>&amp; BTX 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Aromatics</a:t>
            </a:r>
            <a:r>
              <a:rPr lang="en-US" sz="2400" dirty="0">
                <a:latin typeface="Arial" panose="020B0604020202020204" pitchFamily="34" charset="0"/>
              </a:rPr>
              <a:t> are </a:t>
            </a:r>
            <a:r>
              <a:rPr lang="en-US" sz="2400" dirty="0" smtClean="0">
                <a:latin typeface="Arial" panose="020B0604020202020204" pitchFamily="34" charset="0"/>
              </a:rPr>
              <a:t> produced  </a:t>
            </a:r>
            <a:r>
              <a:rPr lang="en-US" sz="2400" dirty="0">
                <a:latin typeface="Arial" panose="020B0604020202020204" pitchFamily="34" charset="0"/>
              </a:rPr>
              <a:t>by catalytic  reforming of </a:t>
            </a:r>
            <a:r>
              <a:rPr lang="en-US" sz="2400" dirty="0" smtClean="0">
                <a:latin typeface="Arial" panose="020B0604020202020204" pitchFamily="34" charset="0"/>
              </a:rPr>
              <a:t>naphtha.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Olefins  </a:t>
            </a:r>
            <a:r>
              <a:rPr lang="en-US" sz="2400" dirty="0">
                <a:latin typeface="Arial" panose="020B0604020202020204" pitchFamily="34" charset="0"/>
              </a:rPr>
              <a:t>and  aromatics  are  the  building  blocks  for  a </a:t>
            </a:r>
            <a:r>
              <a:rPr lang="en-US" sz="2400" dirty="0" smtClean="0">
                <a:latin typeface="Arial" panose="020B0604020202020204" pitchFamily="34" charset="0"/>
              </a:rPr>
              <a:t>wide  range </a:t>
            </a:r>
            <a:r>
              <a:rPr lang="en-US" sz="2400" dirty="0">
                <a:latin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</a:rPr>
              <a:t>materials such </a:t>
            </a:r>
            <a:r>
              <a:rPr lang="en-US" sz="2400" b="1" dirty="0">
                <a:latin typeface="Arial" panose="020B0604020202020204" pitchFamily="34" charset="0"/>
              </a:rPr>
              <a:t>as solvents, detergents</a:t>
            </a:r>
            <a:r>
              <a:rPr lang="en-US" sz="2400" b="1" dirty="0" smtClean="0">
                <a:latin typeface="Arial" panose="020B0604020202020204" pitchFamily="34" charset="0"/>
              </a:rPr>
              <a:t>, &amp; adhesives</a:t>
            </a:r>
            <a:r>
              <a:rPr lang="en-US" sz="2400" b="1" dirty="0">
                <a:latin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Olefins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are  the  basis  for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polymers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and oligomers used in plastics, resins, fibers, elastomers, lubricants, and gels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2.3.1 </a:t>
            </a:r>
            <a:r>
              <a:rPr lang="en-US" sz="2400" b="1" dirty="0">
                <a:latin typeface="Arial" panose="020B0604020202020204" pitchFamily="34" charset="0"/>
              </a:rPr>
              <a:t>Primary P</a:t>
            </a:r>
            <a:r>
              <a:rPr lang="en-US" sz="2400" b="1" dirty="0" smtClean="0">
                <a:latin typeface="Arial" panose="020B0604020202020204" pitchFamily="34" charset="0"/>
              </a:rPr>
              <a:t>etrochemicals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They are </a:t>
            </a:r>
            <a:r>
              <a:rPr lang="en-US" sz="2400" dirty="0">
                <a:latin typeface="Arial" panose="020B0604020202020204" pitchFamily="34" charset="0"/>
              </a:rPr>
              <a:t>divided into three groups depending on their chemical structure: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Olefins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include ethylene, propylene, and butadiene.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Ethylene &amp; propylene </a:t>
            </a:r>
            <a:r>
              <a:rPr lang="en-US" sz="2400" dirty="0">
                <a:latin typeface="Arial" panose="020B0604020202020204" pitchFamily="34" charset="0"/>
              </a:rPr>
              <a:t>are important </a:t>
            </a:r>
            <a:r>
              <a:rPr lang="en-US" sz="2400" dirty="0" smtClean="0">
                <a:latin typeface="Arial" panose="020B0604020202020204" pitchFamily="34" charset="0"/>
              </a:rPr>
              <a:t>sources </a:t>
            </a:r>
            <a:r>
              <a:rPr lang="en-US" sz="2400" dirty="0">
                <a:latin typeface="Arial" panose="020B0604020202020204" pitchFamily="34" charset="0"/>
              </a:rPr>
              <a:t>of industrial  chemicals &amp; </a:t>
            </a:r>
            <a:r>
              <a:rPr lang="en-US" sz="2400" dirty="0" smtClean="0">
                <a:latin typeface="Arial" panose="020B0604020202020204" pitchFamily="34" charset="0"/>
              </a:rPr>
              <a:t>used in manufacturing of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plastic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products</a:t>
            </a:r>
            <a:r>
              <a:rPr lang="en-US" sz="2400" dirty="0">
                <a:latin typeface="Arial" panose="020B0604020202020204" pitchFamily="34" charset="0"/>
              </a:rPr>
              <a:t>  similarly</a:t>
            </a:r>
            <a:r>
              <a:rPr lang="en-US" sz="2400" dirty="0" smtClean="0">
                <a:latin typeface="Arial" panose="020B0604020202020204" pitchFamily="34" charset="0"/>
              </a:rPr>
              <a:t>, butadiene  </a:t>
            </a:r>
            <a:r>
              <a:rPr lang="en-US" sz="2400" dirty="0">
                <a:latin typeface="Arial" panose="020B0604020202020204" pitchFamily="34" charset="0"/>
              </a:rPr>
              <a:t>is  used  in </a:t>
            </a:r>
            <a:r>
              <a:rPr lang="en-US" sz="2400" dirty="0" smtClean="0">
                <a:latin typeface="Arial" panose="020B0604020202020204" pitchFamily="34" charset="0"/>
              </a:rPr>
              <a:t> making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synthetic rubber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75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Industrial Chem. II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fld id="{7E0FB6F4-6359-498B-AA75-51C45E13C3E3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732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1264</Words>
  <Application>Microsoft Office PowerPoint</Application>
  <PresentationFormat>On-screen Show (4:3)</PresentationFormat>
  <Paragraphs>136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CHAPTER TWO</vt:lpstr>
      <vt:lpstr> Main Petrochemicals</vt:lpstr>
      <vt:lpstr> 2.1. Introduction to petrochemicals</vt:lpstr>
      <vt:lpstr> 2.1. Introduction to Petrochemicals</vt:lpstr>
      <vt:lpstr>Introduction to petrochemicals</vt:lpstr>
      <vt:lpstr>2.2. Chemical Conversions for Manufacture of Petrochemicals</vt:lpstr>
      <vt:lpstr>contd</vt:lpstr>
      <vt:lpstr>2.3. Petrochemicals from Methanol, Ethylene, Propylene, Butylenes &amp; BTX </vt:lpstr>
      <vt:lpstr>Petrochemicals from Methanol, Ethylene, Propylene, Butylenes &amp; BTX </vt:lpstr>
      <vt:lpstr>contd</vt:lpstr>
      <vt:lpstr>contd</vt:lpstr>
      <vt:lpstr>contd</vt:lpstr>
      <vt:lpstr> 2.4 Manufacture of Acetylene, Ethylene oxide, Acrylonitrile, Dimethylterephthalate</vt:lpstr>
      <vt:lpstr>  contd  </vt:lpstr>
      <vt:lpstr>  Uses of Acetylene</vt:lpstr>
      <vt:lpstr>2.4.2 Manufacture of Ethylene oxide (C2H4O)</vt:lpstr>
      <vt:lpstr>  Uses of ethylene oxide</vt:lpstr>
      <vt:lpstr>   2.4.3 Manufacture of Acrylonitrile (C3H3N)</vt:lpstr>
      <vt:lpstr>2.4.4 Manufacture of Dimethyl terephthalate (DMT)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User</dc:creator>
  <cp:lastModifiedBy>hp</cp:lastModifiedBy>
  <cp:revision>33</cp:revision>
  <dcterms:created xsi:type="dcterms:W3CDTF">2020-12-18T05:57:20Z</dcterms:created>
  <dcterms:modified xsi:type="dcterms:W3CDTF">2022-12-17T19:09:32Z</dcterms:modified>
</cp:coreProperties>
</file>