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30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35F3A-6FF0-4540-B21D-7EC4126CB53F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802D-627D-462A-A781-1B95D52BF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3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01B89-735B-446E-A8B6-809864298DC0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3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4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4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708E6-64A1-4900-ABD9-BCF75D7D8CA3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2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5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5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431AE-1813-4AD4-B6B8-132E69CFABD3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2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4FE145-30ED-4D2F-9FF4-835BB31A74C0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2B137D-A783-41C6-94FD-BDC2B45D2A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5867400" cy="9985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solidFill>
                  <a:srgbClr val="FF0000"/>
                </a:solidFill>
                <a:latin typeface="Algerian" pitchFamily="82" charset="0"/>
              </a:rPr>
              <a:t>CHAPTER FOUR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38400"/>
            <a:ext cx="8686800" cy="10033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 smtClean="0">
                <a:solidFill>
                  <a:srgbClr val="FFC000"/>
                </a:solidFill>
                <a:latin typeface="Algerian" pitchFamily="82" charset="0"/>
              </a:rPr>
              <a:t>Plastics, Rubber and Fiber</a:t>
            </a:r>
            <a:endParaRPr lang="en-US" sz="4800" dirty="0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1095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84DE855-DE4F-4009-858B-08297C1F685A}" type="datetime1">
              <a:rPr lang="en-US">
                <a:cs typeface="Arial" pitchFamily="34" charset="0"/>
              </a:rPr>
              <a:pPr/>
              <a:t>12/6/2022</a:t>
            </a:fld>
            <a:endParaRPr lang="es-ES">
              <a:cs typeface="Arial" pitchFamily="34" charset="0"/>
            </a:endParaRPr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  <a:endParaRPr lang="es-ES">
              <a:cs typeface="Arial" pitchFamily="34" charset="0"/>
            </a:endParaRP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CEB413-E28F-4CEE-90DF-4260CD68C6D2}" type="slidenum">
              <a:rPr lang="es-ES" smtClean="0">
                <a:cs typeface="Arial" pitchFamily="34" charset="0"/>
              </a:rPr>
              <a:pPr/>
              <a:t>1</a:t>
            </a:fld>
            <a:endParaRPr lang="es-E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563562"/>
          </a:xfrm>
        </p:spPr>
        <p:txBody>
          <a:bodyPr/>
          <a:lstStyle/>
          <a:p>
            <a:pPr algn="r"/>
            <a:r>
              <a:rPr lang="en-US" sz="2400" b="1" smtClean="0">
                <a:solidFill>
                  <a:srgbClr val="FF0000"/>
                </a:solidFill>
                <a:latin typeface="Arial" pitchFamily="34" charset="0"/>
              </a:rPr>
              <a:t>Classification of polymers</a:t>
            </a:r>
            <a:endParaRPr lang="en-US" sz="2400" b="1" smtClean="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mtClean="0">
                <a:latin typeface="Arial" pitchFamily="34" charset="0"/>
              </a:rPr>
              <a:t>.</a:t>
            </a:r>
          </a:p>
        </p:txBody>
      </p:sp>
      <p:sp>
        <p:nvSpPr>
          <p:cNvPr id="1187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49F932D-2F44-43BE-B596-869D56056BC8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187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87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0B343E-545D-4710-855E-9AFEF03711AF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18791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83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800" b="1" dirty="0" smtClean="0">
                <a:latin typeface="Arial" pitchFamily="34" charset="0"/>
              </a:rPr>
              <a:t>4.2. Nomenclature of </a:t>
            </a:r>
            <a:r>
              <a:rPr lang="en-US" sz="2800" b="1" dirty="0" smtClean="0">
                <a:latin typeface="Arial" pitchFamily="34" charset="0"/>
              </a:rPr>
              <a:t>Polymers</a:t>
            </a:r>
            <a:endParaRPr lang="en-US" sz="2800" u="sng" baseline="30000" dirty="0" smtClean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One of the classifications of polymers is based on Polymer Structure. </a:t>
            </a:r>
            <a:r>
              <a:rPr lang="en-US" sz="2400" dirty="0" smtClean="0">
                <a:latin typeface="Arial" panose="020B0604020202020204" pitchFamily="34" charset="0"/>
              </a:rPr>
              <a:t>e.g. Homochain </a:t>
            </a:r>
            <a:r>
              <a:rPr lang="en-US" sz="2400" dirty="0">
                <a:latin typeface="Arial" panose="020B0604020202020204" pitchFamily="34" charset="0"/>
              </a:rPr>
              <a:t>or Hetrochain </a:t>
            </a:r>
            <a:r>
              <a:rPr lang="en-US" sz="2400" dirty="0" smtClean="0">
                <a:latin typeface="Arial" panose="020B0604020202020204" pitchFamily="34" charset="0"/>
              </a:rPr>
              <a:t>polymers.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</a:rPr>
              <a:t>)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Homochain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Polymers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 Polymers  having  all  </a:t>
            </a:r>
            <a:r>
              <a:rPr lang="en-US" sz="2400" b="1" dirty="0" smtClean="0">
                <a:latin typeface="Arial" panose="020B0604020202020204" pitchFamily="34" charset="0"/>
              </a:rPr>
              <a:t>carbon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atoms  </a:t>
            </a:r>
            <a:r>
              <a:rPr lang="en-US" sz="2400" dirty="0">
                <a:latin typeface="Arial" panose="020B0604020202020204" pitchFamily="34" charset="0"/>
              </a:rPr>
              <a:t>along  their  backbone  are  important  examples  of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homochain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polymers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They  may  be  </a:t>
            </a:r>
            <a:r>
              <a:rPr lang="en-US" sz="2400" dirty="0" smtClean="0">
                <a:latin typeface="Arial" panose="020B0604020202020204" pitchFamily="34" charset="0"/>
              </a:rPr>
              <a:t>classified  </a:t>
            </a:r>
            <a:r>
              <a:rPr lang="en-US" sz="2400" dirty="0">
                <a:latin typeface="Arial" panose="020B0604020202020204" pitchFamily="34" charset="0"/>
              </a:rPr>
              <a:t>depending  upon  whether  there  are  single,  double,  or </a:t>
            </a:r>
            <a:r>
              <a:rPr lang="en-US" sz="2400" dirty="0" smtClean="0">
                <a:latin typeface="Arial" panose="020B0604020202020204" pitchFamily="34" charset="0"/>
              </a:rPr>
              <a:t>triple  </a:t>
            </a:r>
            <a:r>
              <a:rPr lang="en-US" sz="2400" dirty="0">
                <a:latin typeface="Arial" panose="020B0604020202020204" pitchFamily="34" charset="0"/>
              </a:rPr>
              <a:t>bonds  along  their  backbone.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Carbon-chain  polymers  with  only  single  bonds along  the </a:t>
            </a:r>
            <a:r>
              <a:rPr lang="en-US" sz="2400" dirty="0" smtClean="0">
                <a:latin typeface="Arial" panose="020B0604020202020204" pitchFamily="34" charset="0"/>
              </a:rPr>
              <a:t>backbone -[C-C-C]- </a:t>
            </a:r>
            <a:r>
              <a:rPr lang="en-US" sz="2400" dirty="0">
                <a:latin typeface="Arial" panose="020B0604020202020204" pitchFamily="34" charset="0"/>
              </a:rPr>
              <a:t>are known as </a:t>
            </a:r>
            <a:r>
              <a:rPr lang="en-US" sz="2400" dirty="0" smtClean="0">
                <a:latin typeface="Arial" panose="020B0604020202020204" pitchFamily="34" charset="0"/>
              </a:rPr>
              <a:t>polyalkylenes. e.g. polystyrene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</a:rPr>
              <a:t>the </a:t>
            </a:r>
            <a:r>
              <a:rPr lang="en-US" sz="2400" dirty="0" err="1" smtClean="0">
                <a:latin typeface="Arial" panose="020B0604020202020204" pitchFamily="34" charset="0"/>
              </a:rPr>
              <a:t>polyolefins</a:t>
            </a:r>
            <a:r>
              <a:rPr lang="en-US" sz="2400" dirty="0" smtClean="0">
                <a:latin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e.g</a:t>
            </a:r>
            <a:r>
              <a:rPr lang="en-US" sz="2400" dirty="0">
                <a:latin typeface="Arial" panose="020B0604020202020204" pitchFamily="34" charset="0"/>
              </a:rPr>
              <a:t>., polyethylene ,</a:t>
            </a:r>
            <a:r>
              <a:rPr lang="en-US" sz="2400" dirty="0" smtClean="0">
                <a:latin typeface="Arial" panose="020B0604020202020204" pitchFamily="34" charset="0"/>
              </a:rPr>
              <a:t>polypropylene, </a:t>
            </a:r>
            <a:r>
              <a:rPr lang="en-US" sz="2400" dirty="0">
                <a:latin typeface="Arial" panose="020B0604020202020204" pitchFamily="34" charset="0"/>
              </a:rPr>
              <a:t>and polyvinyl chloride. </a:t>
            </a:r>
          </a:p>
        </p:txBody>
      </p:sp>
      <p:sp>
        <p:nvSpPr>
          <p:cNvPr id="1198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0FA0D1D-54F0-4F75-BEB4-2C5B55746EE9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198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98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8929C9-E0A9-41E8-89AE-467FB0DDC328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198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62388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just"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</a:rPr>
              <a:t/>
            </a:r>
            <a:br>
              <a:rPr lang="en-US" sz="2400" b="1" dirty="0">
                <a:latin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152400" y="898525"/>
            <a:ext cx="8839200" cy="565467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Carbon-chain polymers  with double bonds  along  the  chain-[C=C]- such as the </a:t>
            </a:r>
            <a:r>
              <a:rPr lang="en-US" sz="2400" dirty="0" err="1" smtClean="0">
                <a:latin typeface="Arial" pitchFamily="34" charset="0"/>
              </a:rPr>
              <a:t>diene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</a:rPr>
              <a:t>elastomers-polyisoprene</a:t>
            </a:r>
            <a:r>
              <a:rPr lang="en-US" sz="2400" dirty="0" smtClean="0">
                <a:latin typeface="Arial" pitchFamily="34" charset="0"/>
              </a:rPr>
              <a:t> &amp; </a:t>
            </a:r>
            <a:r>
              <a:rPr lang="en-US" sz="2400" dirty="0" err="1" smtClean="0">
                <a:latin typeface="Arial" pitchFamily="34" charset="0"/>
              </a:rPr>
              <a:t>polybutadiene</a:t>
            </a:r>
            <a:r>
              <a:rPr lang="en-US" sz="2400" dirty="0" smtClean="0">
                <a:latin typeface="Arial" pitchFamily="34" charset="0"/>
              </a:rPr>
              <a:t> are called </a:t>
            </a:r>
            <a:r>
              <a:rPr lang="en-US" sz="2400" dirty="0" err="1" smtClean="0">
                <a:latin typeface="Arial" pitchFamily="34" charset="0"/>
              </a:rPr>
              <a:t>polyalkenylenes</a:t>
            </a:r>
            <a:r>
              <a:rPr lang="en-US" sz="2400" dirty="0" smtClean="0">
                <a:latin typeface="Arial" pitchFamily="34" charset="0"/>
              </a:rPr>
              <a:t>.</a:t>
            </a:r>
          </a:p>
        </p:txBody>
      </p:sp>
      <p:sp>
        <p:nvSpPr>
          <p:cNvPr id="1208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6D1BA1E-36F3-464B-B51C-1E95DCFB9D37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2083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208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C4D530-EC61-4171-A8CB-19FDCC6440AA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20839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74938"/>
            <a:ext cx="8305800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US" sz="3100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cont</a:t>
            </a:r>
            <a:r>
              <a:rPr lang="en-US" sz="3200" b="1" u="sng" baseline="30000" dirty="0" smtClean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endParaRPr lang="en-US" sz="3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(2)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Heterochain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polymers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They contain  </a:t>
            </a:r>
            <a:r>
              <a:rPr lang="en-US" sz="2400" dirty="0">
                <a:latin typeface="Arial" panose="020B0604020202020204" pitchFamily="34" charset="0"/>
              </a:rPr>
              <a:t>more  than  one  atom  type  in  their  backbone  </a:t>
            </a:r>
            <a:r>
              <a:rPr lang="en-US" sz="2400" dirty="0" smtClean="0">
                <a:latin typeface="Arial" panose="020B0604020202020204" pitchFamily="34" charset="0"/>
              </a:rPr>
              <a:t>are </a:t>
            </a:r>
            <a:r>
              <a:rPr lang="en-US" sz="2400" dirty="0">
                <a:latin typeface="Arial" panose="020B0604020202020204" pitchFamily="34" charset="0"/>
              </a:rPr>
              <a:t>grouped </a:t>
            </a:r>
            <a:r>
              <a:rPr lang="en-US" sz="2400" dirty="0" smtClean="0">
                <a:latin typeface="Arial" panose="020B0604020202020204" pitchFamily="34" charset="0"/>
              </a:rPr>
              <a:t>according to </a:t>
            </a:r>
            <a:r>
              <a:rPr lang="en-US" sz="2400" dirty="0">
                <a:latin typeface="Arial" panose="020B0604020202020204" pitchFamily="34" charset="0"/>
              </a:rPr>
              <a:t>the  types  of  atoms  and  chemical  groups  (e.g.,  carbonyl,  amide,  or  ester)  located </a:t>
            </a:r>
            <a:r>
              <a:rPr lang="en-US" sz="2400" dirty="0" smtClean="0">
                <a:latin typeface="Arial" panose="020B0604020202020204" pitchFamily="34" charset="0"/>
              </a:rPr>
              <a:t>along  </a:t>
            </a:r>
            <a:r>
              <a:rPr lang="en-US" sz="2400" dirty="0">
                <a:latin typeface="Arial" panose="020B0604020202020204" pitchFamily="34" charset="0"/>
              </a:rPr>
              <a:t>the  </a:t>
            </a:r>
            <a:r>
              <a:rPr lang="en-US" sz="2400" dirty="0" smtClean="0">
                <a:latin typeface="Arial" panose="020B0604020202020204" pitchFamily="34" charset="0"/>
              </a:rPr>
              <a:t>backbone includes  </a:t>
            </a:r>
            <a:r>
              <a:rPr lang="en-US" sz="2400" dirty="0" err="1">
                <a:latin typeface="Arial" panose="020B0604020202020204" pitchFamily="34" charset="0"/>
              </a:rPr>
              <a:t>polysiloxanes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These have a </a:t>
            </a:r>
            <a:r>
              <a:rPr lang="en-US" sz="2400" b="1" dirty="0">
                <a:latin typeface="Arial" panose="020B0604020202020204" pitchFamily="34" charset="0"/>
              </a:rPr>
              <a:t>-Si-O- </a:t>
            </a:r>
            <a:r>
              <a:rPr lang="en-US" sz="2400" dirty="0">
                <a:latin typeface="Arial" panose="020B0604020202020204" pitchFamily="34" charset="0"/>
              </a:rPr>
              <a:t>backbone with methyl or other substituent groups attached to silicon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2186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69E2828-FC62-4A08-AABE-852FEB9ED951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218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218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DBADFC-20E7-4501-BA21-36195F8E0CBC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953000"/>
            <a:ext cx="289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r"/>
            <a:r>
              <a:rPr lang="en-US" sz="2400" b="1" smtClean="0">
                <a:solidFill>
                  <a:srgbClr val="FF0000"/>
                </a:solidFill>
                <a:latin typeface="Arial" pitchFamily="34" charset="0"/>
              </a:rPr>
              <a:t>cont</a:t>
            </a:r>
            <a:r>
              <a:rPr lang="en-US" sz="2400" b="1" u="sng" baseline="30000" smtClean="0">
                <a:solidFill>
                  <a:srgbClr val="FF0000"/>
                </a:solidFill>
                <a:latin typeface="Arial" pitchFamily="34" charset="0"/>
              </a:rPr>
              <a:t>d</a:t>
            </a:r>
            <a:endParaRPr lang="en-US" sz="2400" b="1" smtClean="0">
              <a:solidFill>
                <a:srgbClr val="0000FF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A very  large  number  of  </a:t>
            </a:r>
            <a:r>
              <a:rPr lang="en-US" sz="2400" dirty="0" smtClean="0">
                <a:latin typeface="Arial" pitchFamily="34" charset="0"/>
              </a:rPr>
              <a:t>different  </a:t>
            </a:r>
            <a:r>
              <a:rPr lang="en-US" sz="2400" dirty="0" smtClean="0">
                <a:latin typeface="Arial" pitchFamily="34" charset="0"/>
              </a:rPr>
              <a:t>polymer  structures  are possible.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In  order  to  identify  these  as  clearly  as  possible,  it  is  important  to  establish  a nomenclature system.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Simple vinyl polymers are designated by attaching the prefix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poly</a:t>
            </a:r>
            <a:r>
              <a:rPr lang="en-US" sz="2400" dirty="0" smtClean="0">
                <a:latin typeface="Arial" pitchFamily="34" charset="0"/>
              </a:rPr>
              <a:t> to the monomer name.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e.g., polystyrene, polyethylene, and polypropylene.</a:t>
            </a:r>
          </a:p>
        </p:txBody>
      </p:sp>
      <p:sp>
        <p:nvSpPr>
          <p:cNvPr id="1228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5789BB3-01AF-4B65-A4F8-D34FAD5D9CD8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228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228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3806A-F7C7-47BF-96DC-9F27B2607165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6096000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Source-based Names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</a:rPr>
              <a:t>they are based </a:t>
            </a:r>
            <a:r>
              <a:rPr lang="en-US" sz="2000" b="1" dirty="0" smtClean="0">
                <a:latin typeface="Arial" panose="020B0604020202020204" pitchFamily="34" charset="0"/>
              </a:rPr>
              <a:t>on the  </a:t>
            </a:r>
            <a:r>
              <a:rPr lang="en-US" sz="2000" b="1" dirty="0">
                <a:latin typeface="Arial" panose="020B0604020202020204" pitchFamily="34" charset="0"/>
              </a:rPr>
              <a:t>common </a:t>
            </a: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</a:rPr>
              <a:t>name  </a:t>
            </a:r>
            <a:r>
              <a:rPr lang="en-US" sz="2000" b="1" dirty="0" smtClean="0">
                <a:latin typeface="Arial" panose="020B0604020202020204" pitchFamily="34" charset="0"/>
              </a:rPr>
              <a:t>of  the </a:t>
            </a:r>
            <a:r>
              <a:rPr lang="en-US" sz="2000" b="1" dirty="0">
                <a:latin typeface="Arial" panose="020B0604020202020204" pitchFamily="34" charset="0"/>
              </a:rPr>
              <a:t>reactant  monomer,  preceded   by  the  prefix  “poly.”   </a:t>
            </a:r>
            <a:endParaRPr lang="en-US" sz="2000" b="1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000" b="1" dirty="0" smtClean="0">
                <a:latin typeface="Arial" panose="020B0604020202020204" pitchFamily="34" charset="0"/>
              </a:rPr>
              <a:t>e.g. polystyrene   </a:t>
            </a:r>
            <a:r>
              <a:rPr lang="en-US" sz="2000" b="1" dirty="0">
                <a:latin typeface="Arial" panose="020B0604020202020204" pitchFamily="34" charset="0"/>
              </a:rPr>
              <a:t>is   the  most   frequently  used   name  for  the  polymer  derived   from   the  </a:t>
            </a:r>
            <a:r>
              <a:rPr lang="en-US" sz="2000" b="1" dirty="0" smtClean="0">
                <a:latin typeface="Arial" panose="020B0604020202020204" pitchFamily="34" charset="0"/>
              </a:rPr>
              <a:t>monomer 1-phenylethene</a:t>
            </a:r>
            <a:r>
              <a:rPr lang="en-US" sz="2000" b="1" dirty="0">
                <a:latin typeface="Arial" panose="020B0604020202020204" pitchFamily="34" charset="0"/>
              </a:rPr>
              <a:t>, which has the common name styrene.</a:t>
            </a:r>
          </a:p>
          <a:p>
            <a:pPr>
              <a:defRPr/>
            </a:pPr>
            <a:endParaRPr 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967D1DC-5F08-4081-B279-761CE5E44AD9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239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239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14916B-2176-4DB6-BC84-558B59053BF3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3771900" cy="18988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286000"/>
            <a:ext cx="3790950" cy="19104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4343400"/>
            <a:ext cx="8229600" cy="56356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</a:rPr>
              <a:t> Structure-based Names</a:t>
            </a:r>
          </a:p>
        </p:txBody>
      </p:sp>
      <p:pic>
        <p:nvPicPr>
          <p:cNvPr id="13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858287"/>
            <a:ext cx="6629400" cy="199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4.3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 Methods of 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olymerization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>
            <a:normAutofit fontScale="92500"/>
          </a:bodyPr>
          <a:lstStyle/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4.3.1 Addition </a:t>
            </a:r>
            <a:r>
              <a:rPr lang="en-US" sz="2400" b="1" dirty="0">
                <a:latin typeface="Arial" panose="020B0604020202020204" pitchFamily="34" charset="0"/>
              </a:rPr>
              <a:t>and condensation </a:t>
            </a:r>
            <a:r>
              <a:rPr lang="en-US" sz="2400" b="1" dirty="0" smtClean="0">
                <a:latin typeface="Arial" panose="020B0604020202020204" pitchFamily="34" charset="0"/>
              </a:rPr>
              <a:t>polymerization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olymerization reaction  </a:t>
            </a:r>
            <a:r>
              <a:rPr lang="en-US" sz="2400" dirty="0" smtClean="0">
                <a:latin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</a:rPr>
              <a:t>a  type  of </a:t>
            </a:r>
            <a:r>
              <a:rPr lang="en-US" sz="2400" dirty="0" smtClean="0">
                <a:latin typeface="Arial" panose="020B0604020202020204" pitchFamily="34" charset="0"/>
              </a:rPr>
              <a:t>reaction </a:t>
            </a:r>
            <a:r>
              <a:rPr lang="en-US" sz="2400" dirty="0" smtClean="0">
                <a:latin typeface="Arial" panose="020B0604020202020204" pitchFamily="34" charset="0"/>
              </a:rPr>
              <a:t>that  </a:t>
            </a:r>
            <a:r>
              <a:rPr lang="en-US" sz="2400" dirty="0">
                <a:latin typeface="Arial" panose="020B0604020202020204" pitchFamily="34" charset="0"/>
              </a:rPr>
              <a:t>produces  polymers  from  monomers.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Polymerization </a:t>
            </a:r>
            <a:r>
              <a:rPr lang="en-US" sz="2400" dirty="0">
                <a:latin typeface="Arial" panose="020B0604020202020204" pitchFamily="34" charset="0"/>
              </a:rPr>
              <a:t>reaction can </a:t>
            </a:r>
            <a:r>
              <a:rPr lang="en-US" sz="2400" dirty="0" smtClean="0">
                <a:latin typeface="Arial" panose="020B0604020202020204" pitchFamily="34" charset="0"/>
              </a:rPr>
              <a:t>be </a:t>
            </a:r>
            <a:r>
              <a:rPr lang="en-US" sz="2400" dirty="0">
                <a:latin typeface="Arial" panose="020B0604020202020204" pitchFamily="34" charset="0"/>
              </a:rPr>
              <a:t>undergoing  by  various  methods.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Such as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addition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condensation polymerization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In addition to classifying polymers on the basis of their processing characteristics, polymers may </a:t>
            </a:r>
            <a:r>
              <a:rPr lang="en-US" sz="2400" dirty="0" smtClean="0">
                <a:latin typeface="Arial" panose="020B0604020202020204" pitchFamily="34" charset="0"/>
              </a:rPr>
              <a:t>also  </a:t>
            </a:r>
            <a:r>
              <a:rPr lang="en-US" sz="2400" dirty="0">
                <a:latin typeface="Arial" panose="020B0604020202020204" pitchFamily="34" charset="0"/>
              </a:rPr>
              <a:t>be  classified  </a:t>
            </a:r>
            <a:r>
              <a:rPr lang="en-US" sz="2400" dirty="0" smtClean="0">
                <a:latin typeface="Arial" panose="020B0604020202020204" pitchFamily="34" charset="0"/>
              </a:rPr>
              <a:t>according  </a:t>
            </a:r>
            <a:r>
              <a:rPr lang="en-US" sz="2400" dirty="0">
                <a:latin typeface="Arial" panose="020B0604020202020204" pitchFamily="34" charset="0"/>
              </a:rPr>
              <a:t>to  the  mechanism  of  polymerization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More specific classification can be made on the basis of polymer </a:t>
            </a:r>
            <a:r>
              <a:rPr lang="en-US" sz="2400" dirty="0" smtClean="0">
                <a:latin typeface="Arial" panose="020B0604020202020204" pitchFamily="34" charset="0"/>
              </a:rPr>
              <a:t> structure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59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EE2D28E-A814-4D5D-8071-366A6EF4CF5A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259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067B6E-624A-40EE-98BD-F2765308EBB1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3810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   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Addition &amp; Condensation Polymerization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4.3.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1 Addition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P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olymerization</a:t>
            </a:r>
            <a:endParaRPr lang="en-US" sz="24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</a:t>
            </a:r>
            <a:r>
              <a:rPr lang="en-US" sz="2400" b="1" dirty="0" smtClean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is a polymerization process that </a:t>
            </a:r>
            <a:r>
              <a:rPr lang="en-US" sz="2400" dirty="0">
                <a:latin typeface="Arial" panose="020B0604020202020204" pitchFamily="34" charset="0"/>
              </a:rPr>
              <a:t>is </a:t>
            </a:r>
            <a:r>
              <a:rPr lang="en-US" sz="2400" dirty="0" smtClean="0">
                <a:latin typeface="Arial" panose="020B0604020202020204" pitchFamily="34" charset="0"/>
              </a:rPr>
              <a:t>produced by  </a:t>
            </a:r>
            <a:r>
              <a:rPr lang="en-US" sz="2400" dirty="0">
                <a:latin typeface="Arial" panose="020B0604020202020204" pitchFamily="34" charset="0"/>
              </a:rPr>
              <a:t>successive  addition </a:t>
            </a:r>
            <a:r>
              <a:rPr lang="en-US" sz="2400" dirty="0" smtClean="0">
                <a:latin typeface="Arial" panose="020B0604020202020204" pitchFamily="34" charset="0"/>
              </a:rPr>
              <a:t>reactions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carbon-carbon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double  bond  </a:t>
            </a:r>
            <a:r>
              <a:rPr lang="en-US" sz="2400" dirty="0">
                <a:latin typeface="Arial" panose="020B0604020202020204" pitchFamily="34" charset="0"/>
              </a:rPr>
              <a:t>is  needed  in  the  </a:t>
            </a:r>
            <a:r>
              <a:rPr lang="en-US" sz="2400" dirty="0" smtClean="0">
                <a:latin typeface="Arial" panose="020B0604020202020204" pitchFamily="34" charset="0"/>
              </a:rPr>
              <a:t>monomer.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Most important addition polymers </a:t>
            </a:r>
            <a:r>
              <a:rPr lang="en-US" sz="2400" dirty="0">
                <a:latin typeface="Arial" panose="020B0604020202020204" pitchFamily="34" charset="0"/>
              </a:rPr>
              <a:t>are polymerized from </a:t>
            </a:r>
            <a:r>
              <a:rPr lang="en-US" sz="2400" dirty="0" smtClean="0">
                <a:latin typeface="Arial" panose="020B0604020202020204" pitchFamily="34" charset="0"/>
              </a:rPr>
              <a:t>ethylene-based monomers.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Polyethylene which is polymerized by </a:t>
            </a:r>
            <a:r>
              <a:rPr lang="en-US" sz="2400" dirty="0" smtClean="0">
                <a:latin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</a:rPr>
              <a:t>sequential addition of ethylene </a:t>
            </a:r>
            <a:r>
              <a:rPr lang="en-US" sz="2400" dirty="0" smtClean="0">
                <a:latin typeface="Arial" panose="020B0604020202020204" pitchFamily="34" charset="0"/>
              </a:rPr>
              <a:t>monomers.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269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560F956-343A-403E-884A-4E3AB1C04637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269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269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0D407-3D73-40FF-8631-1981A3EB5948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762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>
            <a:normAutofit fontScale="92500"/>
          </a:bodyPr>
          <a:lstStyle/>
          <a:p>
            <a:pPr marL="0" indent="0"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4.3.2 Condensation Polymerizations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occurs </a:t>
            </a:r>
            <a:r>
              <a:rPr lang="en-US" sz="2400" dirty="0" smtClean="0">
                <a:latin typeface="Arial" panose="020B0604020202020204" pitchFamily="34" charset="0"/>
              </a:rPr>
              <a:t>between  </a:t>
            </a:r>
            <a:r>
              <a:rPr lang="en-US" sz="2400" dirty="0" smtClean="0">
                <a:latin typeface="Arial" panose="020B0604020202020204" pitchFamily="34" charset="0"/>
              </a:rPr>
              <a:t>monomer or  </a:t>
            </a:r>
            <a:r>
              <a:rPr lang="en-US" sz="2400" dirty="0">
                <a:latin typeface="Arial" panose="020B0604020202020204" pitchFamily="34" charset="0"/>
              </a:rPr>
              <a:t>higher </a:t>
            </a:r>
            <a:r>
              <a:rPr lang="en-US" sz="2400" dirty="0" smtClean="0">
                <a:latin typeface="Arial" panose="020B0604020202020204" pitchFamily="34" charset="0"/>
              </a:rPr>
              <a:t>high molecular weight </a:t>
            </a:r>
            <a:r>
              <a:rPr lang="en-US" sz="2400" dirty="0" smtClean="0">
                <a:latin typeface="Arial" panose="020B0604020202020204" pitchFamily="34" charset="0"/>
              </a:rPr>
              <a:t>intermediate  (</a:t>
            </a:r>
            <a:r>
              <a:rPr lang="en-US" sz="2400" dirty="0">
                <a:latin typeface="Arial" panose="020B0604020202020204" pitchFamily="34" charset="0"/>
              </a:rPr>
              <a:t>oligomers) each having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complementary functional end units</a:t>
            </a:r>
            <a:r>
              <a:rPr lang="en-US" sz="2400" dirty="0">
                <a:latin typeface="Arial" panose="020B0604020202020204" pitchFamily="34" charset="0"/>
              </a:rPr>
              <a:t>, such as carboxylic acid or </a:t>
            </a:r>
            <a:r>
              <a:rPr lang="en-US" sz="2400" dirty="0" smtClean="0">
                <a:latin typeface="Arial" panose="020B0604020202020204" pitchFamily="34" charset="0"/>
              </a:rPr>
              <a:t>hydroxyl groups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Typically</a:t>
            </a:r>
            <a:r>
              <a:rPr lang="en-US" sz="2400" dirty="0">
                <a:latin typeface="Arial" panose="020B0604020202020204" pitchFamily="34" charset="0"/>
              </a:rPr>
              <a:t>,  </a:t>
            </a:r>
            <a:r>
              <a:rPr lang="en-US" sz="2400" dirty="0" smtClean="0">
                <a:latin typeface="Arial" panose="020B0604020202020204" pitchFamily="34" charset="0"/>
              </a:rPr>
              <a:t>it occurs  </a:t>
            </a:r>
            <a:r>
              <a:rPr lang="en-US" sz="2400" dirty="0">
                <a:latin typeface="Arial" panose="020B0604020202020204" pitchFamily="34" charset="0"/>
              </a:rPr>
              <a:t>by  the  liberation  of  a  small  molecule  in </a:t>
            </a:r>
            <a:r>
              <a:rPr lang="en-US" sz="2400" dirty="0" smtClean="0">
                <a:latin typeface="Arial" panose="020B0604020202020204" pitchFamily="34" charset="0"/>
              </a:rPr>
              <a:t>the form of </a:t>
            </a:r>
            <a:r>
              <a:rPr lang="en-US" sz="2400" dirty="0">
                <a:latin typeface="Arial" panose="020B0604020202020204" pitchFamily="34" charset="0"/>
              </a:rPr>
              <a:t>a  gas,  water,  or  salt.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Common condensation polymers include </a:t>
            </a:r>
            <a:r>
              <a:rPr lang="en-US" sz="2400" dirty="0">
                <a:latin typeface="Arial" panose="020B0604020202020204" pitchFamily="34" charset="0"/>
              </a:rPr>
              <a:t>polyesters </a:t>
            </a:r>
            <a:r>
              <a:rPr lang="en-US" sz="2400" dirty="0" smtClean="0">
                <a:latin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</a:rPr>
              <a:t>possess </a:t>
            </a:r>
            <a:r>
              <a:rPr lang="en-US" sz="2400" dirty="0" smtClean="0">
                <a:latin typeface="Arial" panose="020B0604020202020204" pitchFamily="34" charset="0"/>
              </a:rPr>
              <a:t>ester </a:t>
            </a:r>
            <a:r>
              <a:rPr lang="en-US" sz="2400" dirty="0">
                <a:latin typeface="Arial" panose="020B0604020202020204" pitchFamily="34" charset="0"/>
              </a:rPr>
              <a:t>linkage) </a:t>
            </a:r>
            <a:r>
              <a:rPr lang="en-US" sz="2400" dirty="0" smtClean="0">
                <a:latin typeface="Arial" panose="020B0604020202020204" pitchFamily="34" charset="0"/>
              </a:rPr>
              <a:t>&amp; polyamides </a:t>
            </a:r>
            <a:r>
              <a:rPr lang="en-US" sz="2400" dirty="0">
                <a:latin typeface="Arial" panose="020B0604020202020204" pitchFamily="34" charset="0"/>
              </a:rPr>
              <a:t>(possess amide linkage).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e.g. </a:t>
            </a:r>
            <a:r>
              <a:rPr lang="en-US" sz="2400" dirty="0">
                <a:latin typeface="Arial" panose="020B0604020202020204" pitchFamily="34" charset="0"/>
              </a:rPr>
              <a:t>Synthesis of nylon-6,6 by condensation of </a:t>
            </a:r>
            <a:r>
              <a:rPr lang="en-US" sz="2400" dirty="0" err="1" smtClean="0">
                <a:latin typeface="Arial" panose="020B0604020202020204" pitchFamily="34" charset="0"/>
              </a:rPr>
              <a:t>adipic</a:t>
            </a:r>
            <a:r>
              <a:rPr lang="en-US" sz="2400" dirty="0" smtClean="0">
                <a:latin typeface="Arial" panose="020B0604020202020204" pitchFamily="34" charset="0"/>
              </a:rPr>
              <a:t> acid </a:t>
            </a:r>
            <a:r>
              <a:rPr lang="en-US" sz="2400" dirty="0">
                <a:latin typeface="Arial" panose="020B0604020202020204" pitchFamily="34" charset="0"/>
              </a:rPr>
              <a:t>and hexamethylene diamine.</a:t>
            </a: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280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64F8810-7242-4D20-9282-B1D433095724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280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280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97B338-F99C-40A1-A1E6-44C4971EAE1C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563563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</a:rPr>
              <a:t>condensation polymerization</a:t>
            </a:r>
            <a:endParaRPr lang="en-US" sz="2400" b="1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.</a:t>
            </a:r>
          </a:p>
          <a:p>
            <a:pPr marL="0" indent="0">
              <a:buFontTx/>
              <a:buNone/>
              <a:defRPr/>
            </a:pPr>
            <a:endParaRPr lang="en-US" sz="2400" b="1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Another </a:t>
            </a:r>
            <a:r>
              <a:rPr lang="en-US" sz="2400" dirty="0">
                <a:latin typeface="Arial" panose="020B0604020202020204" pitchFamily="34" charset="0"/>
              </a:rPr>
              <a:t>important example of a polycondensation is the preparation of polycarbonate </a:t>
            </a:r>
            <a:r>
              <a:rPr lang="en-US" sz="2400" dirty="0" smtClean="0">
                <a:latin typeface="Arial" panose="020B0604020202020204" pitchFamily="34" charset="0"/>
              </a:rPr>
              <a:t>from bisphenol-A &amp; phosgene.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Here, two </a:t>
            </a:r>
            <a:r>
              <a:rPr lang="en-US" sz="2400" dirty="0">
                <a:latin typeface="Arial" panose="020B0604020202020204" pitchFamily="34" charset="0"/>
              </a:rPr>
              <a:t>molecules of </a:t>
            </a:r>
            <a:r>
              <a:rPr lang="en-US" sz="2400" dirty="0" smtClean="0">
                <a:latin typeface="Arial" panose="020B0604020202020204" pitchFamily="34" charset="0"/>
              </a:rPr>
              <a:t>HCl </a:t>
            </a:r>
            <a:r>
              <a:rPr lang="en-US" sz="2400" dirty="0">
                <a:latin typeface="Arial" panose="020B0604020202020204" pitchFamily="34" charset="0"/>
              </a:rPr>
              <a:t>are formed for each </a:t>
            </a:r>
            <a:r>
              <a:rPr lang="en-US" sz="2400" dirty="0" smtClean="0">
                <a:latin typeface="Arial" panose="020B0604020202020204" pitchFamily="34" charset="0"/>
              </a:rPr>
              <a:t>repeating </a:t>
            </a:r>
            <a:r>
              <a:rPr lang="en-US" sz="2400" dirty="0">
                <a:latin typeface="Arial" panose="020B0604020202020204" pitchFamily="34" charset="0"/>
              </a:rPr>
              <a:t>unit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290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2229805-06E2-4F7D-83A2-2FCAF86096BA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29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29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D4C8C-69E5-42F1-B3A6-1ACDFB4DFF9F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" y="4924425"/>
            <a:ext cx="848201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32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8839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2800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4.1. Introduction to polymers</a:t>
            </a:r>
            <a:endParaRPr lang="en-US" sz="27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FontTx/>
              <a:buNone/>
              <a:defRPr/>
            </a:pPr>
            <a:endParaRPr lang="en-US" sz="2400" b="1" dirty="0">
              <a:solidFill>
                <a:srgbClr val="0000FF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sz="3500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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What are 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polymers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 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What are </a:t>
            </a:r>
            <a:r>
              <a:rPr lang="en-US" sz="2400" b="1" dirty="0">
                <a:solidFill>
                  <a:srgbClr val="0000FF"/>
                </a:solidFill>
                <a:latin typeface="Arial Black" panose="020B0A04020102020204" pitchFamily="34" charset="0"/>
              </a:rPr>
              <a:t>the 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building blocks of 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polymers?</a:t>
            </a:r>
            <a:endParaRPr lang="en-US" sz="2400" b="1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3500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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What is base for the classification of 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polymers?</a:t>
            </a:r>
            <a:endParaRPr lang="en-US" sz="2400" b="1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Why we need to study polymers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srgbClr val="0000FF"/>
                </a:solidFill>
                <a:latin typeface="Arial Black" panose="020B0A04020102020204" pitchFamily="34" charset="0"/>
              </a:rPr>
              <a:t>What 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is d/c Plastics</a:t>
            </a:r>
            <a:r>
              <a:rPr lang="en-US" sz="2400" b="1" dirty="0">
                <a:solidFill>
                  <a:srgbClr val="0000FF"/>
                </a:solidFill>
                <a:latin typeface="Arial Black" panose="020B0A04020102020204" pitchFamily="34" charset="0"/>
              </a:rPr>
              <a:t>, Rubber and </a:t>
            </a:r>
            <a:r>
              <a:rPr lang="en-US" sz="2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Fiber?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 </a:t>
            </a:r>
            <a:r>
              <a:rPr lang="en-US" sz="2600" b="1" dirty="0" smtClean="0">
                <a:solidFill>
                  <a:srgbClr val="00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are the applications of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polymers</a:t>
            </a:r>
            <a:r>
              <a:rPr lang="en-US" sz="2600" b="1" dirty="0" smtClean="0">
                <a:solidFill>
                  <a:srgbClr val="00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en-US" sz="2400" b="1" dirty="0" smtClean="0">
              <a:solidFill>
                <a:srgbClr val="0000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          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          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105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DD2B53C-AF60-4013-8039-C712EF2EAF1B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105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05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31670C-F192-41AA-80ED-32559ABC8B39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4.5 Effect of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Polymer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tructure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on P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roperties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4.5.1 Properties of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olymers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FontTx/>
              <a:buAutoNum type="romanLcParenR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Molecular  </a:t>
            </a:r>
            <a:r>
              <a:rPr lang="en-US" sz="2400" dirty="0">
                <a:latin typeface="Arial" panose="020B0604020202020204" pitchFamily="34" charset="0"/>
              </a:rPr>
              <a:t>weight: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molecular weight of  </a:t>
            </a:r>
            <a:r>
              <a:rPr lang="en-US" sz="2400" dirty="0">
                <a:latin typeface="Arial" panose="020B0604020202020204" pitchFamily="34" charset="0"/>
              </a:rPr>
              <a:t>polymers  is  not fixed  </a:t>
            </a:r>
            <a:r>
              <a:rPr lang="en-US" sz="2400" dirty="0" smtClean="0">
                <a:latin typeface="Arial" panose="020B0604020202020204" pitchFamily="34" charset="0"/>
              </a:rPr>
              <a:t>because </a:t>
            </a:r>
            <a:r>
              <a:rPr lang="en-US" sz="2400" dirty="0" smtClean="0">
                <a:latin typeface="Arial" panose="020B0604020202020204" pitchFamily="34" charset="0"/>
              </a:rPr>
              <a:t>of  </a:t>
            </a:r>
            <a:r>
              <a:rPr lang="en-US" sz="2400" dirty="0">
                <a:latin typeface="Arial" panose="020B0604020202020204" pitchFamily="34" charset="0"/>
              </a:rPr>
              <a:t>varying  chain </a:t>
            </a:r>
            <a:r>
              <a:rPr lang="en-US" sz="2400" dirty="0" smtClean="0">
                <a:latin typeface="Arial" panose="020B0604020202020204" pitchFamily="34" charset="0"/>
              </a:rPr>
              <a:t>length</a:t>
            </a:r>
            <a:r>
              <a:rPr lang="en-US" sz="2400" dirty="0">
                <a:latin typeface="Arial" panose="020B0604020202020204" pitchFamily="34" charset="0"/>
              </a:rPr>
              <a:t>. 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latin typeface="Arial" panose="020B0604020202020204" pitchFamily="34" charset="0"/>
              </a:rPr>
              <a:t>ii) </a:t>
            </a:r>
            <a:r>
              <a:rPr lang="en-US" sz="2400" dirty="0" smtClean="0">
                <a:latin typeface="Arial" panose="020B0604020202020204" pitchFamily="34" charset="0"/>
              </a:rPr>
              <a:t>Crystallinity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Because </a:t>
            </a:r>
            <a:r>
              <a:rPr lang="en-US" sz="2400" dirty="0">
                <a:latin typeface="Arial" panose="020B0604020202020204" pitchFamily="34" charset="0"/>
              </a:rPr>
              <a:t>of high </a:t>
            </a:r>
            <a:r>
              <a:rPr lang="en-US" sz="2400" dirty="0">
                <a:latin typeface="Arial" panose="020B0604020202020204" pitchFamily="34" charset="0"/>
              </a:rPr>
              <a:t>molecular weight &amp; </a:t>
            </a:r>
            <a:r>
              <a:rPr lang="en-US" sz="2400" dirty="0" smtClean="0">
                <a:latin typeface="Arial" panose="020B0604020202020204" pitchFamily="34" charset="0"/>
              </a:rPr>
              <a:t>varying </a:t>
            </a:r>
            <a:r>
              <a:rPr lang="en-US" sz="2400" dirty="0">
                <a:latin typeface="Arial" panose="020B0604020202020204" pitchFamily="34" charset="0"/>
              </a:rPr>
              <a:t>chain length, most polymers are </a:t>
            </a:r>
            <a:r>
              <a:rPr lang="en-US" sz="2400" dirty="0" smtClean="0">
                <a:latin typeface="Arial" panose="020B0604020202020204" pitchFamily="34" charset="0"/>
              </a:rPr>
              <a:t>amorphous </a:t>
            </a:r>
            <a:r>
              <a:rPr lang="en-US" sz="2400" dirty="0" smtClean="0">
                <a:latin typeface="Arial" panose="020B0604020202020204" pitchFamily="34" charset="0"/>
              </a:rPr>
              <a:t>&amp; only semi-crystalline.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Those with high </a:t>
            </a:r>
            <a:r>
              <a:rPr lang="en-US" sz="2400" dirty="0">
                <a:latin typeface="Arial" panose="020B0604020202020204" pitchFamily="34" charset="0"/>
              </a:rPr>
              <a:t>c</a:t>
            </a:r>
            <a:r>
              <a:rPr lang="en-US" sz="2400" dirty="0" smtClean="0">
                <a:latin typeface="Arial" panose="020B0604020202020204" pitchFamily="34" charset="0"/>
              </a:rPr>
              <a:t>rystallinity </a:t>
            </a:r>
            <a:r>
              <a:rPr lang="en-US" sz="2400" dirty="0">
                <a:latin typeface="Arial" panose="020B0604020202020204" pitchFamily="34" charset="0"/>
              </a:rPr>
              <a:t>are tougher, more opaque, </a:t>
            </a:r>
            <a:r>
              <a:rPr lang="en-US" sz="2400" dirty="0" smtClean="0">
                <a:latin typeface="Arial" panose="020B0604020202020204" pitchFamily="34" charset="0"/>
              </a:rPr>
              <a:t>&amp; more </a:t>
            </a:r>
            <a:r>
              <a:rPr lang="en-US" sz="2400" dirty="0">
                <a:latin typeface="Arial" panose="020B0604020202020204" pitchFamily="34" charset="0"/>
              </a:rPr>
              <a:t>resistant to solvents, higher density  </a:t>
            </a:r>
            <a:r>
              <a:rPr lang="en-US" sz="2400" dirty="0" smtClean="0">
                <a:latin typeface="Arial" panose="020B0604020202020204" pitchFamily="34" charset="0"/>
              </a:rPr>
              <a:t>&amp; sharply </a:t>
            </a:r>
            <a:r>
              <a:rPr lang="en-US" sz="2400" dirty="0">
                <a:latin typeface="Arial" panose="020B0604020202020204" pitchFamily="34" charset="0"/>
              </a:rPr>
              <a:t>defined </a:t>
            </a:r>
            <a:r>
              <a:rPr lang="en-US" sz="2400" dirty="0" smtClean="0">
                <a:latin typeface="Arial" panose="020B0604020202020204" pitchFamily="34" charset="0"/>
              </a:rPr>
              <a:t>melting </a:t>
            </a:r>
            <a:r>
              <a:rPr lang="en-US" sz="2400" dirty="0" smtClean="0">
                <a:latin typeface="Arial" panose="020B0604020202020204" pitchFamily="34" charset="0"/>
              </a:rPr>
              <a:t>point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3005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EFE2269-59E5-40E9-9519-F756984F9B38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00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9A1384-25FA-4D54-B9A2-BDA60036D486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</a:rPr>
              <a:t>of </a:t>
            </a:r>
            <a:r>
              <a:rPr lang="en-US" sz="2400" dirty="0" smtClean="0">
                <a:latin typeface="Arial" panose="020B0604020202020204" pitchFamily="34" charset="0"/>
              </a:rPr>
              <a:t>polymers</a:t>
            </a:r>
            <a:endParaRPr lang="en-US" sz="2400" b="1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In addition, </a:t>
            </a:r>
            <a:r>
              <a:rPr lang="en-US" sz="2400" dirty="0">
                <a:latin typeface="Arial" panose="020B0604020202020204" pitchFamily="34" charset="0"/>
              </a:rPr>
              <a:t>polymers  have  the  </a:t>
            </a:r>
            <a:r>
              <a:rPr lang="en-US" sz="2400" dirty="0" smtClean="0">
                <a:latin typeface="Arial" panose="020B0604020202020204" pitchFamily="34" charset="0"/>
              </a:rPr>
              <a:t>following typical properties:  </a:t>
            </a:r>
            <a:endParaRPr lang="en-US" sz="24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Good chemical resistant at room temperature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Low density, </a:t>
            </a: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brittleness at </a:t>
            </a: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low temperature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Low </a:t>
            </a: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strength </a:t>
            </a: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&amp; chemical </a:t>
            </a: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resistance at high </a:t>
            </a: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temp. </a:t>
            </a:r>
            <a:endParaRPr lang="en-US" sz="2400" dirty="0">
              <a:solidFill>
                <a:srgbClr val="6600FF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err="1" smtClean="0">
                <a:solidFill>
                  <a:srgbClr val="6600FF"/>
                </a:solidFill>
                <a:latin typeface="Arial" panose="020B0604020202020204" pitchFamily="34" charset="0"/>
              </a:rPr>
              <a:t>Processibility</a:t>
            </a: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at relatively low temperature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Generally </a:t>
            </a: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good insulators( except conductive polymers)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Often </a:t>
            </a: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transparent and good optical properties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Gas </a:t>
            </a:r>
            <a:r>
              <a:rPr lang="en-US" sz="2400" dirty="0">
                <a:solidFill>
                  <a:srgbClr val="6600FF"/>
                </a:solidFill>
                <a:latin typeface="Arial" panose="020B0604020202020204" pitchFamily="34" charset="0"/>
              </a:rPr>
              <a:t>permeability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solidFill>
                  <a:srgbClr val="6600FF"/>
                </a:solidFill>
                <a:latin typeface="Arial" panose="020B0604020202020204" pitchFamily="34" charset="0"/>
              </a:rPr>
              <a:t>Recycling </a:t>
            </a:r>
          </a:p>
        </p:txBody>
      </p:sp>
      <p:sp>
        <p:nvSpPr>
          <p:cNvPr id="1310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AA9B7F7-9682-4275-97E8-5D2A47A6B3A4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10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31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7A97A4-158B-46E5-B275-3A0141614004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4.6 Plastics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</a:rPr>
              <a:t>-properties and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classification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49530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sz="2400" b="1" dirty="0" smtClean="0">
                <a:latin typeface="Arial" pitchFamily="34" charset="0"/>
              </a:rPr>
              <a:t>   Focuses of this lesson will be:</a:t>
            </a:r>
          </a:p>
          <a:p>
            <a:pPr marL="0" indent="0" algn="just">
              <a:lnSpc>
                <a:spcPct val="20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</a:rPr>
              <a:t>   </a:t>
            </a:r>
            <a:r>
              <a:rPr lang="en-US" sz="2400" dirty="0" err="1" smtClean="0">
                <a:latin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</a:rPr>
              <a:t>) What are plastics?  </a:t>
            </a:r>
          </a:p>
          <a:p>
            <a:pPr marL="0" indent="0" algn="just">
              <a:lnSpc>
                <a:spcPct val="20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</a:rPr>
              <a:t>   ii) List the major properties of plastics </a:t>
            </a:r>
          </a:p>
          <a:p>
            <a:pPr marL="0" indent="0" algn="just">
              <a:lnSpc>
                <a:spcPct val="20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</a:rPr>
              <a:t>   iii) Explain the basic classification of plastics </a:t>
            </a:r>
          </a:p>
          <a:p>
            <a:pPr marL="0" indent="0" algn="just">
              <a:lnSpc>
                <a:spcPct val="20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</a:rPr>
              <a:t>  iv) Compare and contrast thermoplastics and thermosetting </a:t>
            </a:r>
          </a:p>
          <a:p>
            <a:pPr marL="0" indent="0" algn="just">
              <a:lnSpc>
                <a:spcPct val="200000"/>
              </a:lnSpc>
              <a:buFontTx/>
              <a:buNone/>
            </a:pPr>
            <a:r>
              <a:rPr lang="en-US" sz="2400" dirty="0" smtClean="0">
                <a:latin typeface="Arial" pitchFamily="34" charset="0"/>
              </a:rPr>
              <a:t>  v) List some of the major uses of plastics</a:t>
            </a:r>
          </a:p>
        </p:txBody>
      </p:sp>
      <p:sp>
        <p:nvSpPr>
          <p:cNvPr id="1321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51092B6-CF29-48C3-B338-91409F06DAD6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2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pitchFamily="34" charset="0"/>
              </a:rPr>
              <a:t>Industrial Chem. II</a:t>
            </a:r>
          </a:p>
        </p:txBody>
      </p:sp>
      <p:sp>
        <p:nvSpPr>
          <p:cNvPr id="132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F6125B-7603-4D20-9FF1-5C800AA0487C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5635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7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700" b="1" dirty="0">
                <a:solidFill>
                  <a:srgbClr val="FF0000"/>
                </a:solidFill>
                <a:latin typeface="Arial" panose="020B0604020202020204" pitchFamily="34" charset="0"/>
              </a:rPr>
              <a:t>4.6.1 Plastics 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638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</a:rPr>
              <a:t>plastic  </a:t>
            </a:r>
            <a:r>
              <a:rPr lang="en-US" sz="2400" dirty="0">
                <a:latin typeface="Arial" panose="020B0604020202020204" pitchFamily="34" charset="0"/>
              </a:rPr>
              <a:t>is  </a:t>
            </a:r>
            <a:r>
              <a:rPr lang="en-US" sz="2400" dirty="0" smtClean="0">
                <a:latin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</a:rPr>
              <a:t>material  that  </a:t>
            </a:r>
            <a:r>
              <a:rPr lang="en-US" sz="2400" dirty="0" smtClean="0">
                <a:latin typeface="Arial" panose="020B0604020202020204" pitchFamily="34" charset="0"/>
              </a:rPr>
              <a:t>contains </a:t>
            </a:r>
            <a:r>
              <a:rPr lang="en-US" sz="2400" dirty="0" smtClean="0">
                <a:latin typeface="Arial" panose="020B0604020202020204" pitchFamily="34" charset="0"/>
              </a:rPr>
              <a:t>an </a:t>
            </a:r>
            <a:r>
              <a:rPr lang="en-US" sz="2400" dirty="0">
                <a:latin typeface="Arial" panose="020B0604020202020204" pitchFamily="34" charset="0"/>
              </a:rPr>
              <a:t>essential ingredient,  an  organic  substance  of  a  large </a:t>
            </a:r>
            <a:r>
              <a:rPr lang="en-US" sz="2400" dirty="0">
                <a:latin typeface="Arial" panose="020B0604020202020204" pitchFamily="34" charset="0"/>
              </a:rPr>
              <a:t>molecular </a:t>
            </a:r>
            <a:r>
              <a:rPr lang="en-US" sz="2400" dirty="0" smtClean="0">
                <a:latin typeface="Arial" panose="020B0604020202020204" pitchFamily="34" charset="0"/>
              </a:rPr>
              <a:t>weight,  </a:t>
            </a:r>
            <a:r>
              <a:rPr lang="en-US" sz="2400" dirty="0">
                <a:latin typeface="Arial" panose="020B0604020202020204" pitchFamily="34" charset="0"/>
              </a:rPr>
              <a:t>is  solid  in  its  finished  state,  </a:t>
            </a:r>
            <a:r>
              <a:rPr lang="en-US" sz="2400" dirty="0" smtClean="0">
                <a:latin typeface="Arial" panose="020B0604020202020204" pitchFamily="34" charset="0"/>
              </a:rPr>
              <a:t>&amp;  </a:t>
            </a:r>
            <a:r>
              <a:rPr lang="en-US" sz="2400" dirty="0">
                <a:latin typeface="Arial" panose="020B0604020202020204" pitchFamily="34" charset="0"/>
              </a:rPr>
              <a:t>at  some  stage  in  its  manufacture  or  in  its </a:t>
            </a:r>
            <a:r>
              <a:rPr lang="en-US" sz="2400" dirty="0" smtClean="0">
                <a:latin typeface="Arial" panose="020B0604020202020204" pitchFamily="34" charset="0"/>
              </a:rPr>
              <a:t>processing </a:t>
            </a:r>
            <a:r>
              <a:rPr lang="en-US" sz="2400" dirty="0">
                <a:latin typeface="Arial" panose="020B0604020202020204" pitchFamily="34" charset="0"/>
              </a:rPr>
              <a:t>into finished articles, can be shaped by flow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</a:rPr>
              <a:t>word plastic is  derived  from  the Greek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plastikos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meaning </a:t>
            </a:r>
            <a:r>
              <a:rPr lang="en-US" sz="2400" dirty="0" smtClean="0">
                <a:latin typeface="Arial" panose="020B0604020202020204" pitchFamily="34" charset="0"/>
              </a:rPr>
              <a:t>capable  </a:t>
            </a:r>
            <a:r>
              <a:rPr lang="en-US" sz="2400" dirty="0">
                <a:latin typeface="Arial" panose="020B0604020202020204" pitchFamily="34" charset="0"/>
              </a:rPr>
              <a:t>of  being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shaped</a:t>
            </a:r>
            <a:r>
              <a:rPr lang="en-US" sz="2400" dirty="0" smtClean="0">
                <a:latin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It  refers  to  their  malleability,  or plasticity during </a:t>
            </a:r>
            <a:r>
              <a:rPr lang="en-US" sz="2400" dirty="0" smtClean="0">
                <a:latin typeface="Arial" panose="020B0604020202020204" pitchFamily="34" charset="0"/>
              </a:rPr>
              <a:t>manufacture</a:t>
            </a:r>
            <a:r>
              <a:rPr lang="en-US" sz="2400" dirty="0">
                <a:latin typeface="Arial" panose="020B0604020202020204" pitchFamily="34" charset="0"/>
              </a:rPr>
              <a:t>,  that  allows  them  to  be cast, pressed,  or extruded into  a  variety  of  shapes-such  as </a:t>
            </a:r>
            <a:r>
              <a:rPr lang="en-US" sz="2400" dirty="0" smtClean="0">
                <a:latin typeface="Arial" panose="020B0604020202020204" pitchFamily="34" charset="0"/>
              </a:rPr>
              <a:t> films</a:t>
            </a:r>
            <a:r>
              <a:rPr lang="en-US" sz="2400" dirty="0">
                <a:latin typeface="Arial" panose="020B0604020202020204" pitchFamily="34" charset="0"/>
              </a:rPr>
              <a:t>, fibers,  plates,  tubes,  bottles,  boxes,  and  much  more.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0" indent="0" algn="just"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31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BFFC438-BC7C-470C-87AB-73BFEB7EB033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3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33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9DAE39-8078-4302-9D3F-B7AB2BB71615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77875"/>
            <a:ext cx="8763000" cy="5638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The  vast  majority  of  plastics  are </a:t>
            </a:r>
            <a:r>
              <a:rPr lang="en-US" sz="2400" dirty="0" smtClean="0">
                <a:latin typeface="Arial" panose="020B0604020202020204" pitchFamily="34" charset="0"/>
              </a:rPr>
              <a:t>composed </a:t>
            </a:r>
            <a:r>
              <a:rPr lang="en-US" sz="2400" dirty="0">
                <a:latin typeface="Arial" panose="020B0604020202020204" pitchFamily="34" charset="0"/>
              </a:rPr>
              <a:t>of polymers </a:t>
            </a:r>
            <a:r>
              <a:rPr lang="en-US" sz="2400" dirty="0" smtClean="0">
                <a:latin typeface="Arial" panose="020B0604020202020204" pitchFamily="34" charset="0"/>
              </a:rPr>
              <a:t>of C &amp; H alone </a:t>
            </a:r>
            <a:r>
              <a:rPr lang="en-US" sz="2400" dirty="0">
                <a:latin typeface="Arial" panose="020B0604020202020204" pitchFamily="34" charset="0"/>
              </a:rPr>
              <a:t>or with </a:t>
            </a:r>
            <a:r>
              <a:rPr lang="en-US" sz="2400" dirty="0" smtClean="0">
                <a:latin typeface="Arial" panose="020B0604020202020204" pitchFamily="34" charset="0"/>
              </a:rPr>
              <a:t>O, N, Cl or S in </a:t>
            </a:r>
            <a:r>
              <a:rPr lang="en-US" sz="2400" dirty="0">
                <a:latin typeface="Arial" panose="020B0604020202020204" pitchFamily="34" charset="0"/>
              </a:rPr>
              <a:t>the </a:t>
            </a:r>
            <a:r>
              <a:rPr lang="en-US" sz="2400" dirty="0" smtClean="0">
                <a:latin typeface="Arial" panose="020B0604020202020204" pitchFamily="34" charset="0"/>
              </a:rPr>
              <a:t>backbone.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4.6.2 Thermoplastics </a:t>
            </a:r>
            <a:r>
              <a:rPr lang="en-US" sz="2400" dirty="0" smtClean="0">
                <a:latin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</a:rPr>
              <a:t>thermo softening </a:t>
            </a:r>
            <a:r>
              <a:rPr lang="en-US" sz="2400" dirty="0" smtClean="0">
                <a:latin typeface="Arial" panose="020B0604020202020204" pitchFamily="34" charset="0"/>
              </a:rPr>
              <a:t>plastics)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600" dirty="0" smtClean="0">
                <a:latin typeface="Arial" panose="020B0604020202020204" pitchFamily="34" charset="0"/>
              </a:rPr>
              <a:t>They are high </a:t>
            </a:r>
            <a:r>
              <a:rPr lang="en-US" sz="2800" dirty="0">
                <a:latin typeface="Arial" panose="020B0604020202020204" pitchFamily="34" charset="0"/>
              </a:rPr>
              <a:t>molecular weight </a:t>
            </a:r>
            <a:r>
              <a:rPr lang="en-US" sz="2600" dirty="0" smtClean="0">
                <a:latin typeface="Arial" panose="020B0604020202020204" pitchFamily="34" charset="0"/>
              </a:rPr>
              <a:t>polymers </a:t>
            </a:r>
            <a:r>
              <a:rPr lang="en-US" sz="2600" dirty="0" smtClean="0">
                <a:latin typeface="Arial" panose="020B0604020202020204" pitchFamily="34" charset="0"/>
              </a:rPr>
              <a:t>whose </a:t>
            </a:r>
            <a:r>
              <a:rPr lang="en-US" sz="2600" dirty="0">
                <a:latin typeface="Arial" panose="020B0604020202020204" pitchFamily="34" charset="0"/>
              </a:rPr>
              <a:t>chains </a:t>
            </a:r>
            <a:r>
              <a:rPr lang="en-US" sz="2600" dirty="0" smtClean="0">
                <a:latin typeface="Arial" panose="020B0604020202020204" pitchFamily="34" charset="0"/>
              </a:rPr>
              <a:t>associate  </a:t>
            </a:r>
            <a:r>
              <a:rPr lang="en-US" sz="2600" dirty="0">
                <a:latin typeface="Arial" panose="020B0604020202020204" pitchFamily="34" charset="0"/>
              </a:rPr>
              <a:t>through  weak  Van  der  Waals  forces,  stronger  dipole-dipole  interactions </a:t>
            </a:r>
            <a:r>
              <a:rPr lang="en-US" sz="2600" dirty="0" smtClean="0">
                <a:latin typeface="Arial" panose="020B0604020202020204" pitchFamily="34" charset="0"/>
              </a:rPr>
              <a:t>&amp; H-bonding of </a:t>
            </a:r>
            <a:r>
              <a:rPr lang="en-US" sz="2600" dirty="0">
                <a:latin typeface="Arial" panose="020B0604020202020204" pitchFamily="34" charset="0"/>
              </a:rPr>
              <a:t>aromatic rings. </a:t>
            </a:r>
            <a:endParaRPr lang="en-US" sz="26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600" dirty="0" smtClean="0">
                <a:latin typeface="Arial" panose="020B0604020202020204" pitchFamily="34" charset="0"/>
              </a:rPr>
              <a:t>They can </a:t>
            </a:r>
            <a:r>
              <a:rPr lang="en-US" sz="2600" dirty="0">
                <a:latin typeface="Arial" panose="020B0604020202020204" pitchFamily="34" charset="0"/>
              </a:rPr>
              <a:t>be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softened </a:t>
            </a:r>
            <a:r>
              <a:rPr lang="en-US" sz="2600" dirty="0" smtClean="0">
                <a:solidFill>
                  <a:srgbClr val="FF0000"/>
                </a:solidFill>
                <a:latin typeface="Arial" panose="020B0604020202020204" pitchFamily="34" charset="0"/>
              </a:rPr>
              <a:t>&amp; molded on 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heating</a:t>
            </a:r>
            <a:r>
              <a:rPr lang="en-US" sz="2600" dirty="0">
                <a:latin typeface="Arial" panose="020B0604020202020204" pitchFamily="34" charset="0"/>
              </a:rPr>
              <a:t>. </a:t>
            </a:r>
            <a:endParaRPr lang="en-US" sz="26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600" dirty="0" smtClean="0">
                <a:latin typeface="Arial" panose="020B0604020202020204" pitchFamily="34" charset="0"/>
              </a:rPr>
              <a:t>They are </a:t>
            </a:r>
            <a:r>
              <a:rPr lang="en-US" sz="2600" dirty="0">
                <a:latin typeface="Arial" panose="020B0604020202020204" pitchFamily="34" charset="0"/>
              </a:rPr>
              <a:t>elastic  </a:t>
            </a:r>
            <a:r>
              <a:rPr lang="en-US" sz="2600" dirty="0" smtClean="0">
                <a:latin typeface="Arial" panose="020B0604020202020204" pitchFamily="34" charset="0"/>
              </a:rPr>
              <a:t>&amp; flexible  above </a:t>
            </a:r>
            <a:r>
              <a:rPr lang="en-US" sz="2600" dirty="0">
                <a:latin typeface="Arial" panose="020B0604020202020204" pitchFamily="34" charset="0"/>
              </a:rPr>
              <a:t>certain  glass  transition  </a:t>
            </a:r>
            <a:r>
              <a:rPr lang="en-US" sz="2600" dirty="0" smtClean="0">
                <a:latin typeface="Arial" panose="020B0604020202020204" pitchFamily="34" charset="0"/>
              </a:rPr>
              <a:t>temp.</a:t>
            </a:r>
          </a:p>
        </p:txBody>
      </p:sp>
      <p:sp>
        <p:nvSpPr>
          <p:cNvPr id="1341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B6F7E60-8B8C-4FF1-984F-14D3401F8A49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4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34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4AC59-6A1A-4A6A-AE53-BAE00E6AF1E3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sz="2800" b="1" dirty="0">
                <a:latin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</a:rPr>
              <a:t>Plastics</a:t>
            </a:r>
            <a:endParaRPr lang="en-US" sz="2400" b="1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77875"/>
            <a:ext cx="8763000" cy="56388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en-US" sz="2000" b="1" smtClean="0">
                <a:latin typeface="Arial" pitchFamily="34" charset="0"/>
              </a:rPr>
              <a:t>Table 4.6.2</a:t>
            </a:r>
            <a:r>
              <a:rPr lang="en-US" sz="2000" smtClean="0">
                <a:latin typeface="Arial" pitchFamily="34" charset="0"/>
              </a:rPr>
              <a:t>. Example of thermoplastic and their uses</a:t>
            </a:r>
          </a:p>
          <a:p>
            <a:pPr marL="0" indent="0" algn="just">
              <a:lnSpc>
                <a:spcPct val="150000"/>
              </a:lnSpc>
              <a:buFontTx/>
              <a:buNone/>
            </a:pPr>
            <a:endParaRPr lang="en-US" sz="2000" smtClean="0">
              <a:latin typeface="Arial" pitchFamily="34" charset="0"/>
            </a:endParaRPr>
          </a:p>
        </p:txBody>
      </p:sp>
      <p:sp>
        <p:nvSpPr>
          <p:cNvPr id="1351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4A9645D-E4A2-4E45-B38B-9CE03CBB8B8D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5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35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2FCD43-8CE7-462B-A683-76CC2C15D37A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3517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1438"/>
            <a:ext cx="8953500" cy="507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smtClean="0">
                <a:latin typeface="Arial" pitchFamily="34" charset="0"/>
              </a:rPr>
              <a:t>4.6.3 Thermosetting plastics </a:t>
            </a:r>
            <a:r>
              <a:rPr lang="en-US" sz="2400" smtClean="0">
                <a:latin typeface="Arial" pitchFamily="34" charset="0"/>
              </a:rPr>
              <a:t>(thermosets) </a:t>
            </a:r>
            <a:endParaRPr lang="en-US" sz="2400" b="1" smtClean="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838200"/>
            <a:ext cx="8839200" cy="5883275"/>
          </a:xfrm>
          <a:blipFill rotWithShape="0">
            <a:blip r:embed="rId2"/>
            <a:stretch>
              <a:fillRect l="-759" r="-897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6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BBF9267-8003-46EE-A91F-2D786EECF7C1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6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36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D5E281-ACA4-49A5-85CC-780E79632866}" type="slidenum">
              <a:rPr lang="en-US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r"/>
            <a:r>
              <a:rPr lang="en-US" sz="2400" b="1" smtClean="0">
                <a:latin typeface="Arial" pitchFamily="34" charset="0"/>
              </a:rPr>
              <a:t>thermosetting plastics</a:t>
            </a:r>
            <a:r>
              <a:rPr lang="en-US" sz="2400" smtClean="0">
                <a:latin typeface="Arial" pitchFamily="34" charset="0"/>
              </a:rPr>
              <a:t> </a:t>
            </a:r>
            <a:endParaRPr lang="en-US" sz="2400" b="1" smtClean="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832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en-US" sz="2400" b="1" smtClean="0">
                <a:latin typeface="Arial" pitchFamily="34" charset="0"/>
              </a:rPr>
              <a:t>Table</a:t>
            </a:r>
            <a:r>
              <a:rPr lang="en-US" sz="2400" smtClean="0">
                <a:latin typeface="Arial" pitchFamily="34" charset="0"/>
              </a:rPr>
              <a:t>. Structures &amp; properties of thermoplastics &amp; thermosets</a:t>
            </a:r>
          </a:p>
          <a:p>
            <a:pPr marL="0" indent="0" algn="just">
              <a:lnSpc>
                <a:spcPct val="150000"/>
              </a:lnSpc>
              <a:buFontTx/>
              <a:buNone/>
            </a:pPr>
            <a:endParaRPr lang="en-US" sz="2400" smtClean="0">
              <a:latin typeface="Arial" pitchFamily="34" charset="0"/>
            </a:endParaRPr>
          </a:p>
        </p:txBody>
      </p:sp>
      <p:sp>
        <p:nvSpPr>
          <p:cNvPr id="1372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E17973E-934E-479D-BC7B-021C069B6ADF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7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37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53F95-20A5-422B-9503-725B0F08AB1F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3722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392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</a:rPr>
              <a:t>4.7 Molding constituents of plastics in to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mtClean="0">
                <a:latin typeface="Arial" pitchFamily="34" charset="0"/>
              </a:rPr>
              <a:t>Molding of a plastic is a process of making a hollow form or matrix into which a plastic material is placed &amp; which  imparts  to  the  material  its  final  shape  as  a  finished  article.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mtClean="0">
                <a:latin typeface="Arial" pitchFamily="34" charset="0"/>
              </a:rPr>
              <a:t>The common molding of plastics into articles is blow molding.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smtClean="0">
                <a:latin typeface="Arial" pitchFamily="34" charset="0"/>
              </a:rPr>
              <a:t>Blow molding (blow forming) is a manufacturing process by which hollow plastic parts are formed.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mtClean="0">
                <a:latin typeface="Arial" pitchFamily="34" charset="0"/>
              </a:rPr>
              <a:t>there are 3 main types of blow molding: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mtClean="0">
                <a:latin typeface="Arial" pitchFamily="34" charset="0"/>
              </a:rPr>
              <a:t>1) Extrusion blow molding,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mtClean="0">
                <a:latin typeface="Arial" pitchFamily="34" charset="0"/>
              </a:rPr>
              <a:t>2) Injection blow molding, and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smtClean="0">
                <a:latin typeface="Arial" pitchFamily="34" charset="0"/>
              </a:rPr>
              <a:t> 3) stretch blow molding.</a:t>
            </a:r>
          </a:p>
        </p:txBody>
      </p:sp>
      <p:sp>
        <p:nvSpPr>
          <p:cNvPr id="138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920C181-AFB5-4B25-B2A5-3F9E2ABD4198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8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38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1CD30A-73BD-4EB1-8BAF-A97032716509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400" b="1" dirty="0">
                <a:latin typeface="Arial" panose="020B0604020202020204" pitchFamily="34" charset="0"/>
              </a:rPr>
              <a:t>4.8 Preparation, properties &amp; uses of PE, PVC and Bakelite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Common  synthetic  organic  polymers  are polyethylene </a:t>
            </a:r>
            <a:r>
              <a:rPr lang="en-US" sz="2400" dirty="0" smtClean="0">
                <a:latin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</a:rPr>
              <a:t>polyethene</a:t>
            </a:r>
            <a:r>
              <a:rPr lang="en-US" sz="2400" dirty="0">
                <a:latin typeface="Arial" panose="020B0604020202020204" pitchFamily="34" charset="0"/>
              </a:rPr>
              <a:t>), polypropylene</a:t>
            </a:r>
            <a:r>
              <a:rPr lang="en-US" sz="2400" dirty="0" smtClean="0">
                <a:latin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</a:rPr>
              <a:t>nylon</a:t>
            </a:r>
            <a:r>
              <a:rPr lang="en-US" sz="2400" dirty="0" smtClean="0">
                <a:latin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</a:rPr>
              <a:t>teflon </a:t>
            </a:r>
            <a:r>
              <a:rPr lang="en-US" sz="2400" dirty="0" smtClean="0">
                <a:latin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</a:rPr>
              <a:t>PTFE), polystyrene,  </a:t>
            </a:r>
            <a:r>
              <a:rPr lang="en-US" sz="2400" dirty="0" smtClean="0">
                <a:latin typeface="Arial" panose="020B0604020202020204" pitchFamily="34" charset="0"/>
              </a:rPr>
              <a:t>polyesters, </a:t>
            </a:r>
            <a:r>
              <a:rPr lang="en-US" sz="2400" dirty="0" err="1" smtClean="0">
                <a:latin typeface="Arial" panose="020B0604020202020204" pitchFamily="34" charset="0"/>
              </a:rPr>
              <a:t>polymethylmethacrylate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</a:rPr>
              <a:t>perspex</a:t>
            </a:r>
            <a:r>
              <a:rPr lang="en-US" sz="2400" dirty="0" smtClean="0">
                <a:latin typeface="Arial" panose="020B0604020202020204" pitchFamily="34" charset="0"/>
              </a:rPr>
              <a:t>), &amp; PVC.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arenR"/>
              <a:defRPr/>
            </a:pPr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</a:rPr>
              <a:t>Preparation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, properties &amp; uses of Polyethylene (PE</a:t>
            </a:r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Three </a:t>
            </a:r>
            <a:r>
              <a:rPr lang="en-US" sz="2400" dirty="0">
                <a:latin typeface="Arial" panose="020B0604020202020204" pitchFamily="34" charset="0"/>
              </a:rPr>
              <a:t>major classes of polyethylene. These </a:t>
            </a:r>
            <a:r>
              <a:rPr lang="en-US" sz="2400" dirty="0" smtClean="0">
                <a:latin typeface="Arial" panose="020B0604020202020204" pitchFamily="34" charset="0"/>
              </a:rPr>
              <a:t>are: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low density polyethylene (LDPE</a:t>
            </a:r>
            <a:r>
              <a:rPr lang="en-US" sz="2400" dirty="0" smtClean="0">
                <a:latin typeface="Arial" panose="020B0604020202020204" pitchFamily="34" charset="0"/>
              </a:rPr>
              <a:t>),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high </a:t>
            </a:r>
            <a:r>
              <a:rPr lang="en-US" sz="2400" dirty="0" smtClean="0">
                <a:latin typeface="Arial" panose="020B0604020202020204" pitchFamily="34" charset="0"/>
              </a:rPr>
              <a:t>density  </a:t>
            </a:r>
            <a:r>
              <a:rPr lang="en-US" sz="2400" dirty="0">
                <a:latin typeface="Arial" panose="020B0604020202020204" pitchFamily="34" charset="0"/>
              </a:rPr>
              <a:t>polyethylene  (HDPE)  and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linear  low  density  polyethylene  (LLDPE).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Pellets  of  these </a:t>
            </a:r>
            <a:r>
              <a:rPr lang="en-US" sz="2400" dirty="0" smtClean="0">
                <a:latin typeface="Arial" panose="020B0604020202020204" pitchFamily="34" charset="0"/>
              </a:rPr>
              <a:t>plastics  </a:t>
            </a:r>
            <a:r>
              <a:rPr lang="en-US" sz="2400" dirty="0">
                <a:latin typeface="Arial" panose="020B0604020202020204" pitchFamily="34" charset="0"/>
              </a:rPr>
              <a:t>are  extruded  </a:t>
            </a:r>
            <a:r>
              <a:rPr lang="en-US" sz="2400" dirty="0" smtClean="0">
                <a:latin typeface="Arial" panose="020B0604020202020204" pitchFamily="34" charset="0"/>
              </a:rPr>
              <a:t>&amp; blown  </a:t>
            </a:r>
            <a:r>
              <a:rPr lang="en-US" sz="2400" dirty="0">
                <a:latin typeface="Arial" panose="020B0604020202020204" pitchFamily="34" charset="0"/>
              </a:rPr>
              <a:t>to  produce  film.  This  film  is  used  for  packaging  and  making </a:t>
            </a:r>
            <a:r>
              <a:rPr lang="en-US" sz="2400" dirty="0" smtClean="0">
                <a:latin typeface="Arial" panose="020B0604020202020204" pitchFamily="34" charset="0"/>
              </a:rPr>
              <a:t>plastic  </a:t>
            </a:r>
            <a:r>
              <a:rPr lang="en-US" sz="2400" dirty="0">
                <a:latin typeface="Arial" panose="020B0604020202020204" pitchFamily="34" charset="0"/>
              </a:rPr>
              <a:t>bags.</a:t>
            </a:r>
          </a:p>
        </p:txBody>
      </p:sp>
      <p:sp>
        <p:nvSpPr>
          <p:cNvPr id="139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6D35FAB-76F4-4E96-9496-19270915905A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39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39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E6CF2F-D98D-4AE7-AC10-AF6FD8B7374F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52825"/>
            <a:ext cx="2895600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4.1. Introduction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Polymers</a:t>
            </a:r>
            <a:endParaRPr lang="en-US" sz="27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80707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sym typeface="Wingdings" pitchFamily="2" charset="2"/>
              </a:rPr>
              <a:t>Polymer research rapidly spread throughout the world after 1930 &amp; this led to the development of many synthetic  polymers including nylon, polyethylene  &amp; 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polyvinylchloride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. </a:t>
            </a:r>
            <a:endParaRPr lang="en-US" sz="2400" dirty="0" smtClean="0">
              <a:latin typeface="Arial" pitchFamily="34" charset="0"/>
              <a:sym typeface="Wingdings" pitchFamily="2" charset="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sym typeface="Wingdings" pitchFamily="2" charset="2"/>
              </a:rPr>
              <a:t>The term polymer comes from two Greek words: </a:t>
            </a:r>
            <a:r>
              <a:rPr lang="en-US" sz="2400" i="1" dirty="0" err="1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polys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which means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many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 &amp; </a:t>
            </a:r>
            <a:r>
              <a:rPr lang="en-US" sz="2400" i="1" dirty="0" err="1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meros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  which means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parts/unit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sym typeface="Wingdings" pitchFamily="2" charset="2"/>
              </a:rPr>
              <a:t>Therefore, a polymer is a high 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molecular weight compound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made up of hundreds or thousands of many identical small basic units (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monomers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) of C, H, O or  Si atoms.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  <a:sym typeface="Wingdings" pitchFamily="2" charset="2"/>
              </a:rPr>
              <a:t>The monomers are linked together covalently in a chemical  process known as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polymerization</a:t>
            </a:r>
            <a:r>
              <a:rPr lang="en-US" sz="2400" dirty="0" smtClean="0">
                <a:latin typeface="Arial" pitchFamily="34" charset="0"/>
                <a:sym typeface="Wingdings" pitchFamily="2" charset="2"/>
              </a:rPr>
              <a:t>. </a:t>
            </a: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1116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DBA51AA-A97F-41D3-A28A-BFCAF0E8916E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116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16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3CB3A1-71F9-4487-8CA7-117DE6B632CC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2400" dirty="0" smtClean="0">
                <a:latin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</a:rPr>
              <a:t>) The Polyethylene Manufacturing Process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Today</a:t>
            </a:r>
            <a:r>
              <a:rPr lang="en-US" sz="2400" dirty="0">
                <a:latin typeface="Arial" panose="020B0604020202020204" pitchFamily="34" charset="0"/>
              </a:rPr>
              <a:t>, </a:t>
            </a:r>
            <a:r>
              <a:rPr lang="en-US" sz="2400" dirty="0" smtClean="0">
                <a:latin typeface="Arial" panose="020B0604020202020204" pitchFamily="34" charset="0"/>
              </a:rPr>
              <a:t>PE manufacturing </a:t>
            </a:r>
            <a:r>
              <a:rPr lang="en-US" sz="2400" dirty="0">
                <a:latin typeface="Arial" panose="020B0604020202020204" pitchFamily="34" charset="0"/>
              </a:rPr>
              <a:t>processes are usually categorized into </a:t>
            </a:r>
            <a:r>
              <a:rPr lang="en-US" sz="2400" dirty="0" smtClean="0">
                <a:latin typeface="Arial" panose="020B0604020202020204" pitchFamily="34" charset="0"/>
              </a:rPr>
              <a:t>high </a:t>
            </a:r>
            <a:r>
              <a:rPr lang="en-US" sz="2400" dirty="0" smtClean="0">
                <a:latin typeface="Arial" panose="020B0604020202020204" pitchFamily="34" charset="0"/>
              </a:rPr>
              <a:t>pressure </a:t>
            </a:r>
            <a:r>
              <a:rPr lang="en-US" sz="2400" dirty="0" smtClean="0">
                <a:latin typeface="Arial" panose="020B0604020202020204" pitchFamily="34" charset="0"/>
              </a:rPr>
              <a:t>&amp; low pressure </a:t>
            </a:r>
            <a:r>
              <a:rPr lang="en-US" sz="2400" dirty="0">
                <a:latin typeface="Arial" panose="020B0604020202020204" pitchFamily="34" charset="0"/>
              </a:rPr>
              <a:t>operations.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The former is recognized </a:t>
            </a:r>
            <a:r>
              <a:rPr lang="en-US" sz="2400" dirty="0">
                <a:latin typeface="Arial" panose="020B0604020202020204" pitchFamily="34" charset="0"/>
              </a:rPr>
              <a:t>as producing  </a:t>
            </a:r>
            <a:r>
              <a:rPr lang="en-US" sz="2400" dirty="0" smtClean="0">
                <a:latin typeface="Arial" panose="020B0604020202020204" pitchFamily="34" charset="0"/>
              </a:rPr>
              <a:t>conventional LDPE </a:t>
            </a:r>
            <a:r>
              <a:rPr lang="en-US" sz="2400" dirty="0">
                <a:latin typeface="Arial" panose="020B0604020202020204" pitchFamily="34" charset="0"/>
              </a:rPr>
              <a:t>while the latter makes </a:t>
            </a:r>
            <a:r>
              <a:rPr lang="en-US" sz="2400" dirty="0" smtClean="0">
                <a:latin typeface="Arial" panose="020B0604020202020204" pitchFamily="34" charset="0"/>
              </a:rPr>
              <a:t>HDPE  &amp; LLDPE </a:t>
            </a:r>
            <a:r>
              <a:rPr lang="en-US" sz="2400" dirty="0" err="1">
                <a:latin typeface="Arial" panose="020B0604020202020204" pitchFamily="34" charset="0"/>
              </a:rPr>
              <a:t>polyethylenes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The  most  common  method  used  in  industry  is  to  polymerize  ethylene  by  means  of  a  fluidized </a:t>
            </a:r>
            <a:r>
              <a:rPr lang="en-US" sz="2400" dirty="0" smtClean="0">
                <a:latin typeface="Arial" panose="020B0604020202020204" pitchFamily="34" charset="0"/>
              </a:rPr>
              <a:t>reactor bed.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</a:rPr>
              <a:t>fluidized reactor bed consists of metallic catalyst particles that are </a:t>
            </a:r>
            <a:r>
              <a:rPr lang="en-US" sz="2400" dirty="0" smtClean="0">
                <a:latin typeface="Arial" panose="020B0604020202020204" pitchFamily="34" charset="0"/>
              </a:rPr>
              <a:t>fluidized </a:t>
            </a:r>
            <a:r>
              <a:rPr lang="en-US" sz="2400" dirty="0">
                <a:latin typeface="Arial" panose="020B0604020202020204" pitchFamily="34" charset="0"/>
              </a:rPr>
              <a:t>by </a:t>
            </a:r>
            <a:r>
              <a:rPr lang="en-US" sz="2400" dirty="0" smtClean="0">
                <a:latin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</a:rPr>
              <a:t>flow of ethylene gas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Implies catalyst </a:t>
            </a:r>
            <a:r>
              <a:rPr lang="en-US" sz="2400" dirty="0">
                <a:latin typeface="Arial" panose="020B0604020202020204" pitchFamily="34" charset="0"/>
              </a:rPr>
              <a:t>particles are suspended in the ethylene fluid </a:t>
            </a:r>
            <a:r>
              <a:rPr lang="en-US" sz="2400" dirty="0" smtClean="0">
                <a:latin typeface="Arial" panose="020B0604020202020204" pitchFamily="34" charset="0"/>
              </a:rPr>
              <a:t>as </a:t>
            </a:r>
            <a:r>
              <a:rPr lang="en-US" sz="2400" dirty="0">
                <a:latin typeface="Arial" panose="020B0604020202020204" pitchFamily="34" charset="0"/>
              </a:rPr>
              <a:t>ethylene gas is pumped from the bottom of the reactor bed to the </a:t>
            </a:r>
            <a:r>
              <a:rPr lang="en-US" sz="2400" dirty="0" smtClean="0">
                <a:latin typeface="Arial" panose="020B0604020202020204" pitchFamily="34" charset="0"/>
              </a:rPr>
              <a:t>top.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40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39AFEC5-7E56-4828-BB16-539041F36AE4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02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40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7837F-137B-4F53-8E08-EA14D19D4736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Arial" pitchFamily="34" charset="0"/>
              </a:rPr>
              <a:t>4.8.2 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</a:rPr>
              <a:t>Preparation, properties &amp; uses of 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</a:rPr>
              <a:t>Polystyrene (PS)</a:t>
            </a:r>
            <a:endParaRPr lang="en-US" sz="2400" b="1" dirty="0" smtClean="0">
              <a:solidFill>
                <a:srgbClr val="7030A0"/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PS is  </a:t>
            </a:r>
            <a:r>
              <a:rPr lang="en-US" sz="2400" dirty="0">
                <a:latin typeface="Arial" panose="020B0604020202020204" pitchFamily="34" charset="0"/>
              </a:rPr>
              <a:t>a  rigid,  brittle,  inexpensive  plastic  that  has  been  used  to  make plastic  model kits </a:t>
            </a:r>
            <a:r>
              <a:rPr lang="en-US" sz="2400" dirty="0" smtClean="0">
                <a:latin typeface="Arial" panose="020B0604020202020204" pitchFamily="34" charset="0"/>
              </a:rPr>
              <a:t>&amp; similar  </a:t>
            </a:r>
            <a:r>
              <a:rPr lang="en-US" sz="2400" dirty="0">
                <a:latin typeface="Arial" panose="020B0604020202020204" pitchFamily="34" charset="0"/>
              </a:rPr>
              <a:t>knick-knacks. 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It  </a:t>
            </a:r>
            <a:r>
              <a:rPr lang="en-US" sz="2400" dirty="0">
                <a:latin typeface="Arial" panose="020B0604020202020204" pitchFamily="34" charset="0"/>
              </a:rPr>
              <a:t>would  also  be  the  basis  for  one  of  the  most  popular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foamed“ plastics</a:t>
            </a:r>
            <a:r>
              <a:rPr lang="en-US" sz="2400" dirty="0">
                <a:latin typeface="Arial" panose="020B0604020202020204" pitchFamily="34" charset="0"/>
              </a:rPr>
              <a:t>, under the name styrene </a:t>
            </a:r>
            <a:r>
              <a:rPr lang="en-US" sz="2400" dirty="0" smtClean="0">
                <a:latin typeface="Arial" panose="020B0604020202020204" pitchFamily="34" charset="0"/>
              </a:rPr>
              <a:t>foam.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Foam plastics can be synthesized in an "open </a:t>
            </a:r>
            <a:r>
              <a:rPr lang="en-US" sz="2400" dirty="0" smtClean="0">
                <a:latin typeface="Arial" panose="020B0604020202020204" pitchFamily="34" charset="0"/>
              </a:rPr>
              <a:t>cell</a:t>
            </a:r>
            <a:r>
              <a:rPr lang="en-US" sz="2400" dirty="0">
                <a:latin typeface="Arial" panose="020B0604020202020204" pitchFamily="34" charset="0"/>
              </a:rPr>
              <a:t>" form, in which the foam bubbles are interconnected, as in an absorbent sponge, </a:t>
            </a:r>
            <a:r>
              <a:rPr lang="en-US" sz="2400" dirty="0" smtClean="0">
                <a:latin typeface="Arial" panose="020B0604020202020204" pitchFamily="34" charset="0"/>
              </a:rPr>
              <a:t>&amp; "</a:t>
            </a:r>
            <a:r>
              <a:rPr lang="en-US" sz="2400" dirty="0">
                <a:latin typeface="Arial" panose="020B0604020202020204" pitchFamily="34" charset="0"/>
              </a:rPr>
              <a:t>closed </a:t>
            </a:r>
            <a:r>
              <a:rPr lang="en-US" sz="2400" dirty="0" smtClean="0">
                <a:latin typeface="Arial" panose="020B0604020202020204" pitchFamily="34" charset="0"/>
              </a:rPr>
              <a:t>cell</a:t>
            </a:r>
            <a:r>
              <a:rPr lang="en-US" sz="2400" dirty="0">
                <a:latin typeface="Arial" panose="020B0604020202020204" pitchFamily="34" charset="0"/>
              </a:rPr>
              <a:t>", in which all the bubbles are distinct, like tiny balloons, as in gas-filled foam insulation </a:t>
            </a:r>
            <a:r>
              <a:rPr lang="en-US" sz="2400" dirty="0" smtClean="0">
                <a:latin typeface="Arial" panose="020B0604020202020204" pitchFamily="34" charset="0"/>
              </a:rPr>
              <a:t>and flotation </a:t>
            </a:r>
            <a:r>
              <a:rPr lang="en-US" sz="2400" dirty="0">
                <a:latin typeface="Arial" panose="020B0604020202020204" pitchFamily="34" charset="0"/>
              </a:rPr>
              <a:t>devices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It </a:t>
            </a:r>
            <a:r>
              <a:rPr lang="en-US" sz="2400" dirty="0" smtClean="0">
                <a:latin typeface="Arial" panose="020B0604020202020204" pitchFamily="34" charset="0"/>
              </a:rPr>
              <a:t>finds </a:t>
            </a:r>
            <a:r>
              <a:rPr lang="en-US" sz="2400" dirty="0">
                <a:latin typeface="Arial" panose="020B0604020202020204" pitchFamily="34" charset="0"/>
              </a:rPr>
              <a:t>much current use as the substance of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toy figurines </a:t>
            </a:r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</a:rPr>
              <a:t>&amp; novelties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41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5664AC3-F7A5-480F-BF19-DA152286156E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1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pitchFamily="34" charset="0"/>
              </a:rPr>
              <a:t>Industrial Chem. II</a:t>
            </a:r>
          </a:p>
        </p:txBody>
      </p:sp>
      <p:sp>
        <p:nvSpPr>
          <p:cNvPr id="141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F33B6E-D8E2-4677-8966-230A6889B7DF}" type="slidenum">
              <a:rPr lang="en-US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</a:rPr>
              <a:t>Preparation, properties &amp; uses </a:t>
            </a:r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</a:rPr>
              <a:t>Polyvinylchloride (PVC)</a:t>
            </a:r>
            <a:endParaRPr lang="en-US" sz="2400" b="1" dirty="0" smtClean="0">
              <a:solidFill>
                <a:srgbClr val="7030A0"/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PVC has </a:t>
            </a:r>
            <a:r>
              <a:rPr lang="en-US" sz="2400" dirty="0" smtClean="0">
                <a:latin typeface="Arial" pitchFamily="34" charset="0"/>
              </a:rPr>
              <a:t>side </a:t>
            </a:r>
            <a:r>
              <a:rPr lang="en-US" sz="2400" dirty="0" smtClean="0">
                <a:latin typeface="Arial" pitchFamily="34" charset="0"/>
              </a:rPr>
              <a:t>chains incorporating </a:t>
            </a:r>
            <a:r>
              <a:rPr lang="en-US" sz="2400" dirty="0" smtClean="0">
                <a:latin typeface="Arial" pitchFamily="34" charset="0"/>
              </a:rPr>
              <a:t>chlorine atoms</a:t>
            </a:r>
            <a:r>
              <a:rPr lang="en-US" sz="2400" dirty="0" smtClean="0">
                <a:latin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</a:rPr>
              <a:t>which  form  strong  bonds.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PVC  in its  normal  form  is  stiff,  strong,  heat  &amp; weather resistant, &amp; is now used for making plumbing,  gutters, house siding, enclosures for computers &amp; other electronics gear.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It </a:t>
            </a:r>
            <a:r>
              <a:rPr lang="en-US" sz="2400" dirty="0" smtClean="0">
                <a:latin typeface="Arial" pitchFamily="34" charset="0"/>
              </a:rPr>
              <a:t>can </a:t>
            </a:r>
            <a:r>
              <a:rPr lang="en-US" sz="2400" dirty="0" smtClean="0">
                <a:latin typeface="Arial" pitchFamily="34" charset="0"/>
              </a:rPr>
              <a:t>also be softened with chemical processing, and in this form it is now used for food packaging, and rain gear.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1423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290FCFC-236B-4B3A-BEFE-1E2EEF6C7830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2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42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D01BA-CE15-4938-A57F-1421E095A41D}" type="slidenum">
              <a:rPr lang="en-US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029200"/>
            <a:ext cx="8229600" cy="106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</a:rPr>
              <a:t> Preparation, properties &amp; uses PVC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All  PVC  polymers  are  degraded  by  heat  and  light.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When  this  happens,  </a:t>
            </a:r>
            <a:r>
              <a:rPr lang="en-US" sz="2400" dirty="0" err="1" smtClean="0">
                <a:latin typeface="Arial" pitchFamily="34" charset="0"/>
              </a:rPr>
              <a:t>HCl</a:t>
            </a:r>
            <a:r>
              <a:rPr lang="en-US" sz="2400" dirty="0" smtClean="0">
                <a:latin typeface="Arial" pitchFamily="34" charset="0"/>
              </a:rPr>
              <a:t> is released into the atmosphere  &amp; oxidation of the </a:t>
            </a:r>
            <a:r>
              <a:rPr lang="en-US" sz="2400" dirty="0" smtClean="0">
                <a:latin typeface="Arial" pitchFamily="34" charset="0"/>
              </a:rPr>
              <a:t>compound </a:t>
            </a:r>
            <a:r>
              <a:rPr lang="en-US" sz="2400" dirty="0" smtClean="0">
                <a:latin typeface="Arial" pitchFamily="34" charset="0"/>
              </a:rPr>
              <a:t>occurs.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Because </a:t>
            </a:r>
            <a:r>
              <a:rPr lang="en-US" sz="2400" dirty="0" err="1" smtClean="0">
                <a:latin typeface="Arial" pitchFamily="34" charset="0"/>
              </a:rPr>
              <a:t>HCl</a:t>
            </a:r>
            <a:r>
              <a:rPr lang="en-US" sz="2400" dirty="0" smtClean="0">
                <a:latin typeface="Arial" pitchFamily="34" charset="0"/>
              </a:rPr>
              <a:t> readily combines with water vapor in the air to form hydrochloric acid, polyvinyl chloride is not recommended for long-term archival storage of silver, photographic film or paper.</a:t>
            </a:r>
          </a:p>
        </p:txBody>
      </p:sp>
      <p:sp>
        <p:nvSpPr>
          <p:cNvPr id="143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4FC1C0E-4A35-4674-90D6-D868005185AE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3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43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90AE8-ABA7-43A9-A37A-E9964696273F}" type="slidenum">
              <a:rPr lang="en-US" smtClean="0">
                <a:cs typeface="Arial" pitchFamily="34" charset="0"/>
              </a:rPr>
              <a:pPr/>
              <a:t>33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Arial" pitchFamily="34" charset="0"/>
              </a:rPr>
              <a:t> Preparation, properties &amp; uses Bakelite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Bakelite is a thermosetting phenol formaldehyde resin, formed from an elimination </a:t>
            </a:r>
            <a:r>
              <a:rPr lang="en-US" sz="2400" dirty="0" smtClean="0">
                <a:latin typeface="Arial" pitchFamily="34" charset="0"/>
              </a:rPr>
              <a:t>reaction </a:t>
            </a:r>
            <a:r>
              <a:rPr lang="en-US" sz="2400" dirty="0" smtClean="0">
                <a:latin typeface="Arial" pitchFamily="34" charset="0"/>
              </a:rPr>
              <a:t>of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phenol with  formaldehyde</a:t>
            </a:r>
            <a:r>
              <a:rPr lang="en-US" sz="2400" dirty="0" smtClean="0">
                <a:latin typeface="Arial" pitchFamily="34" charset="0"/>
              </a:rPr>
              <a:t>,  usually  with  wood  flour  filler.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It </a:t>
            </a:r>
            <a:r>
              <a:rPr lang="en-US" sz="2400" dirty="0" smtClean="0">
                <a:latin typeface="Arial" pitchFamily="34" charset="0"/>
              </a:rPr>
              <a:t>was </a:t>
            </a:r>
            <a:r>
              <a:rPr lang="en-US" sz="2400" dirty="0" smtClean="0">
                <a:latin typeface="Arial" pitchFamily="34" charset="0"/>
              </a:rPr>
              <a:t>used for </a:t>
            </a:r>
            <a:r>
              <a:rPr lang="en-US" sz="2400" dirty="0" smtClean="0">
                <a:latin typeface="Arial" pitchFamily="34" charset="0"/>
              </a:rPr>
              <a:t>its </a:t>
            </a:r>
            <a:r>
              <a:rPr lang="en-US" sz="2400" dirty="0" smtClean="0">
                <a:latin typeface="Arial" pitchFamily="34" charset="0"/>
              </a:rPr>
              <a:t>electrically </a:t>
            </a:r>
            <a:r>
              <a:rPr lang="en-US" sz="2400" dirty="0" smtClean="0">
                <a:latin typeface="Arial" pitchFamily="34" charset="0"/>
              </a:rPr>
              <a:t>nonconductive </a:t>
            </a:r>
            <a:r>
              <a:rPr lang="en-US" sz="2400" dirty="0" smtClean="0">
                <a:latin typeface="Arial" pitchFamily="34" charset="0"/>
              </a:rPr>
              <a:t>and heat </a:t>
            </a:r>
            <a:r>
              <a:rPr lang="en-US" sz="2400" dirty="0" smtClean="0">
                <a:latin typeface="Arial" pitchFamily="34" charset="0"/>
              </a:rPr>
              <a:t>resistant insulators, &amp; also in such products as kitchen ware, </a:t>
            </a:r>
            <a:r>
              <a:rPr lang="en-US" sz="2400" dirty="0" err="1" smtClean="0">
                <a:latin typeface="Arial" pitchFamily="34" charset="0"/>
              </a:rPr>
              <a:t>jewellery</a:t>
            </a:r>
            <a:r>
              <a:rPr lang="en-US" sz="2400" dirty="0" smtClean="0">
                <a:latin typeface="Arial" pitchFamily="34" charset="0"/>
              </a:rPr>
              <a:t>, children‘s toys &amp; etc.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Baekeland  was  looking  for  an  insulating  shellac  to  coat  wires  in  electric  motors  &amp; generators. </a:t>
            </a:r>
          </a:p>
        </p:txBody>
      </p:sp>
      <p:sp>
        <p:nvSpPr>
          <p:cNvPr id="1443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0DCBDB0-D9D5-49E9-82CA-424E2CEA5F22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4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44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5FE51-0E78-48FF-A156-345250A556F3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smtClean="0">
                <a:latin typeface="Arial" pitchFamily="34" charset="0"/>
              </a:rPr>
              <a:t> Preparation, properties &amp; uses Bakelite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Baekeland found that mixtures of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phenol (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r>
              <a:rPr lang="en-US" sz="2400" baseline="-25000" dirty="0" smtClean="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H</a:t>
            </a:r>
            <a:r>
              <a:rPr lang="en-US" sz="2400" baseline="-25000" dirty="0" smtClean="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OH) &amp; formaldehyde (HCOH) </a:t>
            </a:r>
            <a:r>
              <a:rPr lang="en-US" sz="2400" dirty="0" smtClean="0">
                <a:latin typeface="Arial" panose="020B0604020202020204" pitchFamily="34" charset="0"/>
              </a:rPr>
              <a:t>formed a sticky mass when </a:t>
            </a:r>
            <a:r>
              <a:rPr lang="en-US" sz="2400" dirty="0">
                <a:latin typeface="Arial" panose="020B0604020202020204" pitchFamily="34" charset="0"/>
              </a:rPr>
              <a:t>mixed  together  </a:t>
            </a:r>
            <a:r>
              <a:rPr lang="en-US" sz="2400" dirty="0" smtClean="0">
                <a:latin typeface="Arial" panose="020B0604020202020204" pitchFamily="34" charset="0"/>
              </a:rPr>
              <a:t>&amp; heated</a:t>
            </a:r>
            <a:r>
              <a:rPr lang="en-US" sz="2400" dirty="0">
                <a:latin typeface="Arial" panose="020B0604020202020204" pitchFamily="34" charset="0"/>
              </a:rPr>
              <a:t>,  and  the  mass  became  extremely  hard  if  allowed  to  cool.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He  continued  his  investigations  </a:t>
            </a:r>
            <a:r>
              <a:rPr lang="en-US" sz="2400" dirty="0" smtClean="0">
                <a:latin typeface="Arial" panose="020B0604020202020204" pitchFamily="34" charset="0"/>
              </a:rPr>
              <a:t>&amp; found  </a:t>
            </a:r>
            <a:r>
              <a:rPr lang="en-US" sz="2400" dirty="0">
                <a:latin typeface="Arial" panose="020B0604020202020204" pitchFamily="34" charset="0"/>
              </a:rPr>
              <a:t>that  the  material  could  be  mixed  with  wood  flour, </a:t>
            </a:r>
            <a:r>
              <a:rPr lang="en-US" sz="2400" dirty="0" smtClean="0">
                <a:latin typeface="Arial" panose="020B0604020202020204" pitchFamily="34" charset="0"/>
              </a:rPr>
              <a:t>asbestos</a:t>
            </a:r>
            <a:r>
              <a:rPr lang="en-US" sz="2400" dirty="0">
                <a:latin typeface="Arial" panose="020B0604020202020204" pitchFamily="34" charset="0"/>
              </a:rPr>
              <a:t>,  or  slate  dust  to  create  "composite"  materials  with  </a:t>
            </a:r>
            <a:r>
              <a:rPr lang="en-US" sz="2400" dirty="0" smtClean="0">
                <a:latin typeface="Arial" panose="020B0604020202020204" pitchFamily="34" charset="0"/>
              </a:rPr>
              <a:t>d/t  </a:t>
            </a:r>
            <a:r>
              <a:rPr lang="en-US" sz="2400" dirty="0">
                <a:latin typeface="Arial" panose="020B0604020202020204" pitchFamily="34" charset="0"/>
              </a:rPr>
              <a:t>properties. 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Most  </a:t>
            </a:r>
            <a:r>
              <a:rPr lang="en-US" sz="2400" dirty="0">
                <a:latin typeface="Arial" panose="020B0604020202020204" pitchFamily="34" charset="0"/>
              </a:rPr>
              <a:t>of  these </a:t>
            </a:r>
            <a:r>
              <a:rPr lang="en-US" sz="2400" dirty="0" smtClean="0">
                <a:latin typeface="Arial" panose="020B0604020202020204" pitchFamily="34" charset="0"/>
              </a:rPr>
              <a:t>compositions  </a:t>
            </a:r>
            <a:r>
              <a:rPr lang="en-US" sz="2400" dirty="0">
                <a:latin typeface="Arial" panose="020B0604020202020204" pitchFamily="34" charset="0"/>
              </a:rPr>
              <a:t>were  strong  </a:t>
            </a:r>
            <a:r>
              <a:rPr lang="en-US" sz="2400" dirty="0" smtClean="0">
                <a:latin typeface="Arial" panose="020B0604020202020204" pitchFamily="34" charset="0"/>
              </a:rPr>
              <a:t>&amp; fire  </a:t>
            </a:r>
            <a:r>
              <a:rPr lang="en-US" sz="2400" dirty="0">
                <a:latin typeface="Arial" panose="020B0604020202020204" pitchFamily="34" charset="0"/>
              </a:rPr>
              <a:t>resistant.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Baekeland built pressure vessels to force out the bubbles and provide a smooth, uniform product.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45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72DCD3E-E8ED-47B0-AFF3-C73605410C24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5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45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0849F-41DC-4546-9ABE-C74FFD0CC145}" type="slidenum">
              <a:rPr lang="en-US" smtClean="0">
                <a:cs typeface="Arial" pitchFamily="34" charset="0"/>
              </a:rPr>
              <a:pPr/>
              <a:t>35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smtClean="0">
                <a:latin typeface="Arial" pitchFamily="34" charset="0"/>
              </a:rPr>
              <a:t> Preparation, properties &amp; uses Bakelite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Bakelite  was  the  first  true  plastic.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It  was  a  purely  synthetic  material,  not  based  on  any material  or  even  molecule  found  in  nature.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It  was  also  the  first  thermosetting  plastic.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Thermoset plastics are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tough and temperature resistant</a:t>
            </a:r>
            <a:r>
              <a:rPr lang="en-US" sz="2400" dirty="0" smtClean="0">
                <a:latin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Bakelite was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cheap, strong, and durable</a:t>
            </a:r>
            <a:r>
              <a:rPr lang="en-US" sz="2400" dirty="0" smtClean="0">
                <a:latin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It was molded into thousands of forms,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such as cases for radios,  telephones  and  clocks,  and  balls</a:t>
            </a:r>
            <a:r>
              <a:rPr lang="en-US" sz="2400" dirty="0" smtClean="0">
                <a:latin typeface="Arial" pitchFamily="34" charset="0"/>
              </a:rPr>
              <a:t>. </a:t>
            </a:r>
          </a:p>
        </p:txBody>
      </p:sp>
      <p:sp>
        <p:nvSpPr>
          <p:cNvPr id="146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BFEB69E-BCB4-4C7B-9E98-BD5EE05B7F8C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64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46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F097D-987A-4331-8B15-D7B4814E6728}" type="slidenum">
              <a:rPr lang="en-US" smtClean="0">
                <a:cs typeface="Arial" pitchFamily="34" charset="0"/>
              </a:rPr>
              <a:pPr/>
              <a:t>36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</a:rPr>
              <a:t>4.9 Rubber and its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  <a:tabLst>
                <a:tab pos="857250" algn="l"/>
              </a:tabLst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4.9.1 </a:t>
            </a:r>
            <a:r>
              <a:rPr lang="en-US" sz="2400" b="1" dirty="0">
                <a:latin typeface="Arial" panose="020B0604020202020204" pitchFamily="34" charset="0"/>
              </a:rPr>
              <a:t>Chemistry and Properties of </a:t>
            </a:r>
            <a:r>
              <a:rPr lang="en-US" sz="2400" b="1" dirty="0" smtClean="0">
                <a:latin typeface="Arial" panose="020B0604020202020204" pitchFamily="34" charset="0"/>
              </a:rPr>
              <a:t>rubber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>
                <a:latin typeface="Arial" panose="020B0604020202020204" pitchFamily="34" charset="0"/>
              </a:rPr>
              <a:t>All rubberlike materials are polymers, which are high </a:t>
            </a:r>
            <a:r>
              <a:rPr lang="en-US" sz="2400" dirty="0" smtClean="0">
                <a:latin typeface="Arial" panose="020B0604020202020204" pitchFamily="34" charset="0"/>
              </a:rPr>
              <a:t>molecular </a:t>
            </a:r>
            <a:r>
              <a:rPr lang="en-US" sz="2400" dirty="0" smtClean="0">
                <a:latin typeface="Arial" panose="020B0604020202020204" pitchFamily="34" charset="0"/>
              </a:rPr>
              <a:t>weight compounds </a:t>
            </a:r>
            <a:r>
              <a:rPr lang="en-US" sz="2400" dirty="0">
                <a:latin typeface="Arial" panose="020B0604020202020204" pitchFamily="34" charset="0"/>
              </a:rPr>
              <a:t>consisting of </a:t>
            </a:r>
            <a:r>
              <a:rPr lang="en-US" sz="2400" dirty="0" smtClean="0">
                <a:latin typeface="Arial" panose="020B0604020202020204" pitchFamily="34" charset="0"/>
              </a:rPr>
              <a:t>long  </a:t>
            </a:r>
            <a:r>
              <a:rPr lang="en-US" sz="2400" dirty="0">
                <a:latin typeface="Arial" panose="020B0604020202020204" pitchFamily="34" charset="0"/>
              </a:rPr>
              <a:t>chains  of  one  or  more  types  of  molecules,  such  as  monomers. 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Vulcanization</a:t>
            </a:r>
            <a:r>
              <a:rPr lang="en-US" sz="2400" dirty="0" smtClean="0">
                <a:latin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</a:rPr>
              <a:t>(or  curing) </a:t>
            </a:r>
            <a:r>
              <a:rPr lang="en-US" sz="2400" dirty="0" smtClean="0">
                <a:latin typeface="Arial" panose="020B0604020202020204" pitchFamily="34" charset="0"/>
              </a:rPr>
              <a:t>produces  </a:t>
            </a:r>
            <a:r>
              <a:rPr lang="en-US" sz="2400" dirty="0">
                <a:latin typeface="Arial" panose="020B0604020202020204" pitchFamily="34" charset="0"/>
              </a:rPr>
              <a:t>chemical  links  </a:t>
            </a:r>
            <a:r>
              <a:rPr lang="en-US" sz="2400" dirty="0" smtClean="0">
                <a:latin typeface="Arial" panose="020B0604020202020204" pitchFamily="34" charset="0"/>
              </a:rPr>
              <a:t>between  </a:t>
            </a:r>
            <a:r>
              <a:rPr lang="en-US" sz="2400" dirty="0">
                <a:latin typeface="Arial" panose="020B0604020202020204" pitchFamily="34" charset="0"/>
              </a:rPr>
              <a:t>the  loosely  coiled  polymeric  chains;  elasticity  occurs  </a:t>
            </a:r>
            <a:r>
              <a:rPr lang="en-US" sz="2400" dirty="0" smtClean="0">
                <a:latin typeface="Arial" panose="020B0604020202020204" pitchFamily="34" charset="0"/>
              </a:rPr>
              <a:t>b/c the  </a:t>
            </a:r>
            <a:r>
              <a:rPr lang="en-US" sz="2400" dirty="0">
                <a:latin typeface="Arial" panose="020B0604020202020204" pitchFamily="34" charset="0"/>
              </a:rPr>
              <a:t>chains  can  be  stretched  </a:t>
            </a:r>
            <a:r>
              <a:rPr lang="en-US" sz="2400" dirty="0" smtClean="0">
                <a:latin typeface="Arial" panose="020B0604020202020204" pitchFamily="34" charset="0"/>
              </a:rPr>
              <a:t>&amp; the  </a:t>
            </a:r>
            <a:r>
              <a:rPr lang="en-US" sz="2400" dirty="0">
                <a:latin typeface="Arial" panose="020B0604020202020204" pitchFamily="34" charset="0"/>
              </a:rPr>
              <a:t>crosslinks  cause  them  to  spring  back  when  the  stress  is </a:t>
            </a:r>
            <a:r>
              <a:rPr lang="en-US" sz="2400" dirty="0" smtClean="0">
                <a:latin typeface="Arial" panose="020B0604020202020204" pitchFamily="34" charset="0"/>
              </a:rPr>
              <a:t>released.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>
                <a:latin typeface="Arial" panose="020B0604020202020204" pitchFamily="34" charset="0"/>
              </a:rPr>
              <a:t> Natural rubber is a polyterpene, i.e., it consists of isoprene molecules linked into loosely twisted </a:t>
            </a:r>
            <a:r>
              <a:rPr lang="en-US" sz="2400" dirty="0" smtClean="0">
                <a:latin typeface="Arial" panose="020B0604020202020204" pitchFamily="34" charset="0"/>
              </a:rPr>
              <a:t>chains.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4746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B1D5B5C-0BFD-44F3-8DD5-F61444A7F64F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7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47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FCBE2-1626-4C34-B6B0-FF64AA1D30AA}" type="slidenum">
              <a:rPr lang="en-US" smtClean="0">
                <a:cs typeface="Arial" pitchFamily="34" charset="0"/>
              </a:rPr>
              <a:pPr/>
              <a:t>37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smtClean="0">
                <a:latin typeface="Arial" pitchFamily="34" charset="0"/>
              </a:rPr>
              <a:t> </a:t>
            </a:r>
            <a:r>
              <a:rPr lang="en-US" sz="2800" b="1" smtClean="0">
                <a:latin typeface="Arial" pitchFamily="34" charset="0"/>
              </a:rPr>
              <a:t>4.9 Rubber and its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15000"/>
          </a:xfrm>
        </p:spPr>
        <p:txBody>
          <a:bodyPr>
            <a:normAutofit fontScale="92500"/>
          </a:bodyPr>
          <a:lstStyle/>
          <a:p>
            <a:pPr marL="0" indent="0" algn="just">
              <a:buFontTx/>
              <a:buNone/>
              <a:tabLst>
                <a:tab pos="857250" algn="l"/>
              </a:tabLst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4.9.1 </a:t>
            </a:r>
            <a:r>
              <a:rPr lang="en-US" sz="2400" b="1" dirty="0">
                <a:latin typeface="Arial" panose="020B0604020202020204" pitchFamily="34" charset="0"/>
              </a:rPr>
              <a:t>Chemistry and Properties of </a:t>
            </a:r>
            <a:r>
              <a:rPr lang="en-US" sz="2400" b="1" dirty="0" smtClean="0">
                <a:latin typeface="Arial" panose="020B0604020202020204" pitchFamily="34" charset="0"/>
              </a:rPr>
              <a:t>rubber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>
                <a:latin typeface="Arial" panose="020B0604020202020204" pitchFamily="34" charset="0"/>
              </a:rPr>
              <a:t>The monomer units along the backbone of the carbon chains are in a cis arrangement and </a:t>
            </a:r>
            <a:r>
              <a:rPr lang="en-US" sz="2400" dirty="0" smtClean="0">
                <a:latin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</a:rPr>
              <a:t>is this spatial configuration that gives rubber its highly elastic character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Unvulcanized rubber is </a:t>
            </a:r>
            <a:r>
              <a:rPr lang="en-US" sz="2400" dirty="0">
                <a:latin typeface="Arial" panose="020B0604020202020204" pitchFamily="34" charset="0"/>
              </a:rPr>
              <a:t>soluble  </a:t>
            </a:r>
            <a:r>
              <a:rPr lang="en-US" sz="2400" dirty="0" smtClean="0">
                <a:latin typeface="Arial" panose="020B0604020202020204" pitchFamily="34" charset="0"/>
              </a:rPr>
              <a:t>in a </a:t>
            </a:r>
            <a:r>
              <a:rPr lang="en-US" sz="2400" dirty="0">
                <a:latin typeface="Arial" panose="020B0604020202020204" pitchFamily="34" charset="0"/>
              </a:rPr>
              <a:t>number  of </a:t>
            </a:r>
            <a:r>
              <a:rPr lang="en-US" sz="2400" dirty="0" smtClean="0">
                <a:latin typeface="Arial" panose="020B0604020202020204" pitchFamily="34" charset="0"/>
              </a:rPr>
              <a:t>hydrocarbon</a:t>
            </a:r>
            <a:r>
              <a:rPr lang="en-US" sz="2400" dirty="0" smtClean="0">
                <a:latin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</a:rPr>
              <a:t>including benzene, </a:t>
            </a:r>
            <a:r>
              <a:rPr lang="en-US" sz="2400" dirty="0" smtClean="0">
                <a:latin typeface="Arial" panose="020B0604020202020204" pitchFamily="34" charset="0"/>
              </a:rPr>
              <a:t>toluene</a:t>
            </a:r>
            <a:r>
              <a:rPr lang="en-US" sz="2400" dirty="0">
                <a:latin typeface="Arial" panose="020B0604020202020204" pitchFamily="34" charset="0"/>
              </a:rPr>
              <a:t>, gasoline, and lubricating oils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>
                <a:latin typeface="Arial" panose="020B0604020202020204" pitchFamily="34" charset="0"/>
              </a:rPr>
              <a:t>Rubber is water repellent and resistant to alkalies </a:t>
            </a:r>
            <a:r>
              <a:rPr lang="en-US" sz="2400" dirty="0" smtClean="0">
                <a:latin typeface="Arial" panose="020B0604020202020204" pitchFamily="34" charset="0"/>
              </a:rPr>
              <a:t>&amp; weak acids.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Rubber's </a:t>
            </a:r>
            <a:r>
              <a:rPr lang="en-US" sz="2400" dirty="0">
                <a:latin typeface="Arial" panose="020B0604020202020204" pitchFamily="34" charset="0"/>
              </a:rPr>
              <a:t>elasticity, toughness, </a:t>
            </a:r>
            <a:r>
              <a:rPr lang="en-US" sz="2400" dirty="0" smtClean="0">
                <a:latin typeface="Arial" panose="020B0604020202020204" pitchFamily="34" charset="0"/>
              </a:rPr>
              <a:t>impermeability</a:t>
            </a:r>
            <a:r>
              <a:rPr lang="en-US" sz="2400" dirty="0">
                <a:latin typeface="Arial" panose="020B0604020202020204" pitchFamily="34" charset="0"/>
              </a:rPr>
              <a:t>,  adhesiveness,  and  electrical  resistance  make  it  useful  as  an  adhesive,  a  coating </a:t>
            </a:r>
          </a:p>
          <a:p>
            <a:pPr marL="0" indent="0" algn="just">
              <a:lnSpc>
                <a:spcPct val="150000"/>
              </a:lnSpc>
              <a:buFontTx/>
              <a:buNone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  composition</a:t>
            </a:r>
            <a:r>
              <a:rPr lang="en-US" sz="2400" dirty="0">
                <a:latin typeface="Arial" panose="020B0604020202020204" pitchFamily="34" charset="0"/>
              </a:rPr>
              <a:t>, a fiber, a molding compound, and an electrical insulator </a:t>
            </a: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484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293E64F-AA21-4431-82F8-CBF33D4FFE2A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84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48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042A13-F681-4889-B301-37287A4BB164}" type="slidenum">
              <a:rPr lang="en-US" smtClean="0">
                <a:cs typeface="Arial" pitchFamily="34" charset="0"/>
              </a:rPr>
              <a:pPr/>
              <a:t>38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400" b="1" smtClean="0">
                <a:latin typeface="Arial" pitchFamily="34" charset="0"/>
              </a:rPr>
              <a:t> </a:t>
            </a:r>
            <a:r>
              <a:rPr lang="en-US" sz="2800" b="1" smtClean="0">
                <a:latin typeface="Arial" pitchFamily="34" charset="0"/>
              </a:rPr>
              <a:t>4.10 Natural and synthetic rubber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</a:rPr>
              <a:t>Natural rubber </a:t>
            </a:r>
            <a:r>
              <a:rPr lang="en-US" sz="2400" dirty="0" smtClean="0">
                <a:latin typeface="Arial" pitchFamily="34" charset="0"/>
              </a:rPr>
              <a:t>is an elastomer (an elastic HC polymer) that was originally derived from latex, a milky colloidal  suspension found  in  the  sap  of  some  plants.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dirty="0" smtClean="0">
                <a:latin typeface="Arial" pitchFamily="34" charset="0"/>
              </a:rPr>
              <a:t>Vulcanized rubber; this </a:t>
            </a:r>
            <a:r>
              <a:rPr lang="en-US" sz="2400" dirty="0" smtClean="0">
                <a:latin typeface="Arial" pitchFamily="34" charset="0"/>
              </a:rPr>
              <a:t>is a </a:t>
            </a:r>
            <a:r>
              <a:rPr lang="en-US" sz="2400" dirty="0" smtClean="0">
                <a:latin typeface="Arial" pitchFamily="34" charset="0"/>
              </a:rPr>
              <a:t>form of  natural  rubber  heated  with,  mostly, 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sulfur  forming  cross-links  </a:t>
            </a:r>
            <a:r>
              <a:rPr lang="en-US" sz="2400" dirty="0" smtClean="0">
                <a:latin typeface="Arial" pitchFamily="34" charset="0"/>
              </a:rPr>
              <a:t>between  </a:t>
            </a:r>
            <a:r>
              <a:rPr lang="en-US" sz="2400" dirty="0" smtClean="0">
                <a:latin typeface="Arial" pitchFamily="34" charset="0"/>
              </a:rPr>
              <a:t>polymer  chains (vulcanization),  improving 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elasticity  &amp; durability</a:t>
            </a:r>
            <a:r>
              <a:rPr lang="en-US" sz="2400" dirty="0" smtClean="0">
                <a:latin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dirty="0" smtClean="0">
                <a:latin typeface="Arial" pitchFamily="34" charset="0"/>
              </a:rPr>
              <a:t>The  advantages  of  natural  rubber  are 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less buildup of heat from flexing &amp; greater resistance to tearing when hot</a:t>
            </a:r>
            <a:r>
              <a:rPr lang="en-US" sz="2400" dirty="0" smtClean="0">
                <a:latin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14950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BF5987F-928C-48C5-8918-45ECF559374B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495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49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0864-EFEF-4866-B628-7E9B6D40586B}" type="slidenum">
              <a:rPr lang="en-US" smtClean="0">
                <a:cs typeface="Arial" pitchFamily="34" charset="0"/>
              </a:rPr>
              <a:pPr/>
              <a:t>39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r"/>
            <a:r>
              <a:rPr lang="en-US" sz="2400" b="1" smtClean="0">
                <a:latin typeface="Arial" pitchFamily="34" charset="0"/>
              </a:rPr>
              <a:t>Introduction to polymers</a:t>
            </a:r>
            <a:endParaRPr lang="en-US" sz="2400" b="1" smtClean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5947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A </a:t>
            </a:r>
            <a:r>
              <a:rPr lang="en-US" sz="2400" b="1" dirty="0" smtClean="0">
                <a:latin typeface="Arial" pitchFamily="34" charset="0"/>
              </a:rPr>
              <a:t>polymer</a:t>
            </a:r>
            <a:r>
              <a:rPr lang="en-US" sz="2400" dirty="0" smtClean="0">
                <a:latin typeface="Arial" pitchFamily="34" charset="0"/>
              </a:rPr>
              <a:t> is a  large molecule (macromolecule)  composed  of 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repeating structural  units</a:t>
            </a:r>
            <a:r>
              <a:rPr lang="en-US" sz="2400" dirty="0" smtClean="0">
                <a:latin typeface="Arial" pitchFamily="34" charset="0"/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These subunits are typically connected by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covalent chemical    bonds</a:t>
            </a:r>
            <a:r>
              <a:rPr lang="en-US" sz="2400" dirty="0" smtClean="0">
                <a:latin typeface="Arial" pitchFamily="34" charset="0"/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Although polymer is sometimes taken to refer to plastics, it actually encompasses large class comprising of both natural &amp; synthetic materials with a wide  variety of  properties.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Polymers  are  studied  in  the  fields  of  polymer chemistry, polymer physics, and polymer science.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1126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BF88E80-88CF-4822-81B8-2B3E7E9C37C4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126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26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6165B0-72F5-4465-9E5E-2540C6225756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863" y="4745038"/>
            <a:ext cx="8534400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r"/>
            <a:r>
              <a:rPr lang="en-US" sz="2400" b="1" smtClean="0">
                <a:latin typeface="Arial" pitchFamily="34" charset="0"/>
              </a:rPr>
              <a:t> </a:t>
            </a:r>
            <a:r>
              <a:rPr lang="en-US" sz="2800" b="1" smtClean="0">
                <a:latin typeface="Arial" pitchFamily="34" charset="0"/>
              </a:rPr>
              <a:t> Natural and synthetic rubber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15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Synthetic rubber </a:t>
            </a:r>
            <a:r>
              <a:rPr lang="en-US" sz="2400" dirty="0">
                <a:latin typeface="Arial" panose="020B0604020202020204" pitchFamily="34" charset="0"/>
              </a:rPr>
              <a:t>is any type of  artificially made polymer material, which acts as an elastomer.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>
                <a:latin typeface="Arial" panose="020B0604020202020204" pitchFamily="34" charset="0"/>
              </a:rPr>
              <a:t>An  elastomer  is  a  material  with  the  mechanical  (</a:t>
            </a:r>
            <a:r>
              <a:rPr lang="en-US" sz="2400" dirty="0" smtClean="0">
                <a:latin typeface="Arial" panose="020B0604020202020204" pitchFamily="34" charset="0"/>
              </a:rPr>
              <a:t>or </a:t>
            </a:r>
            <a:r>
              <a:rPr lang="en-US" sz="2400" dirty="0">
                <a:latin typeface="Arial" panose="020B0604020202020204" pitchFamily="34" charset="0"/>
              </a:rPr>
              <a:t>material)  property  that  it  can  undergo  much </a:t>
            </a:r>
            <a:r>
              <a:rPr lang="en-US" sz="2400" dirty="0" smtClean="0">
                <a:latin typeface="Arial" panose="020B0604020202020204" pitchFamily="34" charset="0"/>
              </a:rPr>
              <a:t>more </a:t>
            </a:r>
            <a:r>
              <a:rPr lang="en-US" sz="2400" dirty="0">
                <a:latin typeface="Arial" panose="020B0604020202020204" pitchFamily="34" charset="0"/>
              </a:rPr>
              <a:t>elastic deformation under  stress,  than  most  materials  and  still  return  to  its  previous  size </a:t>
            </a:r>
            <a:r>
              <a:rPr lang="en-US" sz="2400" dirty="0" smtClean="0">
                <a:latin typeface="Arial" panose="020B0604020202020204" pitchFamily="34" charset="0"/>
              </a:rPr>
              <a:t>without </a:t>
            </a:r>
            <a:r>
              <a:rPr lang="en-US" sz="2400" dirty="0">
                <a:latin typeface="Arial" panose="020B0604020202020204" pitchFamily="34" charset="0"/>
              </a:rPr>
              <a:t>permanent  deformation.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Example</a:t>
            </a:r>
            <a:r>
              <a:rPr lang="en-US" sz="2400" dirty="0">
                <a:latin typeface="Arial" panose="020B0604020202020204" pitchFamily="34" charset="0"/>
              </a:rPr>
              <a:t>:  Bromo  Isobutylene  Isoprene,  Polybutadiene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FontTx/>
              <a:buNone/>
              <a:tabLst>
                <a:tab pos="857250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synthetic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rubber  has  the  </a:t>
            </a:r>
            <a:r>
              <a:rPr lang="en-US" sz="2400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following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advantages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over  natural  rubber</a:t>
            </a:r>
            <a:r>
              <a:rPr lang="en-US" sz="2400" dirty="0" smtClean="0">
                <a:latin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better </a:t>
            </a:r>
            <a:r>
              <a:rPr lang="en-US" sz="2400" dirty="0">
                <a:latin typeface="Arial" panose="020B0604020202020204" pitchFamily="34" charset="0"/>
              </a:rPr>
              <a:t>aging </a:t>
            </a:r>
            <a:r>
              <a:rPr lang="en-US" sz="2400" dirty="0" smtClean="0">
                <a:latin typeface="Arial" panose="020B0604020202020204" pitchFamily="34" charset="0"/>
              </a:rPr>
              <a:t>&amp; weathering</a:t>
            </a:r>
            <a:r>
              <a:rPr lang="en-US" sz="2400" dirty="0">
                <a:latin typeface="Arial" panose="020B0604020202020204" pitchFamily="34" charset="0"/>
              </a:rPr>
              <a:t>, more resistance to oil, solvents, oxygen, ozone, </a:t>
            </a:r>
            <a:r>
              <a:rPr lang="en-US" sz="2400" dirty="0" smtClean="0">
                <a:latin typeface="Arial" panose="020B0604020202020204" pitchFamily="34" charset="0"/>
              </a:rPr>
              <a:t>&amp; certain </a:t>
            </a:r>
            <a:r>
              <a:rPr lang="en-US" sz="2400" dirty="0">
                <a:latin typeface="Arial" panose="020B0604020202020204" pitchFamily="34" charset="0"/>
              </a:rPr>
              <a:t>chemicals, </a:t>
            </a:r>
            <a:r>
              <a:rPr lang="en-US" sz="2400" dirty="0" smtClean="0">
                <a:latin typeface="Arial" panose="020B0604020202020204" pitchFamily="34" charset="0"/>
              </a:rPr>
              <a:t>&amp; resilience over </a:t>
            </a:r>
            <a:r>
              <a:rPr lang="en-US" sz="2400" dirty="0">
                <a:latin typeface="Arial" panose="020B0604020202020204" pitchFamily="34" charset="0"/>
              </a:rPr>
              <a:t>a wider </a:t>
            </a:r>
            <a:r>
              <a:rPr lang="en-US" sz="2400" dirty="0" smtClean="0">
                <a:latin typeface="Arial" panose="020B0604020202020204" pitchFamily="34" charset="0"/>
              </a:rPr>
              <a:t>temp. </a:t>
            </a:r>
            <a:r>
              <a:rPr lang="en-US" sz="2400" dirty="0">
                <a:latin typeface="Arial" panose="020B0604020202020204" pitchFamily="34" charset="0"/>
              </a:rPr>
              <a:t>range. </a:t>
            </a: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505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BA796B4-BB83-415B-9779-DAAB051DB228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505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50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0AC55-209E-4035-AADC-8DD6AAEC86B1}" type="slidenum">
              <a:rPr lang="en-US" smtClean="0">
                <a:cs typeface="Arial" pitchFamily="34" charset="0"/>
              </a:rPr>
              <a:pPr/>
              <a:t>40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r"/>
            <a:r>
              <a:rPr lang="en-US" sz="2400" b="1" smtClean="0">
                <a:latin typeface="Arial" pitchFamily="34" charset="0"/>
              </a:rPr>
              <a:t> </a:t>
            </a:r>
            <a:r>
              <a:rPr lang="en-US" sz="2800" b="1" smtClean="0">
                <a:latin typeface="Arial" pitchFamily="34" charset="0"/>
              </a:rPr>
              <a:t>Natural and synthetic rubber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FontTx/>
              <a:buNone/>
              <a:tabLst>
                <a:tab pos="857250" algn="l"/>
              </a:tabLst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Styrene </a:t>
            </a:r>
            <a:r>
              <a:rPr lang="en-US" sz="2400" b="1" dirty="0">
                <a:latin typeface="Arial" panose="020B0604020202020204" pitchFamily="34" charset="0"/>
              </a:rPr>
              <a:t>Butadiene Rubber (SBR): Manufacturing Process</a:t>
            </a:r>
            <a:endParaRPr lang="en-US" sz="2400" b="1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>
                <a:latin typeface="Arial" panose="020B0604020202020204" pitchFamily="34" charset="0"/>
              </a:rPr>
              <a:t>SBR is produced by the copolymerization of butadiene with styrene in the approximate proportion </a:t>
            </a:r>
            <a:r>
              <a:rPr lang="en-US" sz="2400" dirty="0" smtClean="0">
                <a:latin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</a:rPr>
              <a:t>3:1 by weight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In the emulsion process, which produces general purpose grades, the </a:t>
            </a:r>
            <a:r>
              <a:rPr lang="en-US" sz="2400" dirty="0" err="1" smtClean="0">
                <a:latin typeface="Arial" panose="020B0604020202020204" pitchFamily="34" charset="0"/>
              </a:rPr>
              <a:t>feedstocks</a:t>
            </a:r>
            <a:r>
              <a:rPr lang="en-US" sz="2400" dirty="0" smtClean="0">
                <a:latin typeface="Arial" panose="020B0604020202020204" pitchFamily="34" charset="0"/>
              </a:rPr>
              <a:t> are  </a:t>
            </a:r>
            <a:r>
              <a:rPr lang="en-US" sz="2400" dirty="0">
                <a:latin typeface="Arial" panose="020B0604020202020204" pitchFamily="34" charset="0"/>
              </a:rPr>
              <a:t>suspended  in  a  large  proportion  of  water  in  the  presence  of  an  initiator  or  a  catalyst  and  a </a:t>
            </a:r>
            <a:r>
              <a:rPr lang="en-US" sz="2400" dirty="0" err="1" smtClean="0">
                <a:latin typeface="Arial" panose="020B0604020202020204" pitchFamily="34" charset="0"/>
              </a:rPr>
              <a:t>stabiliser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In  </a:t>
            </a:r>
            <a:r>
              <a:rPr lang="en-US" sz="2400" dirty="0">
                <a:latin typeface="Arial" panose="020B0604020202020204" pitchFamily="34" charset="0"/>
              </a:rPr>
              <a:t>the  solution  process,  the  </a:t>
            </a:r>
            <a:r>
              <a:rPr lang="en-US" sz="2400" dirty="0" err="1">
                <a:latin typeface="Arial" panose="020B0604020202020204" pitchFamily="34" charset="0"/>
              </a:rPr>
              <a:t>copolymerisation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proceeds  in  </a:t>
            </a:r>
            <a:r>
              <a:rPr lang="en-US" sz="2400" b="1" dirty="0" smtClean="0">
                <a:latin typeface="Arial" panose="020B0604020202020204" pitchFamily="34" charset="0"/>
              </a:rPr>
              <a:t>HC</a:t>
            </a:r>
            <a:r>
              <a:rPr lang="en-US" sz="2400" dirty="0" smtClean="0">
                <a:latin typeface="Arial" panose="020B0604020202020204" pitchFamily="34" charset="0"/>
              </a:rPr>
              <a:t> solution  </a:t>
            </a:r>
            <a:r>
              <a:rPr lang="en-US" sz="2400" dirty="0">
                <a:latin typeface="Arial" panose="020B0604020202020204" pitchFamily="34" charset="0"/>
              </a:rPr>
              <a:t>in  the  presence  of  an  organometallic  complex.  This  can  be </a:t>
            </a:r>
            <a:r>
              <a:rPr lang="en-US" sz="2400" dirty="0" smtClean="0">
                <a:latin typeface="Arial" panose="020B0604020202020204" pitchFamily="34" charset="0"/>
              </a:rPr>
              <a:t>either </a:t>
            </a:r>
            <a:r>
              <a:rPr lang="en-US" sz="2400" dirty="0">
                <a:latin typeface="Arial" panose="020B0604020202020204" pitchFamily="34" charset="0"/>
              </a:rPr>
              <a:t>a continuous or batch process. </a:t>
            </a: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515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B3FD3B-AC32-4529-B5F9-304F6C52E7F0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51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51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38BD0-45AA-425D-A258-F28573EB728E}" type="slidenum">
              <a:rPr lang="en-US" smtClean="0">
                <a:cs typeface="Arial" pitchFamily="34" charset="0"/>
              </a:rPr>
              <a:pPr/>
              <a:t>41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800" b="1" smtClean="0">
                <a:latin typeface="Arial" pitchFamily="34" charset="0"/>
              </a:rPr>
              <a:t>4.11 Natural and synthetic fibers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b="1" smtClean="0">
                <a:latin typeface="Arial" pitchFamily="34" charset="0"/>
              </a:rPr>
              <a:t>Fiber</a:t>
            </a:r>
            <a:r>
              <a:rPr lang="en-US" sz="2400" smtClean="0">
                <a:latin typeface="Arial" pitchFamily="34" charset="0"/>
              </a:rPr>
              <a:t> is  a  class  of materials that  are  continuous  filaments  or  are  in  discrete  elongated  pieces, similar to lengths of thread.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smtClean="0">
                <a:latin typeface="Arial" pitchFamily="34" charset="0"/>
              </a:rPr>
              <a:t>They are very important in the biology of both plants &amp; animals, for holding tissues together.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smtClean="0">
                <a:latin typeface="Arial" pitchFamily="34" charset="0"/>
              </a:rPr>
              <a:t>Natural fibers include those produced by plants, animals, &amp; geological processes.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smtClean="0">
                <a:latin typeface="Arial" pitchFamily="34" charset="0"/>
              </a:rPr>
              <a:t>They are biodegradable over time.</a:t>
            </a:r>
          </a:p>
        </p:txBody>
      </p:sp>
      <p:sp>
        <p:nvSpPr>
          <p:cNvPr id="1525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5E757FA-6920-416E-BF13-D71429C215DF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525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52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83F1A1-AA08-4ABC-8787-733345ADB87B}" type="slidenum">
              <a:rPr lang="en-US" smtClean="0">
                <a:cs typeface="Arial" pitchFamily="34" charset="0"/>
              </a:rPr>
              <a:pPr/>
              <a:t>42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en-US" sz="2800" b="1" smtClean="0">
                <a:latin typeface="Arial" pitchFamily="34" charset="0"/>
              </a:rPr>
              <a:t>4.11 Natural and synthetic fibers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smtClean="0">
                <a:latin typeface="Arial" pitchFamily="34" charset="0"/>
              </a:rPr>
              <a:t> Fibers can be classified according to their origin; as fiber, Mineral, Animal and Vegetable fibers.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b="1" smtClean="0">
                <a:latin typeface="Arial" pitchFamily="34" charset="0"/>
              </a:rPr>
              <a:t>Vegetable  fibers </a:t>
            </a:r>
            <a:r>
              <a:rPr lang="en-US" sz="2400" smtClean="0">
                <a:latin typeface="Arial" pitchFamily="34" charset="0"/>
              </a:rPr>
              <a:t>are  generally  based  on  arrangements  of cellulose, with lignin: examples include cotton and sisal. Plant fibers are employed in the manufacture of paper &amp; textile (cloth).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  <a:tabLst>
                <a:tab pos="857250" algn="l"/>
              </a:tabLst>
            </a:pPr>
            <a:r>
              <a:rPr lang="en-US" sz="2400" smtClean="0">
                <a:latin typeface="Arial" pitchFamily="34" charset="0"/>
              </a:rPr>
              <a:t>Wood fiber is  from tree  sources.  Forms  include ground wood, thermo mechanical pulp (TMP) &amp; bleached or unbleached sulfite pulps, refer to the type of pulping process used to remove the lignin bonding.</a:t>
            </a:r>
          </a:p>
        </p:txBody>
      </p:sp>
      <p:sp>
        <p:nvSpPr>
          <p:cNvPr id="153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8E06D3D-BC12-470C-A0A3-CDA2C5E4FBD5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53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53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64380A-CB7A-4327-B646-C3E57624C921}" type="slidenum">
              <a:rPr lang="en-US" smtClean="0">
                <a:cs typeface="Arial" pitchFamily="34" charset="0"/>
              </a:rPr>
              <a:pPr/>
              <a:t>43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r"/>
            <a:r>
              <a:rPr lang="en-US" sz="2800" b="1" smtClean="0">
                <a:latin typeface="Arial" pitchFamily="34" charset="0"/>
              </a:rPr>
              <a:t> Natural and synthetic fibers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Animal </a:t>
            </a:r>
            <a:r>
              <a:rPr lang="en-US" sz="2400" b="1" dirty="0">
                <a:latin typeface="Arial" panose="020B0604020202020204" pitchFamily="34" charset="0"/>
              </a:rPr>
              <a:t>fibers </a:t>
            </a:r>
            <a:r>
              <a:rPr lang="en-US" sz="2400" dirty="0" smtClean="0">
                <a:latin typeface="Arial" panose="020B0604020202020204" pitchFamily="34" charset="0"/>
              </a:rPr>
              <a:t>consist largely of </a:t>
            </a:r>
            <a:r>
              <a:rPr lang="en-US" sz="2400" dirty="0">
                <a:latin typeface="Arial" panose="020B0604020202020204" pitchFamily="34" charset="0"/>
              </a:rPr>
              <a:t>particular  proteins.  </a:t>
            </a:r>
            <a:r>
              <a:rPr lang="en-US" sz="2400" dirty="0" smtClean="0">
                <a:latin typeface="Arial" panose="020B0604020202020204" pitchFamily="34" charset="0"/>
              </a:rPr>
              <a:t>Examples  </a:t>
            </a:r>
            <a:r>
              <a:rPr lang="en-US" sz="2400" dirty="0">
                <a:latin typeface="Arial" panose="020B0604020202020204" pitchFamily="34" charset="0"/>
              </a:rPr>
              <a:t>are spider  silk, sinew, </a:t>
            </a:r>
            <a:r>
              <a:rPr lang="en-US" sz="2400" dirty="0" smtClean="0">
                <a:latin typeface="Arial" panose="020B0604020202020204" pitchFamily="34" charset="0"/>
              </a:rPr>
              <a:t>catgut</a:t>
            </a:r>
            <a:r>
              <a:rPr lang="en-US" sz="2400" dirty="0">
                <a:latin typeface="Arial" panose="020B0604020202020204" pitchFamily="34" charset="0"/>
              </a:rPr>
              <a:t>, wool and hair such as cashmere, mohair and </a:t>
            </a:r>
            <a:r>
              <a:rPr lang="en-US" sz="2400" dirty="0" smtClean="0">
                <a:latin typeface="Arial" panose="020B0604020202020204" pitchFamily="34" charset="0"/>
              </a:rPr>
              <a:t>angora, </a:t>
            </a:r>
            <a:r>
              <a:rPr lang="en-US" sz="2400" dirty="0">
                <a:latin typeface="Arial" panose="020B0604020202020204" pitchFamily="34" charset="0"/>
              </a:rPr>
              <a:t>etc.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Mineral </a:t>
            </a:r>
            <a:r>
              <a:rPr lang="en-US" sz="2400" b="1" dirty="0">
                <a:latin typeface="Arial" panose="020B0604020202020204" pitchFamily="34" charset="0"/>
              </a:rPr>
              <a:t>fibers </a:t>
            </a:r>
            <a:r>
              <a:rPr lang="en-US" sz="2400" dirty="0">
                <a:latin typeface="Arial" panose="020B0604020202020204" pitchFamily="34" charset="0"/>
              </a:rPr>
              <a:t>comprise asbestos.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Asbestos </a:t>
            </a:r>
            <a:r>
              <a:rPr lang="en-US" sz="2400" dirty="0">
                <a:latin typeface="Arial" panose="020B0604020202020204" pitchFamily="34" charset="0"/>
              </a:rPr>
              <a:t>is the only </a:t>
            </a:r>
            <a:r>
              <a:rPr lang="en-US" sz="2400" dirty="0" smtClean="0">
                <a:latin typeface="Arial" panose="020B0604020202020204" pitchFamily="34" charset="0"/>
              </a:rPr>
              <a:t>naturally occurring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857250" algn="l"/>
              </a:tabLst>
              <a:defRPr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    </a:t>
            </a:r>
            <a:r>
              <a:rPr lang="en-US" sz="2400" dirty="0" smtClean="0">
                <a:latin typeface="Arial" panose="020B0604020202020204" pitchFamily="34" charset="0"/>
              </a:rPr>
              <a:t>long </a:t>
            </a:r>
            <a:r>
              <a:rPr lang="en-US" sz="2400" dirty="0">
                <a:latin typeface="Arial" panose="020B0604020202020204" pitchFamily="34" charset="0"/>
              </a:rPr>
              <a:t>mineral </a:t>
            </a:r>
            <a:r>
              <a:rPr lang="en-US" sz="2400" dirty="0" smtClean="0">
                <a:latin typeface="Arial" panose="020B0604020202020204" pitchFamily="34" charset="0"/>
              </a:rPr>
              <a:t>fiber. </a:t>
            </a:r>
          </a:p>
          <a:p>
            <a:pPr marL="0" indent="0" algn="just">
              <a:lnSpc>
                <a:spcPct val="150000"/>
              </a:lnSpc>
              <a:buFontTx/>
              <a:buNone/>
              <a:tabLst>
                <a:tab pos="857250" algn="l"/>
              </a:tabLst>
              <a:defRPr/>
            </a:pPr>
            <a:r>
              <a:rPr lang="en-US" sz="2400" b="1" u="sng" dirty="0">
                <a:latin typeface="Arial" panose="020B0604020202020204" pitchFamily="34" charset="0"/>
              </a:rPr>
              <a:t>Synthetic or man-made  </a:t>
            </a:r>
            <a:r>
              <a:rPr lang="en-US" sz="2400" b="1" u="sng" dirty="0" smtClean="0">
                <a:latin typeface="Arial" panose="020B0604020202020204" pitchFamily="34" charset="0"/>
              </a:rPr>
              <a:t>fibers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Sources from  </a:t>
            </a:r>
            <a:r>
              <a:rPr lang="en-US" sz="2400" dirty="0">
                <a:latin typeface="Arial" panose="020B0604020202020204" pitchFamily="34" charset="0"/>
              </a:rPr>
              <a:t>synthetic  materials  such  as </a:t>
            </a:r>
            <a:r>
              <a:rPr lang="en-US" sz="2400" dirty="0" smtClean="0">
                <a:latin typeface="Arial" panose="020B0604020202020204" pitchFamily="34" charset="0"/>
              </a:rPr>
              <a:t>petrochemicals</a:t>
            </a:r>
            <a:r>
              <a:rPr lang="en-US" sz="2400" dirty="0">
                <a:latin typeface="Arial" panose="020B0604020202020204" pitchFamily="34" charset="0"/>
              </a:rPr>
              <a:t>. 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857250" algn="l"/>
              </a:tabLst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But  </a:t>
            </a:r>
            <a:r>
              <a:rPr lang="en-US" sz="2400" dirty="0">
                <a:latin typeface="Arial" panose="020B0604020202020204" pitchFamily="34" charset="0"/>
              </a:rPr>
              <a:t>some  types  of  synthetic  fibers  are  manufactured  from  natural  cellulose, </a:t>
            </a:r>
            <a:r>
              <a:rPr lang="en-US" sz="2400" dirty="0" smtClean="0">
                <a:latin typeface="Arial" panose="020B0604020202020204" pitchFamily="34" charset="0"/>
              </a:rPr>
              <a:t>including rayon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54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DB5D081-1F62-4359-AF0D-AFF85D1F4D10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54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54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1CB6B-C982-4C89-8A24-93BD51941EF1}" type="slidenum">
              <a:rPr lang="en-US" smtClean="0">
                <a:cs typeface="Arial" pitchFamily="34" charset="0"/>
              </a:rPr>
              <a:pPr/>
              <a:t>44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087926"/>
            <a:ext cx="1809750" cy="2524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48400" y="4248468"/>
            <a:ext cx="180975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</a:rPr>
              <a:t>Asbestos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r"/>
            <a:r>
              <a:rPr lang="en-US" sz="2400" b="1" smtClean="0">
                <a:solidFill>
                  <a:srgbClr val="FF0000"/>
                </a:solidFill>
                <a:latin typeface="Arial" pitchFamily="34" charset="0"/>
              </a:rPr>
              <a:t>Introduction …</a:t>
            </a:r>
            <a:endParaRPr lang="en-US" sz="2400" smtClean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3567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Natural  polymers  </a:t>
            </a:r>
            <a:r>
              <a:rPr lang="en-US" sz="2400" dirty="0">
                <a:latin typeface="Arial" panose="020B0604020202020204" pitchFamily="34" charset="0"/>
              </a:rPr>
              <a:t>such  as cellulose,  which  is  the  main </a:t>
            </a:r>
            <a:r>
              <a:rPr lang="en-US" sz="2400" dirty="0" smtClean="0">
                <a:latin typeface="Arial" panose="020B0604020202020204" pitchFamily="34" charset="0"/>
              </a:rPr>
              <a:t>constituent </a:t>
            </a:r>
            <a:r>
              <a:rPr lang="en-US" sz="2400" dirty="0">
                <a:latin typeface="Arial" panose="020B0604020202020204" pitchFamily="34" charset="0"/>
              </a:rPr>
              <a:t>of wood </a:t>
            </a:r>
            <a:r>
              <a:rPr lang="en-US" sz="2400" dirty="0" smtClean="0">
                <a:latin typeface="Arial" panose="020B0604020202020204" pitchFamily="34" charset="0"/>
              </a:rPr>
              <a:t>&amp; paper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</a:rPr>
              <a:t>ynthetic </a:t>
            </a:r>
            <a:r>
              <a:rPr lang="en-US" sz="2400" dirty="0">
                <a:latin typeface="Arial" panose="020B0604020202020204" pitchFamily="34" charset="0"/>
              </a:rPr>
              <a:t>polymers includes synthetic rubber, </a:t>
            </a:r>
            <a:r>
              <a:rPr lang="en-US" sz="2400" dirty="0" smtClean="0">
                <a:latin typeface="Arial" panose="020B0604020202020204" pitchFamily="34" charset="0"/>
              </a:rPr>
              <a:t>Bakelite, neoprene,  nylon,  </a:t>
            </a:r>
            <a:r>
              <a:rPr lang="en-US" sz="2400" dirty="0" smtClean="0">
                <a:latin typeface="Arial" panose="020B0604020202020204" pitchFamily="34" charset="0"/>
              </a:rPr>
              <a:t>PVC (polyvinylchloride),  </a:t>
            </a:r>
            <a:r>
              <a:rPr lang="en-US" sz="2400" dirty="0" smtClean="0">
                <a:latin typeface="Arial" panose="020B0604020202020204" pitchFamily="34" charset="0"/>
              </a:rPr>
              <a:t>polystyrene,  polyethylene,  polypropylene,  polyacrylonitrile.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Biopolymers are </a:t>
            </a:r>
            <a:r>
              <a:rPr lang="en-US" sz="2400" dirty="0">
                <a:latin typeface="Arial" panose="020B0604020202020204" pitchFamily="34" charset="0"/>
              </a:rPr>
              <a:t>one  form </a:t>
            </a:r>
            <a:r>
              <a:rPr lang="en-US" sz="2400" dirty="0" smtClean="0">
                <a:latin typeface="Arial" panose="020B0604020202020204" pitchFamily="34" charset="0"/>
              </a:rPr>
              <a:t>of  </a:t>
            </a:r>
            <a:r>
              <a:rPr lang="en-US" sz="2400" dirty="0">
                <a:latin typeface="Arial" panose="020B0604020202020204" pitchFamily="34" charset="0"/>
              </a:rPr>
              <a:t>polymers  </a:t>
            </a:r>
            <a:r>
              <a:rPr lang="en-US" sz="2400" dirty="0" smtClean="0">
                <a:latin typeface="Arial" panose="020B0604020202020204" pitchFamily="34" charset="0"/>
              </a:rPr>
              <a:t>which </a:t>
            </a:r>
            <a:r>
              <a:rPr lang="en-US" sz="2400" dirty="0" smtClean="0">
                <a:latin typeface="Arial" panose="020B0604020202020204" pitchFamily="34" charset="0"/>
              </a:rPr>
              <a:t>are </a:t>
            </a:r>
            <a:r>
              <a:rPr lang="en-US" sz="2400" dirty="0" smtClean="0">
                <a:latin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</a:rPr>
              <a:t>biological  </a:t>
            </a:r>
            <a:r>
              <a:rPr lang="en-US" sz="2400" dirty="0" smtClean="0">
                <a:latin typeface="Arial" panose="020B0604020202020204" pitchFamily="34" charset="0"/>
              </a:rPr>
              <a:t>origin</a:t>
            </a:r>
            <a:r>
              <a:rPr lang="en-US" sz="2400" dirty="0">
                <a:latin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Nucleic acid polymers </a:t>
            </a:r>
            <a:r>
              <a:rPr lang="en-US" sz="2400" dirty="0">
                <a:latin typeface="Arial" panose="020B0604020202020204" pitchFamily="34" charset="0"/>
              </a:rPr>
              <a:t>(DNA, RNA</a:t>
            </a:r>
            <a:r>
              <a:rPr lang="en-US" sz="2400" dirty="0" smtClean="0">
                <a:latin typeface="Arial" panose="020B0604020202020204" pitchFamily="34" charset="0"/>
              </a:rPr>
              <a:t>)-w/c carry </a:t>
            </a:r>
            <a:r>
              <a:rPr lang="en-US" sz="2400" dirty="0">
                <a:latin typeface="Arial" panose="020B0604020202020204" pitchFamily="34" charset="0"/>
              </a:rPr>
              <a:t>genetic information of the cell </a:t>
            </a:r>
          </a:p>
          <a:p>
            <a:pPr marL="0" indent="0" algn="just">
              <a:buFontTx/>
              <a:buNone/>
              <a:defRPr/>
            </a:pPr>
            <a:r>
              <a:rPr lang="en-US" sz="2400" dirty="0">
                <a:latin typeface="Arial" panose="020B0604020202020204" pitchFamily="34" charset="0"/>
              </a:rPr>
              <a:t>ii)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Amino acids polymers </a:t>
            </a:r>
            <a:r>
              <a:rPr lang="en-US" sz="2400" dirty="0">
                <a:latin typeface="Arial" panose="020B0604020202020204" pitchFamily="34" charset="0"/>
              </a:rPr>
              <a:t>(Proteins</a:t>
            </a:r>
            <a:r>
              <a:rPr lang="en-US" sz="2400" dirty="0" smtClean="0">
                <a:latin typeface="Arial" panose="020B0604020202020204" pitchFamily="34" charset="0"/>
              </a:rPr>
              <a:t>)- </a:t>
            </a:r>
            <a:r>
              <a:rPr lang="en-US" sz="2400" dirty="0">
                <a:latin typeface="Arial" panose="020B0604020202020204" pitchFamily="34" charset="0"/>
              </a:rPr>
              <a:t>w/c </a:t>
            </a:r>
            <a:r>
              <a:rPr lang="en-US" sz="2400" dirty="0" smtClean="0">
                <a:latin typeface="Arial" panose="020B0604020202020204" pitchFamily="34" charset="0"/>
              </a:rPr>
              <a:t>have </a:t>
            </a:r>
            <a:r>
              <a:rPr lang="en-US" sz="2400" dirty="0">
                <a:latin typeface="Arial" panose="020B0604020202020204" pitchFamily="34" charset="0"/>
              </a:rPr>
              <a:t>structural </a:t>
            </a:r>
            <a:r>
              <a:rPr lang="en-US" sz="2400" dirty="0" smtClean="0">
                <a:latin typeface="Arial" panose="020B0604020202020204" pitchFamily="34" charset="0"/>
              </a:rPr>
              <a:t>&amp; catalytic </a:t>
            </a:r>
            <a:r>
              <a:rPr lang="en-US" sz="2400" dirty="0">
                <a:latin typeface="Arial" panose="020B0604020202020204" pitchFamily="34" charset="0"/>
              </a:rPr>
              <a:t>roles in the cell </a:t>
            </a:r>
          </a:p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latin typeface="Arial" panose="020B0604020202020204" pitchFamily="34" charset="0"/>
              </a:rPr>
              <a:t>iii)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Sugar Polymers</a:t>
            </a:r>
            <a:r>
              <a:rPr lang="en-US" sz="2400" dirty="0">
                <a:latin typeface="Arial" panose="020B0604020202020204" pitchFamily="34" charset="0"/>
              </a:rPr>
              <a:t> (Carbohydrates):-Are source of energy</a:t>
            </a:r>
            <a:endParaRPr 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136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8773826-BC95-49AE-80D5-D40C7E984BB0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136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36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5A832-ECAA-4713-A2B0-E9B2F09932A3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r"/>
            <a:r>
              <a:rPr lang="en-US" sz="2400" b="1" smtClean="0">
                <a:solidFill>
                  <a:srgbClr val="FF0000"/>
                </a:solidFill>
                <a:latin typeface="Arial" pitchFamily="34" charset="0"/>
              </a:rPr>
              <a:t>Introduction …</a:t>
            </a:r>
            <a:endParaRPr lang="en-US" sz="2400" smtClean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3567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The </a:t>
            </a:r>
            <a:r>
              <a:rPr lang="en-US" sz="2400" dirty="0" smtClean="0">
                <a:latin typeface="Arial" pitchFamily="34" charset="0"/>
              </a:rPr>
              <a:t>linked backbone of a polymer  used  for  the  preparation  of plastics consists mainly of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carbon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atoms</a:t>
            </a:r>
            <a:r>
              <a:rPr lang="en-US" sz="2400" dirty="0" smtClean="0">
                <a:latin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Substance made up of long molecules </a:t>
            </a:r>
            <a:r>
              <a:rPr lang="en-US" sz="2400" dirty="0" smtClean="0">
                <a:latin typeface="Arial" pitchFamily="34" charset="0"/>
              </a:rPr>
              <a:t>which </a:t>
            </a:r>
            <a:r>
              <a:rPr lang="en-US" sz="2400" dirty="0" smtClean="0">
                <a:latin typeface="Arial" pitchFamily="34" charset="0"/>
              </a:rPr>
              <a:t>are characterized by many repeating molecular units in linear sequence is called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a polymer</a:t>
            </a:r>
            <a:r>
              <a:rPr lang="en-US" sz="2400" dirty="0" smtClean="0">
                <a:latin typeface="Arial" pitchFamily="34" charset="0"/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</a:rPr>
              <a:t>Polymers</a:t>
            </a:r>
            <a:r>
              <a:rPr lang="en-US" sz="2400" dirty="0" smtClean="0">
                <a:latin typeface="Arial" pitchFamily="34" charset="0"/>
              </a:rPr>
              <a:t> are made by sequential addition of many monomer molecules to each other.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e.g. polyethylene; a polymer is formed by repeated leakage of simple ethylene molecules (monomers):</a:t>
            </a:r>
          </a:p>
        </p:txBody>
      </p:sp>
      <p:sp>
        <p:nvSpPr>
          <p:cNvPr id="1146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588FEA9-5EB1-4C89-AC3A-9D388110BE84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146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46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A59B5B-1062-43FC-8CF3-A37F9DF57334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5251450"/>
            <a:ext cx="3671887" cy="920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332413"/>
            <a:ext cx="4114800" cy="8397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r"/>
            <a:r>
              <a:rPr lang="en-US" sz="2400" b="1" smtClean="0">
                <a:solidFill>
                  <a:srgbClr val="FF0000"/>
                </a:solidFill>
                <a:latin typeface="Arial" pitchFamily="34" charset="0"/>
              </a:rPr>
              <a:t>Introduction …</a:t>
            </a:r>
            <a:endParaRPr lang="en-US" sz="2400" b="1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83275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In many polymers, the fundamental units are </a:t>
            </a:r>
            <a:r>
              <a:rPr lang="en-US" sz="2400" b="1" dirty="0" smtClean="0">
                <a:latin typeface="Arial" pitchFamily="34" charset="0"/>
              </a:rPr>
              <a:t>not</a:t>
            </a:r>
            <a:r>
              <a:rPr lang="en-US" sz="2400" dirty="0" smtClean="0">
                <a:latin typeface="Arial" pitchFamily="34" charset="0"/>
              </a:rPr>
              <a:t> all the same but are two or more similar molecules.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Arial" pitchFamily="34" charset="0"/>
              </a:rPr>
              <a:t>Such substances are called ‘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</a:rPr>
              <a:t>copolymers</a:t>
            </a:r>
            <a:r>
              <a:rPr lang="en-US" sz="2400" dirty="0" smtClean="0">
                <a:latin typeface="Arial" pitchFamily="34" charset="0"/>
              </a:rPr>
              <a:t>’  to distinguish them from </a:t>
            </a:r>
            <a:r>
              <a:rPr lang="en-US" sz="2400" dirty="0" err="1" smtClean="0">
                <a:solidFill>
                  <a:srgbClr val="FF0000"/>
                </a:solidFill>
                <a:latin typeface="Arial" pitchFamily="34" charset="0"/>
              </a:rPr>
              <a:t>homopolymers</a:t>
            </a:r>
            <a:r>
              <a:rPr lang="en-US" sz="2400" dirty="0" smtClean="0">
                <a:latin typeface="Arial" pitchFamily="34" charset="0"/>
              </a:rPr>
              <a:t>, which contain only one kind of fundamental unit.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1157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05400" cy="365125"/>
          </a:xfrm>
          <a:noFill/>
        </p:spPr>
        <p:txBody>
          <a:bodyPr/>
          <a:lstStyle/>
          <a:p>
            <a:pPr marL="171450" indent="-171450">
              <a:buFont typeface="Wingdings" pitchFamily="2" charset="2"/>
              <a:buChar char="ü"/>
            </a:pPr>
            <a:fld id="{DA680EF9-8401-4EEA-920D-61B600513F73}" type="datetime1">
              <a:rPr lang="en-US">
                <a:latin typeface="Arial Black" pitchFamily="34" charset="0"/>
                <a:cs typeface="Arial" pitchFamily="34" charset="0"/>
              </a:rPr>
              <a:pPr marL="171450" indent="-171450">
                <a:buFont typeface="Wingdings" pitchFamily="2" charset="2"/>
                <a:buChar char="ü"/>
              </a:pPr>
              <a:t>12/6/2022</a:t>
            </a:fld>
            <a:endParaRPr lang="en-US" sz="160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1571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57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E0DA6-3AC3-49CB-B5C2-6F6BA6EB541E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962275"/>
            <a:ext cx="8077200" cy="138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2513" y="5486400"/>
            <a:ext cx="28956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5578475"/>
            <a:ext cx="3576638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4487863"/>
            <a:ext cx="3933825" cy="879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7200" y="4487863"/>
            <a:ext cx="4419600" cy="879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>
          <a:xfrm>
            <a:off x="533400" y="151909"/>
            <a:ext cx="8229600" cy="639762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</a:rPr>
              <a:t>4.1.2. Classification of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</a:rPr>
              <a:t>Polymers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2400" dirty="0">
              <a:latin typeface="Arial" panose="020B0604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167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A3A5B7E-F0F7-45E7-AAB9-5018707E8D91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167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67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87ED9-9A90-4118-8310-74A30EE3949B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1674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763000" cy="559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486400"/>
          </a:xfrm>
        </p:spPr>
        <p:txBody>
          <a:bodyPr/>
          <a:lstStyle/>
          <a:p>
            <a:r>
              <a:rPr lang="en-US" sz="2400" smtClean="0">
                <a:latin typeface="Arial" pitchFamily="34" charset="0"/>
              </a:rPr>
              <a:t>.</a:t>
            </a:r>
          </a:p>
        </p:txBody>
      </p:sp>
      <p:sp>
        <p:nvSpPr>
          <p:cNvPr id="1177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D6E4960-4420-4C48-BD2D-C67DE01226FD}" type="datetime1">
              <a:rPr lang="en-US">
                <a:cs typeface="Arial" pitchFamily="34" charset="0"/>
              </a:rPr>
              <a:pPr/>
              <a:t>12/6/2022</a:t>
            </a:fld>
            <a:endParaRPr lang="en-US">
              <a:cs typeface="Arial" pitchFamily="34" charset="0"/>
            </a:endParaRPr>
          </a:p>
        </p:txBody>
      </p:sp>
      <p:sp>
        <p:nvSpPr>
          <p:cNvPr id="1177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pitchFamily="34" charset="0"/>
              </a:rPr>
              <a:t>Industrial Chem. II</a:t>
            </a:r>
          </a:p>
        </p:txBody>
      </p:sp>
      <p:sp>
        <p:nvSpPr>
          <p:cNvPr id="1177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5FAF7-6521-4FCE-954B-9F8CADC1ECD7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11776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58813"/>
            <a:ext cx="8839200" cy="581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442</TotalTime>
  <Words>3222</Words>
  <Application>Microsoft Office PowerPoint</Application>
  <PresentationFormat>On-screen Show (4:3)</PresentationFormat>
  <Paragraphs>364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Aharoni</vt:lpstr>
      <vt:lpstr>Algerian</vt:lpstr>
      <vt:lpstr>Andalus</vt:lpstr>
      <vt:lpstr>Arial</vt:lpstr>
      <vt:lpstr>Arial Black</vt:lpstr>
      <vt:lpstr>Calibri</vt:lpstr>
      <vt:lpstr>Constantia</vt:lpstr>
      <vt:lpstr>Wingdings</vt:lpstr>
      <vt:lpstr>Wingdings 2</vt:lpstr>
      <vt:lpstr>Flow</vt:lpstr>
      <vt:lpstr>CHAPTER FOUR</vt:lpstr>
      <vt:lpstr>  4.1. Introduction to polymers</vt:lpstr>
      <vt:lpstr> 4.1. Introduction to Polymers</vt:lpstr>
      <vt:lpstr>Introduction to polymers</vt:lpstr>
      <vt:lpstr>Introduction …</vt:lpstr>
      <vt:lpstr>Introduction …</vt:lpstr>
      <vt:lpstr>Introduction …</vt:lpstr>
      <vt:lpstr>4.1.2. Classification of Polymers</vt:lpstr>
      <vt:lpstr>PowerPoint Presentation</vt:lpstr>
      <vt:lpstr>Classification of polymers</vt:lpstr>
      <vt:lpstr>4.2. Nomenclature of Polymers</vt:lpstr>
      <vt:lpstr>    </vt:lpstr>
      <vt:lpstr>  contd</vt:lpstr>
      <vt:lpstr>contd</vt:lpstr>
      <vt:lpstr> Structure-based Names</vt:lpstr>
      <vt:lpstr>  4.3. Methods of Polymerization</vt:lpstr>
      <vt:lpstr>             Addition &amp; Condensation Polymerization</vt:lpstr>
      <vt:lpstr>PowerPoint Presentation</vt:lpstr>
      <vt:lpstr>   condensation polymerization</vt:lpstr>
      <vt:lpstr>   4.5 Effect of Polymer Structure on Properties</vt:lpstr>
      <vt:lpstr>    Properties of polymers</vt:lpstr>
      <vt:lpstr>    4.6 Plastics-properties and classification</vt:lpstr>
      <vt:lpstr>    4.6.1 Plastics </vt:lpstr>
      <vt:lpstr>PowerPoint Presentation</vt:lpstr>
      <vt:lpstr>    Plastics</vt:lpstr>
      <vt:lpstr>4.6.3 Thermosetting plastics (thermosets) </vt:lpstr>
      <vt:lpstr>thermosetting plastics </vt:lpstr>
      <vt:lpstr>4.7 Molding constituents of plastics in to articles</vt:lpstr>
      <vt:lpstr>4.8 Preparation, properties &amp; uses of PE, PVC and Bakelite </vt:lpstr>
      <vt:lpstr> 2) The Polyethylene Manufacturing Process  </vt:lpstr>
      <vt:lpstr>4.8.2 Preparation, properties &amp; uses of Polystyrene (PS)</vt:lpstr>
      <vt:lpstr> Preparation, properties &amp; uses Polyvinylchloride (PVC)</vt:lpstr>
      <vt:lpstr> Preparation, properties &amp; uses PVC</vt:lpstr>
      <vt:lpstr> Preparation, properties &amp; uses Bakelite </vt:lpstr>
      <vt:lpstr> Preparation, properties &amp; uses Bakelite </vt:lpstr>
      <vt:lpstr> Preparation, properties &amp; uses Bakelite </vt:lpstr>
      <vt:lpstr> 4.9 Rubber and its properties</vt:lpstr>
      <vt:lpstr> 4.9 Rubber and its properties</vt:lpstr>
      <vt:lpstr> 4.10 Natural and synthetic rubber</vt:lpstr>
      <vt:lpstr>  Natural and synthetic rubber</vt:lpstr>
      <vt:lpstr> Natural and synthetic rubber</vt:lpstr>
      <vt:lpstr>4.11 Natural and synthetic fibers </vt:lpstr>
      <vt:lpstr>4.11 Natural and synthetic fibers </vt:lpstr>
      <vt:lpstr> Natural and synthetic fibers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</dc:title>
  <dc:creator>ismail - [2010]</dc:creator>
  <cp:lastModifiedBy>mudin</cp:lastModifiedBy>
  <cp:revision>24</cp:revision>
  <dcterms:created xsi:type="dcterms:W3CDTF">2020-12-21T01:20:01Z</dcterms:created>
  <dcterms:modified xsi:type="dcterms:W3CDTF">2022-12-06T19:23:27Z</dcterms:modified>
</cp:coreProperties>
</file>