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8" r:id="rId3"/>
    <p:sldId id="311" r:id="rId4"/>
    <p:sldId id="310" r:id="rId5"/>
    <p:sldId id="284" r:id="rId6"/>
    <p:sldId id="314" r:id="rId7"/>
    <p:sldId id="315" r:id="rId8"/>
    <p:sldId id="316" r:id="rId9"/>
    <p:sldId id="313" r:id="rId10"/>
    <p:sldId id="312" r:id="rId11"/>
    <p:sldId id="287" r:id="rId12"/>
    <p:sldId id="309" r:id="rId13"/>
    <p:sldId id="288" r:id="rId14"/>
    <p:sldId id="290" r:id="rId15"/>
    <p:sldId id="291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17" r:id="rId26"/>
    <p:sldId id="318" r:id="rId27"/>
    <p:sldId id="319" r:id="rId28"/>
    <p:sldId id="32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EB3E-79E2-431F-A1C0-374503EEBD5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F2E1-FFF5-458A-A360-A84F97418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66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E5D0-CC3E-47A0-AA87-0528290BDB7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02150-72AB-41ED-A21C-67D7900EC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97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3927-1418-43F5-AC73-D3403DE0E101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4A0B-00D2-4A38-83B9-EB115AB09688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1A1E-2269-4CD1-A196-98A4979F3D18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41F-0CCC-4523-A505-40952DC1D426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939-2D1D-4D8A-8524-74D9E415C3F7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23D1-6DD8-4928-8D0B-5D3B6D173F27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04AF-EDF4-452A-81DF-9E512B01ABD9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AC90-3F02-4D03-9034-2D9F1C5FA544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AFF2-C71E-4523-86D7-09FBE19CE8F9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86E-6DDB-4346-A713-E7B87BE3FF89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D2F-91FE-4A37-A0A2-D60B043CE2AE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27D5B3-0A97-4BAE-8269-816A1AF55C3B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cess_(engineering)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steurization" TargetMode="External"/><Relationship Id="rId2" Type="http://schemas.openxmlformats.org/officeDocument/2006/relationships/hyperlink" Target="https://en.wikipedia.org/wiki/Homogenization_(chemistry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Packag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8915400" cy="6629400"/>
          </a:xfrm>
        </p:spPr>
        <p:txBody>
          <a:bodyPr>
            <a:normAutofit lnSpcReduction="10000"/>
          </a:bodyPr>
          <a:lstStyle/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solidFill>
                <a:srgbClr val="002060"/>
              </a:solidFill>
            </a:endParaRPr>
          </a:p>
          <a:p>
            <a:r>
              <a:rPr lang="en-US" sz="3600" b="1" dirty="0">
                <a:solidFill>
                  <a:srgbClr val="002060"/>
                </a:solidFill>
              </a:rPr>
              <a:t>COLLEGE OF NATURAL SCIENCE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DEPARTMENT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CHEMISTRY 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Course:</a:t>
            </a:r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Industrial Chemistry I</a:t>
            </a:r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Chem.3121)</a:t>
            </a:r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For  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Applied Chemistry BSc)</a:t>
            </a:r>
            <a:endParaRPr lang="en-US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Year 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</a:p>
          <a:p>
            <a:r>
              <a:rPr 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 to Industrial Chemistry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686800" cy="12191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Fundamentals of Analytical chemistry (221)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20216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915400" cy="61722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GB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The relationship between Chemistry and Chemical engineering  in industrial activity.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Chemistry: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To create a new substance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To study its properties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To investigate </a:t>
            </a:r>
            <a:r>
              <a:rPr lang="en-GB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 possible pathways from one substance to  another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Chemical Engineering:</a:t>
            </a:r>
          </a:p>
          <a:p>
            <a:pPr lvl="1" algn="just">
              <a:lnSpc>
                <a:spcPct val="150000"/>
              </a:lnSpc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To design the most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optimal technology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for production of a specified substance from row materials</a:t>
            </a:r>
          </a:p>
          <a:p>
            <a:pPr lvl="1">
              <a:lnSpc>
                <a:spcPct val="150000"/>
              </a:lnSpc>
              <a:buClr>
                <a:srgbClr val="0033CC"/>
              </a:buClr>
              <a:buFont typeface="Wingdings" panose="05000000000000000000" pitchFamily="2" charset="2"/>
              <a:buChar char="Ø"/>
            </a:pPr>
            <a:endParaRPr lang="en-GB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>
              <a:lnSpc>
                <a:spcPct val="150000"/>
              </a:lnSpc>
              <a:buNone/>
            </a:pPr>
            <a:endParaRPr lang="en-GB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>
              <a:lnSpc>
                <a:spcPct val="150000"/>
              </a:lnSpc>
              <a:buClr>
                <a:srgbClr val="0033CC"/>
              </a:buClr>
              <a:buNone/>
            </a:pPr>
            <a:endParaRPr lang="en-GB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>
              <a:lnSpc>
                <a:spcPct val="150000"/>
              </a:lnSpc>
              <a:buNone/>
            </a:pPr>
            <a:endParaRPr lang="en-GB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>
              <a:lnSpc>
                <a:spcPct val="150000"/>
              </a:lnSpc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en-GB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GB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GB" sz="24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endParaRPr lang="en-GB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4137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85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Con’t…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845296" cy="5981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group of industrial processes in which row materials are </a:t>
            </a:r>
            <a:r>
              <a:rPr lang="en-GB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changed or separated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GB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useful products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To develop and discover </a:t>
            </a:r>
            <a:r>
              <a:rPr lang="en-GB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new technological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applications for materials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Chemical process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combination of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processes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operation.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industrial chemical process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based on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Operations (physical treatment)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Unit Process (chemical treatment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to produce economically a desired product from specific raw materials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2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5EA42-1A1B-4D03-8E6F-20969EF0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52400"/>
            <a:ext cx="8769096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F7CAB09-3AA2-4469-B123-C8DB9BD6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CFA094-827E-412E-A435-C9FE08EA4E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09600"/>
            <a:ext cx="8851392" cy="6096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process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principle chemical conversions leading to synthesis of various useful product and provide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temperature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pressure, extent of chemical conversions and yield of product of reaction nature of reaction whether endothermic or exothermic, type of catalyst used.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Unit Processes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Chemical Process Industries are: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Alkylation, Decomposition, Acylation Fermentation, Halogenation, Aromatization, Hydrolysis Hydration, Isomerization, Chlorination and Oxy chlorination, Neutralization Condensation, Nitration Oxidation, Polymerization, Dehydrogenation,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Sulphonation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Esterification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95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>	                                              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r>
              <a:rPr lang="en-US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4300" y="525162"/>
            <a:ext cx="8991600" cy="6248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unit operation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 basic step in 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 tooltip="Process (engineering)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process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Unit operations involve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change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chemical transformation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such as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crystallization, evaporation, filtration, polymerization, isomerization, and other reactions.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Unit operations are very important in chemical industries for separation of various products formed during the reaction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unit operation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any part of potentially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multiple-step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process which can be considered to have a single function.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Examples of unit operations include: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Separation/ Purification Processes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10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609600"/>
            <a:ext cx="8769096" cy="60579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Mixing Processes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Power Generation Processes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Heat Exchangers</a:t>
            </a: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example Sugar Manufacture: </a:t>
            </a: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Sugar cane crushing →sugar extraction → thickening of syrup →evaporation of water →sugar crystallization →filtration →drying →screening →packing.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20040" lvl="1" indent="0" algn="just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 algn="just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4269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136968"/>
            <a:ext cx="8845296" cy="45719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8671" y="365567"/>
            <a:ext cx="8912929" cy="6248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example, in milk processing, </a:t>
            </a: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hlinkClick r:id="rId2" tooltip="Homogenization (chemistry)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homogenization</a:t>
            </a: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tooltip="Pasteurizati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pasteurization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tooltip="Packaging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packaging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each unit operations which are connected to create the overall process.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42185254-12FA-490A-8A91-EA155296A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035" y="810409"/>
            <a:ext cx="83820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996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609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Con’t…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353197"/>
            <a:ext cx="9286103" cy="6324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B216252F-6539-4B33-824B-95FD8CB3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304" y="533400"/>
            <a:ext cx="884529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 descr="http://www.nzifst.org.nz/unitoperations/unopsassets/fig1-1.gif">
            <a:extLst>
              <a:ext uri="{FF2B5EF4-FFF2-40B4-BE49-F238E27FC236}">
                <a16:creationId xmlns="" xmlns:a16="http://schemas.microsoft.com/office/drawing/2014/main" id="{E2B8C991-315A-4EC2-9775-D0FE3262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553" y="4295002"/>
            <a:ext cx="8238333" cy="220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DA597E2-6B61-4EF5-B237-F972CF22C1DB}"/>
              </a:ext>
            </a:extLst>
          </p:cNvPr>
          <p:cNvSpPr/>
          <p:nvPr/>
        </p:nvSpPr>
        <p:spPr>
          <a:xfrm>
            <a:off x="1676400" y="3844945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charset="0"/>
              <a:buNone/>
            </a:pP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Schematic diagram which illustrates Unit operation in a given industrial activity</a:t>
            </a:r>
          </a:p>
        </p:txBody>
      </p:sp>
    </p:spTree>
    <p:extLst>
      <p:ext uri="{BB962C8B-B14F-4D97-AF65-F5344CB8AC3E}">
        <p14:creationId xmlns:p14="http://schemas.microsoft.com/office/powerpoint/2010/main" xmlns="" val="49959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991600" cy="6172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most of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unit operations encountered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chemical industries the processes of momentum , heat and mass transfer involved.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3CA0E26-B03A-41D4-9A73-E64019312D5C}"/>
              </a:ext>
            </a:extLst>
          </p:cNvPr>
          <p:cNvSpPr txBox="1">
            <a:spLocks/>
          </p:cNvSpPr>
          <p:nvPr/>
        </p:nvSpPr>
        <p:spPr>
          <a:xfrm>
            <a:off x="76200" y="1676400"/>
            <a:ext cx="90678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GB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Fluid flow processes          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fluid transport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solids fluidization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mixing</a:t>
            </a:r>
          </a:p>
          <a:p>
            <a:pPr>
              <a:buFont typeface="Wingdings" pitchFamily="2" charset="2"/>
              <a:buChar char="v"/>
            </a:pPr>
            <a:r>
              <a:rPr lang="en-GB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Mass transfer processes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absorption                     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distillation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extraction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adsorption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drying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Diffusion, boiling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Striping, melting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87D9300-C07B-4B1B-B49A-380F1CDF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00200"/>
            <a:ext cx="5105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Heat transfer processes</a:t>
            </a:r>
            <a:endParaRPr lang="en-GB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Conduction, Convection, and Radiation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heating/cooling, diffusion, adsorption, striping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	evaporation/condensation</a:t>
            </a:r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8C0F2938-4AF0-49BD-966A-79A2281E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9998" y="3810000"/>
            <a:ext cx="5417698" cy="289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218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15400" cy="6096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Material Balance and  Energy Balance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mass balance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accounting of a material for a specific system boundary; which is based on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law of conservation of mass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other words, we are keeping pathways of: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all sources of the material that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enter the system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sinks of the material that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leave the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storage of the material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within the system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mass balance can be done for the following situations: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(flows change over time)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Steady State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(flows do not change over time; the system is in equilibrium</a:t>
            </a:r>
          </a:p>
          <a:p>
            <a:pPr lvl="1" algn="just">
              <a:buFont typeface="Wingdings" pitchFamily="2" charset="2"/>
              <a:buChar char="Ø"/>
            </a:pP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4547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915400" cy="6096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Chemical engineers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 a mass balance to account for what happens to each of 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chemicals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that is used in a chemical process.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first step in a mass balance analysis is to define the particular region in space that is to be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analyzed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examples , the region might include anything from:</a:t>
            </a:r>
          </a:p>
          <a:p>
            <a:pPr lvl="2"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simple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chemical mixing tank,</a:t>
            </a:r>
          </a:p>
          <a:p>
            <a:pPr lvl="2"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entire coal-fired power plant, </a:t>
            </a:r>
          </a:p>
          <a:p>
            <a:pPr lvl="2"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lake, a stretch of stream, </a:t>
            </a:r>
          </a:p>
          <a:p>
            <a:pPr lvl="2"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air basin above a city, or the globe.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65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  <a:r>
              <a:rPr lang="en-US" sz="36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8991600" cy="6172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Industrial chemistry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part of chemistry that deals with the </a:t>
            </a: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Chemical processes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Chemical processes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usually have three interrelated elementary processes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Transfer of reactants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reaction zone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Chemical reactions involving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various unit processes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products from the reaction zone using various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operations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Processes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may involve: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118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Con’t…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substance that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enters the region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has three possible fates: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of it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may leave the region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unchanged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of it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may accumulate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within the boundary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of it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may be converted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some other substance.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of the following material balance equation can be written for each substance of interest.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[Input rate]=[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rate]+[Decay rate]+[Accumulation rate]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Notice the decay term doesn’t imply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violation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law of conservation of mass.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Atoms are conserved, but there is no similar constraint on the chemical reactions, which may change one substance into another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509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8915400" cy="6096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Steady-state conservative systems</a:t>
            </a:r>
          </a:p>
          <a:p>
            <a:pPr marL="342900" lvl="1" indent="-34290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one 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doesn’t change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time</a:t>
            </a:r>
          </a:p>
          <a:p>
            <a:pPr marL="468630" indent="-342900" algn="just"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these cases the mass balance equation simplifies to:</a:t>
            </a:r>
          </a:p>
          <a:p>
            <a:pPr marL="1040130" lvl="1" indent="-514350" algn="just"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 rate= Output rate</a:t>
            </a:r>
          </a:p>
          <a:p>
            <a:pPr marL="0" lvl="1" indent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Steady-state systems with Non conservative pollutants</a:t>
            </a:r>
          </a:p>
          <a:p>
            <a:pPr marL="342900" lvl="1" indent="-34290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Many environmental pollutants undergo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chemical,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biological, or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nuclear reactions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a rate sufficient to require us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treat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them as nonconservative substances.</a:t>
            </a:r>
          </a:p>
          <a:p>
            <a:pPr marL="342900" lvl="1" indent="-34290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74638"/>
            <a:ext cx="9144000" cy="396081"/>
          </a:xfrm>
          <a:prstGeom prst="rect">
            <a:avLst/>
          </a:prstGeom>
        </p:spPr>
        <p:txBody>
          <a:bodyPr bIns="91440" anchor="b" anchorCtr="0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88543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8715829" cy="533400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9916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we continue that steady state conditions prevail so that: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rate of</a:t>
            </a:r>
            <a:r>
              <a:rPr lang="en-US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accumulation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zero,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but if the pollutants are nonconservative, the mass balance equation becomes,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 rate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rate + Decay rate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Often the reaction rate is due 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biological degradation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known as a decay rate.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50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257" y="685800"/>
            <a:ext cx="8763000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Energy Balance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Similar to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mass balance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energy quantities can be described by energy balances, which are statements on 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conservation of energy.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there is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accumulation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what goes into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must come out; this is true for batch operation.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equally true for continuous operation over any chosen time interval.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Energy takes many forms, such as:</a:t>
            </a:r>
          </a:p>
          <a:p>
            <a:pPr marL="342900" lvl="1" indent="-342900" algn="just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heat, kinetic energy, chemical energy, potential energy but because of inter-conversions it is not always to isolate/separate constituents of energy balances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264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Con’t…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915400" cy="6019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Energy balances can be calculated on the basis of: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external energy used per kilogram of product,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or raw material processed,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or on dry solids or some key component.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energy consumed in food production includes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direct energy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fuel and electricity used on the farm, and in transport and in factories, and in storage, selling,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and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indirect energy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used to actually build the machines, to make the packaging, to produce the electricity and the oil and so 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b="1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580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Con’t…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Food itself is a major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energy source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energy balances can be determined for animal or human feeding;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food energy input can be balanced against outputs in heat and mechanical energy and chemical synthesis.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Generally,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material and energy balances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 very important in an industry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are fundamental to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of processing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particularly in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of yields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products.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447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Con’t…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Material quantities, as they pass through processing operations, can be described by material balances.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Such balances are statements on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conservation of mass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 just as mass is conserved, so is energy. 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energy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coming into a unit operation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 be balanced with the energy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coming out and the energy stored.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Heat entering=Heat leaving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35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Con’t…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Arial" charset="0"/>
              <a:buAutoNum type="arabicPeriod"/>
              <a:defRPr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Material and energy balances can be worked out quantitatively knowing the amounts of materials entering into a process, and the nature of the process. </a:t>
            </a:r>
          </a:p>
          <a:p>
            <a:pPr marL="457200" indent="-457200" algn="just">
              <a:lnSpc>
                <a:spcPct val="150000"/>
              </a:lnSpc>
              <a:buFont typeface="Arial" charset="0"/>
              <a:buAutoNum type="arabicPeriod"/>
              <a:defRPr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Material and energy balances take the basic form 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Content of inputs = content of products + wastes/losses + changes in stored materials</a:t>
            </a:r>
            <a:endParaRPr lang="en-US" sz="220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3. In continuous processes, a time balance must be established. </a:t>
            </a:r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4. Energy includes heat energy (enthalpy), potential energy (energy of pressure or position), kinetic energy, work energy, chemical energy.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It is the sum over all of these that is conserved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214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4BFC13-5144-4C0C-8953-D6AD6A4F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90500"/>
            <a:ext cx="8692896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Con’t…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48C78E2-E35E-4118-8C46-E92A82BC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D13AD32-B916-424B-AA98-2443B8A5E6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47700"/>
            <a:ext cx="8851392" cy="60198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balances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worked out quantitatively knowing the amounts of materials entering into a process, and the nature of the process.</a:t>
            </a:r>
          </a:p>
          <a:p>
            <a:pPr marL="457200" indent="-457200" algn="just">
              <a:lnSpc>
                <a:spcPct val="150000"/>
              </a:lnSpc>
              <a:buFont typeface="Arial" charset="0"/>
              <a:buAutoNum type="arabicPeriod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and energy balances take the basic form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of inputs = content of products + wastes/losses + changes in stored materials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 continuous processes, a time balance must be established. </a:t>
            </a:r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Energy includes heat energy (enthalpy), potential energy (energy of pressure or position), kinetic energy, work energy, chemical energy.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sum over all of these that is conserved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2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</a:t>
            </a:r>
            <a:r>
              <a:rPr lang="en-US" sz="36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723900"/>
            <a:ext cx="8851392" cy="594360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Homogeneous system or heterogeneous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systems.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reactions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involve maybe reversible or irreversible, endothermic or exothermic, catalytic or non-catalytic.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variables affecting chemical reactions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temperature pressure, composition, catalyst activity, catalyst selectivity, catalyst stability, catalyst life, the rate of heat and mass transfer.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reaction may be carried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 in batch, semi batch or continuous reactors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5431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763000" cy="457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</a:t>
            </a:r>
            <a:b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Con’t…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915400" cy="62484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Industrial chemistry is a part of chemistry that deals with the: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Development , 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Optimization and 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Monitoring of fundamental and chemical products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deals with the </a:t>
            </a: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some basic terms, provides you the basic concept of </a:t>
            </a: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industrial process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industrial variable.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processes are involved in a wide range of: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applications from environmental protection,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energy conservation to value-adding manufacturing processing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70000"/>
              </a:lnSpc>
              <a:buFont typeface="Wingdings" pitchFamily="2" charset="2"/>
              <a:buChar char="Ø"/>
            </a:pPr>
            <a:endParaRPr lang="en-US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Clr>
                <a:srgbClr val="C00000"/>
              </a:buCl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4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09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Con’t…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839200" cy="609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processing costs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unit operations can be broken broadly into four categories: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a) Material costs,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b) Energy costs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c) Capital costs and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d) Miscellaneous costs (labor, taxes, and insurance etc.)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Material and energy costs are the significant proportion of the total cost of production and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Material and energy balances are useful in identifying, quantifying and monitoring the unknown losses.</a:t>
            </a:r>
          </a:p>
          <a:p>
            <a:pPr lvl="1" algn="just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7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91D3A6-2569-4867-8050-8EE123F6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76200"/>
            <a:ext cx="8540496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Con’t…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65DF26E-69C0-4A1F-A23D-B5F374C1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5EA113-8950-4680-A064-A4B9A1536D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457200"/>
            <a:ext cx="8851392" cy="62103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Industrial process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any operation or series of operations or procedures involving: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Physical,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Chemical,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Electrolysis,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Mechanical steps that aid manufacturing of an item or cause physical or chemical change on a substance.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 under certain industrial process: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raw material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converted in to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useful goods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category products;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all are done in a large scale industry.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  <a:defRPr/>
            </a:pP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  <a:defRPr/>
            </a:pPr>
            <a:endParaRPr lang="en-US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794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374120-00F1-46C0-83BE-03BD09F0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76200"/>
            <a:ext cx="8540496" cy="571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Con’t…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6EDAF2-239D-4914-A69F-50F90D25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5785BD-F565-4738-A75C-08D69EF603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47700"/>
            <a:ext cx="8851392" cy="601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process require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recording,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process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variables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variables that characterize the operation process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variables includes: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Mass,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Volume, 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rate,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Concentration,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 and temperature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61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7D2CAB-8DF4-450D-9C0A-EDC937AC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0"/>
            <a:ext cx="8540496" cy="647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Con’t…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28EA27E-6D28-4C59-A8E8-E8E66F76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672A76C-6882-415E-9D40-29A2B8D62F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47700"/>
            <a:ext cx="8851392" cy="6019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Chemical Engineering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group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industrial processes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which row materials are changed or separated into useful products.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CB238052-EFBA-4323-A349-D18318D7D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839" y="1733035"/>
            <a:ext cx="826032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126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4191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Con’t…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991600" cy="6019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materials                                </a:t>
            </a:r>
            <a:r>
              <a:rPr 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         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</p:txBody>
      </p:sp>
      <p:pic>
        <p:nvPicPr>
          <p:cNvPr id="1026" name="Picture 2" descr="C:\Users\ju\Desktop\sugarcan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124200" cy="41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\Desktop\worker-involved-in-sugarcane-quality-control-operates-beside-a-at-picture-id4734688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9906" y="1752600"/>
            <a:ext cx="3187503" cy="404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7409" y="1828800"/>
            <a:ext cx="2377991" cy="397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6368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1857</TotalTime>
  <Words>1845</Words>
  <Application>Microsoft Office PowerPoint</Application>
  <PresentationFormat>On-screen Show (4:3)</PresentationFormat>
  <Paragraphs>283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Fundamentals of Analytical chemistry (221)</vt:lpstr>
      <vt:lpstr>                                                                           Con’t…</vt:lpstr>
      <vt:lpstr>                                                                                  Con’t…</vt:lpstr>
      <vt:lpstr>                                                                                                            Con’t…</vt:lpstr>
      <vt:lpstr>                                              Con’t…</vt:lpstr>
      <vt:lpstr>                                                   Con’t…</vt:lpstr>
      <vt:lpstr>                                                      Con’t…</vt:lpstr>
      <vt:lpstr>                                                        Con’t…</vt:lpstr>
      <vt:lpstr>                                                                                    Con’t…</vt:lpstr>
      <vt:lpstr>                                                             Con’t…</vt:lpstr>
      <vt:lpstr>                                                                               Con’t…</vt:lpstr>
      <vt:lpstr>                                                                        Con’t…</vt:lpstr>
      <vt:lpstr>                                                       Con’t… </vt:lpstr>
      <vt:lpstr>                                                            Con’t…</vt:lpstr>
      <vt:lpstr>                                                                                         Con’t…</vt:lpstr>
      <vt:lpstr>                                                           Con’t…</vt:lpstr>
      <vt:lpstr>                                                                  Con’t…</vt:lpstr>
      <vt:lpstr>                                                                                     Con’t…</vt:lpstr>
      <vt:lpstr>                                                                                           Con’t…</vt:lpstr>
      <vt:lpstr>                                                                                                                                                                      Con’t…</vt:lpstr>
      <vt:lpstr>                                                                           Con’t…</vt:lpstr>
      <vt:lpstr>                                                                                                                                           Con’t…</vt:lpstr>
      <vt:lpstr>                                                                                     Con’t…</vt:lpstr>
      <vt:lpstr>                                                                       Con’t…</vt:lpstr>
      <vt:lpstr>                                                     Con’t…</vt:lpstr>
      <vt:lpstr>                                                      Con’t…</vt:lpstr>
      <vt:lpstr>                                           Con’t…</vt:lpstr>
      <vt:lpstr>                                                      Con’t…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Analytical chemistry (Chem 221)</dc:title>
  <dc:creator>Preferred Customer</dc:creator>
  <cp:lastModifiedBy>hp</cp:lastModifiedBy>
  <cp:revision>322</cp:revision>
  <dcterms:created xsi:type="dcterms:W3CDTF">2019-09-29T11:34:39Z</dcterms:created>
  <dcterms:modified xsi:type="dcterms:W3CDTF">2022-03-31T18:47:11Z</dcterms:modified>
</cp:coreProperties>
</file>