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71" r:id="rId12"/>
    <p:sldId id="264" r:id="rId13"/>
    <p:sldId id="265" r:id="rId14"/>
    <p:sldId id="266" r:id="rId15"/>
    <p:sldId id="267" r:id="rId16"/>
    <p:sldId id="277" r:id="rId17"/>
    <p:sldId id="282" r:id="rId18"/>
    <p:sldId id="269" r:id="rId19"/>
    <p:sldId id="270" r:id="rId20"/>
    <p:sldId id="272" r:id="rId21"/>
    <p:sldId id="274" r:id="rId22"/>
    <p:sldId id="278" r:id="rId23"/>
    <p:sldId id="279" r:id="rId24"/>
    <p:sldId id="280" r:id="rId25"/>
    <p:sldId id="281" r:id="rId26"/>
    <p:sldId id="283" r:id="rId27"/>
    <p:sldId id="284" r:id="rId28"/>
    <p:sldId id="296" r:id="rId29"/>
    <p:sldId id="297" r:id="rId30"/>
    <p:sldId id="285" r:id="rId31"/>
    <p:sldId id="286" r:id="rId32"/>
    <p:sldId id="288" r:id="rId33"/>
    <p:sldId id="289" r:id="rId34"/>
    <p:sldId id="298" r:id="rId35"/>
    <p:sldId id="290" r:id="rId36"/>
    <p:sldId id="292" r:id="rId37"/>
    <p:sldId id="293" r:id="rId38"/>
    <p:sldId id="309" r:id="rId39"/>
    <p:sldId id="308" r:id="rId40"/>
    <p:sldId id="299" r:id="rId41"/>
    <p:sldId id="294" r:id="rId42"/>
    <p:sldId id="324" r:id="rId43"/>
    <p:sldId id="300" r:id="rId44"/>
    <p:sldId id="295" r:id="rId45"/>
    <p:sldId id="301" r:id="rId46"/>
    <p:sldId id="302" r:id="rId47"/>
    <p:sldId id="303" r:id="rId48"/>
    <p:sldId id="333" r:id="rId49"/>
    <p:sldId id="310" r:id="rId50"/>
    <p:sldId id="304" r:id="rId51"/>
    <p:sldId id="305" r:id="rId52"/>
    <p:sldId id="306" r:id="rId53"/>
    <p:sldId id="307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323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56000" autoAdjust="0"/>
  </p:normalViewPr>
  <p:slideViewPr>
    <p:cSldViewPr>
      <p:cViewPr varScale="1">
        <p:scale>
          <a:sx n="91" d="100"/>
          <a:sy n="91" d="100"/>
        </p:scale>
        <p:origin x="-13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B9DD-CF96-4FA0-A280-371861F8F9C1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DE9F1-50B7-4022-8A45-981B353C16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279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DE9F1-50B7-4022-8A45-981B353C16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378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DE9F1-50B7-4022-8A45-981B353C16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94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4C9B-116B-46F0-A542-E7E0E16A8F1C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CB94-A91E-4965-BCEF-D6C1DE788FA5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0656-3646-4B34-A176-2810B9FF8DDD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9E7-AA6E-4F82-9EC8-9B3F861C9289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04DE-4807-4368-A4DD-2B1ECD27AE04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512-1C31-4469-9224-0FFC6C6AF247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392-CC55-4BE9-9D0A-A78794E0AAE2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EF2C-76AE-4009-AE35-962FB950BB54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358-81F7-4433-BEF8-FBD49D857A3F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5C9C-2618-4373-BBF0-30AE1E2A597B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F665-3FF0-45AE-A48E-F8FD49ABF5A5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BB64AB-BB33-40A1-B704-46412D6918D0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C93694-0CFE-4D0D-82A3-122E597222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techalive.mtu.edu/meec/module03/Glossary.ht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thewatertreatments.com/wp-content/uploads/2009/01/electrode-process.gi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991600" cy="3619500"/>
          </a:xfrm>
        </p:spPr>
        <p:txBody>
          <a:bodyPr/>
          <a:lstStyle/>
          <a:p>
            <a:pPr>
              <a:spcBef>
                <a:spcPct val="50000"/>
              </a:spcBef>
            </a:pPr>
            <a:fld id="{6440563D-F80B-4DF9-B9AB-8373804DB33D}" type="slidenum">
              <a:rPr lang="en-US" sz="2400" b="1" smtClean="0">
                <a:solidFill>
                  <a:srgbClr val="FFFFCC"/>
                </a:solidFill>
              </a:rPr>
              <a:pPr>
                <a:spcBef>
                  <a:spcPct val="50000"/>
                </a:spcBef>
              </a:pPr>
              <a:t>1</a:t>
            </a:fld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CHAPTER TWO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0700" y="3810000"/>
            <a:ext cx="5562600" cy="1524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 in the Chemical Industry 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"/>
            <a:ext cx="8686800" cy="660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Con’t……..</a:t>
            </a: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" y="714233"/>
            <a:ext cx="8915400" cy="5991367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i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microorganisms such as viruses and bacteria;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inorganic contaminants such as salts and metals;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pesticides and herbicides;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organic chemical contaminants from industrial processes and petroleum use; and radioactive contaminants.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Water quality depends on:</a:t>
            </a:r>
          </a:p>
          <a:p>
            <a:pPr marL="742950" lvl="2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local geology and ecosystem, </a:t>
            </a:r>
          </a:p>
          <a:p>
            <a:pPr marL="742950" lvl="2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well as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uses such as sewage dispersion,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industrial pollution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742950" lvl="2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use of water bodies as a heat sink, </a:t>
            </a:r>
          </a:p>
          <a:p>
            <a:pPr marL="742950" lvl="2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overuse (which may lower the level of the water).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0040" lvl="1" indent="0">
              <a:buNone/>
            </a:pP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9397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76200"/>
            <a:ext cx="869289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Con’t……..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people who get water from a local stream, lake, or aquifer (well), their drinking water is not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 government.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Measurement of water quality parameters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complexity of water quality as a subject is reflected in the many types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measurements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water quality indicators.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The key basic water quality parameters that need to be addressed in an emergency are: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bacteriological indicators of fecal contamination,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Free Chlorine Residual,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pH, turbidity and possibly Conductivity/TDS.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887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76201"/>
            <a:ext cx="86868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Con’t……..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" y="457200"/>
            <a:ext cx="8845296" cy="62483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following is a list of indicators often measured by situational category: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Drinking water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Alkalinity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Color of water, pH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Taste and odor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Dissolved metals and salts (sodium, chloride, potassium, calcium, manganese, magnesium)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Bacteriological analysis: 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Microorganisms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such as fecal coliform bacteria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Escherichia coli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Cryptosporidium, and Giardia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lamblia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Dissolved organics: colored dissolved organic matter (CDOM), dissolved organic carbon (DOC)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E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3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" y="609600"/>
            <a:ext cx="8845296" cy="6248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Physical assessment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pH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Temperature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suspended solids (TSS)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Turbidity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Chemical assessment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Conductivity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Dissolved Oxygen (DO)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nitrate-N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orthophosphates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Chemical oxygen demand (COD)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Biochemical oxygen demand (BOD)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Pesticides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Dissolved metals and metalloids (lead, mercury, arsenic, etc.) 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IE" sz="2400" dirty="0">
              <a:latin typeface="Arial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18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lnSpcReduction="10000"/>
          </a:bodyPr>
          <a:lstStyle/>
          <a:p>
            <a:pPr marL="274320" lvl="3" indent="-27432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Environmental water quality;</a:t>
            </a:r>
          </a:p>
          <a:p>
            <a:pPr marL="342900" lvl="3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Environmental water quality, also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ambient water quality,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relates to water bodies such as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lakes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rivers,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oceans.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Toxic substances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populations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of certain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microorganisms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can present a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health hazard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non-drinking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purposes such as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irrigation,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swimming,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fishing,  boating,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industrial uses. </a:t>
            </a:r>
          </a:p>
          <a:p>
            <a:pPr marL="342900" lvl="3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conditions may also affect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wildlife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which use the water for drinking or as a habitat.</a:t>
            </a:r>
          </a:p>
          <a:p>
            <a:pPr marL="342900" lvl="3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3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88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991600" cy="6324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Clean water is essential to our health and well-being.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Water is all around us and is ubiquitous as the air we breathe.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However despite the fact that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70 percent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 planet is covered by water, clean drinkable water is getting harder and harder to find.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Dissolved solids,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suspended solids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Hardness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and   alkalinity in water.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Water obtained from different sources is associated with a different number of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impurity.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Through out history, the quality of drinking water has been a factor in determining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welfare.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Fecal pollution of drinking water has frequently caused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waterborne disease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have decimated(destroyed) the populations of whole cities.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rgbClr val="114FFB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46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33F45-84CD-45F3-A535-8A8EF674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9C37ED-1076-4657-BC4B-294E1ED3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3215CE-5150-4CD6-BE1E-727546002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533400"/>
            <a:ext cx="8845296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Unfortunately, water polluted by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natural sources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 caused great hardship for people forced to drink it or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it for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irrigation.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Dissolved solids.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Dissolved solids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refer to any minerals, salts, metals, cations or anions dissolved in water.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Total dissolved solids (TDS) comprise: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inorganic salts (principally calcium, magnesium, potassium, sodium, bicarbonates, chlorides and sulfates) and;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some small amounts of organic matter that are dissolved in water. 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TDS in drinking-water originate from:</a:t>
            </a:r>
          </a:p>
          <a:p>
            <a:pPr marL="320040" lvl="1" indent="0" algn="just">
              <a:lnSpc>
                <a:spcPct val="16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51459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       </a:t>
            </a:r>
            <a:r>
              <a:rPr lang="en-US" sz="3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sz="31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1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019800"/>
            <a:ext cx="457200" cy="457200"/>
          </a:xfrm>
        </p:spPr>
        <p:txBody>
          <a:bodyPr/>
          <a:lstStyle/>
          <a:p>
            <a:fld id="{7AC93694-0CFE-4D0D-82A3-122E597222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51329"/>
            <a:ext cx="8839200" cy="61542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natural sources,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sewage, urban run-off,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industrial wastewater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chemicals used in the water treatment process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nature of the piping or hardware used to convey(transmit) the water, i.e., the plumbing.</a:t>
            </a:r>
          </a:p>
          <a:p>
            <a:pPr marL="342900" lvl="5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Dissolved Solids (TDS) are: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total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amount of mobile charged ions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including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minerals,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salts or metals dissolved in a given volume of water, expressed in units of mg per unit volume of water (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mg/L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also referred to as parts per million (ppm).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5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TDS is directly related to the purity of water and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quality of water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purification systems and affects everything that consumes, lives in, or uses water, whether organic or inorganic, whether for better or for worse.</a:t>
            </a:r>
          </a:p>
          <a:p>
            <a:pPr marL="342900" lvl="5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458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Con’t…….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91600" cy="6248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general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total dissolved solids concentration is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(positively charged) and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(negatively charged) ions in the water.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elevated total dissolved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solids concentration does not mean that the water is a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 hazard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but it does mean the water may have aesthetic problems or cause nuisance problems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important to keep in mind that water with 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very lower TDS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concentration may be corrosive and corrosive waters may leak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toxic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metals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such as: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copper and lead from the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household plumbing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43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charset="0"/>
              </a:rPr>
              <a:t/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                                                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b="1" dirty="0">
                <a:latin typeface="Arial" charset="0"/>
              </a:rPr>
              <a:t>    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also means that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trace metals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could be present at levels that may pose a health risk.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do Dissolved Solids come from?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Some dissolved solids come from;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Organic sources such as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silt, plankton, 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industrial waste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sewage.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 sources come from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runoff from urban areas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road salts used on street during the winter, and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fertilizers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pesticides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 on lawns and farms.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Dissolved solids also come from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inorganic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materials such as rocks and air that may contain calcium bicarbonate, nitrogen, iron phosphorous, sulfur, and other minerals.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5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Con’t……..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991600" cy="6019800"/>
          </a:xfrm>
        </p:spPr>
        <p:txBody>
          <a:bodyPr/>
          <a:lstStyle/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Waste water released from industries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Waste water treatment </a:t>
            </a:r>
          </a:p>
        </p:txBody>
      </p:sp>
      <p:pic>
        <p:nvPicPr>
          <p:cNvPr id="1026" name="Picture 2" descr="C:\Users\ju\Desktop\water-spouts-gushing-picture-id1728989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4381"/>
            <a:ext cx="4267200" cy="26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\Desktop\global-warming-picture-id1500218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718" y="800572"/>
            <a:ext cx="3962400" cy="248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\Desktop\water-treatment-plant-at-sunset-picture-id5051768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765" y="3962400"/>
            <a:ext cx="3953435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0868" y="3962401"/>
            <a:ext cx="36004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76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8610600" cy="5788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Con’t…….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9067800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 of these materials form salts, which are compounds that contain both a metal and a nonmetal.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TDS levels exceed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1000 mg/L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it is generally considered unfit for human consumption.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high level of TDS is an indicator of potential concerns, and warrants (justifies) further investigation.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do we reduce or remove the TDS in our water?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water filter and water purification systems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Carbon Filtration(CF)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harcoal</a:t>
            </a:r>
            <a:r>
              <a:rPr lang="en-US" sz="2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a form of carbon with a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high surface area</a:t>
            </a:r>
            <a:r>
              <a:rPr lang="en-US" sz="2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adsorbs (or sticks to) many compounds, including some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toxic compounds</a:t>
            </a:r>
            <a:r>
              <a:rPr lang="en-US" sz="2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Water is passed through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activated charcoal </a:t>
            </a:r>
            <a:r>
              <a:rPr lang="en-US" sz="2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 remove such contaminants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0" indent="0" algn="just"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304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" y="457200"/>
            <a:ext cx="8845296" cy="6248400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lvl="1" indent="-342900" algn="just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9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Reverse Osmosis (R.O.)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  <a:defRPr/>
            </a:pP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Reverse osmosis works by </a:t>
            </a:r>
            <a:r>
              <a:rPr lang="en-US" sz="9800" b="1" dirty="0">
                <a:solidFill>
                  <a:srgbClr val="7030A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forcing water </a:t>
            </a: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under </a:t>
            </a:r>
            <a:r>
              <a:rPr lang="en-US" sz="9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great pressure </a:t>
            </a: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against a </a:t>
            </a:r>
            <a:r>
              <a:rPr lang="en-US" sz="9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semi-permeable membrane </a:t>
            </a: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that allows water molecules to pass through while </a:t>
            </a:r>
            <a:r>
              <a:rPr lang="en-US" sz="9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excluding </a:t>
            </a: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most contaminants.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RO is the most thorough </a:t>
            </a:r>
            <a:r>
              <a:rPr lang="en-US" sz="9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method </a:t>
            </a:r>
            <a:r>
              <a:rPr lang="en-US" sz="9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of large-scale water purification </a:t>
            </a:r>
            <a:r>
              <a:rPr lang="en-US" sz="9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available.</a:t>
            </a:r>
            <a:endParaRPr lang="en-US" sz="9600" b="1" kern="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3" descr="C:\Users\ju\Desktop\image\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6458"/>
            <a:ext cx="5562600" cy="28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951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60935-0567-4574-85AE-C1C92EE4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540496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5C41BA-3045-4BAB-AAF4-C9C58BE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ED59CF-549E-4388-BCA5-FA4E65B8D3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381000"/>
            <a:ext cx="8851392" cy="6400800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involves boiling the water to produce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vapor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vapor then rises 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cooled surface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condense back into a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 collected.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dissolved solids are not normally vaporized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remain in the boiling solution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Deionization (DI)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passed between a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electrode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electrode.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selective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membranes allow the positive ions to separate from the water toward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electrode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negative ions toward the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electrode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purity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de-ionized water results.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is usually passed through a reverse osmosis unit first to remove 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65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BEB97-778B-4672-9453-1370E147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845296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6DE648-04C1-48E1-A464-6E63BB5A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A116B9-10BC-4CCE-9F48-7659AF84EA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381000"/>
            <a:ext cx="8845296" cy="6286500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Suspended solids: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Suspended solids refers to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small solid particles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remain in suspension in water as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colloid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or due to the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motion of the water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They are microscopic and make water turbid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is used as one indicator of water quality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Hardness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is measure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polyvalent cations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(ions with a charge greater than +1) in water.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concentration of calcium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magnesium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(Mg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ions, because these are the most common polyvalent cations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ions, such as iron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manganese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contribute to the hardness of water, but are generally present in much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concentrations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in surface waters.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20040" lvl="1" indent="0" algn="just"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6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6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6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82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6C379-9290-46FE-A026-548C2DC6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6" y="190500"/>
            <a:ext cx="8876004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52E9F44-12D6-4F38-9E14-D8619E46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C517A1-A6A8-4461-8BA5-B8495DDE5D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3998" y="647700"/>
            <a:ext cx="8876004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Waters with high hardness values are referred to as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"hard,"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those with low hardness values are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"soft".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amount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needed to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foam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lather.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water requires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soap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and magnesium 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complexes with soap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the soap from forming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lather.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Hardness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water is very important in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uses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forms scale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exchange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equipment, boilers, and pipes.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hardness is needed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plumbing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to prevent corrosion of pipes.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196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34254-4059-4435-A85E-F9C23A3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540496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711735A-52FD-4E96-9258-CCD03F4E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8D12FC-2260-4BFB-80E2-14ACB149FB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533400"/>
            <a:ext cx="8851392" cy="61341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metals toxicity, because Ca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Mg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keep fish from absorbing metals such as lead, arsenic, and cadmium into their bloodstream through their gills.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the hardness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harder it is for toxic metals to be absorbed through the gills.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hardness varies greatly due to differences in geology, there are no general standards for hardness.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hardness of water can naturally range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hundreds of milligrams per liter (or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per million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13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F8E69-1739-49C2-96E3-B3CF8F99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769096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2293BA0-AFD9-4269-8444-9ED5321E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490E12-9355-4756-8596-6B091CD795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51392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Waters with a total hardness: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range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to 60 mg/L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termed soft;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to 120 mg/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moderately hard;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to 180 mg/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hard;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above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 mg/L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hard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in water is defined as the presence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multivalent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in water can cause water to form scales and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soap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defined as water that doesn’t produce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soap solutions, but produces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precipitate (scum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For example, sodium stearate reacts with calcium:</a:t>
            </a:r>
          </a:p>
          <a:p>
            <a:pPr lvl="1" algn="just">
              <a:buFont typeface="Arial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2C</a:t>
            </a:r>
            <a:r>
              <a:rPr lang="en-US" sz="1800" b="1" baseline="-25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17</a:t>
            </a: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1800" b="1" baseline="-25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35</a:t>
            </a: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COONa + Ca</a:t>
            </a:r>
            <a:r>
              <a:rPr lang="en-US" sz="1800" b="1" baseline="30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2+</a:t>
            </a: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→ (C</a:t>
            </a:r>
            <a:r>
              <a:rPr lang="en-US" sz="1800" b="1" baseline="-25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17</a:t>
            </a: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1800" b="1" baseline="-25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35</a:t>
            </a: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COO)</a:t>
            </a:r>
            <a:r>
              <a:rPr lang="en-US" sz="1800" b="1" baseline="-25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Ca + 2Na</a:t>
            </a:r>
            <a:r>
              <a:rPr lang="en-US" sz="1800" b="1" baseline="30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+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lvl="1" algn="just">
              <a:buFont typeface="Arial" charset="0"/>
              <a:buNone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64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E1A1D-A385-462A-A337-A520352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6928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A03F571-107E-4F83-AD2D-9A4EE2EB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610812-9129-4121-B1FA-CE2661BFB1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457200"/>
            <a:ext cx="8851392" cy="6248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Hardness of water may also be defined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soap-consuming capacity of water, or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of precipitation of soap as a characteristic property of water that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the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lathering of soap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causes of Hardness?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 - 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Bicarbonates,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sulfate and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chloride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salts with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and Ca  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six salts that causes hardness are: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Ca(HCO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,Mg(HCO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,CaSO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,MgSO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,CaCl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MgCl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432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15400" cy="5562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Types( Forms) of water hardness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 hardness</a:t>
            </a:r>
          </a:p>
          <a:p>
            <a:pPr marL="457200" indent="-457200" algn="just">
              <a:lnSpc>
                <a:spcPct val="150000"/>
              </a:lnSpc>
              <a:buFont typeface="Wingdings 2"/>
              <a:buAutoNum type="alphaLcParenR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Permanent hardness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divide water hardness?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6825742"/>
              </p:ext>
            </p:extLst>
          </p:nvPr>
        </p:nvGraphicFramePr>
        <p:xfrm>
          <a:off x="673609" y="3319467"/>
          <a:ext cx="8089393" cy="301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34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Types of 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How to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033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Mg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2+</a:t>
                      </a: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/Ca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r>
                        <a:rPr lang="en-US" sz="22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2_ 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or HCO</a:t>
                      </a:r>
                      <a:r>
                        <a:rPr lang="en-US" sz="22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Temporary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Boiling or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7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Mg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2+</a:t>
                      </a: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/Ca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2+</a:t>
                      </a:r>
                    </a:p>
                    <a:p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Anything else other than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r>
                        <a:rPr lang="en-US" sz="22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2_ 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or HCO</a:t>
                      </a:r>
                      <a:r>
                        <a:rPr lang="en-US" sz="22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Permanent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hardness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Complicated chemical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489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Con’t…….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65" y="762000"/>
            <a:ext cx="8991600" cy="58674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Temporary hardness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hydrocarbonate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hardness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Temporary hardness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water is heated to the following point. </a:t>
            </a:r>
          </a:p>
          <a:p>
            <a:pPr marL="914400" lvl="1" indent="-514350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Accordingly:-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914400" lvl="1" indent="-514350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2HCO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200" b="1" baseline="30000" dirty="0">
                <a:latin typeface="Tahoma" pitchFamily="34" charset="0"/>
                <a:cs typeface="Tahoma" pitchFamily="34" charset="0"/>
              </a:rPr>
              <a:t>-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→CO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200" b="1" baseline="30000" dirty="0">
                <a:latin typeface="Tahoma" pitchFamily="34" charset="0"/>
                <a:cs typeface="Tahoma" pitchFamily="34" charset="0"/>
              </a:rPr>
              <a:t>2-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+ 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+ H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O</a:t>
            </a:r>
          </a:p>
          <a:p>
            <a:pPr marL="914400" lvl="1" indent="-514350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b="1" u="sng" dirty="0">
                <a:latin typeface="Tahoma" pitchFamily="34" charset="0"/>
                <a:cs typeface="Tahoma" pitchFamily="34" charset="0"/>
              </a:rPr>
              <a:t>       Ca</a:t>
            </a:r>
            <a:r>
              <a:rPr lang="en-US" sz="2200" b="1" u="sng" baseline="30000" dirty="0">
                <a:latin typeface="Tahoma" pitchFamily="34" charset="0"/>
                <a:cs typeface="Tahoma" pitchFamily="34" charset="0"/>
              </a:rPr>
              <a:t>2+ </a:t>
            </a:r>
            <a:r>
              <a:rPr lang="en-US" sz="2200" b="1" u="sng" dirty="0">
                <a:latin typeface="Tahoma" pitchFamily="34" charset="0"/>
                <a:cs typeface="Tahoma" pitchFamily="34" charset="0"/>
              </a:rPr>
              <a:t>+ CO</a:t>
            </a:r>
            <a:r>
              <a:rPr lang="en-US" sz="2200" b="1" u="sng" baseline="-25000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200" b="1" u="sng" baseline="30000" dirty="0">
                <a:latin typeface="Tahoma" pitchFamily="34" charset="0"/>
                <a:cs typeface="Tahoma" pitchFamily="34" charset="0"/>
              </a:rPr>
              <a:t>2-</a:t>
            </a:r>
            <a:r>
              <a:rPr lang="en-US" sz="2200" b="1" u="sng" dirty="0">
                <a:latin typeface="Tahoma" pitchFamily="34" charset="0"/>
                <a:cs typeface="Tahoma" pitchFamily="34" charset="0"/>
              </a:rPr>
              <a:t> → CaCO</a:t>
            </a:r>
            <a:r>
              <a:rPr lang="en-US" sz="2200" b="1" u="sng" baseline="-25000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↓</a:t>
            </a:r>
          </a:p>
          <a:p>
            <a:pPr marL="914400" lvl="1" indent="-514350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     Ca</a:t>
            </a:r>
            <a:r>
              <a:rPr lang="en-US" sz="2200" b="1" baseline="30000" dirty="0">
                <a:latin typeface="Tahoma" pitchFamily="34" charset="0"/>
                <a:cs typeface="Tahoma" pitchFamily="34" charset="0"/>
              </a:rPr>
              <a:t>2+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2HCO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200" b="1" baseline="30000" dirty="0">
                <a:latin typeface="Tahoma" pitchFamily="34" charset="0"/>
                <a:cs typeface="Tahoma" pitchFamily="34" charset="0"/>
              </a:rPr>
              <a:t>-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→ CaCO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↓ + 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+ H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O</a:t>
            </a:r>
          </a:p>
          <a:p>
            <a:pPr marL="914400" lvl="1" indent="-51435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CaCO</a:t>
            </a:r>
            <a:r>
              <a:rPr lang="en-US" sz="2200" b="1" baseline="-25000" dirty="0">
                <a:latin typeface="Tahoma" pitchFamily="34" charset="0"/>
                <a:cs typeface="Tahoma" pitchFamily="34" charset="0"/>
              </a:rPr>
              <a:t>3 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 forms scale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21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CON’T……..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9700" y="609600"/>
            <a:ext cx="8991600" cy="60960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Arial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2.1. Sources of water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Water is 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essential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resource for living systems,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industrial processes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agricultural production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domestic use.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also used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recreational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environmental activities.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Virtually all of these human uses require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fresh water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97% of water on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is salt water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leaving only 3% as fresh water of which slightly over two thirds is frozen in glaciers and polar caps.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/>
              <a:t>	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5992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7B550-94EB-4191-A4E7-01996719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8" y="38100"/>
            <a:ext cx="8617352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7FED7C-1570-4C34-BA77-935B52EA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BF6CC7-563F-481F-8027-794F21EDED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448" y="495300"/>
            <a:ext cx="9005104" cy="62865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Magnesium will form a precipitate at the boiling point of water as well (MgCO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hardness related to the amount of Ca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Mg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,which is equivalent to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bicarbonate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carbonate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Boiling the water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promotes the following reaction; by driving off the carbon dioxide gas  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HCO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2–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reacts with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or Mg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to form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insoluble calcium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magnesium carbonates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precipitate 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Temporary hardness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caused by a combination of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calcium 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bicarbonate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ions in the water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1205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0320F-248D-424E-9CFF-F085A25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540496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D20B371-C20D-4810-82E8-679D7BF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D9BFBF-9964-4C90-A887-E28C21DEDD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can be removed by boiling the water or by the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addition of lime (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calcium hydroxide).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Boiling promotes the formation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carbonate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bicarbonate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precipitates calcium carbonate out of solution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leaving water that is softer upon cooling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Permanent hardness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hardness is hardness (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mineral content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cannot be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boiling.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form 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heating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is usually caused by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the water of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calcium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magnesium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sulfates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and/or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chlorides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 become more soluble as the temperature rises.</a:t>
            </a:r>
          </a:p>
          <a:p>
            <a:pPr algn="just">
              <a:buFont typeface="Arial" charset="0"/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775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15400" cy="6324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Despite the name, permanent hardness can be removed using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softener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ion exchange column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 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calcium and magnesium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ions are exchanged with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sodium 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column.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ju\Desktop\03b618ff64b355812de4ee092ccd0bf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467600" cy="443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14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3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762000"/>
                <a:ext cx="8839200" cy="5943600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  <a:buFont typeface="Wingdings" pitchFamily="2" charset="2"/>
                  <a:buChar char="v"/>
                  <a:defRPr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sum of hydrocarbonate ( temporary) and non-hydrocarbonate ( permanent) hardness is called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Total hardness.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  <a:defRPr/>
                </a:pPr>
                <a:r>
                  <a:rPr lang="en-US" sz="22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Total hardness(TH) =Temporary hardness(TH) + Permanent hardness(PH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160000"/>
                  </a:lnSpc>
                  <a:buFont typeface="Arial" charset="0"/>
                  <a:buNone/>
                  <a:defRPr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Example 1: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What is the temporary ,permanent and total hardness of 1 L of water sample contains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12.2 mg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of Ca(HCO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3)2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5.6mg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of MgSO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?</a:t>
                </a:r>
              </a:p>
              <a:p>
                <a:pPr>
                  <a:lnSpc>
                    <a:spcPct val="160000"/>
                  </a:lnSpc>
                  <a:buFont typeface="Arial" charset="0"/>
                  <a:buNone/>
                  <a:defRPr/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Identify which one is temporary and which one is permanent hardness?</a:t>
                </a:r>
              </a:p>
              <a:p>
                <a:pPr>
                  <a:lnSpc>
                    <a:spcPct val="160000"/>
                  </a:lnSpc>
                  <a:buFont typeface="Arial" charset="0"/>
                  <a:buNone/>
                  <a:defRPr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Temporary hardness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𝑨𝒎𝒐𝒖𝒏𝒕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𝒐𝒇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𝑪𝒂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𝑯𝑪𝑶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𝑴𝒐𝒍𝒆𝒄𝒖𝒍𝒂𝒓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𝒎𝒂𝒔𝒔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𝒐𝒇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𝑪𝒂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𝑯𝑪𝑶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12.2 </m:t>
                        </m:r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162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 =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7.53mg/L</a:t>
                </a:r>
              </a:p>
              <a:p>
                <a:pPr>
                  <a:buFont typeface="Arial" charset="0"/>
                  <a:buNone/>
                  <a:defRPr/>
                </a:pP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762000"/>
                <a:ext cx="8839200" cy="5943600"/>
              </a:xfrm>
              <a:blipFill rotWithShape="1">
                <a:blip r:embed="rId2" cstate="print"/>
                <a:stretch>
                  <a:fillRect l="-1034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40999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63A2F-CD20-4E46-92E1-ACC27E1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2" y="190500"/>
            <a:ext cx="8646597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2CB1799-A721-4C42-85E3-3DB41D30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35969E-B778-45DB-A2C5-53C8A879B5E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6304" y="647700"/>
                <a:ext cx="8805094" cy="601980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Permanent hardness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𝑨𝒎𝒐𝒖𝒏𝒕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𝒐𝒇𝑴𝒈𝑺𝑶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𝟒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𝑿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𝑴𝒐𝒍𝒆𝒄𝒖𝒍𝒂𝒓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𝒎𝒂𝒔𝒔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𝒐𝒇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𝑴𝒈𝑺𝑶</m:t>
                        </m:r>
                        <m:r>
                          <a:rPr lang="en-US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5.6 </m:t>
                        </m:r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100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 =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4.67mg/L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Total Hardness = PH + TH  =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7.53mg/L  +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4.67mg/L  = </a:t>
                </a:r>
                <a:r>
                  <a:rPr lang="en-US" sz="22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12.2 mg/L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Hardness units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Hardness has to be expressed as mmol/L. However, in practice several other units are applied.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Milli equivalent/l =0.5 mmol/L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German degree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10 mg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/L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English degree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1 grain/1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amp.gallon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French degree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F=10 mg CaCO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/L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Russion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1mg Ca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/L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US= UK, unit =1 ppmCaCO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/L</a:t>
                </a:r>
              </a:p>
              <a:p>
                <a:pPr marL="0" indent="0">
                  <a:buNone/>
                </a:pPr>
                <a:endPara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35969E-B778-45DB-A2C5-53C8A879B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6304" y="647700"/>
                <a:ext cx="8805094" cy="6019800"/>
              </a:xfrm>
              <a:blipFill>
                <a:blip r:embed="rId2" cstate="print"/>
                <a:stretch>
                  <a:fillRect l="-485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75302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90678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 caused by the use of hard wate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phenomena are caused due to the formation of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insoluble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compounds from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/Mg</a:t>
            </a:r>
            <a:r>
              <a:rPr lang="en-US" sz="2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soaps.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wastage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produce a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lather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soap in washing, due to this there will be high soap consumption.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Soaps are sodium or potassium salts of some fatty acids.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potassium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salts of these acids are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well soluble in water.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occurs according to the following equations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Example:- Sodium salt of palmitic acid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2C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COONa → 2C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+ 2Na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Dissociates: 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Ca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COO)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↓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Precipitate in laundry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518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154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lather formation, because it is inactive, here Ca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plays a great role for soap consumption.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 Mg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form as well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Required/Recommended Hardness</a:t>
            </a:r>
          </a:p>
          <a:p>
            <a:pPr lvl="1">
              <a:lnSpc>
                <a:spcPct val="150000"/>
              </a:lnSpc>
              <a:buFont typeface="Arial" charset="0"/>
              <a:buAutoNum type="alphaL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Drinking water: &lt; 5 mmol/L (WHO)</a:t>
            </a:r>
          </a:p>
          <a:p>
            <a:pPr lvl="1">
              <a:lnSpc>
                <a:spcPct val="150000"/>
              </a:lnSpc>
              <a:buFont typeface="Arial" charset="0"/>
              <a:buAutoNum type="alphaL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 feed water/production of steam: &lt;0.1 mmol/L</a:t>
            </a:r>
          </a:p>
          <a:p>
            <a:pPr lvl="1">
              <a:lnSpc>
                <a:spcPct val="150000"/>
              </a:lnSpc>
              <a:buFont typeface="Arial" charset="0"/>
              <a:buAutoNum type="alphaL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bottles, clothes or dish washer:&lt; 0.1 mmol/L</a:t>
            </a:r>
          </a:p>
          <a:p>
            <a:pPr lvl="1">
              <a:lnSpc>
                <a:spcPct val="150000"/>
              </a:lnSpc>
              <a:buFont typeface="Arial" charset="0"/>
              <a:buAutoNum type="alphaL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Breweries: depend on the type of beer to be produced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130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15400" cy="601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Hardness removal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techniques/ softening methods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principal water-softening methods are available; these are:</a:t>
            </a:r>
          </a:p>
          <a:p>
            <a:pPr algn="just">
              <a:lnSpc>
                <a:spcPct val="150000"/>
              </a:lnSpc>
              <a:buFont typeface="Arial" charset="0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softening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methods based on the formation of precipitates(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CaCO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Ion exchange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based on ion exchange</a:t>
            </a:r>
          </a:p>
          <a:p>
            <a:pPr algn="just">
              <a:buFont typeface="Arial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ju\Desktop\image\main-qimg-99ab7432d481855adf0aa9d676283a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696200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924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399"/>
            <a:ext cx="8610600" cy="609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001000" cy="472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ju\Desktop\image\Ion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452104" cy="55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7651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Desalination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Electrodialysis, Reverse Osmosis, Distillation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are too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the above two consequently it is in general not applied for water softening only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051" name="Picture 3" descr="C:\Users\ju\Desktop\image\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67056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14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52400"/>
            <a:ext cx="8570259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15400" cy="6096000"/>
          </a:xfrm>
        </p:spPr>
        <p:txBody>
          <a:bodyPr/>
          <a:lstStyle/>
          <a:p>
            <a:pPr marL="0" lvl="8" indent="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Earth%27s_water_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8181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8E455-FB7D-4589-B282-525CCED3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692896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C62FCC8-7738-43EF-8EEA-35FE2357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84FB16-6D11-4B8A-B8F4-F5167BDAEB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51392" cy="6096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Even though,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boiling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can be used to remove temporary hardness, the most economical way to soften household water is with an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ion exchange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water softener.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the hard water passes through and around the beads, the hardness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mineral 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are preferentially absorbed, displacing the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sodium 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this process is called ion exchange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factors to be considered in the choice of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softening process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raw-water quality,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end use of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softened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water,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cost of softening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chemicals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ways and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costs of disposing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waste streams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73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692896" cy="59817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Alkalinity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Alkalinity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water may be defined as its capacity to neutralize acid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2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ju\Desktop\page_1_thumb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098" y="1676400"/>
            <a:ext cx="813547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8071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Alkali substances in water include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hydroxides or bases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detected by their acid-base and by the fact that they cause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litmus paper to turn blue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alkalinity in an ecosystem can reduce that ecosystem’s ability to sustain life and it has the capacity of water to accept 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Alkalinity is important in: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treatment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&amp; biology of natural waters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 descr="C:\Users\ju\Desktop\afd765b8c4011fb603cb95113fa0800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342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8549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5B83F-DF02-477E-B1CB-98C1A036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5404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351E284-88E1-49D6-B1CB-0BBE4643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E43811-02FA-46CA-A7D3-4048EA1C45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alkaline water is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detrimental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for: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processing water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water systems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 of water fertility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pH buffer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Reservoir for inorganic carbon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Bicarbonate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hydroxide are responsible for alkalinity</a:t>
            </a:r>
          </a:p>
          <a:p>
            <a:pPr lvl="1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H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               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1"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H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>
              <a:buNone/>
            </a:pPr>
            <a:endParaRPr lang="en-US" sz="2200" b="1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OH</a:t>
            </a:r>
            <a:r>
              <a:rPr lang="en-US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                   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minor contributors NH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conjugate base of phosphoric, salicylic and organic acids.</a:t>
            </a:r>
          </a:p>
          <a:p>
            <a:pPr lvl="1" algn="just"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xmlns="" id="{914385C3-538C-448E-86B2-C15D77F2C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xmlns="" id="{5516E0F6-6AE6-4656-BB8F-629E85B6A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xmlns="" id="{D70D9BA9-D781-472D-BA01-EFA946ECD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514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35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839200" cy="61341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water for industries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requires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water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applications and utilizes a variety of purification techniques both in water supply and discharge.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Industrial water use includes water used for different purposes such as: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Fabricating,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processing,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diluting,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product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 feed water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5475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2CD90-C450-425B-AB8C-5E41D998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8443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B51AFBD-E96D-4B5F-A985-51CA5A32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7846FB-FDD6-4DA0-803A-2DCFCF98E1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5" y="635643"/>
            <a:ext cx="8997696" cy="6044879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for sprit distilleries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for paper mills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for breweries, dyeing, cooking, and laundries,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C:\Users\ju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7024"/>
            <a:ext cx="3581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4495800" cy="346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5290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5A687-0672-4B71-8328-1EA94A0A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0500"/>
            <a:ext cx="84582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Con’t…….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BBC2CC7-C6F9-4E16-BA8E-08ACA89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3C8D76-22CC-4E57-8B65-B7E272D32A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533400"/>
            <a:ext cx="8851392" cy="61341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Water treatment</a:t>
            </a:r>
          </a:p>
          <a:p>
            <a:pPr>
              <a:buFont typeface="Arial" charset="0"/>
              <a:buNone/>
            </a:pP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)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Coagulation and Filtration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method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treat water?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water treatment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combination of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coagulation,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sedimentation,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filtration and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disinfection to provide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clean, safe drinking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to the public.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Worldwide, a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coagulation, sedimentation and filtration is the most widely applied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treatment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has been used since the early 20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century.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coagulation?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coagulation process involves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iron or aluminum salts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aluminum sulphate, ferric sulphate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ferric chloride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polymers, to the water.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084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92805-29FB-4A9A-840E-65E10F13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540496" cy="647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3FC8F3B-63B0-4B69-BFCB-9E9894A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4E50E1-DCC6-40D1-9497-82CB02812E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51392" cy="5981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chemicals are called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coagulants,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have a positive charge.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charge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coagulant neutralizes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charge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dissolved and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suspended particles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water.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reaction occurs, the particles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 together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process is sometimes also called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flocculation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particles, or floc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heavy and quickly settle to the bottom of the water supply. This settling process is called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sedimentation.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913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Solids are removed by </a:t>
            </a:r>
            <a:r>
              <a:rPr lang="en-US" sz="2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sedimentation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(settling) followed by </a:t>
            </a:r>
            <a:r>
              <a:rPr 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filtration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Small particles are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removed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efficiently by sedimentation because they settle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 slowly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they may also pass through filters.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coagulation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we add a chemical such as </a:t>
            </a:r>
            <a:r>
              <a:rPr lang="en-US" sz="2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which produces positive charges to neutralize the negative charges on the particles.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Then the particles can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stick together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forming larger particles which are more easily removed.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coagulation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process involves the addition of the chemical (e.g. alum) and then a rapid mixing to dissolve the chemical and distribute it evenly throughout the water.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0628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oagulation process</a:t>
            </a:r>
            <a:endParaRPr lang="en-US" dirty="0"/>
          </a:p>
        </p:txBody>
      </p:sp>
      <p:pic>
        <p:nvPicPr>
          <p:cNvPr id="4098" name="Picture 2" descr="C:\Users\ju\Desktop\image\coagulation-proc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6934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u\Desktop\image\SNF FLOERGER n.y. Physical-chemical process involved in Coagulation-Floccul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367" y="3178953"/>
            <a:ext cx="7864033" cy="31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789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15400" cy="6096000"/>
          </a:xfrm>
        </p:spPr>
        <p:txBody>
          <a:bodyPr>
            <a:normAutofit/>
          </a:bodyPr>
          <a:lstStyle/>
          <a:p>
            <a:pPr marL="514350" lvl="2" indent="-51435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AutoNum type="romanLcParenR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Surface water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water in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fresh water wetland.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Surface water is naturally replenished by precipitation and naturally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lost through discharge to the oceans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evaporation, and sub-surface seepage.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Although the only natural input to any surface water system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precipitation within its watershed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total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quantity of water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that system at any given time is also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dependent on many other factors.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These factors include: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67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B411E-2381-4F89-AD3E-7937C15F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62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898E74E-C9B5-41DE-91D3-3E864BC1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211B6C-83F6-453B-9635-9B2887188A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839200" cy="59055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reactions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occur during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Coagulation,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Flocculation and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Sedimentation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FFBEF35D-B900-4BA7-8F66-F959D2B5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199"/>
            <a:ext cx="7391400" cy="446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78870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0055E-530C-4DA9-B418-7B1F8FB5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" y="76200"/>
            <a:ext cx="8705127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4B0AED5-F5F8-4126-A30B-62F408E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4B5083-15D0-4729-8E02-E5EEC9E729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51392" cy="59817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water treatment facility,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added to the water and it is rapidly mixed, so that the coagulant is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throughout the water.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coagulated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can either be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directly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medium filter (such as sand and gravel),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microfiltration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 filtration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membrane, or it can be moved to a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settling tank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settling tank, or clarifier,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particles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settle to the bottom and are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water moves on to the filtration step of the treatment process.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234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50A73-6507-42AC-9169-9EF51EC9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202296"/>
            <a:ext cx="8540496" cy="5597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1AE3CA3-4450-49D9-A0DE-BAC08EFF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E39AA7-67FD-49FD-AA54-7DC7758A97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762000"/>
            <a:ext cx="8851392" cy="59055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removed during coagulation? What is added?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Coagulation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successfully remove a large amount of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compounds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some dissolved organic material, which is referred to as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Organic Matter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(NOM) or Dissolved Organic Carbon (DOC).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remove suspended particles, including inorganic precipitates, such as iron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amount of DOC can give water an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unpleasant taste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odor, as well as a brown discoloration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coagulation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particles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dissolved matter, the water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still contain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pathogens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354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E2399-D331-47F5-B310-573D0190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DA1D32-9A30-468E-9055-AE8C5A00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E06D70-1529-4DC1-BE28-90742DA24E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647700"/>
            <a:ext cx="9067800" cy="6019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coagulation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remove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viruses and bacteria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water, it cannot produce safe drinking water.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is, however, an important primary step in the water treatment process, because coagulation removes many of the particles, such as dissolved organic carbon, that make water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disinfect.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coagulation removes some of the dissolved substances, less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chlorine must be added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disinfect the water.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ferric sulphate is used, iron and sulphate are added to the water.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ferric chloride is used, iron and chloride are added.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aluminum sulphate is used, aluminum and sulphate are added. </a:t>
            </a:r>
          </a:p>
          <a:p>
            <a:pPr marL="0" indent="0" algn="just"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030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majority of municipal water treatment plants use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aluminum sulphate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the coagulation chemical.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Generally,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 treatment facilities have the coagulation process set up so that the coagulant chemicals are removed with the floc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However, it is widely accepted that treatment facilities that use aluminum based coagulants often have higher levels of aluminum in their treated water, but not by much.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078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6" descr="Image result for schematic diagram for conventional water treatmen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10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44652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91600" cy="5943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Water treatment by Filtration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happens to water during filtration?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second step in a conventional water treatment system is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filtration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removes particulate matter from water by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forcing the water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pass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through porous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media.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filtration system consists of filters with varying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pores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is often made up of sand, gravel and charcoal.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diameter of a grain of fine sand is approximately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0.1 millimetre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so only particles with diameters less than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0.1 millimetre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would pass through the fine sand layer.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57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91600" cy="59436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filter would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be 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produce safe drinking water, because many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aminants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much smaller than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0.1 millimetre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(such as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viruses,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which can be as small as 0.000001 millimetre in diameter!).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Homemade filter that is made up of particles of various sizes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81221"/>
            <a:ext cx="6705600" cy="3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81785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AB2D9-1B8F-4F1A-957C-41FBA2D2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0500"/>
            <a:ext cx="8595476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1CB5B9F-9349-4CAE-A9C2-6778E85F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E129A2-5B6A-44A5-BBF2-1EC3C0CA7A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838200"/>
            <a:ext cx="8830172" cy="58293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basic types of sand filtration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slow sand filtration and rapid sand filtration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sand filtration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process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uses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bacteria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treat the water.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bacteria establish a community on the top layer of sand and clean the water as it passes through, by digesting the contaminants in the water.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sand filtration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physical process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removes suspended solids from the water.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sand filtration is much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common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slow sand filtration.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308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1AA53-DFAD-4C0C-9401-F7372896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0500"/>
            <a:ext cx="8610600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6A432CE-971B-495B-85B4-45C57C6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B2CB7B-C401-4080-9508-ED5322C669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09600"/>
            <a:ext cx="8769096" cy="60579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technology has allowed the effectiveness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sand filtration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used with the rapid pace and small land area required for rapid sand filtration.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treatment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sedimentation and sand filtration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compared below with different types of membrane filtration, including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microfiltration,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ultrafiltration,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nanofiltration and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osmosis.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membrane filtration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may also be called a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filter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31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Con’t……..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91600" cy="60960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storage capacity in lakes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wetlands and artificial reservoirs,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permeability of the soil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beneath these storage bodies,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runoff characteristics of the land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watershed, the timing of the precipitation and local evaporation rates.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of these factors also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affect the proportions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water lost.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Human activities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have a large and sometimes devastating impact on these factors.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ii) Ground water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Sub-surface water, or groundwater, is fresh water located in the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pore space of soil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rocks.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0194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FE135-F350-4682-BC9F-993D9C9F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540496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DE7047-2DB1-4F02-982B-405A7AA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831A80-75A5-4E38-8B6C-A9B245CF76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45296" cy="59817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Membrane Filtration System of water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2316A300-0523-49B3-A073-907348E7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08005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7298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476A9-7FC5-4650-9775-193CB513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769096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788831-4E2C-40BE-BD05-1ECB3E32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E595EB-11B7-43A2-8DD8-4D2A00938A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removed during filtration?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particles that are removed from the water during filtration depend upon the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filters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sand filtration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bacteria,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protozoa and viruses,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produces essentially clean water, though it is still advisable to use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disinfectant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precautionary measure.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sand filtration removes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suspended particles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in general does not remove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bacteria, protozoa, or viruses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525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DE54-281B-413E-9B81-975FF5FC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7690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087CAB-3361-4B2A-A11A-9CA63B1E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F7EDFC-B3D0-4488-8D49-4E766388FB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2608" y="647700"/>
            <a:ext cx="8851392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water treatment plants, filtration removes a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contaminants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still requires disinfection to produce drinking water that is safe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osmosis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filtration method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removes many types of large molecules and ions from solutions by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pressure to the solution when it is on one side of a selective membrane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ju\Desktop\image\0.jpg">
            <a:extLst>
              <a:ext uri="{FF2B5EF4-FFF2-40B4-BE49-F238E27FC236}">
                <a16:creationId xmlns:a16="http://schemas.microsoft.com/office/drawing/2014/main" xmlns="" id="{C27C886B-ED66-4562-9038-5697D297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19600"/>
            <a:ext cx="4648200" cy="21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78495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E410F-0B96-4C15-9CE5-ECDC5971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57150"/>
            <a:ext cx="8830828" cy="781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24181C-DA48-4273-A8BC-004D1FF2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228D8-EEAE-4A9D-A5E1-66C451D0AC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21496" cy="59055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Involves a diffusive mechanism so that separation efficiency is dependent on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solute concentration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flux rate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most commonly known for its use in drinking water purification from seawater,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salt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substances from the water molecules.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treatment by ion-exchange process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electro-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dianalysis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treatment by Ion-exchange process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exchange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process: as water flows through a bed of ion exchange material,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undesirable ions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removed and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with less objectionable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959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4A7E7-FBF7-4A71-B095-003890B1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57222"/>
            <a:ext cx="85404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30D35C-91D0-4EA6-82EB-5AE791F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D7CA02-A2F7-4432-BF48-C665D7500C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2190" y="614422"/>
            <a:ext cx="8875506" cy="6086356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softening processes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calcium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magnesium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 (hardness) are exchanged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ions.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ju\Desktop\SKIPTON 2008. The water softening and recharge pro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696199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3232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BFE0A-BB6C-47EC-8899-5EB629F9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5404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Con’t…….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16D1952-AAB5-456A-A083-33892AF6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6CD137-444B-4BEC-8041-2EF4A1C51E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EXCHANGE MATERIALS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Ion exchange processes are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versatile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— specific types of ions can be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removed from water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depending on the choice of exchange material and regenerant used.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Sodium cation exchanger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the name indicates it involves exchange of cations.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Thus, sodium cation exchanger involve exchange of sodium cation(Na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with (Ca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&amp; Mg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200" baseline="30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Calcium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magnesium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are removed from water by cation exchange of sodium with calcium and magnesium.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case sodium chloride is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softening salt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855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376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991600" cy="6096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Calcium or magnesium ions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 the water displace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sodium ions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which are released into the water.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Picture 5" descr="Ion exchange in water softe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4138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39200" cy="6019800"/>
          </a:xfrm>
          <a:ln>
            <a:solidFill>
              <a:srgbClr val="7030A0"/>
            </a:solidFill>
          </a:ln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Electrodialysis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Electrodialysis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consists of a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direct current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across a body of water separated into vertical layers by membranes alternatively permeable to cations and anions.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Electrodialysis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involves passing water between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plates with opposite electrical charges.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Cations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migrate toward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cathode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toward the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Cations and anions both enter one layer of water, and both leave the adjacent layer.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6155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026" name="Picture 2" descr="C:\Users\ju\Desktop\electrodialysi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610600" cy="54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35200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2050" name="Picture 2" descr="C:\Users\ju\Desktop\image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14475"/>
            <a:ext cx="6096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75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376" y="609600"/>
            <a:ext cx="8915400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Sometimes it is useful to make a distinction between sub-surface water that is closely associated with surface water and deep sub-surface water in an aquifer (sometimes called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"fossil water"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Quality of Water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 quality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chemical and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biological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characteristics of water.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most frequently used by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a set of standards against which compliance can be assessed.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most common standards used to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assess water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quality relate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drinking water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safety of human contact and for the health of ecosystems.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4436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3074" name="Picture 2" descr="C:\Users\ju\Desktop\image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67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24559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Con’t…….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096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Figure: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Electoerdialysis(ED) apparatus for the removal of ionic material from water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 water treatment is used with Water Quality on very hard water, with a hardness of more than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500 mg/L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calcium carbonate.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http://www.thewatertreatments.com/wp-content/uploads/2009/01/electrode-process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229600" cy="392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6244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Con’t…….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15400" cy="61341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Disinfection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Disinfection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method of water treatment  either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destroys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or 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inactivates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the </a:t>
            </a:r>
            <a:r>
              <a:rPr lang="en-US" sz="22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microorganism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by damaging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cell wall 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or alliterates cell permeability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There are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two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methods of Disinfection</a:t>
            </a:r>
          </a:p>
          <a:p>
            <a:pPr marL="514350" indent="-514350">
              <a:lnSpc>
                <a:spcPct val="150000"/>
              </a:lnSpc>
              <a:buFont typeface="Arial" charset="0"/>
              <a:buAutoNum type="romanLcParenR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Physical method</a:t>
            </a:r>
          </a:p>
          <a:p>
            <a:pPr marL="514350" indent="-514350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Includes:- 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Disinfection by heat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Wingdings" pitchFamily="2" charset="2"/>
              </a:rPr>
              <a:t> (Boiling of water)</a:t>
            </a:r>
          </a:p>
          <a:p>
            <a:pPr marL="514350" indent="-514350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Wingdings" pitchFamily="2" charset="2"/>
              </a:rPr>
              <a:t>                  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Disinfection by light( sunlight, UV-ray)</a:t>
            </a:r>
          </a:p>
          <a:p>
            <a:pPr marL="514350" indent="-514350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ii)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Chemical method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Involve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chemical interaction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; these include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Using oxidizing chemical ( O</a:t>
            </a:r>
            <a:r>
              <a:rPr lang="en-US" sz="22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H</a:t>
            </a:r>
            <a:r>
              <a:rPr lang="en-US" sz="22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</a:t>
            </a:r>
            <a:r>
              <a:rPr lang="en-US" sz="22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KMnO</a:t>
            </a:r>
            <a:r>
              <a:rPr lang="en-US" sz="2200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Metal ions ( </a:t>
            </a:r>
            <a:r>
              <a:rPr lang="en-US" sz="22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e.g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; Cu</a:t>
            </a:r>
            <a:r>
              <a:rPr lang="en-US" sz="22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+</a:t>
            </a: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is bactericidal)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Alkalis and acids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3479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Con’t…….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769096" cy="6172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Chlorination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is easier for application, when we consider other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 of disinfections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of the chemicals are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coasty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use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are destructive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require additional process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Destruction by acids if you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treat water with acid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disinfect microorganism the water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become acidic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additional stage is required that is neutralization by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chlorination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chloride compound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formed when </a:t>
            </a: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chlorine is added to water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 with certain enzymes in bacterial cell or penetration to the cell wall.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 →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HOCl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( Hydrolysis)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HOCl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↔H</a:t>
            </a:r>
            <a:r>
              <a:rPr lang="en-US" sz="2000" b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en-US" sz="20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Ocl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Hypochlorite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HOCl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hypochlorite anion penetrate to the cell wall of pathogenic microorganism and accomplish disinfection.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33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916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Standards for water quality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setting of standards, agencies make political &amp; technical/scientific decisions about how the water will be used.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Different uses raise different concerns and therefore, different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standards are considered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Natural water bodies will vary in response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conditions.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Environmental scientists work to understand how these systems function which in turn helps to identify the sources and fates of contaminants.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665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Con’t……..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096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scientists work to understand how these systems function which in turn helps to identify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fates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Categories of water quality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water quality are determined by the intended use.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 in the area of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water quality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tends to be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focused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 water that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treated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human consumption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in the environment.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Human consumption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Contaminants that may be in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untreated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water include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694-0CFE-4D0D-82A3-122E597222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001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2884</TotalTime>
  <Words>5024</Words>
  <Application>Microsoft Office PowerPoint</Application>
  <PresentationFormat>On-screen Show (4:3)</PresentationFormat>
  <Paragraphs>725</Paragraphs>
  <Slides>73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Equity</vt:lpstr>
      <vt:lpstr>CHAPTER TWO</vt:lpstr>
      <vt:lpstr>                                                                  Con’t……..</vt:lpstr>
      <vt:lpstr>                                                                         CON’T……..</vt:lpstr>
      <vt:lpstr>                                                            Con’t……..</vt:lpstr>
      <vt:lpstr>                                                                   Con’t……..                </vt:lpstr>
      <vt:lpstr>                                                                             Con’t…….. </vt:lpstr>
      <vt:lpstr>                                                      Con’t…….. </vt:lpstr>
      <vt:lpstr>                                                                       Con’t……..   </vt:lpstr>
      <vt:lpstr>                                                                       Con’t……..     </vt:lpstr>
      <vt:lpstr>                                                  Con’t……..</vt:lpstr>
      <vt:lpstr>                                                                       Con’t……..</vt:lpstr>
      <vt:lpstr>                                                                       Con’t……..</vt:lpstr>
      <vt:lpstr>                                                                  Con’t……..          </vt:lpstr>
      <vt:lpstr>                                                                              Con’t……..  </vt:lpstr>
      <vt:lpstr>                             Con’t…….</vt:lpstr>
      <vt:lpstr>                                                                             Con’t……. </vt:lpstr>
      <vt:lpstr>                                                            Con’t…….   </vt:lpstr>
      <vt:lpstr>                                                                        Con’t…….</vt:lpstr>
      <vt:lpstr>                                                  Con’t…….     </vt:lpstr>
      <vt:lpstr>                                                                                      Con’t…….</vt:lpstr>
      <vt:lpstr>                                                      Con’t…….</vt:lpstr>
      <vt:lpstr>                                                                               Con’t…….    </vt:lpstr>
      <vt:lpstr>                                                                       Con’t…….     </vt:lpstr>
      <vt:lpstr>                                   Con’t……. </vt:lpstr>
      <vt:lpstr>                                                                         Con’t……. </vt:lpstr>
      <vt:lpstr>                                                  Con’t……. </vt:lpstr>
      <vt:lpstr>                                                    Con’t…….</vt:lpstr>
      <vt:lpstr>Con’t…….</vt:lpstr>
      <vt:lpstr>                                     Con’t…….</vt:lpstr>
      <vt:lpstr>                                                                                          Con’t…….</vt:lpstr>
      <vt:lpstr>                                                  Con’t…….</vt:lpstr>
      <vt:lpstr>                                                      Con’t…….</vt:lpstr>
      <vt:lpstr>                                                   Con’t…….</vt:lpstr>
      <vt:lpstr>                                                      Con’t…….</vt:lpstr>
      <vt:lpstr>                                                     Con’t…….</vt:lpstr>
      <vt:lpstr>                                            Con’t…….</vt:lpstr>
      <vt:lpstr>                                        Con’t…….</vt:lpstr>
      <vt:lpstr>                                                 Con’t…….</vt:lpstr>
      <vt:lpstr>Con’t…….</vt:lpstr>
      <vt:lpstr>                                              Con’t…….</vt:lpstr>
      <vt:lpstr>Con’t…….</vt:lpstr>
      <vt:lpstr>                                            Con’t…….</vt:lpstr>
      <vt:lpstr>                                                  Con’t…….</vt:lpstr>
      <vt:lpstr>                             Con’t…….</vt:lpstr>
      <vt:lpstr>                                                  Con’t…….</vt:lpstr>
      <vt:lpstr>                                                  Con’t…….</vt:lpstr>
      <vt:lpstr>                                              Con’t…….</vt:lpstr>
      <vt:lpstr>                                           Con’t…….</vt:lpstr>
      <vt:lpstr>Con’t…….</vt:lpstr>
      <vt:lpstr>                                              Con’t…….</vt:lpstr>
      <vt:lpstr>                                               Con’t…….</vt:lpstr>
      <vt:lpstr> Con’t…….</vt:lpstr>
      <vt:lpstr>                                     Con’t…….</vt:lpstr>
      <vt:lpstr>Con’t…….</vt:lpstr>
      <vt:lpstr>Con’t…….</vt:lpstr>
      <vt:lpstr>                                           Con’t…….</vt:lpstr>
      <vt:lpstr>Con’t…….</vt:lpstr>
      <vt:lpstr>                                               Con’t…….</vt:lpstr>
      <vt:lpstr>                                                     Con’t…….</vt:lpstr>
      <vt:lpstr>                                  Con’t…….</vt:lpstr>
      <vt:lpstr>                                                   Con’t…….</vt:lpstr>
      <vt:lpstr>                                                Con’t…….</vt:lpstr>
      <vt:lpstr>                                            Con’t…….</vt:lpstr>
      <vt:lpstr>                                            Con’t…….</vt:lpstr>
      <vt:lpstr>                  Con’t…….</vt:lpstr>
      <vt:lpstr>                                                 Con’t…….</vt:lpstr>
      <vt:lpstr>Con’t…….</vt:lpstr>
      <vt:lpstr>Con’t…….</vt:lpstr>
      <vt:lpstr>                                       Con’t…….</vt:lpstr>
      <vt:lpstr>Con’t…….</vt:lpstr>
      <vt:lpstr>                                                           Con’t…….</vt:lpstr>
      <vt:lpstr>                                                             Con’t…….</vt:lpstr>
      <vt:lpstr>                                                  Con’t…….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pc</dc:creator>
  <cp:lastModifiedBy>hp</cp:lastModifiedBy>
  <cp:revision>274</cp:revision>
  <dcterms:created xsi:type="dcterms:W3CDTF">2019-10-09T11:28:38Z</dcterms:created>
  <dcterms:modified xsi:type="dcterms:W3CDTF">2022-04-30T19:28:09Z</dcterms:modified>
</cp:coreProperties>
</file>