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1" r:id="rId3"/>
    <p:sldId id="308" r:id="rId4"/>
    <p:sldId id="311" r:id="rId5"/>
    <p:sldId id="310" r:id="rId6"/>
    <p:sldId id="326" r:id="rId7"/>
    <p:sldId id="327" r:id="rId8"/>
    <p:sldId id="313" r:id="rId9"/>
    <p:sldId id="324" r:id="rId10"/>
    <p:sldId id="325" r:id="rId11"/>
    <p:sldId id="328" r:id="rId12"/>
    <p:sldId id="312" r:id="rId13"/>
    <p:sldId id="329" r:id="rId14"/>
    <p:sldId id="287" r:id="rId15"/>
    <p:sldId id="330" r:id="rId16"/>
    <p:sldId id="288" r:id="rId17"/>
    <p:sldId id="315" r:id="rId18"/>
    <p:sldId id="291" r:id="rId19"/>
    <p:sldId id="297" r:id="rId20"/>
    <p:sldId id="300" r:id="rId21"/>
    <p:sldId id="301" r:id="rId22"/>
    <p:sldId id="302" r:id="rId23"/>
    <p:sldId id="30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E28B1671-81F2-4727-9E9E-725C8D993CA7}">
          <p14:sldIdLst>
            <p14:sldId id="256"/>
            <p14:sldId id="271"/>
            <p14:sldId id="308"/>
            <p14:sldId id="311"/>
            <p14:sldId id="310"/>
            <p14:sldId id="326"/>
            <p14:sldId id="327"/>
            <p14:sldId id="313"/>
            <p14:sldId id="324"/>
            <p14:sldId id="325"/>
            <p14:sldId id="328"/>
            <p14:sldId id="312"/>
            <p14:sldId id="329"/>
            <p14:sldId id="287"/>
            <p14:sldId id="330"/>
            <p14:sldId id="288"/>
            <p14:sldId id="315"/>
            <p14:sldId id="291"/>
            <p14:sldId id="297"/>
            <p14:sldId id="300"/>
            <p14:sldId id="301"/>
            <p14:sldId id="302"/>
            <p14:sldId id="304"/>
          </p14:sldIdLst>
        </p14:section>
        <p14:section name="Untitled Section" id="{8EA63652-B3B4-4639-85D8-B13E82429EC8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8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0EB3E-79E2-431F-A1C0-374503EEBD5E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9F2E1-FFF5-458A-A360-A84F97418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7662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E5D0-CC3E-47A0-AA87-0528290BDB7C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02150-72AB-41ED-A21C-67D7900EC5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978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3927-1418-43F5-AC73-D3403DE0E101}" type="datetime1">
              <a:rPr lang="en-US" smtClean="0"/>
              <a:pPr/>
              <a:t>5/30/2022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56F46CE-25D5-4E6D-8809-A4F5B18A92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4A0B-00D2-4A38-83B9-EB115AB09688}" type="datetime1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1A1E-2269-4CD1-A196-98A4979F3D18}" type="datetime1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A41F-0CCC-4523-A505-40952DC1D426}" type="datetime1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3939-2D1D-4D8A-8524-74D9E415C3F7}" type="datetime1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56F46CE-25D5-4E6D-8809-A4F5B18A9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23D1-6DD8-4928-8D0B-5D3B6D173F27}" type="datetime1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04AF-EDF4-452A-81DF-9E512B01ABD9}" type="datetime1">
              <a:rPr lang="en-US" smtClean="0"/>
              <a:pPr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3AC90-3F02-4D03-9034-2D9F1C5FA544}" type="datetime1">
              <a:rPr lang="en-US" smtClean="0"/>
              <a:pPr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AFF2-C71E-4523-86D7-09FBE19CE8F9}" type="datetime1">
              <a:rPr lang="en-US" smtClean="0"/>
              <a:pPr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286E-6DDB-4346-A713-E7B87BE3FF89}" type="datetime1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2D2F-91FE-4A37-A0A2-D60B043CE2AE}" type="datetime1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56F46CE-25D5-4E6D-8809-A4F5B18A92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C27D5B3-0A97-4BAE-8269-816A1AF55C3B}" type="datetime1">
              <a:rPr lang="en-US" smtClean="0"/>
              <a:pPr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56F46CE-25D5-4E6D-8809-A4F5B18A9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osphate_minera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"/>
            <a:ext cx="8915400" cy="6629400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>
              <a:solidFill>
                <a:srgbClr val="002060"/>
              </a:solidFill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CHAPTER-3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>
              <a:solidFill>
                <a:srgbClr val="0070C0"/>
              </a:solidFill>
              <a:latin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Manufacture of Inorganic Acids               </a:t>
            </a:r>
            <a:b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(Hydrochloric, Hydrofluoric&amp; Sulfuric acids)   </a:t>
            </a:r>
            <a:r>
              <a:rPr lang="en-US" sz="2800" b="1" dirty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n-US" sz="2800" b="1" dirty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</a:b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0"/>
            <a:ext cx="8686800" cy="12191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Fundamentals of Analytical chemistry (221)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" y="162046"/>
            <a:ext cx="8692896" cy="553916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</a:t>
            </a: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Cont’.....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46304" y="685800"/>
            <a:ext cx="8851392" cy="60115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its high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reactivity toward glass,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hydrofluoric acid must be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 small quantities) in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polyethylene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Teflon containers.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unique in its ability to dissolve many metal and semimetal oxides.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its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degree of ionization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dilute solution, hydrofluoric acid is the only hydrohalic acid that is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considered as strong acid.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Industrial manufacture of hydrofluoric acid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industry,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hydrofluoric acid is produced by 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treatment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mineral fluorite 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(CaF</a:t>
            </a:r>
            <a:r>
              <a:rPr lang="en-US" sz="2200" b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with concentrated sulfuric acid.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combined at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these two substances react to produce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hydrogen fluoride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calcium sulfate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following chemical equation: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2443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F55B16-11AA-4466-9ACD-7DEDA89BC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76200"/>
            <a:ext cx="8540496" cy="68580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Cont’.....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D9345DD-D545-49BE-9665-B9AA5ADF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0224BBE-4A6C-49AF-A814-4E0FD614E9A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6304" y="685800"/>
            <a:ext cx="8845296" cy="59817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CaF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H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2 HF + CaSO</a:t>
            </a:r>
            <a:r>
              <a:rPr lang="en-IE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HF is produced as a by-product of the production of phosphoric acid, which is derived from the mineral apatite(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tooltip="Phosphate mineral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phosphate mineral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formula Ca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E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HF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Hydrofluoric acid (HF) has various uses.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as a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catalyst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oil refining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in the production of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organofluorine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compounds e.g., many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organofluorine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compounds are prepared using HF as the fluorine source, including Teflon[(C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)n], fluoropolymers, fluorocarbons, and refrigerants such as Freon(CCl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6855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534400" cy="5334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Cont’.....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46304" y="457200"/>
            <a:ext cx="8851392" cy="62103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of fluorides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high volume inorganic fluoride compounds are prepared from hydrofluoric acid.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cryolite(Na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 AlF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removes oxide impurities from stainless steel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process called pickling (of preserving food), and silicon wafers in the semiconductor industry.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/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641378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F0B905-A293-452F-9E86-D6D120B3A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60638"/>
            <a:ext cx="8534400" cy="457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Cont’.....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B8FDD43-03EA-4BD8-B2F6-2C97BB3E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ACFC1F-3E12-41F6-AE07-F43DAC3BDB9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6304" y="617838"/>
            <a:ext cx="8851392" cy="604966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Chamber process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process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 manufacture of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sulphuric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acid  &amp; its handling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Sulfuric (or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sulphuric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acid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strong mineral acid.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soluble in water at all concentrations.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clear, colorless, odorless, viscous liquid that is very corrosive.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Sulfuric acid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very stable oxyacid's of sulfur.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often called king of chemicals, since it is one of the most useful chemicals which is extensively used in industries.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Sulfuric acid has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applications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is one of the top products of the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chemical industry.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uses include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ore processing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fertilizer manufacturing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oil refining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wastewater processing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synthesis.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2431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6338"/>
            <a:ext cx="8763000" cy="6858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endParaRPr 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533400"/>
            <a:ext cx="8991600" cy="6248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itchFamily="18" charset="0"/>
              </a:rPr>
              <a:t>Manufacturing of sulfuric acids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itchFamily="18" charset="0"/>
              </a:rPr>
              <a:t>There are two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itchFamily="18" charset="0"/>
              </a:rPr>
              <a:t>general methods</a:t>
            </a:r>
            <a:r>
              <a:rPr lang="en-US" sz="2200" dirty="0">
                <a:latin typeface="Times New Roman" panose="02020603050405020304" pitchFamily="18" charset="0"/>
                <a:cs typeface="Times New Roman" pitchFamily="18" charset="0"/>
              </a:rPr>
              <a:t> of manufacturing of sulfuric acid.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itchFamily="18" charset="0"/>
              </a:rPr>
              <a:t> These are </a:t>
            </a:r>
            <a:r>
              <a:rPr lang="en-US" sz="2200" b="1" i="1" dirty="0">
                <a:latin typeface="Times New Roman" panose="02020603050405020304" pitchFamily="18" charset="0"/>
                <a:cs typeface="Times New Roman" pitchFamily="18" charset="0"/>
              </a:rPr>
              <a:t>Lead chamber process </a:t>
            </a:r>
            <a:r>
              <a:rPr lang="en-US" sz="2200" i="1" dirty="0">
                <a:latin typeface="Times New Roman" panose="02020603050405020304" pitchFamily="18" charset="0"/>
                <a:cs typeface="Times New Roman" pitchFamily="18" charset="0"/>
              </a:rPr>
              <a:t>and </a:t>
            </a:r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contact process.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i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) Manufacture of H</a:t>
            </a:r>
            <a:r>
              <a:rPr lang="en-US" sz="2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SO</a:t>
            </a:r>
            <a:r>
              <a:rPr lang="en-US" sz="2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4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 by Lead Chamber process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itchFamily="18" charset="0"/>
              </a:rPr>
              <a:t>Lead chamber process: </a:t>
            </a:r>
            <a:r>
              <a:rPr lang="en-US" sz="2200" dirty="0">
                <a:latin typeface="Times New Roman" panose="02020603050405020304" pitchFamily="18" charset="0"/>
                <a:cs typeface="Times New Roman" pitchFamily="18" charset="0"/>
              </a:rPr>
              <a:t>In the original lead chamber process, </a:t>
            </a:r>
            <a:r>
              <a:rPr lang="en-US" sz="2200" i="1" dirty="0">
                <a:latin typeface="Times New Roman" panose="02020603050405020304" pitchFamily="18" charset="0"/>
                <a:cs typeface="Times New Roman" pitchFamily="18" charset="0"/>
              </a:rPr>
              <a:t>sulfur and potassium nitrate are ignited in a room lined with lead foil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1" dirty="0">
                <a:latin typeface="Times New Roman" panose="02020603050405020304" pitchFamily="18" charset="0"/>
                <a:cs typeface="Times New Roman" pitchFamily="18" charset="0"/>
              </a:rPr>
              <a:t>Potassium nitrate</a:t>
            </a:r>
            <a:r>
              <a:rPr lang="en-US" sz="2200" dirty="0">
                <a:latin typeface="Times New Roman" panose="02020603050405020304" pitchFamily="18" charset="0"/>
                <a:cs typeface="Times New Roman" pitchFamily="18" charset="0"/>
              </a:rPr>
              <a:t>, or saltpeter is an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oxidizing agent oxidizes </a:t>
            </a:r>
            <a:r>
              <a:rPr lang="en-US" sz="2200" dirty="0">
                <a:latin typeface="Times New Roman" panose="02020603050405020304" pitchFamily="18" charset="0"/>
                <a:cs typeface="Times New Roman" pitchFamily="18" charset="0"/>
              </a:rPr>
              <a:t>the sulfur to sulfur trioxide according to the reaction</a:t>
            </a:r>
            <a:r>
              <a:rPr lang="en-US" sz="2200" b="1" dirty="0">
                <a:latin typeface="Times New Roman" panose="02020603050405020304" pitchFamily="18" charset="0"/>
                <a:cs typeface="Times New Roman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charset="0"/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itchFamily="18" charset="0"/>
              </a:rPr>
              <a:t>       </a:t>
            </a:r>
            <a:r>
              <a:rPr lang="en-US" sz="2000" b="1" dirty="0">
                <a:latin typeface="Times New Roman" panose="02020603050405020304" pitchFamily="18" charset="0"/>
                <a:cs typeface="Times New Roman" pitchFamily="18" charset="0"/>
              </a:rPr>
              <a:t>6KNO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itchFamily="18" charset="0"/>
              </a:rPr>
              <a:t>3</a:t>
            </a:r>
            <a:r>
              <a:rPr lang="en-US" sz="2000" b="1" dirty="0">
                <a:latin typeface="Times New Roman" panose="02020603050405020304" pitchFamily="18" charset="0"/>
                <a:cs typeface="Times New Roman" pitchFamily="18" charset="0"/>
              </a:rPr>
              <a:t>(s) + 7S(s) </a:t>
            </a:r>
            <a:r>
              <a:rPr lang="en-IE" sz="2000" dirty="0">
                <a:latin typeface="Times New Roman" panose="02020603050405020304" pitchFamily="18" charset="0"/>
                <a:cs typeface="Times New Roman" pitchFamily="18" charset="0"/>
              </a:rPr>
              <a:t>→</a:t>
            </a:r>
            <a:r>
              <a:rPr lang="en-IE" sz="2000" b="1" dirty="0">
                <a:latin typeface="Times New Roman" panose="02020603050405020304" pitchFamily="18" charset="0"/>
                <a:cs typeface="Times New Roman" pitchFamily="18" charset="0"/>
              </a:rPr>
              <a:t>3K</a:t>
            </a:r>
            <a:r>
              <a:rPr lang="en-IE" sz="2000" b="1" baseline="-25000" dirty="0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en-IE" sz="2000" b="1" dirty="0">
                <a:latin typeface="Times New Roman" panose="02020603050405020304" pitchFamily="18" charset="0"/>
                <a:cs typeface="Times New Roman" pitchFamily="18" charset="0"/>
              </a:rPr>
              <a:t>S(s) + 6NO (g) +4SO</a:t>
            </a:r>
            <a:r>
              <a:rPr lang="en-IE" sz="2000" b="1" baseline="-25000" dirty="0">
                <a:latin typeface="Times New Roman" panose="02020603050405020304" pitchFamily="18" charset="0"/>
                <a:cs typeface="Times New Roman" pitchFamily="18" charset="0"/>
              </a:rPr>
              <a:t>3</a:t>
            </a:r>
            <a:r>
              <a:rPr lang="en-IE" sz="2000" b="1" dirty="0">
                <a:latin typeface="Times New Roman" panose="02020603050405020304" pitchFamily="18" charset="0"/>
                <a:cs typeface="Times New Roman" pitchFamily="18" charset="0"/>
              </a:rPr>
              <a:t> (g)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When the sulfur trioxide reacted with the water, sulfuric acid was produced:</a:t>
            </a:r>
          </a:p>
          <a:p>
            <a:pPr algn="just">
              <a:lnSpc>
                <a:spcPct val="150000"/>
              </a:lnSpc>
              <a:buFont typeface="Arial" charset="0"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itchFamily="18" charset="0"/>
              </a:rPr>
              <a:t>        SO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itchFamily="18" charset="0"/>
              </a:rPr>
              <a:t>3</a:t>
            </a:r>
            <a:r>
              <a:rPr lang="en-US" sz="2000" b="1" dirty="0">
                <a:latin typeface="Times New Roman" panose="02020603050405020304" pitchFamily="18" charset="0"/>
                <a:cs typeface="Times New Roman" pitchFamily="18" charset="0"/>
              </a:rPr>
              <a:t> (g) + H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en-US" sz="2000" b="1" dirty="0">
                <a:latin typeface="Times New Roman" panose="02020603050405020304" pitchFamily="18" charset="0"/>
                <a:cs typeface="Times New Roman" pitchFamily="18" charset="0"/>
              </a:rPr>
              <a:t>O (l) </a:t>
            </a:r>
            <a:r>
              <a:rPr lang="en-IE" sz="2000" b="1" dirty="0">
                <a:latin typeface="Times New Roman" panose="02020603050405020304" pitchFamily="18" charset="0"/>
                <a:cs typeface="Times New Roman" pitchFamily="18" charset="0"/>
              </a:rPr>
              <a:t>→H</a:t>
            </a:r>
            <a:r>
              <a:rPr lang="en-IE" sz="2000" b="1" baseline="-25000" dirty="0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en-IE" sz="2000" b="1" dirty="0">
                <a:latin typeface="Times New Roman" panose="02020603050405020304" pitchFamily="18" charset="0"/>
                <a:cs typeface="Times New Roman" pitchFamily="18" charset="0"/>
              </a:rPr>
              <a:t>SO</a:t>
            </a:r>
            <a:r>
              <a:rPr lang="en-IE" sz="2000" b="1" baseline="-25000" dirty="0">
                <a:latin typeface="Times New Roman" panose="02020603050405020304" pitchFamily="18" charset="0"/>
                <a:cs typeface="Times New Roman" pitchFamily="18" charset="0"/>
              </a:rPr>
              <a:t>4</a:t>
            </a:r>
            <a:r>
              <a:rPr lang="en-IE" sz="2000" b="1" dirty="0">
                <a:latin typeface="Times New Roman" panose="02020603050405020304" pitchFamily="18" charset="0"/>
                <a:cs typeface="Times New Roman" pitchFamily="18" charset="0"/>
              </a:rPr>
              <a:t> (</a:t>
            </a:r>
            <a:r>
              <a:rPr lang="en-IE" sz="2000" b="1" dirty="0" err="1">
                <a:latin typeface="Times New Roman" panose="02020603050405020304" pitchFamily="18" charset="0"/>
                <a:cs typeface="Times New Roman" pitchFamily="18" charset="0"/>
              </a:rPr>
              <a:t>aq</a:t>
            </a:r>
            <a:r>
              <a:rPr lang="en-IE" sz="2000" b="1" dirty="0">
                <a:latin typeface="Times New Roman" panose="02020603050405020304" pitchFamily="18" charset="0"/>
                <a:cs typeface="Times New Roman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algn="just">
              <a:buFont typeface="Arial" charset="0"/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194EDD24-1396-4B93-977E-0891B49F5E88}"/>
              </a:ext>
            </a:extLst>
          </p:cNvPr>
          <p:cNvSpPr txBox="1">
            <a:spLocks/>
          </p:cNvSpPr>
          <p:nvPr/>
        </p:nvSpPr>
        <p:spPr>
          <a:xfrm>
            <a:off x="228600" y="76200"/>
            <a:ext cx="8534400" cy="609600"/>
          </a:xfrm>
          <a:prstGeom prst="rect">
            <a:avLst/>
          </a:prstGeom>
        </p:spPr>
        <p:txBody>
          <a:bodyPr bIns="91440" anchor="b" anchorCtr="0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Cont’.....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0721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41DEA0-4E14-4BDC-9314-B4CDEEDCD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190500"/>
            <a:ext cx="8540496" cy="457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Cont’.....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DA13DE2-D1D9-481E-8428-FF905DB2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2C87A32-75BA-4FB0-B2F4-365769AB193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6304" y="647700"/>
            <a:ext cx="8845296" cy="6019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This process is a </a:t>
            </a:r>
            <a:r>
              <a:rPr lang="en-IE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batch process </a:t>
            </a: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and can be formed in the consumption of potassium nitrate.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ii) Manufacture of H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double adsorption  contact process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Sulfuric acid is produced from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sulfur,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oxygen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via the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process.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step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sulfur is burned to produce sulfur dioxide</a:t>
            </a:r>
          </a:p>
          <a:p>
            <a:pPr marL="457200" indent="-457200" algn="just">
              <a:lnSpc>
                <a:spcPct val="150000"/>
              </a:lnSpc>
              <a:buAutoNum type="arabicParenBoth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S(s) + O</a:t>
            </a:r>
            <a:r>
              <a:rPr lang="en-US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 → SO</a:t>
            </a:r>
            <a:r>
              <a:rPr lang="en-US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then oxidized to sulfur trioxide using oxygen in the presence of a vanadium (V) oxide catalyst.</a:t>
            </a:r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(2)     2 SO</a:t>
            </a:r>
            <a:r>
              <a:rPr lang="en-US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O</a:t>
            </a:r>
            <a:r>
              <a:rPr lang="en-US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 → 2 SO</a:t>
            </a:r>
            <a:r>
              <a:rPr lang="en-US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     (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presence of V</a:t>
            </a:r>
            <a:r>
              <a:rPr lang="en-US" sz="2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50000"/>
              </a:lnSpc>
              <a:buFont typeface="Arial" charset="0"/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3979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		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7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Cont’..... </a:t>
            </a:r>
            <a:r>
              <a:rPr lang="en-US" dirty="0"/>
              <a:t>	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46304" y="533401"/>
            <a:ext cx="8851392" cy="613409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country, in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Awash Melkasa H</a:t>
            </a:r>
            <a:r>
              <a:rPr lang="en-US" sz="2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beds that are used for conversion of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SO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V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catalyst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1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bed, 63% SO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changed to SO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second bed 87% SO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changed to SO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third bed 96% SO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changed to SO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finally in the fourth bed 98.5% SO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changed to SO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the sulfur trioxide is treated with water (usually as 97-98% H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containing 2-3% water) to produce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98-99% sulfuric acid.</a:t>
            </a:r>
          </a:p>
          <a:p>
            <a:pPr algn="just">
              <a:lnSpc>
                <a:spcPct val="150000"/>
              </a:lnSpc>
              <a:buFont typeface="Arial" charset="0"/>
              <a:buNone/>
            </a:pPr>
            <a:r>
              <a:rPr lang="de-D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(3) SO</a:t>
            </a:r>
            <a:r>
              <a:rPr lang="de-DE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de-D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 + H</a:t>
            </a:r>
            <a:r>
              <a:rPr lang="de-DE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O(l) → H</a:t>
            </a:r>
            <a:r>
              <a:rPr lang="de-DE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de-DE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de-D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de-D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directly dissolving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water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impractical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due to the highly exothermic nature of the reaction, forming a corrosive mist instead of a liquid. </a:t>
            </a:r>
          </a:p>
          <a:p>
            <a:pPr algn="just">
              <a:buFont typeface="Arial" charset="0"/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6106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5334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Cont’.....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533400"/>
            <a:ext cx="8763000" cy="60198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Alternatively,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200" b="1" i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absorbed into H</a:t>
            </a:r>
            <a:r>
              <a:rPr lang="en-US" sz="2200" b="1" i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200" b="1" i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produce </a:t>
            </a:r>
            <a:r>
              <a:rPr lang="en-US" sz="22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oleum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</a:t>
            </a:r>
            <a:r>
              <a:rPr lang="en-US" sz="22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which may then be mixed with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to form sulfuric aci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charset="0"/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(3)     H</a:t>
            </a:r>
            <a:r>
              <a:rPr lang="en-US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SO</a:t>
            </a:r>
            <a:r>
              <a:rPr lang="en-US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H</a:t>
            </a:r>
            <a:r>
              <a:rPr lang="en-US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Oleum is reacted with water to form concentrated H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charset="0"/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(4)   H</a:t>
            </a:r>
            <a:r>
              <a:rPr lang="en-US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H</a:t>
            </a:r>
            <a:r>
              <a:rPr lang="en-US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2 H</a:t>
            </a:r>
            <a:r>
              <a:rPr lang="en-US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Today, nearly all of the world’s sulfuric acid is produced by using  this method.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properties of  </a:t>
            </a:r>
            <a:r>
              <a:rPr lang="de-D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de-DE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de-DE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 of sulfuric acid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nearly 100% sulfuric acid can be made, this loses SO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boiling point to produce 98.3% acid.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2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3127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609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Cont’.....</a:t>
            </a: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685800"/>
            <a:ext cx="8915400" cy="6096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98% grade is more stable in storage, and is the usual form of what is described as </a:t>
            </a:r>
            <a:r>
              <a:rPr lang="en-US" sz="22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concentrated sulfuric acid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Other concentrations are used for different purposes.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Some common concentrations are: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10%, dilute sulfuric acid for </a:t>
            </a:r>
            <a:r>
              <a:rPr lang="en-US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laboratory use,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33.5%, battery acid (used in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lead-acid batteries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),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62.18%, chamber or 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fertilizer acid,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77.67%, tower or 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Glover acid,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98%, concentrated acid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29961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609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Cont’.....</a:t>
            </a:r>
            <a:endParaRPr lang="en-US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sz="quarter" idx="1"/>
          </p:nvPr>
        </p:nvSpPr>
        <p:spPr>
          <a:xfrm>
            <a:off x="76200" y="609600"/>
            <a:ext cx="8915400" cy="60960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Chemical properties </a:t>
            </a:r>
            <a:r>
              <a:rPr lang="de-DE" sz="2200" b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de-DE" sz="22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de-DE" sz="2200" b="1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de-DE" sz="22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Reaction with water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hydration reaction of sulfuric acid is highly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exothermic. 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 water is added to the concentrated sulfuric acid, it 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can boil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spit dangerously.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§"/>
            </a:pPr>
            <a:r>
              <a:rPr lang="en-US" sz="2200" b="1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One should always add the</a:t>
            </a:r>
            <a:r>
              <a:rPr lang="en-US" sz="2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acid to the water </a:t>
            </a:r>
            <a:r>
              <a:rPr lang="en-US" sz="2200" b="1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rather than the </a:t>
            </a:r>
            <a:r>
              <a:rPr lang="en-US" sz="22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water to the acid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This can be remembered through such as: </a:t>
            </a:r>
            <a:r>
              <a:rPr lang="en-US" sz="22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Add Acid", 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or "</a:t>
            </a:r>
            <a:r>
              <a:rPr lang="en-US" sz="22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Drop acid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, not </a:t>
            </a:r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water"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, or "</a:t>
            </a:r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Acid to water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, " or "</a:t>
            </a:r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Put the king into the water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, not </a:t>
            </a:r>
            <a:r>
              <a:rPr lang="en-US" sz="22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water into the king"</a:t>
            </a:r>
            <a:r>
              <a:rPr lang="en-US" sz="2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. </a:t>
            </a:r>
          </a:p>
          <a:p>
            <a:pPr marL="0" indent="0" algn="just">
              <a:buNone/>
            </a:pPr>
            <a:endParaRPr lang="en-US" sz="22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b="1" dirty="0"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994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500"/>
            <a:ext cx="8839200" cy="571500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</a:t>
            </a: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Cont’.....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46304" y="762000"/>
            <a:ext cx="8921496" cy="5905500"/>
          </a:xfrm>
        </p:spPr>
        <p:txBody>
          <a:bodyPr>
            <a:noAutofit/>
          </a:bodyPr>
          <a:lstStyle/>
          <a:p>
            <a:pPr>
              <a:buFont typeface="Arial" charset="0"/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Hydrochloric,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Hydrofluoric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Sulfuric acids  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are some of the important inorganic acids that are widely used in industry and laboratory.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this chapter we are going to discuss about 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use of,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method of preparation and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properties of Hydrochloric, Hydrofluoric &amp; Sulfuric acids.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Methods of manufacture of hydrochloric  acid and its uses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Hydrochloric acid  is a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monoprotic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acid.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aqueous hydrochloric acid, the H</a:t>
            </a:r>
            <a:r>
              <a:rPr lang="en-US" sz="2200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joins a water molecule to form a hydronium ion, H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200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Which means it can dissociate</a:t>
            </a:r>
          </a:p>
          <a:p>
            <a:pPr algn="just">
              <a:buFont typeface="Arial" charset="0"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HCl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+ H</a:t>
            </a:r>
            <a:r>
              <a:rPr lang="en-US" sz="2200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IE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200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200" baseline="30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US" sz="2200" baseline="30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endParaRPr lang="en-US" sz="2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ahoma" pitchFamily="34" charset="0"/>
                <a:cs typeface="Tahoma" pitchFamily="34" charset="0"/>
              </a:rPr>
              <a:t/>
            </a:r>
            <a:br>
              <a:rPr lang="en-US" sz="2200" dirty="0">
                <a:latin typeface="Tahoma" pitchFamily="34" charset="0"/>
                <a:cs typeface="Tahoma" pitchFamily="34" charset="0"/>
              </a:rPr>
            </a:b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5334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Cont’.....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609600"/>
            <a:ext cx="8915400" cy="6096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necessity for this </a:t>
            </a:r>
            <a:r>
              <a:rPr lang="en-US" sz="22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safety precaution 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is due to the relative densities of these two liquids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Water is less dense than sulfuric acid, meaning water will tend to float on top of this acid.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Environmental aspects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Sulfuric acid is a constituent of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acid rain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which is formed by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atmospheric oxidation of sulfur dioxide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presence of water - i.e. oxidation of sulfurous acid.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Sulfur dioxide is the main by product produced when sulfur-containing fuels such as coal or oil are burned.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5473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34400" cy="5334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Cont’.....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685800"/>
            <a:ext cx="8991600" cy="6096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Sulfuric acid is a very important commodity chemical, and indeed, a nation's sulfuric acid production is a good indicator of its industrial strength.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major use (60% of total production worldwide) for sulfuric acid is in the </a:t>
            </a:r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"wet method"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for the production of phosphoric acid, used for manufacture of 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phosphate fertilizers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as well as trisodium phosphate for detergents.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The overall process can be represented as: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F(PO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+ 5 H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+ 10 H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 → 5 CaSO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•2 H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 + HF + 3 H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9651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5334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Cont’..... 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42875" y="609600"/>
            <a:ext cx="8991600" cy="69342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Sulfuric acid is used in large quantities by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iron and steel making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industry to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remove oxidation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rust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scale from rolled sheet and billets prior to sale to the automobile and white-goods industry.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Another important use for sulfuric acid is for the manufacture of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aluminum sulfate, also known as paper maker's alum.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can react with small amounts of soap on paper pulp fibers to give gelatinous aluminum carboxylates, which help to coagulate the pulp fibers into a hard paper surface.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 is also used for making aluminum hydroxide, which is used at water treatment plants to filter out impurities, as well as to improve the taste of the water.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2509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72" y="2894"/>
            <a:ext cx="8534400" cy="5334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Cont’.....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457200"/>
            <a:ext cx="8991600" cy="6324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Aluminum sulfate is made by reacting 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bauxit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 with 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sulfuric acid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lnSpc>
                <a:spcPct val="150000"/>
              </a:lnSpc>
              <a:buFont typeface="Arial" charset="0"/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       Al</a:t>
            </a:r>
            <a:r>
              <a:rPr lang="en-US" sz="22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2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+ 3 H</a:t>
            </a:r>
            <a:r>
              <a:rPr lang="en-US" sz="22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sz="22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 → Al</a:t>
            </a:r>
            <a:r>
              <a:rPr lang="en-US" sz="22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(SO</a:t>
            </a:r>
            <a:r>
              <a:rPr lang="en-US" sz="22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+ 3 H</a:t>
            </a:r>
            <a:r>
              <a:rPr lang="en-US" sz="22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O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Sulfuric acid is used for a variety of other purposes in the chemical industry. </a:t>
            </a:r>
          </a:p>
          <a:p>
            <a:pPr algn="just">
              <a:lnSpc>
                <a:spcPct val="150000"/>
              </a:lnSpc>
              <a:buFont typeface="Arial" charset="0"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example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the usual acid catalyst for the conversion of cyclohexanoneoxime to caprolactam, used for making nylon.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Sulfuric acid is also important in the manufacture of dyestuffs solutions and is the "acid" in lead-acid (car) batteries.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Sulfuric acid is also used as a general dehydrating agent in its concentrated form.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Therefore, safety is needed in order to minimize Laboratory and Industrial hazardous.</a:t>
            </a:r>
            <a:endParaRPr lang="en-US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650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5334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Cont’.....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533400"/>
            <a:ext cx="8991600" cy="6172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other ion formed is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the chloride ion.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Hydrochloric acid can therefore be used to prepare salts called chlorides, such as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NaCl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HCl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a strong acid; it is essentially completely dissociated in water.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HCl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is the preferred acid in titration for determining the amount of bases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Concentrated hydrochloric acid dissolves many metals and forms oxidized metal chlorides and hydrogen gas,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300" dirty="0">
                <a:latin typeface="Times New Roman" pitchFamily="18" charset="0"/>
                <a:cs typeface="Times New Roman" pitchFamily="18" charset="0"/>
              </a:rPr>
            </a:br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811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4953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Preparation of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HCl</a:t>
            </a:r>
            <a:endParaRPr 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647700"/>
            <a:ext cx="8915400" cy="6019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following methods are used for the preparation of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HCl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and each method involves </a:t>
            </a:r>
            <a:r>
              <a:rPr lang="en-US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two stages.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Production of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HCl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gas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Absorption of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HCl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in water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Methods of production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Chlorination of aliphatic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aromatic hydrocarbons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2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HCl</a:t>
            </a:r>
            <a:r>
              <a:rPr lang="en-US" sz="2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is the by-product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+ Cl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hv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→ CH</a:t>
            </a:r>
            <a:r>
              <a:rPr lang="en-IE" sz="22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Cl + </a:t>
            </a:r>
            <a:r>
              <a:rPr lang="en-IE" sz="2200" dirty="0" err="1">
                <a:latin typeface="Times New Roman" pitchFamily="18" charset="0"/>
                <a:cs typeface="Times New Roman" pitchFamily="18" charset="0"/>
              </a:rPr>
              <a:t>HCl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+ Cl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hv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→ C</a:t>
            </a:r>
            <a:r>
              <a:rPr lang="en-IE" sz="22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E" sz="22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Cl + </a:t>
            </a:r>
            <a:r>
              <a:rPr lang="en-IE" sz="2200" dirty="0" err="1">
                <a:latin typeface="Times New Roman" pitchFamily="18" charset="0"/>
                <a:cs typeface="Times New Roman" pitchFamily="18" charset="0"/>
              </a:rPr>
              <a:t>HCl</a:t>
            </a:r>
            <a:endParaRPr lang="en-IE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Sulphate method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this method is based on the reaction of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sodium chloride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sulphuric acid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75431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1"/>
            <a:ext cx="8763000" cy="59145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</a:t>
            </a:r>
            <a:b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Cont’.....              </a:t>
            </a:r>
            <a:endParaRPr lang="en-US" sz="3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667657"/>
            <a:ext cx="8953500" cy="6037943"/>
          </a:xfrm>
        </p:spPr>
        <p:txBody>
          <a:bodyPr>
            <a:noAutofit/>
          </a:bodyPr>
          <a:lstStyle/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NaCl + H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IE" sz="2200" dirty="0" err="1">
                <a:latin typeface="Times New Roman" pitchFamily="18" charset="0"/>
                <a:cs typeface="Times New Roman" pitchFamily="18" charset="0"/>
              </a:rPr>
              <a:t>HCl</a:t>
            </a: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 + NaHSO</a:t>
            </a:r>
            <a:r>
              <a:rPr lang="en-IE" sz="22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NaCl + </a:t>
            </a: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NaHSO</a:t>
            </a:r>
            <a:r>
              <a:rPr lang="en-IE" sz="22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IE" sz="2200" dirty="0" err="1">
                <a:latin typeface="Times New Roman" pitchFamily="18" charset="0"/>
                <a:cs typeface="Times New Roman" pitchFamily="18" charset="0"/>
              </a:rPr>
              <a:t>HCl</a:t>
            </a: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 + Na</a:t>
            </a:r>
            <a:r>
              <a:rPr lang="en-IE" sz="2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IE" sz="22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The net reaction is:  2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NaCl  + H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→ Na</a:t>
            </a:r>
            <a:r>
              <a:rPr lang="en-IE" sz="2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IE" sz="2200" baseline="-25000" dirty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+ 2HCl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This reaction is carried out at 500-550</a:t>
            </a:r>
            <a:r>
              <a:rPr lang="en-IE" sz="2200" baseline="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C. The yield is 39-40% by weight.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E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 Direct synthesis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E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Hydrogen burns in chlorine exothermically.</a:t>
            </a:r>
            <a:endParaRPr lang="en-US" sz="2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charset="0"/>
              <a:buNone/>
            </a:pPr>
            <a:r>
              <a:rPr lang="en-IE" sz="2400" dirty="0">
                <a:latin typeface="Times New Roman" pitchFamily="18" charset="0"/>
                <a:cs typeface="Times New Roman" pitchFamily="18" charset="0"/>
              </a:rPr>
              <a:t>       H</a:t>
            </a:r>
            <a:r>
              <a:rPr lang="en-IE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E" sz="2400" dirty="0">
                <a:latin typeface="Times New Roman" pitchFamily="18" charset="0"/>
                <a:cs typeface="Times New Roman" pitchFamily="18" charset="0"/>
              </a:rPr>
              <a:t> + Cl</a:t>
            </a:r>
            <a:r>
              <a:rPr lang="en-IE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E" sz="2400" dirty="0">
                <a:latin typeface="Times New Roman" pitchFamily="18" charset="0"/>
                <a:cs typeface="Times New Roman" pitchFamily="18" charset="0"/>
              </a:rPr>
              <a:t> → 2HCl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E" sz="2400" dirty="0">
                <a:latin typeface="Times New Roman" pitchFamily="18" charset="0"/>
                <a:cs typeface="Times New Roman" pitchFamily="18" charset="0"/>
              </a:rPr>
              <a:t>Industrially the above reaction is carried out by burning H</a:t>
            </a:r>
            <a:r>
              <a:rPr lang="en-IE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E" sz="2400" dirty="0">
                <a:latin typeface="Times New Roman" pitchFamily="18" charset="0"/>
                <a:cs typeface="Times New Roman" pitchFamily="18" charset="0"/>
              </a:rPr>
              <a:t> in Cl</a:t>
            </a:r>
            <a:r>
              <a:rPr lang="en-IE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E" sz="2400" dirty="0">
                <a:latin typeface="Times New Roman" pitchFamily="18" charset="0"/>
                <a:cs typeface="Times New Roman" pitchFamily="18" charset="0"/>
              </a:rPr>
              <a:t> at 2300</a:t>
            </a:r>
            <a:r>
              <a:rPr lang="en-IE" sz="2400" baseline="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E" sz="2400" dirty="0">
                <a:latin typeface="Times New Roman" pitchFamily="18" charset="0"/>
                <a:cs typeface="Times New Roman" pitchFamily="18" charset="0"/>
              </a:rPr>
              <a:t>C-2400</a:t>
            </a:r>
            <a:r>
              <a:rPr lang="en-IE" sz="2400" baseline="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E" sz="2400" dirty="0">
                <a:latin typeface="Times New Roman" pitchFamily="18" charset="0"/>
                <a:cs typeface="Times New Roman" pitchFamily="18" charset="0"/>
              </a:rPr>
              <a:t>C.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E" sz="2400" dirty="0">
                <a:latin typeface="Times New Roman" pitchFamily="18" charset="0"/>
                <a:cs typeface="Times New Roman" pitchFamily="18" charset="0"/>
              </a:rPr>
              <a:t>The gas leaving the furnace contains 80-90% of </a:t>
            </a:r>
            <a:r>
              <a:rPr lang="en-IE" sz="2400" dirty="0" err="1">
                <a:latin typeface="Times New Roman" pitchFamily="18" charset="0"/>
                <a:cs typeface="Times New Roman" pitchFamily="18" charset="0"/>
              </a:rPr>
              <a:t>HCl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E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xmlns="" val="402045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Cont’.....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57200"/>
            <a:ext cx="8839200" cy="6248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ju\Desktop\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8610600" cy="578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76341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Cont’.....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762000"/>
            <a:ext cx="8763000" cy="5943600"/>
          </a:xfrm>
        </p:spPr>
        <p:txBody>
          <a:bodyPr/>
          <a:lstStyle/>
          <a:p>
            <a:r>
              <a:rPr lang="en-IE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Uses of </a:t>
            </a:r>
            <a:r>
              <a:rPr lang="en-IE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HCl</a:t>
            </a:r>
            <a:endParaRPr lang="en-IE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/>
            </a:r>
            <a:br>
              <a:rPr lang="en-US" sz="2400" dirty="0">
                <a:latin typeface="Tahoma" pitchFamily="34" charset="0"/>
                <a:cs typeface="Tahoma" pitchFamily="34" charset="0"/>
              </a:rPr>
            </a:br>
            <a:endParaRPr lang="en-US" dirty="0"/>
          </a:p>
        </p:txBody>
      </p:sp>
      <p:pic>
        <p:nvPicPr>
          <p:cNvPr id="2050" name="Picture 2" descr="C:\Users\ju\Desktop\0a4e93_d4c1d0c15f1a4053825d3509376dcf25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8000999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6006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Cont’.....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609600"/>
            <a:ext cx="8921496" cy="60579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One of the most important applications of </a:t>
            </a:r>
            <a:r>
              <a:rPr lang="en-IE" sz="2200" dirty="0" err="1">
                <a:latin typeface="Times New Roman" pitchFamily="18" charset="0"/>
                <a:cs typeface="Times New Roman" pitchFamily="18" charset="0"/>
              </a:rPr>
              <a:t>HCl</a:t>
            </a: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 is in the </a:t>
            </a:r>
            <a:r>
              <a:rPr lang="en-IE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pickling of steel, </a:t>
            </a: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to remove rust or iron oxide scale from iron or steel </a:t>
            </a:r>
            <a:r>
              <a:rPr lang="en-IE" sz="2200" b="1" dirty="0">
                <a:latin typeface="Times New Roman" pitchFamily="18" charset="0"/>
                <a:cs typeface="Times New Roman" pitchFamily="18" charset="0"/>
              </a:rPr>
              <a:t>before subsequent processing, such as extrusion, rolling, galvanizing, and other techniques</a:t>
            </a: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E" sz="2200" b="1" dirty="0">
                <a:latin typeface="Times New Roman" pitchFamily="18" charset="0"/>
                <a:cs typeface="Times New Roman" pitchFamily="18" charset="0"/>
              </a:rPr>
              <a:t>Technical quality of </a:t>
            </a:r>
            <a:r>
              <a:rPr lang="en-IE" sz="2200" b="1" dirty="0" err="1">
                <a:latin typeface="Times New Roman" pitchFamily="18" charset="0"/>
                <a:cs typeface="Times New Roman" pitchFamily="18" charset="0"/>
              </a:rPr>
              <a:t>HCl</a:t>
            </a:r>
            <a:r>
              <a:rPr lang="en-IE" sz="2200" b="1" dirty="0">
                <a:latin typeface="Times New Roman" pitchFamily="18" charset="0"/>
                <a:cs typeface="Times New Roman" pitchFamily="18" charset="0"/>
              </a:rPr>
              <a:t> at typically </a:t>
            </a:r>
            <a:r>
              <a:rPr lang="en-IE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18%</a:t>
            </a:r>
            <a:r>
              <a:rPr lang="en-IE" sz="2200" b="1" dirty="0">
                <a:latin typeface="Times New Roman" pitchFamily="18" charset="0"/>
                <a:cs typeface="Times New Roman" pitchFamily="18" charset="0"/>
              </a:rPr>
              <a:t> concentration </a:t>
            </a: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is the most commonly used pickling agent for the pickling of carbon steel grades.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charset="0"/>
              <a:buNone/>
            </a:pP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         Fe</a:t>
            </a:r>
            <a:r>
              <a:rPr lang="en-IE" sz="2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IE" sz="22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 + Fe + 6HCl→ 3FeCl</a:t>
            </a:r>
            <a:r>
              <a:rPr lang="en-IE" sz="2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 + 3 H</a:t>
            </a:r>
            <a:r>
              <a:rPr lang="en-IE" sz="2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O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Another major use of </a:t>
            </a:r>
            <a:r>
              <a:rPr lang="en-IE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HCl</a:t>
            </a:r>
            <a:r>
              <a:rPr lang="en-IE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is in the production of organic compounds</a:t>
            </a: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, such as vinyl chloride and </a:t>
            </a:r>
            <a:r>
              <a:rPr lang="en-IE" sz="2200" dirty="0" err="1">
                <a:latin typeface="Times New Roman" pitchFamily="18" charset="0"/>
                <a:cs typeface="Times New Roman" pitchFamily="18" charset="0"/>
              </a:rPr>
              <a:t>dichloroethane</a:t>
            </a: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 for PVC.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charset="0"/>
              <a:buNone/>
            </a:pP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   2CH</a:t>
            </a:r>
            <a:r>
              <a:rPr lang="en-IE" sz="2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=CH</a:t>
            </a:r>
            <a:r>
              <a:rPr lang="en-IE" sz="2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 + 4HCl +O</a:t>
            </a:r>
            <a:r>
              <a:rPr lang="en-IE" sz="2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→2ClCH</a:t>
            </a:r>
            <a:r>
              <a:rPr lang="en-IE" sz="2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IE" sz="2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Cl + 2H</a:t>
            </a:r>
            <a:r>
              <a:rPr lang="en-IE" sz="2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O      </a:t>
            </a:r>
          </a:p>
          <a:p>
            <a:pPr algn="just">
              <a:lnSpc>
                <a:spcPct val="150000"/>
              </a:lnSpc>
              <a:buFont typeface="Arial" charset="0"/>
              <a:buNone/>
            </a:pP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                         (dichloromethane by oxychlorination)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E" sz="2200" b="1" dirty="0">
                <a:latin typeface="Times New Roman" pitchFamily="18" charset="0"/>
                <a:cs typeface="Times New Roman" pitchFamily="18" charset="0"/>
              </a:rPr>
              <a:t>Wood + </a:t>
            </a:r>
            <a:r>
              <a:rPr lang="en-IE" sz="2200" b="1" dirty="0" err="1">
                <a:latin typeface="Times New Roman" pitchFamily="18" charset="0"/>
                <a:cs typeface="Times New Roman" pitchFamily="18" charset="0"/>
              </a:rPr>
              <a:t>HCl</a:t>
            </a:r>
            <a:r>
              <a:rPr lang="en-IE" sz="2200" b="1" dirty="0">
                <a:latin typeface="Times New Roman" pitchFamily="18" charset="0"/>
                <a:cs typeface="Times New Roman" pitchFamily="18" charset="0"/>
              </a:rPr>
              <a:t> + heat → Activated carbon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Numerous products can be produced with hydrochloric acid in normal acid-base reactions, resulting in inorganic compounds.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6368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857735" cy="457200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Cont’.....                                                                                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3568" y="647700"/>
            <a:ext cx="9020432" cy="62103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Industrial manufacture of hydrofluoric acid  and its uses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Hydrofluoric acid (HF) is a solution of hydrogen fluoride in water. 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ü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While it is extremely corrosive and difficult to handle, in the technical sense, it is a weak acid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Hydrogen fluoride, often in the aqueous form as hydrofluoric acid, is a valued source of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fluorine. 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diverse polymers such as polytetrafluoroethylene(Teflon), and 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most other synthetic materials that contain fluorine.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Hydrofluoric acid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best known to the public for its ability to dissolve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glass by reacting with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SiO</a:t>
            </a:r>
            <a:r>
              <a:rPr lang="en-US" sz="28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component of most glass, to form silicon tetra fluoride gas and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hexafluoro silicic acid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20040" lvl="1" indent="0" algn="just">
              <a:buNone/>
            </a:pP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2797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2453</TotalTime>
  <Words>2139</Words>
  <Application>Microsoft Office PowerPoint</Application>
  <PresentationFormat>On-screen Show (4:3)</PresentationFormat>
  <Paragraphs>222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Equity</vt:lpstr>
      <vt:lpstr>Fundamentals of Analytical chemistry (221)</vt:lpstr>
      <vt:lpstr>                                                                Cont’.....</vt:lpstr>
      <vt:lpstr>                         Cont’..... </vt:lpstr>
      <vt:lpstr>                Preparation of HCl</vt:lpstr>
      <vt:lpstr>                                                                                                           Cont’.....              </vt:lpstr>
      <vt:lpstr>Cont’.....</vt:lpstr>
      <vt:lpstr>Cont’.....</vt:lpstr>
      <vt:lpstr>                            Cont’.....</vt:lpstr>
      <vt:lpstr> Cont’.....                                                                                 </vt:lpstr>
      <vt:lpstr>                                                                                Cont’.....</vt:lpstr>
      <vt:lpstr> Cont’.....</vt:lpstr>
      <vt:lpstr>                                                               Cont’.....                                    </vt:lpstr>
      <vt:lpstr>                                          Cont’.....</vt:lpstr>
      <vt:lpstr>                    </vt:lpstr>
      <vt:lpstr>                                               Cont’.....</vt:lpstr>
      <vt:lpstr>                                            Cont’.....   </vt:lpstr>
      <vt:lpstr>                                                                             Cont’.....</vt:lpstr>
      <vt:lpstr>                                                                     Cont’.....</vt:lpstr>
      <vt:lpstr>                                                                   Cont’.....</vt:lpstr>
      <vt:lpstr>                                    Cont’.....</vt:lpstr>
      <vt:lpstr>                                                                              Cont’..... </vt:lpstr>
      <vt:lpstr>                                                                                       Cont’.....  </vt:lpstr>
      <vt:lpstr>      Cont’.....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Analytical chemistry (Chem 221)</dc:title>
  <dc:creator>Preferred Customer</dc:creator>
  <cp:lastModifiedBy>hp</cp:lastModifiedBy>
  <cp:revision>409</cp:revision>
  <dcterms:created xsi:type="dcterms:W3CDTF">2019-09-29T11:34:39Z</dcterms:created>
  <dcterms:modified xsi:type="dcterms:W3CDTF">2022-05-30T21:12:56Z</dcterms:modified>
</cp:coreProperties>
</file>