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notesMasterIdLst>
    <p:notesMasterId r:id="rId22"/>
  </p:notesMasterIdLst>
  <p:sldIdLst>
    <p:sldId id="257" r:id="rId2"/>
    <p:sldId id="283" r:id="rId3"/>
    <p:sldId id="258" r:id="rId4"/>
    <p:sldId id="259" r:id="rId5"/>
    <p:sldId id="270" r:id="rId6"/>
    <p:sldId id="273" r:id="rId7"/>
    <p:sldId id="272" r:id="rId8"/>
    <p:sldId id="271" r:id="rId9"/>
    <p:sldId id="263" r:id="rId10"/>
    <p:sldId id="264" r:id="rId11"/>
    <p:sldId id="265" r:id="rId12"/>
    <p:sldId id="278" r:id="rId13"/>
    <p:sldId id="268" r:id="rId14"/>
    <p:sldId id="280" r:id="rId15"/>
    <p:sldId id="281" r:id="rId16"/>
    <p:sldId id="274" r:id="rId17"/>
    <p:sldId id="276" r:id="rId18"/>
    <p:sldId id="275" r:id="rId19"/>
    <p:sldId id="284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009900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B9FC6-37F4-4A43-8C20-092BF72E439E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1EA7C-B3A8-4CF2-9A5E-9AF2385CF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AF49E1-388D-48FF-ADEE-34534BBE7806}" type="datetime1">
              <a:rPr lang="en-US" smtClean="0"/>
              <a:t>3/23/2022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giftofadama21@gmail.com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2B363-A998-4BE3-B77F-AD6665115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F3F6-35BF-4A98-9D58-32ECC9C832F1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B363-A998-4BE3-B77F-AD6665115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9BE8620-A326-4C04-8BBE-DD9D2F39CFDE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7F2B363-A998-4BE3-B77F-AD6665115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E46-C1DF-43B6-AFC2-A1F0EB68AA13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F2B363-A998-4BE3-B77F-AD6665115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A66A-F26E-42A0-BEEC-38A4480E8AEC}" type="datetime1">
              <a:rPr lang="en-US" smtClean="0"/>
              <a:t>3/23/2022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7F2B363-A998-4BE3-B77F-AD6665115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1518554-D093-4263-A005-6E20980D7CC9}" type="datetime1">
              <a:rPr lang="en-US" smtClean="0"/>
              <a:t>3/23/2022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7F2B363-A998-4BE3-B77F-AD6665115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31DB12-B138-4A3B-8A90-2D0290C19456}" type="datetime1">
              <a:rPr lang="en-US" smtClean="0"/>
              <a:t>3/23/2022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7F2B363-A998-4BE3-B77F-AD6665115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giftofadama21@gmail.com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C93B-D8E1-4462-B8A4-4B1740D61D3F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F2B363-A998-4BE3-B77F-AD6665115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E52B-D14E-4C4B-BCB9-8615DE13B308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2B363-A998-4BE3-B77F-AD6665115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274D-AC11-4A4E-9A4C-13347F243C5F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F2B363-A998-4BE3-B77F-AD6665115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62D6F55-E29A-4B61-B8CF-EBC7C674122E}" type="datetime1">
              <a:rPr lang="en-US" smtClean="0"/>
              <a:t>3/23/2022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7F2B363-A998-4BE3-B77F-AD6665115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giftofadama21@gmail.com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1EF2B2-C278-404A-88FF-3710FCC00A06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giftofadama21@gmail.com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7F2B363-A998-4BE3-B77F-AD6665115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71600"/>
            <a:ext cx="9144000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Geremew\Documents\leather\IS100_3_2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28800"/>
            <a:ext cx="7162800" cy="4114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14400" y="1752600"/>
            <a:ext cx="7924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Chapter-12 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manufacture of leather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7FC1-46E9-449B-9BFB-D393907E3033}" type="datetime1">
              <a:rPr lang="en-US" smtClean="0"/>
              <a:t>3/23/2022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4114800" cy="990600"/>
          </a:xfrm>
        </p:spPr>
        <p:txBody>
          <a:bodyPr>
            <a:normAutofit fontScale="90000"/>
          </a:bodyPr>
          <a:lstStyle/>
          <a:p>
            <a:pPr lvl="2" algn="ctr" rtl="0">
              <a:spcBef>
                <a:spcPct val="0"/>
              </a:spcBef>
            </a:pP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Vegetable </a:t>
            </a:r>
            <a:r>
              <a:rPr lang="en-GB" sz="36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Tanning </a:t>
            </a:r>
            <a:r>
              <a:rPr lang="en-US" sz="36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943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Heavy leathers and sole leathers are produced by the </a:t>
            </a:r>
            <a:r>
              <a:rPr lang="en-GB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vegetable </a:t>
            </a:r>
            <a:r>
              <a:rPr lang="en-GB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tanning</a:t>
            </a:r>
            <a:r>
              <a:rPr lang="en-GB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process.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vegetable tanning process, the concentration of the tanning materials starts out low and is gradually increased as the tannage proceeds.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usually takes 3 weeks for the tanning material to penetrate to the center of the hide.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skins or hides are then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wring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may be cropped or split; heavy hides may be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retanned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scrubbed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2753-10A1-407B-ACBF-C8BC80EAD35C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4495800" cy="990600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150000"/>
              </a:lnSpc>
              <a:spcBef>
                <a:spcPct val="0"/>
              </a:spcBef>
            </a:pP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Tanning 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715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Chrome-tanned leather  has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higher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stability, is very stable in water, and takes less time to produce than vegetable-tanned leather.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chrome tanning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additional processes of retanning, dyeing, and fatliquoring are usually performed and a preliminary degreasing step may be necessary when using animal skins, such as sheep skin.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AFDC-6EC0-4D8A-AB44-287C77258960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9"/>
            </a:pPr>
            <a:r>
              <a:rPr lang="en-US" sz="2800" b="1" dirty="0" smtClean="0">
                <a:solidFill>
                  <a:schemeClr val="tx1"/>
                </a:solidFill>
              </a:rPr>
              <a:t>Crusting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Following tanning,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shaving is done on a known greensides using a machine with helical blades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desired thickness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Dyeing: is carried out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 variety of colors to leather, meeting the fashion requirement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0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Lubrication(</a:t>
            </a:r>
            <a:r>
              <a:rPr lang="en-GB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 liquoring)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done with the addition of oil. It keeps the leather flexible and soft otherwise it will dry out.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Samming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carried out to remove water.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Druming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separating fibers and makes more soft which is carried out in rotating drums.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Brushing :to remove extra dust.</a:t>
            </a:r>
          </a:p>
          <a:p>
            <a:pPr marL="514350" indent="-514350">
              <a:buFont typeface="+mj-lt"/>
              <a:buAutoNum type="arabicPeriod" startAt="10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10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22DE-3FFF-403B-9FDF-16019B2D37E8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4191000" cy="914400"/>
          </a:xfrm>
        </p:spPr>
        <p:txBody>
          <a:bodyPr/>
          <a:lstStyle/>
          <a:p>
            <a:pPr marL="514350" lvl="1" indent="-514350" algn="ctr" rtl="0">
              <a:spcBef>
                <a:spcPct val="0"/>
              </a:spcBef>
              <a:buFont typeface="+mj-lt"/>
              <a:buAutoNum type="arabicPeriod" startAt="15"/>
            </a:pPr>
            <a:r>
              <a:rPr lang="en-GB" sz="3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Leather Finishing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9144000" cy="5715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Finishing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refers to all the steps that are carried out after drying.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this Leather is treated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sz="28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pigments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dyes,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resins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a smooth, polished surface and the desired color.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Urethane is added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glossy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patent leather.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C2FD-411E-4251-A0F5-5287022C2676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with a lots of efforts leather is ready to make different items like bags, shoes, jackets, belts and many others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C:\Users\Geremew\Documents\leather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276600"/>
            <a:ext cx="2971800" cy="21336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A7A1-7622-451F-A871-B4A2C62302C5}" type="datetime1">
              <a:rPr lang="en-US" smtClean="0"/>
              <a:t>3/23/2022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flow diagram for leather tanning and finishing process</a:t>
            </a:r>
            <a:endParaRPr lang="en-US" sz="2800" dirty="0"/>
          </a:p>
        </p:txBody>
      </p:sp>
      <p:pic>
        <p:nvPicPr>
          <p:cNvPr id="2050" name="Picture 2" descr="C:\Users\Geremew\Documents\leather\downloa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324599" cy="36576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F2A-91E2-42E4-B234-E25657FD4237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Health </a:t>
            </a:r>
            <a:r>
              <a:rPr lang="en-US" b="1" dirty="0" smtClean="0">
                <a:solidFill>
                  <a:schemeClr val="tx1"/>
                </a:solidFill>
              </a:rPr>
              <a:t>and environmental impact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tanning process involves chemical and organic compounds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can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a detrimental effect on the environment.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chromium,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vegetable tannins,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aldehydes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used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tanning step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Chemicals used in tanned leather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increase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levels of chemical oxygen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demand and total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dissolved solids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water when not disposed of responsibly.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processes also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large quantities of water and produce large amounts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pollutants.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8469-6A2E-48A1-81FA-3F1FB5BADC13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Boiling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sun drying can oxidize and convert the various chromium(III) compounds used in tanning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intocarcinogenic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hexavalent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chromium, or chromium(VI).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hexavalent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chromium runoff and scraps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arethen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consumed by animals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chickens (the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common source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protein).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Chromium is not solely responsible for these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diseases.</a:t>
            </a:r>
          </a:p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Methylisothiazolinone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which is used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microbiological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protection (fungal or bacterial growth), causes problems with the eyes and skin.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3A61-31AA-4394-85CC-8C939261494A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Anthracene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which is used as a leather tanning agent, can cause problems in the kidneys and liver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also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considered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carcinogen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Formaldehyde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arsenic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which are used for leather finishing, cause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health problems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eyes, lungs, liver, kidneys, skin, and lymphatic system and are also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considered carcinogens.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Generally, the waste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leather tanneries is detrimental to the environment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people who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live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CDD8-DC5F-4497-BD5B-3D4E04231F43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E46-C1DF-43B6-AFC2-A1F0EB68AA13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most important approach for prevention of environmental pollution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getting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idea prevention is better than reuse which is better than disposal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wastes.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various recycling methods to make generated leather wastes into eco-friendly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useful bi-products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as production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fatliquoring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oils and bio-diesel from pre-fleshing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wastes,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production of activated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carbon,gelatin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retanning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agents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shavings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trimmings, production of grease, methane gas, fertilizers, etc.,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fleshing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waste.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cleaner production and recycling are the best options in order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 environmental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pollution.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should be done?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71600"/>
            <a:ext cx="9144000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hides and skins of animals are the source of leather.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skins of large animals such as cattle and horses are referred to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hides.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Those of smaller animals such as sheep, goats and calves are called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skins.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Leather 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making is a fairly complicated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process:-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even the same kinds of leather are not always prepared in the same way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arious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leathers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manufactured depending on the interest of customers.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96BD-77CC-4149-A078-DC4BAAE32E55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447800"/>
          </a:xfrm>
          <a:solidFill>
            <a:schemeClr val="accent2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8000" b="1" dirty="0" smtClean="0"/>
              <a:t>End of chapter-12</a:t>
            </a:r>
            <a:endParaRPr lang="en-US" sz="8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1C77-EE92-4CCA-BA71-B9C6327F44D2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10400" cy="762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of leather making</a:t>
            </a:r>
            <a:r>
              <a:rPr lang="en-US" sz="36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94360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Curing :- hides are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first cured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with salts.</a:t>
            </a:r>
          </a:p>
          <a:p>
            <a:pPr marL="514350" indent="-514350"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 is done for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preventing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slow down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decomposition of the skin. </a:t>
            </a:r>
          </a:p>
          <a:p>
            <a:pPr marL="514350" indent="-514350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the hides must be preserved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before leather processing.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8382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FC9F-31F0-433F-B134-2A4D4F87150C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1219200"/>
          </a:xfrm>
        </p:spPr>
        <p:txBody>
          <a:bodyPr>
            <a:normAutofit/>
          </a:bodyPr>
          <a:lstStyle/>
          <a:p>
            <a:pPr marL="514350" indent="-514350" algn="ctr">
              <a:lnSpc>
                <a:spcPct val="150000"/>
              </a:lnSpc>
              <a:buFont typeface="+mj-lt"/>
              <a:buAutoNum type="arabicPeriod" startAt="2"/>
            </a:pP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Soaking</a:t>
            </a:r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71600"/>
            <a:ext cx="9144000" cy="56388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order to restore their original water content (loosing during preservation) skins are soaked in clean water.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also done for removing salts added during preservation and to remove dirt's and gives moisture to hides.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Liming </a:t>
            </a:r>
          </a:p>
          <a:p>
            <a:pPr marL="514350" indent="-51435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process where leather is soften  by alkaline solution in a drum. In this process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hairs,protiens,fats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greases are removed from hides.</a:t>
            </a:r>
          </a:p>
          <a:p>
            <a:pPr marL="514350" indent="-51435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Liming takes 12 - 14 hours, which makes the skin very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alkaline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Fleshing </a:t>
            </a:r>
          </a:p>
          <a:p>
            <a:pPr marL="514350" indent="-51435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case the pelt is passed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machine to remove flushing tissue from the flesh side.</a:t>
            </a:r>
          </a:p>
          <a:p>
            <a:pPr marL="514350" indent="-51435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B46E-2A20-4F74-94B1-C623BE815ECD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Deliming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Flesh side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deliming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the step in which weak acids like boric acid ,formic acid, lactic acid are used to neutralize the alkalis of the hides.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Ammonium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sulphate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used during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deliming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process and helps remove lime from the hides 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skins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Otherwise,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insoluble calcium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tannates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due to hardening of skin fibers, which can cause lime spots will occur.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CB3B-D0AB-410F-B322-0C7674F50278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3276600" cy="914400"/>
          </a:xfrm>
        </p:spPr>
        <p:txBody>
          <a:bodyPr>
            <a:normAutofit/>
          </a:bodyPr>
          <a:lstStyle/>
          <a:p>
            <a:pPr marL="742950" indent="-742950" algn="ctr">
              <a:buFont typeface="+mj-lt"/>
              <a:buAutoNum type="arabicPeriod" startAt="6"/>
            </a:pP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Bating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9144000" cy="5867400"/>
          </a:xfrm>
        </p:spPr>
        <p:txBody>
          <a:bodyPr>
            <a:normAutofit/>
          </a:bodyPr>
          <a:lstStyle/>
          <a:p>
            <a:pPr lvl="2"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measure of deliming. 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of the lime-soap generated during liming. 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action on the protein fibres with a view to increasing the elasticity of the leather. </a:t>
            </a:r>
          </a:p>
          <a:p>
            <a:pPr lvl="2"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a fine silky grain</a:t>
            </a:r>
            <a:r>
              <a:rPr lang="en-GB" sz="2400" dirty="0" smtClean="0"/>
              <a:t>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Bating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 enzymatic action for the removal of unwanted hide components after liming is performed to impart </a:t>
            </a:r>
            <a:r>
              <a:rPr lang="en-GB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softness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stretch,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leather.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1DF-20CF-4053-AEFB-ED08AE484B52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Pickling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bating is complete, the hides and skins are treated first with common salt (sodium chloride)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with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sulfuric acid, in case a mineral tanning is to be done.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done to bring down the pH of collagen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very low level of 2.8-3.0 so as to facilitate the penetration of mineral tanning agent into the skin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substrate. This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process is known as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pickling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0B3E-E221-41B7-899D-6B57B9683164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8"/>
            </a:pPr>
            <a:r>
              <a:rPr lang="en-US" sz="3200" b="1" dirty="0" smtClean="0">
                <a:solidFill>
                  <a:schemeClr val="tx1"/>
                </a:solidFill>
              </a:rPr>
              <a:t>Tanning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Leather tanning is the process to prepare skins and hides for leather production. Leather tanning is done in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tannery.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Tanning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hide into leather involves a process which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permanently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alters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protein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skin, making it more durable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less susceptible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decomposition, and coloring.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Hides and skins have the ability to absorb tannic acid and other chemical substances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This prevent them from decaying, make them resistant to wetting, and keep them supple and durable.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B55-4772-4DA4-87B5-9B88FB2404FD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71600"/>
            <a:ext cx="9144000" cy="6400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tanning agents used is </a:t>
            </a:r>
            <a:r>
              <a:rPr lang="en-GB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trivalent chromium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vegetable tannins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from specific tree barks.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Alum, syntans (man-made chemicals), formaldehyde, glutaraldehyde, and heavy oils are other tanning agents.</a:t>
            </a:r>
          </a:p>
          <a:p>
            <a:pPr marL="274320" lvl="2" indent="-274320" algn="just">
              <a:lnSpc>
                <a:spcPct val="150000"/>
              </a:lnSpc>
              <a:buClr>
                <a:schemeClr val="accent3"/>
              </a:buClr>
              <a:buSzPct val="95000"/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there are two main types of tanning:</a:t>
            </a:r>
            <a:r>
              <a:rPr lang="en-GB" sz="2400" b="1" dirty="0" smtClean="0"/>
              <a:t> </a:t>
            </a:r>
            <a:r>
              <a:rPr lang="en-GB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Vegetable Tanning </a:t>
            </a:r>
            <a:endParaRPr lang="en-US" sz="2000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tanning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29FE-6E3A-439F-9D2C-5570E46F96E6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F2B363-A998-4BE3-B77F-AD6665115D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giftofadama21@gmail.com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271</TotalTime>
  <Words>1288</Words>
  <Application>WPS Presentation</Application>
  <PresentationFormat>On-screen Show (4:3)</PresentationFormat>
  <Paragraphs>148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Slide 1</vt:lpstr>
      <vt:lpstr>Cont’d</vt:lpstr>
      <vt:lpstr>  Process of leather making </vt:lpstr>
      <vt:lpstr>Soaking</vt:lpstr>
      <vt:lpstr>Deliming</vt:lpstr>
      <vt:lpstr>Bating</vt:lpstr>
      <vt:lpstr> Pickling  </vt:lpstr>
      <vt:lpstr>Tanning </vt:lpstr>
      <vt:lpstr>Cont’d</vt:lpstr>
      <vt:lpstr>  Vegetable Tanning  </vt:lpstr>
      <vt:lpstr>Chrome Tanning  </vt:lpstr>
      <vt:lpstr>Crusting</vt:lpstr>
      <vt:lpstr>Leather Finishing </vt:lpstr>
      <vt:lpstr>Slide 14</vt:lpstr>
      <vt:lpstr>General flow diagram for leather tanning and finishing process</vt:lpstr>
      <vt:lpstr>Health and environmental impact</vt:lpstr>
      <vt:lpstr>Cont’d</vt:lpstr>
      <vt:lpstr>Cont’d</vt:lpstr>
      <vt:lpstr>What should be done?</vt:lpstr>
      <vt:lpstr>Slide 20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Assosa University Faculty of Natural and Computational Sciences Department of Chemistry</dc:title>
  <dc:creator>User</dc:creator>
  <cp:lastModifiedBy>Geremew</cp:lastModifiedBy>
  <cp:revision>120</cp:revision>
  <dcterms:created xsi:type="dcterms:W3CDTF">2014-01-10T21:57:00Z</dcterms:created>
  <dcterms:modified xsi:type="dcterms:W3CDTF">2022-03-24T06:55:40Z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