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7" r:id="rId2"/>
    <p:sldId id="293" r:id="rId3"/>
    <p:sldId id="259" r:id="rId4"/>
    <p:sldId id="318" r:id="rId5"/>
    <p:sldId id="261" r:id="rId6"/>
    <p:sldId id="262" r:id="rId7"/>
    <p:sldId id="314" r:id="rId8"/>
    <p:sldId id="263" r:id="rId9"/>
    <p:sldId id="260" r:id="rId10"/>
    <p:sldId id="264" r:id="rId11"/>
    <p:sldId id="285" r:id="rId12"/>
    <p:sldId id="266" r:id="rId13"/>
    <p:sldId id="271" r:id="rId14"/>
    <p:sldId id="303" r:id="rId15"/>
    <p:sldId id="272" r:id="rId16"/>
    <p:sldId id="273" r:id="rId17"/>
    <p:sldId id="287" r:id="rId18"/>
    <p:sldId id="288" r:id="rId19"/>
    <p:sldId id="289" r:id="rId20"/>
    <p:sldId id="274" r:id="rId21"/>
    <p:sldId id="280" r:id="rId22"/>
    <p:sldId id="275" r:id="rId23"/>
    <p:sldId id="308" r:id="rId24"/>
    <p:sldId id="276" r:id="rId25"/>
    <p:sldId id="309" r:id="rId26"/>
    <p:sldId id="277" r:id="rId27"/>
    <p:sldId id="281" r:id="rId28"/>
    <p:sldId id="315" r:id="rId29"/>
    <p:sldId id="317" r:id="rId30"/>
    <p:sldId id="282" r:id="rId31"/>
    <p:sldId id="316" r:id="rId32"/>
    <p:sldId id="284" r:id="rId33"/>
    <p:sldId id="312" r:id="rId34"/>
    <p:sldId id="268" r:id="rId35"/>
    <p:sldId id="313" r:id="rId36"/>
    <p:sldId id="269" r:id="rId37"/>
    <p:sldId id="27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48" d="100"/>
          <a:sy n="48" d="100"/>
        </p:scale>
        <p:origin x="24" y="72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41B73E-0967-4245-B229-4F5C80AD4093}" type="datetimeFigureOut">
              <a:rPr lang="en-US" smtClean="0"/>
              <a:t>5/22/2019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EB4B5F-3A0D-B741-A422-AA79FF0D466F}" type="slidenum">
              <a:rPr lang="en-US" smtClean="0"/>
              <a:t>‹#›</a:t>
            </a:fld>
            <a:endParaRPr lang="en-US"/>
          </a:p>
        </p:txBody>
      </p:sp>
    </p:spTree>
    <p:extLst>
      <p:ext uri="{BB962C8B-B14F-4D97-AF65-F5344CB8AC3E}">
        <p14:creationId xmlns:p14="http://schemas.microsoft.com/office/powerpoint/2010/main" val="7646393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76D765-59B2-46D5-BC93-ED5769E5B8AE}" type="datetimeFigureOut">
              <a:rPr lang="en-US" smtClean="0"/>
              <a:t>5/22/2019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C74614-3734-42AD-B447-848FDAC6CA67}" type="slidenum">
              <a:rPr lang="en-US" smtClean="0"/>
              <a:t>‹#›</a:t>
            </a:fld>
            <a:endParaRPr lang="en-US"/>
          </a:p>
        </p:txBody>
      </p:sp>
    </p:spTree>
    <p:extLst>
      <p:ext uri="{BB962C8B-B14F-4D97-AF65-F5344CB8AC3E}">
        <p14:creationId xmlns:p14="http://schemas.microsoft.com/office/powerpoint/2010/main" val="41011131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D111C8-8BDE-1C4A-8F0C-C6791BB4B933}" type="datetime1">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6BB95-B822-4030-8CF5-7969791B9B2A}" type="slidenum">
              <a:rPr lang="en-US" smtClean="0"/>
              <a:pPr/>
              <a:t>‹#›</a:t>
            </a:fld>
            <a:endParaRPr lang="en-US"/>
          </a:p>
        </p:txBody>
      </p:sp>
    </p:spTree>
    <p:extLst>
      <p:ext uri="{BB962C8B-B14F-4D97-AF65-F5344CB8AC3E}">
        <p14:creationId xmlns:p14="http://schemas.microsoft.com/office/powerpoint/2010/main" val="2692522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F5BBAF-86E3-664E-8F72-1CC3C4235BF5}" type="datetime1">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6BB95-B822-4030-8CF5-7969791B9B2A}" type="slidenum">
              <a:rPr lang="en-US" smtClean="0"/>
              <a:pPr/>
              <a:t>‹#›</a:t>
            </a:fld>
            <a:endParaRPr lang="en-US"/>
          </a:p>
        </p:txBody>
      </p:sp>
    </p:spTree>
    <p:extLst>
      <p:ext uri="{BB962C8B-B14F-4D97-AF65-F5344CB8AC3E}">
        <p14:creationId xmlns:p14="http://schemas.microsoft.com/office/powerpoint/2010/main" val="991888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F95FFB-564B-B44E-AE1E-05C7AD70DE6B}" type="datetime1">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6BB95-B822-4030-8CF5-7969791B9B2A}" type="slidenum">
              <a:rPr lang="en-US" smtClean="0"/>
              <a:pPr/>
              <a:t>‹#›</a:t>
            </a:fld>
            <a:endParaRPr lang="en-US"/>
          </a:p>
        </p:txBody>
      </p:sp>
    </p:spTree>
    <p:extLst>
      <p:ext uri="{BB962C8B-B14F-4D97-AF65-F5344CB8AC3E}">
        <p14:creationId xmlns:p14="http://schemas.microsoft.com/office/powerpoint/2010/main" val="102789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779DF2-D3A8-294D-A78F-1ECFDAF9D6D3}" type="datetime1">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6BB95-B822-4030-8CF5-7969791B9B2A}" type="slidenum">
              <a:rPr lang="en-US" smtClean="0"/>
              <a:pPr/>
              <a:t>‹#›</a:t>
            </a:fld>
            <a:endParaRPr lang="en-US"/>
          </a:p>
        </p:txBody>
      </p:sp>
    </p:spTree>
    <p:extLst>
      <p:ext uri="{BB962C8B-B14F-4D97-AF65-F5344CB8AC3E}">
        <p14:creationId xmlns:p14="http://schemas.microsoft.com/office/powerpoint/2010/main" val="159658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B777D1-02B7-FA49-A4A0-579CB709FF28}" type="datetime1">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6BB95-B822-4030-8CF5-7969791B9B2A}" type="slidenum">
              <a:rPr lang="en-US" smtClean="0"/>
              <a:pPr/>
              <a:t>‹#›</a:t>
            </a:fld>
            <a:endParaRPr lang="en-US"/>
          </a:p>
        </p:txBody>
      </p:sp>
    </p:spTree>
    <p:extLst>
      <p:ext uri="{BB962C8B-B14F-4D97-AF65-F5344CB8AC3E}">
        <p14:creationId xmlns:p14="http://schemas.microsoft.com/office/powerpoint/2010/main" val="3099225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BCEEE3-B20B-554C-9C56-FDC99540FFE2}" type="datetime1">
              <a:rPr lang="en-US" smtClean="0"/>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6BB95-B822-4030-8CF5-7969791B9B2A}" type="slidenum">
              <a:rPr lang="en-US" smtClean="0"/>
              <a:pPr/>
              <a:t>‹#›</a:t>
            </a:fld>
            <a:endParaRPr lang="en-US"/>
          </a:p>
        </p:txBody>
      </p:sp>
    </p:spTree>
    <p:extLst>
      <p:ext uri="{BB962C8B-B14F-4D97-AF65-F5344CB8AC3E}">
        <p14:creationId xmlns:p14="http://schemas.microsoft.com/office/powerpoint/2010/main" val="114741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1F749B-DBF3-004D-AFF4-B1BBF855F677}" type="datetime1">
              <a:rPr lang="en-US" smtClean="0"/>
              <a:t>5/22/2019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6BB95-B822-4030-8CF5-7969791B9B2A}" type="slidenum">
              <a:rPr lang="en-US" smtClean="0"/>
              <a:pPr/>
              <a:t>‹#›</a:t>
            </a:fld>
            <a:endParaRPr lang="en-US"/>
          </a:p>
        </p:txBody>
      </p:sp>
    </p:spTree>
    <p:extLst>
      <p:ext uri="{BB962C8B-B14F-4D97-AF65-F5344CB8AC3E}">
        <p14:creationId xmlns:p14="http://schemas.microsoft.com/office/powerpoint/2010/main" val="3732819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8F3363-4A49-5E41-A2EC-182072CCD591}" type="datetime1">
              <a:rPr lang="en-US" smtClean="0"/>
              <a:t>5/22/2019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6BB95-B822-4030-8CF5-7969791B9B2A}" type="slidenum">
              <a:rPr lang="en-US" smtClean="0"/>
              <a:pPr/>
              <a:t>‹#›</a:t>
            </a:fld>
            <a:endParaRPr lang="en-US"/>
          </a:p>
        </p:txBody>
      </p:sp>
    </p:spTree>
    <p:extLst>
      <p:ext uri="{BB962C8B-B14F-4D97-AF65-F5344CB8AC3E}">
        <p14:creationId xmlns:p14="http://schemas.microsoft.com/office/powerpoint/2010/main" val="359265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D023D-0FCF-3F48-A5EC-9A3A9B87DED6}" type="datetime1">
              <a:rPr lang="en-US" smtClean="0"/>
              <a:t>5/22/2019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6BB95-B822-4030-8CF5-7969791B9B2A}" type="slidenum">
              <a:rPr lang="en-US" smtClean="0"/>
              <a:pPr/>
              <a:t>‹#›</a:t>
            </a:fld>
            <a:endParaRPr lang="en-US"/>
          </a:p>
        </p:txBody>
      </p:sp>
    </p:spTree>
    <p:extLst>
      <p:ext uri="{BB962C8B-B14F-4D97-AF65-F5344CB8AC3E}">
        <p14:creationId xmlns:p14="http://schemas.microsoft.com/office/powerpoint/2010/main" val="3206198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840173-10D2-0C42-9FEB-9340A57E2923}" type="datetime1">
              <a:rPr lang="en-US" smtClean="0"/>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6BB95-B822-4030-8CF5-7969791B9B2A}" type="slidenum">
              <a:rPr lang="en-US" smtClean="0"/>
              <a:pPr/>
              <a:t>‹#›</a:t>
            </a:fld>
            <a:endParaRPr lang="en-US"/>
          </a:p>
        </p:txBody>
      </p:sp>
    </p:spTree>
    <p:extLst>
      <p:ext uri="{BB962C8B-B14F-4D97-AF65-F5344CB8AC3E}">
        <p14:creationId xmlns:p14="http://schemas.microsoft.com/office/powerpoint/2010/main" val="146991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C014A8-02B9-D343-AE88-5FACD5625769}" type="datetime1">
              <a:rPr lang="en-US" smtClean="0"/>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6BB95-B822-4030-8CF5-7969791B9B2A}" type="slidenum">
              <a:rPr lang="en-US" smtClean="0"/>
              <a:pPr/>
              <a:t>‹#›</a:t>
            </a:fld>
            <a:endParaRPr lang="en-US"/>
          </a:p>
        </p:txBody>
      </p:sp>
    </p:spTree>
    <p:extLst>
      <p:ext uri="{BB962C8B-B14F-4D97-AF65-F5344CB8AC3E}">
        <p14:creationId xmlns:p14="http://schemas.microsoft.com/office/powerpoint/2010/main" val="2886140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133198-CD53-404D-9FE4-39A1C965F33C}" type="datetime1">
              <a:rPr lang="en-US" smtClean="0"/>
              <a:t>5/22/2019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6BB95-B822-4030-8CF5-7969791B9B2A}" type="slidenum">
              <a:rPr lang="en-US" smtClean="0"/>
              <a:pPr/>
              <a:t>‹#›</a:t>
            </a:fld>
            <a:endParaRPr lang="en-US"/>
          </a:p>
        </p:txBody>
      </p:sp>
    </p:spTree>
    <p:extLst>
      <p:ext uri="{BB962C8B-B14F-4D97-AF65-F5344CB8AC3E}">
        <p14:creationId xmlns:p14="http://schemas.microsoft.com/office/powerpoint/2010/main" val="2054990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31376"/>
          </a:xfrm>
          <a:solidFill>
            <a:srgbClr val="92D050"/>
          </a:solidFill>
        </p:spPr>
        <p:txBody>
          <a:bodyPr>
            <a:normAutofit fontScale="90000"/>
          </a:bodyPr>
          <a:lstStyle/>
          <a:p>
            <a:pPr marL="342900" marR="0" lvl="0" indent="-342900">
              <a:lnSpc>
                <a:spcPct val="115000"/>
              </a:lnSpc>
              <a:spcBef>
                <a:spcPts val="0"/>
              </a:spcBef>
              <a:spcAft>
                <a:spcPts val="0"/>
              </a:spcAft>
            </a:pPr>
            <a:r>
              <a:rPr lang="en-US" dirty="0" smtClean="0">
                <a:effectLst/>
                <a:latin typeface="Times New Roman" panose="02020603050405020304" pitchFamily="18" charset="0"/>
                <a:ea typeface="TimesNewRoman"/>
                <a:cs typeface="Times New Roman" panose="02020603050405020304" pitchFamily="18" charset="0"/>
              </a:rPr>
              <a:t>                     </a:t>
            </a:r>
            <a:br>
              <a:rPr lang="en-US" dirty="0" smtClean="0">
                <a:effectLst/>
                <a:latin typeface="Times New Roman" panose="02020603050405020304" pitchFamily="18" charset="0"/>
                <a:ea typeface="TimesNewRoman"/>
                <a:cs typeface="Times New Roman" panose="02020603050405020304" pitchFamily="18" charset="0"/>
              </a:rPr>
            </a:br>
            <a:r>
              <a:rPr lang="en-US" dirty="0">
                <a:latin typeface="Times New Roman" panose="02020603050405020304" pitchFamily="18" charset="0"/>
                <a:ea typeface="TimesNewRoman"/>
                <a:cs typeface="Times New Roman" panose="02020603050405020304" pitchFamily="18" charset="0"/>
              </a:rPr>
              <a:t> </a:t>
            </a:r>
            <a:r>
              <a:rPr lang="en-US" dirty="0" smtClean="0">
                <a:latin typeface="Times New Roman" panose="02020603050405020304" pitchFamily="18" charset="0"/>
                <a:ea typeface="TimesNewRoman"/>
                <a:cs typeface="Times New Roman" panose="02020603050405020304" pitchFamily="18" charset="0"/>
              </a:rPr>
              <a:t>    Chapter-III </a:t>
            </a:r>
            <a:r>
              <a:rPr lang="en-US" dirty="0" smtClean="0">
                <a:effectLst/>
                <a:latin typeface="Times New Roman" panose="02020603050405020304" pitchFamily="18" charset="0"/>
                <a:ea typeface="TimesNewRoman"/>
                <a:cs typeface="Times New Roman" panose="02020603050405020304" pitchFamily="18" charset="0"/>
              </a:rPr>
              <a:t>Basic Organic Chemicals/Products</a:t>
            </a:r>
            <a:r>
              <a:rPr lang="en-US" sz="3200" dirty="0" smtClean="0">
                <a:effectLst/>
                <a:latin typeface="Calibri" panose="020F0502020204030204" pitchFamily="34" charset="0"/>
                <a:ea typeface="Times New Roman" panose="02020603050405020304" pitchFamily="18" charset="0"/>
                <a:cs typeface="Times New Roman" panose="02020603050405020304" pitchFamily="18" charset="0"/>
              </a:rPr>
              <a:t/>
            </a:r>
            <a:br>
              <a:rPr lang="en-US" sz="3200" dirty="0" smtClean="0">
                <a:effectLst/>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0" y="1131376"/>
            <a:ext cx="12192000" cy="5726624"/>
          </a:xfrm>
        </p:spPr>
        <p:style>
          <a:lnRef idx="2">
            <a:schemeClr val="accent4"/>
          </a:lnRef>
          <a:fillRef idx="1">
            <a:schemeClr val="lt1"/>
          </a:fillRef>
          <a:effectRef idx="0">
            <a:schemeClr val="accent4"/>
          </a:effectRef>
          <a:fontRef idx="minor">
            <a:schemeClr val="dk1"/>
          </a:fontRef>
        </p:style>
        <p:txBody>
          <a:bodyPr>
            <a:normAutofit fontScale="85000" lnSpcReduction="10000"/>
          </a:bodyPr>
          <a:lstStyle/>
          <a:p>
            <a:pPr algn="just">
              <a:lnSpc>
                <a:spcPct val="150000"/>
              </a:lnSpc>
            </a:pPr>
            <a:r>
              <a:rPr lang="en-US" dirty="0" smtClean="0">
                <a:latin typeface="Times New Roman" pitchFamily="18" charset="0"/>
                <a:cs typeface="Times New Roman" pitchFamily="18" charset="0"/>
              </a:rPr>
              <a:t>Chemicals are part of our everyday lives. </a:t>
            </a:r>
          </a:p>
          <a:p>
            <a:pPr algn="just">
              <a:lnSpc>
                <a:spcPct val="150000"/>
              </a:lnSpc>
            </a:pPr>
            <a:r>
              <a:rPr lang="en-US" dirty="0" smtClean="0">
                <a:latin typeface="Times New Roman" pitchFamily="18" charset="0"/>
                <a:cs typeface="Times New Roman" pitchFamily="18" charset="0"/>
              </a:rPr>
              <a:t>The hundreds of chemicals that are manufactured by industrial processes influence what we do and how we do it. </a:t>
            </a:r>
          </a:p>
          <a:p>
            <a:pPr algn="just">
              <a:lnSpc>
                <a:spcPct val="150000"/>
              </a:lnSpc>
            </a:pPr>
            <a:r>
              <a:rPr lang="en-US" dirty="0" smtClean="0">
                <a:latin typeface="Times New Roman" pitchFamily="18" charset="0"/>
                <a:cs typeface="Times New Roman" pitchFamily="18" charset="0"/>
              </a:rPr>
              <a:t>This chapter offers descriptions and process details of the most popular of those chemicals. </a:t>
            </a:r>
          </a:p>
          <a:p>
            <a:pPr algn="just">
              <a:lnSpc>
                <a:spcPct val="150000"/>
              </a:lnSpc>
            </a:pPr>
            <a:r>
              <a:rPr lang="en-US" dirty="0" smtClean="0">
                <a:latin typeface="Times New Roman" pitchFamily="18" charset="0"/>
                <a:cs typeface="Times New Roman" pitchFamily="18" charset="0"/>
              </a:rPr>
              <a:t>The manufacture of chemicals involves many facets (subjects) of chemistry and chemical engineering which are completely treated to descriptions of the most important chemical conversions and processes of industrial operations.</a:t>
            </a:r>
            <a:endParaRPr lang="en-US" sz="6000" b="1"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This chapter will, therefore, emphasize the simple principles of systems of chemical manufacture rather than complex processes details that are often difficult to understand.</a:t>
            </a:r>
          </a:p>
        </p:txBody>
      </p:sp>
      <p:sp>
        <p:nvSpPr>
          <p:cNvPr id="4" name="Date Placeholder 3"/>
          <p:cNvSpPr>
            <a:spLocks noGrp="1"/>
          </p:cNvSpPr>
          <p:nvPr>
            <p:ph type="dt" sz="half" idx="10"/>
          </p:nvPr>
        </p:nvSpPr>
        <p:spPr/>
        <p:txBody>
          <a:bodyPr/>
          <a:lstStyle/>
          <a:p>
            <a:fld id="{FA984754-D014-0744-9341-5B8656E6C012}" type="datetime1">
              <a:rPr lang="en-US" smtClean="0"/>
              <a:t>5/22/2019</a:t>
            </a:fld>
            <a:endParaRPr lang="en-US"/>
          </a:p>
        </p:txBody>
      </p:sp>
      <p:sp>
        <p:nvSpPr>
          <p:cNvPr id="5" name="Slide Number Placeholder 4"/>
          <p:cNvSpPr>
            <a:spLocks noGrp="1"/>
          </p:cNvSpPr>
          <p:nvPr>
            <p:ph type="sldNum" sz="quarter" idx="12"/>
          </p:nvPr>
        </p:nvSpPr>
        <p:spPr/>
        <p:txBody>
          <a:bodyPr/>
          <a:lstStyle/>
          <a:p>
            <a:fld id="{00B6BB95-B822-4030-8CF5-7969791B9B2A}" type="slidenum">
              <a:rPr lang="en-US" smtClean="0"/>
              <a:pPr/>
              <a:t>1</a:t>
            </a:fld>
            <a:endParaRPr lang="en-US"/>
          </a:p>
        </p:txBody>
      </p:sp>
    </p:spTree>
    <p:extLst>
      <p:ext uri="{BB962C8B-B14F-4D97-AF65-F5344CB8AC3E}">
        <p14:creationId xmlns:p14="http://schemas.microsoft.com/office/powerpoint/2010/main" val="3359946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62149"/>
          </a:xfr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smtClean="0">
                <a:latin typeface="Times New Roman" panose="02020603050405020304" pitchFamily="18" charset="0"/>
                <a:ea typeface="TimesNewRoman"/>
              </a:rPr>
              <a:t>                  </a:t>
            </a:r>
            <a:r>
              <a:rPr lang="en-US" dirty="0" smtClean="0">
                <a:solidFill>
                  <a:schemeClr val="tx1"/>
                </a:solidFill>
                <a:latin typeface="Times New Roman" panose="02020603050405020304" pitchFamily="18" charset="0"/>
                <a:ea typeface="TimesNewRoman"/>
              </a:rPr>
              <a:t>3.2. Manufacture </a:t>
            </a:r>
            <a:r>
              <a:rPr lang="en-US" dirty="0">
                <a:solidFill>
                  <a:schemeClr val="tx1"/>
                </a:solidFill>
                <a:latin typeface="Times New Roman" panose="02020603050405020304" pitchFamily="18" charset="0"/>
                <a:ea typeface="TimesNewRoman"/>
              </a:rPr>
              <a:t>of Formaldehyde</a:t>
            </a:r>
            <a:r>
              <a:rPr lang="en-US" dirty="0" smtClean="0">
                <a:solidFill>
                  <a:schemeClr val="tx1"/>
                </a:solidFill>
                <a:latin typeface="Times New Roman" panose="02020603050405020304" pitchFamily="18" charset="0"/>
                <a:ea typeface="TimesNewRoman"/>
              </a:rPr>
              <a:t> </a:t>
            </a:r>
            <a:endParaRPr lang="en-US" dirty="0">
              <a:solidFill>
                <a:schemeClr val="tx1"/>
              </a:solidFill>
            </a:endParaRPr>
          </a:p>
        </p:txBody>
      </p:sp>
      <p:pic>
        <p:nvPicPr>
          <p:cNvPr id="12" name="Content Placeholder 11"/>
          <p:cNvPicPr>
            <a:picLocks noGrp="1" noChangeAspect="1"/>
          </p:cNvPicPr>
          <p:nvPr>
            <p:ph idx="1"/>
          </p:nvPr>
        </p:nvPicPr>
        <p:blipFill>
          <a:blip r:embed="rId2"/>
          <a:stretch>
            <a:fillRect/>
          </a:stretch>
        </p:blipFill>
        <p:spPr>
          <a:xfrm>
            <a:off x="248194" y="1007390"/>
            <a:ext cx="11560629" cy="5348959"/>
          </a:xfrm>
          <a:prstGeom prst="rect">
            <a:avLst/>
          </a:prstGeom>
        </p:spPr>
      </p:pic>
      <p:sp>
        <p:nvSpPr>
          <p:cNvPr id="4" name="Date Placeholder 3"/>
          <p:cNvSpPr>
            <a:spLocks noGrp="1"/>
          </p:cNvSpPr>
          <p:nvPr>
            <p:ph type="dt" sz="half" idx="10"/>
          </p:nvPr>
        </p:nvSpPr>
        <p:spPr/>
        <p:txBody>
          <a:bodyPr/>
          <a:lstStyle/>
          <a:p>
            <a:fld id="{6B1119F9-159B-D64F-AEB9-918EBD0A6667}" type="datetime1">
              <a:rPr lang="en-US" smtClean="0"/>
              <a:t>5/22/2019</a:t>
            </a:fld>
            <a:endParaRPr lang="en-US"/>
          </a:p>
        </p:txBody>
      </p:sp>
      <p:sp>
        <p:nvSpPr>
          <p:cNvPr id="5" name="Slide Number Placeholder 4"/>
          <p:cNvSpPr>
            <a:spLocks noGrp="1"/>
          </p:cNvSpPr>
          <p:nvPr>
            <p:ph type="sldNum" sz="quarter" idx="12"/>
          </p:nvPr>
        </p:nvSpPr>
        <p:spPr/>
        <p:txBody>
          <a:bodyPr/>
          <a:lstStyle/>
          <a:p>
            <a:fld id="{00B6BB95-B822-4030-8CF5-7969791B9B2A}" type="slidenum">
              <a:rPr lang="en-US" smtClean="0"/>
              <a:pPr/>
              <a:t>10</a:t>
            </a:fld>
            <a:endParaRPr lang="en-US"/>
          </a:p>
        </p:txBody>
      </p:sp>
      <p:sp>
        <p:nvSpPr>
          <p:cNvPr id="3" name="TextBox 2"/>
          <p:cNvSpPr txBox="1"/>
          <p:nvPr/>
        </p:nvSpPr>
        <p:spPr>
          <a:xfrm>
            <a:off x="9646920" y="1737360"/>
            <a:ext cx="289560" cy="400110"/>
          </a:xfrm>
          <a:prstGeom prst="rect">
            <a:avLst/>
          </a:prstGeom>
          <a:solidFill>
            <a:schemeClr val="bg1"/>
          </a:solidFill>
        </p:spPr>
        <p:txBody>
          <a:bodyPr wrap="square" rtlCol="0">
            <a:spAutoFit/>
          </a:bodyPr>
          <a:lstStyle/>
          <a:p>
            <a:r>
              <a:rPr lang="en-US" sz="2000" b="1" dirty="0" smtClean="0"/>
              <a:t>3</a:t>
            </a:r>
            <a:endParaRPr lang="en-US" sz="2000" b="1" dirty="0"/>
          </a:p>
        </p:txBody>
      </p:sp>
      <p:sp>
        <p:nvSpPr>
          <p:cNvPr id="6" name="TextBox 5"/>
          <p:cNvSpPr txBox="1"/>
          <p:nvPr/>
        </p:nvSpPr>
        <p:spPr>
          <a:xfrm>
            <a:off x="3261360" y="2137470"/>
            <a:ext cx="320040" cy="461665"/>
          </a:xfrm>
          <a:prstGeom prst="rect">
            <a:avLst/>
          </a:prstGeom>
          <a:solidFill>
            <a:schemeClr val="bg1"/>
          </a:solidFill>
        </p:spPr>
        <p:txBody>
          <a:bodyPr wrap="square" rtlCol="0">
            <a:spAutoFit/>
          </a:bodyPr>
          <a:lstStyle/>
          <a:p>
            <a:r>
              <a:rPr lang="en-US" sz="2400" b="1" dirty="0" smtClean="0"/>
              <a:t>4</a:t>
            </a:r>
            <a:endParaRPr lang="en-US" sz="2400" b="1" dirty="0"/>
          </a:p>
        </p:txBody>
      </p:sp>
    </p:spTree>
    <p:extLst>
      <p:ext uri="{BB962C8B-B14F-4D97-AF65-F5344CB8AC3E}">
        <p14:creationId xmlns:p14="http://schemas.microsoft.com/office/powerpoint/2010/main" val="25638044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98901"/>
          </a:xfrm>
        </p:spPr>
        <p:txBody>
          <a:bodyPr/>
          <a:lstStyle/>
          <a:p>
            <a:r>
              <a:rPr lang="en-US" dirty="0" smtClean="0"/>
              <a:t>                                   cont’d</a:t>
            </a:r>
            <a:endParaRPr lang="en-US" dirty="0"/>
          </a:p>
        </p:txBody>
      </p:sp>
      <p:pic>
        <p:nvPicPr>
          <p:cNvPr id="4" name="Content Placeholder 3"/>
          <p:cNvPicPr>
            <a:picLocks noGrp="1" noChangeAspect="1"/>
          </p:cNvPicPr>
          <p:nvPr>
            <p:ph idx="1"/>
          </p:nvPr>
        </p:nvPicPr>
        <p:blipFill>
          <a:blip r:embed="rId2"/>
          <a:stretch>
            <a:fillRect/>
          </a:stretch>
        </p:blipFill>
        <p:spPr>
          <a:xfrm>
            <a:off x="480447" y="1038387"/>
            <a:ext cx="11577234" cy="4578642"/>
          </a:xfrm>
          <a:prstGeom prst="rect">
            <a:avLst/>
          </a:prstGeom>
        </p:spPr>
      </p:pic>
      <p:sp>
        <p:nvSpPr>
          <p:cNvPr id="5" name="Rectangle 4"/>
          <p:cNvSpPr/>
          <p:nvPr/>
        </p:nvSpPr>
        <p:spPr>
          <a:xfrm>
            <a:off x="2740543" y="5735026"/>
            <a:ext cx="7633885" cy="461665"/>
          </a:xfrm>
          <a:prstGeom prst="rect">
            <a:avLst/>
          </a:prstGeom>
        </p:spPr>
        <p:txBody>
          <a:bodyPr wrap="none">
            <a:spAutoFit/>
          </a:bodyPr>
          <a:lstStyle/>
          <a:p>
            <a:r>
              <a:rPr lang="en-US" sz="2400" b="1" dirty="0" smtClean="0">
                <a:solidFill>
                  <a:srgbClr val="231F20"/>
                </a:solidFill>
                <a:latin typeface="Times New Roman" panose="02020603050405020304" pitchFamily="18" charset="0"/>
                <a:cs typeface="Times New Roman" panose="02020603050405020304" pitchFamily="18" charset="0"/>
              </a:rPr>
              <a:t>Fig.3  </a:t>
            </a:r>
            <a:r>
              <a:rPr lang="en-US" sz="2400" b="1" dirty="0">
                <a:solidFill>
                  <a:srgbClr val="231F20"/>
                </a:solidFill>
                <a:latin typeface="Times New Roman" panose="02020603050405020304" pitchFamily="18" charset="0"/>
                <a:cs typeface="Times New Roman" panose="02020603050405020304" pitchFamily="18" charset="0"/>
              </a:rPr>
              <a:t>Formaldehyde manufacture using a silver catalyst.</a:t>
            </a:r>
            <a:endParaRPr lang="en-US" sz="2400" b="1"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C5324ECC-4E9E-404B-9E69-75294C2727F7}" type="datetime1">
              <a:rPr lang="en-US" smtClean="0"/>
              <a:t>5/22/2019</a:t>
            </a:fld>
            <a:endParaRPr lang="en-US" dirty="0"/>
          </a:p>
        </p:txBody>
      </p:sp>
      <p:sp>
        <p:nvSpPr>
          <p:cNvPr id="7" name="Slide Number Placeholder 6"/>
          <p:cNvSpPr>
            <a:spLocks noGrp="1"/>
          </p:cNvSpPr>
          <p:nvPr>
            <p:ph type="sldNum" sz="quarter" idx="12"/>
          </p:nvPr>
        </p:nvSpPr>
        <p:spPr/>
        <p:txBody>
          <a:bodyPr/>
          <a:lstStyle/>
          <a:p>
            <a:fld id="{00B6BB95-B822-4030-8CF5-7969791B9B2A}" type="slidenum">
              <a:rPr lang="en-US" smtClean="0"/>
              <a:pPr/>
              <a:t>11</a:t>
            </a:fld>
            <a:endParaRPr lang="en-US"/>
          </a:p>
        </p:txBody>
      </p:sp>
    </p:spTree>
    <p:extLst>
      <p:ext uri="{BB962C8B-B14F-4D97-AF65-F5344CB8AC3E}">
        <p14:creationId xmlns:p14="http://schemas.microsoft.com/office/powerpoint/2010/main" val="2168231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21409"/>
          </a:xfrm>
        </p:spPr>
        <p:txBody>
          <a:bodyPr/>
          <a:lstStyle/>
          <a:p>
            <a:r>
              <a:rPr lang="en-US" dirty="0" smtClean="0"/>
              <a:t>                                             Cont’d</a:t>
            </a:r>
            <a:endParaRPr lang="en-US" dirty="0"/>
          </a:p>
        </p:txBody>
      </p:sp>
      <p:pic>
        <p:nvPicPr>
          <p:cNvPr id="8" name="Content Placeholder 7"/>
          <p:cNvPicPr>
            <a:picLocks noGrp="1" noChangeAspect="1"/>
          </p:cNvPicPr>
          <p:nvPr>
            <p:ph idx="1"/>
          </p:nvPr>
        </p:nvPicPr>
        <p:blipFill>
          <a:blip r:embed="rId2"/>
          <a:stretch>
            <a:fillRect/>
          </a:stretch>
        </p:blipFill>
        <p:spPr>
          <a:xfrm>
            <a:off x="542441" y="976394"/>
            <a:ext cx="11236271" cy="4431630"/>
          </a:xfrm>
          <a:prstGeom prst="rect">
            <a:avLst/>
          </a:prstGeom>
        </p:spPr>
      </p:pic>
      <p:sp>
        <p:nvSpPr>
          <p:cNvPr id="9" name="Rectangle 8"/>
          <p:cNvSpPr/>
          <p:nvPr/>
        </p:nvSpPr>
        <p:spPr>
          <a:xfrm>
            <a:off x="1100380" y="5493212"/>
            <a:ext cx="9546956" cy="461665"/>
          </a:xfrm>
          <a:prstGeom prst="rect">
            <a:avLst/>
          </a:prstGeom>
        </p:spPr>
        <p:txBody>
          <a:bodyPr wrap="square">
            <a:spAutoFit/>
          </a:bodyPr>
          <a:lstStyle/>
          <a:p>
            <a:r>
              <a:rPr lang="en-US" sz="2400" b="1" dirty="0" smtClean="0">
                <a:solidFill>
                  <a:srgbClr val="231F20"/>
                </a:solidFill>
                <a:latin typeface="Times New Roman" panose="02020603050405020304" pitchFamily="18" charset="0"/>
                <a:cs typeface="Times New Roman" panose="02020603050405020304" pitchFamily="18" charset="0"/>
              </a:rPr>
              <a:t>Fig. 4  </a:t>
            </a:r>
            <a:r>
              <a:rPr lang="en-US" sz="2400" b="1" dirty="0">
                <a:solidFill>
                  <a:srgbClr val="231F20"/>
                </a:solidFill>
                <a:latin typeface="Times New Roman" panose="02020603050405020304" pitchFamily="18" charset="0"/>
                <a:cs typeface="Times New Roman" panose="02020603050405020304" pitchFamily="18" charset="0"/>
              </a:rPr>
              <a:t>Formaldehyde manufacture using a metal oxide catalyst.</a:t>
            </a:r>
            <a:endParaRPr lang="en-US" sz="24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6D3F1082-65C7-AF47-BEFF-81F920212919}" type="datetime1">
              <a:rPr lang="en-US" smtClean="0"/>
              <a:t>5/22/2019</a:t>
            </a:fld>
            <a:endParaRPr lang="en-US" dirty="0"/>
          </a:p>
        </p:txBody>
      </p:sp>
      <p:sp>
        <p:nvSpPr>
          <p:cNvPr id="6" name="Slide Number Placeholder 5"/>
          <p:cNvSpPr>
            <a:spLocks noGrp="1"/>
          </p:cNvSpPr>
          <p:nvPr>
            <p:ph type="sldNum" sz="quarter" idx="12"/>
          </p:nvPr>
        </p:nvSpPr>
        <p:spPr/>
        <p:txBody>
          <a:bodyPr/>
          <a:lstStyle/>
          <a:p>
            <a:fld id="{00B6BB95-B822-4030-8CF5-7969791B9B2A}" type="slidenum">
              <a:rPr lang="en-US" smtClean="0"/>
              <a:pPr/>
              <a:t>12</a:t>
            </a:fld>
            <a:endParaRPr lang="en-US" dirty="0"/>
          </a:p>
        </p:txBody>
      </p:sp>
    </p:spTree>
    <p:extLst>
      <p:ext uri="{BB962C8B-B14F-4D97-AF65-F5344CB8AC3E}">
        <p14:creationId xmlns:p14="http://schemas.microsoft.com/office/powerpoint/2010/main" val="1109255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6256"/>
            <a:ext cx="12192000" cy="609600"/>
          </a:xfrm>
        </p:spPr>
        <p:style>
          <a:lnRef idx="1">
            <a:schemeClr val="accent1"/>
          </a:lnRef>
          <a:fillRef idx="2">
            <a:schemeClr val="accent1"/>
          </a:fillRef>
          <a:effectRef idx="1">
            <a:schemeClr val="accent1"/>
          </a:effectRef>
          <a:fontRef idx="minor">
            <a:schemeClr val="dk1"/>
          </a:fontRef>
        </p:style>
        <p:txBody>
          <a:bodyPr>
            <a:normAutofit fontScale="90000"/>
          </a:bodyPr>
          <a:lstStyle/>
          <a:p>
            <a:pPr marL="742950" marR="0" lvl="1" indent="-285750">
              <a:lnSpc>
                <a:spcPct val="115000"/>
              </a:lnSpc>
              <a:spcBef>
                <a:spcPts val="0"/>
              </a:spcBef>
              <a:spcAft>
                <a:spcPts val="0"/>
              </a:spcAft>
            </a:pPr>
            <a:r>
              <a:rPr lang="en-US" sz="3600" b="1" dirty="0" smtClean="0">
                <a:effectLst/>
                <a:latin typeface="Times New Roman" panose="02020603050405020304" pitchFamily="18" charset="0"/>
                <a:ea typeface="TimesNewRoman"/>
                <a:cs typeface="Times New Roman" panose="02020603050405020304" pitchFamily="18" charset="0"/>
              </a:rPr>
              <a:t>                         3.4.Manufacture of Acetic acid and </a:t>
            </a:r>
            <a:r>
              <a:rPr lang="en-US" sz="3600" b="1" dirty="0" smtClean="0">
                <a:latin typeface="Times New Roman" pitchFamily="18" charset="0"/>
                <a:ea typeface="Times New Roman" pitchFamily="18" charset="0"/>
                <a:cs typeface="Times New Roman" pitchFamily="18" charset="0"/>
              </a:rPr>
              <a:t>Acetaldehyde</a:t>
            </a:r>
            <a:r>
              <a:rPr lang="en-US" sz="3600" b="1" dirty="0" smtClean="0">
                <a:effectLst/>
                <a:latin typeface="Times New Roman" panose="02020603050405020304" pitchFamily="18" charset="0"/>
                <a:ea typeface="TimesNewRoman"/>
                <a:cs typeface="Times New Roman" panose="02020603050405020304" pitchFamily="18" charset="0"/>
              </a:rPr>
              <a:t> </a:t>
            </a:r>
            <a:r>
              <a:rPr lang="en-US" sz="2800" b="1" dirty="0" smtClean="0">
                <a:effectLst/>
                <a:latin typeface="Times New Roman" panose="02020603050405020304" pitchFamily="18" charset="0"/>
                <a:ea typeface="Times New Roman" panose="02020603050405020304" pitchFamily="18" charset="0"/>
                <a:cs typeface="Times New Roman" panose="02020603050405020304" pitchFamily="18" charset="0"/>
              </a:rPr>
              <a:t/>
            </a:r>
            <a:br>
              <a:rPr lang="en-US" sz="2800" b="1" dirty="0" smtClean="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848545"/>
            <a:ext cx="12192000" cy="5571641"/>
          </a:xfrm>
        </p:spPr>
        <p:txBody>
          <a:bodyPr>
            <a:normAutofit lnSpcReduction="10000"/>
          </a:bodyPr>
          <a:lstStyle/>
          <a:p>
            <a:pPr algn="just">
              <a:lnSpc>
                <a:spcPct val="150000"/>
              </a:lnSpc>
            </a:pPr>
            <a:r>
              <a:rPr lang="en-US" b="1" dirty="0">
                <a:solidFill>
                  <a:srgbClr val="FF0000"/>
                </a:solidFill>
                <a:latin typeface="Times New Roman" panose="02020603050405020304" pitchFamily="18" charset="0"/>
                <a:cs typeface="Times New Roman" panose="02020603050405020304" pitchFamily="18" charset="0"/>
              </a:rPr>
              <a:t>Acetic acid </a:t>
            </a:r>
            <a:r>
              <a:rPr lang="en-US" dirty="0">
                <a:latin typeface="Times New Roman" panose="02020603050405020304" pitchFamily="18" charset="0"/>
                <a:cs typeface="Times New Roman" panose="02020603050405020304" pitchFamily="18" charset="0"/>
              </a:rPr>
              <a:t>(ethanoic acid, vinegar acid, CH3CO2H, melting point 16.6o C, boiling point: 117.9o C, density: 1.0490, flash point: 43o C, ignition </a:t>
            </a:r>
            <a:r>
              <a:rPr lang="en-US" dirty="0" smtClean="0">
                <a:latin typeface="Times New Roman" panose="02020603050405020304" pitchFamily="18" charset="0"/>
                <a:cs typeface="Times New Roman" panose="02020603050405020304" pitchFamily="18" charset="0"/>
              </a:rPr>
              <a:t>temperature </a:t>
            </a:r>
            <a:r>
              <a:rPr lang="en-US" dirty="0">
                <a:latin typeface="Times New Roman" panose="02020603050405020304" pitchFamily="18" charset="0"/>
                <a:cs typeface="Times New Roman" panose="02020603050405020304" pitchFamily="18" charset="0"/>
              </a:rPr>
              <a:t>465o C) is a colorless, pungent liquid that is miscible with water, alcohol, and ether in all </a:t>
            </a:r>
            <a:r>
              <a:rPr lang="en-US" dirty="0" smtClean="0">
                <a:latin typeface="Times New Roman" panose="02020603050405020304" pitchFamily="18" charset="0"/>
                <a:cs typeface="Times New Roman" panose="02020603050405020304" pitchFamily="18" charset="0"/>
              </a:rPr>
              <a:t>proportions.</a:t>
            </a:r>
          </a:p>
          <a:p>
            <a:pPr algn="just">
              <a:lnSpc>
                <a:spcPct val="150000"/>
              </a:lnSpc>
            </a:pPr>
            <a:r>
              <a:rPr lang="en-US" b="1" dirty="0" smtClean="0">
                <a:solidFill>
                  <a:srgbClr val="FF0000"/>
                </a:solidFill>
                <a:latin typeface="Times New Roman" panose="02020603050405020304" pitchFamily="18" charset="0"/>
                <a:cs typeface="Times New Roman" panose="02020603050405020304" pitchFamily="18" charset="0"/>
              </a:rPr>
              <a:t>Acetic </a:t>
            </a:r>
            <a:r>
              <a:rPr lang="en-US" b="1" dirty="0">
                <a:solidFill>
                  <a:srgbClr val="FF0000"/>
                </a:solidFill>
                <a:latin typeface="Times New Roman" panose="02020603050405020304" pitchFamily="18" charset="0"/>
                <a:cs typeface="Times New Roman" panose="02020603050405020304" pitchFamily="18" charset="0"/>
              </a:rPr>
              <a:t>acid </a:t>
            </a:r>
            <a:r>
              <a:rPr lang="en-US" dirty="0">
                <a:latin typeface="Times New Roman" panose="02020603050405020304" pitchFamily="18" charset="0"/>
                <a:cs typeface="Times New Roman" panose="02020603050405020304" pitchFamily="18" charset="0"/>
              </a:rPr>
              <a:t>is available commercially in several concentrations</a:t>
            </a:r>
            <a:r>
              <a:rPr lang="en-US"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 glacial acetic is approximately 99.7% glacial acetic acid with water the principal impurity</a:t>
            </a:r>
            <a:r>
              <a:rPr lang="en-US"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(2) reagent grade acetic acid generally contains 36% acetic acid by </a:t>
            </a:r>
            <a:r>
              <a:rPr lang="en-US" dirty="0" smtClean="0">
                <a:latin typeface="Times New Roman" panose="02020603050405020304" pitchFamily="18" charset="0"/>
                <a:cs typeface="Times New Roman" panose="02020603050405020304" pitchFamily="18" charset="0"/>
              </a:rPr>
              <a:t>weight</a:t>
            </a:r>
            <a:endParaRPr lang="en-US" dirty="0"/>
          </a:p>
        </p:txBody>
      </p:sp>
      <p:sp>
        <p:nvSpPr>
          <p:cNvPr id="4" name="Date Placeholder 3"/>
          <p:cNvSpPr>
            <a:spLocks noGrp="1"/>
          </p:cNvSpPr>
          <p:nvPr>
            <p:ph type="dt" sz="half" idx="10"/>
          </p:nvPr>
        </p:nvSpPr>
        <p:spPr>
          <a:xfrm>
            <a:off x="2719251" y="6492875"/>
            <a:ext cx="2743200" cy="365125"/>
          </a:xfrm>
        </p:spPr>
        <p:txBody>
          <a:bodyPr/>
          <a:lstStyle/>
          <a:p>
            <a:fld id="{F0FA9CAC-B168-8740-8D85-2A58FBDFD81E}" type="datetime1">
              <a:rPr lang="en-US" smtClean="0"/>
              <a:t>5/22/2019</a:t>
            </a:fld>
            <a:endParaRPr lang="en-US" dirty="0"/>
          </a:p>
        </p:txBody>
      </p:sp>
      <p:sp>
        <p:nvSpPr>
          <p:cNvPr id="5" name="Slide Number Placeholder 4"/>
          <p:cNvSpPr>
            <a:spLocks noGrp="1"/>
          </p:cNvSpPr>
          <p:nvPr>
            <p:ph type="sldNum" sz="quarter" idx="12"/>
          </p:nvPr>
        </p:nvSpPr>
        <p:spPr/>
        <p:txBody>
          <a:bodyPr/>
          <a:lstStyle/>
          <a:p>
            <a:fld id="{00B6BB95-B822-4030-8CF5-7969791B9B2A}" type="slidenum">
              <a:rPr lang="en-US" smtClean="0"/>
              <a:pPr/>
              <a:t>13</a:t>
            </a:fld>
            <a:endParaRPr lang="en-US"/>
          </a:p>
        </p:txBody>
      </p:sp>
    </p:spTree>
    <p:extLst>
      <p:ext uri="{BB962C8B-B14F-4D97-AF65-F5344CB8AC3E}">
        <p14:creationId xmlns:p14="http://schemas.microsoft.com/office/powerpoint/2010/main" val="30215686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818" y="221673"/>
            <a:ext cx="11145982" cy="5955290"/>
          </a:xfrm>
        </p:spPr>
        <p:txBody>
          <a:bodyPr>
            <a:normAutofit fontScale="92500"/>
          </a:bodyPr>
          <a:lstStyle/>
          <a:p>
            <a:pPr marL="0" indent="0" algn="just">
              <a:lnSpc>
                <a:spcPct val="200000"/>
              </a:lnSpc>
              <a:buNone/>
            </a:pPr>
            <a:r>
              <a:rPr lang="en-US" dirty="0"/>
              <a:t>(3) commercial aqueous solutions are usually 28, 56, 70, 80, 85, and 90% acetic acid. </a:t>
            </a:r>
            <a:endParaRPr lang="en-US" dirty="0" smtClean="0"/>
          </a:p>
          <a:p>
            <a:pPr algn="just">
              <a:lnSpc>
                <a:spcPct val="200000"/>
              </a:lnSpc>
            </a:pPr>
            <a:r>
              <a:rPr lang="en-US" b="1" dirty="0" smtClean="0">
                <a:solidFill>
                  <a:srgbClr val="FF0000"/>
                </a:solidFill>
              </a:rPr>
              <a:t>Acetic </a:t>
            </a:r>
            <a:r>
              <a:rPr lang="en-US" b="1" dirty="0">
                <a:solidFill>
                  <a:srgbClr val="FF0000"/>
                </a:solidFill>
              </a:rPr>
              <a:t>acid </a:t>
            </a:r>
            <a:r>
              <a:rPr lang="en-US" dirty="0"/>
              <a:t>is the active ingredient in vinegar, in which the content ranges from 4 to 5% acetic acid. </a:t>
            </a:r>
            <a:endParaRPr lang="en-US" dirty="0" smtClean="0"/>
          </a:p>
          <a:p>
            <a:pPr algn="just">
              <a:lnSpc>
                <a:spcPct val="200000"/>
              </a:lnSpc>
            </a:pPr>
            <a:r>
              <a:rPr lang="en-US" b="1" dirty="0" smtClean="0">
                <a:solidFill>
                  <a:srgbClr val="FF0000"/>
                </a:solidFill>
              </a:rPr>
              <a:t>Acetic </a:t>
            </a:r>
            <a:r>
              <a:rPr lang="en-US" b="1" dirty="0">
                <a:solidFill>
                  <a:srgbClr val="FF0000"/>
                </a:solidFill>
              </a:rPr>
              <a:t>acid </a:t>
            </a:r>
            <a:r>
              <a:rPr lang="en-US" dirty="0"/>
              <a:t>is classified as a weak, monobasic acid (-CO2H) but the three hydrogen atoms linked to the carbon atom (CH3) are not replaceable by metals.</a:t>
            </a:r>
          </a:p>
          <a:p>
            <a:pPr algn="just">
              <a:lnSpc>
                <a:spcPct val="200000"/>
              </a:lnSpc>
            </a:pPr>
            <a:endParaRPr lang="en-US" dirty="0"/>
          </a:p>
        </p:txBody>
      </p:sp>
      <p:sp>
        <p:nvSpPr>
          <p:cNvPr id="4" name="Date Placeholder 3"/>
          <p:cNvSpPr>
            <a:spLocks noGrp="1"/>
          </p:cNvSpPr>
          <p:nvPr>
            <p:ph type="dt" sz="half" idx="10"/>
          </p:nvPr>
        </p:nvSpPr>
        <p:spPr/>
        <p:txBody>
          <a:bodyPr/>
          <a:lstStyle/>
          <a:p>
            <a:fld id="{EB779DF2-D3A8-294D-A78F-1ECFDAF9D6D3}" type="datetime1">
              <a:rPr lang="en-US" smtClean="0"/>
              <a:t>5/22/2019</a:t>
            </a:fld>
            <a:endParaRPr lang="en-US"/>
          </a:p>
        </p:txBody>
      </p:sp>
      <p:sp>
        <p:nvSpPr>
          <p:cNvPr id="5" name="Slide Number Placeholder 4"/>
          <p:cNvSpPr>
            <a:spLocks noGrp="1"/>
          </p:cNvSpPr>
          <p:nvPr>
            <p:ph type="sldNum" sz="quarter" idx="12"/>
          </p:nvPr>
        </p:nvSpPr>
        <p:spPr/>
        <p:txBody>
          <a:bodyPr/>
          <a:lstStyle/>
          <a:p>
            <a:fld id="{00B6BB95-B822-4030-8CF5-7969791B9B2A}" type="slidenum">
              <a:rPr lang="en-US" smtClean="0"/>
              <a:pPr/>
              <a:t>14</a:t>
            </a:fld>
            <a:endParaRPr lang="en-US"/>
          </a:p>
        </p:txBody>
      </p:sp>
    </p:spTree>
    <p:extLst>
      <p:ext uri="{BB962C8B-B14F-4D97-AF65-F5344CB8AC3E}">
        <p14:creationId xmlns:p14="http://schemas.microsoft.com/office/powerpoint/2010/main" val="1706871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4691"/>
            <a:ext cx="12192000" cy="6733309"/>
          </a:xfrm>
        </p:spPr>
        <p:txBody>
          <a:bodyPr>
            <a:normAutofit/>
          </a:bodyPr>
          <a:lstStyle/>
          <a:p>
            <a:pPr algn="just"/>
            <a:r>
              <a:rPr lang="en-US" sz="2400" b="1" dirty="0" smtClean="0">
                <a:latin typeface="Times New Roman" pitchFamily="18" charset="0"/>
                <a:cs typeface="Times New Roman" pitchFamily="18" charset="0"/>
              </a:rPr>
              <a:t>Acetic acid is manufactured by three processes: </a:t>
            </a:r>
            <a:r>
              <a:rPr lang="en-US" sz="2400" b="1" dirty="0" smtClean="0">
                <a:solidFill>
                  <a:srgbClr val="FF0000"/>
                </a:solidFill>
                <a:latin typeface="Times New Roman" pitchFamily="18" charset="0"/>
                <a:cs typeface="Times New Roman" pitchFamily="18" charset="0"/>
              </a:rPr>
              <a:t>acetaldehyde oxidation</a:t>
            </a:r>
            <a:r>
              <a:rPr lang="en-US" sz="2400" b="1" dirty="0" smtClean="0">
                <a:latin typeface="Times New Roman" pitchFamily="18" charset="0"/>
                <a:cs typeface="Times New Roman" pitchFamily="18" charset="0"/>
              </a:rPr>
              <a:t>, </a:t>
            </a:r>
            <a:r>
              <a:rPr lang="en-US" sz="2400" b="1" i="1" dirty="0" smtClean="0">
                <a:solidFill>
                  <a:srgbClr val="FF0000"/>
                </a:solidFill>
                <a:latin typeface="Times New Roman" pitchFamily="18" charset="0"/>
                <a:cs typeface="Times New Roman" pitchFamily="18" charset="0"/>
              </a:rPr>
              <a:t>n-</a:t>
            </a:r>
            <a:r>
              <a:rPr lang="en-US" sz="2400" b="1" dirty="0" smtClean="0">
                <a:solidFill>
                  <a:srgbClr val="FF0000"/>
                </a:solidFill>
                <a:latin typeface="Times New Roman" pitchFamily="18" charset="0"/>
                <a:cs typeface="Times New Roman" pitchFamily="18" charset="0"/>
              </a:rPr>
              <a:t>butane oxidation, and methanol carbonylation</a:t>
            </a:r>
            <a:r>
              <a:rPr lang="en-US" sz="2400" b="1" dirty="0" smtClean="0">
                <a:latin typeface="Times New Roman" pitchFamily="18" charset="0"/>
                <a:cs typeface="Times New Roman" pitchFamily="18" charset="0"/>
              </a:rPr>
              <a:t>.</a:t>
            </a:r>
          </a:p>
          <a:p>
            <a:pPr marL="0" indent="0" algn="just">
              <a:buNone/>
            </a:pPr>
            <a:endParaRPr lang="en-US" sz="24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Ethylene is the exclusive organic raw material for making acetaldehyde, 70 percent of which is further oxidized to acetic acid or acetic anhydride. </a:t>
            </a:r>
          </a:p>
          <a:p>
            <a:pPr marL="0" indent="0" algn="just">
              <a:buNone/>
            </a:pPr>
            <a:endParaRPr lang="en-US" sz="24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The single-stage (Wacker) process for making acetaldehyde involves cupric chloride and a small amount of palladium chloride in aqueous solution as a catalyst.</a:t>
            </a:r>
          </a:p>
          <a:p>
            <a:pPr>
              <a:buNone/>
            </a:pPr>
            <a:endParaRPr lang="en-US" sz="2400" b="1" dirty="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         </a:t>
            </a:r>
            <a:r>
              <a:rPr lang="en-US" sz="2400" b="1" dirty="0" smtClean="0"/>
              <a:t>CH2=CH2 + H2O + PdCl2   → CH3CHO + 2HCl + Pd</a:t>
            </a:r>
          </a:p>
          <a:p>
            <a:pPr>
              <a:buNone/>
            </a:pPr>
            <a:endParaRPr lang="en-US" sz="2400" b="1" dirty="0" smtClean="0"/>
          </a:p>
          <a:p>
            <a:r>
              <a:rPr lang="en-US" sz="2400" b="1" dirty="0" smtClean="0"/>
              <a:t>The yield is 95 percent and further oxidation of the acetaldehyde produces acetic acid (Fig. 5).</a:t>
            </a:r>
          </a:p>
          <a:p>
            <a:pPr>
              <a:buNone/>
            </a:pPr>
            <a:r>
              <a:rPr lang="en-US" sz="2400" b="1" dirty="0" smtClean="0"/>
              <a:t>                                             2CH3CHO + O2   → 2CH3CO2H</a:t>
            </a:r>
          </a:p>
          <a:p>
            <a:pPr>
              <a:buNone/>
            </a:pPr>
            <a:endParaRPr lang="en-US" sz="2400" b="1" dirty="0"/>
          </a:p>
        </p:txBody>
      </p:sp>
      <p:sp>
        <p:nvSpPr>
          <p:cNvPr id="4" name="Date Placeholder 3"/>
          <p:cNvSpPr>
            <a:spLocks noGrp="1"/>
          </p:cNvSpPr>
          <p:nvPr>
            <p:ph type="dt" sz="half" idx="10"/>
          </p:nvPr>
        </p:nvSpPr>
        <p:spPr/>
        <p:txBody>
          <a:bodyPr/>
          <a:lstStyle/>
          <a:p>
            <a:fld id="{C9A4F4A9-CD91-CA4B-A92D-04A4E9368673}" type="datetime1">
              <a:rPr lang="en-US" smtClean="0"/>
              <a:t>5/22/2019</a:t>
            </a:fld>
            <a:endParaRPr lang="en-US"/>
          </a:p>
        </p:txBody>
      </p:sp>
      <p:sp>
        <p:nvSpPr>
          <p:cNvPr id="5" name="Slide Number Placeholder 4"/>
          <p:cNvSpPr>
            <a:spLocks noGrp="1"/>
          </p:cNvSpPr>
          <p:nvPr>
            <p:ph type="sldNum" sz="quarter" idx="12"/>
          </p:nvPr>
        </p:nvSpPr>
        <p:spPr/>
        <p:txBody>
          <a:bodyPr/>
          <a:lstStyle/>
          <a:p>
            <a:fld id="{00B6BB95-B822-4030-8CF5-7969791B9B2A}" type="slidenum">
              <a:rPr lang="en-US" smtClean="0"/>
              <a:pPr/>
              <a:t>15</a:t>
            </a:fld>
            <a:endParaRPr lang="en-US"/>
          </a:p>
        </p:txBody>
      </p:sp>
    </p:spTree>
    <p:extLst>
      <p:ext uri="{BB962C8B-B14F-4D97-AF65-F5344CB8AC3E}">
        <p14:creationId xmlns:p14="http://schemas.microsoft.com/office/powerpoint/2010/main" val="37237848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85000" lnSpcReduction="10000"/>
          </a:bodyPr>
          <a:lstStyle/>
          <a:p>
            <a:pPr algn="just">
              <a:lnSpc>
                <a:spcPct val="200000"/>
              </a:lnSpc>
            </a:pPr>
            <a:r>
              <a:rPr lang="en-US" b="1" dirty="0" smtClean="0">
                <a:latin typeface="Times New Roman" pitchFamily="18" charset="0"/>
                <a:cs typeface="Times New Roman" pitchFamily="18" charset="0"/>
              </a:rPr>
              <a:t>A manganese or cobalt acetate catalyst is used with air as the oxidizing agent in the temperature and pressure ranges of 55 to 80 oC and 15 to 75 psi; </a:t>
            </a:r>
          </a:p>
          <a:p>
            <a:pPr algn="just">
              <a:lnSpc>
                <a:spcPct val="200000"/>
              </a:lnSpc>
            </a:pPr>
            <a:r>
              <a:rPr lang="en-US" b="1" dirty="0" smtClean="0">
                <a:latin typeface="Times New Roman" pitchFamily="18" charset="0"/>
                <a:cs typeface="Times New Roman" pitchFamily="18" charset="0"/>
              </a:rPr>
              <a:t>the yield is 95 %.</a:t>
            </a:r>
          </a:p>
          <a:p>
            <a:pPr algn="just">
              <a:lnSpc>
                <a:spcPct val="200000"/>
              </a:lnSpc>
            </a:pPr>
            <a:r>
              <a:rPr lang="en-US" b="1" dirty="0" smtClean="0">
                <a:latin typeface="Times New Roman" pitchFamily="18" charset="0"/>
                <a:cs typeface="Times New Roman" pitchFamily="18" charset="0"/>
              </a:rPr>
              <a:t>The second manufacturing method for acetic acid utilizes butane from the C4  petroleum stream rather than ethylene. </a:t>
            </a:r>
          </a:p>
          <a:p>
            <a:pPr algn="just">
              <a:lnSpc>
                <a:spcPct val="200000"/>
              </a:lnSpc>
            </a:pPr>
            <a:r>
              <a:rPr lang="en-US" b="1" dirty="0" smtClean="0">
                <a:latin typeface="Times New Roman" pitchFamily="18" charset="0"/>
                <a:cs typeface="Times New Roman" pitchFamily="18" charset="0"/>
              </a:rPr>
              <a:t>A variety of products is formed but conditions can be controlled to allow a large percentage of acetic acid to be formed. </a:t>
            </a:r>
          </a:p>
          <a:p>
            <a:pPr algn="just">
              <a:lnSpc>
                <a:spcPct val="200000"/>
              </a:lnSpc>
            </a:pPr>
            <a:r>
              <a:rPr lang="en-US" b="1" dirty="0" smtClean="0">
                <a:latin typeface="Times New Roman" pitchFamily="18" charset="0"/>
                <a:cs typeface="Times New Roman" pitchFamily="18" charset="0"/>
              </a:rPr>
              <a:t>Cobalt, manganese, or chromium acetates are catalysts with temperatures of 50 to –250 oC and a pressure of 800 psi.</a:t>
            </a:r>
          </a:p>
          <a:p>
            <a:pPr>
              <a:lnSpc>
                <a:spcPct val="200000"/>
              </a:lnSpc>
            </a:pPr>
            <a:endParaRPr lang="en-US" b="1" dirty="0" smtClean="0"/>
          </a:p>
          <a:p>
            <a:pPr>
              <a:lnSpc>
                <a:spcPct val="200000"/>
              </a:lnSpc>
            </a:pPr>
            <a:endParaRPr lang="en-US" b="1" dirty="0" smtClean="0"/>
          </a:p>
          <a:p>
            <a:pPr>
              <a:lnSpc>
                <a:spcPct val="200000"/>
              </a:lnSpc>
              <a:buNone/>
            </a:pPr>
            <a:endParaRPr lang="en-US" b="1" dirty="0"/>
          </a:p>
        </p:txBody>
      </p:sp>
      <p:sp>
        <p:nvSpPr>
          <p:cNvPr id="4" name="Date Placeholder 3"/>
          <p:cNvSpPr>
            <a:spLocks noGrp="1"/>
          </p:cNvSpPr>
          <p:nvPr>
            <p:ph type="dt" sz="half" idx="10"/>
          </p:nvPr>
        </p:nvSpPr>
        <p:spPr/>
        <p:txBody>
          <a:bodyPr/>
          <a:lstStyle/>
          <a:p>
            <a:fld id="{D5D3972C-BE6C-2541-B40B-1E3D5505C5ED}" type="datetime1">
              <a:rPr lang="en-US" smtClean="0"/>
              <a:t>5/22/2019</a:t>
            </a:fld>
            <a:endParaRPr lang="en-US"/>
          </a:p>
        </p:txBody>
      </p:sp>
      <p:sp>
        <p:nvSpPr>
          <p:cNvPr id="5" name="Slide Number Placeholder 4"/>
          <p:cNvSpPr>
            <a:spLocks noGrp="1"/>
          </p:cNvSpPr>
          <p:nvPr>
            <p:ph type="sldNum" sz="quarter" idx="12"/>
          </p:nvPr>
        </p:nvSpPr>
        <p:spPr/>
        <p:txBody>
          <a:bodyPr/>
          <a:lstStyle/>
          <a:p>
            <a:fld id="{00B6BB95-B822-4030-8CF5-7969791B9B2A}" type="slidenum">
              <a:rPr lang="en-US" smtClean="0"/>
              <a:pPr/>
              <a:t>16</a:t>
            </a:fld>
            <a:endParaRPr lang="en-US"/>
          </a:p>
        </p:txBody>
      </p:sp>
    </p:spTree>
    <p:extLst>
      <p:ext uri="{BB962C8B-B14F-4D97-AF65-F5344CB8AC3E}">
        <p14:creationId xmlns:p14="http://schemas.microsoft.com/office/powerpoint/2010/main" val="4724754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12192000" cy="784406"/>
          </a:xfrm>
        </p:spPr>
        <p:txBody>
          <a:bodyPr/>
          <a:lstStyle/>
          <a:p>
            <a:r>
              <a:rPr lang="en-US" dirty="0" smtClean="0"/>
              <a:t>                            cont’d</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82880" y="581891"/>
            <a:ext cx="12009120" cy="5040001"/>
          </a:xfrm>
          <a:prstGeom prst="rect">
            <a:avLst/>
          </a:prstGeom>
          <a:noFill/>
          <a:ln w="9525">
            <a:noFill/>
            <a:miter lim="800000"/>
            <a:headEnd/>
            <a:tailEnd/>
          </a:ln>
          <a:effectLst/>
        </p:spPr>
      </p:pic>
      <p:sp>
        <p:nvSpPr>
          <p:cNvPr id="9" name="Rectangle 8"/>
          <p:cNvSpPr/>
          <p:nvPr/>
        </p:nvSpPr>
        <p:spPr>
          <a:xfrm>
            <a:off x="1467395" y="5987018"/>
            <a:ext cx="9035142" cy="369332"/>
          </a:xfrm>
          <a:prstGeom prst="rect">
            <a:avLst/>
          </a:prstGeom>
        </p:spPr>
        <p:txBody>
          <a:bodyPr wrap="square">
            <a:spAutoFit/>
          </a:bodyPr>
          <a:lstStyle/>
          <a:p>
            <a:pPr lvl="0" fontAlgn="base">
              <a:spcBef>
                <a:spcPct val="0"/>
              </a:spcBef>
              <a:spcAft>
                <a:spcPct val="0"/>
              </a:spcAft>
            </a:pPr>
            <a:r>
              <a:rPr lang="en-US" dirty="0" smtClean="0">
                <a:latin typeface="Times New Roman" pitchFamily="18" charset="0"/>
                <a:ea typeface="Times New Roman" pitchFamily="18" charset="0"/>
                <a:cs typeface="Times New Roman" pitchFamily="18" charset="0"/>
              </a:rPr>
              <a:t>Fig.5  Acetaldehyde manufacture by the single-stage (Wacker) process.</a:t>
            </a:r>
            <a:endParaRPr lang="en-US" dirty="0" smtClean="0">
              <a:latin typeface="Arial" pitchFamily="34" charset="0"/>
              <a:cs typeface="Arial" pitchFamily="34" charset="0"/>
            </a:endParaRPr>
          </a:p>
        </p:txBody>
      </p:sp>
      <p:sp>
        <p:nvSpPr>
          <p:cNvPr id="10" name="Date Placeholder 9"/>
          <p:cNvSpPr>
            <a:spLocks noGrp="1"/>
          </p:cNvSpPr>
          <p:nvPr>
            <p:ph type="dt" sz="half" idx="10"/>
          </p:nvPr>
        </p:nvSpPr>
        <p:spPr/>
        <p:txBody>
          <a:bodyPr/>
          <a:lstStyle/>
          <a:p>
            <a:fld id="{A7E8F666-0618-D84D-B712-C876E323AEA8}" type="datetime1">
              <a:rPr lang="en-US" smtClean="0"/>
              <a:t>5/22/2019</a:t>
            </a:fld>
            <a:endParaRPr lang="en-US" dirty="0"/>
          </a:p>
        </p:txBody>
      </p:sp>
      <p:sp>
        <p:nvSpPr>
          <p:cNvPr id="11" name="Slide Number Placeholder 10"/>
          <p:cNvSpPr>
            <a:spLocks noGrp="1"/>
          </p:cNvSpPr>
          <p:nvPr>
            <p:ph type="sldNum" sz="quarter" idx="12"/>
          </p:nvPr>
        </p:nvSpPr>
        <p:spPr/>
        <p:txBody>
          <a:bodyPr/>
          <a:lstStyle/>
          <a:p>
            <a:fld id="{00B6BB95-B822-4030-8CF5-7969791B9B2A}"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35528"/>
            <a:ext cx="12192000" cy="6622472"/>
          </a:xfrm>
        </p:spPr>
        <p:txBody>
          <a:bodyPr>
            <a:normAutofit/>
          </a:bodyPr>
          <a:lstStyle/>
          <a:p>
            <a:pPr algn="just"/>
            <a:r>
              <a:rPr lang="en-US" dirty="0" smtClean="0">
                <a:latin typeface="Times New Roman" pitchFamily="18" charset="0"/>
                <a:cs typeface="Times New Roman" pitchFamily="18" charset="0"/>
              </a:rPr>
              <a:t>C4H10 + O2   → CH3CO2H + HCO2H + CH3CH2OH + CH3OH.</a:t>
            </a:r>
          </a:p>
          <a:p>
            <a:pPr marL="0" indent="0"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third and preferred method of acetic acid manufacture is </a:t>
            </a:r>
            <a:r>
              <a:rPr lang="en-US" dirty="0" smtClean="0">
                <a:solidFill>
                  <a:srgbClr val="FF0000"/>
                </a:solidFill>
                <a:latin typeface="Times New Roman" pitchFamily="18" charset="0"/>
                <a:cs typeface="Times New Roman" pitchFamily="18" charset="0"/>
              </a:rPr>
              <a:t>the carbonylation </a:t>
            </a:r>
            <a:r>
              <a:rPr lang="en-US" dirty="0" smtClean="0">
                <a:latin typeface="Times New Roman" pitchFamily="18" charset="0"/>
                <a:cs typeface="Times New Roman" pitchFamily="18" charset="0"/>
              </a:rPr>
              <a:t>of methanol, involving reaction of methanol and carbon monoxide (both derived from methane) with rhodium and iodine as catalysts at 175 oC and 1 atm (Fig. 6).Light ends, catalyst recovery, dehydrator.</a:t>
            </a:r>
          </a:p>
          <a:p>
            <a:pPr marL="0" indent="0" algn="just">
              <a:buNone/>
            </a:pPr>
            <a:endParaRPr lang="en-US" dirty="0" smtClean="0">
              <a:latin typeface="Times New Roman" pitchFamily="18" charset="0"/>
              <a:cs typeface="Times New Roman" pitchFamily="18" charset="0"/>
            </a:endParaRPr>
          </a:p>
          <a:p>
            <a:pPr>
              <a:buNone/>
            </a:pPr>
            <a:r>
              <a:rPr lang="en-US" dirty="0" smtClean="0"/>
              <a:t>                               CH3OH + CO → CH3CO2H  </a:t>
            </a:r>
          </a:p>
          <a:p>
            <a:pPr>
              <a:buNone/>
            </a:pPr>
            <a:endParaRPr lang="en-US" dirty="0" smtClean="0"/>
          </a:p>
          <a:p>
            <a:pPr algn="just"/>
            <a:r>
              <a:rPr lang="en-US" dirty="0" smtClean="0">
                <a:latin typeface="Times New Roman" pitchFamily="18" charset="0"/>
                <a:cs typeface="Times New Roman" pitchFamily="18" charset="0"/>
              </a:rPr>
              <a:t>The yield of acetic acid is 99 percent based on methanol and 90 percent based on carbon monoxide.</a:t>
            </a:r>
          </a:p>
          <a:p>
            <a:pPr algn="just"/>
            <a:r>
              <a:rPr lang="en-US" dirty="0" smtClean="0">
                <a:latin typeface="Times New Roman" pitchFamily="18" charset="0"/>
                <a:cs typeface="Times New Roman" pitchFamily="18" charset="0"/>
              </a:rPr>
              <a:t>Acetic acid is used for the manufacture of methyl acetate and acetic anhydride, vinyl acetate, ethyl acetate, terephthalic acid, cel- lulose acetate, and a variety of acetic esters.</a:t>
            </a:r>
          </a:p>
          <a:p>
            <a:pPr>
              <a:buNone/>
            </a:pPr>
            <a:endParaRPr lang="en-US" dirty="0"/>
          </a:p>
        </p:txBody>
      </p:sp>
      <p:sp>
        <p:nvSpPr>
          <p:cNvPr id="4" name="Date Placeholder 3"/>
          <p:cNvSpPr>
            <a:spLocks noGrp="1"/>
          </p:cNvSpPr>
          <p:nvPr>
            <p:ph type="dt" sz="half" idx="10"/>
          </p:nvPr>
        </p:nvSpPr>
        <p:spPr/>
        <p:txBody>
          <a:bodyPr/>
          <a:lstStyle/>
          <a:p>
            <a:fld id="{CFEEA615-546F-7942-A80A-7D4F6F206F21}" type="datetime1">
              <a:rPr lang="en-US" smtClean="0"/>
              <a:t>5/22/2019</a:t>
            </a:fld>
            <a:endParaRPr lang="en-US"/>
          </a:p>
        </p:txBody>
      </p:sp>
      <p:sp>
        <p:nvSpPr>
          <p:cNvPr id="5" name="Slide Number Placeholder 4"/>
          <p:cNvSpPr>
            <a:spLocks noGrp="1"/>
          </p:cNvSpPr>
          <p:nvPr>
            <p:ph type="sldNum" sz="quarter" idx="12"/>
          </p:nvPr>
        </p:nvSpPr>
        <p:spPr/>
        <p:txBody>
          <a:bodyPr/>
          <a:lstStyle/>
          <a:p>
            <a:fld id="{00B6BB95-B822-4030-8CF5-7969791B9B2A}"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888909"/>
          </a:xfrm>
        </p:spPr>
        <p:txBody>
          <a:bodyPr/>
          <a:lstStyle/>
          <a:p>
            <a:r>
              <a:rPr lang="en-US" dirty="0" smtClean="0"/>
              <a:t>                                   Cont’d</a:t>
            </a:r>
            <a:endParaRPr lang="en-US" dirty="0"/>
          </a:p>
        </p:txBody>
      </p:sp>
      <p:pic>
        <p:nvPicPr>
          <p:cNvPr id="44034" name="Picture 2"/>
          <p:cNvPicPr>
            <a:picLocks noChangeAspect="1" noChangeArrowheads="1"/>
          </p:cNvPicPr>
          <p:nvPr/>
        </p:nvPicPr>
        <p:blipFill>
          <a:blip r:embed="rId2"/>
          <a:srcRect/>
          <a:stretch>
            <a:fillRect/>
          </a:stretch>
        </p:blipFill>
        <p:spPr bwMode="auto">
          <a:xfrm>
            <a:off x="0" y="1293224"/>
            <a:ext cx="12192000" cy="4049485"/>
          </a:xfrm>
          <a:prstGeom prst="rect">
            <a:avLst/>
          </a:prstGeom>
          <a:noFill/>
          <a:ln w="9525">
            <a:noFill/>
            <a:miter lim="800000"/>
            <a:headEnd/>
            <a:tailEnd/>
          </a:ln>
          <a:effectLst/>
        </p:spPr>
      </p:pic>
      <p:sp>
        <p:nvSpPr>
          <p:cNvPr id="44039" name="Rectangle 7"/>
          <p:cNvSpPr>
            <a:spLocks noGrp="1" noChangeArrowheads="1"/>
          </p:cNvSpPr>
          <p:nvPr>
            <p:ph idx="1"/>
          </p:nvPr>
        </p:nvSpPr>
        <p:spPr bwMode="auto">
          <a:xfrm>
            <a:off x="248194" y="5325533"/>
            <a:ext cx="12192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a:t>
            </a:r>
            <a:r>
              <a:rPr kumimoji="0" lang="en-US" sz="240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6 </a:t>
            </a:r>
            <a:r>
              <a:rPr kumimoji="0" lang="en-US" sz="24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lang="en-US" sz="2400" dirty="0" smtClean="0">
                <a:latin typeface="Times New Roman" pitchFamily="18" charset="0"/>
                <a:ea typeface="Times New Roman" pitchFamily="18" charset="0"/>
                <a:cs typeface="Times New Roman" pitchFamily="18" charset="0"/>
              </a:rPr>
              <a:t>A</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cetaldehyde manufacture by carbonylation of methyl alcohol (methanol).</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Date Placeholder 9"/>
          <p:cNvSpPr>
            <a:spLocks noGrp="1"/>
          </p:cNvSpPr>
          <p:nvPr>
            <p:ph type="dt" sz="half" idx="10"/>
          </p:nvPr>
        </p:nvSpPr>
        <p:spPr/>
        <p:txBody>
          <a:bodyPr/>
          <a:lstStyle/>
          <a:p>
            <a:fld id="{891F43A1-2AD5-EA40-9EE7-29010261BBF9}" type="datetime1">
              <a:rPr lang="en-US" sz="1600" smtClean="0">
                <a:latin typeface="Times New Roman" pitchFamily="18" charset="0"/>
                <a:cs typeface="Times New Roman" pitchFamily="18" charset="0"/>
              </a:rPr>
              <a:t>5/22/2019</a:t>
            </a:fld>
            <a:endParaRPr lang="en-US" sz="1600" dirty="0">
              <a:latin typeface="Times New Roman" pitchFamily="18" charset="0"/>
              <a:cs typeface="Times New Roman" pitchFamily="18" charset="0"/>
            </a:endParaRPr>
          </a:p>
        </p:txBody>
      </p:sp>
      <p:sp>
        <p:nvSpPr>
          <p:cNvPr id="11" name="Slide Number Placeholder 10"/>
          <p:cNvSpPr>
            <a:spLocks noGrp="1"/>
          </p:cNvSpPr>
          <p:nvPr>
            <p:ph type="sldNum" sz="quarter" idx="12"/>
          </p:nvPr>
        </p:nvSpPr>
        <p:spPr/>
        <p:txBody>
          <a:bodyPr/>
          <a:lstStyle/>
          <a:p>
            <a:fld id="{00B6BB95-B822-4030-8CF5-7969791B9B2A}"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1"/>
            <a:ext cx="12192000" cy="483326"/>
          </a:xfrm>
        </p:spPr>
        <p:txBody>
          <a:bodyPr>
            <a:normAutofit fontScale="90000"/>
          </a:bodyPr>
          <a:lstStyle/>
          <a:p>
            <a:r>
              <a:rPr lang="en-US" dirty="0" smtClean="0"/>
              <a:t>                    </a:t>
            </a:r>
            <a:r>
              <a:rPr lang="en-US" sz="3600" b="1" u="sng" dirty="0" smtClean="0"/>
              <a:t>3.1. Introduction </a:t>
            </a:r>
            <a:r>
              <a:rPr lang="en-US" sz="3600" b="1" u="sng" dirty="0"/>
              <a:t>to Industrial organic synthesis  </a:t>
            </a:r>
            <a:endParaRPr lang="en-US" b="1" u="sng" dirty="0"/>
          </a:p>
        </p:txBody>
      </p:sp>
      <p:sp>
        <p:nvSpPr>
          <p:cNvPr id="3" name="Content Placeholder 2"/>
          <p:cNvSpPr>
            <a:spLocks noGrp="1"/>
          </p:cNvSpPr>
          <p:nvPr>
            <p:ph idx="1"/>
          </p:nvPr>
        </p:nvSpPr>
        <p:spPr>
          <a:xfrm>
            <a:off x="0" y="975360"/>
            <a:ext cx="12192000" cy="5882640"/>
          </a:xfrm>
        </p:spPr>
        <p:txBody>
          <a:bodyPr>
            <a:normAutofit/>
          </a:bodyPr>
          <a:lstStyle/>
          <a:p>
            <a:pPr marL="0" indent="0" algn="just">
              <a:lnSpc>
                <a:spcPct val="200000"/>
              </a:lnSpc>
              <a:buNone/>
            </a:pPr>
            <a:r>
              <a:rPr lang="en-US" sz="2400" b="1" dirty="0" smtClean="0">
                <a:solidFill>
                  <a:srgbClr val="7030A0"/>
                </a:solidFill>
                <a:latin typeface="Times New Roman" panose="02020603050405020304" pitchFamily="18" charset="0"/>
                <a:cs typeface="Times New Roman" panose="02020603050405020304" pitchFamily="18" charset="0"/>
              </a:rPr>
              <a:t>                       Where do industrial organic chemicals come from???</a:t>
            </a:r>
          </a:p>
          <a:p>
            <a:pPr algn="just">
              <a:lnSpc>
                <a:spcPct val="200000"/>
              </a:lnSpc>
            </a:pPr>
            <a:r>
              <a:rPr lang="en-US" sz="2400" b="1" dirty="0" smtClean="0">
                <a:solidFill>
                  <a:srgbClr val="221F1F"/>
                </a:solidFill>
                <a:latin typeface="Times New Roman" panose="02020603050405020304" pitchFamily="18" charset="0"/>
                <a:cs typeface="Times New Roman" panose="02020603050405020304" pitchFamily="18" charset="0"/>
              </a:rPr>
              <a:t>Natural gas </a:t>
            </a:r>
            <a:r>
              <a:rPr lang="en-US" sz="2400" dirty="0" smtClean="0">
                <a:solidFill>
                  <a:srgbClr val="221F1F"/>
                </a:solidFill>
                <a:latin typeface="Times New Roman" panose="02020603050405020304" pitchFamily="18" charset="0"/>
                <a:cs typeface="Times New Roman" panose="02020603050405020304" pitchFamily="18" charset="0"/>
              </a:rPr>
              <a:t>and </a:t>
            </a:r>
            <a:r>
              <a:rPr lang="en-US" sz="2400" b="1" dirty="0" smtClean="0">
                <a:solidFill>
                  <a:srgbClr val="221F1F"/>
                </a:solidFill>
                <a:latin typeface="Times New Roman" panose="02020603050405020304" pitchFamily="18" charset="0"/>
                <a:cs typeface="Times New Roman" panose="02020603050405020304" pitchFamily="18" charset="0"/>
              </a:rPr>
              <a:t>petroleum </a:t>
            </a:r>
            <a:r>
              <a:rPr lang="en-US" sz="2400" dirty="0" smtClean="0">
                <a:solidFill>
                  <a:srgbClr val="221F1F"/>
                </a:solidFill>
                <a:latin typeface="Times New Roman" panose="02020603050405020304" pitchFamily="18" charset="0"/>
                <a:cs typeface="Times New Roman" panose="02020603050405020304" pitchFamily="18" charset="0"/>
              </a:rPr>
              <a:t>are the main sources. From them come seven chemical</a:t>
            </a:r>
          </a:p>
          <a:p>
            <a:pPr algn="just">
              <a:lnSpc>
                <a:spcPct val="200000"/>
              </a:lnSpc>
              <a:buNone/>
            </a:pPr>
            <a:r>
              <a:rPr lang="en-US" sz="2400" dirty="0" smtClean="0">
                <a:solidFill>
                  <a:srgbClr val="221F1F"/>
                </a:solidFill>
                <a:latin typeface="Times New Roman" panose="02020603050405020304" pitchFamily="18" charset="0"/>
                <a:cs typeface="Times New Roman" panose="02020603050405020304" pitchFamily="18" charset="0"/>
              </a:rPr>
              <a:t>building blocks on which a vast organic chemical industry is formed/based.</a:t>
            </a:r>
          </a:p>
          <a:p>
            <a:pPr algn="just">
              <a:lnSpc>
                <a:spcPct val="200000"/>
              </a:lnSpc>
            </a:pPr>
            <a:r>
              <a:rPr lang="en-US" sz="2400" dirty="0" smtClean="0">
                <a:solidFill>
                  <a:srgbClr val="221F1F"/>
                </a:solidFill>
                <a:latin typeface="Times New Roman" panose="02020603050405020304" pitchFamily="18" charset="0"/>
                <a:cs typeface="Times New Roman" panose="02020603050405020304" pitchFamily="18" charset="0"/>
              </a:rPr>
              <a:t> These are </a:t>
            </a:r>
            <a:r>
              <a:rPr lang="en-US" sz="2400" b="1" dirty="0" smtClean="0">
                <a:solidFill>
                  <a:srgbClr val="221F1F"/>
                </a:solidFill>
                <a:latin typeface="Times New Roman" panose="02020603050405020304" pitchFamily="18" charset="0"/>
                <a:cs typeface="Times New Roman" panose="02020603050405020304" pitchFamily="18" charset="0"/>
              </a:rPr>
              <a:t>ethylene, propylene</a:t>
            </a:r>
            <a:r>
              <a:rPr lang="en-US" sz="2400" dirty="0" smtClean="0">
                <a:solidFill>
                  <a:srgbClr val="221F1F"/>
                </a:solidFill>
                <a:latin typeface="Times New Roman" panose="02020603050405020304" pitchFamily="18" charset="0"/>
                <a:cs typeface="Times New Roman" panose="02020603050405020304" pitchFamily="18" charset="0"/>
              </a:rPr>
              <a:t>, the </a:t>
            </a:r>
            <a:r>
              <a:rPr lang="en-US" sz="2400" b="1" dirty="0" smtClean="0">
                <a:solidFill>
                  <a:srgbClr val="221F1F"/>
                </a:solidFill>
                <a:latin typeface="Times New Roman" panose="02020603050405020304" pitchFamily="18" charset="0"/>
                <a:cs typeface="Times New Roman" panose="02020603050405020304" pitchFamily="18" charset="0"/>
              </a:rPr>
              <a:t>C4 olefins </a:t>
            </a:r>
            <a:r>
              <a:rPr lang="en-US" sz="2400" dirty="0" smtClean="0">
                <a:solidFill>
                  <a:srgbClr val="221F1F"/>
                </a:solidFill>
                <a:latin typeface="Times New Roman" panose="02020603050405020304" pitchFamily="18" charset="0"/>
                <a:cs typeface="Times New Roman" panose="02020603050405020304" pitchFamily="18" charset="0"/>
              </a:rPr>
              <a:t>(butenes and butadiene), </a:t>
            </a:r>
            <a:r>
              <a:rPr lang="en-US" sz="2400" b="1" dirty="0" smtClean="0">
                <a:solidFill>
                  <a:srgbClr val="221F1F"/>
                </a:solidFill>
                <a:latin typeface="Times New Roman" panose="02020603050405020304" pitchFamily="18" charset="0"/>
                <a:cs typeface="Times New Roman" panose="02020603050405020304" pitchFamily="18" charset="0"/>
              </a:rPr>
              <a:t>benzene, toluene, xylenes </a:t>
            </a:r>
            <a:r>
              <a:rPr lang="en-US" sz="2400" dirty="0" smtClean="0">
                <a:solidFill>
                  <a:srgbClr val="221F1F"/>
                </a:solidFill>
                <a:latin typeface="Times New Roman" panose="02020603050405020304" pitchFamily="18" charset="0"/>
                <a:cs typeface="Times New Roman" panose="02020603050405020304" pitchFamily="18" charset="0"/>
              </a:rPr>
              <a:t>(</a:t>
            </a:r>
            <a:r>
              <a:rPr lang="en-US" sz="2400" i="1" dirty="0" smtClean="0">
                <a:solidFill>
                  <a:srgbClr val="221F1F"/>
                </a:solidFill>
                <a:latin typeface="Times New Roman" panose="02020603050405020304" pitchFamily="18" charset="0"/>
                <a:cs typeface="Times New Roman" panose="02020603050405020304" pitchFamily="18" charset="0"/>
              </a:rPr>
              <a:t>ortho, meta,and para), and </a:t>
            </a:r>
            <a:r>
              <a:rPr lang="en-US" sz="2400" b="1" i="1" dirty="0" smtClean="0">
                <a:solidFill>
                  <a:srgbClr val="221F1F"/>
                </a:solidFill>
                <a:latin typeface="Times New Roman" panose="02020603050405020304" pitchFamily="18" charset="0"/>
                <a:cs typeface="Times New Roman" panose="02020603050405020304" pitchFamily="18" charset="0"/>
              </a:rPr>
              <a:t>methane. </a:t>
            </a:r>
          </a:p>
          <a:p>
            <a:pPr algn="just">
              <a:lnSpc>
                <a:spcPct val="200000"/>
              </a:lnSpc>
            </a:pPr>
            <a:r>
              <a:rPr lang="en-US" sz="2400" b="1" i="1" dirty="0" smtClean="0">
                <a:solidFill>
                  <a:srgbClr val="221F1F"/>
                </a:solidFill>
                <a:latin typeface="Times New Roman" panose="02020603050405020304" pitchFamily="18" charset="0"/>
                <a:cs typeface="Times New Roman" panose="02020603050405020304" pitchFamily="18" charset="0"/>
              </a:rPr>
              <a:t>The</a:t>
            </a:r>
            <a:r>
              <a:rPr lang="en-US" sz="2400" i="1" dirty="0" smtClean="0">
                <a:solidFill>
                  <a:srgbClr val="221F1F"/>
                </a:solidFill>
                <a:latin typeface="Times New Roman" panose="02020603050405020304" pitchFamily="18" charset="0"/>
                <a:cs typeface="Times New Roman" panose="02020603050405020304" pitchFamily="18" charset="0"/>
              </a:rPr>
              <a:t> olefins—ethylene, propylene and butadiene, and</a:t>
            </a:r>
            <a:r>
              <a:rPr lang="en-US" sz="2400" dirty="0" smtClean="0">
                <a:solidFill>
                  <a:srgbClr val="221F1F"/>
                </a:solidFill>
                <a:latin typeface="Times New Roman" panose="02020603050405020304" pitchFamily="18" charset="0"/>
                <a:cs typeface="Times New Roman" panose="02020603050405020304" pitchFamily="18" charset="0"/>
              </a:rPr>
              <a:t> the butenes—are derived from both natural gas and petroleum. </a:t>
            </a:r>
          </a:p>
          <a:p>
            <a:pPr algn="just">
              <a:lnSpc>
                <a:spcPct val="200000"/>
              </a:lnSpc>
            </a:pP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87E6E0E-E1C1-ED45-8BA3-78C3771C9DD4}" type="datetime1">
              <a:rPr lang="en-US" smtClean="0"/>
              <a:t>5/22/2019</a:t>
            </a:fld>
            <a:endParaRPr lang="en-US"/>
          </a:p>
        </p:txBody>
      </p:sp>
      <p:sp>
        <p:nvSpPr>
          <p:cNvPr id="5" name="Slide Number Placeholder 4"/>
          <p:cNvSpPr>
            <a:spLocks noGrp="1"/>
          </p:cNvSpPr>
          <p:nvPr>
            <p:ph type="sldNum" sz="quarter" idx="12"/>
          </p:nvPr>
        </p:nvSpPr>
        <p:spPr/>
        <p:txBody>
          <a:bodyPr/>
          <a:lstStyle/>
          <a:p>
            <a:fld id="{00B6BB95-B822-4030-8CF5-7969791B9B2A}"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04560"/>
          </a:xfrm>
        </p:spPr>
        <p:txBody>
          <a:bodyPr>
            <a:noAutofit/>
          </a:bodyPr>
          <a:lstStyle/>
          <a:p>
            <a:pPr marL="742950" marR="0" lvl="1" indent="-285750">
              <a:lnSpc>
                <a:spcPct val="115000"/>
              </a:lnSpc>
              <a:spcBef>
                <a:spcPts val="0"/>
              </a:spcBef>
              <a:spcAft>
                <a:spcPts val="0"/>
              </a:spcAft>
            </a:pPr>
            <a:r>
              <a:rPr lang="en-US" sz="3200" b="1" dirty="0" smtClean="0">
                <a:effectLst/>
                <a:latin typeface="Times New Roman" panose="02020603050405020304" pitchFamily="18" charset="0"/>
                <a:ea typeface="TimesNewRoman"/>
                <a:cs typeface="Times New Roman" panose="02020603050405020304" pitchFamily="18" charset="0"/>
              </a:rPr>
              <a:t>                                    </a:t>
            </a:r>
            <a:br>
              <a:rPr lang="en-US" sz="3200" b="1" dirty="0" smtClean="0">
                <a:effectLst/>
                <a:latin typeface="Times New Roman" panose="02020603050405020304" pitchFamily="18" charset="0"/>
                <a:ea typeface="TimesNewRoman"/>
                <a:cs typeface="Times New Roman" panose="02020603050405020304" pitchFamily="18" charset="0"/>
              </a:rPr>
            </a:br>
            <a:r>
              <a:rPr lang="en-US" sz="3200" b="1" dirty="0">
                <a:latin typeface="Times New Roman" panose="02020603050405020304" pitchFamily="18" charset="0"/>
                <a:ea typeface="TimesNewRoman"/>
                <a:cs typeface="Times New Roman" panose="02020603050405020304" pitchFamily="18" charset="0"/>
              </a:rPr>
              <a:t> </a:t>
            </a:r>
            <a:r>
              <a:rPr lang="en-US" sz="3200" b="1" dirty="0" smtClean="0">
                <a:latin typeface="Times New Roman" panose="02020603050405020304" pitchFamily="18" charset="0"/>
                <a:ea typeface="TimesNewRoman"/>
                <a:cs typeface="Times New Roman" panose="02020603050405020304" pitchFamily="18" charset="0"/>
              </a:rPr>
              <a:t>                              3.5 </a:t>
            </a:r>
            <a:r>
              <a:rPr lang="en-US" sz="3200" b="1" dirty="0" smtClean="0">
                <a:effectLst/>
                <a:latin typeface="Times New Roman" panose="02020603050405020304" pitchFamily="18" charset="0"/>
                <a:ea typeface="TimesNewRoman"/>
                <a:cs typeface="Times New Roman" panose="02020603050405020304" pitchFamily="18" charset="0"/>
              </a:rPr>
              <a:t>Manufacture of Acetone</a:t>
            </a:r>
            <a:r>
              <a:rPr lang="en-US" sz="3200" b="1" dirty="0" smtClean="0">
                <a:effectLst/>
                <a:latin typeface="Calibri" panose="020F0502020204030204" pitchFamily="34" charset="0"/>
                <a:ea typeface="Times New Roman" panose="02020603050405020304" pitchFamily="18" charset="0"/>
                <a:cs typeface="Times New Roman" panose="02020603050405020304" pitchFamily="18" charset="0"/>
              </a:rPr>
              <a:t/>
            </a:r>
            <a:br>
              <a:rPr lang="en-US" sz="3200" b="1" dirty="0" smtClean="0">
                <a:effectLst/>
                <a:latin typeface="Calibri" panose="020F0502020204030204" pitchFamily="34" charset="0"/>
                <a:ea typeface="Times New Roman" panose="02020603050405020304" pitchFamily="18" charset="0"/>
                <a:cs typeface="Times New Roman" panose="02020603050405020304" pitchFamily="18" charset="0"/>
              </a:rPr>
            </a:br>
            <a:endParaRPr lang="en-US" sz="3200" b="1" dirty="0"/>
          </a:p>
        </p:txBody>
      </p:sp>
      <p:pic>
        <p:nvPicPr>
          <p:cNvPr id="4" name="Content Placeholder 3"/>
          <p:cNvPicPr>
            <a:picLocks noGrp="1" noChangeAspect="1"/>
          </p:cNvPicPr>
          <p:nvPr>
            <p:ph idx="1"/>
          </p:nvPr>
        </p:nvPicPr>
        <p:blipFill>
          <a:blip r:embed="rId2"/>
          <a:stretch>
            <a:fillRect/>
          </a:stretch>
        </p:blipFill>
        <p:spPr>
          <a:xfrm>
            <a:off x="0" y="886691"/>
            <a:ext cx="11980190" cy="5652654"/>
          </a:xfrm>
          <a:prstGeom prst="rect">
            <a:avLst/>
          </a:prstGeom>
        </p:spPr>
      </p:pic>
      <p:sp>
        <p:nvSpPr>
          <p:cNvPr id="5" name="Date Placeholder 4"/>
          <p:cNvSpPr>
            <a:spLocks noGrp="1"/>
          </p:cNvSpPr>
          <p:nvPr>
            <p:ph type="dt" sz="half" idx="10"/>
          </p:nvPr>
        </p:nvSpPr>
        <p:spPr/>
        <p:txBody>
          <a:bodyPr/>
          <a:lstStyle/>
          <a:p>
            <a:fld id="{519B14BF-86AD-D041-9834-873A6F217DB5}" type="datetime1">
              <a:rPr lang="en-US" sz="1600" b="1" smtClean="0">
                <a:latin typeface="Times New Roman" pitchFamily="18" charset="0"/>
                <a:cs typeface="Times New Roman" pitchFamily="18" charset="0"/>
              </a:rPr>
              <a:t>5/22/2019</a:t>
            </a:fld>
            <a:endParaRPr lang="en-US" sz="1600"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00B6BB95-B822-4030-8CF5-7969791B9B2A}" type="slidenum">
              <a:rPr lang="en-US" smtClean="0"/>
              <a:pPr/>
              <a:t>20</a:t>
            </a:fld>
            <a:endParaRPr lang="en-US"/>
          </a:p>
        </p:txBody>
      </p:sp>
    </p:spTree>
    <p:extLst>
      <p:ext uri="{BB962C8B-B14F-4D97-AF65-F5344CB8AC3E}">
        <p14:creationId xmlns:p14="http://schemas.microsoft.com/office/powerpoint/2010/main" val="9704026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235528"/>
            <a:ext cx="12192000" cy="5174672"/>
          </a:xfrm>
          <a:prstGeom prst="rect">
            <a:avLst/>
          </a:prstGeom>
        </p:spPr>
      </p:pic>
      <p:sp>
        <p:nvSpPr>
          <p:cNvPr id="5" name="Date Placeholder 4"/>
          <p:cNvSpPr>
            <a:spLocks noGrp="1"/>
          </p:cNvSpPr>
          <p:nvPr>
            <p:ph type="dt" sz="half" idx="10"/>
          </p:nvPr>
        </p:nvSpPr>
        <p:spPr/>
        <p:txBody>
          <a:bodyPr/>
          <a:lstStyle/>
          <a:p>
            <a:fld id="{2079D818-5F08-EE4D-9A94-026943CFDA55}" type="datetime1">
              <a:rPr lang="en-US" sz="1600" b="1" smtClean="0">
                <a:latin typeface="Times New Roman" pitchFamily="18" charset="0"/>
                <a:cs typeface="Times New Roman" pitchFamily="18" charset="0"/>
              </a:rPr>
              <a:t>5/22/2019</a:t>
            </a:fld>
            <a:endParaRPr lang="en-US" sz="1600"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00B6BB95-B822-4030-8CF5-7969791B9B2A}" type="slidenum">
              <a:rPr lang="en-US" smtClean="0"/>
              <a:pPr/>
              <a:t>21</a:t>
            </a:fld>
            <a:endParaRPr lang="en-US"/>
          </a:p>
        </p:txBody>
      </p:sp>
      <p:sp>
        <p:nvSpPr>
          <p:cNvPr id="8" name="TextBox 7"/>
          <p:cNvSpPr txBox="1"/>
          <p:nvPr/>
        </p:nvSpPr>
        <p:spPr>
          <a:xfrm>
            <a:off x="609600" y="5865475"/>
            <a:ext cx="9829800" cy="461665"/>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Cumene is isopropylbenzene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07794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579119"/>
          </a:xfrm>
        </p:spPr>
        <p:txBody>
          <a:bodyPr/>
          <a:lstStyle/>
          <a:p>
            <a:r>
              <a:rPr lang="en-US" sz="3200" b="1" dirty="0" smtClean="0">
                <a:solidFill>
                  <a:prstClr val="black"/>
                </a:solidFill>
                <a:latin typeface="Times New Roman" panose="02020603050405020304" pitchFamily="18" charset="0"/>
                <a:cs typeface="Times New Roman" panose="02020603050405020304" pitchFamily="18" charset="0"/>
              </a:rPr>
              <a:t>                                     3.6 Manufacture </a:t>
            </a:r>
            <a:r>
              <a:rPr lang="en-US" sz="3200" b="1" dirty="0">
                <a:solidFill>
                  <a:prstClr val="black"/>
                </a:solidFill>
                <a:latin typeface="Times New Roman" panose="02020603050405020304" pitchFamily="18" charset="0"/>
                <a:cs typeface="Times New Roman" panose="02020603050405020304" pitchFamily="18" charset="0"/>
              </a:rPr>
              <a:t>of Phenol</a:t>
            </a:r>
            <a:endParaRPr lang="en-US" dirty="0"/>
          </a:p>
        </p:txBody>
      </p:sp>
      <p:sp>
        <p:nvSpPr>
          <p:cNvPr id="3" name="Content Placeholder 2"/>
          <p:cNvSpPr>
            <a:spLocks noGrp="1"/>
          </p:cNvSpPr>
          <p:nvPr>
            <p:ph idx="1"/>
          </p:nvPr>
        </p:nvSpPr>
        <p:spPr>
          <a:xfrm>
            <a:off x="0" y="579120"/>
            <a:ext cx="12192000" cy="5756367"/>
          </a:xfrm>
        </p:spPr>
        <p:txBody>
          <a:bodyPr>
            <a:normAutofit fontScale="77500" lnSpcReduction="20000"/>
          </a:bodyPr>
          <a:lstStyle/>
          <a:p>
            <a:pPr algn="just">
              <a:lnSpc>
                <a:spcPct val="200000"/>
              </a:lnSpc>
            </a:pPr>
            <a:r>
              <a:rPr lang="en-US" b="1" dirty="0">
                <a:cs typeface="Times New Roman" pitchFamily="18" charset="0"/>
              </a:rPr>
              <a:t>Phenol (hydroxybenzene; freezing point: </a:t>
            </a:r>
            <a:r>
              <a:rPr lang="en-US" b="1" dirty="0" smtClean="0">
                <a:cs typeface="Times New Roman" pitchFamily="18" charset="0"/>
              </a:rPr>
              <a:t>40.9 oC</a:t>
            </a:r>
            <a:r>
              <a:rPr lang="en-US" b="1" dirty="0">
                <a:cs typeface="Times New Roman" pitchFamily="18" charset="0"/>
              </a:rPr>
              <a:t>, boiling point: </a:t>
            </a:r>
            <a:r>
              <a:rPr lang="en-US" b="1" dirty="0" smtClean="0">
                <a:cs typeface="Times New Roman" pitchFamily="18" charset="0"/>
              </a:rPr>
              <a:t>181.8 oC</a:t>
            </a:r>
            <a:r>
              <a:rPr lang="en-US" b="1" dirty="0">
                <a:cs typeface="Times New Roman" pitchFamily="18" charset="0"/>
              </a:rPr>
              <a:t>, density: 1.0722; flash point: </a:t>
            </a:r>
            <a:r>
              <a:rPr lang="en-US" b="1" dirty="0" smtClean="0">
                <a:cs typeface="Times New Roman" pitchFamily="18" charset="0"/>
              </a:rPr>
              <a:t>79 oC</a:t>
            </a:r>
            <a:r>
              <a:rPr lang="en-US" b="1" dirty="0">
                <a:cs typeface="Times New Roman" pitchFamily="18" charset="0"/>
              </a:rPr>
              <a:t>) at room temperature is a white, </a:t>
            </a:r>
            <a:r>
              <a:rPr lang="en-US" b="1" dirty="0" smtClean="0">
                <a:cs typeface="Times New Roman" pitchFamily="18" charset="0"/>
              </a:rPr>
              <a:t>crystalline </a:t>
            </a:r>
            <a:r>
              <a:rPr lang="en-US" b="1" dirty="0">
                <a:cs typeface="Times New Roman" pitchFamily="18" charset="0"/>
              </a:rPr>
              <a:t>mass. </a:t>
            </a:r>
            <a:endParaRPr lang="en-US" b="1" dirty="0" smtClean="0">
              <a:cs typeface="Times New Roman" pitchFamily="18" charset="0"/>
            </a:endParaRPr>
          </a:p>
          <a:p>
            <a:pPr algn="just">
              <a:lnSpc>
                <a:spcPct val="200000"/>
              </a:lnSpc>
            </a:pPr>
            <a:endParaRPr lang="en-US" b="1" dirty="0" smtClean="0">
              <a:cs typeface="Times New Roman" pitchFamily="18" charset="0"/>
            </a:endParaRPr>
          </a:p>
          <a:p>
            <a:pPr algn="just">
              <a:lnSpc>
                <a:spcPct val="200000"/>
              </a:lnSpc>
            </a:pPr>
            <a:r>
              <a:rPr lang="en-US" b="1" dirty="0" smtClean="0">
                <a:cs typeface="Times New Roman" pitchFamily="18" charset="0"/>
              </a:rPr>
              <a:t>Phenol </a:t>
            </a:r>
            <a:r>
              <a:rPr lang="en-US" b="1" dirty="0">
                <a:cs typeface="Times New Roman" pitchFamily="18" charset="0"/>
              </a:rPr>
              <a:t>gradually turns pink if it contains impurities or is exposed to heat or light. It has a distinctive sweet, tarry odor, and burning taste. </a:t>
            </a:r>
            <a:endParaRPr lang="en-US" b="1" dirty="0" smtClean="0">
              <a:cs typeface="Times New Roman" pitchFamily="18" charset="0"/>
            </a:endParaRPr>
          </a:p>
          <a:p>
            <a:pPr marL="0" indent="0" algn="just">
              <a:lnSpc>
                <a:spcPct val="200000"/>
              </a:lnSpc>
              <a:buNone/>
            </a:pPr>
            <a:endParaRPr lang="en-US" b="1" dirty="0" smtClean="0">
              <a:cs typeface="Times New Roman" pitchFamily="18" charset="0"/>
            </a:endParaRPr>
          </a:p>
          <a:p>
            <a:pPr algn="just">
              <a:lnSpc>
                <a:spcPct val="200000"/>
              </a:lnSpc>
            </a:pPr>
            <a:r>
              <a:rPr lang="en-US" b="1" dirty="0" smtClean="0">
                <a:cs typeface="Times New Roman" pitchFamily="18" charset="0"/>
              </a:rPr>
              <a:t>Phenol </a:t>
            </a:r>
            <a:r>
              <a:rPr lang="en-US" b="1" dirty="0">
                <a:cs typeface="Times New Roman" pitchFamily="18" charset="0"/>
              </a:rPr>
              <a:t>has limited solubility in water between 0 and </a:t>
            </a:r>
            <a:r>
              <a:rPr lang="en-US" b="1" dirty="0" smtClean="0">
                <a:cs typeface="Times New Roman" pitchFamily="18" charset="0"/>
              </a:rPr>
              <a:t>65 oC Above 65.3 oC</a:t>
            </a:r>
            <a:r>
              <a:rPr lang="en-US" b="1" dirty="0">
                <a:cs typeface="Times New Roman" pitchFamily="18" charset="0"/>
              </a:rPr>
              <a:t>, phenol and water are miscible in all proportions. </a:t>
            </a:r>
            <a:endParaRPr lang="en-US" b="1" dirty="0" smtClean="0">
              <a:cs typeface="Times New Roman" pitchFamily="18" charset="0"/>
            </a:endParaRPr>
          </a:p>
          <a:p>
            <a:pPr algn="just">
              <a:lnSpc>
                <a:spcPct val="200000"/>
              </a:lnSpc>
            </a:pPr>
            <a:endParaRPr lang="en-US" b="1" dirty="0">
              <a:cs typeface="Times New Roman" pitchFamily="18" charset="0"/>
            </a:endParaRPr>
          </a:p>
          <a:p>
            <a:pPr marL="0" indent="0">
              <a:lnSpc>
                <a:spcPct val="200000"/>
              </a:lnSpc>
              <a:buNone/>
            </a:pPr>
            <a:endParaRPr lang="en-US" b="1" dirty="0"/>
          </a:p>
        </p:txBody>
      </p:sp>
      <p:sp>
        <p:nvSpPr>
          <p:cNvPr id="4" name="Date Placeholder 3"/>
          <p:cNvSpPr>
            <a:spLocks noGrp="1"/>
          </p:cNvSpPr>
          <p:nvPr>
            <p:ph type="dt" sz="half" idx="10"/>
          </p:nvPr>
        </p:nvSpPr>
        <p:spPr/>
        <p:txBody>
          <a:bodyPr/>
          <a:lstStyle/>
          <a:p>
            <a:fld id="{6ABD1F0D-F462-1142-A45A-0D2D6F5638C3}" type="datetime1">
              <a:rPr lang="en-US" sz="1600" b="1" smtClean="0">
                <a:latin typeface="Times New Roman" pitchFamily="18" charset="0"/>
                <a:cs typeface="Times New Roman" pitchFamily="18" charset="0"/>
              </a:rPr>
              <a:t>5/22/2019</a:t>
            </a:fld>
            <a:endParaRPr lang="en-US" sz="16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00B6BB95-B822-4030-8CF5-7969791B9B2A}" type="slidenum">
              <a:rPr lang="en-US" smtClean="0"/>
              <a:pPr/>
              <a:t>22</a:t>
            </a:fld>
            <a:endParaRPr lang="en-US"/>
          </a:p>
        </p:txBody>
      </p:sp>
    </p:spTree>
    <p:extLst>
      <p:ext uri="{BB962C8B-B14F-4D97-AF65-F5344CB8AC3E}">
        <p14:creationId xmlns:p14="http://schemas.microsoft.com/office/powerpoint/2010/main" val="42800045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 y="228600"/>
            <a:ext cx="11186160" cy="5948363"/>
          </a:xfrm>
        </p:spPr>
        <p:txBody>
          <a:bodyPr>
            <a:normAutofit fontScale="85000" lnSpcReduction="10000"/>
          </a:bodyPr>
          <a:lstStyle/>
          <a:p>
            <a:pPr algn="just">
              <a:lnSpc>
                <a:spcPct val="200000"/>
              </a:lnSpc>
            </a:pPr>
            <a:r>
              <a:rPr lang="en-US" b="1" dirty="0">
                <a:cs typeface="Times New Roman" pitchFamily="18" charset="0"/>
              </a:rPr>
              <a:t>Phenol is very soluble in alcohol, benzene, chloroform, ether, and partially disassociated organics in general, but it is less soluble in paraffinic hydrocarbons. </a:t>
            </a:r>
          </a:p>
          <a:p>
            <a:pPr algn="just">
              <a:lnSpc>
                <a:spcPct val="200000"/>
              </a:lnSpc>
            </a:pPr>
            <a:r>
              <a:rPr lang="en-US" b="1" dirty="0" smtClean="0"/>
              <a:t>Phenol </a:t>
            </a:r>
            <a:r>
              <a:rPr lang="en-US" b="1" dirty="0"/>
              <a:t>has been made, over the years, by a variety of processes. </a:t>
            </a:r>
            <a:endParaRPr lang="en-US" b="1" dirty="0" smtClean="0"/>
          </a:p>
          <a:p>
            <a:pPr algn="just">
              <a:lnSpc>
                <a:spcPct val="200000"/>
              </a:lnSpc>
            </a:pPr>
            <a:r>
              <a:rPr lang="en-US" b="1" dirty="0" smtClean="0"/>
              <a:t>Historically</a:t>
            </a:r>
            <a:r>
              <a:rPr lang="en-US" b="1" dirty="0">
                <a:solidFill>
                  <a:schemeClr val="accent2">
                    <a:lumMod val="50000"/>
                  </a:schemeClr>
                </a:solidFill>
              </a:rPr>
              <a:t>, an important method was the suffocation of benzene followed by desulfonation with caustic soda:</a:t>
            </a:r>
          </a:p>
          <a:p>
            <a:pPr marL="0" indent="0" algn="just">
              <a:lnSpc>
                <a:spcPct val="200000"/>
              </a:lnSpc>
              <a:buNone/>
            </a:pPr>
            <a:r>
              <a:rPr lang="en-US" b="1" dirty="0" smtClean="0">
                <a:solidFill>
                  <a:schemeClr val="accent2">
                    <a:lumMod val="50000"/>
                  </a:schemeClr>
                </a:solidFill>
              </a:rPr>
              <a:t>                    C6H6 </a:t>
            </a:r>
            <a:r>
              <a:rPr lang="en-US" b="1" dirty="0">
                <a:solidFill>
                  <a:schemeClr val="accent2">
                    <a:lumMod val="50000"/>
                  </a:schemeClr>
                </a:solidFill>
              </a:rPr>
              <a:t>+ H2SO4   → C6H5SO3H + H2O</a:t>
            </a:r>
          </a:p>
          <a:p>
            <a:pPr marL="0" indent="0" algn="just">
              <a:lnSpc>
                <a:spcPct val="200000"/>
              </a:lnSpc>
              <a:buNone/>
            </a:pPr>
            <a:r>
              <a:rPr lang="en-US" b="1" dirty="0" smtClean="0">
                <a:solidFill>
                  <a:schemeClr val="accent2">
                    <a:lumMod val="50000"/>
                  </a:schemeClr>
                </a:solidFill>
              </a:rPr>
              <a:t>                  C6H5SO3H </a:t>
            </a:r>
            <a:r>
              <a:rPr lang="en-US" b="1" dirty="0">
                <a:solidFill>
                  <a:schemeClr val="accent2">
                    <a:lumMod val="50000"/>
                  </a:schemeClr>
                </a:solidFill>
              </a:rPr>
              <a:t>+ 2NaOH  → C6H5OH + Na2SO4</a:t>
            </a:r>
          </a:p>
          <a:p>
            <a:pPr algn="just">
              <a:lnSpc>
                <a:spcPct val="200000"/>
              </a:lnSpc>
            </a:pPr>
            <a:endParaRPr lang="en-US" b="1" dirty="0"/>
          </a:p>
        </p:txBody>
      </p:sp>
      <p:sp>
        <p:nvSpPr>
          <p:cNvPr id="4" name="Date Placeholder 3"/>
          <p:cNvSpPr>
            <a:spLocks noGrp="1"/>
          </p:cNvSpPr>
          <p:nvPr>
            <p:ph type="dt" sz="half" idx="10"/>
          </p:nvPr>
        </p:nvSpPr>
        <p:spPr/>
        <p:txBody>
          <a:bodyPr/>
          <a:lstStyle/>
          <a:p>
            <a:fld id="{EB779DF2-D3A8-294D-A78F-1ECFDAF9D6D3}" type="datetime1">
              <a:rPr lang="en-US" smtClean="0"/>
              <a:t>5/22/2019</a:t>
            </a:fld>
            <a:endParaRPr lang="en-US"/>
          </a:p>
        </p:txBody>
      </p:sp>
      <p:sp>
        <p:nvSpPr>
          <p:cNvPr id="5" name="Slide Number Placeholder 4"/>
          <p:cNvSpPr>
            <a:spLocks noGrp="1"/>
          </p:cNvSpPr>
          <p:nvPr>
            <p:ph type="sldNum" sz="quarter" idx="12"/>
          </p:nvPr>
        </p:nvSpPr>
        <p:spPr/>
        <p:txBody>
          <a:bodyPr/>
          <a:lstStyle/>
          <a:p>
            <a:fld id="{00B6BB95-B822-4030-8CF5-7969791B9B2A}" type="slidenum">
              <a:rPr lang="en-US" smtClean="0"/>
              <a:pPr/>
              <a:t>23</a:t>
            </a:fld>
            <a:endParaRPr lang="en-US"/>
          </a:p>
        </p:txBody>
      </p:sp>
    </p:spTree>
    <p:extLst>
      <p:ext uri="{BB962C8B-B14F-4D97-AF65-F5344CB8AC3E}">
        <p14:creationId xmlns:p14="http://schemas.microsoft.com/office/powerpoint/2010/main" val="40217431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5995851"/>
          </a:xfrm>
        </p:spPr>
        <p:txBody>
          <a:bodyPr>
            <a:noAutofit/>
          </a:bodyPr>
          <a:lstStyle/>
          <a:p>
            <a:pPr algn="just">
              <a:lnSpc>
                <a:spcPct val="200000"/>
              </a:lnSpc>
            </a:pPr>
            <a:r>
              <a:rPr lang="en-US" sz="2400" b="1" dirty="0">
                <a:latin typeface="Times New Roman" panose="02020603050405020304" pitchFamily="18" charset="0"/>
                <a:cs typeface="Times New Roman" panose="02020603050405020304" pitchFamily="18" charset="0"/>
              </a:rPr>
              <a:t>This route to phenol is no longer </a:t>
            </a:r>
            <a:r>
              <a:rPr lang="en-US" sz="2400" b="1" dirty="0" smtClean="0">
                <a:latin typeface="Times New Roman" panose="02020603050405020304" pitchFamily="18" charset="0"/>
                <a:cs typeface="Times New Roman" panose="02020603050405020304" pitchFamily="18" charset="0"/>
              </a:rPr>
              <a:t>used.</a:t>
            </a:r>
          </a:p>
          <a:p>
            <a:pPr algn="just">
              <a:lnSpc>
                <a:spcPct val="200000"/>
              </a:lnSpc>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principal process in use is the </a:t>
            </a:r>
            <a:r>
              <a:rPr lang="en-US" sz="2400" b="1" dirty="0">
                <a:solidFill>
                  <a:srgbClr val="FF0000"/>
                </a:solidFill>
                <a:latin typeface="Times New Roman" panose="02020603050405020304" pitchFamily="18" charset="0"/>
                <a:cs typeface="Times New Roman" panose="02020603050405020304" pitchFamily="18" charset="0"/>
              </a:rPr>
              <a:t>peroxidation of cumene (</a:t>
            </a:r>
            <a:r>
              <a:rPr lang="en-US" sz="2400" b="1" i="1" dirty="0">
                <a:solidFill>
                  <a:srgbClr val="FF0000"/>
                </a:solidFill>
                <a:latin typeface="Times New Roman" panose="02020603050405020304" pitchFamily="18" charset="0"/>
                <a:cs typeface="Times New Roman" panose="02020603050405020304" pitchFamily="18" charset="0"/>
              </a:rPr>
              <a:t>iso-</a:t>
            </a:r>
            <a:r>
              <a:rPr lang="en-US" sz="2400" b="1" dirty="0">
                <a:solidFill>
                  <a:srgbClr val="FF0000"/>
                </a:solidFill>
                <a:latin typeface="Times New Roman" panose="02020603050405020304" pitchFamily="18" charset="0"/>
                <a:cs typeface="Times New Roman" panose="02020603050405020304" pitchFamily="18" charset="0"/>
              </a:rPr>
              <a:t>propyl benzene) </a:t>
            </a:r>
            <a:r>
              <a:rPr lang="en-US" sz="2400" b="1" dirty="0">
                <a:latin typeface="Times New Roman" panose="02020603050405020304" pitchFamily="18" charset="0"/>
                <a:cs typeface="Times New Roman" panose="02020603050405020304" pitchFamily="18" charset="0"/>
              </a:rPr>
              <a:t>at 130oC in the presence of air and a catalyst followed by </a:t>
            </a:r>
            <a:r>
              <a:rPr lang="en-US" sz="2400" b="1" dirty="0" smtClean="0">
                <a:latin typeface="Times New Roman" panose="02020603050405020304" pitchFamily="18" charset="0"/>
                <a:cs typeface="Times New Roman" panose="02020603050405020304" pitchFamily="18" charset="0"/>
              </a:rPr>
              <a:t>decomposition </a:t>
            </a:r>
            <a:r>
              <a:rPr lang="en-US" sz="2400" b="1" dirty="0">
                <a:latin typeface="Times New Roman" panose="02020603050405020304" pitchFamily="18" charset="0"/>
                <a:cs typeface="Times New Roman" panose="02020603050405020304" pitchFamily="18" charset="0"/>
              </a:rPr>
              <a:t>of the peroxide at 55 to 65oC in </a:t>
            </a:r>
            <a:r>
              <a:rPr lang="en-US" sz="2400" b="1" dirty="0" smtClean="0">
                <a:latin typeface="Times New Roman" panose="02020603050405020304" pitchFamily="18" charset="0"/>
                <a:cs typeface="Times New Roman" panose="02020603050405020304" pitchFamily="18" charset="0"/>
              </a:rPr>
              <a:t>the presence </a:t>
            </a:r>
            <a:r>
              <a:rPr lang="en-US" sz="2400" b="1" dirty="0">
                <a:latin typeface="Times New Roman" panose="02020603050405020304" pitchFamily="18" charset="0"/>
                <a:cs typeface="Times New Roman" panose="02020603050405020304" pitchFamily="18" charset="0"/>
              </a:rPr>
              <a:t>of sulfuric acid</a:t>
            </a:r>
            <a:r>
              <a:rPr lang="en-US" sz="2400" b="1" dirty="0" smtClean="0">
                <a:latin typeface="Times New Roman" panose="02020603050405020304" pitchFamily="18" charset="0"/>
                <a:cs typeface="Times New Roman" panose="02020603050405020304" pitchFamily="18" charset="0"/>
              </a:rPr>
              <a:t>.</a:t>
            </a:r>
          </a:p>
          <a:p>
            <a:pPr marL="0" indent="0" algn="just">
              <a:lnSpc>
                <a:spcPct val="200000"/>
              </a:lnSpc>
              <a:buNone/>
            </a:pPr>
            <a:r>
              <a:rPr lang="en-US" sz="2400" b="1" dirty="0" smtClean="0">
                <a:latin typeface="Times New Roman" panose="02020603050405020304" pitchFamily="18" charset="0"/>
                <a:cs typeface="Times New Roman" panose="02020603050405020304" pitchFamily="18" charset="0"/>
              </a:rPr>
              <a:t>                     C6H5CH(CH3)2   </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C6H5C(CH3)2OOH</a:t>
            </a:r>
          </a:p>
          <a:p>
            <a:pPr marL="0" indent="0" algn="just">
              <a:lnSpc>
                <a:spcPct val="200000"/>
              </a:lnSpc>
              <a:buNone/>
            </a:pPr>
            <a:r>
              <a:rPr lang="en-US" sz="2400" b="1" dirty="0" smtClean="0">
                <a:latin typeface="Times New Roman" panose="02020603050405020304" pitchFamily="18" charset="0"/>
                <a:cs typeface="Times New Roman" panose="02020603050405020304" pitchFamily="18" charset="0"/>
              </a:rPr>
              <a:t>             C6H5C(CH3)2OOH  </a:t>
            </a:r>
            <a:r>
              <a:rPr lang="en-US" sz="2400" b="1" dirty="0">
                <a:latin typeface="Times New Roman" panose="02020603050405020304" pitchFamily="18" charset="0"/>
                <a:cs typeface="Times New Roman" panose="02020603050405020304" pitchFamily="18" charset="0"/>
              </a:rPr>
              <a:t>→ C6H5OH + </a:t>
            </a:r>
            <a:r>
              <a:rPr lang="en-US" sz="2400" b="1" dirty="0" smtClean="0">
                <a:latin typeface="Times New Roman" panose="02020603050405020304" pitchFamily="18" charset="0"/>
                <a:cs typeface="Times New Roman" panose="02020603050405020304" pitchFamily="18" charset="0"/>
              </a:rPr>
              <a:t>CH3COCH3</a:t>
            </a:r>
          </a:p>
          <a:p>
            <a:pPr algn="just">
              <a:lnSpc>
                <a:spcPct val="200000"/>
              </a:lnSpc>
            </a:pPr>
            <a:r>
              <a:rPr lang="en-US" sz="2400" b="1" dirty="0" smtClean="0">
                <a:latin typeface="Times New Roman" panose="02020603050405020304" pitchFamily="18" charset="0"/>
                <a:cs typeface="Times New Roman" panose="02020603050405020304" pitchFamily="18" charset="0"/>
              </a:rPr>
              <a:t>In </a:t>
            </a:r>
            <a:r>
              <a:rPr lang="en-US" sz="2400" b="1" dirty="0">
                <a:latin typeface="Times New Roman" panose="02020603050405020304" pitchFamily="18" charset="0"/>
                <a:cs typeface="Times New Roman" panose="02020603050405020304" pitchFamily="18" charset="0"/>
              </a:rPr>
              <a:t>the </a:t>
            </a:r>
            <a:r>
              <a:rPr lang="en-US" sz="2400" b="1" i="1" dirty="0">
                <a:latin typeface="Times New Roman" panose="02020603050405020304" pitchFamily="18" charset="0"/>
                <a:cs typeface="Times New Roman" panose="02020603050405020304" pitchFamily="18" charset="0"/>
              </a:rPr>
              <a:t>cumene process </a:t>
            </a:r>
            <a:r>
              <a:rPr lang="en-US" sz="2400" b="1" dirty="0">
                <a:latin typeface="Times New Roman" panose="02020603050405020304" pitchFamily="18" charset="0"/>
                <a:cs typeface="Times New Roman" panose="02020603050405020304" pitchFamily="18" charset="0"/>
              </a:rPr>
              <a:t>(Fig. </a:t>
            </a:r>
            <a:r>
              <a:rPr lang="en-US" sz="2400" b="1" dirty="0" smtClean="0">
                <a:latin typeface="Times New Roman" panose="02020603050405020304" pitchFamily="18" charset="0"/>
                <a:cs typeface="Times New Roman" panose="02020603050405020304" pitchFamily="18" charset="0"/>
              </a:rPr>
              <a:t>7), </a:t>
            </a:r>
            <a:r>
              <a:rPr lang="en-US" sz="2400" b="1" dirty="0">
                <a:latin typeface="Times New Roman" panose="02020603050405020304" pitchFamily="18" charset="0"/>
                <a:cs typeface="Times New Roman" panose="02020603050405020304" pitchFamily="18" charset="0"/>
              </a:rPr>
              <a:t>cumene is oxidized to form </a:t>
            </a:r>
            <a:r>
              <a:rPr lang="en-US" sz="2400" b="1" dirty="0">
                <a:solidFill>
                  <a:srgbClr val="FF0000"/>
                </a:solidFill>
                <a:latin typeface="Times New Roman" panose="02020603050405020304" pitchFamily="18" charset="0"/>
                <a:cs typeface="Times New Roman" panose="02020603050405020304" pitchFamily="18" charset="0"/>
              </a:rPr>
              <a:t>cumene hydroperoxide </a:t>
            </a:r>
            <a:r>
              <a:rPr lang="en-US" sz="2400" b="1" dirty="0">
                <a:latin typeface="Times New Roman" panose="02020603050405020304" pitchFamily="18" charset="0"/>
                <a:cs typeface="Times New Roman" panose="02020603050405020304" pitchFamily="18" charset="0"/>
              </a:rPr>
              <a:t>that is then concentrated and cleaved to produce </a:t>
            </a:r>
            <a:r>
              <a:rPr lang="en-US" sz="2400" b="1" dirty="0">
                <a:solidFill>
                  <a:srgbClr val="FF0000"/>
                </a:solidFill>
                <a:latin typeface="Times New Roman" panose="02020603050405020304" pitchFamily="18" charset="0"/>
                <a:cs typeface="Times New Roman" panose="02020603050405020304" pitchFamily="18" charset="0"/>
              </a:rPr>
              <a:t>phenol and acetone</a:t>
            </a:r>
            <a:r>
              <a:rPr lang="en-US" sz="2400" b="1" dirty="0">
                <a:latin typeface="Times New Roman" panose="02020603050405020304" pitchFamily="18" charset="0"/>
                <a:cs typeface="Times New Roman" panose="02020603050405020304" pitchFamily="18" charset="0"/>
              </a:rPr>
              <a:t>. </a:t>
            </a:r>
          </a:p>
          <a:p>
            <a:pPr marL="0" indent="0">
              <a:lnSpc>
                <a:spcPct val="200000"/>
              </a:lnSpc>
              <a:buNone/>
            </a:pPr>
            <a:endParaRPr lang="en-US" sz="2400" b="1" dirty="0"/>
          </a:p>
        </p:txBody>
      </p:sp>
      <p:sp>
        <p:nvSpPr>
          <p:cNvPr id="4" name="Date Placeholder 3"/>
          <p:cNvSpPr>
            <a:spLocks noGrp="1"/>
          </p:cNvSpPr>
          <p:nvPr>
            <p:ph type="dt" sz="half" idx="10"/>
          </p:nvPr>
        </p:nvSpPr>
        <p:spPr/>
        <p:txBody>
          <a:bodyPr/>
          <a:lstStyle/>
          <a:p>
            <a:fld id="{E11067F9-EC84-714C-B4DE-A54A66E4F2E1}" type="datetime1">
              <a:rPr lang="en-US" sz="1600" smtClean="0">
                <a:latin typeface="Times New Roman" pitchFamily="18" charset="0"/>
                <a:cs typeface="Times New Roman" pitchFamily="18" charset="0"/>
              </a:rPr>
              <a:t>5/22/2019</a:t>
            </a:fld>
            <a:endParaRPr lang="en-US" sz="16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00B6BB95-B822-4030-8CF5-7969791B9B2A}" type="slidenum">
              <a:rPr lang="en-US" smtClean="0"/>
              <a:pPr/>
              <a:t>24</a:t>
            </a:fld>
            <a:endParaRPr lang="en-US"/>
          </a:p>
        </p:txBody>
      </p:sp>
    </p:spTree>
    <p:extLst>
      <p:ext uri="{BB962C8B-B14F-4D97-AF65-F5344CB8AC3E}">
        <p14:creationId xmlns:p14="http://schemas.microsoft.com/office/powerpoint/2010/main" val="21314935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 y="137160"/>
            <a:ext cx="11216640" cy="6039803"/>
          </a:xfrm>
        </p:spPr>
        <p:txBody>
          <a:bodyPr>
            <a:normAutofit/>
          </a:bodyPr>
          <a:lstStyle/>
          <a:p>
            <a:pPr algn="just">
              <a:lnSpc>
                <a:spcPct val="200000"/>
              </a:lnSpc>
            </a:pPr>
            <a:r>
              <a:rPr lang="en-US" sz="2400" b="1" dirty="0"/>
              <a:t>By-products of the oxidation reaction are acetophenone and dimethyl benzyl alcohol, which is dehydrated in the cleavage reaction to produce alpha -methylstyrene. </a:t>
            </a:r>
            <a:endParaRPr lang="en-US" sz="2400" b="1" dirty="0" smtClean="0"/>
          </a:p>
          <a:p>
            <a:pPr algn="just">
              <a:lnSpc>
                <a:spcPct val="200000"/>
              </a:lnSpc>
            </a:pPr>
            <a:r>
              <a:rPr lang="en-US" sz="2400" b="1" dirty="0" smtClean="0">
                <a:solidFill>
                  <a:srgbClr val="FF0000"/>
                </a:solidFill>
              </a:rPr>
              <a:t>The </a:t>
            </a:r>
            <a:r>
              <a:rPr lang="en-US" sz="2400" b="1" dirty="0">
                <a:solidFill>
                  <a:srgbClr val="FF0000"/>
                </a:solidFill>
              </a:rPr>
              <a:t>toluene-benzoic acid process involves three chemical reactions: </a:t>
            </a:r>
            <a:endParaRPr lang="en-US" sz="2400" b="1" dirty="0" smtClean="0">
              <a:solidFill>
                <a:srgbClr val="FF0000"/>
              </a:solidFill>
            </a:endParaRPr>
          </a:p>
          <a:p>
            <a:pPr marL="0" indent="0" algn="just">
              <a:lnSpc>
                <a:spcPct val="200000"/>
              </a:lnSpc>
              <a:buNone/>
            </a:pPr>
            <a:r>
              <a:rPr lang="en-US" sz="2400" b="1" dirty="0" smtClean="0"/>
              <a:t>(</a:t>
            </a:r>
            <a:r>
              <a:rPr lang="en-US" sz="2400" b="1" dirty="0"/>
              <a:t>1) oxidation of toluene to form benzoic acid</a:t>
            </a:r>
            <a:r>
              <a:rPr lang="en-US" sz="2400" b="1" dirty="0" smtClean="0"/>
              <a:t>,</a:t>
            </a:r>
          </a:p>
          <a:p>
            <a:pPr marL="0" indent="0" algn="just">
              <a:lnSpc>
                <a:spcPct val="200000"/>
              </a:lnSpc>
              <a:buNone/>
            </a:pPr>
            <a:r>
              <a:rPr lang="en-US" sz="2400" b="1" dirty="0" smtClean="0"/>
              <a:t>               2C6H5CH3 </a:t>
            </a:r>
            <a:r>
              <a:rPr lang="en-US" sz="2400" b="1" dirty="0"/>
              <a:t>+ 3O2   → 2C6H5CO2H + 2H2O</a:t>
            </a:r>
          </a:p>
          <a:p>
            <a:pPr marL="0" indent="0" algn="just">
              <a:lnSpc>
                <a:spcPct val="200000"/>
              </a:lnSpc>
              <a:buNone/>
            </a:pPr>
            <a:r>
              <a:rPr lang="en-US" sz="2400" b="1" dirty="0" smtClean="0"/>
              <a:t> </a:t>
            </a:r>
            <a:r>
              <a:rPr lang="en-US" sz="2400" b="1" dirty="0"/>
              <a:t>(2) oxidation of benzoic acid to form phenyl benzoate, and </a:t>
            </a:r>
            <a:endParaRPr lang="en-US" sz="2400" b="1" dirty="0" smtClean="0"/>
          </a:p>
          <a:p>
            <a:pPr marL="0" indent="0" algn="just">
              <a:lnSpc>
                <a:spcPct val="200000"/>
              </a:lnSpc>
              <a:buNone/>
            </a:pPr>
            <a:r>
              <a:rPr lang="en-US" sz="2400" b="1" dirty="0" smtClean="0"/>
              <a:t>          4C6H5CO2H </a:t>
            </a:r>
            <a:r>
              <a:rPr lang="en-US" sz="2400" b="1" dirty="0"/>
              <a:t>+ O2   → 2C6H5CO2C6H5 + 2H2O + 2CO2</a:t>
            </a:r>
          </a:p>
          <a:p>
            <a:pPr algn="just">
              <a:lnSpc>
                <a:spcPct val="200000"/>
              </a:lnSpc>
            </a:pPr>
            <a:endParaRPr lang="en-US" sz="2400" b="1" dirty="0"/>
          </a:p>
        </p:txBody>
      </p:sp>
      <p:sp>
        <p:nvSpPr>
          <p:cNvPr id="4" name="Date Placeholder 3"/>
          <p:cNvSpPr>
            <a:spLocks noGrp="1"/>
          </p:cNvSpPr>
          <p:nvPr>
            <p:ph type="dt" sz="half" idx="10"/>
          </p:nvPr>
        </p:nvSpPr>
        <p:spPr/>
        <p:txBody>
          <a:bodyPr/>
          <a:lstStyle/>
          <a:p>
            <a:fld id="{EB779DF2-D3A8-294D-A78F-1ECFDAF9D6D3}" type="datetime1">
              <a:rPr lang="en-US" smtClean="0"/>
              <a:t>5/22/2019</a:t>
            </a:fld>
            <a:endParaRPr lang="en-US"/>
          </a:p>
        </p:txBody>
      </p:sp>
      <p:sp>
        <p:nvSpPr>
          <p:cNvPr id="5" name="Slide Number Placeholder 4"/>
          <p:cNvSpPr>
            <a:spLocks noGrp="1"/>
          </p:cNvSpPr>
          <p:nvPr>
            <p:ph type="sldNum" sz="quarter" idx="12"/>
          </p:nvPr>
        </p:nvSpPr>
        <p:spPr/>
        <p:txBody>
          <a:bodyPr/>
          <a:lstStyle/>
          <a:p>
            <a:fld id="{00B6BB95-B822-4030-8CF5-7969791B9B2A}" type="slidenum">
              <a:rPr lang="en-US" smtClean="0"/>
              <a:pPr/>
              <a:t>25</a:t>
            </a:fld>
            <a:endParaRPr lang="en-US"/>
          </a:p>
        </p:txBody>
      </p:sp>
    </p:spTree>
    <p:extLst>
      <p:ext uri="{BB962C8B-B14F-4D97-AF65-F5344CB8AC3E}">
        <p14:creationId xmlns:p14="http://schemas.microsoft.com/office/powerpoint/2010/main" val="311463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90414"/>
          </a:xfrm>
        </p:spPr>
        <p:txBody>
          <a:bodyPr>
            <a:normAutofit/>
          </a:bodyPr>
          <a:lstStyle/>
          <a:p>
            <a:r>
              <a:rPr lang="en-US" dirty="0" smtClean="0"/>
              <a:t>                                               Cont’d</a:t>
            </a:r>
            <a:endParaRPr lang="en-US" sz="32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216976" y="790415"/>
            <a:ext cx="11825207" cy="4878866"/>
          </a:xfrm>
          <a:prstGeom prst="rect">
            <a:avLst/>
          </a:prstGeom>
        </p:spPr>
      </p:pic>
      <p:sp>
        <p:nvSpPr>
          <p:cNvPr id="6" name="Rectangle 5"/>
          <p:cNvSpPr/>
          <p:nvPr/>
        </p:nvSpPr>
        <p:spPr>
          <a:xfrm>
            <a:off x="666205" y="5434149"/>
            <a:ext cx="8647611" cy="523220"/>
          </a:xfrm>
          <a:prstGeom prst="rect">
            <a:avLst/>
          </a:prstGeom>
        </p:spPr>
        <p:txBody>
          <a:bodyPr wrap="square">
            <a:spAutoFit/>
          </a:bodyPr>
          <a:lstStyle/>
          <a:p>
            <a:r>
              <a:rPr lang="en-US" sz="2800" dirty="0" smtClean="0">
                <a:latin typeface="Times New Roman" pitchFamily="18" charset="0"/>
                <a:cs typeface="Times New Roman" pitchFamily="18" charset="0"/>
              </a:rPr>
              <a:t>Fig.7   Manufacture </a:t>
            </a:r>
            <a:r>
              <a:rPr lang="en-US" sz="2800" dirty="0">
                <a:latin typeface="Times New Roman" pitchFamily="18" charset="0"/>
                <a:cs typeface="Times New Roman" pitchFamily="18" charset="0"/>
              </a:rPr>
              <a:t>of phenol from cumene.</a:t>
            </a:r>
          </a:p>
        </p:txBody>
      </p:sp>
      <p:sp>
        <p:nvSpPr>
          <p:cNvPr id="7" name="Date Placeholder 6"/>
          <p:cNvSpPr>
            <a:spLocks noGrp="1"/>
          </p:cNvSpPr>
          <p:nvPr>
            <p:ph type="dt" sz="half" idx="10"/>
          </p:nvPr>
        </p:nvSpPr>
        <p:spPr/>
        <p:txBody>
          <a:bodyPr/>
          <a:lstStyle/>
          <a:p>
            <a:fld id="{242C5CEB-B0BA-E941-9278-F081D09EFAF1}" type="datetime1">
              <a:rPr lang="en-US" sz="1600" b="1" smtClean="0">
                <a:latin typeface="Times New Roman" pitchFamily="18" charset="0"/>
                <a:cs typeface="Times New Roman" pitchFamily="18" charset="0"/>
              </a:rPr>
              <a:t>5/22/2019</a:t>
            </a:fld>
            <a:endParaRPr lang="en-US" sz="1600" b="1" dirty="0">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00B6BB95-B822-4030-8CF5-7969791B9B2A}" type="slidenum">
              <a:rPr lang="en-US" smtClean="0"/>
              <a:pPr/>
              <a:t>26</a:t>
            </a:fld>
            <a:endParaRPr lang="en-US"/>
          </a:p>
        </p:txBody>
      </p:sp>
    </p:spTree>
    <p:extLst>
      <p:ext uri="{BB962C8B-B14F-4D97-AF65-F5344CB8AC3E}">
        <p14:creationId xmlns:p14="http://schemas.microsoft.com/office/powerpoint/2010/main" val="29133615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12192000" cy="5965371"/>
          </a:xfrm>
        </p:spPr>
        <p:txBody>
          <a:bodyPr>
            <a:normAutofit fontScale="92500" lnSpcReduction="10000"/>
          </a:bodyPr>
          <a:lstStyle/>
          <a:p>
            <a:pPr marL="0" indent="0">
              <a:lnSpc>
                <a:spcPct val="200000"/>
              </a:lnSpc>
              <a:buNone/>
            </a:pPr>
            <a:r>
              <a:rPr lang="en-US" b="1" dirty="0"/>
              <a:t>(3) hydrolysis of phenyl benzoate to form phenol.</a:t>
            </a:r>
          </a:p>
          <a:p>
            <a:pPr marL="0" indent="0">
              <a:lnSpc>
                <a:spcPct val="200000"/>
              </a:lnSpc>
              <a:buNone/>
            </a:pPr>
            <a:r>
              <a:rPr lang="en-US" b="1" dirty="0" smtClean="0"/>
              <a:t>      C6H5CO2C6H5 </a:t>
            </a:r>
            <a:r>
              <a:rPr lang="en-US" b="1" dirty="0"/>
              <a:t>+ 2OH-  → 2C6H5OH + </a:t>
            </a:r>
            <a:r>
              <a:rPr lang="en-US" b="1" dirty="0" smtClean="0"/>
              <a:t>CO2</a:t>
            </a:r>
            <a:r>
              <a:rPr lang="en-US" b="1" dirty="0"/>
              <a:t>A </a:t>
            </a:r>
            <a:endParaRPr lang="en-US" b="1" dirty="0" smtClean="0"/>
          </a:p>
          <a:p>
            <a:pPr algn="just">
              <a:lnSpc>
                <a:spcPct val="200000"/>
              </a:lnSpc>
            </a:pPr>
            <a:r>
              <a:rPr lang="en-US" b="1" dirty="0" smtClean="0">
                <a:cs typeface="Times New Roman" panose="02020603050405020304" pitchFamily="18" charset="0"/>
              </a:rPr>
              <a:t>Typical </a:t>
            </a:r>
            <a:r>
              <a:rPr lang="en-US" b="1" dirty="0">
                <a:cs typeface="Times New Roman" panose="02020603050405020304" pitchFamily="18" charset="0"/>
              </a:rPr>
              <a:t>process (Fig. </a:t>
            </a:r>
            <a:r>
              <a:rPr lang="en-US" b="1" dirty="0" smtClean="0">
                <a:cs typeface="Times New Roman" panose="02020603050405020304" pitchFamily="18" charset="0"/>
              </a:rPr>
              <a:t>8) </a:t>
            </a:r>
            <a:r>
              <a:rPr lang="en-US" b="1" dirty="0">
                <a:cs typeface="Times New Roman" panose="02020603050405020304" pitchFamily="18" charset="0"/>
              </a:rPr>
              <a:t>consists of two continuous steps. </a:t>
            </a:r>
            <a:endParaRPr lang="en-US" b="1" dirty="0" smtClean="0">
              <a:cs typeface="Times New Roman" panose="02020603050405020304" pitchFamily="18" charset="0"/>
            </a:endParaRPr>
          </a:p>
          <a:p>
            <a:pPr algn="just">
              <a:lnSpc>
                <a:spcPct val="200000"/>
              </a:lnSpc>
            </a:pPr>
            <a:r>
              <a:rPr lang="en-US" b="1" dirty="0" smtClean="0">
                <a:cs typeface="Times New Roman" panose="02020603050405020304" pitchFamily="18" charset="0"/>
              </a:rPr>
              <a:t>In </a:t>
            </a:r>
            <a:r>
              <a:rPr lang="en-US" b="1" dirty="0">
                <a:cs typeface="Times New Roman" panose="02020603050405020304" pitchFamily="18" charset="0"/>
              </a:rPr>
              <a:t>the first </a:t>
            </a:r>
            <a:r>
              <a:rPr lang="en-US" b="1" dirty="0" smtClean="0">
                <a:cs typeface="Times New Roman" panose="02020603050405020304" pitchFamily="18" charset="0"/>
              </a:rPr>
              <a:t>step: </a:t>
            </a:r>
            <a:r>
              <a:rPr lang="en-US" b="1" dirty="0">
                <a:solidFill>
                  <a:srgbClr val="FF0000"/>
                </a:solidFill>
                <a:cs typeface="Times New Roman" panose="02020603050405020304" pitchFamily="18" charset="0"/>
              </a:rPr>
              <a:t>the oxidation of toluene to benzoic acid </a:t>
            </a:r>
            <a:r>
              <a:rPr lang="en-US" b="1" dirty="0">
                <a:cs typeface="Times New Roman" panose="02020603050405020304" pitchFamily="18" charset="0"/>
              </a:rPr>
              <a:t>is achieved with air and cobalt salt catalyst at a temperature between 121 and 177oC (206 kPa gauge), and the catalyst concentration is between 0.1 and 0.3%. </a:t>
            </a:r>
            <a:endParaRPr lang="en-US" b="1" dirty="0" smtClean="0">
              <a:cs typeface="Times New Roman" panose="02020603050405020304" pitchFamily="18" charset="0"/>
            </a:endParaRPr>
          </a:p>
          <a:p>
            <a:pPr algn="just">
              <a:lnSpc>
                <a:spcPct val="200000"/>
              </a:lnSpc>
            </a:pPr>
            <a:r>
              <a:rPr lang="en-US" b="1" dirty="0" smtClean="0">
                <a:cs typeface="Times New Roman" panose="02020603050405020304" pitchFamily="18" charset="0"/>
              </a:rPr>
              <a:t>The </a:t>
            </a:r>
            <a:r>
              <a:rPr lang="en-US" b="1" dirty="0">
                <a:cs typeface="Times New Roman" panose="02020603050405020304" pitchFamily="18" charset="0"/>
              </a:rPr>
              <a:t>reactor effluent is dis- tilled, and the purified benzoic acid is collected. </a:t>
            </a:r>
            <a:endParaRPr lang="en-US" b="1" dirty="0" smtClean="0"/>
          </a:p>
          <a:p>
            <a:pPr marL="0" indent="0">
              <a:lnSpc>
                <a:spcPct val="200000"/>
              </a:lnSpc>
              <a:buNone/>
            </a:pPr>
            <a:endParaRPr lang="en-US" b="1" dirty="0"/>
          </a:p>
          <a:p>
            <a:pPr marL="0" indent="0">
              <a:lnSpc>
                <a:spcPct val="200000"/>
              </a:lnSpc>
              <a:buNone/>
            </a:pPr>
            <a:endParaRPr lang="en-US" b="1" dirty="0"/>
          </a:p>
        </p:txBody>
      </p:sp>
      <p:sp>
        <p:nvSpPr>
          <p:cNvPr id="4" name="Date Placeholder 3"/>
          <p:cNvSpPr>
            <a:spLocks noGrp="1"/>
          </p:cNvSpPr>
          <p:nvPr>
            <p:ph type="dt" sz="half" idx="10"/>
          </p:nvPr>
        </p:nvSpPr>
        <p:spPr/>
        <p:txBody>
          <a:bodyPr/>
          <a:lstStyle/>
          <a:p>
            <a:fld id="{D6E19FE1-9DBE-2D45-BE53-E3A7F21F72FF}" type="datetime1">
              <a:rPr lang="en-US" smtClean="0"/>
              <a:t>5/22/2019</a:t>
            </a:fld>
            <a:endParaRPr lang="en-US"/>
          </a:p>
        </p:txBody>
      </p:sp>
      <p:sp>
        <p:nvSpPr>
          <p:cNvPr id="5" name="Slide Number Placeholder 4"/>
          <p:cNvSpPr>
            <a:spLocks noGrp="1"/>
          </p:cNvSpPr>
          <p:nvPr>
            <p:ph type="sldNum" sz="quarter" idx="12"/>
          </p:nvPr>
        </p:nvSpPr>
        <p:spPr/>
        <p:txBody>
          <a:bodyPr/>
          <a:lstStyle/>
          <a:p>
            <a:fld id="{00B6BB95-B822-4030-8CF5-7969791B9B2A}" type="slidenum">
              <a:rPr lang="en-US" smtClean="0"/>
              <a:pPr/>
              <a:t>27</a:t>
            </a:fld>
            <a:endParaRPr lang="en-US"/>
          </a:p>
        </p:txBody>
      </p:sp>
    </p:spTree>
    <p:extLst>
      <p:ext uri="{BB962C8B-B14F-4D97-AF65-F5344CB8AC3E}">
        <p14:creationId xmlns:p14="http://schemas.microsoft.com/office/powerpoint/2010/main" val="30720800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080" y="137160"/>
            <a:ext cx="11094720" cy="6039803"/>
          </a:xfrm>
        </p:spPr>
        <p:txBody>
          <a:bodyPr>
            <a:normAutofit/>
          </a:bodyPr>
          <a:lstStyle/>
          <a:p>
            <a:pPr algn="just">
              <a:lnSpc>
                <a:spcPct val="200000"/>
              </a:lnSpc>
            </a:pPr>
            <a:r>
              <a:rPr lang="en-US" dirty="0"/>
              <a:t>In the second processing step, </a:t>
            </a:r>
            <a:r>
              <a:rPr lang="en-US" dirty="0">
                <a:solidFill>
                  <a:srgbClr val="FF0000"/>
                </a:solidFill>
              </a:rPr>
              <a:t>the benzoic acid is oxidized to phenyl benzoate </a:t>
            </a:r>
            <a:r>
              <a:rPr lang="en-US" dirty="0"/>
              <a:t>in the presence of air and a catalyst mixture of copper and magnesium salts (234oC, 147 kPa gauge). </a:t>
            </a:r>
            <a:endParaRPr lang="en-US" dirty="0" smtClean="0"/>
          </a:p>
          <a:p>
            <a:pPr algn="just">
              <a:lnSpc>
                <a:spcPct val="200000"/>
              </a:lnSpc>
            </a:pPr>
            <a:r>
              <a:rPr lang="en-US" dirty="0" smtClean="0"/>
              <a:t>The </a:t>
            </a:r>
            <a:r>
              <a:rPr lang="en-US" dirty="0">
                <a:solidFill>
                  <a:srgbClr val="FF0000"/>
                </a:solidFill>
              </a:rPr>
              <a:t>phenyl benzoate </a:t>
            </a:r>
            <a:r>
              <a:rPr lang="en-US" dirty="0"/>
              <a:t>is then hydrolyzed with steam in the second reactor to yield phenol and carbon dioxide (200oC and atmospheric pressure).</a:t>
            </a:r>
          </a:p>
          <a:p>
            <a:pPr algn="just">
              <a:lnSpc>
                <a:spcPct val="200000"/>
              </a:lnSpc>
            </a:pPr>
            <a:endParaRPr lang="en-US" dirty="0"/>
          </a:p>
        </p:txBody>
      </p:sp>
      <p:sp>
        <p:nvSpPr>
          <p:cNvPr id="4" name="Date Placeholder 3"/>
          <p:cNvSpPr>
            <a:spLocks noGrp="1"/>
          </p:cNvSpPr>
          <p:nvPr>
            <p:ph type="dt" sz="half" idx="10"/>
          </p:nvPr>
        </p:nvSpPr>
        <p:spPr/>
        <p:txBody>
          <a:bodyPr/>
          <a:lstStyle/>
          <a:p>
            <a:fld id="{EB779DF2-D3A8-294D-A78F-1ECFDAF9D6D3}" type="datetime1">
              <a:rPr lang="en-US" smtClean="0"/>
              <a:t>5/22/2019</a:t>
            </a:fld>
            <a:endParaRPr lang="en-US"/>
          </a:p>
        </p:txBody>
      </p:sp>
      <p:sp>
        <p:nvSpPr>
          <p:cNvPr id="5" name="Slide Number Placeholder 4"/>
          <p:cNvSpPr>
            <a:spLocks noGrp="1"/>
          </p:cNvSpPr>
          <p:nvPr>
            <p:ph type="sldNum" sz="quarter" idx="12"/>
          </p:nvPr>
        </p:nvSpPr>
        <p:spPr/>
        <p:txBody>
          <a:bodyPr/>
          <a:lstStyle/>
          <a:p>
            <a:fld id="{00B6BB95-B822-4030-8CF5-7969791B9B2A}" type="slidenum">
              <a:rPr lang="en-US" smtClean="0"/>
              <a:pPr/>
              <a:t>28</a:t>
            </a:fld>
            <a:endParaRPr lang="en-US"/>
          </a:p>
        </p:txBody>
      </p:sp>
    </p:spTree>
    <p:extLst>
      <p:ext uri="{BB962C8B-B14F-4D97-AF65-F5344CB8AC3E}">
        <p14:creationId xmlns:p14="http://schemas.microsoft.com/office/powerpoint/2010/main" val="4138910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60894"/>
          </a:xfrm>
        </p:spPr>
        <p:txBody>
          <a:bodyPr/>
          <a:lstStyle/>
          <a:p>
            <a:r>
              <a:rPr lang="en-US" dirty="0" smtClean="0"/>
              <a:t>                                       cont’d</a:t>
            </a:r>
            <a:endParaRPr lang="en-US" dirty="0"/>
          </a:p>
        </p:txBody>
      </p:sp>
      <p:pic>
        <p:nvPicPr>
          <p:cNvPr id="4" name="Content Placeholder 3"/>
          <p:cNvPicPr>
            <a:picLocks noGrp="1" noChangeAspect="1"/>
          </p:cNvPicPr>
          <p:nvPr>
            <p:ph idx="1"/>
          </p:nvPr>
        </p:nvPicPr>
        <p:blipFill>
          <a:blip r:embed="rId2"/>
          <a:stretch>
            <a:fillRect/>
          </a:stretch>
        </p:blipFill>
        <p:spPr>
          <a:xfrm>
            <a:off x="0" y="960895"/>
            <a:ext cx="11928529" cy="5625884"/>
          </a:xfrm>
          <a:prstGeom prst="rect">
            <a:avLst/>
          </a:prstGeom>
        </p:spPr>
      </p:pic>
      <p:sp>
        <p:nvSpPr>
          <p:cNvPr id="5" name="Rectangle 4"/>
          <p:cNvSpPr/>
          <p:nvPr/>
        </p:nvSpPr>
        <p:spPr>
          <a:xfrm>
            <a:off x="1320529" y="5734595"/>
            <a:ext cx="6497291" cy="194925"/>
          </a:xfrm>
          <a:prstGeom prst="rect">
            <a:avLst/>
          </a:prstGeom>
        </p:spPr>
        <p:txBody>
          <a:bodyPr wrap="square">
            <a:spAutoFit/>
          </a:bodyPr>
          <a:lstStyle/>
          <a:p>
            <a:pPr marL="76200" marR="0">
              <a:lnSpc>
                <a:spcPts val="845"/>
              </a:lnSpc>
              <a:spcBef>
                <a:spcPts val="0"/>
              </a:spcBef>
              <a:spcAft>
                <a:spcPts val="0"/>
              </a:spcAft>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Fig. 8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Manufacture of phenol from </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toluene</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C74B1F64-3FB5-1940-8728-0AE0D00D2355}" type="datetime1">
              <a:rPr lang="en-US" sz="1600" smtClean="0">
                <a:latin typeface="Times New Roman" pitchFamily="18" charset="0"/>
                <a:cs typeface="Times New Roman" pitchFamily="18" charset="0"/>
              </a:rPr>
              <a:t>5/22/2019</a:t>
            </a:fld>
            <a:endParaRPr lang="en-US" sz="16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00B6BB95-B822-4030-8CF5-7969791B9B2A}" type="slidenum">
              <a:rPr lang="en-US" smtClean="0"/>
              <a:pPr/>
              <a:t>29</a:t>
            </a:fld>
            <a:endParaRPr lang="en-US"/>
          </a:p>
        </p:txBody>
      </p:sp>
    </p:spTree>
    <p:extLst>
      <p:ext uri="{BB962C8B-B14F-4D97-AF65-F5344CB8AC3E}">
        <p14:creationId xmlns:p14="http://schemas.microsoft.com/office/powerpoint/2010/main" val="3238341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799"/>
          </a:xfrm>
        </p:spPr>
        <p:txBody>
          <a:bodyPr>
            <a:noAutofit/>
          </a:bodyPr>
          <a:lstStyle/>
          <a:p>
            <a:r>
              <a:rPr lang="en-US" sz="3200" b="1" dirty="0" smtClean="0">
                <a:effectLst/>
                <a:latin typeface="Times New Roman" panose="02020603050405020304" pitchFamily="18" charset="0"/>
                <a:ea typeface="TimesNewRoman"/>
              </a:rPr>
              <a:t>                         3.2 Manufacture of Alcohols</a:t>
            </a:r>
            <a:br>
              <a:rPr lang="en-US" sz="3200" b="1" dirty="0" smtClean="0">
                <a:effectLst/>
                <a:latin typeface="Times New Roman" panose="02020603050405020304" pitchFamily="18" charset="0"/>
                <a:ea typeface="TimesNewRoman"/>
              </a:rPr>
            </a:br>
            <a:r>
              <a:rPr lang="en-US" sz="3200" b="1" dirty="0" smtClean="0">
                <a:latin typeface="Times New Roman" panose="02020603050405020304" pitchFamily="18" charset="0"/>
                <a:ea typeface="TimesNewRoman"/>
              </a:rPr>
              <a:t>A. Methanol</a:t>
            </a:r>
            <a:br>
              <a:rPr lang="en-US" sz="3200" b="1" dirty="0" smtClean="0">
                <a:latin typeface="Times New Roman" panose="02020603050405020304" pitchFamily="18" charset="0"/>
                <a:ea typeface="TimesNewRoman"/>
              </a:rPr>
            </a:br>
            <a:endParaRPr lang="en-US" sz="3200" b="1" dirty="0"/>
          </a:p>
        </p:txBody>
      </p:sp>
      <p:sp>
        <p:nvSpPr>
          <p:cNvPr id="3" name="Content Placeholder 2"/>
          <p:cNvSpPr>
            <a:spLocks noGrp="1"/>
          </p:cNvSpPr>
          <p:nvPr>
            <p:ph idx="1"/>
          </p:nvPr>
        </p:nvSpPr>
        <p:spPr>
          <a:xfrm>
            <a:off x="0" y="872836"/>
            <a:ext cx="12192000" cy="5985163"/>
          </a:xfrm>
        </p:spPr>
        <p:txBody>
          <a:bodyPr>
            <a:normAutofit/>
          </a:bodyPr>
          <a:lstStyle/>
          <a:p>
            <a:pPr algn="just">
              <a:lnSpc>
                <a:spcPct val="150000"/>
              </a:lnSpc>
            </a:pPr>
            <a:r>
              <a:rPr lang="en-US" dirty="0" smtClean="0">
                <a:latin typeface="Times New Roman" panose="02020603050405020304" pitchFamily="18" charset="0"/>
                <a:cs typeface="Times New Roman" panose="02020603050405020304" pitchFamily="18" charset="0"/>
              </a:rPr>
              <a:t>The synthesis gas thus produced is cooled to ambient temperature, and heat is recovered to generate the high-pressure steam required for the processing of hydrocarbon feedstock. </a:t>
            </a:r>
          </a:p>
          <a:p>
            <a:pPr algn="just">
              <a:lnSpc>
                <a:spcPct val="150000"/>
              </a:lnSpc>
            </a:pPr>
            <a:r>
              <a:rPr lang="en-US" dirty="0" smtClean="0">
                <a:latin typeface="Times New Roman" panose="02020603050405020304" pitchFamily="18" charset="0"/>
                <a:cs typeface="Times New Roman" panose="02020603050405020304" pitchFamily="18" charset="0"/>
              </a:rPr>
              <a:t>Methanol is produced in a methyl converter in presence of </a:t>
            </a:r>
            <a:r>
              <a:rPr lang="en-US" dirty="0" smtClean="0">
                <a:solidFill>
                  <a:srgbClr val="FF0000"/>
                </a:solidFill>
                <a:latin typeface="Times New Roman" panose="02020603050405020304" pitchFamily="18" charset="0"/>
                <a:cs typeface="Times New Roman" panose="02020603050405020304" pitchFamily="18" charset="0"/>
              </a:rPr>
              <a:t>Cu-Zn-Cr catalyst </a:t>
            </a:r>
            <a:r>
              <a:rPr lang="en-US" dirty="0" smtClean="0">
                <a:latin typeface="Times New Roman" panose="02020603050405020304" pitchFamily="18" charset="0"/>
                <a:cs typeface="Times New Roman" panose="02020603050405020304" pitchFamily="18" charset="0"/>
              </a:rPr>
              <a:t>at 50 -100 bar (49–99 atm) pressure and 250-260ºC temperature according to the following reaction. </a:t>
            </a:r>
          </a:p>
          <a:p>
            <a:pPr algn="just">
              <a:lnSpc>
                <a:spcPct val="150000"/>
              </a:lnSpc>
            </a:pPr>
            <a:r>
              <a:rPr lang="en-US" dirty="0" smtClean="0">
                <a:latin typeface="Times New Roman" panose="02020603050405020304" pitchFamily="18" charset="0"/>
                <a:cs typeface="Times New Roman" panose="02020603050405020304" pitchFamily="18" charset="0"/>
              </a:rPr>
              <a:t>The</a:t>
            </a:r>
            <a:r>
              <a:rPr lang="en-US" dirty="0" smtClean="0">
                <a:solidFill>
                  <a:srgbClr val="000000"/>
                </a:solidFill>
                <a:latin typeface="Times New Roman" panose="02020603050405020304" pitchFamily="18" charset="0"/>
              </a:rPr>
              <a:t> stoichiometric ratio of hydrogen to carbon in the synthesis gas is adjusted to 2:1.</a:t>
            </a: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832645" y="5984390"/>
            <a:ext cx="7733654" cy="743919"/>
          </a:xfrm>
          <a:prstGeom prst="rect">
            <a:avLst/>
          </a:prstGeom>
        </p:spPr>
      </p:pic>
      <p:sp>
        <p:nvSpPr>
          <p:cNvPr id="5" name="Date Placeholder 4"/>
          <p:cNvSpPr>
            <a:spLocks noGrp="1"/>
          </p:cNvSpPr>
          <p:nvPr>
            <p:ph type="dt" sz="half" idx="10"/>
          </p:nvPr>
        </p:nvSpPr>
        <p:spPr/>
        <p:txBody>
          <a:bodyPr/>
          <a:lstStyle/>
          <a:p>
            <a:fld id="{1ED2523C-5F36-0442-92E8-F7C6EC73D58A}" type="datetime1">
              <a:rPr lang="en-US" smtClean="0"/>
              <a:t>5/22/2019</a:t>
            </a:fld>
            <a:endParaRPr lang="en-US"/>
          </a:p>
        </p:txBody>
      </p:sp>
      <p:sp>
        <p:nvSpPr>
          <p:cNvPr id="6" name="Slide Number Placeholder 5"/>
          <p:cNvSpPr>
            <a:spLocks noGrp="1"/>
          </p:cNvSpPr>
          <p:nvPr>
            <p:ph type="sldNum" sz="quarter" idx="12"/>
          </p:nvPr>
        </p:nvSpPr>
        <p:spPr/>
        <p:txBody>
          <a:bodyPr/>
          <a:lstStyle/>
          <a:p>
            <a:fld id="{00B6BB95-B822-4030-8CF5-7969791B9B2A}" type="slidenum">
              <a:rPr lang="en-US" smtClean="0"/>
              <a:pPr/>
              <a:t>3</a:t>
            </a:fld>
            <a:endParaRPr lang="en-US"/>
          </a:p>
        </p:txBody>
      </p:sp>
    </p:spTree>
    <p:extLst>
      <p:ext uri="{BB962C8B-B14F-4D97-AF65-F5344CB8AC3E}">
        <p14:creationId xmlns:p14="http://schemas.microsoft.com/office/powerpoint/2010/main" val="42653808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191999" cy="731519"/>
          </a:xfrm>
        </p:spPr>
        <p:txBody>
          <a:bodyPr>
            <a:normAutofit/>
          </a:bodyPr>
          <a:lstStyle/>
          <a:p>
            <a:r>
              <a:rPr lang="en-US" dirty="0" smtClean="0"/>
              <a:t>                         </a:t>
            </a:r>
            <a:r>
              <a:rPr lang="en-US" sz="3200" b="1" dirty="0"/>
              <a:t>T</a:t>
            </a:r>
            <a:r>
              <a:rPr lang="en-US" sz="3200" b="1" dirty="0" smtClean="0"/>
              <a:t>he </a:t>
            </a:r>
            <a:r>
              <a:rPr lang="en-US" sz="3200" b="1" dirty="0"/>
              <a:t>production of phenol from cyclohexene </a:t>
            </a:r>
            <a:endParaRPr lang="en-US" b="1" dirty="0"/>
          </a:p>
        </p:txBody>
      </p:sp>
      <p:sp>
        <p:nvSpPr>
          <p:cNvPr id="3" name="Content Placeholder 2"/>
          <p:cNvSpPr>
            <a:spLocks noGrp="1"/>
          </p:cNvSpPr>
          <p:nvPr>
            <p:ph idx="1"/>
          </p:nvPr>
        </p:nvSpPr>
        <p:spPr>
          <a:xfrm>
            <a:off x="0" y="991892"/>
            <a:ext cx="12191999" cy="5330531"/>
          </a:xfrm>
        </p:spPr>
        <p:txBody>
          <a:bodyPr>
            <a:normAutofit/>
          </a:bodyPr>
          <a:lstStyle/>
          <a:p>
            <a:pPr algn="just">
              <a:lnSpc>
                <a:spcPct val="200000"/>
              </a:lnSpc>
            </a:pPr>
            <a:r>
              <a:rPr lang="en-US" b="1" dirty="0" smtClean="0">
                <a:latin typeface="Times New Roman" pitchFamily="18" charset="0"/>
                <a:cs typeface="Times New Roman" pitchFamily="18" charset="0"/>
              </a:rPr>
              <a:t>Phenol </a:t>
            </a:r>
            <a:r>
              <a:rPr lang="en-US" b="1" dirty="0">
                <a:latin typeface="Times New Roman" pitchFamily="18" charset="0"/>
                <a:cs typeface="Times New Roman" pitchFamily="18" charset="0"/>
              </a:rPr>
              <a:t>is produced from cyclohexene (benzene is partially </a:t>
            </a:r>
            <a:r>
              <a:rPr lang="en-US" b="1" dirty="0" smtClean="0">
                <a:latin typeface="Times New Roman" pitchFamily="18" charset="0"/>
                <a:cs typeface="Times New Roman" pitchFamily="18" charset="0"/>
              </a:rPr>
              <a:t>hydrogenated </a:t>
            </a:r>
            <a:r>
              <a:rPr lang="en-US" b="1" dirty="0">
                <a:latin typeface="Times New Roman" pitchFamily="18" charset="0"/>
                <a:cs typeface="Times New Roman" pitchFamily="18" charset="0"/>
              </a:rPr>
              <a:t>to cyclohexene in the presence of water and a ruthenium-containing catalyst). </a:t>
            </a:r>
            <a:endParaRPr lang="en-US" b="1" dirty="0" smtClean="0">
              <a:latin typeface="Times New Roman" pitchFamily="18" charset="0"/>
              <a:cs typeface="Times New Roman" pitchFamily="18" charset="0"/>
            </a:endParaRPr>
          </a:p>
          <a:p>
            <a:pPr algn="just">
              <a:lnSpc>
                <a:spcPct val="200000"/>
              </a:lnSpc>
            </a:pPr>
            <a:r>
              <a:rPr lang="en-US" b="1" dirty="0" smtClean="0">
                <a:latin typeface="Times New Roman" pitchFamily="18" charset="0"/>
                <a:cs typeface="Times New Roman" pitchFamily="18" charset="0"/>
              </a:rPr>
              <a:t>The </a:t>
            </a:r>
            <a:r>
              <a:rPr lang="en-US" b="1" dirty="0">
                <a:latin typeface="Times New Roman" pitchFamily="18" charset="0"/>
                <a:cs typeface="Times New Roman" pitchFamily="18" charset="0"/>
              </a:rPr>
              <a:t>cyclohexene is then reacted with water to form cyclohexanol or oxygen to form cyclohexanone, and the cyclohexanol or cyclohexanone is dehydrogenated to phenol</a:t>
            </a:r>
            <a:r>
              <a:rPr lang="en-US" b="1" dirty="0" smtClean="0">
                <a:latin typeface="Times New Roman" pitchFamily="18" charset="0"/>
                <a:cs typeface="Times New Roman" pitchFamily="18" charset="0"/>
              </a:rPr>
              <a:t>.</a:t>
            </a:r>
          </a:p>
          <a:p>
            <a:pPr algn="just">
              <a:lnSpc>
                <a:spcPct val="200000"/>
              </a:lnSpc>
            </a:pPr>
            <a:endParaRPr lang="en-US" b="1" dirty="0">
              <a:latin typeface="Times New Roman" pitchFamily="18" charset="0"/>
              <a:cs typeface="Times New Roman" pitchFamily="18" charset="0"/>
            </a:endParaRPr>
          </a:p>
          <a:p>
            <a:pPr marL="0" indent="0">
              <a:lnSpc>
                <a:spcPct val="200000"/>
              </a:lnSpc>
              <a:buNone/>
            </a:pPr>
            <a:endParaRPr lang="en-US" b="1" dirty="0"/>
          </a:p>
        </p:txBody>
      </p:sp>
      <p:sp>
        <p:nvSpPr>
          <p:cNvPr id="4" name="Date Placeholder 3"/>
          <p:cNvSpPr>
            <a:spLocks noGrp="1"/>
          </p:cNvSpPr>
          <p:nvPr>
            <p:ph type="dt" sz="half" idx="10"/>
          </p:nvPr>
        </p:nvSpPr>
        <p:spPr/>
        <p:txBody>
          <a:bodyPr/>
          <a:lstStyle/>
          <a:p>
            <a:fld id="{E82EDFF3-E69D-E345-918B-AE308FA6D3B2}" type="datetime1">
              <a:rPr lang="en-US" sz="1600" b="1" smtClean="0">
                <a:latin typeface="Times New Roman" pitchFamily="18" charset="0"/>
                <a:cs typeface="Times New Roman" pitchFamily="18" charset="0"/>
              </a:rPr>
              <a:t>5/22/2019</a:t>
            </a:fld>
            <a:endParaRPr lang="en-US" sz="16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00B6BB95-B822-4030-8CF5-7969791B9B2A}" type="slidenum">
              <a:rPr lang="en-US" smtClean="0"/>
              <a:pPr/>
              <a:t>30</a:t>
            </a:fld>
            <a:endParaRPr lang="en-US"/>
          </a:p>
        </p:txBody>
      </p:sp>
    </p:spTree>
    <p:extLst>
      <p:ext uri="{BB962C8B-B14F-4D97-AF65-F5344CB8AC3E}">
        <p14:creationId xmlns:p14="http://schemas.microsoft.com/office/powerpoint/2010/main" val="720076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80999"/>
          </a:xfrm>
        </p:spPr>
        <p:txBody>
          <a:bodyPr>
            <a:noAutofit/>
          </a:bodyPr>
          <a:lstStyle/>
          <a:p>
            <a:r>
              <a:rPr lang="en-US" sz="3600" b="1" u="sng" dirty="0"/>
              <a:t>The production of phenol </a:t>
            </a:r>
            <a:r>
              <a:rPr lang="en-US" sz="3600" b="1" u="sng" dirty="0" smtClean="0"/>
              <a:t> from benzene</a:t>
            </a:r>
            <a:endParaRPr lang="en-US" sz="3600" b="1" u="sng" dirty="0"/>
          </a:p>
        </p:txBody>
      </p:sp>
      <p:sp>
        <p:nvSpPr>
          <p:cNvPr id="3" name="Content Placeholder 2"/>
          <p:cNvSpPr>
            <a:spLocks noGrp="1"/>
          </p:cNvSpPr>
          <p:nvPr>
            <p:ph idx="1"/>
          </p:nvPr>
        </p:nvSpPr>
        <p:spPr>
          <a:xfrm>
            <a:off x="137160" y="579120"/>
            <a:ext cx="11765280" cy="5989320"/>
          </a:xfrm>
        </p:spPr>
        <p:txBody>
          <a:bodyPr>
            <a:normAutofit/>
          </a:bodyPr>
          <a:lstStyle/>
          <a:p>
            <a:pPr algn="just">
              <a:lnSpc>
                <a:spcPct val="110000"/>
              </a:lnSpc>
            </a:pPr>
            <a:r>
              <a:rPr lang="en-US" dirty="0">
                <a:latin typeface="Times New Roman" pitchFamily="18" charset="0"/>
                <a:cs typeface="Times New Roman" pitchFamily="18" charset="0"/>
              </a:rPr>
              <a:t>In the </a:t>
            </a:r>
            <a:r>
              <a:rPr lang="en-US" i="1" dirty="0">
                <a:solidFill>
                  <a:srgbClr val="FF0000"/>
                </a:solidFill>
                <a:latin typeface="Times New Roman" pitchFamily="18" charset="0"/>
                <a:cs typeface="Times New Roman" pitchFamily="18" charset="0"/>
              </a:rPr>
              <a:t>benzene sulfonation process</a:t>
            </a:r>
            <a:r>
              <a:rPr lang="en-US" dirty="0">
                <a:latin typeface="Times New Roman" pitchFamily="18" charset="0"/>
                <a:cs typeface="Times New Roman" pitchFamily="18" charset="0"/>
              </a:rPr>
              <a:t>, benzene reacts with concentrated sulfuric acid to form benzenesulfonic acid at about 150oC</a:t>
            </a:r>
            <a:r>
              <a:rPr lang="en-US" dirty="0" smtClean="0">
                <a:latin typeface="Times New Roman" pitchFamily="18" charset="0"/>
                <a:cs typeface="Times New Roman" pitchFamily="18" charset="0"/>
              </a:rPr>
              <a:t>.</a:t>
            </a:r>
          </a:p>
          <a:p>
            <a:pPr algn="just">
              <a:lnSpc>
                <a:spcPct val="110000"/>
              </a:lnSpc>
            </a:pPr>
            <a:endParaRPr lang="en-US" dirty="0">
              <a:latin typeface="Times New Roman" pitchFamily="18" charset="0"/>
              <a:cs typeface="Times New Roman" pitchFamily="18" charset="0"/>
            </a:endParaRPr>
          </a:p>
          <a:p>
            <a:pPr marL="0" indent="0" algn="just">
              <a:lnSpc>
                <a:spcPct val="110000"/>
              </a:lnSpc>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b="1" dirty="0"/>
              <a:t>C6H6 + H2SO4   → C6H5SO3H + H2O</a:t>
            </a:r>
          </a:p>
          <a:p>
            <a:pPr marL="0" indent="0" algn="just">
              <a:lnSpc>
                <a:spcPct val="200000"/>
              </a:lnSpc>
              <a:buNone/>
            </a:pPr>
            <a:r>
              <a:rPr lang="en-US" b="1" dirty="0"/>
              <a:t>                  C6H5SO3H + 2NaOH  → C6H5OH + Na2SO4</a:t>
            </a:r>
            <a:endParaRPr lang="en-US" dirty="0">
              <a:latin typeface="Times New Roman" pitchFamily="18" charset="0"/>
              <a:cs typeface="Times New Roman" pitchFamily="18" charset="0"/>
            </a:endParaRPr>
          </a:p>
          <a:p>
            <a:endParaRPr lang="en-US" dirty="0" smtClean="0"/>
          </a:p>
          <a:p>
            <a:r>
              <a:rPr lang="en-US" dirty="0" smtClean="0"/>
              <a:t>The </a:t>
            </a:r>
            <a:r>
              <a:rPr lang="en-US" dirty="0"/>
              <a:t>benzenesulfonic acid is neutralized with sodium sulfate to produce sodium benzenesulfonate, which is then fused with caustic soda to yield sodium phenate, which, after acidification with sulfur dioxide and a small amount of sulfuric acid, releases phenol from the sodium salt.</a:t>
            </a:r>
          </a:p>
          <a:p>
            <a:endParaRPr lang="en-US" dirty="0"/>
          </a:p>
        </p:txBody>
      </p:sp>
      <p:sp>
        <p:nvSpPr>
          <p:cNvPr id="4" name="Date Placeholder 3"/>
          <p:cNvSpPr>
            <a:spLocks noGrp="1"/>
          </p:cNvSpPr>
          <p:nvPr>
            <p:ph type="dt" sz="half" idx="10"/>
          </p:nvPr>
        </p:nvSpPr>
        <p:spPr/>
        <p:txBody>
          <a:bodyPr/>
          <a:lstStyle/>
          <a:p>
            <a:fld id="{EB779DF2-D3A8-294D-A78F-1ECFDAF9D6D3}" type="datetime1">
              <a:rPr lang="en-US" smtClean="0"/>
              <a:t>5/22/2019</a:t>
            </a:fld>
            <a:endParaRPr lang="en-US"/>
          </a:p>
        </p:txBody>
      </p:sp>
      <p:sp>
        <p:nvSpPr>
          <p:cNvPr id="5" name="Slide Number Placeholder 4"/>
          <p:cNvSpPr>
            <a:spLocks noGrp="1"/>
          </p:cNvSpPr>
          <p:nvPr>
            <p:ph type="sldNum" sz="quarter" idx="12"/>
          </p:nvPr>
        </p:nvSpPr>
        <p:spPr/>
        <p:txBody>
          <a:bodyPr/>
          <a:lstStyle/>
          <a:p>
            <a:fld id="{00B6BB95-B822-4030-8CF5-7969791B9B2A}" type="slidenum">
              <a:rPr lang="en-US" smtClean="0"/>
              <a:pPr/>
              <a:t>31</a:t>
            </a:fld>
            <a:endParaRPr lang="en-US"/>
          </a:p>
        </p:txBody>
      </p:sp>
    </p:spTree>
    <p:extLst>
      <p:ext uri="{BB962C8B-B14F-4D97-AF65-F5344CB8AC3E}">
        <p14:creationId xmlns:p14="http://schemas.microsoft.com/office/powerpoint/2010/main" val="17273451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7640"/>
            <a:ext cx="12192000" cy="6102531"/>
          </a:xfrm>
        </p:spPr>
        <p:txBody>
          <a:bodyPr>
            <a:normAutofit/>
          </a:bodyPr>
          <a:lstStyle/>
          <a:p>
            <a:pPr algn="just">
              <a:lnSpc>
                <a:spcPct val="200000"/>
              </a:lnSpc>
            </a:pPr>
            <a:r>
              <a:rPr lang="en-US" sz="2400" b="1" dirty="0">
                <a:solidFill>
                  <a:srgbClr val="FF0000"/>
                </a:solidFill>
                <a:latin typeface="Times New Roman" panose="02020603050405020304" pitchFamily="18" charset="0"/>
                <a:cs typeface="Times New Roman" panose="02020603050405020304" pitchFamily="18" charset="0"/>
              </a:rPr>
              <a:t>In the </a:t>
            </a:r>
            <a:r>
              <a:rPr lang="en-US" sz="2400" b="1" i="1" dirty="0">
                <a:solidFill>
                  <a:srgbClr val="FF0000"/>
                </a:solidFill>
                <a:latin typeface="Times New Roman" panose="02020603050405020304" pitchFamily="18" charset="0"/>
                <a:cs typeface="Times New Roman" panose="02020603050405020304" pitchFamily="18" charset="0"/>
              </a:rPr>
              <a:t>chlorobenzene </a:t>
            </a:r>
            <a:r>
              <a:rPr lang="en-US" sz="2400" b="1" dirty="0">
                <a:solidFill>
                  <a:srgbClr val="FF0000"/>
                </a:solidFill>
                <a:latin typeface="Times New Roman" panose="02020603050405020304" pitchFamily="18" charset="0"/>
                <a:cs typeface="Times New Roman" panose="02020603050405020304" pitchFamily="18" charset="0"/>
              </a:rPr>
              <a:t>process</a:t>
            </a:r>
            <a:r>
              <a:rPr lang="en-US" sz="2400" b="1" dirty="0">
                <a:latin typeface="Times New Roman" panose="02020603050405020304" pitchFamily="18" charset="0"/>
                <a:cs typeface="Times New Roman" panose="02020603050405020304" pitchFamily="18" charset="0"/>
              </a:rPr>
              <a:t>, benzene is chlorinated at 38 to 60oC in the presence of ferric chloride (FeCl3) catalyst. The chlorobenzene is hydrolyzed with caustic soda at 400oC and 11,000 psi (2.56 kPa) to form sodium </a:t>
            </a:r>
            <a:r>
              <a:rPr lang="en-US" sz="2400" b="1" dirty="0" smtClean="0">
                <a:latin typeface="Times New Roman" panose="02020603050405020304" pitchFamily="18" charset="0"/>
                <a:cs typeface="Times New Roman" panose="02020603050405020304" pitchFamily="18" charset="0"/>
              </a:rPr>
              <a:t>phenate</a:t>
            </a:r>
            <a:r>
              <a:rPr lang="en-US" sz="2400" b="1" dirty="0">
                <a:latin typeface="Times New Roman" panose="02020603050405020304" pitchFamily="18" charset="0"/>
                <a:cs typeface="Times New Roman" panose="02020603050405020304" pitchFamily="18" charset="0"/>
              </a:rPr>
              <a:t>. The impure sodium phenate reacts with hydrochloric acid to release the phenol from the sodium salt</a:t>
            </a:r>
            <a:r>
              <a:rPr lang="en-US" sz="2400" b="1" dirty="0" smtClean="0">
                <a:latin typeface="Times New Roman" panose="02020603050405020304" pitchFamily="18" charset="0"/>
                <a:cs typeface="Times New Roman" panose="02020603050405020304" pitchFamily="18" charset="0"/>
              </a:rPr>
              <a:t>.</a:t>
            </a:r>
          </a:p>
          <a:p>
            <a:pPr algn="just">
              <a:lnSpc>
                <a:spcPct val="200000"/>
              </a:lnSpc>
            </a:pPr>
            <a:r>
              <a:rPr lang="en-US" sz="2400" b="1" dirty="0" smtClean="0">
                <a:solidFill>
                  <a:srgbClr val="FF0000"/>
                </a:solidFill>
                <a:latin typeface="Times New Roman" panose="02020603050405020304" pitchFamily="18" charset="0"/>
                <a:cs typeface="Times New Roman" panose="02020603050405020304" pitchFamily="18" charset="0"/>
              </a:rPr>
              <a:t>In </a:t>
            </a:r>
            <a:r>
              <a:rPr lang="en-US" sz="2400" b="1" dirty="0">
                <a:solidFill>
                  <a:srgbClr val="FF0000"/>
                </a:solidFill>
                <a:latin typeface="Times New Roman" panose="02020603050405020304" pitchFamily="18" charset="0"/>
                <a:cs typeface="Times New Roman" panose="02020603050405020304" pitchFamily="18" charset="0"/>
              </a:rPr>
              <a:t>the </a:t>
            </a:r>
            <a:r>
              <a:rPr lang="en-US" sz="2400" b="1" i="1" dirty="0">
                <a:solidFill>
                  <a:srgbClr val="FF0000"/>
                </a:solidFill>
                <a:latin typeface="Times New Roman" panose="02020603050405020304" pitchFamily="18" charset="0"/>
                <a:cs typeface="Times New Roman" panose="02020603050405020304" pitchFamily="18" charset="0"/>
              </a:rPr>
              <a:t>benzene oxychlorination process</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also known as the Raschig process, benzene is oxychlorinated with hydrogen chloride and air in the presence of iron and copper chloride catalyst to form chlorobenzene. </a:t>
            </a:r>
            <a:endParaRPr lang="en-US" sz="2400" b="1" dirty="0"/>
          </a:p>
        </p:txBody>
      </p:sp>
      <p:sp>
        <p:nvSpPr>
          <p:cNvPr id="4" name="Date Placeholder 3"/>
          <p:cNvSpPr>
            <a:spLocks noGrp="1"/>
          </p:cNvSpPr>
          <p:nvPr>
            <p:ph type="dt" sz="half" idx="10"/>
          </p:nvPr>
        </p:nvSpPr>
        <p:spPr/>
        <p:txBody>
          <a:bodyPr/>
          <a:lstStyle/>
          <a:p>
            <a:fld id="{67CDF97F-FDEB-0A4B-835D-D5048A025DE7}" type="datetime1">
              <a:rPr lang="en-US" sz="1600" smtClean="0">
                <a:latin typeface="Times New Roman" pitchFamily="18" charset="0"/>
                <a:cs typeface="Times New Roman" pitchFamily="18" charset="0"/>
              </a:rPr>
              <a:t>5/22/2019</a:t>
            </a:fld>
            <a:endParaRPr lang="en-US" sz="16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00B6BB95-B822-4030-8CF5-7969791B9B2A}" type="slidenum">
              <a:rPr lang="en-US" smtClean="0"/>
              <a:pPr/>
              <a:t>32</a:t>
            </a:fld>
            <a:endParaRPr lang="en-US"/>
          </a:p>
        </p:txBody>
      </p:sp>
    </p:spTree>
    <p:extLst>
      <p:ext uri="{BB962C8B-B14F-4D97-AF65-F5344CB8AC3E}">
        <p14:creationId xmlns:p14="http://schemas.microsoft.com/office/powerpoint/2010/main" val="14472036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13360"/>
            <a:ext cx="11597640" cy="5963603"/>
          </a:xfrm>
        </p:spPr>
        <p:txBody>
          <a:bodyPr>
            <a:noAutofit/>
          </a:bodyPr>
          <a:lstStyle/>
          <a:p>
            <a:pPr algn="just">
              <a:lnSpc>
                <a:spcPct val="200000"/>
              </a:lnSpc>
            </a:pPr>
            <a:r>
              <a:rPr lang="en-US" sz="2400" b="1" dirty="0"/>
              <a:t>The reaction occurs at 200 to 260oC and atmospheric pressure. </a:t>
            </a:r>
            <a:endParaRPr lang="en-US" sz="2400" b="1" dirty="0" smtClean="0"/>
          </a:p>
          <a:p>
            <a:pPr algn="just">
              <a:lnSpc>
                <a:spcPct val="200000"/>
              </a:lnSpc>
            </a:pPr>
            <a:r>
              <a:rPr lang="en-US" sz="2400" b="1" dirty="0" smtClean="0"/>
              <a:t>The chlorobenzene </a:t>
            </a:r>
            <a:r>
              <a:rPr lang="en-US" sz="2400" b="1" dirty="0"/>
              <a:t>is hydrolyzed at 480oC in the presence of a suitable catalyst to pro- duce phenol and chloride.</a:t>
            </a:r>
          </a:p>
          <a:p>
            <a:pPr algn="just">
              <a:lnSpc>
                <a:spcPct val="200000"/>
              </a:lnSpc>
            </a:pPr>
            <a:r>
              <a:rPr lang="en-US" sz="2400" b="1" dirty="0"/>
              <a:t>Phenol is used in the manufacture of formaldehyde resins, bisphenol A, caprolactam, aniline, xylenols, and alkylphenols. </a:t>
            </a:r>
            <a:endParaRPr lang="en-US" sz="2400" b="1" dirty="0" smtClean="0"/>
          </a:p>
          <a:p>
            <a:pPr algn="just">
              <a:lnSpc>
                <a:spcPct val="200000"/>
              </a:lnSpc>
            </a:pPr>
            <a:r>
              <a:rPr lang="en-US" sz="2400" b="1" dirty="0" smtClean="0"/>
              <a:t>Phenol-formaldehyde </a:t>
            </a:r>
            <a:r>
              <a:rPr lang="en-US" sz="2400" b="1" dirty="0"/>
              <a:t>polymers (phenolic resins) have a primary use as the adhesive in plywood formulations. </a:t>
            </a:r>
            <a:endParaRPr lang="en-US" sz="2400" b="1" dirty="0" smtClean="0"/>
          </a:p>
          <a:p>
            <a:pPr algn="just">
              <a:lnSpc>
                <a:spcPct val="100000"/>
              </a:lnSpc>
            </a:pPr>
            <a:r>
              <a:rPr lang="en-US" sz="2400" b="1" dirty="0" smtClean="0"/>
              <a:t>The </a:t>
            </a:r>
            <a:r>
              <a:rPr lang="en-US" sz="2400" b="1" dirty="0"/>
              <a:t>use of phenol in detergent synthesis to make alkylphenols is an important aspect of phenol utility.</a:t>
            </a:r>
          </a:p>
          <a:p>
            <a:pPr algn="just">
              <a:lnSpc>
                <a:spcPct val="200000"/>
              </a:lnSpc>
            </a:pPr>
            <a:endParaRPr lang="en-US" sz="2400" b="1" dirty="0"/>
          </a:p>
        </p:txBody>
      </p:sp>
      <p:sp>
        <p:nvSpPr>
          <p:cNvPr id="4" name="Date Placeholder 3"/>
          <p:cNvSpPr>
            <a:spLocks noGrp="1"/>
          </p:cNvSpPr>
          <p:nvPr>
            <p:ph type="dt" sz="half" idx="10"/>
          </p:nvPr>
        </p:nvSpPr>
        <p:spPr/>
        <p:txBody>
          <a:bodyPr/>
          <a:lstStyle/>
          <a:p>
            <a:fld id="{EB779DF2-D3A8-294D-A78F-1ECFDAF9D6D3}" type="datetime1">
              <a:rPr lang="en-US" smtClean="0"/>
              <a:t>5/22/2019</a:t>
            </a:fld>
            <a:endParaRPr lang="en-US"/>
          </a:p>
        </p:txBody>
      </p:sp>
      <p:sp>
        <p:nvSpPr>
          <p:cNvPr id="5" name="Slide Number Placeholder 4"/>
          <p:cNvSpPr>
            <a:spLocks noGrp="1"/>
          </p:cNvSpPr>
          <p:nvPr>
            <p:ph type="sldNum" sz="quarter" idx="12"/>
          </p:nvPr>
        </p:nvSpPr>
        <p:spPr/>
        <p:txBody>
          <a:bodyPr/>
          <a:lstStyle/>
          <a:p>
            <a:fld id="{00B6BB95-B822-4030-8CF5-7969791B9B2A}" type="slidenum">
              <a:rPr lang="en-US" smtClean="0"/>
              <a:pPr/>
              <a:t>33</a:t>
            </a:fld>
            <a:endParaRPr lang="en-US"/>
          </a:p>
        </p:txBody>
      </p:sp>
    </p:spTree>
    <p:extLst>
      <p:ext uri="{BB962C8B-B14F-4D97-AF65-F5344CB8AC3E}">
        <p14:creationId xmlns:p14="http://schemas.microsoft.com/office/powerpoint/2010/main" val="14834302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0624"/>
            <a:ext cx="12192000" cy="564256"/>
          </a:xfrm>
          <a:solidFill>
            <a:schemeClr val="bg1"/>
          </a:solidFill>
        </p:spPr>
        <p:txBody>
          <a:bodyPr>
            <a:normAutofit fontScale="90000"/>
          </a:bodyPr>
          <a:lstStyle/>
          <a:p>
            <a:r>
              <a:rPr lang="en-US" dirty="0" smtClean="0">
                <a:solidFill>
                  <a:prstClr val="black"/>
                </a:solidFill>
                <a:latin typeface="Times New Roman" panose="02020603050405020304" pitchFamily="18" charset="0"/>
                <a:ea typeface="TimesNewRoman"/>
              </a:rPr>
              <a:t>                    Manufacture </a:t>
            </a:r>
            <a:r>
              <a:rPr lang="en-US" dirty="0">
                <a:solidFill>
                  <a:prstClr val="black"/>
                </a:solidFill>
                <a:latin typeface="Times New Roman" panose="02020603050405020304" pitchFamily="18" charset="0"/>
                <a:ea typeface="TimesNewRoman"/>
              </a:rPr>
              <a:t>of </a:t>
            </a:r>
            <a:r>
              <a:rPr lang="en-US" dirty="0">
                <a:latin typeface="Times New Roman" panose="02020603050405020304" pitchFamily="18" charset="0"/>
                <a:ea typeface="TimesNewRoman"/>
              </a:rPr>
              <a:t>Styrene</a:t>
            </a:r>
            <a:endParaRPr lang="en-US" dirty="0"/>
          </a:p>
        </p:txBody>
      </p:sp>
      <p:sp>
        <p:nvSpPr>
          <p:cNvPr id="5" name="Content Placeholder 4"/>
          <p:cNvSpPr>
            <a:spLocks noGrp="1"/>
          </p:cNvSpPr>
          <p:nvPr>
            <p:ph idx="1"/>
          </p:nvPr>
        </p:nvSpPr>
        <p:spPr>
          <a:xfrm>
            <a:off x="0" y="1127760"/>
            <a:ext cx="12192000" cy="5168537"/>
          </a:xfrm>
        </p:spPr>
        <p:txBody>
          <a:bodyPr>
            <a:normAutofit fontScale="85000" lnSpcReduction="20000"/>
          </a:bodyPr>
          <a:lstStyle/>
          <a:p>
            <a:pPr algn="just">
              <a:lnSpc>
                <a:spcPct val="200000"/>
              </a:lnSpc>
            </a:pPr>
            <a:r>
              <a:rPr lang="en-US" b="1" dirty="0"/>
              <a:t>Dehydrogenation is a reaction that results in the removal of </a:t>
            </a:r>
            <a:r>
              <a:rPr lang="en-US" b="1" dirty="0" smtClean="0"/>
              <a:t>hydrogen from </a:t>
            </a:r>
            <a:r>
              <a:rPr lang="en-US" b="1" dirty="0"/>
              <a:t>an organic compound or compounds, as in the dehydrogenation </a:t>
            </a:r>
            <a:r>
              <a:rPr lang="en-US" b="1" dirty="0" smtClean="0"/>
              <a:t>of ethane </a:t>
            </a:r>
            <a:r>
              <a:rPr lang="en-US" b="1" dirty="0"/>
              <a:t>to </a:t>
            </a:r>
            <a:r>
              <a:rPr lang="en-US" b="1" dirty="0" smtClean="0"/>
              <a:t>ethylene:</a:t>
            </a:r>
          </a:p>
          <a:p>
            <a:pPr algn="just">
              <a:lnSpc>
                <a:spcPct val="200000"/>
              </a:lnSpc>
            </a:pPr>
            <a:endParaRPr lang="en-US" b="1" dirty="0" smtClean="0"/>
          </a:p>
          <a:p>
            <a:pPr algn="just">
              <a:lnSpc>
                <a:spcPct val="200000"/>
              </a:lnSpc>
            </a:pPr>
            <a:endParaRPr lang="en-US" b="1" dirty="0" smtClean="0"/>
          </a:p>
          <a:p>
            <a:pPr algn="just">
              <a:lnSpc>
                <a:spcPct val="200000"/>
              </a:lnSpc>
            </a:pPr>
            <a:r>
              <a:rPr lang="en-US" b="1" dirty="0" smtClean="0"/>
              <a:t>This </a:t>
            </a:r>
            <a:r>
              <a:rPr lang="en-US" b="1" dirty="0"/>
              <a:t>process is brought about in several ways. The most common </a:t>
            </a:r>
            <a:r>
              <a:rPr lang="en-US" b="1" dirty="0" smtClean="0"/>
              <a:t>method is </a:t>
            </a:r>
            <a:r>
              <a:rPr lang="en-US" b="1" dirty="0"/>
              <a:t>to heat hydrocarbons to high temperature, as in thermal cracking, </a:t>
            </a:r>
            <a:r>
              <a:rPr lang="en-US" b="1" dirty="0" smtClean="0"/>
              <a:t>that causes </a:t>
            </a:r>
            <a:r>
              <a:rPr lang="en-US" b="1" dirty="0"/>
              <a:t>some dehydrogenation, indicated by the presence of </a:t>
            </a:r>
            <a:r>
              <a:rPr lang="en-US" b="1" dirty="0" smtClean="0"/>
              <a:t>unsaturated compounds </a:t>
            </a:r>
            <a:r>
              <a:rPr lang="en-US" b="1" dirty="0"/>
              <a:t>and free </a:t>
            </a:r>
            <a:r>
              <a:rPr lang="en-US" b="1" dirty="0" smtClean="0"/>
              <a:t>hydrogen. </a:t>
            </a:r>
          </a:p>
        </p:txBody>
      </p:sp>
      <p:pic>
        <p:nvPicPr>
          <p:cNvPr id="6" name="Picture 5"/>
          <p:cNvPicPr>
            <a:picLocks noChangeAspect="1"/>
          </p:cNvPicPr>
          <p:nvPr/>
        </p:nvPicPr>
        <p:blipFill>
          <a:blip r:embed="rId2"/>
          <a:stretch>
            <a:fillRect/>
          </a:stretch>
        </p:blipFill>
        <p:spPr>
          <a:xfrm>
            <a:off x="3022169" y="2848991"/>
            <a:ext cx="6684771" cy="823849"/>
          </a:xfrm>
          <a:prstGeom prst="rect">
            <a:avLst/>
          </a:prstGeom>
        </p:spPr>
      </p:pic>
      <p:sp>
        <p:nvSpPr>
          <p:cNvPr id="7" name="Date Placeholder 6"/>
          <p:cNvSpPr>
            <a:spLocks noGrp="1"/>
          </p:cNvSpPr>
          <p:nvPr>
            <p:ph type="dt" sz="half" idx="10"/>
          </p:nvPr>
        </p:nvSpPr>
        <p:spPr/>
        <p:txBody>
          <a:bodyPr/>
          <a:lstStyle/>
          <a:p>
            <a:fld id="{97A92382-DA11-DB45-8132-2C234D7A15A2}" type="datetime1">
              <a:rPr lang="en-US" sz="1600" smtClean="0">
                <a:latin typeface="Times New Roman" pitchFamily="18" charset="0"/>
                <a:cs typeface="Times New Roman" pitchFamily="18" charset="0"/>
              </a:rPr>
              <a:t>5/22/2019</a:t>
            </a:fld>
            <a:endParaRPr lang="en-US" sz="1600" dirty="0">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00B6BB95-B822-4030-8CF5-7969791B9B2A}" type="slidenum">
              <a:rPr lang="en-US" smtClean="0"/>
              <a:pPr/>
              <a:t>34</a:t>
            </a:fld>
            <a:endParaRPr lang="en-US"/>
          </a:p>
        </p:txBody>
      </p:sp>
    </p:spTree>
    <p:extLst>
      <p:ext uri="{BB962C8B-B14F-4D97-AF65-F5344CB8AC3E}">
        <p14:creationId xmlns:p14="http://schemas.microsoft.com/office/powerpoint/2010/main" val="591342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74320"/>
            <a:ext cx="11125200" cy="5902643"/>
          </a:xfrm>
        </p:spPr>
        <p:txBody>
          <a:bodyPr>
            <a:normAutofit/>
          </a:bodyPr>
          <a:lstStyle/>
          <a:p>
            <a:pPr algn="just">
              <a:lnSpc>
                <a:spcPct val="200000"/>
              </a:lnSpc>
            </a:pPr>
            <a:r>
              <a:rPr lang="en-US" dirty="0"/>
              <a:t>In the chemical process industries, nickel, cobalt, platinum, palladium, and mixtures containing potassium, chromium, copper, aluminum, and other metals are used in very large-scale dehydrogenation processes. </a:t>
            </a:r>
          </a:p>
          <a:p>
            <a:pPr algn="just">
              <a:lnSpc>
                <a:spcPct val="200000"/>
              </a:lnSpc>
            </a:pPr>
            <a:r>
              <a:rPr lang="en-US" dirty="0"/>
              <a:t>Styrene is produced from </a:t>
            </a:r>
            <a:r>
              <a:rPr lang="en-US" dirty="0">
                <a:solidFill>
                  <a:srgbClr val="FF0000"/>
                </a:solidFill>
              </a:rPr>
              <a:t>ethylbenzene by dehydrogenation</a:t>
            </a:r>
            <a:r>
              <a:rPr lang="en-US" dirty="0"/>
              <a:t>. </a:t>
            </a:r>
            <a:endParaRPr lang="en-US" dirty="0" smtClean="0"/>
          </a:p>
          <a:p>
            <a:pPr algn="just">
              <a:lnSpc>
                <a:spcPct val="200000"/>
              </a:lnSpc>
            </a:pPr>
            <a:r>
              <a:rPr lang="en-US" dirty="0" smtClean="0"/>
              <a:t>Many </a:t>
            </a:r>
            <a:r>
              <a:rPr lang="en-US" dirty="0"/>
              <a:t>lower molecular weight aliphatic ketones are made by dehydration of alcohols.</a:t>
            </a:r>
          </a:p>
          <a:p>
            <a:pPr algn="just">
              <a:lnSpc>
                <a:spcPct val="200000"/>
              </a:lnSpc>
            </a:pPr>
            <a:endParaRPr lang="en-US" dirty="0"/>
          </a:p>
        </p:txBody>
      </p:sp>
      <p:sp>
        <p:nvSpPr>
          <p:cNvPr id="4" name="Date Placeholder 3"/>
          <p:cNvSpPr>
            <a:spLocks noGrp="1"/>
          </p:cNvSpPr>
          <p:nvPr>
            <p:ph type="dt" sz="half" idx="10"/>
          </p:nvPr>
        </p:nvSpPr>
        <p:spPr/>
        <p:txBody>
          <a:bodyPr/>
          <a:lstStyle/>
          <a:p>
            <a:fld id="{EB779DF2-D3A8-294D-A78F-1ECFDAF9D6D3}" type="datetime1">
              <a:rPr lang="en-US" smtClean="0"/>
              <a:t>5/22/2019</a:t>
            </a:fld>
            <a:endParaRPr lang="en-US"/>
          </a:p>
        </p:txBody>
      </p:sp>
      <p:sp>
        <p:nvSpPr>
          <p:cNvPr id="5" name="Slide Number Placeholder 4"/>
          <p:cNvSpPr>
            <a:spLocks noGrp="1"/>
          </p:cNvSpPr>
          <p:nvPr>
            <p:ph type="sldNum" sz="quarter" idx="12"/>
          </p:nvPr>
        </p:nvSpPr>
        <p:spPr/>
        <p:txBody>
          <a:bodyPr/>
          <a:lstStyle/>
          <a:p>
            <a:fld id="{00B6BB95-B822-4030-8CF5-7969791B9B2A}" type="slidenum">
              <a:rPr lang="en-US" smtClean="0"/>
              <a:pPr/>
              <a:t>35</a:t>
            </a:fld>
            <a:endParaRPr lang="en-US"/>
          </a:p>
        </p:txBody>
      </p:sp>
    </p:spTree>
    <p:extLst>
      <p:ext uri="{BB962C8B-B14F-4D97-AF65-F5344CB8AC3E}">
        <p14:creationId xmlns:p14="http://schemas.microsoft.com/office/powerpoint/2010/main" val="2464222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1891"/>
          </a:xfrm>
        </p:spPr>
        <p:txBody>
          <a:bodyPr/>
          <a:lstStyle/>
          <a:p>
            <a:r>
              <a:rPr lang="en-US" dirty="0" smtClean="0"/>
              <a:t>                                             Cont’d</a:t>
            </a:r>
            <a:endParaRPr lang="en-US" dirty="0"/>
          </a:p>
        </p:txBody>
      </p:sp>
      <p:pic>
        <p:nvPicPr>
          <p:cNvPr id="4" name="Content Placeholder 3"/>
          <p:cNvPicPr>
            <a:picLocks noGrp="1" noChangeAspect="1"/>
          </p:cNvPicPr>
          <p:nvPr>
            <p:ph idx="1"/>
          </p:nvPr>
        </p:nvPicPr>
        <p:blipFill>
          <a:blip r:embed="rId2"/>
          <a:stretch>
            <a:fillRect/>
          </a:stretch>
        </p:blipFill>
        <p:spPr>
          <a:xfrm>
            <a:off x="0" y="836024"/>
            <a:ext cx="12192000" cy="5199016"/>
          </a:xfrm>
          <a:prstGeom prst="rect">
            <a:avLst/>
          </a:prstGeom>
        </p:spPr>
      </p:pic>
      <p:sp>
        <p:nvSpPr>
          <p:cNvPr id="5" name="Rectangle 4"/>
          <p:cNvSpPr/>
          <p:nvPr/>
        </p:nvSpPr>
        <p:spPr>
          <a:xfrm>
            <a:off x="2080628" y="5935282"/>
            <a:ext cx="4442242" cy="369332"/>
          </a:xfrm>
          <a:prstGeom prst="rect">
            <a:avLst/>
          </a:prstGeom>
        </p:spPr>
        <p:txBody>
          <a:bodyPr wrap="none">
            <a:spAutoFit/>
          </a:bodyPr>
          <a:lstStyle/>
          <a:p>
            <a:r>
              <a:rPr lang="en-US" dirty="0" smtClean="0">
                <a:latin typeface="Times New Roman" pitchFamily="18" charset="0"/>
                <a:cs typeface="Times New Roman" pitchFamily="18" charset="0"/>
              </a:rPr>
              <a:t>Fig.9  Manufacture of </a:t>
            </a:r>
            <a:r>
              <a:rPr lang="en-US" dirty="0" smtClean="0">
                <a:solidFill>
                  <a:prstClr val="black"/>
                </a:solidFill>
                <a:latin typeface="Times New Roman" panose="02020603050405020304" pitchFamily="18" charset="0"/>
                <a:cs typeface="Times New Roman" pitchFamily="18" charset="0"/>
              </a:rPr>
              <a:t> styrene from gasoline</a:t>
            </a:r>
            <a:endParaRPr lang="en-US"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BF87F8B3-096C-D448-8BA2-2C0E1D1FAD11}" type="datetime1">
              <a:rPr lang="en-US" sz="1600" smtClean="0">
                <a:latin typeface="Times New Roman" pitchFamily="18" charset="0"/>
                <a:cs typeface="Times New Roman" pitchFamily="18" charset="0"/>
              </a:rPr>
              <a:t>5/22/2019</a:t>
            </a:fld>
            <a:endParaRPr lang="en-US" sz="16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00B6BB95-B822-4030-8CF5-7969791B9B2A}" type="slidenum">
              <a:rPr lang="en-US" smtClean="0"/>
              <a:pPr/>
              <a:t>36</a:t>
            </a:fld>
            <a:endParaRPr lang="en-US" dirty="0"/>
          </a:p>
        </p:txBody>
      </p:sp>
    </p:spTree>
    <p:extLst>
      <p:ext uri="{BB962C8B-B14F-4D97-AF65-F5344CB8AC3E}">
        <p14:creationId xmlns:p14="http://schemas.microsoft.com/office/powerpoint/2010/main" val="5547945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cont’d</a:t>
            </a:r>
            <a:endParaRPr lang="en-US" dirty="0"/>
          </a:p>
        </p:txBody>
      </p:sp>
      <p:pic>
        <p:nvPicPr>
          <p:cNvPr id="4" name="Content Placeholder 3"/>
          <p:cNvPicPr>
            <a:picLocks noGrp="1" noChangeAspect="1"/>
          </p:cNvPicPr>
          <p:nvPr>
            <p:ph idx="1"/>
          </p:nvPr>
        </p:nvPicPr>
        <p:blipFill>
          <a:blip r:embed="rId2"/>
          <a:stretch>
            <a:fillRect/>
          </a:stretch>
        </p:blipFill>
        <p:spPr>
          <a:xfrm>
            <a:off x="483325" y="1481682"/>
            <a:ext cx="11313763" cy="4834098"/>
          </a:xfrm>
          <a:prstGeom prst="rect">
            <a:avLst/>
          </a:prstGeom>
        </p:spPr>
      </p:pic>
      <p:sp>
        <p:nvSpPr>
          <p:cNvPr id="5" name="Rectangle 4"/>
          <p:cNvSpPr/>
          <p:nvPr/>
        </p:nvSpPr>
        <p:spPr>
          <a:xfrm>
            <a:off x="5995852" y="5556459"/>
            <a:ext cx="5538651" cy="369332"/>
          </a:xfrm>
          <a:prstGeom prst="rect">
            <a:avLst/>
          </a:prstGeom>
        </p:spPr>
        <p:txBody>
          <a:bodyPr wrap="square">
            <a:spAutoFit/>
          </a:bodyPr>
          <a:lstStyle/>
          <a:p>
            <a:r>
              <a:rPr lang="en-US" dirty="0" smtClean="0">
                <a:solidFill>
                  <a:prstClr val="black"/>
                </a:solidFill>
                <a:latin typeface="Times New Roman" panose="02020603050405020304" pitchFamily="18" charset="0"/>
                <a:ea typeface="TimesNewRoman"/>
              </a:rPr>
              <a:t> </a:t>
            </a:r>
            <a:r>
              <a:rPr lang="en-US" dirty="0" smtClean="0">
                <a:latin typeface="Times New Roman" pitchFamily="18" charset="0"/>
                <a:cs typeface="Times New Roman" pitchFamily="18" charset="0"/>
              </a:rPr>
              <a:t>Fig.10</a:t>
            </a:r>
            <a:r>
              <a:rPr lang="en-US" dirty="0" smtClean="0">
                <a:solidFill>
                  <a:prstClr val="black"/>
                </a:solidFill>
                <a:latin typeface="Times New Roman" panose="02020603050405020304" pitchFamily="18" charset="0"/>
                <a:ea typeface="TimesNewRoman"/>
              </a:rPr>
              <a:t>   Styrene Manufacturing  from ethyl benzene</a:t>
            </a:r>
            <a:endParaRPr lang="en-US" dirty="0"/>
          </a:p>
        </p:txBody>
      </p:sp>
      <p:sp>
        <p:nvSpPr>
          <p:cNvPr id="7" name="Date Placeholder 6"/>
          <p:cNvSpPr>
            <a:spLocks noGrp="1"/>
          </p:cNvSpPr>
          <p:nvPr>
            <p:ph type="dt" sz="half" idx="10"/>
          </p:nvPr>
        </p:nvSpPr>
        <p:spPr/>
        <p:txBody>
          <a:bodyPr/>
          <a:lstStyle/>
          <a:p>
            <a:fld id="{BE849D68-D94F-C34E-989C-36AF8DDA896B}" type="datetime1">
              <a:rPr lang="en-US" sz="1600" b="1" smtClean="0">
                <a:latin typeface="Times New Roman" pitchFamily="18" charset="0"/>
                <a:cs typeface="Times New Roman" pitchFamily="18" charset="0"/>
              </a:rPr>
              <a:t>5/22/2019</a:t>
            </a:fld>
            <a:endParaRPr lang="en-US" sz="1600" b="1" dirty="0">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00B6BB95-B822-4030-8CF5-7969791B9B2A}" type="slidenum">
              <a:rPr lang="en-US" smtClean="0"/>
              <a:pPr/>
              <a:t>37</a:t>
            </a:fld>
            <a:endParaRPr lang="en-US" dirty="0"/>
          </a:p>
        </p:txBody>
      </p:sp>
    </p:spTree>
    <p:extLst>
      <p:ext uri="{BB962C8B-B14F-4D97-AF65-F5344CB8AC3E}">
        <p14:creationId xmlns:p14="http://schemas.microsoft.com/office/powerpoint/2010/main" val="3542692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lnSpc>
                <a:spcPct val="200000"/>
              </a:lnSpc>
            </a:pPr>
            <a:r>
              <a:rPr lang="en-US" dirty="0"/>
              <a:t>The yield of methanol obtained is 61%.</a:t>
            </a:r>
          </a:p>
          <a:p>
            <a:pPr algn="just">
              <a:lnSpc>
                <a:spcPct val="200000"/>
              </a:lnSpc>
            </a:pPr>
            <a:r>
              <a:rPr lang="en-US" dirty="0"/>
              <a:t>The equipment for this process includes a reactor, separator and three distillation columns. </a:t>
            </a:r>
            <a:endParaRPr lang="en-US" dirty="0" smtClean="0"/>
          </a:p>
          <a:p>
            <a:pPr algn="just">
              <a:lnSpc>
                <a:spcPct val="200000"/>
              </a:lnSpc>
            </a:pPr>
            <a:r>
              <a:rPr lang="en-US" dirty="0" smtClean="0"/>
              <a:t>The </a:t>
            </a:r>
            <a:r>
              <a:rPr lang="en-US" dirty="0"/>
              <a:t>flow diagram representing this process and the chemical reaction processes are shown below.</a:t>
            </a:r>
          </a:p>
          <a:p>
            <a:pPr algn="just">
              <a:lnSpc>
                <a:spcPct val="200000"/>
              </a:lnSpc>
            </a:pPr>
            <a:endParaRPr lang="en-US" dirty="0"/>
          </a:p>
        </p:txBody>
      </p:sp>
      <p:sp>
        <p:nvSpPr>
          <p:cNvPr id="4" name="Date Placeholder 3"/>
          <p:cNvSpPr>
            <a:spLocks noGrp="1"/>
          </p:cNvSpPr>
          <p:nvPr>
            <p:ph type="dt" sz="half" idx="10"/>
          </p:nvPr>
        </p:nvSpPr>
        <p:spPr/>
        <p:txBody>
          <a:bodyPr/>
          <a:lstStyle/>
          <a:p>
            <a:fld id="{EB779DF2-D3A8-294D-A78F-1ECFDAF9D6D3}" type="datetime1">
              <a:rPr lang="en-US" smtClean="0"/>
              <a:t>5/22/2019</a:t>
            </a:fld>
            <a:endParaRPr lang="en-US"/>
          </a:p>
        </p:txBody>
      </p:sp>
      <p:sp>
        <p:nvSpPr>
          <p:cNvPr id="5" name="Slide Number Placeholder 4"/>
          <p:cNvSpPr>
            <a:spLocks noGrp="1"/>
          </p:cNvSpPr>
          <p:nvPr>
            <p:ph type="sldNum" sz="quarter" idx="12"/>
          </p:nvPr>
        </p:nvSpPr>
        <p:spPr/>
        <p:txBody>
          <a:bodyPr/>
          <a:lstStyle/>
          <a:p>
            <a:fld id="{00B6BB95-B822-4030-8CF5-7969791B9B2A}" type="slidenum">
              <a:rPr lang="en-US" smtClean="0"/>
              <a:pPr/>
              <a:t>4</a:t>
            </a:fld>
            <a:endParaRPr lang="en-US"/>
          </a:p>
        </p:txBody>
      </p:sp>
    </p:spTree>
    <p:extLst>
      <p:ext uri="{BB962C8B-B14F-4D97-AF65-F5344CB8AC3E}">
        <p14:creationId xmlns:p14="http://schemas.microsoft.com/office/powerpoint/2010/main" val="233207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08869"/>
          </a:xfrm>
        </p:spPr>
        <p:txBody>
          <a:bodyPr/>
          <a:lstStyle/>
          <a:p>
            <a:r>
              <a:rPr lang="en-US" dirty="0" smtClean="0"/>
              <a:t>                                 cont’d</a:t>
            </a:r>
            <a:endParaRPr lang="en-US" dirty="0"/>
          </a:p>
        </p:txBody>
      </p:sp>
      <p:sp>
        <p:nvSpPr>
          <p:cNvPr id="5" name="Rectangle 4"/>
          <p:cNvSpPr/>
          <p:nvPr/>
        </p:nvSpPr>
        <p:spPr>
          <a:xfrm>
            <a:off x="2386739" y="6035014"/>
            <a:ext cx="8353586" cy="461665"/>
          </a:xfrm>
          <a:prstGeom prst="rect">
            <a:avLst/>
          </a:prstGeom>
        </p:spPr>
        <p:txBody>
          <a:bodyPr wrap="square">
            <a:spAutoFit/>
          </a:bodyPr>
          <a:lstStyle/>
          <a:p>
            <a:r>
              <a:rPr lang="en-US" sz="2400" dirty="0" smtClean="0">
                <a:solidFill>
                  <a:srgbClr val="000000"/>
                </a:solidFill>
                <a:latin typeface="Times New Roman" panose="02020603050405020304" pitchFamily="18" charset="0"/>
              </a:rPr>
              <a:t>Fig 1. Methanol Production from Synthesis Gas.</a:t>
            </a:r>
          </a:p>
        </p:txBody>
      </p:sp>
      <p:pic>
        <p:nvPicPr>
          <p:cNvPr id="6" name="Content Placeholder 5"/>
          <p:cNvPicPr>
            <a:picLocks noGrp="1" noChangeAspect="1"/>
          </p:cNvPicPr>
          <p:nvPr>
            <p:ph idx="1"/>
          </p:nvPr>
        </p:nvPicPr>
        <p:blipFill>
          <a:blip r:embed="rId2"/>
          <a:stretch>
            <a:fillRect/>
          </a:stretch>
        </p:blipFill>
        <p:spPr>
          <a:xfrm>
            <a:off x="139485" y="1208868"/>
            <a:ext cx="12052515" cy="4200040"/>
          </a:xfrm>
          <a:prstGeom prst="rect">
            <a:avLst/>
          </a:prstGeom>
        </p:spPr>
      </p:pic>
      <p:sp>
        <p:nvSpPr>
          <p:cNvPr id="7" name="Date Placeholder 6"/>
          <p:cNvSpPr>
            <a:spLocks noGrp="1"/>
          </p:cNvSpPr>
          <p:nvPr>
            <p:ph type="dt" sz="half" idx="10"/>
          </p:nvPr>
        </p:nvSpPr>
        <p:spPr/>
        <p:txBody>
          <a:bodyPr/>
          <a:lstStyle/>
          <a:p>
            <a:fld id="{5FCC1485-BC92-D640-8441-2AAB653E9FD9}" type="datetime1">
              <a:rPr lang="en-US" smtClean="0"/>
              <a:t>5/22/2019</a:t>
            </a:fld>
            <a:endParaRPr lang="en-US"/>
          </a:p>
        </p:txBody>
      </p:sp>
      <p:sp>
        <p:nvSpPr>
          <p:cNvPr id="8" name="Slide Number Placeholder 7"/>
          <p:cNvSpPr>
            <a:spLocks noGrp="1"/>
          </p:cNvSpPr>
          <p:nvPr>
            <p:ph type="sldNum" sz="quarter" idx="12"/>
          </p:nvPr>
        </p:nvSpPr>
        <p:spPr/>
        <p:txBody>
          <a:bodyPr/>
          <a:lstStyle/>
          <a:p>
            <a:fld id="{00B6BB95-B822-4030-8CF5-7969791B9B2A}" type="slidenum">
              <a:rPr lang="en-US" smtClean="0"/>
              <a:pPr/>
              <a:t>5</a:t>
            </a:fld>
            <a:endParaRPr lang="en-US"/>
          </a:p>
        </p:txBody>
      </p:sp>
    </p:spTree>
    <p:extLst>
      <p:ext uri="{BB962C8B-B14F-4D97-AF65-F5344CB8AC3E}">
        <p14:creationId xmlns:p14="http://schemas.microsoft.com/office/powerpoint/2010/main" val="1786865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1995688" cy="147493"/>
          </a:xfrm>
        </p:spPr>
        <p:txBody>
          <a:bodyPr>
            <a:normAutofit fontScale="90000"/>
          </a:bodyPr>
          <a:lstStyle/>
          <a:p>
            <a:r>
              <a:rPr lang="en-US" sz="3200" b="1" dirty="0" smtClean="0">
                <a:solidFill>
                  <a:srgbClr val="000000"/>
                </a:solidFill>
                <a:latin typeface="Times New Roman" panose="02020603050405020304" pitchFamily="18" charset="0"/>
              </a:rPr>
              <a:t>                             B. </a:t>
            </a:r>
            <a:r>
              <a:rPr lang="en-US" sz="3200" b="1" dirty="0" smtClean="0">
                <a:effectLst/>
                <a:latin typeface="Times New Roman" panose="02020603050405020304" pitchFamily="18" charset="0"/>
                <a:ea typeface="TimesNewRoman"/>
              </a:rPr>
              <a:t>Manufacture of </a:t>
            </a:r>
            <a:r>
              <a:rPr lang="en-US" sz="3200" b="1" dirty="0" smtClean="0">
                <a:solidFill>
                  <a:srgbClr val="000000"/>
                </a:solidFill>
                <a:latin typeface="Times New Roman" panose="02020603050405020304" pitchFamily="18" charset="0"/>
              </a:rPr>
              <a:t>Ethanol</a:t>
            </a:r>
            <a:br>
              <a:rPr lang="en-US" sz="3200" b="1" dirty="0" smtClean="0">
                <a:solidFill>
                  <a:srgbClr val="000000"/>
                </a:solidFill>
                <a:latin typeface="Times New Roman" panose="02020603050405020304" pitchFamily="18" charset="0"/>
              </a:rPr>
            </a:br>
            <a:endParaRPr lang="en-US" sz="3200" b="1" dirty="0"/>
          </a:p>
        </p:txBody>
      </p:sp>
      <p:sp>
        <p:nvSpPr>
          <p:cNvPr id="3" name="Content Placeholder 2"/>
          <p:cNvSpPr>
            <a:spLocks noGrp="1"/>
          </p:cNvSpPr>
          <p:nvPr>
            <p:ph idx="1"/>
          </p:nvPr>
        </p:nvSpPr>
        <p:spPr>
          <a:xfrm>
            <a:off x="0" y="512618"/>
            <a:ext cx="12192000" cy="6345381"/>
          </a:xfrm>
        </p:spPr>
        <p:txBody>
          <a:bodyPr>
            <a:normAutofit/>
          </a:bodyPr>
          <a:lstStyle/>
          <a:p>
            <a:pPr algn="just">
              <a:lnSpc>
                <a:spcPct val="200000"/>
              </a:lnSpc>
              <a:buFont typeface="Wingdings" panose="05000000000000000000" pitchFamily="2" charset="2"/>
              <a:buChar char="Ø"/>
            </a:pPr>
            <a:r>
              <a:rPr lang="en-US" sz="2400" dirty="0" smtClean="0">
                <a:solidFill>
                  <a:srgbClr val="000000"/>
                </a:solidFill>
                <a:latin typeface="Times New Roman" panose="02020603050405020304" pitchFamily="18" charset="0"/>
                <a:cs typeface="Times New Roman" panose="02020603050405020304" pitchFamily="18" charset="0"/>
              </a:rPr>
              <a:t>The first commercial process used for ethyl alcohol production was the </a:t>
            </a:r>
            <a:r>
              <a:rPr lang="en-US" sz="2400" dirty="0" smtClean="0">
                <a:solidFill>
                  <a:srgbClr val="FF0000"/>
                </a:solidFill>
                <a:latin typeface="Times New Roman" panose="02020603050405020304" pitchFamily="18" charset="0"/>
                <a:cs typeface="Times New Roman" panose="02020603050405020304" pitchFamily="18" charset="0"/>
              </a:rPr>
              <a:t>indirect catalytic hydration of ethylene. </a:t>
            </a:r>
          </a:p>
          <a:p>
            <a:pPr algn="just">
              <a:lnSpc>
                <a:spcPct val="200000"/>
              </a:lnSpc>
              <a:buFont typeface="Wingdings" panose="05000000000000000000" pitchFamily="2" charset="2"/>
              <a:buChar char="Ø"/>
            </a:pPr>
            <a:r>
              <a:rPr lang="en-US" sz="2400" dirty="0" smtClean="0">
                <a:solidFill>
                  <a:srgbClr val="000000"/>
                </a:solidFill>
                <a:latin typeface="Times New Roman" panose="02020603050405020304" pitchFamily="18" charset="0"/>
                <a:cs typeface="Times New Roman" panose="02020603050405020304" pitchFamily="18" charset="0"/>
              </a:rPr>
              <a:t>It had several disadvantages such as </a:t>
            </a:r>
            <a:r>
              <a:rPr lang="en-US" sz="2400" dirty="0" smtClean="0">
                <a:solidFill>
                  <a:srgbClr val="FF0000"/>
                </a:solidFill>
                <a:latin typeface="Times New Roman" panose="02020603050405020304" pitchFamily="18" charset="0"/>
                <a:cs typeface="Times New Roman" panose="02020603050405020304" pitchFamily="18" charset="0"/>
              </a:rPr>
              <a:t>handling large volumes of dilute sulfuric acid</a:t>
            </a:r>
            <a:r>
              <a:rPr lang="en-US" sz="2400" dirty="0" smtClean="0">
                <a:solidFill>
                  <a:srgbClr val="000000"/>
                </a:solidFill>
                <a:latin typeface="Times New Roman" panose="02020603050405020304" pitchFamily="18" charset="0"/>
                <a:cs typeface="Times New Roman" panose="02020603050405020304" pitchFamily="18" charset="0"/>
              </a:rPr>
              <a:t>, </a:t>
            </a:r>
            <a:r>
              <a:rPr lang="en-US" sz="2400" dirty="0" smtClean="0">
                <a:solidFill>
                  <a:srgbClr val="FF0000"/>
                </a:solidFill>
                <a:latin typeface="Times New Roman" panose="02020603050405020304" pitchFamily="18" charset="0"/>
                <a:cs typeface="Times New Roman" panose="02020603050405020304" pitchFamily="18" charset="0"/>
              </a:rPr>
              <a:t>energy required for its concentration</a:t>
            </a:r>
            <a:r>
              <a:rPr lang="en-US" sz="2400" dirty="0" smtClean="0">
                <a:solidFill>
                  <a:srgbClr val="000000"/>
                </a:solidFill>
                <a:latin typeface="Times New Roman" panose="02020603050405020304" pitchFamily="18" charset="0"/>
                <a:cs typeface="Times New Roman" panose="02020603050405020304" pitchFamily="18" charset="0"/>
              </a:rPr>
              <a:t>, and </a:t>
            </a:r>
            <a:r>
              <a:rPr lang="en-US" sz="2400" dirty="0" smtClean="0">
                <a:solidFill>
                  <a:srgbClr val="FF0000"/>
                </a:solidFill>
                <a:latin typeface="Times New Roman" panose="02020603050405020304" pitchFamily="18" charset="0"/>
                <a:cs typeface="Times New Roman" panose="02020603050405020304" pitchFamily="18" charset="0"/>
              </a:rPr>
              <a:t>corrosion caused by the acid</a:t>
            </a:r>
            <a:r>
              <a:rPr lang="en-US" sz="2400" dirty="0" smtClean="0">
                <a:solidFill>
                  <a:srgbClr val="000000"/>
                </a:solidFill>
                <a:latin typeface="Times New Roman" panose="02020603050405020304" pitchFamily="18" charset="0"/>
                <a:cs typeface="Times New Roman" panose="02020603050405020304" pitchFamily="18" charset="0"/>
              </a:rPr>
              <a:t>. </a:t>
            </a:r>
          </a:p>
          <a:p>
            <a:pPr algn="just">
              <a:lnSpc>
                <a:spcPct val="200000"/>
              </a:lnSpc>
              <a:buFont typeface="Wingdings" panose="05000000000000000000" pitchFamily="2" charset="2"/>
              <a:buChar char="Ø"/>
            </a:pPr>
            <a:r>
              <a:rPr lang="en-US" sz="2400" dirty="0" smtClean="0">
                <a:solidFill>
                  <a:srgbClr val="000000"/>
                </a:solidFill>
                <a:latin typeface="Times New Roman" panose="02020603050405020304" pitchFamily="18" charset="0"/>
                <a:cs typeface="Times New Roman" panose="02020603050405020304" pitchFamily="18" charset="0"/>
              </a:rPr>
              <a:t>The current industrial processes for the manufacture of ethyl alcohol are </a:t>
            </a:r>
            <a:r>
              <a:rPr lang="en-US" sz="2400" dirty="0" smtClean="0">
                <a:solidFill>
                  <a:srgbClr val="FF0000"/>
                </a:solidFill>
                <a:latin typeface="Times New Roman" panose="02020603050405020304" pitchFamily="18" charset="0"/>
                <a:cs typeface="Times New Roman" panose="02020603050405020304" pitchFamily="18" charset="0"/>
              </a:rPr>
              <a:t>direct catalytic hydration of ethylene </a:t>
            </a:r>
            <a:r>
              <a:rPr lang="en-US" sz="2400" dirty="0" smtClean="0">
                <a:solidFill>
                  <a:srgbClr val="000000"/>
                </a:solidFill>
                <a:latin typeface="Times New Roman" panose="02020603050405020304" pitchFamily="18" charset="0"/>
                <a:cs typeface="Times New Roman" panose="02020603050405020304" pitchFamily="18" charset="0"/>
              </a:rPr>
              <a:t>and </a:t>
            </a:r>
            <a:r>
              <a:rPr lang="en-US" sz="2400" dirty="0" smtClean="0">
                <a:solidFill>
                  <a:srgbClr val="FF0000"/>
                </a:solidFill>
                <a:latin typeface="Times New Roman" panose="02020603050405020304" pitchFamily="18" charset="0"/>
                <a:cs typeface="Times New Roman" panose="02020603050405020304" pitchFamily="18" charset="0"/>
              </a:rPr>
              <a:t>carbonylation of methyl alcohol. </a:t>
            </a:r>
          </a:p>
          <a:p>
            <a:pPr algn="just">
              <a:lnSpc>
                <a:spcPct val="200000"/>
              </a:lnSpc>
              <a:buFont typeface="Wingdings" panose="05000000000000000000" pitchFamily="2" charset="2"/>
              <a:buChar char="Ø"/>
            </a:pPr>
            <a:r>
              <a:rPr lang="en-US" sz="2400" dirty="0" smtClean="0">
                <a:solidFill>
                  <a:srgbClr val="000000"/>
                </a:solidFill>
                <a:latin typeface="Times New Roman" panose="02020603050405020304" pitchFamily="18" charset="0"/>
                <a:cs typeface="Times New Roman" panose="02020603050405020304" pitchFamily="18" charset="0"/>
              </a:rPr>
              <a:t>Brief description of these two conventional processes is presented below.</a:t>
            </a:r>
            <a:r>
              <a:rPr lang="en-US" sz="2400" dirty="0">
                <a:latin typeface="Times New Roman" panose="02020603050405020304" pitchFamily="18" charset="0"/>
                <a:cs typeface="Times New Roman" panose="02020603050405020304" pitchFamily="18" charset="0"/>
              </a:rPr>
              <a:t> </a:t>
            </a:r>
          </a:p>
        </p:txBody>
      </p:sp>
      <p:sp>
        <p:nvSpPr>
          <p:cNvPr id="5" name="Date Placeholder 4"/>
          <p:cNvSpPr>
            <a:spLocks noGrp="1"/>
          </p:cNvSpPr>
          <p:nvPr>
            <p:ph type="dt" sz="half" idx="10"/>
          </p:nvPr>
        </p:nvSpPr>
        <p:spPr/>
        <p:txBody>
          <a:bodyPr/>
          <a:lstStyle/>
          <a:p>
            <a:fld id="{A3472A48-FC3C-3446-85A8-F111A25FB544}" type="datetime1">
              <a:rPr lang="en-US" smtClean="0"/>
              <a:t>5/22/2019</a:t>
            </a:fld>
            <a:endParaRPr lang="en-US"/>
          </a:p>
        </p:txBody>
      </p:sp>
      <p:sp>
        <p:nvSpPr>
          <p:cNvPr id="6" name="Slide Number Placeholder 5"/>
          <p:cNvSpPr>
            <a:spLocks noGrp="1"/>
          </p:cNvSpPr>
          <p:nvPr>
            <p:ph type="sldNum" sz="quarter" idx="12"/>
          </p:nvPr>
        </p:nvSpPr>
        <p:spPr/>
        <p:txBody>
          <a:bodyPr/>
          <a:lstStyle/>
          <a:p>
            <a:fld id="{00B6BB95-B822-4030-8CF5-7969791B9B2A}" type="slidenum">
              <a:rPr lang="en-US" smtClean="0"/>
              <a:pPr/>
              <a:t>6</a:t>
            </a:fld>
            <a:endParaRPr lang="en-US" dirty="0"/>
          </a:p>
        </p:txBody>
      </p:sp>
    </p:spTree>
    <p:extLst>
      <p:ext uri="{BB962C8B-B14F-4D97-AF65-F5344CB8AC3E}">
        <p14:creationId xmlns:p14="http://schemas.microsoft.com/office/powerpoint/2010/main" val="4251225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11201400" cy="6024563"/>
          </a:xfrm>
        </p:spPr>
        <p:txBody>
          <a:bodyPr>
            <a:normAutofit fontScale="92500"/>
          </a:bodyPr>
          <a:lstStyle/>
          <a:p>
            <a:pPr algn="just">
              <a:lnSpc>
                <a:spcPct val="200000"/>
              </a:lnSpc>
            </a:pPr>
            <a:r>
              <a:rPr lang="en-US" dirty="0"/>
              <a:t>In the direct hydration of </a:t>
            </a:r>
            <a:r>
              <a:rPr lang="en-US" dirty="0" smtClean="0"/>
              <a:t>ethylene:</a:t>
            </a:r>
          </a:p>
          <a:p>
            <a:pPr algn="just">
              <a:lnSpc>
                <a:spcPct val="200000"/>
              </a:lnSpc>
              <a:buFont typeface="Wingdings" panose="05000000000000000000" pitchFamily="2" charset="2"/>
              <a:buChar char="v"/>
            </a:pPr>
            <a:r>
              <a:rPr lang="en-US" dirty="0"/>
              <a:t> </a:t>
            </a:r>
            <a:r>
              <a:rPr lang="en-US" dirty="0" smtClean="0"/>
              <a:t>the </a:t>
            </a:r>
            <a:r>
              <a:rPr lang="en-US" dirty="0"/>
              <a:t>reaction is conducted in a reactor containing a fixed-bed catalyst consisting of 77% phosphoric acid absorbed onto a carrier such as silica gel</a:t>
            </a:r>
            <a:r>
              <a:rPr lang="en-US" dirty="0" smtClean="0"/>
              <a:t>.</a:t>
            </a:r>
          </a:p>
          <a:p>
            <a:pPr algn="just">
              <a:lnSpc>
                <a:spcPct val="200000"/>
              </a:lnSpc>
              <a:buFont typeface="Wingdings" panose="05000000000000000000" pitchFamily="2" charset="2"/>
              <a:buChar char="v"/>
            </a:pPr>
            <a:r>
              <a:rPr lang="en-US" dirty="0" smtClean="0"/>
              <a:t> </a:t>
            </a:r>
            <a:r>
              <a:rPr lang="en-US" dirty="0"/>
              <a:t>The operating temperature and pressure are in the range of 230-300°C and 60-80 bar (60-80 atm) respectively. </a:t>
            </a:r>
            <a:endParaRPr lang="en-US" dirty="0" smtClean="0"/>
          </a:p>
          <a:p>
            <a:pPr algn="just">
              <a:lnSpc>
                <a:spcPct val="200000"/>
              </a:lnSpc>
              <a:buFont typeface="Wingdings" panose="05000000000000000000" pitchFamily="2" charset="2"/>
              <a:buChar char="v"/>
            </a:pPr>
            <a:r>
              <a:rPr lang="en-US" dirty="0" smtClean="0"/>
              <a:t>Ethyl </a:t>
            </a:r>
            <a:r>
              <a:rPr lang="en-US" dirty="0"/>
              <a:t>alcohol is produced according to the following reaction.. </a:t>
            </a:r>
          </a:p>
          <a:p>
            <a:pPr algn="just">
              <a:lnSpc>
                <a:spcPct val="200000"/>
              </a:lnSpc>
            </a:pPr>
            <a:endParaRPr lang="en-US" dirty="0"/>
          </a:p>
        </p:txBody>
      </p:sp>
      <p:sp>
        <p:nvSpPr>
          <p:cNvPr id="4" name="Date Placeholder 3"/>
          <p:cNvSpPr>
            <a:spLocks noGrp="1"/>
          </p:cNvSpPr>
          <p:nvPr>
            <p:ph type="dt" sz="half" idx="10"/>
          </p:nvPr>
        </p:nvSpPr>
        <p:spPr/>
        <p:txBody>
          <a:bodyPr/>
          <a:lstStyle/>
          <a:p>
            <a:fld id="{EB779DF2-D3A8-294D-A78F-1ECFDAF9D6D3}" type="datetime1">
              <a:rPr lang="en-US" smtClean="0"/>
              <a:t>5/22/2019</a:t>
            </a:fld>
            <a:endParaRPr lang="en-US"/>
          </a:p>
        </p:txBody>
      </p:sp>
      <p:sp>
        <p:nvSpPr>
          <p:cNvPr id="5" name="Slide Number Placeholder 4"/>
          <p:cNvSpPr>
            <a:spLocks noGrp="1"/>
          </p:cNvSpPr>
          <p:nvPr>
            <p:ph type="sldNum" sz="quarter" idx="12"/>
          </p:nvPr>
        </p:nvSpPr>
        <p:spPr/>
        <p:txBody>
          <a:bodyPr/>
          <a:lstStyle/>
          <a:p>
            <a:fld id="{00B6BB95-B822-4030-8CF5-7969791B9B2A}" type="slidenum">
              <a:rPr lang="en-US" smtClean="0"/>
              <a:pPr/>
              <a:t>7</a:t>
            </a:fld>
            <a:endParaRPr lang="en-US"/>
          </a:p>
        </p:txBody>
      </p:sp>
      <p:pic>
        <p:nvPicPr>
          <p:cNvPr id="6" name="Picture 5"/>
          <p:cNvPicPr>
            <a:picLocks noChangeAspect="1"/>
          </p:cNvPicPr>
          <p:nvPr/>
        </p:nvPicPr>
        <p:blipFill>
          <a:blip r:embed="rId2"/>
          <a:stretch>
            <a:fillRect/>
          </a:stretch>
        </p:blipFill>
        <p:spPr>
          <a:xfrm>
            <a:off x="2496615" y="5571653"/>
            <a:ext cx="5785605" cy="695004"/>
          </a:xfrm>
          <a:prstGeom prst="rect">
            <a:avLst/>
          </a:prstGeom>
        </p:spPr>
      </p:pic>
    </p:spTree>
    <p:extLst>
      <p:ext uri="{BB962C8B-B14F-4D97-AF65-F5344CB8AC3E}">
        <p14:creationId xmlns:p14="http://schemas.microsoft.com/office/powerpoint/2010/main" val="1851694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07818"/>
            <a:ext cx="12192000" cy="6650182"/>
          </a:xfrm>
        </p:spPr>
        <p:txBody>
          <a:bodyPr/>
          <a:lstStyle/>
          <a:p>
            <a:pPr algn="just"/>
            <a:r>
              <a:rPr lang="en-US" dirty="0" smtClean="0"/>
              <a:t> </a:t>
            </a:r>
            <a:r>
              <a:rPr lang="en-US" dirty="0" smtClean="0">
                <a:solidFill>
                  <a:srgbClr val="000000"/>
                </a:solidFill>
                <a:latin typeface="Times New Roman" panose="02020603050405020304" pitchFamily="18" charset="0"/>
              </a:rPr>
              <a:t>The conversion of ethylene to ethanol gives a net yield of 97% . </a:t>
            </a:r>
          </a:p>
          <a:p>
            <a:pPr algn="just"/>
            <a:r>
              <a:rPr lang="en-US" dirty="0" smtClean="0">
                <a:solidFill>
                  <a:srgbClr val="000000"/>
                </a:solidFill>
                <a:latin typeface="Times New Roman" panose="02020603050405020304" pitchFamily="18" charset="0"/>
              </a:rPr>
              <a:t>The reaction is </a:t>
            </a:r>
            <a:r>
              <a:rPr lang="en-US" dirty="0" smtClean="0">
                <a:solidFill>
                  <a:srgbClr val="FF0000"/>
                </a:solidFill>
                <a:latin typeface="Times New Roman" panose="02020603050405020304" pitchFamily="18" charset="0"/>
              </a:rPr>
              <a:t>exothermic,</a:t>
            </a:r>
            <a:r>
              <a:rPr lang="en-US" dirty="0" smtClean="0">
                <a:solidFill>
                  <a:srgbClr val="000000"/>
                </a:solidFill>
                <a:latin typeface="Times New Roman" panose="02020603050405020304" pitchFamily="18" charset="0"/>
              </a:rPr>
              <a:t> and the excess heat is used to raise the temperature of the incoming feed . </a:t>
            </a:r>
          </a:p>
          <a:p>
            <a:pPr algn="just"/>
            <a:r>
              <a:rPr lang="en-US" dirty="0" smtClean="0">
                <a:solidFill>
                  <a:srgbClr val="000000"/>
                </a:solidFill>
                <a:latin typeface="Times New Roman" panose="02020603050405020304" pitchFamily="18" charset="0"/>
              </a:rPr>
              <a:t>The flow sheet representing this process is shown in Fig 2.</a:t>
            </a:r>
            <a:endParaRPr lang="en-US" dirty="0"/>
          </a:p>
        </p:txBody>
      </p:sp>
      <p:pic>
        <p:nvPicPr>
          <p:cNvPr id="5" name="Picture 4"/>
          <p:cNvPicPr>
            <a:picLocks noChangeAspect="1"/>
          </p:cNvPicPr>
          <p:nvPr/>
        </p:nvPicPr>
        <p:blipFill>
          <a:blip r:embed="rId2"/>
          <a:stretch>
            <a:fillRect/>
          </a:stretch>
        </p:blipFill>
        <p:spPr>
          <a:xfrm>
            <a:off x="821410" y="2216727"/>
            <a:ext cx="10755824" cy="3846533"/>
          </a:xfrm>
          <a:prstGeom prst="rect">
            <a:avLst/>
          </a:prstGeom>
        </p:spPr>
      </p:pic>
      <p:sp>
        <p:nvSpPr>
          <p:cNvPr id="6" name="Rectangle 5"/>
          <p:cNvSpPr/>
          <p:nvPr/>
        </p:nvSpPr>
        <p:spPr>
          <a:xfrm>
            <a:off x="3397155" y="6040832"/>
            <a:ext cx="6096000" cy="369332"/>
          </a:xfrm>
          <a:prstGeom prst="rect">
            <a:avLst/>
          </a:prstGeom>
        </p:spPr>
        <p:txBody>
          <a:bodyPr>
            <a:spAutoFit/>
          </a:bodyPr>
          <a:lstStyle/>
          <a:p>
            <a:r>
              <a:rPr lang="en-US" dirty="0" smtClean="0">
                <a:solidFill>
                  <a:srgbClr val="000000"/>
                </a:solidFill>
                <a:latin typeface="Times New Roman" panose="02020603050405020304" pitchFamily="18" charset="0"/>
              </a:rPr>
              <a:t>Fig 2.. Ethanol Production from Direct Hydration of Ethylene.</a:t>
            </a:r>
            <a:endParaRPr lang="en-US" dirty="0"/>
          </a:p>
        </p:txBody>
      </p:sp>
      <p:sp>
        <p:nvSpPr>
          <p:cNvPr id="7" name="Date Placeholder 6"/>
          <p:cNvSpPr>
            <a:spLocks noGrp="1"/>
          </p:cNvSpPr>
          <p:nvPr>
            <p:ph type="dt" sz="half" idx="10"/>
          </p:nvPr>
        </p:nvSpPr>
        <p:spPr/>
        <p:txBody>
          <a:bodyPr/>
          <a:lstStyle/>
          <a:p>
            <a:fld id="{B1A14258-38B8-6043-8557-AAC6EB0191E8}" type="datetime1">
              <a:rPr lang="en-US" smtClean="0"/>
              <a:t>5/22/2019</a:t>
            </a:fld>
            <a:endParaRPr lang="en-US"/>
          </a:p>
        </p:txBody>
      </p:sp>
      <p:sp>
        <p:nvSpPr>
          <p:cNvPr id="8" name="Slide Number Placeholder 7"/>
          <p:cNvSpPr>
            <a:spLocks noGrp="1"/>
          </p:cNvSpPr>
          <p:nvPr>
            <p:ph type="sldNum" sz="quarter" idx="12"/>
          </p:nvPr>
        </p:nvSpPr>
        <p:spPr/>
        <p:txBody>
          <a:bodyPr/>
          <a:lstStyle/>
          <a:p>
            <a:fld id="{00B6BB95-B822-4030-8CF5-7969791B9B2A}" type="slidenum">
              <a:rPr lang="en-US" smtClean="0"/>
              <a:pPr/>
              <a:t>8</a:t>
            </a:fld>
            <a:endParaRPr lang="en-US"/>
          </a:p>
        </p:txBody>
      </p:sp>
    </p:spTree>
    <p:extLst>
      <p:ext uri="{BB962C8B-B14F-4D97-AF65-F5344CB8AC3E}">
        <p14:creationId xmlns:p14="http://schemas.microsoft.com/office/powerpoint/2010/main" val="1247555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6" y="345966"/>
            <a:ext cx="12073180" cy="581890"/>
          </a:xfrm>
          <a:solidFill>
            <a:schemeClr val="bg1"/>
          </a:solidFill>
        </p:spPr>
        <p:style>
          <a:lnRef idx="1">
            <a:schemeClr val="accent5"/>
          </a:lnRef>
          <a:fillRef idx="2">
            <a:schemeClr val="accent5"/>
          </a:fillRef>
          <a:effectRef idx="1">
            <a:schemeClr val="accent5"/>
          </a:effectRef>
          <a:fontRef idx="minor">
            <a:schemeClr val="dk1"/>
          </a:fontRef>
        </p:style>
        <p:txBody>
          <a:bodyPr>
            <a:noAutofit/>
          </a:bodyPr>
          <a:lstStyle/>
          <a:p>
            <a:pPr marL="742950" marR="0" lvl="1" indent="-285750">
              <a:lnSpc>
                <a:spcPct val="115000"/>
              </a:lnSpc>
              <a:spcBef>
                <a:spcPts val="0"/>
              </a:spcBef>
              <a:spcAft>
                <a:spcPts val="0"/>
              </a:spcAft>
            </a:pPr>
            <a:r>
              <a:rPr lang="en-US" sz="2800" b="1" dirty="0" smtClean="0">
                <a:effectLst/>
                <a:latin typeface="Times New Roman" panose="02020603050405020304" pitchFamily="18" charset="0"/>
                <a:ea typeface="TimesNewRoman"/>
                <a:cs typeface="Times New Roman" panose="02020603050405020304" pitchFamily="18" charset="0"/>
              </a:rPr>
              <a:t>                                             C. Manufacture of Isopropanol</a:t>
            </a:r>
            <a:r>
              <a:rPr lang="en-US" sz="2800" b="1" dirty="0" smtClean="0">
                <a:effectLst/>
                <a:latin typeface="Calibri" panose="020F0502020204030204" pitchFamily="34" charset="0"/>
                <a:ea typeface="Times New Roman" panose="02020603050405020304" pitchFamily="18" charset="0"/>
                <a:cs typeface="Times New Roman" panose="02020603050405020304" pitchFamily="18" charset="0"/>
              </a:rPr>
              <a:t/>
            </a:r>
            <a:br>
              <a:rPr lang="en-US" sz="2800" b="1" dirty="0" smtClean="0">
                <a:effectLst/>
                <a:latin typeface="Calibri" panose="020F0502020204030204" pitchFamily="34" charset="0"/>
                <a:ea typeface="Times New Roman" panose="02020603050405020304" pitchFamily="18" charset="0"/>
                <a:cs typeface="Times New Roman" panose="02020603050405020304" pitchFamily="18" charset="0"/>
              </a:rPr>
            </a:br>
            <a:endParaRPr lang="en-US" sz="2800" b="1" dirty="0"/>
          </a:p>
        </p:txBody>
      </p:sp>
      <p:sp>
        <p:nvSpPr>
          <p:cNvPr id="3" name="Content Placeholder 2"/>
          <p:cNvSpPr>
            <a:spLocks noGrp="1"/>
          </p:cNvSpPr>
          <p:nvPr>
            <p:ph idx="1"/>
          </p:nvPr>
        </p:nvSpPr>
        <p:spPr>
          <a:xfrm>
            <a:off x="0" y="1039091"/>
            <a:ext cx="12192000" cy="5818909"/>
          </a:xfrm>
        </p:spPr>
        <p:txBody>
          <a:bodyPr/>
          <a:lstStyle/>
          <a:p>
            <a:pPr algn="just"/>
            <a:r>
              <a:rPr lang="en-US" dirty="0">
                <a:latin typeface="Times New Roman" panose="02020603050405020304" pitchFamily="18" charset="0"/>
                <a:cs typeface="Times New Roman" panose="02020603050405020304" pitchFamily="18" charset="0"/>
              </a:rPr>
              <a:t>Historically, there has been a shortfall of acetone, and it would have been </a:t>
            </a:r>
            <a:r>
              <a:rPr lang="en-US" dirty="0" smtClean="0">
                <a:latin typeface="Times New Roman" panose="02020603050405020304" pitchFamily="18" charset="0"/>
                <a:cs typeface="Times New Roman" panose="02020603050405020304" pitchFamily="18" charset="0"/>
              </a:rPr>
              <a:t>uneconomic to </a:t>
            </a:r>
            <a:r>
              <a:rPr lang="en-US" dirty="0">
                <a:latin typeface="Times New Roman" panose="02020603050405020304" pitchFamily="18" charset="0"/>
                <a:cs typeface="Times New Roman" panose="02020603050405020304" pitchFamily="18" charset="0"/>
              </a:rPr>
              <a:t>satisfy acetone demand by the accumulation of unsaleable </a:t>
            </a:r>
            <a:r>
              <a:rPr lang="en-US" dirty="0" smtClean="0">
                <a:latin typeface="Times New Roman" panose="02020603050405020304" pitchFamily="18" charset="0"/>
                <a:cs typeface="Times New Roman" panose="02020603050405020304" pitchFamily="18" charset="0"/>
              </a:rPr>
              <a:t>phenol</a:t>
            </a:r>
          </a:p>
          <a:p>
            <a:pPr algn="just"/>
            <a:r>
              <a:rPr lang="en-US" dirty="0" smtClean="0">
                <a:latin typeface="Times New Roman" panose="02020603050405020304" pitchFamily="18" charset="0"/>
                <a:cs typeface="Times New Roman" panose="02020603050405020304" pitchFamily="18" charset="0"/>
              </a:rPr>
              <a:t>Hence an alternative </a:t>
            </a:r>
            <a:r>
              <a:rPr lang="en-US" dirty="0">
                <a:latin typeface="Times New Roman" panose="02020603050405020304" pitchFamily="18" charset="0"/>
                <a:cs typeface="Times New Roman" panose="02020603050405020304" pitchFamily="18" charset="0"/>
              </a:rPr>
              <a:t>route to acetone was </a:t>
            </a:r>
            <a:r>
              <a:rPr lang="en-US" dirty="0" smtClean="0">
                <a:latin typeface="Times New Roman" panose="02020603050405020304" pitchFamily="18" charset="0"/>
                <a:cs typeface="Times New Roman" panose="02020603050405020304" pitchFamily="18" charset="0"/>
              </a:rPr>
              <a:t>required. The</a:t>
            </a:r>
            <a:r>
              <a:rPr lang="en-US" dirty="0" smtClean="0">
                <a:solidFill>
                  <a:srgbClr val="000000"/>
                </a:solidFill>
                <a:latin typeface="Times New Roman" panose="02020603050405020304" pitchFamily="18" charset="0"/>
                <a:cs typeface="Times New Roman" panose="02020603050405020304" pitchFamily="18" charset="0"/>
              </a:rPr>
              <a:t> alternative route already existed. It was the ﬁrst petrochemical reaction.</a:t>
            </a:r>
          </a:p>
          <a:p>
            <a:pPr algn="just"/>
            <a:r>
              <a:rPr lang="en-US" dirty="0" smtClean="0">
                <a:solidFill>
                  <a:srgbClr val="000000"/>
                </a:solidFill>
                <a:latin typeface="Times New Roman" panose="02020603050405020304" pitchFamily="18" charset="0"/>
                <a:cs typeface="Times New Roman" panose="02020603050405020304" pitchFamily="18" charset="0"/>
              </a:rPr>
              <a:t> Absorption of propylene in concentrated sulfuric acid gave isopropyl sulfate, which was hydrolyzed to isopropanol. </a:t>
            </a:r>
          </a:p>
          <a:p>
            <a:pPr algn="just"/>
            <a:r>
              <a:rPr lang="en-US" dirty="0" smtClean="0">
                <a:solidFill>
                  <a:srgbClr val="000000"/>
                </a:solidFill>
                <a:latin typeface="Times New Roman" panose="02020603050405020304" pitchFamily="18" charset="0"/>
                <a:cs typeface="Times New Roman" panose="02020603050405020304" pitchFamily="18" charset="0"/>
              </a:rPr>
              <a:t>This had a number of uses, primarily as a solvent, but some of it was air-oxidized or dehydrogenated to acetone.</a:t>
            </a:r>
          </a:p>
          <a:p>
            <a:pPr marL="0" indent="0" algn="just">
              <a:buNone/>
            </a:pPr>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36640" y="4875507"/>
            <a:ext cx="10507850" cy="1663405"/>
          </a:xfrm>
          <a:prstGeom prst="rect">
            <a:avLst/>
          </a:prstGeom>
        </p:spPr>
      </p:pic>
      <p:sp>
        <p:nvSpPr>
          <p:cNvPr id="5" name="Date Placeholder 4"/>
          <p:cNvSpPr>
            <a:spLocks noGrp="1"/>
          </p:cNvSpPr>
          <p:nvPr>
            <p:ph type="dt" sz="half" idx="10"/>
          </p:nvPr>
        </p:nvSpPr>
        <p:spPr/>
        <p:txBody>
          <a:bodyPr/>
          <a:lstStyle/>
          <a:p>
            <a:fld id="{6E0BDB5B-F06A-E443-B17A-298BD5711309}" type="datetime1">
              <a:rPr lang="en-US" smtClean="0"/>
              <a:t>5/22/2019</a:t>
            </a:fld>
            <a:endParaRPr lang="en-US"/>
          </a:p>
        </p:txBody>
      </p:sp>
      <p:sp>
        <p:nvSpPr>
          <p:cNvPr id="6" name="Slide Number Placeholder 5"/>
          <p:cNvSpPr>
            <a:spLocks noGrp="1"/>
          </p:cNvSpPr>
          <p:nvPr>
            <p:ph type="sldNum" sz="quarter" idx="12"/>
          </p:nvPr>
        </p:nvSpPr>
        <p:spPr/>
        <p:txBody>
          <a:bodyPr/>
          <a:lstStyle/>
          <a:p>
            <a:fld id="{00B6BB95-B822-4030-8CF5-7969791B9B2A}" type="slidenum">
              <a:rPr lang="en-US" smtClean="0"/>
              <a:pPr/>
              <a:t>9</a:t>
            </a:fld>
            <a:endParaRPr lang="en-US"/>
          </a:p>
        </p:txBody>
      </p:sp>
    </p:spTree>
    <p:extLst>
      <p:ext uri="{BB962C8B-B14F-4D97-AF65-F5344CB8AC3E}">
        <p14:creationId xmlns:p14="http://schemas.microsoft.com/office/powerpoint/2010/main" val="3637866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654</TotalTime>
  <Words>2203</Words>
  <Application>Microsoft Office PowerPoint</Application>
  <PresentationFormat>Widescreen</PresentationFormat>
  <Paragraphs>221</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Times New Roman</vt:lpstr>
      <vt:lpstr>TimesNewRoman</vt:lpstr>
      <vt:lpstr>Wingdings</vt:lpstr>
      <vt:lpstr>Office Theme</vt:lpstr>
      <vt:lpstr>                           Chapter-III Basic Organic Chemicals/Products </vt:lpstr>
      <vt:lpstr>                    3.1. Introduction to Industrial organic synthesis  </vt:lpstr>
      <vt:lpstr>                         3.2 Manufacture of Alcohols A. Methanol </vt:lpstr>
      <vt:lpstr>PowerPoint Presentation</vt:lpstr>
      <vt:lpstr>                                 cont’d</vt:lpstr>
      <vt:lpstr>                             B. Manufacture of Ethanol </vt:lpstr>
      <vt:lpstr>PowerPoint Presentation</vt:lpstr>
      <vt:lpstr>PowerPoint Presentation</vt:lpstr>
      <vt:lpstr>                                             C. Manufacture of Isopropanol </vt:lpstr>
      <vt:lpstr>                  3.2. Manufacture of Formaldehyde </vt:lpstr>
      <vt:lpstr>                                   cont’d</vt:lpstr>
      <vt:lpstr>                                             Cont’d</vt:lpstr>
      <vt:lpstr>                         3.4.Manufacture of Acetic acid and Acetaldehyde  </vt:lpstr>
      <vt:lpstr>PowerPoint Presentation</vt:lpstr>
      <vt:lpstr>PowerPoint Presentation</vt:lpstr>
      <vt:lpstr>PowerPoint Presentation</vt:lpstr>
      <vt:lpstr>                            cont’d</vt:lpstr>
      <vt:lpstr>PowerPoint Presentation</vt:lpstr>
      <vt:lpstr>                                   Cont’d</vt:lpstr>
      <vt:lpstr>                                                                    3.5 Manufacture of Acetone </vt:lpstr>
      <vt:lpstr>PowerPoint Presentation</vt:lpstr>
      <vt:lpstr>                                     3.6 Manufacture of Phenol</vt:lpstr>
      <vt:lpstr>PowerPoint Presentation</vt:lpstr>
      <vt:lpstr>PowerPoint Presentation</vt:lpstr>
      <vt:lpstr>PowerPoint Presentation</vt:lpstr>
      <vt:lpstr>                                               Cont’d</vt:lpstr>
      <vt:lpstr>PowerPoint Presentation</vt:lpstr>
      <vt:lpstr>PowerPoint Presentation</vt:lpstr>
      <vt:lpstr>                                       cont’d</vt:lpstr>
      <vt:lpstr>                         The production of phenol from cyclohexene </vt:lpstr>
      <vt:lpstr>The production of phenol  from benzene</vt:lpstr>
      <vt:lpstr>PowerPoint Presentation</vt:lpstr>
      <vt:lpstr>PowerPoint Presentation</vt:lpstr>
      <vt:lpstr>                    Manufacture of Styrene</vt:lpstr>
      <vt:lpstr>PowerPoint Presentation</vt:lpstr>
      <vt:lpstr>                                             Cont’d</vt:lpstr>
      <vt:lpstr>                                        cont’d</vt:lpstr>
    </vt:vector>
  </TitlesOfParts>
  <Company>CtrlSoft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Melk Merry</cp:lastModifiedBy>
  <cp:revision>80</cp:revision>
  <dcterms:created xsi:type="dcterms:W3CDTF">2015-01-26T01:33:51Z</dcterms:created>
  <dcterms:modified xsi:type="dcterms:W3CDTF">2019-05-22T14:23:20Z</dcterms:modified>
</cp:coreProperties>
</file>