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8" r:id="rId2"/>
    <p:sldId id="279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9" autoAdjust="0"/>
    <p:restoredTop sz="86380" autoAdjust="0"/>
  </p:normalViewPr>
  <p:slideViewPr>
    <p:cSldViewPr>
      <p:cViewPr>
        <p:scale>
          <a:sx n="84" d="100"/>
          <a:sy n="84" d="100"/>
        </p:scale>
        <p:origin x="-2304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431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0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6D21-673C-4B4B-B517-2D598F5D6B35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0AC-494F-4B27-BB7A-93ABFDA2C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7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2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392020F6-7512-4D06-ABE4-4C8CCCF8D03E}" type="slidenum">
              <a:rPr lang="en-US" smtClean="0">
                <a:latin typeface="Arial" pitchFamily="34" charset="0"/>
              </a:rPr>
              <a:pPr eaLnBrk="1" hangingPunct="1"/>
              <a:t>4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45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E6FD-60A2-48E4-855B-65592D21833A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32A1-1972-4B3B-8BE6-5F1555D08BDF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343-6031-4CC0-A3E0-D283536BE472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BDBA-633E-4960-9E76-CEEC3A99F09C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873-0251-427B-8AB3-8C3E31404413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ABCE-51C6-4742-BDE3-7DE97C8220ED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2555-6776-4E9F-92C6-36D3CB42FEB0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FC8F-8364-4FD9-B650-54C11182CF2E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B05-1D07-46E4-890F-81260C93A628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767-4BD7-49BB-B544-F0B901DBAA77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AB77-49EF-4F0A-B943-9D09F2961B55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5A9D33-CE18-4F0C-8388-B70DD9DE4211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1157"/>
            <a:ext cx="9144000" cy="217884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Algerian" pitchFamily="82" charset="0"/>
              </a:rPr>
              <a:t>CHAPTER THREE </a:t>
            </a:r>
            <a:endParaRPr lang="en-US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2667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Algerian" pitchFamily="82" charset="0"/>
              </a:rPr>
              <a:t>Basic Organic Products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  <a:endParaRPr lang="es-ES"/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48CFA02C-A309-4C5B-AED5-B1CEBC666FE9}" type="slidenum">
              <a:rPr lang="es-ES" smtClean="0"/>
              <a:pPr eaLnBrk="1" hangingPunct="1"/>
              <a:t>1</a:t>
            </a:fld>
            <a:endParaRPr lang="es-ES" smtClean="0"/>
          </a:p>
        </p:txBody>
      </p:sp>
      <p:sp>
        <p:nvSpPr>
          <p:cNvPr id="79879" name="AutoShape 8" descr="LOGO_BASE_SEPTEMBRE 2018_black_Plan 4.pn"/>
          <p:cNvSpPr>
            <a:spLocks noChangeAspect="1" noChangeArrowheads="1"/>
          </p:cNvSpPr>
          <p:nvPr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9880" name="AutoShape 10" descr="LOGO_BASE_SEPTEMBRE 2018_black_Plan 4.pn"/>
          <p:cNvSpPr>
            <a:spLocks noChangeAspect="1" noChangeArrowheads="1"/>
          </p:cNvSpPr>
          <p:nvPr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9881" name="AutoShape 12" descr="LOGO_BASE_SEPTEMBRE 2018_black_Plan 4.pn"/>
          <p:cNvSpPr>
            <a:spLocks noChangeAspect="1" noChangeArrowheads="1"/>
          </p:cNvSpPr>
          <p:nvPr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9882" name="AutoShape 14" descr="LOGO_BASE_SEPTEMBRE 2018_black_Plan 4.pn"/>
          <p:cNvSpPr>
            <a:spLocks noChangeAspect="1" noChangeArrowheads="1"/>
          </p:cNvSpPr>
          <p:nvPr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2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Natural  processes  in  the upper atmosphere  may  contribute  up  to  90 % of  the  total  formaldehyde  in  the  environment.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It is also formed as an intermediate in the oxidation (or combustion) of methane and other carbon compounds, e.g. forest fires, in automobile exhaust, and in tobacco smoke.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Aqueous solutions of formaldehyde are referred to as formalin.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Formalin</a:t>
            </a:r>
            <a:r>
              <a:rPr lang="en-US" sz="2400" dirty="0" smtClean="0">
                <a:latin typeface="Arial" pitchFamily="34" charset="0"/>
              </a:rPr>
              <a:t> is used  as  disinfectant  &amp; preservation  of  organic  specimens in biological system.</a:t>
            </a:r>
          </a:p>
        </p:txBody>
      </p:sp>
      <p:sp>
        <p:nvSpPr>
          <p:cNvPr id="952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B0DA7646-FC2A-44CF-A966-004C2F16BBB4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59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3.3.2 Manufacture of Acetaldehyde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Acetaldehyde (</a:t>
            </a: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CHO), also called </a:t>
            </a:r>
            <a:r>
              <a:rPr lang="en-US" sz="2400" dirty="0">
                <a:latin typeface="Arial" panose="020B0604020202020204" pitchFamily="34" charset="0"/>
              </a:rPr>
              <a:t>ethanal,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an aldehyde used  as  a  starting  material  in  the </a:t>
            </a:r>
            <a:r>
              <a:rPr lang="en-US" sz="2400" dirty="0" smtClean="0">
                <a:latin typeface="Arial" panose="020B0604020202020204" pitchFamily="34" charset="0"/>
              </a:rPr>
              <a:t>synthesis </a:t>
            </a:r>
            <a:r>
              <a:rPr lang="en-US" sz="2400" dirty="0">
                <a:latin typeface="Arial" panose="020B0604020202020204" pitchFamily="34" charset="0"/>
              </a:rPr>
              <a:t>of 1-butanol (n-butyl alcohol), ethyl acetate, perfumes, flavorings, aniline dyes, </a:t>
            </a:r>
            <a:r>
              <a:rPr lang="en-US" sz="2400" dirty="0" smtClean="0">
                <a:latin typeface="Arial" panose="020B0604020202020204" pitchFamily="34" charset="0"/>
              </a:rPr>
              <a:t>plastics, synthetic rubber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</a:rPr>
              <a:t>&amp; other </a:t>
            </a:r>
            <a:r>
              <a:rPr lang="en-US" sz="2400" dirty="0">
                <a:latin typeface="Arial" panose="020B0604020202020204" pitchFamily="34" charset="0"/>
              </a:rPr>
              <a:t>chemical </a:t>
            </a:r>
            <a:r>
              <a:rPr lang="en-US" sz="2400" dirty="0" smtClean="0">
                <a:latin typeface="Arial" panose="020B0604020202020204" pitchFamily="34" charset="0"/>
              </a:rPr>
              <a:t>compounds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Pure </a:t>
            </a:r>
            <a:r>
              <a:rPr lang="en-US" sz="2400" dirty="0">
                <a:latin typeface="Arial" panose="020B0604020202020204" pitchFamily="34" charset="0"/>
              </a:rPr>
              <a:t>acetaldehyde is a colorless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962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0215A1E6-CCB9-4A0E-BCB7-A1297895A28A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812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7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dirty="0" smtClean="0">
                <a:solidFill>
                  <a:srgbClr val="FF0000"/>
                </a:solidFill>
                <a:latin typeface="Arial" panose="020B0604020202020204" pitchFamily="34" charset="0"/>
              </a:rPr>
              <a:t>1) Manufacture 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</a:rPr>
              <a:t>of Acetaldehyde by Oxidation </a:t>
            </a:r>
            <a:r>
              <a:rPr lang="en-US" sz="2700" dirty="0" smtClean="0">
                <a:solidFill>
                  <a:srgbClr val="FF0000"/>
                </a:solidFill>
                <a:latin typeface="Arial" panose="020B0604020202020204" pitchFamily="34" charset="0"/>
              </a:rPr>
              <a:t>of Ethylene</a:t>
            </a:r>
            <a:endParaRPr lang="en-US" sz="31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762000"/>
            <a:ext cx="8839200" cy="5867400"/>
          </a:xfrm>
          <a:blipFill rotWithShape="0">
            <a:blip r:embed="rId2" cstate="print"/>
            <a:stretch>
              <a:fillRect l="-1034" t="-727" r="-1034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72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A4FAA322-66DE-4C57-A469-4D7EB52DC853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075" y="2095500"/>
            <a:ext cx="59531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6900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82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>
                <a:solidFill>
                  <a:srgbClr val="0000FF"/>
                </a:solidFill>
              </a:rPr>
              <a:t>cont</a:t>
            </a:r>
            <a:r>
              <a:rPr lang="en-US" sz="2700" u="sng" dirty="0" smtClean="0">
                <a:solidFill>
                  <a:srgbClr val="0000FF"/>
                </a:solidFill>
              </a:rPr>
              <a:t>d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sz="27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762000"/>
            <a:ext cx="8839200" cy="5867400"/>
          </a:xfrm>
          <a:blipFill rotWithShape="0">
            <a:blip r:embed="rId2" cstate="print"/>
            <a:stretch>
              <a:fillRect l="-1034" r="-1034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83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07E6C2A2-5321-4533-9256-33E4FF76D061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5562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613" y="4357688"/>
            <a:ext cx="413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04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3.4. Manufacture of Acetic acid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3.4.1Manufacture of </a:t>
            </a:r>
            <a:r>
              <a:rPr lang="en-US" sz="2400" b="1" dirty="0">
                <a:latin typeface="Arial" panose="020B0604020202020204" pitchFamily="34" charset="0"/>
              </a:rPr>
              <a:t>acetic acid </a:t>
            </a:r>
            <a:r>
              <a:rPr lang="en-US" sz="2400" b="1" dirty="0" smtClean="0">
                <a:latin typeface="Arial" panose="020B0604020202020204" pitchFamily="34" charset="0"/>
              </a:rPr>
              <a:t>by Methanol carbonylation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Most  acetic  acid (</a:t>
            </a: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COOH</a:t>
            </a:r>
            <a:r>
              <a:rPr lang="en-US" sz="2400" dirty="0">
                <a:latin typeface="Arial" panose="020B0604020202020204" pitchFamily="34" charset="0"/>
              </a:rPr>
              <a:t>)  is  produced  by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methanol  carbonylation.  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In  </a:t>
            </a:r>
            <a:r>
              <a:rPr lang="en-US" sz="2400" dirty="0">
                <a:latin typeface="Arial" panose="020B0604020202020204" pitchFamily="34" charset="0"/>
              </a:rPr>
              <a:t>this  process, </a:t>
            </a: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OH and </a:t>
            </a:r>
            <a:r>
              <a:rPr lang="en-US" sz="2400" b="1" dirty="0" smtClean="0">
                <a:latin typeface="Arial" panose="020B0604020202020204" pitchFamily="34" charset="0"/>
              </a:rPr>
              <a:t>CO</a:t>
            </a:r>
            <a:r>
              <a:rPr lang="en-US" sz="2400" dirty="0" smtClean="0">
                <a:latin typeface="Arial" panose="020B0604020202020204" pitchFamily="34" charset="0"/>
              </a:rPr>
              <a:t> react </a:t>
            </a:r>
            <a:r>
              <a:rPr lang="en-US" sz="2400" dirty="0">
                <a:latin typeface="Arial" panose="020B0604020202020204" pitchFamily="34" charset="0"/>
              </a:rPr>
              <a:t>to produce acetic acid according to the chemical equation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  process  involves iodomethane as  an  intermediate,  and  occurs  in  three  steps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</a:rPr>
              <a:t>A catalyst, </a:t>
            </a:r>
            <a:r>
              <a:rPr lang="en-US" sz="2400" dirty="0" smtClean="0">
                <a:latin typeface="Arial" panose="020B0604020202020204" pitchFamily="34" charset="0"/>
              </a:rPr>
              <a:t>metal </a:t>
            </a:r>
            <a:r>
              <a:rPr lang="en-US" sz="2400" dirty="0">
                <a:latin typeface="Arial" panose="020B0604020202020204" pitchFamily="34" charset="0"/>
              </a:rPr>
              <a:t>complex, is needed for the carbonylation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993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F245B141-8282-4AE3-BA97-23648EE4FD8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38400"/>
            <a:ext cx="3429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463" y="4103688"/>
            <a:ext cx="47577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01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Manufacture of Acetic acid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3.4.2 </a:t>
            </a:r>
            <a:r>
              <a:rPr lang="en-US" sz="2400" dirty="0">
                <a:latin typeface="Arial" panose="020B0604020202020204" pitchFamily="34" charset="0"/>
              </a:rPr>
              <a:t>Manufacture of CH</a:t>
            </a:r>
            <a:r>
              <a:rPr lang="en-US" sz="2400" baseline="-25000" dirty="0">
                <a:latin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</a:rPr>
              <a:t>COOH </a:t>
            </a:r>
            <a:r>
              <a:rPr lang="en-US" sz="2400" dirty="0" smtClean="0">
                <a:latin typeface="Arial" panose="020B0604020202020204" pitchFamily="34" charset="0"/>
              </a:rPr>
              <a:t>by </a:t>
            </a:r>
            <a:r>
              <a:rPr lang="en-US" sz="2400" dirty="0">
                <a:latin typeface="Arial" panose="020B0604020202020204" pitchFamily="34" charset="0"/>
              </a:rPr>
              <a:t>Acetaldehyde </a:t>
            </a:r>
            <a:r>
              <a:rPr lang="en-US" sz="2400" dirty="0" smtClean="0">
                <a:latin typeface="Arial" panose="020B0604020202020204" pitchFamily="34" charset="0"/>
              </a:rPr>
              <a:t>oxidation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similar </a:t>
            </a:r>
            <a:r>
              <a:rPr lang="en-US" sz="2400" dirty="0">
                <a:latin typeface="Arial" panose="020B0604020202020204" pitchFamily="34" charset="0"/>
              </a:rPr>
              <a:t>catalysts as are used for butane oxidation, the oxygen </a:t>
            </a:r>
            <a:r>
              <a:rPr lang="en-US" sz="2400" dirty="0" smtClean="0">
                <a:latin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</a:rPr>
              <a:t>air to produce acetic </a:t>
            </a:r>
            <a:r>
              <a:rPr lang="en-US" sz="2400" dirty="0" smtClean="0">
                <a:latin typeface="Arial" panose="020B0604020202020204" pitchFamily="34" charset="0"/>
              </a:rPr>
              <a:t>acid </a:t>
            </a:r>
            <a:r>
              <a:rPr lang="en-US" sz="2400" dirty="0">
                <a:latin typeface="Arial" panose="020B0604020202020204" pitchFamily="34" charset="0"/>
              </a:rPr>
              <a:t>can oxidize acetaldehyde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3.4.3 Manufacture </a:t>
            </a:r>
            <a:r>
              <a:rPr lang="en-US" sz="2400" b="1" dirty="0">
                <a:latin typeface="Arial" panose="020B0604020202020204" pitchFamily="34" charset="0"/>
              </a:rPr>
              <a:t>of CH</a:t>
            </a:r>
            <a:r>
              <a:rPr lang="en-US" sz="2400" b="1" baseline="-25000" dirty="0">
                <a:latin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</a:rPr>
              <a:t>COOH </a:t>
            </a:r>
            <a:r>
              <a:rPr lang="en-US" sz="2400" b="1" dirty="0" smtClean="0">
                <a:latin typeface="Arial" panose="020B0604020202020204" pitchFamily="34" charset="0"/>
              </a:rPr>
              <a:t>by </a:t>
            </a:r>
            <a:r>
              <a:rPr lang="en-US" sz="2400" b="1" dirty="0">
                <a:latin typeface="Arial" panose="020B0604020202020204" pitchFamily="34" charset="0"/>
              </a:rPr>
              <a:t>anaerobic fermentation</a:t>
            </a:r>
            <a:endParaRPr lang="en-US" sz="2400" b="1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Anaerobic bacteria of </a:t>
            </a:r>
            <a:r>
              <a:rPr lang="en-US" sz="2400" dirty="0">
                <a:latin typeface="Arial" panose="020B0604020202020204" pitchFamily="34" charset="0"/>
              </a:rPr>
              <a:t>the genus </a:t>
            </a:r>
            <a:r>
              <a:rPr lang="en-US" sz="2400" i="1" dirty="0">
                <a:latin typeface="Arial" panose="020B0604020202020204" pitchFamily="34" charset="0"/>
              </a:rPr>
              <a:t>Clostridium</a:t>
            </a:r>
            <a:r>
              <a:rPr lang="en-US" sz="2400" dirty="0">
                <a:latin typeface="Arial" panose="020B0604020202020204" pitchFamily="34" charset="0"/>
              </a:rPr>
              <a:t>, can convert sugars to CH</a:t>
            </a:r>
            <a:r>
              <a:rPr lang="en-US" sz="2400" baseline="-25000" dirty="0">
                <a:latin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</a:rPr>
              <a:t>COOH </a:t>
            </a:r>
            <a:r>
              <a:rPr lang="en-US" sz="2400" dirty="0" smtClean="0">
                <a:latin typeface="Arial" panose="020B0604020202020204" pitchFamily="34" charset="0"/>
              </a:rPr>
              <a:t>directly</a:t>
            </a:r>
            <a:r>
              <a:rPr lang="en-US" sz="2400" dirty="0">
                <a:latin typeface="Arial" panose="020B0604020202020204" pitchFamily="34" charset="0"/>
              </a:rPr>
              <a:t>,  without  using  ethanol  as  an  intermediate.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The  overall  chemical </a:t>
            </a:r>
            <a:r>
              <a:rPr lang="en-US" sz="2400" dirty="0" smtClean="0">
                <a:latin typeface="Arial" panose="020B0604020202020204" pitchFamily="34" charset="0"/>
              </a:rPr>
              <a:t>rxn: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003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6DEEE353-28D2-49A3-91AA-DD540EE89D18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66838"/>
            <a:ext cx="4381500" cy="53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366838"/>
            <a:ext cx="4038600" cy="53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34000"/>
            <a:ext cx="37623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75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Manufacture of Acetic acid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3.4.4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Manufacture of acetic acid by Oxidative fermentation </a:t>
            </a:r>
            <a:endParaRPr lang="en-US" sz="24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CH</a:t>
            </a:r>
            <a:r>
              <a:rPr lang="en-US" sz="2400" baseline="-25000" dirty="0">
                <a:latin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</a:rPr>
              <a:t>COOH </a:t>
            </a:r>
            <a:r>
              <a:rPr lang="en-US" sz="2400" dirty="0" smtClean="0">
                <a:latin typeface="Arial" panose="020B0604020202020204" pitchFamily="34" charset="0"/>
              </a:rPr>
              <a:t>bacteria </a:t>
            </a:r>
            <a:r>
              <a:rPr lang="en-US" sz="2400" dirty="0">
                <a:latin typeface="Arial" panose="020B0604020202020204" pitchFamily="34" charset="0"/>
              </a:rPr>
              <a:t>of the genus </a:t>
            </a:r>
            <a:r>
              <a:rPr lang="en-US" sz="2400" i="1" dirty="0" err="1" smtClean="0">
                <a:latin typeface="Arial" panose="020B0604020202020204" pitchFamily="34" charset="0"/>
              </a:rPr>
              <a:t>Acetobacter</a:t>
            </a:r>
            <a:r>
              <a:rPr lang="en-US" sz="2400" dirty="0" smtClean="0">
                <a:latin typeface="Arial" panose="020B0604020202020204" pitchFamily="34" charset="0"/>
              </a:rPr>
              <a:t> have </a:t>
            </a:r>
            <a:r>
              <a:rPr lang="en-US" sz="2400" dirty="0">
                <a:latin typeface="Arial" panose="020B0604020202020204" pitchFamily="34" charset="0"/>
              </a:rPr>
              <a:t>made </a:t>
            </a: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COOH, in the </a:t>
            </a:r>
            <a:r>
              <a:rPr lang="en-US" sz="2400" dirty="0">
                <a:latin typeface="Arial" panose="020B0604020202020204" pitchFamily="34" charset="0"/>
              </a:rPr>
              <a:t>form of </a:t>
            </a:r>
            <a:r>
              <a:rPr lang="en-US" sz="2400" dirty="0" smtClean="0">
                <a:latin typeface="Arial" panose="020B0604020202020204" pitchFamily="34" charset="0"/>
              </a:rPr>
              <a:t>vinegar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Given </a:t>
            </a:r>
            <a:r>
              <a:rPr lang="en-US" sz="2400" dirty="0">
                <a:latin typeface="Arial" panose="020B0604020202020204" pitchFamily="34" charset="0"/>
              </a:rPr>
              <a:t>sufficient oxygen, these bacteria can produce vinegar from a variety of </a:t>
            </a:r>
            <a:r>
              <a:rPr lang="en-US" sz="2400" dirty="0" smtClean="0">
                <a:latin typeface="Arial" panose="020B0604020202020204" pitchFamily="34" charset="0"/>
              </a:rPr>
              <a:t>alcoholic </a:t>
            </a:r>
            <a:r>
              <a:rPr lang="en-US" sz="2400" dirty="0">
                <a:latin typeface="Arial" panose="020B0604020202020204" pitchFamily="34" charset="0"/>
              </a:rPr>
              <a:t>foodstuffs.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Commonly </a:t>
            </a:r>
            <a:r>
              <a:rPr lang="en-US" sz="2400" dirty="0">
                <a:latin typeface="Arial" panose="020B0604020202020204" pitchFamily="34" charset="0"/>
              </a:rPr>
              <a:t>used feeds include apple cider, wine, and fermented grain, malt, </a:t>
            </a:r>
            <a:r>
              <a:rPr lang="en-US" sz="2400" dirty="0" smtClean="0">
                <a:latin typeface="Arial" panose="020B0604020202020204" pitchFamily="34" charset="0"/>
              </a:rPr>
              <a:t>rice</a:t>
            </a:r>
            <a:r>
              <a:rPr lang="en-US" sz="2400" dirty="0">
                <a:latin typeface="Arial" panose="020B0604020202020204" pitchFamily="34" charset="0"/>
              </a:rPr>
              <a:t>, or potato mashes.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overall chemical </a:t>
            </a:r>
            <a:r>
              <a:rPr lang="en-US" sz="2400" dirty="0" smtClean="0">
                <a:latin typeface="Arial" panose="020B0604020202020204" pitchFamily="34" charset="0"/>
              </a:rPr>
              <a:t>reaction </a:t>
            </a:r>
            <a:r>
              <a:rPr lang="en-US" sz="2400" dirty="0">
                <a:latin typeface="Arial" panose="020B0604020202020204" pitchFamily="34" charset="0"/>
              </a:rPr>
              <a:t>facilitated by these bacteria is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013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EDF57830-1A35-4902-A1A5-7D944B72005F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86401"/>
            <a:ext cx="4695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207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Properties of acetic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a colorless liquid that has </a:t>
            </a:r>
            <a:r>
              <a:rPr lang="en-US" sz="2400" dirty="0" smtClean="0">
                <a:latin typeface="Arial" panose="020B0604020202020204" pitchFamily="34" charset="0"/>
              </a:rPr>
              <a:t>distinctive </a:t>
            </a:r>
            <a:r>
              <a:rPr lang="en-US" sz="2400" dirty="0">
                <a:latin typeface="Arial" panose="020B0604020202020204" pitchFamily="34" charset="0"/>
              </a:rPr>
              <a:t>sour taste </a:t>
            </a:r>
            <a:r>
              <a:rPr lang="en-US" sz="2400" dirty="0" smtClean="0">
                <a:latin typeface="Arial" panose="020B0604020202020204" pitchFamily="34" charset="0"/>
              </a:rPr>
              <a:t>&amp; pungent </a:t>
            </a:r>
            <a:r>
              <a:rPr lang="en-US" sz="2400" dirty="0">
                <a:latin typeface="Arial" panose="020B0604020202020204" pitchFamily="34" charset="0"/>
              </a:rPr>
              <a:t>smell.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</a:rPr>
              <a:t>is classified as a weak acid,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highly dangerous to </a:t>
            </a:r>
            <a:r>
              <a:rPr lang="en-US" sz="2400" dirty="0" smtClean="0">
                <a:latin typeface="Arial" panose="020B0604020202020204" pitchFamily="34" charset="0"/>
              </a:rPr>
              <a:t>skin.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one </a:t>
            </a:r>
            <a:r>
              <a:rPr lang="en-US" sz="2400" dirty="0" smtClean="0">
                <a:latin typeface="Arial" panose="020B0604020202020204" pitchFamily="34" charset="0"/>
              </a:rPr>
              <a:t>of  </a:t>
            </a:r>
            <a:r>
              <a:rPr lang="en-US" sz="2400" dirty="0">
                <a:latin typeface="Arial" panose="020B0604020202020204" pitchFamily="34" charset="0"/>
              </a:rPr>
              <a:t>the  simplest carboxylic  acids.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an </a:t>
            </a:r>
            <a:r>
              <a:rPr lang="en-US" sz="2400" dirty="0">
                <a:latin typeface="Arial" panose="020B0604020202020204" pitchFamily="34" charset="0"/>
              </a:rPr>
              <a:t>important </a:t>
            </a:r>
            <a:r>
              <a:rPr lang="en-US" sz="2400" dirty="0" smtClean="0">
                <a:latin typeface="Arial" panose="020B0604020202020204" pitchFamily="34" charset="0"/>
              </a:rPr>
              <a:t>chemical </a:t>
            </a:r>
            <a:r>
              <a:rPr lang="en-US" sz="2400" dirty="0">
                <a:latin typeface="Arial" panose="020B0604020202020204" pitchFamily="34" charset="0"/>
              </a:rPr>
              <a:t>reagent </a:t>
            </a:r>
            <a:r>
              <a:rPr lang="en-US" sz="2400" dirty="0" smtClean="0">
                <a:latin typeface="Arial" panose="020B0604020202020204" pitchFamily="34" charset="0"/>
              </a:rPr>
              <a:t>&amp; industrial </a:t>
            </a:r>
            <a:r>
              <a:rPr lang="en-US" sz="2400" dirty="0">
                <a:latin typeface="Arial" panose="020B0604020202020204" pitchFamily="34" charset="0"/>
              </a:rPr>
              <a:t>chemical, </a:t>
            </a:r>
            <a:r>
              <a:rPr lang="en-US" sz="2400" dirty="0" smtClean="0">
                <a:latin typeface="Arial" panose="020B0604020202020204" pitchFamily="34" charset="0"/>
              </a:rPr>
              <a:t>mainly  used in </a:t>
            </a:r>
            <a:r>
              <a:rPr lang="en-US" sz="2400" dirty="0"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</a:rPr>
              <a:t>production polyvinyl acetate </a:t>
            </a:r>
            <a:r>
              <a:rPr lang="en-US" sz="2400" dirty="0">
                <a:latin typeface="Arial" panose="020B0604020202020204" pitchFamily="34" charset="0"/>
              </a:rPr>
              <a:t>for wood glue, as well as synthetic fibers and </a:t>
            </a:r>
            <a:r>
              <a:rPr lang="en-US" sz="2400" dirty="0" smtClean="0">
                <a:latin typeface="Arial" panose="020B0604020202020204" pitchFamily="34" charset="0"/>
              </a:rPr>
              <a:t>fabrics.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</a:rPr>
              <a:t>households, </a:t>
            </a:r>
            <a:r>
              <a:rPr lang="en-US" sz="2400" dirty="0" smtClean="0">
                <a:latin typeface="Arial" panose="020B0604020202020204" pitchFamily="34" charset="0"/>
              </a:rPr>
              <a:t>dilute 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COOH is often </a:t>
            </a:r>
            <a:r>
              <a:rPr lang="en-US" sz="2400" dirty="0">
                <a:latin typeface="Arial" panose="020B0604020202020204" pitchFamily="34" charset="0"/>
              </a:rPr>
              <a:t>used in descaling agents.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Dilute 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COOH produced  </a:t>
            </a:r>
            <a:r>
              <a:rPr lang="en-US" sz="2400" dirty="0">
                <a:latin typeface="Arial" panose="020B0604020202020204" pitchFamily="34" charset="0"/>
              </a:rPr>
              <a:t>by  natural  fermentation  is  called  vinegar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COOH is </a:t>
            </a:r>
            <a:r>
              <a:rPr lang="en-US" sz="2400" dirty="0">
                <a:latin typeface="Arial" panose="020B0604020202020204" pitchFamily="34" charset="0"/>
              </a:rPr>
              <a:t>produced  industrially  both </a:t>
            </a:r>
            <a:r>
              <a:rPr lang="en-US" sz="2400" dirty="0" smtClean="0">
                <a:latin typeface="Arial" panose="020B0604020202020204" pitchFamily="34" charset="0"/>
              </a:rPr>
              <a:t>synthetically </a:t>
            </a:r>
            <a:r>
              <a:rPr lang="en-US" sz="2400" dirty="0">
                <a:latin typeface="Arial" panose="020B0604020202020204" pitchFamily="34" charset="0"/>
              </a:rPr>
              <a:t>and by bacterial fermentation.</a:t>
            </a:r>
          </a:p>
        </p:txBody>
      </p:sp>
      <p:sp>
        <p:nvSpPr>
          <p:cNvPr id="1024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AA9A6E66-830A-44F9-A1FD-9A43D0A7AD87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402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3.5. Manufacture of Acetone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3.5.1 </a:t>
            </a:r>
            <a:r>
              <a:rPr lang="en-US" sz="2400" dirty="0">
                <a:latin typeface="Arial" panose="020B0604020202020204" pitchFamily="34" charset="0"/>
              </a:rPr>
              <a:t>Manufacture of </a:t>
            </a:r>
            <a:r>
              <a:rPr lang="en-US" sz="2400" dirty="0" smtClean="0">
                <a:latin typeface="Arial" panose="020B0604020202020204" pitchFamily="34" charset="0"/>
              </a:rPr>
              <a:t>acetone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 err="1">
                <a:latin typeface="Arial" panose="020B0604020202020204" pitchFamily="34" charset="0"/>
              </a:rPr>
              <a:t>Cumene</a:t>
            </a:r>
            <a:r>
              <a:rPr lang="en-US" sz="2400" b="1" dirty="0">
                <a:latin typeface="Arial" panose="020B0604020202020204" pitchFamily="34" charset="0"/>
              </a:rPr>
              <a:t>  process</a:t>
            </a:r>
            <a:r>
              <a:rPr lang="en-US" sz="2400" dirty="0">
                <a:latin typeface="Arial" panose="020B0604020202020204" pitchFamily="34" charset="0"/>
              </a:rPr>
              <a:t>:  Benzene  is  alkylated  with  propylene  and  the  resulting  </a:t>
            </a:r>
            <a:r>
              <a:rPr lang="en-US" sz="2400" dirty="0" err="1">
                <a:latin typeface="Arial" panose="020B0604020202020204" pitchFamily="34" charset="0"/>
              </a:rPr>
              <a:t>cumene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</a:rPr>
              <a:t>isopropylbenzene</a:t>
            </a:r>
            <a:r>
              <a:rPr lang="en-US" sz="2400" dirty="0">
                <a:latin typeface="Arial" panose="020B0604020202020204" pitchFamily="34" charset="0"/>
              </a:rPr>
              <a:t>) is oxidized by air to give phenol and acetone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</a:p>
          <a:p>
            <a:pPr marL="0" indent="0" algn="just">
              <a:buFontTx/>
              <a:buNone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marL="0" indent="0" algn="just">
              <a:buFontTx/>
              <a:buNone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Other direct oxidation of </a:t>
            </a:r>
            <a:r>
              <a:rPr lang="en-US" sz="2400" dirty="0">
                <a:latin typeface="Arial" panose="020B0604020202020204" pitchFamily="34" charset="0"/>
              </a:rPr>
              <a:t>propylene </a:t>
            </a:r>
            <a:r>
              <a:rPr lang="en-US" sz="2400" dirty="0" smtClean="0">
                <a:latin typeface="Arial" panose="020B0604020202020204" pitchFamily="34" charset="0"/>
              </a:rPr>
              <a:t> or the hydration </a:t>
            </a:r>
            <a:r>
              <a:rPr lang="en-US" sz="2400" dirty="0">
                <a:latin typeface="Arial" panose="020B0604020202020204" pitchFamily="34" charset="0"/>
              </a:rPr>
              <a:t>of propylene to give 2-propanol, which is oxidized to acetone.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Besides</a:t>
            </a:r>
            <a:r>
              <a:rPr lang="en-US" sz="2400" dirty="0">
                <a:latin typeface="Arial" panose="020B0604020202020204" pitchFamily="34" charset="0"/>
              </a:rPr>
              <a:t>, Small amounts </a:t>
            </a:r>
            <a:r>
              <a:rPr lang="en-US" sz="2400" dirty="0" smtClean="0">
                <a:latin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</a:rPr>
              <a:t>acetone  are  produced  in  the  body  by  the decarboxylation of ketone  bodies.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It is  </a:t>
            </a:r>
            <a:r>
              <a:rPr lang="en-US" sz="2400" dirty="0">
                <a:latin typeface="Arial" panose="020B0604020202020204" pitchFamily="34" charset="0"/>
              </a:rPr>
              <a:t>a  by </a:t>
            </a:r>
            <a:r>
              <a:rPr lang="en-US" sz="2400" dirty="0" smtClean="0">
                <a:latin typeface="Arial" panose="020B0604020202020204" pitchFamily="34" charset="0"/>
              </a:rPr>
              <a:t>product </a:t>
            </a:r>
            <a:r>
              <a:rPr lang="en-US" sz="2400" dirty="0">
                <a:latin typeface="Arial" panose="020B0604020202020204" pitchFamily="34" charset="0"/>
              </a:rPr>
              <a:t>of fermentation in the distillery industry.</a:t>
            </a:r>
          </a:p>
        </p:txBody>
      </p:sp>
      <p:sp>
        <p:nvSpPr>
          <p:cNvPr id="1034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F57F1510-D7FF-49D6-B40A-66E583DB5202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773363"/>
            <a:ext cx="485298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09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 Properties of Acetone </a:t>
            </a:r>
            <a:r>
              <a:rPr lang="en-US" sz="2400" dirty="0" smtClean="0">
                <a:latin typeface="Arial" pitchFamily="34" charset="0"/>
              </a:rPr>
              <a:t>(CH</a:t>
            </a:r>
            <a:r>
              <a:rPr lang="en-US" sz="2400" baseline="-25000" dirty="0" smtClean="0">
                <a:latin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</a:rPr>
              <a:t>)</a:t>
            </a:r>
            <a:r>
              <a:rPr lang="en-US" sz="2400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CO) 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609600"/>
            <a:ext cx="8839200" cy="6019800"/>
          </a:xfrm>
          <a:blipFill rotWithShape="0">
            <a:blip r:embed="rId2" cstate="print"/>
            <a:stretch>
              <a:fillRect l="-897" r="-897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44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348CC5CF-D563-4CC9-8C55-5EA962E797A1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68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700" b="1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Basic </a:t>
            </a:r>
            <a:r>
              <a:rPr lang="en-US" sz="2700" b="1" dirty="0">
                <a:solidFill>
                  <a:srgbClr val="FF00FF"/>
                </a:solidFill>
                <a:latin typeface="Arial Black" panose="020B0A04020102020204" pitchFamily="34" charset="0"/>
              </a:rPr>
              <a:t>Organic </a:t>
            </a:r>
            <a:r>
              <a:rPr lang="en-US" sz="2700" b="1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Products</a:t>
            </a:r>
            <a:endParaRPr lang="en-US" sz="27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  <a:sym typeface="Wingdings" pitchFamily="2" charset="2"/>
              </a:rPr>
              <a:t>     </a:t>
            </a:r>
            <a:r>
              <a:rPr lang="en-US" sz="2400" b="1" dirty="0" smtClean="0">
                <a:latin typeface="Arial Black" pitchFamily="34" charset="0"/>
                <a:sym typeface="Wingdings" pitchFamily="2" charset="2"/>
              </a:rPr>
              <a:t> </a:t>
            </a:r>
            <a:r>
              <a:rPr lang="en-US" sz="2400" b="1" dirty="0" smtClean="0"/>
              <a:t>What are </a:t>
            </a:r>
            <a:r>
              <a:rPr lang="en-US" sz="2400" b="1" dirty="0"/>
              <a:t>o</a:t>
            </a:r>
            <a:r>
              <a:rPr lang="en-US" sz="2400" b="1" dirty="0" smtClean="0"/>
              <a:t>rganic </a:t>
            </a:r>
            <a:r>
              <a:rPr lang="en-US" sz="2400" b="1" dirty="0"/>
              <a:t>p</a:t>
            </a:r>
            <a:r>
              <a:rPr lang="en-US" sz="2400" b="1" dirty="0" smtClean="0"/>
              <a:t>roducts?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         </a:t>
            </a:r>
            <a:r>
              <a:rPr lang="en-US" sz="2400" b="1" dirty="0" smtClean="0">
                <a:sym typeface="Wingdings" pitchFamily="2" charset="2"/>
              </a:rPr>
              <a:t></a:t>
            </a:r>
            <a:r>
              <a:rPr lang="en-US" sz="2400" b="1" dirty="0" smtClean="0"/>
              <a:t> </a:t>
            </a:r>
            <a:r>
              <a:rPr lang="en-US" sz="2400" b="1" dirty="0" smtClean="0">
                <a:ea typeface="Aharoni"/>
                <a:cs typeface="Aharoni"/>
              </a:rPr>
              <a:t>How organic </a:t>
            </a:r>
            <a:r>
              <a:rPr lang="en-US" sz="2400" b="1" dirty="0">
                <a:ea typeface="Aharoni"/>
                <a:cs typeface="Aharoni"/>
              </a:rPr>
              <a:t>p</a:t>
            </a:r>
            <a:r>
              <a:rPr lang="en-US" sz="2400" b="1" dirty="0" smtClean="0">
                <a:ea typeface="Aharoni"/>
                <a:cs typeface="Aharoni"/>
              </a:rPr>
              <a:t>roducts are obtained</a:t>
            </a:r>
            <a:r>
              <a:rPr lang="en-US" sz="2400" b="1" dirty="0" smtClean="0"/>
              <a:t>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ym typeface="Wingdings" pitchFamily="2" charset="2"/>
              </a:rPr>
              <a:t>          Why we need to study </a:t>
            </a:r>
            <a:r>
              <a:rPr lang="en-US" sz="2400" b="1" dirty="0">
                <a:sym typeface="Wingdings" pitchFamily="2" charset="2"/>
              </a:rPr>
              <a:t>o</a:t>
            </a:r>
            <a:r>
              <a:rPr lang="en-US" sz="2400" b="1" dirty="0" smtClean="0"/>
              <a:t>rganic </a:t>
            </a:r>
            <a:r>
              <a:rPr lang="en-US" sz="2400" b="1" dirty="0"/>
              <a:t>p</a:t>
            </a:r>
            <a:r>
              <a:rPr lang="en-US" sz="2400" b="1" dirty="0" smtClean="0"/>
              <a:t>roducts?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dirty="0" smtClean="0"/>
              <a:t>         </a:t>
            </a:r>
            <a:r>
              <a:rPr lang="en-US" sz="2400" b="1" dirty="0" smtClean="0">
                <a:ea typeface="Aharoni"/>
                <a:cs typeface="Aharoni"/>
                <a:sym typeface="Wingdings" pitchFamily="2" charset="2"/>
              </a:rPr>
              <a:t> </a:t>
            </a:r>
            <a:r>
              <a:rPr lang="en-US" sz="2400" b="1" dirty="0" smtClean="0">
                <a:ea typeface="Aharoni"/>
                <a:cs typeface="Aharoni"/>
              </a:rPr>
              <a:t>What are the applications of organic </a:t>
            </a:r>
            <a:r>
              <a:rPr lang="en-US" sz="2400" b="1" dirty="0">
                <a:ea typeface="Aharoni"/>
                <a:cs typeface="Aharoni"/>
              </a:rPr>
              <a:t>p</a:t>
            </a:r>
            <a:r>
              <a:rPr lang="en-US" sz="2400" b="1" dirty="0" smtClean="0">
                <a:ea typeface="Aharoni"/>
                <a:cs typeface="Aharoni"/>
              </a:rPr>
              <a:t>roducts?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</a:rPr>
              <a:t>           </a:t>
            </a:r>
          </a:p>
        </p:txBody>
      </p:sp>
      <p:sp>
        <p:nvSpPr>
          <p:cNvPr id="809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1F2A2F54-2C38-46EF-8C3E-FD479E0313C6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33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 smtClean="0">
                <a:latin typeface="Arial" panose="020B0604020202020204" pitchFamily="34" charset="0"/>
              </a:rPr>
              <a:t>Uses </a:t>
            </a:r>
            <a:r>
              <a:rPr lang="en-US" sz="2700" b="1" dirty="0">
                <a:latin typeface="Arial" panose="020B0604020202020204" pitchFamily="34" charset="0"/>
              </a:rPr>
              <a:t>of </a:t>
            </a:r>
            <a:r>
              <a:rPr lang="en-US" sz="2700" b="1" dirty="0" smtClean="0">
                <a:latin typeface="Arial" panose="020B0604020202020204" pitchFamily="34" charset="0"/>
              </a:rPr>
              <a:t>acetone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used as a solvent in pharmaceutical </a:t>
            </a:r>
            <a:r>
              <a:rPr lang="en-US" sz="2400" dirty="0" smtClean="0">
                <a:latin typeface="Arial" panose="020B0604020202020204" pitchFamily="34" charset="0"/>
              </a:rPr>
              <a:t>industry &amp; as </a:t>
            </a:r>
            <a:r>
              <a:rPr lang="en-US" sz="2400" dirty="0">
                <a:latin typeface="Arial" panose="020B0604020202020204" pitchFamily="34" charset="0"/>
              </a:rPr>
              <a:t>a denaturation agent in denatured alcohol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In the </a:t>
            </a:r>
            <a:r>
              <a:rPr lang="en-US" sz="2400" dirty="0" smtClean="0">
                <a:latin typeface="Arial" panose="020B0604020202020204" pitchFamily="34" charset="0"/>
              </a:rPr>
              <a:t>laboratory it is </a:t>
            </a:r>
            <a:r>
              <a:rPr lang="en-US" sz="2400" dirty="0">
                <a:latin typeface="Arial" panose="020B0604020202020204" pitchFamily="34" charset="0"/>
              </a:rPr>
              <a:t>used as a </a:t>
            </a:r>
            <a:r>
              <a:rPr lang="en-US" sz="2400" dirty="0" smtClean="0">
                <a:latin typeface="Arial" panose="020B0604020202020204" pitchFamily="34" charset="0"/>
              </a:rPr>
              <a:t>polar </a:t>
            </a:r>
            <a:r>
              <a:rPr lang="en-US" sz="2400" dirty="0">
                <a:latin typeface="Arial" panose="020B0604020202020204" pitchFamily="34" charset="0"/>
              </a:rPr>
              <a:t>aprotic solvent in a variety of organic </a:t>
            </a:r>
            <a:r>
              <a:rPr lang="en-US" sz="2400" dirty="0" smtClean="0">
                <a:latin typeface="Arial" panose="020B0604020202020204" pitchFamily="34" charset="0"/>
              </a:rPr>
              <a:t>reactions</a:t>
            </a:r>
            <a:r>
              <a:rPr lang="en-US" sz="2400" dirty="0">
                <a:latin typeface="Arial" panose="020B0604020202020204" pitchFamily="34" charset="0"/>
              </a:rPr>
              <a:t>, such as </a:t>
            </a:r>
            <a:r>
              <a:rPr lang="en-US" sz="2400" dirty="0" smtClean="0">
                <a:latin typeface="Arial" panose="020B0604020202020204" pitchFamily="34" charset="0"/>
              </a:rPr>
              <a:t>S</a:t>
            </a:r>
            <a:r>
              <a:rPr lang="en-US" sz="2400" baseline="-25000" dirty="0" smtClean="0">
                <a:latin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</a:rPr>
              <a:t>2 reaction.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use of acetone </a:t>
            </a:r>
            <a:r>
              <a:rPr lang="en-US" sz="2400" dirty="0" smtClean="0">
                <a:latin typeface="Arial" panose="020B0604020202020204" pitchFamily="34" charset="0"/>
              </a:rPr>
              <a:t>solvent  </a:t>
            </a:r>
            <a:r>
              <a:rPr lang="en-US" sz="2400" dirty="0">
                <a:latin typeface="Arial" panose="020B0604020202020204" pitchFamily="34" charset="0"/>
              </a:rPr>
              <a:t>is  also  critical  for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the Jones  oxidation.  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 </a:t>
            </a:r>
            <a:r>
              <a:rPr lang="en-US" sz="2400" dirty="0">
                <a:latin typeface="Arial" panose="020B0604020202020204" pitchFamily="34" charset="0"/>
              </a:rPr>
              <a:t>is  a  common  solvent  for  rinsing </a:t>
            </a:r>
            <a:r>
              <a:rPr lang="en-US" sz="2400" dirty="0" smtClean="0">
                <a:latin typeface="Arial" panose="020B0604020202020204" pitchFamily="34" charset="0"/>
              </a:rPr>
              <a:t>laboratory glassware because of  </a:t>
            </a:r>
            <a:r>
              <a:rPr lang="en-US" sz="2400" dirty="0">
                <a:latin typeface="Arial" panose="020B0604020202020204" pitchFamily="34" charset="0"/>
              </a:rPr>
              <a:t>its  low  cost  </a:t>
            </a:r>
            <a:r>
              <a:rPr lang="en-US" sz="2400" dirty="0" smtClean="0">
                <a:latin typeface="Arial" panose="020B0604020202020204" pitchFamily="34" charset="0"/>
              </a:rPr>
              <a:t>&amp; volatility.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presented </a:t>
            </a:r>
            <a:r>
              <a:rPr lang="en-US" sz="2400" dirty="0">
                <a:latin typeface="Arial" panose="020B0604020202020204" pitchFamily="34" charset="0"/>
              </a:rPr>
              <a:t>in a </a:t>
            </a:r>
            <a:r>
              <a:rPr lang="en-US" sz="2400" dirty="0" smtClean="0">
                <a:latin typeface="Arial" panose="020B0604020202020204" pitchFamily="34" charset="0"/>
              </a:rPr>
              <a:t>variety </a:t>
            </a:r>
            <a:r>
              <a:rPr lang="en-US" sz="2400" dirty="0">
                <a:latin typeface="Arial" panose="020B0604020202020204" pitchFamily="34" charset="0"/>
              </a:rPr>
              <a:t>of  general medical  </a:t>
            </a:r>
            <a:r>
              <a:rPr lang="en-US" sz="2400" dirty="0" smtClean="0">
                <a:latin typeface="Arial" panose="020B0604020202020204" pitchFamily="34" charset="0"/>
              </a:rPr>
              <a:t>&amp; cosmetic  </a:t>
            </a:r>
            <a:r>
              <a:rPr lang="en-US" sz="2400" dirty="0">
                <a:latin typeface="Arial" panose="020B0604020202020204" pitchFamily="34" charset="0"/>
              </a:rPr>
              <a:t>applications  and  is  also  listed  as  a  component  in  food </a:t>
            </a:r>
            <a:r>
              <a:rPr lang="en-US" sz="2400" dirty="0" smtClean="0">
                <a:latin typeface="Arial" panose="020B0604020202020204" pitchFamily="34" charset="0"/>
              </a:rPr>
              <a:t>additives &amp; food </a:t>
            </a:r>
            <a:r>
              <a:rPr lang="en-US" sz="2400" dirty="0">
                <a:latin typeface="Arial" panose="020B0604020202020204" pitchFamily="34" charset="0"/>
              </a:rPr>
              <a:t>packaging.</a:t>
            </a:r>
          </a:p>
        </p:txBody>
      </p:sp>
      <p:sp>
        <p:nvSpPr>
          <p:cNvPr id="1054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6917AEE7-4168-476D-91E7-AB91A4E801A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806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3.6</a:t>
            </a: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. Manufacture of Phenol and 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Styrene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Phenol (carbolic acid),  is  an  organic  compound  with  the chemical  formula C</a:t>
            </a:r>
            <a:r>
              <a:rPr lang="en-US" sz="2400" baseline="-25000" dirty="0" smtClean="0">
                <a:latin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</a:rPr>
              <a:t>H</a:t>
            </a:r>
            <a:r>
              <a:rPr lang="en-US" sz="2400" baseline="-25000" dirty="0" smtClean="0">
                <a:latin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</a:rPr>
              <a:t>OH.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It  is  a  white crystalline solid. 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 molecule  consists  of  a phenyl </a:t>
            </a:r>
            <a:r>
              <a:rPr lang="en-US" sz="2400" dirty="0">
                <a:latin typeface="Arial" pitchFamily="34" charset="0"/>
              </a:rPr>
              <a:t>(-C</a:t>
            </a:r>
            <a:r>
              <a:rPr lang="en-US" sz="2400" baseline="-25000" dirty="0">
                <a:latin typeface="Arial" pitchFamily="34" charset="0"/>
              </a:rPr>
              <a:t>6</a:t>
            </a:r>
            <a:r>
              <a:rPr lang="en-US" sz="2400" dirty="0">
                <a:latin typeface="Arial" pitchFamily="34" charset="0"/>
              </a:rPr>
              <a:t>H</a:t>
            </a:r>
            <a:r>
              <a:rPr lang="en-US" sz="2400" baseline="-25000" dirty="0">
                <a:latin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</a:rPr>
              <a:t>),  bonded  to  a hydroxyl (-OH) group.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Because of phenol's  commercial  importance,  many  methods  have  been  developed  for  its production.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The  main  route  being  practiced  presently  involves  the  partial oxidation of </a:t>
            </a:r>
            <a:r>
              <a:rPr lang="en-US" sz="2400" dirty="0" err="1" smtClean="0">
                <a:latin typeface="Arial" pitchFamily="34" charset="0"/>
              </a:rPr>
              <a:t>cumene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</a:rPr>
              <a:t>isopropylbenzene</a:t>
            </a:r>
            <a:r>
              <a:rPr lang="en-US" sz="2400" dirty="0" smtClean="0">
                <a:latin typeface="Arial" pitchFamily="34" charset="0"/>
              </a:rPr>
              <a:t>) via the Hock rearrangement: </a:t>
            </a:r>
          </a:p>
        </p:txBody>
      </p:sp>
      <p:sp>
        <p:nvSpPr>
          <p:cNvPr id="1065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F111280F-84A5-4F99-AF06-07FBE64EE069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8414" y="5638800"/>
            <a:ext cx="610985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92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</a:rPr>
              <a:t>3.6. Manufacture of Phenol and </a:t>
            </a:r>
            <a:r>
              <a:rPr lang="en-US" sz="2700" b="1" dirty="0" smtClean="0">
                <a:latin typeface="Arial" panose="020B0604020202020204" pitchFamily="34" charset="0"/>
              </a:rPr>
              <a:t>Styrene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 first commercial route begins with the reaction of strong base with benzenesulfonate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latin typeface="Arial" panose="020B0604020202020204" pitchFamily="34" charset="0"/>
              </a:rPr>
              <a:t>Uses of </a:t>
            </a:r>
            <a:r>
              <a:rPr lang="en-US" sz="2400" b="1" dirty="0" smtClean="0">
                <a:latin typeface="Arial" panose="020B0604020202020204" pitchFamily="34" charset="0"/>
              </a:rPr>
              <a:t>phenol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Condensation  </a:t>
            </a:r>
            <a:r>
              <a:rPr lang="en-US" sz="2400" dirty="0">
                <a:latin typeface="Arial" panose="020B0604020202020204" pitchFamily="34" charset="0"/>
              </a:rPr>
              <a:t>with </a:t>
            </a:r>
            <a:r>
              <a:rPr lang="en-US" sz="2400" dirty="0" smtClean="0">
                <a:latin typeface="Arial" panose="020B0604020202020204" pitchFamily="34" charset="0"/>
              </a:rPr>
              <a:t>formaldehyde </a:t>
            </a:r>
            <a:r>
              <a:rPr lang="en-US" sz="2400" dirty="0">
                <a:latin typeface="Arial" panose="020B0604020202020204" pitchFamily="34" charset="0"/>
              </a:rPr>
              <a:t>gives phenolic  resins,  the  most  famous  of  which  is  Bakelite.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Hydrogenation  </a:t>
            </a:r>
            <a:r>
              <a:rPr lang="en-US" sz="2400" dirty="0">
                <a:latin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</a:rPr>
              <a:t>phenol </a:t>
            </a:r>
            <a:r>
              <a:rPr lang="en-US" sz="2400" dirty="0">
                <a:latin typeface="Arial" panose="020B0604020202020204" pitchFamily="34" charset="0"/>
              </a:rPr>
              <a:t>gives cyclohexanone, an intermediate </a:t>
            </a:r>
            <a:r>
              <a:rPr lang="en-US" sz="2400" dirty="0" smtClean="0">
                <a:latin typeface="Arial" panose="020B0604020202020204" pitchFamily="34" charset="0"/>
              </a:rPr>
              <a:t>route </a:t>
            </a:r>
            <a:r>
              <a:rPr lang="en-US" sz="2400" dirty="0">
                <a:latin typeface="Arial" panose="020B0604020202020204" pitchFamily="34" charset="0"/>
              </a:rPr>
              <a:t>to nylon.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Non-ionic </a:t>
            </a:r>
            <a:r>
              <a:rPr lang="en-US" sz="2400" dirty="0">
                <a:latin typeface="Arial" panose="020B0604020202020204" pitchFamily="34" charset="0"/>
              </a:rPr>
              <a:t>detergents are produced </a:t>
            </a:r>
            <a:r>
              <a:rPr lang="en-US" sz="2400" dirty="0" smtClean="0">
                <a:latin typeface="Arial" panose="020B0604020202020204" pitchFamily="34" charset="0"/>
              </a:rPr>
              <a:t>by </a:t>
            </a:r>
            <a:r>
              <a:rPr lang="en-US" sz="2400" dirty="0">
                <a:latin typeface="Arial" panose="020B0604020202020204" pitchFamily="34" charset="0"/>
              </a:rPr>
              <a:t>alkylation of phenol to give the </a:t>
            </a:r>
            <a:r>
              <a:rPr lang="en-US" sz="2400" dirty="0" smtClean="0">
                <a:latin typeface="Arial" panose="020B0604020202020204" pitchFamily="34" charset="0"/>
              </a:rPr>
              <a:t>alkylphenols, which are </a:t>
            </a:r>
            <a:r>
              <a:rPr lang="en-US" sz="2400" dirty="0">
                <a:latin typeface="Arial" panose="020B0604020202020204" pitchFamily="34" charset="0"/>
              </a:rPr>
              <a:t>then subjected to </a:t>
            </a:r>
            <a:r>
              <a:rPr lang="en-US" sz="2400" dirty="0" err="1">
                <a:latin typeface="Arial" panose="020B0604020202020204" pitchFamily="34" charset="0"/>
              </a:rPr>
              <a:t>ethoxylation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75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9613DAC3-FF9C-4F9E-B245-7A2622CD8EA6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pic>
        <p:nvPicPr>
          <p:cNvPr id="10752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1524" y="1269924"/>
            <a:ext cx="4410075" cy="51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026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725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 </a:t>
            </a:r>
            <a:r>
              <a:rPr lang="en-US" sz="2800" b="1" dirty="0" smtClean="0">
                <a:latin typeface="Arial" panose="020B0604020202020204" pitchFamily="34" charset="0"/>
              </a:rPr>
              <a:t>Uses </a:t>
            </a:r>
            <a:r>
              <a:rPr lang="en-US" sz="2800" b="1" dirty="0">
                <a:latin typeface="Arial" panose="020B0604020202020204" pitchFamily="34" charset="0"/>
              </a:rPr>
              <a:t>of P</a:t>
            </a:r>
            <a:r>
              <a:rPr lang="en-US" sz="2800" b="1" dirty="0" smtClean="0">
                <a:latin typeface="Arial" panose="020B0604020202020204" pitchFamily="34" charset="0"/>
              </a:rPr>
              <a:t>henol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</a:rPr>
              <a:t>P</a:t>
            </a:r>
            <a:r>
              <a:rPr lang="en-US" sz="2400" dirty="0" smtClean="0">
                <a:latin typeface="Arial" pitchFamily="34" charset="0"/>
              </a:rPr>
              <a:t>henol  is  also  a  versatile  precursor  to  a  large  collection  of  drugs,  most  notably aspirin but  also many herbicides  and pharmaceuticals.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It is  also  used  as  an  oral  anesthetic/analgesic, commonly  used  to  temporarily  treat pharyngitis.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Phenol  was  widely  used  as  an  antiseptic, especially as carbolic soap.</a:t>
            </a:r>
          </a:p>
        </p:txBody>
      </p:sp>
      <p:sp>
        <p:nvSpPr>
          <p:cNvPr id="1085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01815DB6-44AB-4B1A-A646-7FEF11DB030D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85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 of Styrene (vinyl benzene)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3891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Styrene,  also  known  as  vinyl  benzene,  is  an  organic  compound  with  the  chemical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formulaC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CH=CH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derivative of  benzene is a colorless oily liquid that evaporates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easily.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 has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sweet smell, although high concentrations confer a less pleasant odor.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Styrene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precursor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polystyrene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 several  copolymers.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Styrene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 produced  in  industrial  quantities  from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ethylbenzene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in turn prepared on a large scale by alkylation of benzene with ethylene.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16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484013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Styrene  is  most  commonly  produced  by  the 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catalytic  dehydrogenation  of  ethyl  benzene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Ethylbenzene is mixed in the gas phase with 10–15 times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its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volume in high-temperature  steam,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passed over a solid catalyst bed.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ethylbenzene dehydrogenation catalysts are based on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iron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(III)  oxide,  promoted  by  several  percent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potassium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oxide  or  potassium  carbonate.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Steam serves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several roles in this reaction.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source of heat for powering the endothermic reaction, </a:t>
            </a: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 removes  coke  that  tends  to  form  on  the  iron  oxide  catalyst  through  the  water  gas  shift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1" y="5678330"/>
            <a:ext cx="5562600" cy="4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46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5913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 of Styrene via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ethylbenzenehydroperoxide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Commercially,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styrene  is  also  co-produced  with  propylene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oxide. 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 process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ethylbenzene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treated with oxygen to form the ethylbenzene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hydroperoxide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hydroperoxide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used to oxidize propylene to propylene oxide.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resulting 2-phenylethanol is dehydrated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 styrene: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800600"/>
            <a:ext cx="751963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335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35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latin typeface="Arial" panose="020B0604020202020204" pitchFamily="34" charset="0"/>
              </a:rPr>
              <a:t>Organic synthesis </a:t>
            </a:r>
            <a:r>
              <a:rPr lang="en-US" sz="2400" dirty="0">
                <a:latin typeface="Arial" panose="020B0604020202020204" pitchFamily="34" charset="0"/>
              </a:rPr>
              <a:t>is a major facilitator for the chemical industry  and a significant contributor to </a:t>
            </a:r>
            <a:r>
              <a:rPr lang="en-US" sz="2400" dirty="0" smtClean="0">
                <a:latin typeface="Arial" panose="020B0604020202020204" pitchFamily="34" charset="0"/>
              </a:rPr>
              <a:t>society</a:t>
            </a:r>
            <a:r>
              <a:rPr lang="en-US" sz="2400" dirty="0">
                <a:latin typeface="Arial" panose="020B0604020202020204" pitchFamily="34" charset="0"/>
              </a:rPr>
              <a:t>, applications </a:t>
            </a:r>
            <a:r>
              <a:rPr lang="en-US" sz="2400" dirty="0" smtClean="0">
                <a:latin typeface="Arial" panose="020B0604020202020204" pitchFamily="34" charset="0"/>
              </a:rPr>
              <a:t>being found </a:t>
            </a:r>
            <a:r>
              <a:rPr lang="en-US" sz="2400" dirty="0">
                <a:latin typeface="Arial" panose="020B0604020202020204" pitchFamily="34" charset="0"/>
              </a:rPr>
              <a:t>in </a:t>
            </a:r>
            <a:r>
              <a:rPr lang="en-US" sz="2400" dirty="0" smtClean="0">
                <a:latin typeface="Arial" panose="020B0604020202020204" pitchFamily="34" charset="0"/>
              </a:rPr>
              <a:t>the; </a:t>
            </a:r>
          </a:p>
          <a:p>
            <a:pPr marL="0" indent="0" algn="just">
              <a:lnSpc>
                <a:spcPct val="110000"/>
              </a:lnSpc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                  </a:t>
            </a:r>
            <a:r>
              <a:rPr 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dirty="0" smtClean="0">
                <a:latin typeface="Arial" panose="020B0604020202020204" pitchFamily="34" charset="0"/>
              </a:rPr>
              <a:t>pharmaceuticals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     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 </a:t>
            </a:r>
            <a:r>
              <a:rPr lang="en-US" sz="2400" dirty="0" smtClean="0">
                <a:latin typeface="Arial" panose="020B0604020202020204" pitchFamily="34" charset="0"/>
              </a:rPr>
              <a:t>fine </a:t>
            </a:r>
            <a:r>
              <a:rPr lang="en-US" sz="2400" dirty="0">
                <a:latin typeface="Arial" panose="020B0604020202020204" pitchFamily="34" charset="0"/>
              </a:rPr>
              <a:t>chemicals,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           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dirty="0" smtClean="0">
                <a:latin typeface="Arial" panose="020B0604020202020204" pitchFamily="34" charset="0"/>
              </a:rPr>
              <a:t> agrochemicals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     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dirty="0" smtClean="0">
                <a:latin typeface="Arial" panose="020B0604020202020204" pitchFamily="34" charset="0"/>
              </a:rPr>
              <a:t> specialty chemicals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     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dirty="0" smtClean="0">
                <a:latin typeface="Arial" panose="020B0604020202020204" pitchFamily="34" charset="0"/>
              </a:rPr>
              <a:t> electronics </a:t>
            </a:r>
            <a:r>
              <a:rPr lang="en-US" sz="2400" dirty="0">
                <a:latin typeface="Arial" panose="020B0604020202020204" pitchFamily="34" charset="0"/>
              </a:rPr>
              <a:t>and other related </a:t>
            </a:r>
            <a:r>
              <a:rPr lang="en-US" sz="2400" dirty="0" smtClean="0">
                <a:latin typeface="Arial" panose="020B0604020202020204" pitchFamily="34" charset="0"/>
              </a:rPr>
              <a:t>industries.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Industrial  organic  synthesis 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is  manufacturing  process  of  </a:t>
            </a:r>
            <a:r>
              <a:rPr lang="en-US" sz="2400" dirty="0" smtClean="0">
                <a:latin typeface="Arial" panose="020B0604020202020204" pitchFamily="34" charset="0"/>
                <a:sym typeface="Wingdings" panose="05000000000000000000" pitchFamily="2" charset="2"/>
              </a:rPr>
              <a:t>different 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organic  </a:t>
            </a:r>
            <a:r>
              <a:rPr lang="en-US" sz="2400" dirty="0" smtClean="0">
                <a:latin typeface="Arial" panose="020B0604020202020204" pitchFamily="34" charset="0"/>
                <a:sym typeface="Wingdings" panose="05000000000000000000" pitchFamily="2" charset="2"/>
              </a:rPr>
              <a:t>compounds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sym typeface="Wingdings" panose="05000000000000000000" pitchFamily="2" charset="2"/>
              </a:rPr>
              <a:t>ndustrially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860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ED401465-48B1-4215-B59F-02A254C2109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3.1 Introduction to Industrial Organic Synthesis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9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  <a:latin typeface="Andalus"/>
                <a:ea typeface="Andalus"/>
                <a:cs typeface="Andalus"/>
              </a:rPr>
              <a:t>3.2 Manufacture of Methanol and </a:t>
            </a:r>
            <a:r>
              <a:rPr lang="en-US" sz="2400" b="1" dirty="0" err="1" smtClean="0">
                <a:solidFill>
                  <a:srgbClr val="FF0000"/>
                </a:solidFill>
                <a:latin typeface="Andalus"/>
                <a:ea typeface="Andalus"/>
                <a:cs typeface="Andalus"/>
              </a:rPr>
              <a:t>Isopropanol</a:t>
            </a:r>
            <a:endParaRPr lang="en-US" sz="2400" b="1" dirty="0" smtClean="0">
              <a:solidFill>
                <a:srgbClr val="FF0000"/>
              </a:solidFill>
              <a:latin typeface="Andalus"/>
              <a:ea typeface="Andalus"/>
              <a:cs typeface="Anda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83275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3.2.1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Industrial Preparation of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Methanol (CH</a:t>
            </a:r>
            <a:r>
              <a:rPr lang="en-US" sz="2400" baseline="-25000" dirty="0" smtClean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OH)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latin typeface="Arial" panose="020B0604020202020204" pitchFamily="34" charset="0"/>
              </a:rPr>
              <a:t>CH</a:t>
            </a:r>
            <a:r>
              <a:rPr lang="en-US" sz="2400" b="1" baseline="-25000" dirty="0">
                <a:latin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</a:rPr>
              <a:t>OH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is  </a:t>
            </a:r>
            <a:r>
              <a:rPr lang="en-US" sz="2400" dirty="0">
                <a:latin typeface="Arial" panose="020B0604020202020204" pitchFamily="34" charset="0"/>
              </a:rPr>
              <a:t>a  common  industrial  </a:t>
            </a:r>
            <a:r>
              <a:rPr lang="en-US" sz="2400" dirty="0" smtClean="0">
                <a:latin typeface="Arial" panose="020B0604020202020204" pitchFamily="34" charset="0"/>
              </a:rPr>
              <a:t>chemical  </a:t>
            </a:r>
            <a:r>
              <a:rPr lang="en-US" sz="2400" dirty="0">
                <a:latin typeface="Arial" panose="020B0604020202020204" pitchFamily="34" charset="0"/>
              </a:rPr>
              <a:t>that  has  been </a:t>
            </a:r>
            <a:r>
              <a:rPr lang="en-US" sz="2400" dirty="0" smtClean="0">
                <a:latin typeface="Arial" panose="020B0604020202020204" pitchFamily="34" charset="0"/>
              </a:rPr>
              <a:t>used  </a:t>
            </a:r>
            <a:r>
              <a:rPr lang="en-US" sz="2400" dirty="0">
                <a:latin typeface="Arial" panose="020B0604020202020204" pitchFamily="34" charset="0"/>
              </a:rPr>
              <a:t>as  an  alternative  blended  liquid </a:t>
            </a:r>
            <a:r>
              <a:rPr lang="en-US" sz="2400" dirty="0" smtClean="0">
                <a:latin typeface="Arial" panose="020B0604020202020204" pitchFamily="34" charset="0"/>
              </a:rPr>
              <a:t>transportation  </a:t>
            </a:r>
            <a:r>
              <a:rPr lang="en-US" sz="2400" dirty="0">
                <a:latin typeface="Arial" panose="020B0604020202020204" pitchFamily="34" charset="0"/>
              </a:rPr>
              <a:t>fuel  </a:t>
            </a:r>
            <a:r>
              <a:rPr lang="en-US" sz="2400" dirty="0" smtClean="0">
                <a:latin typeface="Arial" panose="020B0604020202020204" pitchFamily="34" charset="0"/>
              </a:rPr>
              <a:t>&amp; under  </a:t>
            </a:r>
            <a:r>
              <a:rPr lang="en-US" sz="2400" dirty="0">
                <a:latin typeface="Arial" panose="020B0604020202020204" pitchFamily="34" charset="0"/>
              </a:rPr>
              <a:t>consideration  for  wider  use.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In  </a:t>
            </a:r>
            <a:r>
              <a:rPr lang="en-US" sz="2400" dirty="0">
                <a:latin typeface="Arial" panose="020B0604020202020204" pitchFamily="34" charset="0"/>
              </a:rPr>
              <a:t>Asia, </a:t>
            </a:r>
            <a:r>
              <a:rPr lang="en-US" sz="2400" b="1" dirty="0">
                <a:latin typeface="Arial" panose="020B0604020202020204" pitchFamily="34" charset="0"/>
              </a:rPr>
              <a:t>CH</a:t>
            </a:r>
            <a:r>
              <a:rPr lang="en-US" sz="2400" b="1" baseline="-25000" dirty="0">
                <a:latin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</a:rPr>
              <a:t>OH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almost exclusively used to produce the intermediate </a:t>
            </a:r>
            <a:r>
              <a:rPr lang="en-US" sz="2400" dirty="0" smtClean="0">
                <a:latin typeface="Arial" panose="020B0604020202020204" pitchFamily="34" charset="0"/>
              </a:rPr>
              <a:t>chemicals such as formaldehyde </a:t>
            </a:r>
            <a:r>
              <a:rPr lang="en-US" sz="2400" dirty="0">
                <a:latin typeface="Arial" panose="020B0604020202020204" pitchFamily="34" charset="0"/>
              </a:rPr>
              <a:t>as input </a:t>
            </a:r>
            <a:r>
              <a:rPr lang="en-US" sz="2400" dirty="0" smtClean="0">
                <a:latin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</a:rPr>
              <a:t>urea formaldehyde composite wood adhesive.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On </a:t>
            </a:r>
            <a:r>
              <a:rPr lang="en-US" sz="2400" dirty="0">
                <a:latin typeface="Arial" panose="020B0604020202020204" pitchFamily="34" charset="0"/>
              </a:rPr>
              <a:t>industrial scale </a:t>
            </a:r>
            <a:r>
              <a:rPr lang="en-US" sz="2400" b="1" dirty="0">
                <a:latin typeface="Arial" panose="020B0604020202020204" pitchFamily="34" charset="0"/>
              </a:rPr>
              <a:t>CH</a:t>
            </a:r>
            <a:r>
              <a:rPr lang="en-US" sz="2400" b="1" baseline="-25000" dirty="0">
                <a:latin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</a:rPr>
              <a:t>OH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prepared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from a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mixture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CO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 &amp;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sz="2400" b="1" baseline="-25000" dirty="0" smtClean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909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31195C44-172D-44CC-8573-C629B8BFE300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765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762000"/>
            <a:ext cx="8763000" cy="5791200"/>
          </a:xfrm>
          <a:blipFill rotWithShape="0">
            <a:blip r:embed="rId2" cstate="print"/>
            <a:stretch>
              <a:fillRect l="-904" r="-974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1BA5BE59-7E05-4B7E-9538-C171D910C3EB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3124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30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Arial" pitchFamily="34" charset="0"/>
              </a:rPr>
              <a:t>Properties of Methanol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Physical Properties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It is a colorless liquid.</a:t>
            </a:r>
          </a:p>
          <a:p>
            <a:r>
              <a:rPr lang="en-US" sz="2400" dirty="0" smtClean="0">
                <a:latin typeface="Arial" pitchFamily="34" charset="0"/>
              </a:rPr>
              <a:t>It is highly volatile and less viscous.</a:t>
            </a:r>
          </a:p>
          <a:p>
            <a:r>
              <a:rPr lang="en-US" sz="2400" dirty="0" smtClean="0">
                <a:latin typeface="Arial" pitchFamily="34" charset="0"/>
              </a:rPr>
              <a:t>Its boiling point is 64.7 </a:t>
            </a:r>
            <a:r>
              <a:rPr lang="en-US" sz="2400" baseline="30000" dirty="0" smtClean="0">
                <a:latin typeface="Arial" pitchFamily="34" charset="0"/>
              </a:rPr>
              <a:t>O</a:t>
            </a:r>
            <a:r>
              <a:rPr lang="en-US" sz="2400" dirty="0" smtClean="0">
                <a:latin typeface="Arial" pitchFamily="34" charset="0"/>
              </a:rPr>
              <a:t>C.</a:t>
            </a:r>
          </a:p>
          <a:p>
            <a:r>
              <a:rPr lang="en-US" sz="2400" dirty="0" smtClean="0">
                <a:latin typeface="Arial" pitchFamily="34" charset="0"/>
              </a:rPr>
              <a:t>It is a poisonous liquid &amp; it is miscible in water.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Chemical Properties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Ester Formation</a:t>
            </a:r>
            <a:r>
              <a:rPr lang="en-US" sz="2400" dirty="0" smtClean="0">
                <a:latin typeface="Arial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Reaction With Halogen Acid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(in the presence of ZnCl</a:t>
            </a:r>
            <a:r>
              <a:rPr lang="en-US" sz="2400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)</a:t>
            </a:r>
          </a:p>
          <a:p>
            <a:endParaRPr lang="en-US" sz="2400" dirty="0" smtClean="0">
              <a:latin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Oxidation</a:t>
            </a:r>
            <a:r>
              <a:rPr lang="en-US" sz="2400" dirty="0" smtClean="0">
                <a:latin typeface="Arial" pitchFamily="34" charset="0"/>
              </a:rPr>
              <a:t> (Formation of formaldehyde): In the presence of K</a:t>
            </a:r>
            <a:r>
              <a:rPr lang="en-US" sz="2400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Cr</a:t>
            </a:r>
            <a:r>
              <a:rPr lang="en-US" sz="2400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O</a:t>
            </a:r>
            <a:r>
              <a:rPr lang="en-US" sz="2400" baseline="-25000" dirty="0" smtClean="0">
                <a:latin typeface="Arial" pitchFamily="34" charset="0"/>
              </a:rPr>
              <a:t>7 </a:t>
            </a:r>
            <a:r>
              <a:rPr lang="en-US" sz="2400" dirty="0" smtClean="0">
                <a:latin typeface="Arial" pitchFamily="34" charset="0"/>
              </a:rPr>
              <a:t>in acidic medium, on heating, methanol is oxidized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formaldehyde.</a:t>
            </a:r>
          </a:p>
          <a:p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BC260295-835A-4716-A92E-39E74958FB90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588" y="4267200"/>
            <a:ext cx="6096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23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3.2.2 Manufacture of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</a:rPr>
              <a:t>Isopropropanol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Isopropyl  alcohol/propan-2-ol/2-propanol  (</a:t>
            </a:r>
            <a:r>
              <a:rPr lang="en-US" sz="2400" dirty="0" smtClean="0">
                <a:latin typeface="Arial" panose="020B0604020202020204" pitchFamily="34" charset="0"/>
              </a:rPr>
              <a:t>C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</a:rPr>
              <a:t>)  (also  known  as  rubbing  alcohol)  is  a </a:t>
            </a:r>
            <a:r>
              <a:rPr lang="en-US" sz="2400" dirty="0" smtClean="0">
                <a:latin typeface="Arial" panose="020B0604020202020204" pitchFamily="34" charset="0"/>
              </a:rPr>
              <a:t>colorless</a:t>
            </a:r>
            <a:r>
              <a:rPr lang="en-US" sz="2400" dirty="0">
                <a:latin typeface="Arial" panose="020B0604020202020204" pitchFamily="34" charset="0"/>
              </a:rPr>
              <a:t>, flammable chemical  compound with  a  strong odor.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It  is  the  simplest  example  of  a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secondary 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alcohol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</a:t>
            </a:r>
            <a:r>
              <a:rPr lang="en-US" sz="2400" baseline="-25000" dirty="0" smtClean="0">
                <a:latin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</a:rPr>
              <a:t>O is  </a:t>
            </a:r>
            <a:r>
              <a:rPr lang="en-US" sz="2400" dirty="0">
                <a:latin typeface="Arial" panose="020B0604020202020204" pitchFamily="34" charset="0"/>
              </a:rPr>
              <a:t>produced  by  combining 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O &amp; propene </a:t>
            </a:r>
            <a:r>
              <a:rPr lang="en-US" sz="2400" dirty="0">
                <a:latin typeface="Arial" panose="020B0604020202020204" pitchFamily="34" charset="0"/>
              </a:rPr>
              <a:t>through  two </a:t>
            </a:r>
            <a:r>
              <a:rPr lang="en-US" sz="2400" dirty="0" smtClean="0">
                <a:latin typeface="Arial" panose="020B0604020202020204" pitchFamily="34" charset="0"/>
              </a:rPr>
              <a:t>processes </a:t>
            </a:r>
            <a:r>
              <a:rPr lang="en-US" sz="2400" dirty="0">
                <a:latin typeface="Arial" panose="020B0604020202020204" pitchFamily="34" charset="0"/>
              </a:rPr>
              <a:t>as shown in the </a:t>
            </a:r>
            <a:r>
              <a:rPr lang="en-US" sz="2400" dirty="0" smtClean="0">
                <a:latin typeface="Arial" panose="020B0604020202020204" pitchFamily="34" charset="0"/>
              </a:rPr>
              <a:t>reaction shown below.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i) </a:t>
            </a:r>
            <a:r>
              <a:rPr lang="en-US" sz="2400" b="1" dirty="0">
                <a:latin typeface="Arial" panose="020B0604020202020204" pitchFamily="34" charset="0"/>
              </a:rPr>
              <a:t>Indirect hydration</a:t>
            </a:r>
            <a:r>
              <a:rPr lang="en-US" sz="2400" dirty="0">
                <a:latin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</a:rPr>
              <a:t>propene </a:t>
            </a:r>
            <a:r>
              <a:rPr lang="en-US" sz="2400" dirty="0">
                <a:latin typeface="Arial" panose="020B0604020202020204" pitchFamily="34" charset="0"/>
              </a:rPr>
              <a:t>reacts with 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SO</a:t>
            </a:r>
            <a:r>
              <a:rPr lang="en-US" sz="2400" baseline="-25000" dirty="0" smtClean="0">
                <a:latin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</a:rPr>
              <a:t> to </a:t>
            </a:r>
            <a:r>
              <a:rPr lang="en-US" sz="2400" dirty="0">
                <a:latin typeface="Arial" panose="020B0604020202020204" pitchFamily="34" charset="0"/>
              </a:rPr>
              <a:t>form a mixture of sulfate esters. 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Subsequent hydrolysis  of  these  esters  produces  isopropyl  alcohol.</a:t>
            </a:r>
          </a:p>
        </p:txBody>
      </p:sp>
      <p:sp>
        <p:nvSpPr>
          <p:cNvPr id="921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B06FF40A-A1CA-4936-9C44-59187A87701E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4572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60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These processes </a:t>
            </a:r>
            <a:r>
              <a:rPr lang="en-US" sz="2400" dirty="0">
                <a:latin typeface="Arial" panose="020B0604020202020204" pitchFamily="34" charset="0"/>
              </a:rPr>
              <a:t>give </a:t>
            </a:r>
            <a:r>
              <a:rPr lang="en-US" sz="2400" dirty="0" smtClean="0">
                <a:latin typeface="Arial" panose="020B0604020202020204" pitchFamily="34" charset="0"/>
              </a:rPr>
              <a:t>predominantly </a:t>
            </a:r>
            <a:r>
              <a:rPr lang="en-US" sz="2400" dirty="0">
                <a:latin typeface="Arial" panose="020B0604020202020204" pitchFamily="34" charset="0"/>
              </a:rPr>
              <a:t>isopropyl alcohol rather </a:t>
            </a:r>
            <a:r>
              <a:rPr lang="en-US" sz="2400" dirty="0" smtClean="0">
                <a:latin typeface="Arial" panose="020B0604020202020204" pitchFamily="34" charset="0"/>
              </a:rPr>
              <a:t>than 1-propanol b/c the </a:t>
            </a:r>
            <a:r>
              <a:rPr lang="en-US" sz="2400" dirty="0">
                <a:latin typeface="Arial" panose="020B0604020202020204" pitchFamily="34" charset="0"/>
              </a:rPr>
              <a:t>addition of 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0 or </a:t>
            </a:r>
            <a:r>
              <a:rPr lang="en-US" sz="2400" dirty="0"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SO</a:t>
            </a:r>
            <a:r>
              <a:rPr lang="en-US" sz="2400" baseline="-25000" dirty="0">
                <a:latin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</a:rPr>
              <a:t>propene follows Markovnikov's rule. 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latin typeface="Arial" panose="020B0604020202020204" pitchFamily="34" charset="0"/>
              </a:rPr>
              <a:t>ii) </a:t>
            </a:r>
            <a:r>
              <a:rPr lang="en-US" sz="2400" b="1" dirty="0" smtClean="0">
                <a:latin typeface="Arial" panose="020B0604020202020204" pitchFamily="34" charset="0"/>
              </a:rPr>
              <a:t>Direct </a:t>
            </a:r>
            <a:r>
              <a:rPr lang="en-US" sz="2400" b="1" dirty="0">
                <a:latin typeface="Arial" panose="020B0604020202020204" pitchFamily="34" charset="0"/>
              </a:rPr>
              <a:t>hydration</a:t>
            </a:r>
            <a:r>
              <a:rPr lang="en-US" sz="2400" dirty="0" smtClean="0">
                <a:latin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</a:rPr>
              <a:t>Involve  </a:t>
            </a:r>
            <a:r>
              <a:rPr lang="en-US" sz="2400" dirty="0" smtClean="0">
                <a:latin typeface="Arial" panose="020B0604020202020204" pitchFamily="34" charset="0"/>
              </a:rPr>
              <a:t>reaction  </a:t>
            </a:r>
            <a:r>
              <a:rPr lang="en-US" sz="2400" dirty="0">
                <a:latin typeface="Arial" panose="020B0604020202020204" pitchFamily="34" charset="0"/>
              </a:rPr>
              <a:t>of  propene  with  water,  </a:t>
            </a:r>
            <a:r>
              <a:rPr lang="en-US" sz="2400" dirty="0" smtClean="0">
                <a:latin typeface="Arial" panose="020B0604020202020204" pitchFamily="34" charset="0"/>
              </a:rPr>
              <a:t>either in gas </a:t>
            </a:r>
            <a:r>
              <a:rPr lang="en-US" sz="2400" dirty="0">
                <a:latin typeface="Arial" panose="020B0604020202020204" pitchFamily="34" charset="0"/>
              </a:rPr>
              <a:t>or  liquid  phases,  at </a:t>
            </a:r>
            <a:r>
              <a:rPr lang="en-US" sz="2400" dirty="0" smtClean="0">
                <a:latin typeface="Arial" panose="020B0604020202020204" pitchFamily="34" charset="0"/>
              </a:rPr>
              <a:t>high </a:t>
            </a:r>
            <a:r>
              <a:rPr lang="en-US" sz="2400" dirty="0">
                <a:latin typeface="Arial" panose="020B0604020202020204" pitchFamily="34" charset="0"/>
              </a:rPr>
              <a:t>pressures in the presence of </a:t>
            </a:r>
            <a:r>
              <a:rPr lang="en-US" sz="2400" dirty="0" smtClean="0">
                <a:latin typeface="Arial" panose="020B0604020202020204" pitchFamily="34" charset="0"/>
              </a:rPr>
              <a:t>acidic </a:t>
            </a:r>
            <a:r>
              <a:rPr lang="en-US" sz="2400" dirty="0">
                <a:latin typeface="Arial" panose="020B0604020202020204" pitchFamily="34" charset="0"/>
              </a:rPr>
              <a:t>catalysts.</a:t>
            </a:r>
          </a:p>
        </p:txBody>
      </p:sp>
      <p:sp>
        <p:nvSpPr>
          <p:cNvPr id="931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B131680B-9CE9-4EC8-938E-EF2489B99631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931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92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1289779"/>
              </p:ext>
            </p:extLst>
          </p:nvPr>
        </p:nvGraphicFramePr>
        <p:xfrm>
          <a:off x="1524000" y="4343400"/>
          <a:ext cx="5638800" cy="533400"/>
        </p:xfrm>
        <a:graphic>
          <a:graphicData uri="http://schemas.openxmlformats.org/presentationml/2006/ole">
            <p:oleObj spid="_x0000_s1053" name="Equation" r:id="rId3" imgW="2933700" imgH="266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3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2388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3.3.Manufacture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of Formaldehyde &amp;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Acetaldehyde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8525"/>
            <a:ext cx="8839200" cy="5654675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3.3.1 Manufacture of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Formaldehyde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Methanal)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the simplest aldehyde with the formula </a:t>
            </a:r>
            <a:r>
              <a:rPr lang="en-US" sz="2400" dirty="0" smtClean="0">
                <a:latin typeface="Arial" panose="020B0604020202020204" pitchFamily="34" charset="0"/>
              </a:rPr>
              <a:t>CH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</a:rPr>
              <a:t>.  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3.3.1.2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Synthesis and industrial production of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Formaldehyde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produced industrially </a:t>
            </a:r>
            <a:r>
              <a:rPr lang="en-US" sz="2400" dirty="0" smtClean="0">
                <a:latin typeface="Arial" panose="020B0604020202020204" pitchFamily="34" charset="0"/>
              </a:rPr>
              <a:t>by </a:t>
            </a:r>
            <a:r>
              <a:rPr lang="en-US" sz="2400" dirty="0">
                <a:latin typeface="Arial" panose="020B0604020202020204" pitchFamily="34" charset="0"/>
              </a:rPr>
              <a:t>the catalytic oxidation of methanol.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most common catalysts are </a:t>
            </a:r>
            <a:r>
              <a:rPr lang="en-US" sz="2400" dirty="0" smtClean="0">
                <a:latin typeface="Arial" panose="020B0604020202020204" pitchFamily="34" charset="0"/>
              </a:rPr>
              <a:t>Ag metal </a:t>
            </a:r>
            <a:r>
              <a:rPr lang="en-US" sz="2400" dirty="0">
                <a:latin typeface="Arial" panose="020B0604020202020204" pitchFamily="34" charset="0"/>
              </a:rPr>
              <a:t>or a mixture </a:t>
            </a:r>
            <a:r>
              <a:rPr lang="en-US" sz="2400" dirty="0" smtClean="0">
                <a:latin typeface="Arial" panose="020B0604020202020204" pitchFamily="34" charset="0"/>
              </a:rPr>
              <a:t>of Fe &amp; molybdenum </a:t>
            </a:r>
            <a:r>
              <a:rPr lang="en-US" sz="2400" dirty="0">
                <a:latin typeface="Arial" panose="020B0604020202020204" pitchFamily="34" charset="0"/>
              </a:rPr>
              <a:t>or vanadium oxides.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can also naturally occur in </a:t>
            </a:r>
            <a:r>
              <a:rPr lang="en-US" sz="2400" dirty="0">
                <a:latin typeface="Arial" panose="020B0604020202020204" pitchFamily="34" charset="0"/>
              </a:rPr>
              <a:t>the  </a:t>
            </a:r>
            <a:r>
              <a:rPr lang="en-US" sz="2400" dirty="0" smtClean="0">
                <a:latin typeface="Arial" panose="020B0604020202020204" pitchFamily="34" charset="0"/>
              </a:rPr>
              <a:t>environment </a:t>
            </a:r>
            <a:r>
              <a:rPr lang="en-US" sz="2400" dirty="0">
                <a:latin typeface="Arial" panose="020B0604020202020204" pitchFamily="34" charset="0"/>
              </a:rPr>
              <a:t>where  carbon,  hydrogen  and  oxygen </a:t>
            </a:r>
            <a:r>
              <a:rPr lang="en-US" sz="2400" dirty="0" smtClean="0">
                <a:latin typeface="Arial" panose="020B0604020202020204" pitchFamily="34" charset="0"/>
              </a:rPr>
              <a:t>exist  </a:t>
            </a:r>
            <a:r>
              <a:rPr lang="en-US" sz="2400" dirty="0">
                <a:latin typeface="Arial" panose="020B0604020202020204" pitchFamily="34" charset="0"/>
              </a:rPr>
              <a:t>by  the  action  of  sunlight  </a:t>
            </a:r>
            <a:r>
              <a:rPr lang="en-US" sz="2400" dirty="0" smtClean="0">
                <a:latin typeface="Arial" panose="020B0604020202020204" pitchFamily="34" charset="0"/>
              </a:rPr>
              <a:t>&amp; it  </a:t>
            </a:r>
            <a:r>
              <a:rPr lang="en-US" sz="2400" dirty="0">
                <a:latin typeface="Arial" panose="020B0604020202020204" pitchFamily="34" charset="0"/>
              </a:rPr>
              <a:t>becomes  part  of smog.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9421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8038C861-74F9-4584-945E-FC2921C0E5E4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00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813</TotalTime>
  <Words>1687</Words>
  <Application>Microsoft Office PowerPoint</Application>
  <PresentationFormat>On-screen Show (4:3)</PresentationFormat>
  <Paragraphs>198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Flow</vt:lpstr>
      <vt:lpstr>Equation</vt:lpstr>
      <vt:lpstr>CHAPTER THREE </vt:lpstr>
      <vt:lpstr> Basic Organic Products</vt:lpstr>
      <vt:lpstr>Slide 3</vt:lpstr>
      <vt:lpstr>3.2 Manufacture of Methanol and Isopropanol</vt:lpstr>
      <vt:lpstr>Slide 5</vt:lpstr>
      <vt:lpstr>Properties of Methanol</vt:lpstr>
      <vt:lpstr>3.2.2 Manufacture of Isopropropanol</vt:lpstr>
      <vt:lpstr>Slide 8</vt:lpstr>
      <vt:lpstr>  3.3.Manufacture of Formaldehyde &amp; Acetaldehyde</vt:lpstr>
      <vt:lpstr>Slide 10</vt:lpstr>
      <vt:lpstr>3.3.2 Manufacture of Acetaldehyde </vt:lpstr>
      <vt:lpstr>   1) Manufacture of Acetaldehyde by Oxidation of Ethylene</vt:lpstr>
      <vt:lpstr>  contd  </vt:lpstr>
      <vt:lpstr>3.4. Manufacture of Acetic acid </vt:lpstr>
      <vt:lpstr>Manufacture of Acetic acid </vt:lpstr>
      <vt:lpstr>Manufacture of Acetic acid </vt:lpstr>
      <vt:lpstr> Properties of acetic acid</vt:lpstr>
      <vt:lpstr> 3.5. Manufacture of Acetone</vt:lpstr>
      <vt:lpstr>  Properties of Acetone (CH3)2CO)  </vt:lpstr>
      <vt:lpstr>   Uses of acetone</vt:lpstr>
      <vt:lpstr>        3.6. Manufacture of Phenol and Styrene</vt:lpstr>
      <vt:lpstr>   3.6. Manufacture of Phenol and Styrene</vt:lpstr>
      <vt:lpstr>            Uses of Phenol</vt:lpstr>
      <vt:lpstr>Manufacture of Styrene (vinyl benzene)</vt:lpstr>
      <vt:lpstr>Slide 25</vt:lpstr>
      <vt:lpstr>Manufacture of Styrene via ethylbenzenehydroperoxide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User</dc:creator>
  <cp:lastModifiedBy>hp</cp:lastModifiedBy>
  <cp:revision>35</cp:revision>
  <dcterms:created xsi:type="dcterms:W3CDTF">2020-12-18T05:57:20Z</dcterms:created>
  <dcterms:modified xsi:type="dcterms:W3CDTF">2022-12-11T18:19:41Z</dcterms:modified>
</cp:coreProperties>
</file>